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88"/>
  </p:notesMasterIdLst>
  <p:handoutMasterIdLst>
    <p:handoutMasterId r:id="rId89"/>
  </p:handoutMasterIdLst>
  <p:sldIdLst>
    <p:sldId id="256" r:id="rId2"/>
    <p:sldId id="261" r:id="rId3"/>
    <p:sldId id="385" r:id="rId4"/>
    <p:sldId id="272" r:id="rId5"/>
    <p:sldId id="347" r:id="rId6"/>
    <p:sldId id="274" r:id="rId7"/>
    <p:sldId id="276" r:id="rId8"/>
    <p:sldId id="293" r:id="rId9"/>
    <p:sldId id="305" r:id="rId10"/>
    <p:sldId id="294" r:id="rId11"/>
    <p:sldId id="302" r:id="rId12"/>
    <p:sldId id="303" r:id="rId13"/>
    <p:sldId id="298" r:id="rId14"/>
    <p:sldId id="301" r:id="rId15"/>
    <p:sldId id="299" r:id="rId16"/>
    <p:sldId id="304" r:id="rId17"/>
    <p:sldId id="296" r:id="rId18"/>
    <p:sldId id="306" r:id="rId19"/>
    <p:sldId id="307" r:id="rId20"/>
    <p:sldId id="364" r:id="rId21"/>
    <p:sldId id="269" r:id="rId22"/>
    <p:sldId id="355" r:id="rId23"/>
    <p:sldId id="348" r:id="rId24"/>
    <p:sldId id="277" r:id="rId25"/>
    <p:sldId id="319" r:id="rId26"/>
    <p:sldId id="278" r:id="rId27"/>
    <p:sldId id="310" r:id="rId28"/>
    <p:sldId id="311" r:id="rId29"/>
    <p:sldId id="320" r:id="rId30"/>
    <p:sldId id="321" r:id="rId31"/>
    <p:sldId id="322" r:id="rId32"/>
    <p:sldId id="365" r:id="rId33"/>
    <p:sldId id="366" r:id="rId34"/>
    <p:sldId id="367" r:id="rId35"/>
    <p:sldId id="368" r:id="rId36"/>
    <p:sldId id="369" r:id="rId37"/>
    <p:sldId id="279" r:id="rId38"/>
    <p:sldId id="356" r:id="rId39"/>
    <p:sldId id="349" r:id="rId40"/>
    <p:sldId id="281" r:id="rId41"/>
    <p:sldId id="282" r:id="rId42"/>
    <p:sldId id="326" r:id="rId43"/>
    <p:sldId id="343" r:id="rId44"/>
    <p:sldId id="345" r:id="rId45"/>
    <p:sldId id="344" r:id="rId46"/>
    <p:sldId id="346" r:id="rId47"/>
    <p:sldId id="323" r:id="rId48"/>
    <p:sldId id="327" r:id="rId49"/>
    <p:sldId id="328" r:id="rId50"/>
    <p:sldId id="324" r:id="rId51"/>
    <p:sldId id="370" r:id="rId52"/>
    <p:sldId id="283" r:id="rId53"/>
    <p:sldId id="357" r:id="rId54"/>
    <p:sldId id="350" r:id="rId55"/>
    <p:sldId id="285" r:id="rId56"/>
    <p:sldId id="286" r:id="rId57"/>
    <p:sldId id="335" r:id="rId58"/>
    <p:sldId id="354" r:id="rId59"/>
    <p:sldId id="372" r:id="rId60"/>
    <p:sldId id="373" r:id="rId61"/>
    <p:sldId id="374" r:id="rId62"/>
    <p:sldId id="375" r:id="rId63"/>
    <p:sldId id="376" r:id="rId64"/>
    <p:sldId id="377" r:id="rId65"/>
    <p:sldId id="378" r:id="rId66"/>
    <p:sldId id="287" r:id="rId67"/>
    <p:sldId id="358" r:id="rId68"/>
    <p:sldId id="351" r:id="rId69"/>
    <p:sldId id="289" r:id="rId70"/>
    <p:sldId id="290" r:id="rId71"/>
    <p:sldId id="336" r:id="rId72"/>
    <p:sldId id="337" r:id="rId73"/>
    <p:sldId id="339" r:id="rId74"/>
    <p:sldId id="340" r:id="rId75"/>
    <p:sldId id="341" r:id="rId76"/>
    <p:sldId id="379" r:id="rId77"/>
    <p:sldId id="384" r:id="rId78"/>
    <p:sldId id="381" r:id="rId79"/>
    <p:sldId id="291" r:id="rId80"/>
    <p:sldId id="359" r:id="rId81"/>
    <p:sldId id="360" r:id="rId82"/>
    <p:sldId id="361" r:id="rId83"/>
    <p:sldId id="362" r:id="rId84"/>
    <p:sldId id="292" r:id="rId85"/>
    <p:sldId id="353" r:id="rId86"/>
    <p:sldId id="259" r:id="rId87"/>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179"/>
    <a:srgbClr val="00A779"/>
    <a:srgbClr val="009688"/>
    <a:srgbClr val="4879BC"/>
    <a:srgbClr val="6DBB35"/>
    <a:srgbClr val="478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84" autoAdjust="0"/>
    <p:restoredTop sz="94622" autoAdjust="0"/>
  </p:normalViewPr>
  <p:slideViewPr>
    <p:cSldViewPr>
      <p:cViewPr varScale="1">
        <p:scale>
          <a:sx n="111" d="100"/>
          <a:sy n="111" d="100"/>
        </p:scale>
        <p:origin x="298"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2A8867-C46C-46E8-9752-F6D1214EB87F}" type="datetimeFigureOut">
              <a:rPr lang="it-IT" smtClean="0"/>
              <a:pPr/>
              <a:t>26/04/2020</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6FD82D-950C-4129-8AA8-D8DC359B7258}" type="slidenum">
              <a:rPr lang="it-IT" smtClean="0"/>
              <a:pPr/>
              <a:t>‹#›</a:t>
            </a:fld>
            <a:endParaRPr lang="it-IT" dirty="0"/>
          </a:p>
        </p:txBody>
      </p:sp>
    </p:spTree>
    <p:extLst>
      <p:ext uri="{BB962C8B-B14F-4D97-AF65-F5344CB8AC3E}">
        <p14:creationId xmlns:p14="http://schemas.microsoft.com/office/powerpoint/2010/main" val="3937845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556FD-4957-4388-A532-CA8057D3199A}" type="datetimeFigureOut">
              <a:rPr lang="it-IT" smtClean="0"/>
              <a:pPr/>
              <a:t>26/04/2020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46A19-F8B6-41B5-9063-DC381FDC9023}" type="slidenum">
              <a:rPr lang="it-IT" smtClean="0"/>
              <a:pPr/>
              <a:t>‹#›</a:t>
            </a:fld>
            <a:endParaRPr lang="it-IT"/>
          </a:p>
        </p:txBody>
      </p:sp>
    </p:spTree>
    <p:extLst>
      <p:ext uri="{BB962C8B-B14F-4D97-AF65-F5344CB8AC3E}">
        <p14:creationId xmlns:p14="http://schemas.microsoft.com/office/powerpoint/2010/main" val="247967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noProof="0" dirty="0"/>
          </a:p>
        </p:txBody>
      </p:sp>
      <p:sp>
        <p:nvSpPr>
          <p:cNvPr id="4" name="Segnaposto numero diapositiva 3"/>
          <p:cNvSpPr>
            <a:spLocks noGrp="1"/>
          </p:cNvSpPr>
          <p:nvPr>
            <p:ph type="sldNum" sz="quarter" idx="10"/>
          </p:nvPr>
        </p:nvSpPr>
        <p:spPr/>
        <p:txBody>
          <a:bodyPr/>
          <a:lstStyle/>
          <a:p>
            <a:fld id="{B4D46A19-F8B6-41B5-9063-DC381FDC9023}" type="slidenum">
              <a:rPr lang="it-IT" smtClean="0"/>
              <a:pPr/>
              <a:t>15</a:t>
            </a:fld>
            <a:endParaRPr lang="it-IT"/>
          </a:p>
        </p:txBody>
      </p:sp>
    </p:spTree>
    <p:extLst>
      <p:ext uri="{BB962C8B-B14F-4D97-AF65-F5344CB8AC3E}">
        <p14:creationId xmlns:p14="http://schemas.microsoft.com/office/powerpoint/2010/main" val="1108007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5" name="Title 1"/>
          <p:cNvSpPr>
            <a:spLocks noGrp="1"/>
          </p:cNvSpPr>
          <p:nvPr>
            <p:ph type="ctrTitle"/>
          </p:nvPr>
        </p:nvSpPr>
        <p:spPr>
          <a:xfrm>
            <a:off x="685800" y="3731461"/>
            <a:ext cx="7772400" cy="357065"/>
          </a:xfrm>
        </p:spPr>
        <p:txBody>
          <a:bodyPr anchor="b">
            <a:noAutofit/>
          </a:bodyPr>
          <a:lstStyle>
            <a:lvl1pPr>
              <a:lnSpc>
                <a:spcPct val="100000"/>
              </a:lnSpc>
              <a:defRPr sz="2500">
                <a:solidFill>
                  <a:schemeClr val="bg1">
                    <a:lumMod val="50000"/>
                  </a:schemeClr>
                </a:solidFill>
              </a:defRPr>
            </a:lvl1pPr>
          </a:lstStyle>
          <a:p>
            <a:r>
              <a:rPr lang="it-IT" dirty="0"/>
              <a:t>Fare clic per modificare lo stile del titolo</a:t>
            </a:r>
            <a:endParaRPr lang="en-US" dirty="0"/>
          </a:p>
        </p:txBody>
      </p:sp>
      <p:pic>
        <p:nvPicPr>
          <p:cNvPr id="2"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1484" y="28962"/>
            <a:ext cx="3881032" cy="38810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708609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3638"/>
            <a:ext cx="7772400" cy="432048"/>
          </a:xfrm>
        </p:spPr>
        <p:txBody>
          <a:bodyPr anchor="b">
            <a:noAutofit/>
          </a:bodyPr>
          <a:lstStyle>
            <a:lvl1pPr>
              <a:lnSpc>
                <a:spcPct val="100000"/>
              </a:lnSpc>
              <a:defRPr sz="2500">
                <a:solidFill>
                  <a:schemeClr val="bg1">
                    <a:lumMod val="50000"/>
                  </a:schemeClr>
                </a:solidFill>
              </a:defRPr>
            </a:lvl1pPr>
          </a:lstStyle>
          <a:p>
            <a:r>
              <a:rPr lang="it-IT" dirty="0"/>
              <a:t>Fare clic per modificare lo stile del titolo</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endParaRPr lang="en-US" dirty="0"/>
          </a:p>
        </p:txBody>
      </p:sp>
      <p:pic>
        <p:nvPicPr>
          <p:cNvPr id="5"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860396" cy="86039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lvl1pPr>
              <a:defRPr>
                <a:latin typeface="Open Sans"/>
                <a:ea typeface="Open Sans"/>
                <a:cs typeface="Open Sans"/>
              </a:defRPr>
            </a:lvl1pPr>
            <a:lvl2pPr>
              <a:defRPr>
                <a:latin typeface="Open Sans"/>
                <a:ea typeface="Open Sans"/>
                <a:cs typeface="Open Sans"/>
              </a:defRPr>
            </a:lvl2pPr>
            <a:lvl3pPr>
              <a:defRPr>
                <a:latin typeface="Open Sans"/>
                <a:ea typeface="Open Sans"/>
                <a:cs typeface="Open Sans"/>
              </a:defRPr>
            </a:lvl3pPr>
            <a:lvl4pPr>
              <a:defRPr>
                <a:latin typeface="Open Sans"/>
                <a:ea typeface="Open Sans"/>
                <a:cs typeface="Open Sans"/>
              </a:defRPr>
            </a:lvl4pPr>
            <a:lvl5pPr>
              <a:defRPr>
                <a:latin typeface="Open Sans"/>
                <a:ea typeface="Open Sans"/>
                <a:cs typeface="Open Sans"/>
              </a:defRPr>
            </a:lvl5pPr>
            <a:lvl6pPr>
              <a:defRPr/>
            </a:lvl6pPr>
            <a:lvl7pPr>
              <a:defRPr/>
            </a:lvl7pPr>
            <a:lvl8pPr>
              <a:defRPr/>
            </a:lvl8pPr>
            <a:lvl9pPr>
              <a:buFont typeface="Arial" pitchFamily="34" charset="0"/>
              <a:buChar char="•"/>
              <a:defRPr/>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2500" b="1" kern="1200" dirty="0" smtClean="0">
                <a:solidFill>
                  <a:schemeClr val="bg1">
                    <a:lumMod val="50000"/>
                  </a:schemeClr>
                </a:solidFill>
                <a:effectLst/>
                <a:latin typeface="Open Sans" pitchFamily="34" charset="0"/>
                <a:ea typeface="Open Sans" pitchFamily="34" charset="0"/>
                <a:cs typeface="Open Sans" pitchFamily="34" charset="0"/>
              </a:defRPr>
            </a:lvl1pPr>
          </a:lstStyle>
          <a:p>
            <a:r>
              <a:rPr lang="it-IT" dirty="0"/>
              <a:t>Fare clic per modificare lo stile del titolo</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Fare clic per modificare stili del testo dello schema</a:t>
            </a:r>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apositiva titolo">
    <p:spTree>
      <p:nvGrpSpPr>
        <p:cNvPr id="1" name=""/>
        <p:cNvGrpSpPr/>
        <p:nvPr/>
      </p:nvGrpSpPr>
      <p:grpSpPr>
        <a:xfrm>
          <a:off x="0" y="0"/>
          <a:ext cx="0" cy="0"/>
          <a:chOff x="0" y="0"/>
          <a:chExt cx="0" cy="0"/>
        </a:xfrm>
      </p:grpSpPr>
      <p:pic>
        <p:nvPicPr>
          <p:cNvPr id="4"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4720" y="872198"/>
            <a:ext cx="219456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672871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9592" y="0"/>
            <a:ext cx="7787208" cy="1200150"/>
          </a:xfrm>
          <a:prstGeom prst="rect">
            <a:avLst/>
          </a:prstGeom>
        </p:spPr>
        <p:txBody>
          <a:bodyPr vert="horz" lIns="91440" tIns="45720" rIns="91440" bIns="45720" rtlCol="0" anchor="b">
            <a:no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99592" y="1200151"/>
            <a:ext cx="7787208" cy="339447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39" r:id="rId2"/>
    <p:sldLayoutId id="2147483740" r:id="rId3"/>
    <p:sldLayoutId id="2147483741" r:id="rId4"/>
    <p:sldLayoutId id="2147483751" r:id="rId5"/>
  </p:sldLayoutIdLst>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xStyles>
    <p:titleStyle>
      <a:lvl1pPr algn="ctr" defTabSz="914400" rtl="0" eaLnBrk="1" latinLnBrk="0" hangingPunct="1">
        <a:lnSpc>
          <a:spcPts val="5800"/>
        </a:lnSpc>
        <a:spcBef>
          <a:spcPct val="0"/>
        </a:spcBef>
        <a:buNone/>
        <a:defRPr sz="2500" b="1" kern="1200">
          <a:solidFill>
            <a:schemeClr val="bg1">
              <a:lumMod val="50000"/>
            </a:schemeClr>
          </a:solidFill>
          <a:effectLst/>
          <a:latin typeface="Open Sans"/>
          <a:ea typeface="Open Sans"/>
          <a:cs typeface="Open San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lumMod val="50000"/>
              <a:lumOff val="50000"/>
            </a:schemeClr>
          </a:solidFill>
          <a:latin typeface="Open Sans"/>
          <a:ea typeface="Open Sans"/>
          <a:cs typeface="Open San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Open Sans"/>
          <a:ea typeface="Open Sans"/>
          <a:cs typeface="Open San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Open Sans"/>
          <a:ea typeface="Open Sans"/>
          <a:cs typeface="Open San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Open Sans"/>
          <a:ea typeface="Open Sans"/>
          <a:cs typeface="Open San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Open Sans"/>
          <a:ea typeface="Open Sans"/>
          <a:cs typeface="Open San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portsave.eu/" TargetMode="External"/><Relationship Id="rId2" Type="http://schemas.openxmlformats.org/officeDocument/2006/relationships/hyperlink" Target="mailto:rasa.kreivyte@lsu.l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moodle.sportsave.e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7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7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youtube.com/watch?v=8PRuxMprSDQ" TargetMode="External"/><Relationship Id="rId7" Type="http://schemas.openxmlformats.org/officeDocument/2006/relationships/hyperlink" Target="http://www.fscamps.com/blog/dont-get-along-teammat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eb.usafootball.com/blogs/football-parents/post/12486/teach-your-young-athletes-how-to-fight" TargetMode="External"/><Relationship Id="rId5" Type="http://schemas.openxmlformats.org/officeDocument/2006/relationships/hyperlink" Target="http://www.appliedsportpsych.org/resources/resources-for-coaches/coaching-through-conflict-effective-communication-strategies/" TargetMode="External"/><Relationship Id="rId4" Type="http://schemas.openxmlformats.org/officeDocument/2006/relationships/hyperlink" Target="http://blog.steellockersports.com/coachs-corner/playing-peacekeeper-tips-for-resolving-conflict-between-players/"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r>
              <a:rPr lang="it-IT" sz="1800" dirty="0">
                <a:solidFill>
                  <a:schemeClr val="bg1">
                    <a:lumMod val="50000"/>
                  </a:schemeClr>
                </a:solidFill>
              </a:rPr>
              <a:t>V. </a:t>
            </a:r>
            <a:r>
              <a:rPr lang="it-IT" sz="1800" dirty="0" err="1">
                <a:solidFill>
                  <a:schemeClr val="bg1">
                    <a:lumMod val="50000"/>
                  </a:schemeClr>
                </a:solidFill>
              </a:rPr>
              <a:t>Predrasude</a:t>
            </a:r>
            <a:r>
              <a:rPr lang="it-IT" sz="1800" dirty="0">
                <a:solidFill>
                  <a:schemeClr val="bg1">
                    <a:lumMod val="50000"/>
                  </a:schemeClr>
                </a:solidFill>
              </a:rPr>
              <a:t> </a:t>
            </a:r>
            <a:r>
              <a:rPr lang="ta-IN" sz="1800" dirty="0">
                <a:solidFill>
                  <a:schemeClr val="bg1">
                    <a:lumMod val="50000"/>
                  </a:schemeClr>
                </a:solidFill>
              </a:rPr>
              <a:t>i</a:t>
            </a:r>
            <a:r>
              <a:rPr lang="it-IT" sz="1800" dirty="0">
                <a:solidFill>
                  <a:schemeClr val="bg1">
                    <a:lumMod val="50000"/>
                  </a:schemeClr>
                </a:solidFill>
              </a:rPr>
              <a:t> </a:t>
            </a:r>
            <a:r>
              <a:rPr lang="it-IT" sz="1800" i="1" dirty="0" err="1">
                <a:solidFill>
                  <a:schemeClr val="bg1">
                    <a:lumMod val="50000"/>
                  </a:schemeClr>
                </a:solidFill>
              </a:rPr>
              <a:t>Problem</a:t>
            </a:r>
            <a:r>
              <a:rPr lang="it-IT" sz="1800" i="1" dirty="0">
                <a:solidFill>
                  <a:schemeClr val="bg1">
                    <a:lumMod val="50000"/>
                  </a:schemeClr>
                </a:solidFill>
              </a:rPr>
              <a:t> </a:t>
            </a:r>
            <a:r>
              <a:rPr lang="it-IT" sz="1800" i="1" dirty="0" err="1">
                <a:solidFill>
                  <a:schemeClr val="bg1">
                    <a:lumMod val="50000"/>
                  </a:schemeClr>
                </a:solidFill>
              </a:rPr>
              <a:t>Solving</a:t>
            </a:r>
            <a:r>
              <a:rPr lang="it-IT" sz="1800" i="1" dirty="0">
                <a:solidFill>
                  <a:schemeClr val="bg1">
                    <a:lumMod val="50000"/>
                  </a:schemeClr>
                </a:solidFill>
              </a:rPr>
              <a:t> </a:t>
            </a:r>
            <a:r>
              <a:rPr lang="it-IT" sz="1800" dirty="0">
                <a:solidFill>
                  <a:schemeClr val="bg1">
                    <a:lumMod val="50000"/>
                  </a:schemeClr>
                </a:solidFill>
              </a:rPr>
              <a:t>u </a:t>
            </a:r>
            <a:r>
              <a:rPr lang="ta-IN" sz="1800" dirty="0" err="1"/>
              <a:t>N</a:t>
            </a:r>
            <a:r>
              <a:rPr lang="it-IT" sz="1800" dirty="0" err="1">
                <a:solidFill>
                  <a:schemeClr val="bg1">
                    <a:lumMod val="50000"/>
                  </a:schemeClr>
                </a:solidFill>
              </a:rPr>
              <a:t>asilju</a:t>
            </a:r>
            <a:r>
              <a:rPr lang="it-IT" sz="1800" dirty="0">
                <a:solidFill>
                  <a:schemeClr val="bg1">
                    <a:lumMod val="50000"/>
                  </a:schemeClr>
                </a:solidFill>
              </a:rPr>
              <a:t> i </a:t>
            </a:r>
            <a:r>
              <a:rPr lang="ta-IN" sz="1800" dirty="0" err="1"/>
              <a:t>I</a:t>
            </a:r>
            <a:r>
              <a:rPr lang="it-IT" sz="1800" dirty="0" err="1">
                <a:solidFill>
                  <a:schemeClr val="bg1">
                    <a:lumMod val="50000"/>
                  </a:schemeClr>
                </a:solidFill>
              </a:rPr>
              <a:t>sklju</a:t>
            </a:r>
            <a:r>
              <a:rPr lang="ta-IN" sz="1800" dirty="0"/>
              <a:t>čivanju</a:t>
            </a:r>
            <a:endParaRPr lang="it-IT" sz="1800" dirty="0">
              <a:solidFill>
                <a:schemeClr val="bg1">
                  <a:lumMod val="50000"/>
                </a:schemeClr>
              </a:solidFill>
            </a:endParaRPr>
          </a:p>
        </p:txBody>
      </p:sp>
      <p:sp>
        <p:nvSpPr>
          <p:cNvPr id="5" name="Titolo 1">
            <a:extLst>
              <a:ext uri="{FF2B5EF4-FFF2-40B4-BE49-F238E27FC236}">
                <a16:creationId xmlns:a16="http://schemas.microsoft.com/office/drawing/2014/main" xmlns=""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it-IT" sz="1800" b="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785786" y="142858"/>
            <a:ext cx="6400800" cy="609399"/>
          </a:xfrm>
        </p:spPr>
        <p:txBody>
          <a:bodyPr>
            <a:normAutofit/>
          </a:bodyPr>
          <a:lstStyle/>
          <a:p>
            <a:pPr algn="l"/>
            <a:r>
              <a:rPr lang="ta-IN" sz="1800" b="1" dirty="0">
                <a:solidFill>
                  <a:schemeClr val="bg1">
                    <a:lumMod val="50000"/>
                  </a:schemeClr>
                </a:solidFill>
              </a:rPr>
              <a:t>Poglavlje</a:t>
            </a:r>
            <a:r>
              <a:rPr lang="it-IT" sz="1800" b="1" dirty="0">
                <a:solidFill>
                  <a:schemeClr val="bg1">
                    <a:lumMod val="50000"/>
                  </a:schemeClr>
                </a:solidFill>
              </a:rPr>
              <a:t> 1. </a:t>
            </a:r>
            <a:r>
              <a:rPr lang="ta-IN" sz="1800" dirty="0">
                <a:solidFill>
                  <a:schemeClr val="bg1">
                    <a:lumMod val="50000"/>
                  </a:schemeClr>
                </a:solidFill>
              </a:rPr>
              <a:t>Predrasude i Teorija Kontakta</a:t>
            </a:r>
            <a:endParaRPr lang="it-IT" sz="1800" i="1"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4214824"/>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85720" y="1428743"/>
            <a:ext cx="7590736" cy="12275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Rettangolo 8"/>
          <p:cNvSpPr/>
          <p:nvPr/>
        </p:nvSpPr>
        <p:spPr>
          <a:xfrm>
            <a:off x="179512" y="843558"/>
            <a:ext cx="8501122" cy="5078313"/>
          </a:xfrm>
          <a:prstGeom prst="rect">
            <a:avLst/>
          </a:prstGeom>
        </p:spPr>
        <p:txBody>
          <a:bodyPr wrap="square">
            <a:spAutoFit/>
          </a:bodyPr>
          <a:lstStyle/>
          <a:p>
            <a:pPr lvl="0" algn="ctr"/>
            <a:r>
              <a:rPr lang="hr-HR" b="1" dirty="0">
                <a:solidFill>
                  <a:prstClr val="white">
                    <a:lumMod val="50000"/>
                  </a:prstClr>
                </a:solidFill>
                <a:latin typeface="Open Sans"/>
              </a:rPr>
              <a:t>Glavne teorije predrasuda </a:t>
            </a:r>
            <a:endParaRPr lang="en-GB" b="1" dirty="0">
              <a:solidFill>
                <a:prstClr val="white">
                  <a:lumMod val="50000"/>
                </a:prstClr>
              </a:solidFill>
              <a:latin typeface="Open Sans"/>
            </a:endParaRPr>
          </a:p>
          <a:p>
            <a:pPr lvl="0" algn="ctr"/>
            <a:endParaRPr lang="en-GB" b="1" dirty="0">
              <a:solidFill>
                <a:prstClr val="white">
                  <a:lumMod val="50000"/>
                </a:prstClr>
              </a:solidFill>
              <a:latin typeface="Open Sans"/>
            </a:endParaRPr>
          </a:p>
          <a:p>
            <a:pPr marL="342900" lvl="0" indent="-342900" algn="just">
              <a:buFontTx/>
              <a:buAutoNum type="arabicPeriod" startAt="2"/>
            </a:pPr>
            <a:r>
              <a:rPr lang="ta-IN" b="1" dirty="0">
                <a:solidFill>
                  <a:prstClr val="white">
                    <a:lumMod val="50000"/>
                  </a:prstClr>
                </a:solidFill>
                <a:latin typeface="Open Sans"/>
              </a:rPr>
              <a:t>Teorija socijalnog identiteta </a:t>
            </a:r>
            <a:r>
              <a:rPr lang="en-GB" b="1" dirty="0">
                <a:solidFill>
                  <a:prstClr val="white">
                    <a:lumMod val="50000"/>
                  </a:prstClr>
                </a:solidFill>
                <a:latin typeface="Open Sans"/>
              </a:rPr>
              <a:t>(Tajfel &amp; Turner, 1986)</a:t>
            </a:r>
          </a:p>
          <a:p>
            <a:pPr marL="342900" lvl="0" indent="-342900" algn="just"/>
            <a:endParaRPr lang="en-GB" b="1" dirty="0">
              <a:solidFill>
                <a:prstClr val="white">
                  <a:lumMod val="50000"/>
                </a:prstClr>
              </a:solidFill>
              <a:latin typeface="Open Sans"/>
            </a:endParaRPr>
          </a:p>
          <a:p>
            <a:pPr marL="342900" lvl="0" indent="-342900" algn="just"/>
            <a:r>
              <a:rPr lang="ta-IN" dirty="0">
                <a:solidFill>
                  <a:prstClr val="white">
                    <a:lumMod val="50000"/>
                  </a:prstClr>
                </a:solidFill>
                <a:latin typeface="Open Sans"/>
              </a:rPr>
              <a:t>Svaki put kada razmišljamo o sebi kao članu grupe, govorimo o socijalnom</a:t>
            </a:r>
            <a:endParaRPr lang="hr-HR" dirty="0">
              <a:solidFill>
                <a:prstClr val="white">
                  <a:lumMod val="50000"/>
                </a:prstClr>
              </a:solidFill>
              <a:latin typeface="Open Sans"/>
            </a:endParaRPr>
          </a:p>
          <a:p>
            <a:pPr marL="342900" lvl="0" indent="-342900" algn="just"/>
            <a:r>
              <a:rPr lang="hr-HR" dirty="0">
                <a:solidFill>
                  <a:prstClr val="white">
                    <a:lumMod val="50000"/>
                  </a:prstClr>
                </a:solidFill>
                <a:latin typeface="Open Sans"/>
              </a:rPr>
              <a:t>I</a:t>
            </a:r>
            <a:r>
              <a:rPr lang="ta-IN" dirty="0">
                <a:solidFill>
                  <a:prstClr val="white">
                    <a:lumMod val="50000"/>
                  </a:prstClr>
                </a:solidFill>
                <a:latin typeface="Open Sans"/>
              </a:rPr>
              <a:t>dentitetu</a:t>
            </a:r>
            <a:r>
              <a:rPr lang="hr-HR" dirty="0">
                <a:solidFill>
                  <a:prstClr val="white">
                    <a:lumMod val="50000"/>
                  </a:prstClr>
                </a:solidFill>
                <a:latin typeface="Open Sans"/>
              </a:rPr>
              <a:t>. Razlikujemo tri </a:t>
            </a:r>
            <a:r>
              <a:rPr lang="ta-IN" dirty="0">
                <a:solidFill>
                  <a:prstClr val="white">
                    <a:lumMod val="50000"/>
                  </a:prstClr>
                </a:solidFill>
                <a:latin typeface="Open Sans"/>
              </a:rPr>
              <a:t>tri karakteristike</a:t>
            </a:r>
            <a:r>
              <a:rPr lang="hr-HR" dirty="0">
                <a:solidFill>
                  <a:prstClr val="white">
                    <a:lumMod val="50000"/>
                  </a:prstClr>
                </a:solidFill>
                <a:latin typeface="Open Sans"/>
              </a:rPr>
              <a:t> s</a:t>
            </a:r>
            <a:r>
              <a:rPr lang="ta-IN" dirty="0">
                <a:solidFill>
                  <a:prstClr val="white">
                    <a:lumMod val="50000"/>
                  </a:prstClr>
                </a:solidFill>
                <a:latin typeface="Open Sans"/>
              </a:rPr>
              <a:t>ocijaln</a:t>
            </a:r>
            <a:r>
              <a:rPr lang="hr-HR" dirty="0" err="1">
                <a:solidFill>
                  <a:prstClr val="white">
                    <a:lumMod val="50000"/>
                  </a:prstClr>
                </a:solidFill>
                <a:latin typeface="Open Sans"/>
              </a:rPr>
              <a:t>og</a:t>
            </a:r>
            <a:r>
              <a:rPr lang="hr-HR" dirty="0">
                <a:solidFill>
                  <a:prstClr val="white">
                    <a:lumMod val="50000"/>
                  </a:prstClr>
                </a:solidFill>
                <a:latin typeface="Open Sans"/>
              </a:rPr>
              <a:t> identiteta</a:t>
            </a:r>
            <a:r>
              <a:rPr lang="ta-IN" dirty="0">
                <a:solidFill>
                  <a:prstClr val="white">
                    <a:lumMod val="50000"/>
                  </a:prstClr>
                </a:solidFill>
                <a:latin typeface="Open Sans"/>
              </a:rPr>
              <a:t>:</a:t>
            </a:r>
          </a:p>
          <a:p>
            <a:pPr marL="342900" lvl="0" indent="-342900" algn="just">
              <a:buFont typeface="Arial" pitchFamily="34" charset="0"/>
              <a:buChar char="•"/>
            </a:pPr>
            <a:r>
              <a:rPr lang="ta-IN" dirty="0">
                <a:solidFill>
                  <a:prstClr val="white">
                    <a:lumMod val="50000"/>
                  </a:prstClr>
                </a:solidFill>
                <a:latin typeface="Open Sans"/>
              </a:rPr>
              <a:t>Ono što znamo o našoj društvenoj grupi</a:t>
            </a:r>
            <a:r>
              <a:rPr lang="en-GB" dirty="0">
                <a:solidFill>
                  <a:prstClr val="white">
                    <a:lumMod val="50000"/>
                  </a:prstClr>
                </a:solidFill>
                <a:latin typeface="Open Sans"/>
              </a:rPr>
              <a:t>;</a:t>
            </a:r>
          </a:p>
          <a:p>
            <a:pPr marL="342900" lvl="0" indent="-342900" algn="just">
              <a:buFont typeface="Arial" pitchFamily="34" charset="0"/>
              <a:buChar char="•"/>
            </a:pPr>
            <a:r>
              <a:rPr lang="ta-IN" dirty="0">
                <a:solidFill>
                  <a:prstClr val="white">
                    <a:lumMod val="50000"/>
                  </a:prstClr>
                </a:solidFill>
                <a:latin typeface="Open Sans"/>
              </a:rPr>
              <a:t>Emocionalna veza s našom grupom</a:t>
            </a:r>
            <a:r>
              <a:rPr lang="en-GB" dirty="0">
                <a:solidFill>
                  <a:prstClr val="white">
                    <a:lumMod val="50000"/>
                  </a:prstClr>
                </a:solidFill>
                <a:latin typeface="Open Sans"/>
              </a:rPr>
              <a:t>;</a:t>
            </a:r>
          </a:p>
          <a:p>
            <a:pPr marL="342900" lvl="0" indent="-342900" algn="just">
              <a:buFont typeface="Arial" pitchFamily="34" charset="0"/>
              <a:buChar char="•"/>
            </a:pPr>
            <a:r>
              <a:rPr lang="ta-IN" dirty="0">
                <a:solidFill>
                  <a:prstClr val="white">
                    <a:lumMod val="50000"/>
                  </a:prstClr>
                </a:solidFill>
                <a:latin typeface="Open Sans"/>
              </a:rPr>
              <a:t>Opća </a:t>
            </a:r>
            <a:r>
              <a:rPr lang="hr-HR" dirty="0">
                <a:solidFill>
                  <a:prstClr val="white">
                    <a:lumMod val="50000"/>
                  </a:prstClr>
                </a:solidFill>
                <a:latin typeface="Open Sans"/>
              </a:rPr>
              <a:t>vlastita procjena </a:t>
            </a:r>
            <a:r>
              <a:rPr lang="ta-IN" dirty="0">
                <a:solidFill>
                  <a:prstClr val="white">
                    <a:lumMod val="50000"/>
                  </a:prstClr>
                </a:solidFill>
                <a:latin typeface="Open Sans"/>
              </a:rPr>
              <a:t>koja proizlazi iz naše grupe (osjećaj ponosa, društveni status, itd.)</a:t>
            </a:r>
            <a:endParaRPr lang="it-IT" dirty="0">
              <a:solidFill>
                <a:prstClr val="black"/>
              </a:solidFill>
              <a:latin typeface="Open Sans"/>
            </a:endParaRPr>
          </a:p>
          <a:p>
            <a:pPr marL="342900" indent="-342900" algn="just">
              <a:buFont typeface="Arial" pitchFamily="34" charset="0"/>
              <a:buChar char="•"/>
            </a:pPr>
            <a:endParaRPr lang="it-IT" dirty="0"/>
          </a:p>
          <a:p>
            <a:pPr marL="342900" indent="-342900" algn="just">
              <a:buFont typeface="Arial" pitchFamily="34" charset="0"/>
              <a:buChar char="•"/>
            </a:pPr>
            <a:endParaRPr lang="it-IT" dirty="0"/>
          </a:p>
          <a:p>
            <a:pPr marL="342900" indent="-342900" algn="just"/>
            <a:endParaRPr lang="it-IT" dirty="0"/>
          </a:p>
          <a:p>
            <a:pPr marL="342900" indent="-342900" algn="just"/>
            <a:endParaRPr lang="it-IT" dirty="0"/>
          </a:p>
          <a:p>
            <a:pPr marL="342900" indent="-342900" algn="just"/>
            <a:endParaRPr lang="it-IT" dirty="0"/>
          </a:p>
          <a:p>
            <a:pPr marL="342900" indent="-342900" algn="just"/>
            <a:endParaRPr lang="it-IT" b="1" dirty="0"/>
          </a:p>
          <a:p>
            <a:pPr algn="ctr"/>
            <a:endParaRPr lang="it-IT" b="1" dirty="0"/>
          </a:p>
          <a:p>
            <a:pPr marL="342900" indent="-342900" algn="ctr"/>
            <a:endParaRPr lang="it-IT" b="1" dirty="0"/>
          </a:p>
        </p:txBody>
      </p:sp>
      <p:sp>
        <p:nvSpPr>
          <p:cNvPr id="24578" name="AutoShape 2"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0" name="AutoShape 4"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2" name="AutoShape 6"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4583" name="Picture 7" descr="C:\Users\ambra\Desktop\download.jpg"/>
          <p:cNvPicPr>
            <a:picLocks noChangeAspect="1" noChangeArrowheads="1"/>
          </p:cNvPicPr>
          <p:nvPr/>
        </p:nvPicPr>
        <p:blipFill>
          <a:blip r:embed="rId3"/>
          <a:srcRect/>
          <a:stretch>
            <a:fillRect/>
          </a:stretch>
        </p:blipFill>
        <p:spPr bwMode="auto">
          <a:xfrm>
            <a:off x="6572264" y="785800"/>
            <a:ext cx="2000264" cy="1120149"/>
          </a:xfrm>
          <a:prstGeom prst="rect">
            <a:avLst/>
          </a:prstGeom>
          <a:noFill/>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714348" y="142858"/>
            <a:ext cx="6400800" cy="428628"/>
          </a:xfrm>
        </p:spPr>
        <p:txBody>
          <a:bodyPr>
            <a:normAutofit/>
          </a:bodyPr>
          <a:lstStyle/>
          <a:p>
            <a:pPr algn="l"/>
            <a:r>
              <a:rPr lang="ta-IN" sz="1800" b="1" dirty="0">
                <a:solidFill>
                  <a:schemeClr val="bg1">
                    <a:lumMod val="50000"/>
                  </a:schemeClr>
                </a:solidFill>
              </a:rPr>
              <a:t>Poglavlje</a:t>
            </a:r>
            <a:r>
              <a:rPr lang="it-IT" sz="1800" b="1" dirty="0">
                <a:solidFill>
                  <a:schemeClr val="bg1">
                    <a:lumMod val="50000"/>
                  </a:schemeClr>
                </a:solidFill>
              </a:rPr>
              <a:t> 1. </a:t>
            </a:r>
            <a:r>
              <a:rPr lang="ta-IN" sz="1800" dirty="0">
                <a:solidFill>
                  <a:schemeClr val="bg1">
                    <a:lumMod val="50000"/>
                  </a:schemeClr>
                </a:solidFill>
              </a:rPr>
              <a:t>Predrasude i Teorija Kontakta</a:t>
            </a:r>
            <a:endParaRPr lang="it-IT" sz="1800" i="1"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4214824"/>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85720" y="1428743"/>
            <a:ext cx="7590736" cy="12275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Rettangolo 8"/>
          <p:cNvSpPr/>
          <p:nvPr/>
        </p:nvSpPr>
        <p:spPr>
          <a:xfrm>
            <a:off x="214282" y="857238"/>
            <a:ext cx="8501122" cy="4524316"/>
          </a:xfrm>
          <a:prstGeom prst="rect">
            <a:avLst/>
          </a:prstGeom>
        </p:spPr>
        <p:txBody>
          <a:bodyPr wrap="square">
            <a:spAutoFit/>
          </a:bodyPr>
          <a:lstStyle/>
          <a:p>
            <a:pPr algn="ctr"/>
            <a:r>
              <a:rPr lang="ta-IN" b="1" dirty="0">
                <a:solidFill>
                  <a:schemeClr val="bg1">
                    <a:lumMod val="50000"/>
                  </a:schemeClr>
                </a:solidFill>
                <a:latin typeface="Open Sans"/>
              </a:rPr>
              <a:t>Glavne teorije o predrasudama</a:t>
            </a:r>
            <a:endParaRPr lang="en-GB" b="1" dirty="0">
              <a:solidFill>
                <a:schemeClr val="bg1">
                  <a:lumMod val="50000"/>
                </a:schemeClr>
              </a:solidFill>
              <a:latin typeface="Open Sans"/>
            </a:endParaRPr>
          </a:p>
          <a:p>
            <a:pPr algn="ctr"/>
            <a:endParaRPr lang="en-GB" b="1" dirty="0">
              <a:solidFill>
                <a:schemeClr val="bg1">
                  <a:lumMod val="50000"/>
                </a:schemeClr>
              </a:solidFill>
              <a:latin typeface="Open Sans"/>
            </a:endParaRPr>
          </a:p>
          <a:p>
            <a:pPr marL="342900" indent="-342900" algn="just">
              <a:buAutoNum type="arabicPeriod" startAt="2"/>
            </a:pPr>
            <a:r>
              <a:rPr lang="ta-IN" b="1" dirty="0">
                <a:solidFill>
                  <a:schemeClr val="bg1">
                    <a:lumMod val="50000"/>
                  </a:schemeClr>
                </a:solidFill>
                <a:latin typeface="Open Sans"/>
              </a:rPr>
              <a:t>Teorija socijalnog identiteta </a:t>
            </a:r>
            <a:r>
              <a:rPr lang="en-GB" b="1" dirty="0">
                <a:solidFill>
                  <a:schemeClr val="bg1">
                    <a:lumMod val="50000"/>
                  </a:schemeClr>
                </a:solidFill>
                <a:latin typeface="Open Sans"/>
              </a:rPr>
              <a:t>(</a:t>
            </a:r>
            <a:r>
              <a:rPr lang="en-GB" b="1" dirty="0" err="1">
                <a:solidFill>
                  <a:schemeClr val="bg1">
                    <a:lumMod val="50000"/>
                  </a:schemeClr>
                </a:solidFill>
                <a:latin typeface="Open Sans"/>
              </a:rPr>
              <a:t>Tajfel</a:t>
            </a:r>
            <a:r>
              <a:rPr lang="en-GB" b="1" dirty="0">
                <a:solidFill>
                  <a:schemeClr val="bg1">
                    <a:lumMod val="50000"/>
                  </a:schemeClr>
                </a:solidFill>
                <a:latin typeface="Open Sans"/>
              </a:rPr>
              <a:t> &amp; Turner, 1986)</a:t>
            </a:r>
          </a:p>
          <a:p>
            <a:pPr marL="342900" indent="-342900" algn="ctr"/>
            <a:endParaRPr lang="en-GB" b="1" dirty="0">
              <a:solidFill>
                <a:schemeClr val="bg1">
                  <a:lumMod val="50000"/>
                </a:schemeClr>
              </a:solidFill>
              <a:latin typeface="Open Sans"/>
            </a:endParaRPr>
          </a:p>
          <a:p>
            <a:pPr marL="342900" indent="-342900" algn="ctr"/>
            <a:r>
              <a:rPr lang="ta-IN" b="1" dirty="0">
                <a:solidFill>
                  <a:schemeClr val="bg1">
                    <a:lumMod val="50000"/>
                  </a:schemeClr>
                </a:solidFill>
                <a:latin typeface="Open Sans"/>
              </a:rPr>
              <a:t>Informacija koju znamo o našoj grupi proizlazi iz procjena koje nas čine pripadnikom određene grupe </a:t>
            </a:r>
            <a:r>
              <a:rPr lang="ta-IN" b="1" i="1" dirty="0">
                <a:solidFill>
                  <a:schemeClr val="bg1">
                    <a:lumMod val="50000"/>
                  </a:schemeClr>
                </a:solidFill>
                <a:latin typeface="Open Sans"/>
              </a:rPr>
              <a:t>(ingroup</a:t>
            </a:r>
            <a:r>
              <a:rPr lang="ta-IN" b="1" dirty="0">
                <a:solidFill>
                  <a:schemeClr val="bg1">
                    <a:lumMod val="50000"/>
                  </a:schemeClr>
                </a:solidFill>
                <a:latin typeface="Open Sans"/>
              </a:rPr>
              <a:t>)  i razlikuje nas od pripadnika drugih grupa (</a:t>
            </a:r>
            <a:r>
              <a:rPr lang="ta-IN" b="1" i="1" dirty="0">
                <a:solidFill>
                  <a:schemeClr val="bg1">
                    <a:lumMod val="50000"/>
                  </a:schemeClr>
                </a:solidFill>
                <a:latin typeface="Open Sans"/>
              </a:rPr>
              <a:t>outgroup</a:t>
            </a:r>
            <a:r>
              <a:rPr lang="ta-IN" b="1" dirty="0">
                <a:solidFill>
                  <a:schemeClr val="bg1">
                    <a:lumMod val="50000"/>
                  </a:schemeClr>
                </a:solidFill>
                <a:latin typeface="Open Sans"/>
              </a:rPr>
              <a:t>).</a:t>
            </a:r>
            <a:endParaRPr lang="en-GB" b="1" dirty="0">
              <a:solidFill>
                <a:schemeClr val="bg1">
                  <a:lumMod val="50000"/>
                </a:schemeClr>
              </a:solidFill>
              <a:latin typeface="Open Sans"/>
            </a:endParaRPr>
          </a:p>
          <a:p>
            <a:pPr marL="342900" indent="-342900" algn="just"/>
            <a:r>
              <a:rPr lang="en-GB" dirty="0">
                <a:solidFill>
                  <a:schemeClr val="bg1">
                    <a:lumMod val="50000"/>
                  </a:schemeClr>
                </a:solidFill>
                <a:latin typeface="Open Sans"/>
              </a:rPr>
              <a:t> </a:t>
            </a:r>
          </a:p>
          <a:p>
            <a:pPr marL="342900" indent="-342900" algn="just"/>
            <a:endParaRPr lang="it-IT" dirty="0">
              <a:latin typeface="Open Sans"/>
            </a:endParaRPr>
          </a:p>
          <a:p>
            <a:pPr marL="342900" indent="-342900" algn="just">
              <a:buFont typeface="Arial" pitchFamily="34" charset="0"/>
              <a:buChar char="•"/>
            </a:pPr>
            <a:endParaRPr lang="it-IT" dirty="0">
              <a:latin typeface="Open Sans"/>
            </a:endParaRPr>
          </a:p>
          <a:p>
            <a:pPr marL="342900" indent="-342900" algn="just"/>
            <a:endParaRPr lang="it-IT" dirty="0"/>
          </a:p>
          <a:p>
            <a:pPr marL="342900" indent="-342900" algn="just"/>
            <a:endParaRPr lang="it-IT" dirty="0"/>
          </a:p>
          <a:p>
            <a:pPr marL="342900" indent="-342900" algn="just"/>
            <a:endParaRPr lang="it-IT" dirty="0"/>
          </a:p>
          <a:p>
            <a:pPr marL="342900" indent="-342900" algn="just"/>
            <a:endParaRPr lang="it-IT" b="1" dirty="0"/>
          </a:p>
          <a:p>
            <a:pPr algn="ctr"/>
            <a:endParaRPr lang="it-IT" b="1" dirty="0"/>
          </a:p>
          <a:p>
            <a:pPr marL="342900" indent="-342900" algn="ctr"/>
            <a:endParaRPr lang="it-IT" b="1" dirty="0"/>
          </a:p>
        </p:txBody>
      </p:sp>
      <p:sp>
        <p:nvSpPr>
          <p:cNvPr id="24578" name="AutoShape 2"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0" name="AutoShape 4"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2" name="AutoShape 6"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 name="Picture 2" descr="Risultati immagini per social identity theory"/>
          <p:cNvPicPr>
            <a:picLocks noChangeAspect="1" noChangeArrowheads="1"/>
          </p:cNvPicPr>
          <p:nvPr/>
        </p:nvPicPr>
        <p:blipFill>
          <a:blip r:embed="rId3" cstate="print"/>
          <a:srcRect/>
          <a:stretch>
            <a:fillRect/>
          </a:stretch>
        </p:blipFill>
        <p:spPr bwMode="auto">
          <a:xfrm>
            <a:off x="3571868" y="3214692"/>
            <a:ext cx="1524010" cy="857256"/>
          </a:xfrm>
          <a:prstGeom prst="rect">
            <a:avLst/>
          </a:prstGeom>
          <a:noFill/>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4214824"/>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85720" y="1428743"/>
            <a:ext cx="7590736" cy="12275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Rettangolo 8"/>
          <p:cNvSpPr/>
          <p:nvPr/>
        </p:nvSpPr>
        <p:spPr>
          <a:xfrm>
            <a:off x="214282" y="857238"/>
            <a:ext cx="8501122" cy="2308324"/>
          </a:xfrm>
          <a:prstGeom prst="rect">
            <a:avLst/>
          </a:prstGeom>
        </p:spPr>
        <p:txBody>
          <a:bodyPr wrap="square">
            <a:spAutoFit/>
          </a:bodyPr>
          <a:lstStyle/>
          <a:p>
            <a:pPr marL="342900" indent="-342900" algn="just">
              <a:buFont typeface="Arial" pitchFamily="34" charset="0"/>
              <a:buChar char="•"/>
            </a:pPr>
            <a:endParaRPr lang="it-IT" dirty="0"/>
          </a:p>
          <a:p>
            <a:pPr marL="342900" indent="-342900" algn="just">
              <a:buFont typeface="Arial" pitchFamily="34" charset="0"/>
              <a:buChar char="•"/>
            </a:pPr>
            <a:endParaRPr lang="it-IT" dirty="0"/>
          </a:p>
          <a:p>
            <a:pPr marL="342900" indent="-342900" algn="just"/>
            <a:endParaRPr lang="it-IT" dirty="0"/>
          </a:p>
          <a:p>
            <a:pPr marL="342900" indent="-342900" algn="just"/>
            <a:endParaRPr lang="it-IT" dirty="0"/>
          </a:p>
          <a:p>
            <a:pPr marL="342900" indent="-342900" algn="just"/>
            <a:endParaRPr lang="it-IT" dirty="0"/>
          </a:p>
          <a:p>
            <a:pPr marL="342900" indent="-342900" algn="just"/>
            <a:endParaRPr lang="it-IT" b="1" dirty="0"/>
          </a:p>
          <a:p>
            <a:pPr algn="ctr"/>
            <a:endParaRPr lang="it-IT" b="1" dirty="0"/>
          </a:p>
          <a:p>
            <a:pPr marL="342900" indent="-342900" algn="ctr"/>
            <a:endParaRPr lang="it-IT" b="1" dirty="0"/>
          </a:p>
        </p:txBody>
      </p:sp>
      <p:sp>
        <p:nvSpPr>
          <p:cNvPr id="24578" name="AutoShape 2"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0" name="AutoShape 4"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2" name="AutoShape 6"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CasellaDiTesto 9"/>
          <p:cNvSpPr txBox="1"/>
          <p:nvPr/>
        </p:nvSpPr>
        <p:spPr>
          <a:xfrm>
            <a:off x="214282" y="1643056"/>
            <a:ext cx="8643998" cy="2308324"/>
          </a:xfrm>
          <a:prstGeom prst="rect">
            <a:avLst/>
          </a:prstGeom>
          <a:noFill/>
        </p:spPr>
        <p:txBody>
          <a:bodyPr wrap="square" rtlCol="0">
            <a:spAutoFit/>
          </a:bodyPr>
          <a:lstStyle/>
          <a:p>
            <a:r>
              <a:rPr lang="ta-IN" dirty="0">
                <a:solidFill>
                  <a:schemeClr val="bg1">
                    <a:lumMod val="50000"/>
                  </a:schemeClr>
                </a:solidFill>
                <a:latin typeface="Open Sans"/>
              </a:rPr>
              <a:t>Kada se poistovjećujemo s grupom (našom grupom </a:t>
            </a:r>
            <a:r>
              <a:rPr lang="en-US" dirty="0">
                <a:solidFill>
                  <a:schemeClr val="bg1">
                    <a:lumMod val="50000"/>
                  </a:schemeClr>
                </a:solidFill>
                <a:latin typeface="Open Sans"/>
              </a:rPr>
              <a:t>=</a:t>
            </a:r>
            <a:r>
              <a:rPr lang="ta-IN" dirty="0">
                <a:solidFill>
                  <a:schemeClr val="bg1">
                    <a:lumMod val="50000"/>
                  </a:schemeClr>
                </a:solidFill>
                <a:latin typeface="Open Sans"/>
              </a:rPr>
              <a:t> </a:t>
            </a:r>
            <a:r>
              <a:rPr lang="ta-IN" i="1" dirty="0">
                <a:solidFill>
                  <a:schemeClr val="bg1">
                    <a:lumMod val="50000"/>
                  </a:schemeClr>
                </a:solidFill>
                <a:latin typeface="Open Sans"/>
              </a:rPr>
              <a:t>ingroup</a:t>
            </a:r>
            <a:r>
              <a:rPr lang="ta-IN" dirty="0">
                <a:solidFill>
                  <a:schemeClr val="bg1">
                    <a:lumMod val="50000"/>
                  </a:schemeClr>
                </a:solidFill>
                <a:latin typeface="Open Sans"/>
              </a:rPr>
              <a:t>), </a:t>
            </a:r>
            <a:r>
              <a:rPr lang="hr-HR" dirty="0">
                <a:solidFill>
                  <a:schemeClr val="bg1">
                    <a:lumMod val="50000"/>
                  </a:schemeClr>
                </a:solidFill>
                <a:latin typeface="Open Sans"/>
              </a:rPr>
              <a:t>razmišljamo</a:t>
            </a:r>
            <a:r>
              <a:rPr lang="ta-IN" dirty="0">
                <a:solidFill>
                  <a:schemeClr val="bg1">
                    <a:lumMod val="50000"/>
                  </a:schemeClr>
                </a:solidFill>
                <a:latin typeface="Open Sans"/>
              </a:rPr>
              <a:t> o </a:t>
            </a:r>
            <a:r>
              <a:rPr lang="hr-HR" dirty="0">
                <a:solidFill>
                  <a:schemeClr val="bg1">
                    <a:lumMod val="50000"/>
                  </a:schemeClr>
                </a:solidFill>
                <a:latin typeface="Open Sans"/>
              </a:rPr>
              <a:t>sebi</a:t>
            </a:r>
            <a:r>
              <a:rPr lang="ta-IN" dirty="0">
                <a:solidFill>
                  <a:schemeClr val="bg1">
                    <a:lumMod val="50000"/>
                  </a:schemeClr>
                </a:solidFill>
                <a:latin typeface="Open Sans"/>
              </a:rPr>
              <a:t> kao zamjenji</a:t>
            </a:r>
            <a:r>
              <a:rPr lang="hr-HR" dirty="0" err="1">
                <a:solidFill>
                  <a:schemeClr val="bg1">
                    <a:lumMod val="50000"/>
                  </a:schemeClr>
                </a:solidFill>
                <a:latin typeface="Open Sans"/>
              </a:rPr>
              <a:t>vom</a:t>
            </a:r>
            <a:r>
              <a:rPr lang="ta-IN" dirty="0">
                <a:solidFill>
                  <a:schemeClr val="bg1">
                    <a:lumMod val="50000"/>
                  </a:schemeClr>
                </a:solidFill>
                <a:latin typeface="Open Sans"/>
              </a:rPr>
              <a:t> član</a:t>
            </a:r>
            <a:r>
              <a:rPr lang="hr-HR" dirty="0">
                <a:solidFill>
                  <a:schemeClr val="bg1">
                    <a:lumMod val="50000"/>
                  </a:schemeClr>
                </a:solidFill>
                <a:latin typeface="Open Sans"/>
              </a:rPr>
              <a:t>u</a:t>
            </a:r>
            <a:r>
              <a:rPr lang="ta-IN" dirty="0">
                <a:solidFill>
                  <a:schemeClr val="bg1">
                    <a:lumMod val="50000"/>
                  </a:schemeClr>
                </a:solidFill>
                <a:latin typeface="Open Sans"/>
              </a:rPr>
              <a:t> grupe, a ne kao jedinstven</a:t>
            </a:r>
            <a:r>
              <a:rPr lang="hr-HR" dirty="0">
                <a:solidFill>
                  <a:schemeClr val="bg1">
                    <a:lumMod val="50000"/>
                  </a:schemeClr>
                </a:solidFill>
                <a:latin typeface="Open Sans"/>
              </a:rPr>
              <a:t>om</a:t>
            </a:r>
            <a:r>
              <a:rPr lang="ta-IN" dirty="0">
                <a:solidFill>
                  <a:schemeClr val="bg1">
                    <a:lumMod val="50000"/>
                  </a:schemeClr>
                </a:solidFill>
                <a:latin typeface="Open Sans"/>
              </a:rPr>
              <a:t> pojedinc</a:t>
            </a:r>
            <a:r>
              <a:rPr lang="hr-HR" dirty="0">
                <a:solidFill>
                  <a:schemeClr val="bg1">
                    <a:lumMod val="50000"/>
                  </a:schemeClr>
                </a:solidFill>
                <a:latin typeface="Open Sans"/>
              </a:rPr>
              <a:t>u</a:t>
            </a:r>
            <a:r>
              <a:rPr lang="ta-IN" dirty="0">
                <a:solidFill>
                  <a:schemeClr val="bg1">
                    <a:lumMod val="50000"/>
                  </a:schemeClr>
                </a:solidFill>
                <a:latin typeface="Open Sans"/>
              </a:rPr>
              <a:t>. To je normalni proces depresonalizacije koji nije negativan, s obzirom da svoj identitet prebacujemo iz osobnog identiteta u društveni identitet.</a:t>
            </a:r>
          </a:p>
          <a:p>
            <a:endParaRPr lang="ta-IN" dirty="0">
              <a:solidFill>
                <a:schemeClr val="bg1">
                  <a:lumMod val="50000"/>
                </a:schemeClr>
              </a:solidFill>
              <a:latin typeface="Open Sans"/>
            </a:endParaRPr>
          </a:p>
          <a:p>
            <a:r>
              <a:rPr lang="ta-IN" dirty="0">
                <a:solidFill>
                  <a:schemeClr val="bg1">
                    <a:lumMod val="50000"/>
                  </a:schemeClr>
                </a:solidFill>
                <a:latin typeface="Open Sans"/>
              </a:rPr>
              <a:t>Pojedinici koji nisu dio naše društvene grupe percipiraju se kao </a:t>
            </a:r>
            <a:r>
              <a:rPr lang="en-US" dirty="0">
                <a:solidFill>
                  <a:schemeClr val="bg1">
                    <a:lumMod val="50000"/>
                  </a:schemeClr>
                </a:solidFill>
                <a:latin typeface="Open Sans"/>
              </a:rPr>
              <a:t>“</a:t>
            </a:r>
            <a:r>
              <a:rPr lang="hr-HR" dirty="0">
                <a:solidFill>
                  <a:schemeClr val="bg1">
                    <a:lumMod val="50000"/>
                  </a:schemeClr>
                </a:solidFill>
                <a:latin typeface="Open Sans"/>
              </a:rPr>
              <a:t>ostali</a:t>
            </a:r>
            <a:r>
              <a:rPr lang="en-US" dirty="0">
                <a:solidFill>
                  <a:schemeClr val="bg1">
                    <a:lumMod val="50000"/>
                  </a:schemeClr>
                </a:solidFill>
                <a:latin typeface="Open Sans"/>
              </a:rPr>
              <a:t>” (</a:t>
            </a:r>
            <a:r>
              <a:rPr lang="en-US" i="1" dirty="0">
                <a:solidFill>
                  <a:schemeClr val="bg1">
                    <a:lumMod val="50000"/>
                  </a:schemeClr>
                </a:solidFill>
                <a:latin typeface="Open Sans"/>
              </a:rPr>
              <a:t>outgroup</a:t>
            </a:r>
            <a:r>
              <a:rPr lang="en-US" dirty="0">
                <a:solidFill>
                  <a:schemeClr val="bg1">
                    <a:lumMod val="50000"/>
                  </a:schemeClr>
                </a:solidFill>
                <a:latin typeface="Open Sans"/>
              </a:rPr>
              <a:t>) </a:t>
            </a:r>
            <a:r>
              <a:rPr lang="hr-HR" dirty="0">
                <a:solidFill>
                  <a:schemeClr val="bg1">
                    <a:lumMod val="50000"/>
                  </a:schemeClr>
                </a:solidFill>
                <a:latin typeface="Open Sans"/>
              </a:rPr>
              <a:t>što može dovesti </a:t>
            </a:r>
            <a:r>
              <a:rPr lang="ta-IN" dirty="0">
                <a:solidFill>
                  <a:schemeClr val="bg1">
                    <a:lumMod val="50000"/>
                  </a:schemeClr>
                </a:solidFill>
                <a:latin typeface="Open Sans"/>
              </a:rPr>
              <a:t>do pojednostavljenih prosudbi izraženih bez dovoljno informacija o toj grupi</a:t>
            </a:r>
            <a:r>
              <a:rPr lang="hr-HR" dirty="0">
                <a:solidFill>
                  <a:schemeClr val="bg1">
                    <a:lumMod val="50000"/>
                  </a:schemeClr>
                </a:solidFill>
                <a:latin typeface="Open Sans"/>
              </a:rPr>
              <a:t> </a:t>
            </a:r>
            <a:r>
              <a:rPr lang="ta-IN" dirty="0">
                <a:solidFill>
                  <a:schemeClr val="bg1">
                    <a:lumMod val="50000"/>
                  </a:schemeClr>
                </a:solidFill>
                <a:latin typeface="Open Sans"/>
              </a:rPr>
              <a:t>(tzv. predrasude).</a:t>
            </a:r>
            <a:endParaRPr lang="en-GB" dirty="0">
              <a:solidFill>
                <a:schemeClr val="bg1">
                  <a:lumMod val="50000"/>
                </a:schemeClr>
              </a:solidFill>
              <a:latin typeface="Open Sans"/>
            </a:endParaRPr>
          </a:p>
        </p:txBody>
      </p:sp>
      <p:sp>
        <p:nvSpPr>
          <p:cNvPr id="12" name="Rettangolo 11"/>
          <p:cNvSpPr/>
          <p:nvPr/>
        </p:nvSpPr>
        <p:spPr>
          <a:xfrm>
            <a:off x="3500430" y="1142990"/>
            <a:ext cx="2217274" cy="369332"/>
          </a:xfrm>
          <a:prstGeom prst="rect">
            <a:avLst/>
          </a:prstGeom>
        </p:spPr>
        <p:txBody>
          <a:bodyPr wrap="none">
            <a:spAutoFit/>
          </a:bodyPr>
          <a:lstStyle/>
          <a:p>
            <a:pPr marL="342900" indent="-342900" algn="just"/>
            <a:r>
              <a:rPr lang="en-GB" b="1" i="1" dirty="0" err="1">
                <a:solidFill>
                  <a:schemeClr val="bg1">
                    <a:lumMod val="50000"/>
                  </a:schemeClr>
                </a:solidFill>
                <a:latin typeface="Open Sans"/>
              </a:rPr>
              <a:t>Ingroup</a:t>
            </a:r>
            <a:r>
              <a:rPr lang="en-GB" b="1" i="1" dirty="0">
                <a:solidFill>
                  <a:schemeClr val="bg1">
                    <a:lumMod val="50000"/>
                  </a:schemeClr>
                </a:solidFill>
                <a:latin typeface="Open Sans"/>
              </a:rPr>
              <a:t>/</a:t>
            </a:r>
            <a:r>
              <a:rPr lang="en-GB" b="1" i="1" dirty="0" err="1">
                <a:solidFill>
                  <a:schemeClr val="bg1">
                    <a:lumMod val="50000"/>
                  </a:schemeClr>
                </a:solidFill>
                <a:latin typeface="Open Sans"/>
              </a:rPr>
              <a:t>Outgroup</a:t>
            </a:r>
            <a:r>
              <a:rPr lang="it-IT" b="1" i="1" dirty="0">
                <a:solidFill>
                  <a:schemeClr val="bg1">
                    <a:lumMod val="50000"/>
                  </a:schemeClr>
                </a:solidFill>
              </a:rPr>
              <a:t> </a:t>
            </a:r>
          </a:p>
        </p:txBody>
      </p:sp>
      <p:pic>
        <p:nvPicPr>
          <p:cNvPr id="55300" name="Picture 4" descr="Risultati immagini per intergroup relations"/>
          <p:cNvPicPr>
            <a:picLocks noChangeAspect="1" noChangeArrowheads="1"/>
          </p:cNvPicPr>
          <p:nvPr/>
        </p:nvPicPr>
        <p:blipFill>
          <a:blip r:embed="rId3"/>
          <a:srcRect/>
          <a:stretch>
            <a:fillRect/>
          </a:stretch>
        </p:blipFill>
        <p:spPr bwMode="auto">
          <a:xfrm>
            <a:off x="1071538" y="357172"/>
            <a:ext cx="1428760" cy="1428760"/>
          </a:xfrm>
          <a:prstGeom prst="rect">
            <a:avLst/>
          </a:prstGeom>
          <a:noFill/>
        </p:spPr>
      </p:pic>
      <p:sp>
        <p:nvSpPr>
          <p:cNvPr id="14" name="Subtitle 3">
            <a:extLst>
              <a:ext uri="{FF2B5EF4-FFF2-40B4-BE49-F238E27FC236}">
                <a16:creationId xmlns:a16="http://schemas.microsoft.com/office/drawing/2014/main" xmlns="" id="{2AB5D1A3-B1E7-4421-B55E-5DBB46C18533}"/>
              </a:ext>
            </a:extLst>
          </p:cNvPr>
          <p:cNvSpPr txBox="1">
            <a:spLocks/>
          </p:cNvSpPr>
          <p:nvPr/>
        </p:nvSpPr>
        <p:spPr>
          <a:xfrm>
            <a:off x="642910" y="142858"/>
            <a:ext cx="6400800" cy="609399"/>
          </a:xfrm>
          <a:prstGeom prst="rect">
            <a:avLst/>
          </a:prstGeom>
        </p:spPr>
        <p:txBody>
          <a:bodyPr vert="horz" lIns="91440" tIns="45720" rIns="91440" bIns="45720" rtlCol="0">
            <a:normAutofit/>
          </a:bodyPr>
          <a:lstStyle/>
          <a:p>
            <a:r>
              <a:rPr lang="ta-IN" b="1" dirty="0">
                <a:solidFill>
                  <a:schemeClr val="bg1">
                    <a:lumMod val="50000"/>
                  </a:schemeClr>
                </a:solidFill>
                <a:latin typeface="Open Sans"/>
              </a:rPr>
              <a:t>Poglavlje</a:t>
            </a:r>
            <a:r>
              <a:rPr lang="it-IT" b="1" dirty="0">
                <a:solidFill>
                  <a:schemeClr val="bg1">
                    <a:lumMod val="50000"/>
                  </a:schemeClr>
                </a:solidFill>
                <a:latin typeface="Open Sans"/>
              </a:rPr>
              <a:t> 1. </a:t>
            </a:r>
            <a:r>
              <a:rPr lang="ta-IN" dirty="0">
                <a:solidFill>
                  <a:schemeClr val="bg1">
                    <a:lumMod val="50000"/>
                  </a:schemeClr>
                </a:solidFill>
                <a:latin typeface="Open Sans"/>
              </a:rPr>
              <a:t>Predrasude i Teorija Kontakta</a:t>
            </a:r>
            <a:endParaRPr lang="it-IT" i="1" dirty="0">
              <a:solidFill>
                <a:schemeClr val="bg1">
                  <a:lumMod val="50000"/>
                </a:schemeClr>
              </a:solidFill>
              <a:latin typeface="Open Sans"/>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714363"/>
            <a:ext cx="7447860" cy="19418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Rettangolo 8"/>
          <p:cNvSpPr/>
          <p:nvPr/>
        </p:nvSpPr>
        <p:spPr>
          <a:xfrm>
            <a:off x="285720" y="928676"/>
            <a:ext cx="8072494" cy="5355312"/>
          </a:xfrm>
          <a:prstGeom prst="rect">
            <a:avLst/>
          </a:prstGeom>
        </p:spPr>
        <p:txBody>
          <a:bodyPr wrap="square">
            <a:spAutoFit/>
          </a:bodyPr>
          <a:lstStyle/>
          <a:p>
            <a:pPr algn="ctr"/>
            <a:r>
              <a:rPr lang="ta-IN" b="1" dirty="0">
                <a:solidFill>
                  <a:schemeClr val="bg1">
                    <a:lumMod val="50000"/>
                  </a:schemeClr>
                </a:solidFill>
                <a:latin typeface="Open Sans"/>
              </a:rPr>
              <a:t>Glavne teorije o predrasudama</a:t>
            </a:r>
            <a:endParaRPr lang="en-GB" b="1" dirty="0">
              <a:solidFill>
                <a:schemeClr val="bg1">
                  <a:lumMod val="50000"/>
                </a:schemeClr>
              </a:solidFill>
              <a:latin typeface="Open Sans"/>
            </a:endParaRPr>
          </a:p>
          <a:p>
            <a:pPr algn="ctr"/>
            <a:endParaRPr lang="en-GB" b="1" dirty="0">
              <a:solidFill>
                <a:schemeClr val="bg1">
                  <a:lumMod val="50000"/>
                </a:schemeClr>
              </a:solidFill>
              <a:latin typeface="Open Sans"/>
            </a:endParaRPr>
          </a:p>
          <a:p>
            <a:pPr marL="342900" indent="-342900" algn="just">
              <a:buAutoNum type="arabicPeriod" startAt="3"/>
            </a:pPr>
            <a:r>
              <a:rPr lang="hr-HR" b="1" dirty="0">
                <a:solidFill>
                  <a:schemeClr val="bg1">
                    <a:lumMod val="50000"/>
                  </a:schemeClr>
                </a:solidFill>
                <a:latin typeface="Open Sans"/>
              </a:rPr>
              <a:t>Dualna teorija o predrasudama</a:t>
            </a:r>
          </a:p>
          <a:p>
            <a:pPr algn="just"/>
            <a:endParaRPr lang="ta-IN" b="1" dirty="0">
              <a:solidFill>
                <a:schemeClr val="bg1">
                  <a:lumMod val="50000"/>
                </a:schemeClr>
              </a:solidFill>
              <a:latin typeface="Open Sans"/>
            </a:endParaRPr>
          </a:p>
          <a:p>
            <a:pPr marL="342900" indent="-342900" algn="just"/>
            <a:r>
              <a:rPr lang="ta-IN" dirty="0">
                <a:solidFill>
                  <a:schemeClr val="bg1">
                    <a:lumMod val="50000"/>
                  </a:schemeClr>
                </a:solidFill>
                <a:latin typeface="Open Sans"/>
              </a:rPr>
              <a:t>Ov</a:t>
            </a:r>
            <a:r>
              <a:rPr lang="hr-HR" dirty="0">
                <a:solidFill>
                  <a:schemeClr val="bg1">
                    <a:lumMod val="50000"/>
                  </a:schemeClr>
                </a:solidFill>
                <a:latin typeface="Open Sans"/>
              </a:rPr>
              <a:t>a</a:t>
            </a:r>
            <a:r>
              <a:rPr lang="ta-IN" dirty="0">
                <a:solidFill>
                  <a:schemeClr val="bg1">
                    <a:lumMod val="50000"/>
                  </a:schemeClr>
                </a:solidFill>
                <a:latin typeface="Open Sans"/>
              </a:rPr>
              <a:t> teorij</a:t>
            </a:r>
            <a:r>
              <a:rPr lang="hr-HR" dirty="0">
                <a:solidFill>
                  <a:schemeClr val="bg1">
                    <a:lumMod val="50000"/>
                  </a:schemeClr>
                </a:solidFill>
                <a:latin typeface="Open Sans"/>
              </a:rPr>
              <a:t>a</a:t>
            </a:r>
            <a:r>
              <a:rPr lang="ta-IN" dirty="0">
                <a:solidFill>
                  <a:schemeClr val="bg1">
                    <a:lumMod val="50000"/>
                  </a:schemeClr>
                </a:solidFill>
                <a:latin typeface="Open Sans"/>
              </a:rPr>
              <a:t> pretpostavljaj</a:t>
            </a:r>
            <a:r>
              <a:rPr lang="hr-HR" dirty="0">
                <a:solidFill>
                  <a:schemeClr val="bg1">
                    <a:lumMod val="50000"/>
                  </a:schemeClr>
                </a:solidFill>
                <a:latin typeface="Open Sans"/>
              </a:rPr>
              <a:t>a</a:t>
            </a:r>
            <a:r>
              <a:rPr lang="ta-IN" dirty="0">
                <a:solidFill>
                  <a:schemeClr val="bg1">
                    <a:lumMod val="50000"/>
                  </a:schemeClr>
                </a:solidFill>
                <a:latin typeface="Open Sans"/>
              </a:rPr>
              <a:t> da je ponašanje koje proizlazi iz predrasuda</a:t>
            </a:r>
            <a:endParaRPr lang="hr-HR" dirty="0">
              <a:solidFill>
                <a:schemeClr val="bg1">
                  <a:lumMod val="50000"/>
                </a:schemeClr>
              </a:solidFill>
              <a:latin typeface="Open Sans"/>
            </a:endParaRPr>
          </a:p>
          <a:p>
            <a:pPr marL="342900" indent="-342900" algn="just"/>
            <a:r>
              <a:rPr lang="ta-IN" dirty="0">
                <a:solidFill>
                  <a:schemeClr val="bg1">
                    <a:lumMod val="50000"/>
                  </a:schemeClr>
                </a:solidFill>
                <a:latin typeface="Open Sans"/>
              </a:rPr>
              <a:t>sastavljeno od dvije komponente, a to su: </a:t>
            </a:r>
            <a:r>
              <a:rPr lang="ta-IN" b="1" dirty="0">
                <a:solidFill>
                  <a:schemeClr val="bg1">
                    <a:lumMod val="50000"/>
                  </a:schemeClr>
                </a:solidFill>
                <a:latin typeface="Open Sans"/>
              </a:rPr>
              <a:t>sama predrasuda i motivacija za</a:t>
            </a:r>
            <a:endParaRPr lang="hr-HR" b="1" dirty="0">
              <a:solidFill>
                <a:schemeClr val="bg1">
                  <a:lumMod val="50000"/>
                </a:schemeClr>
              </a:solidFill>
              <a:latin typeface="Open Sans"/>
            </a:endParaRPr>
          </a:p>
          <a:p>
            <a:pPr marL="342900" indent="-342900" algn="just"/>
            <a:r>
              <a:rPr lang="ta-IN" b="1" dirty="0">
                <a:solidFill>
                  <a:schemeClr val="bg1">
                    <a:lumMod val="50000"/>
                  </a:schemeClr>
                </a:solidFill>
                <a:latin typeface="Open Sans"/>
              </a:rPr>
              <a:t>potisnuti predrasudu </a:t>
            </a:r>
            <a:r>
              <a:rPr lang="en-US" dirty="0">
                <a:solidFill>
                  <a:schemeClr val="bg1">
                    <a:lumMod val="50000"/>
                  </a:schemeClr>
                </a:solidFill>
                <a:latin typeface="Open Sans"/>
              </a:rPr>
              <a:t>(</a:t>
            </a:r>
            <a:r>
              <a:rPr lang="ta-IN" dirty="0">
                <a:solidFill>
                  <a:schemeClr val="bg1">
                    <a:lumMod val="50000"/>
                  </a:schemeClr>
                </a:solidFill>
                <a:latin typeface="Open Sans"/>
              </a:rPr>
              <a:t>Crandall </a:t>
            </a:r>
            <a:r>
              <a:rPr lang="en-US" dirty="0">
                <a:solidFill>
                  <a:schemeClr val="bg1">
                    <a:lumMod val="50000"/>
                  </a:schemeClr>
                </a:solidFill>
                <a:latin typeface="Open Sans"/>
              </a:rPr>
              <a:t>&amp; </a:t>
            </a:r>
            <a:r>
              <a:rPr lang="en-US" dirty="0" err="1">
                <a:solidFill>
                  <a:schemeClr val="bg1">
                    <a:lumMod val="50000"/>
                  </a:schemeClr>
                </a:solidFill>
                <a:latin typeface="Open Sans"/>
              </a:rPr>
              <a:t>Eshleman</a:t>
            </a:r>
            <a:r>
              <a:rPr lang="en-US" dirty="0">
                <a:solidFill>
                  <a:schemeClr val="bg1">
                    <a:lumMod val="50000"/>
                  </a:schemeClr>
                </a:solidFill>
                <a:latin typeface="Open Sans"/>
              </a:rPr>
              <a:t>, 2003)</a:t>
            </a:r>
            <a:r>
              <a:rPr lang="ta-IN" dirty="0">
                <a:solidFill>
                  <a:schemeClr val="bg1">
                    <a:lumMod val="50000"/>
                  </a:schemeClr>
                </a:solidFill>
                <a:latin typeface="Open Sans"/>
              </a:rPr>
              <a:t>.</a:t>
            </a:r>
          </a:p>
          <a:p>
            <a:pPr marL="342900" indent="-342900" algn="just"/>
            <a:endParaRPr lang="en-GB" dirty="0">
              <a:solidFill>
                <a:schemeClr val="bg1">
                  <a:lumMod val="50000"/>
                </a:schemeClr>
              </a:solidFill>
              <a:latin typeface="Open Sans"/>
            </a:endParaRPr>
          </a:p>
          <a:p>
            <a:pPr marL="342900" indent="-342900" algn="just"/>
            <a:r>
              <a:rPr lang="en-GB" dirty="0" err="1">
                <a:solidFill>
                  <a:schemeClr val="bg1">
                    <a:lumMod val="50000"/>
                  </a:schemeClr>
                </a:solidFill>
                <a:latin typeface="Open Sans"/>
              </a:rPr>
              <a:t>Pojedinici</a:t>
            </a:r>
            <a:r>
              <a:rPr lang="en-GB" dirty="0">
                <a:solidFill>
                  <a:schemeClr val="bg1">
                    <a:lumMod val="50000"/>
                  </a:schemeClr>
                </a:solidFill>
                <a:latin typeface="Open Sans"/>
              </a:rPr>
              <a:t>, u </a:t>
            </a:r>
            <a:r>
              <a:rPr lang="en-GB" dirty="0" err="1">
                <a:solidFill>
                  <a:schemeClr val="bg1">
                    <a:lumMod val="50000"/>
                  </a:schemeClr>
                </a:solidFill>
                <a:latin typeface="Open Sans"/>
              </a:rPr>
              <a:t>namjeri</a:t>
            </a:r>
            <a:r>
              <a:rPr lang="en-GB" dirty="0">
                <a:solidFill>
                  <a:schemeClr val="bg1">
                    <a:lumMod val="50000"/>
                  </a:schemeClr>
                </a:solidFill>
                <a:latin typeface="Open Sans"/>
              </a:rPr>
              <a:t> da </a:t>
            </a:r>
            <a:r>
              <a:rPr lang="en-GB" dirty="0" err="1">
                <a:solidFill>
                  <a:schemeClr val="bg1">
                    <a:lumMod val="50000"/>
                  </a:schemeClr>
                </a:solidFill>
                <a:latin typeface="Open Sans"/>
              </a:rPr>
              <a:t>zadovolje</a:t>
            </a:r>
            <a:r>
              <a:rPr lang="en-GB" dirty="0">
                <a:solidFill>
                  <a:schemeClr val="bg1">
                    <a:lumMod val="50000"/>
                  </a:schemeClr>
                </a:solidFill>
                <a:latin typeface="Open Sans"/>
              </a:rPr>
              <a:t> </a:t>
            </a:r>
            <a:r>
              <a:rPr lang="en-GB" dirty="0" err="1">
                <a:solidFill>
                  <a:schemeClr val="bg1">
                    <a:lumMod val="50000"/>
                  </a:schemeClr>
                </a:solidFill>
                <a:latin typeface="Open Sans"/>
              </a:rPr>
              <a:t>ove</a:t>
            </a:r>
            <a:r>
              <a:rPr lang="en-GB" dirty="0">
                <a:solidFill>
                  <a:schemeClr val="bg1">
                    <a:lumMod val="50000"/>
                  </a:schemeClr>
                </a:solidFill>
                <a:latin typeface="Open Sans"/>
              </a:rPr>
              <a:t> </a:t>
            </a:r>
            <a:r>
              <a:rPr lang="en-GB" dirty="0" err="1">
                <a:solidFill>
                  <a:schemeClr val="bg1">
                    <a:lumMod val="50000"/>
                  </a:schemeClr>
                </a:solidFill>
                <a:latin typeface="Open Sans"/>
              </a:rPr>
              <a:t>dvije</a:t>
            </a:r>
            <a:r>
              <a:rPr lang="en-GB" dirty="0">
                <a:solidFill>
                  <a:schemeClr val="bg1">
                    <a:lumMod val="50000"/>
                  </a:schemeClr>
                </a:solidFill>
                <a:latin typeface="Open Sans"/>
              </a:rPr>
              <a:t> </a:t>
            </a:r>
            <a:r>
              <a:rPr lang="en-GB" dirty="0" err="1">
                <a:solidFill>
                  <a:schemeClr val="bg1">
                    <a:lumMod val="50000"/>
                  </a:schemeClr>
                </a:solidFill>
                <a:latin typeface="Open Sans"/>
              </a:rPr>
              <a:t>komponente</a:t>
            </a:r>
            <a:r>
              <a:rPr lang="en-GB" dirty="0">
                <a:solidFill>
                  <a:schemeClr val="bg1">
                    <a:lumMod val="50000"/>
                  </a:schemeClr>
                </a:solidFill>
                <a:latin typeface="Open Sans"/>
              </a:rPr>
              <a:t>, </a:t>
            </a:r>
            <a:r>
              <a:rPr lang="en-GB" dirty="0" err="1">
                <a:solidFill>
                  <a:schemeClr val="bg1">
                    <a:lumMod val="50000"/>
                  </a:schemeClr>
                </a:solidFill>
                <a:latin typeface="Open Sans"/>
              </a:rPr>
              <a:t>pokazuju</a:t>
            </a:r>
            <a:endParaRPr lang="hr-HR" dirty="0">
              <a:solidFill>
                <a:schemeClr val="bg1">
                  <a:lumMod val="50000"/>
                </a:schemeClr>
              </a:solidFill>
              <a:latin typeface="Open Sans"/>
            </a:endParaRPr>
          </a:p>
          <a:p>
            <a:pPr marL="342900" indent="-342900" algn="just"/>
            <a:r>
              <a:rPr lang="en-GB" dirty="0" err="1">
                <a:solidFill>
                  <a:schemeClr val="bg1">
                    <a:lumMod val="50000"/>
                  </a:schemeClr>
                </a:solidFill>
                <a:latin typeface="Open Sans"/>
              </a:rPr>
              <a:t>nestabiln</a:t>
            </a:r>
            <a:r>
              <a:rPr lang="ta-IN" dirty="0">
                <a:solidFill>
                  <a:schemeClr val="bg1">
                    <a:lumMod val="50000"/>
                  </a:schemeClr>
                </a:solidFill>
                <a:latin typeface="Open Sans"/>
              </a:rPr>
              <a:t>o</a:t>
            </a:r>
            <a:r>
              <a:rPr lang="en-GB" dirty="0" err="1">
                <a:solidFill>
                  <a:schemeClr val="bg1">
                    <a:lumMod val="50000"/>
                  </a:schemeClr>
                </a:solidFill>
                <a:latin typeface="Open Sans"/>
              </a:rPr>
              <a:t>st</a:t>
            </a:r>
            <a:r>
              <a:rPr lang="ta-IN" dirty="0">
                <a:solidFill>
                  <a:schemeClr val="bg1">
                    <a:lumMod val="50000"/>
                  </a:schemeClr>
                </a:solidFill>
                <a:latin typeface="Open Sans"/>
              </a:rPr>
              <a:t> u ponašanju i nedosljednost misli.</a:t>
            </a:r>
            <a:endParaRPr lang="en-GB" dirty="0">
              <a:solidFill>
                <a:schemeClr val="bg1">
                  <a:lumMod val="50000"/>
                </a:schemeClr>
              </a:solidFill>
              <a:latin typeface="Open Sans"/>
            </a:endParaRPr>
          </a:p>
          <a:p>
            <a:pPr marL="342900" indent="-342900" algn="just"/>
            <a:endParaRPr lang="en-GB" b="1" dirty="0"/>
          </a:p>
          <a:p>
            <a:pPr marL="342900" indent="-342900" algn="just"/>
            <a:endParaRPr lang="en-GB" b="1" dirty="0"/>
          </a:p>
          <a:p>
            <a:pPr marL="342900" indent="-342900" algn="just"/>
            <a:endParaRPr lang="en-GB" b="1" dirty="0"/>
          </a:p>
          <a:p>
            <a:pPr marL="342900" indent="-342900" algn="just"/>
            <a:endParaRPr lang="en-GB" b="1" dirty="0"/>
          </a:p>
          <a:p>
            <a:pPr marL="342900" indent="-342900" algn="just"/>
            <a:endParaRPr lang="en-GB" b="1" dirty="0"/>
          </a:p>
          <a:p>
            <a:pPr marL="342900" indent="-342900" algn="just"/>
            <a:endParaRPr lang="en-GB" b="1" dirty="0"/>
          </a:p>
          <a:p>
            <a:pPr marL="342900" indent="-342900" algn="just"/>
            <a:endParaRPr lang="en-GB" b="1" dirty="0"/>
          </a:p>
          <a:p>
            <a:pPr algn="ctr"/>
            <a:endParaRPr lang="it-IT" b="1" dirty="0"/>
          </a:p>
          <a:p>
            <a:pPr marL="342900" indent="-342900" algn="ctr"/>
            <a:endParaRPr lang="it-IT" b="1" dirty="0"/>
          </a:p>
        </p:txBody>
      </p:sp>
      <p:sp>
        <p:nvSpPr>
          <p:cNvPr id="11" name="Subtitle 3">
            <a:extLst>
              <a:ext uri="{FF2B5EF4-FFF2-40B4-BE49-F238E27FC236}">
                <a16:creationId xmlns:a16="http://schemas.microsoft.com/office/drawing/2014/main" xmlns="" id="{2AB5D1A3-B1E7-4421-B55E-5DBB46C18533}"/>
              </a:ext>
            </a:extLst>
          </p:cNvPr>
          <p:cNvSpPr txBox="1">
            <a:spLocks/>
          </p:cNvSpPr>
          <p:nvPr/>
        </p:nvSpPr>
        <p:spPr>
          <a:xfrm>
            <a:off x="785786" y="142858"/>
            <a:ext cx="6400800" cy="466523"/>
          </a:xfrm>
          <a:prstGeom prst="rect">
            <a:avLst/>
          </a:prstGeom>
        </p:spPr>
        <p:txBody>
          <a:bodyPr vert="horz" lIns="91440" tIns="45720" rIns="91440" bIns="45720" rtlCol="0">
            <a:normAutofit/>
          </a:bodyPr>
          <a:lstStyle/>
          <a:p>
            <a:r>
              <a:rPr lang="ta-IN" b="1" dirty="0">
                <a:solidFill>
                  <a:schemeClr val="bg1">
                    <a:lumMod val="50000"/>
                  </a:schemeClr>
                </a:solidFill>
              </a:rPr>
              <a:t>Poglavlje</a:t>
            </a:r>
            <a:r>
              <a:rPr lang="it-IT" b="1" dirty="0">
                <a:solidFill>
                  <a:schemeClr val="bg1">
                    <a:lumMod val="50000"/>
                  </a:schemeClr>
                </a:solidFill>
              </a:rPr>
              <a:t> 1. </a:t>
            </a:r>
            <a:r>
              <a:rPr lang="ta-IN" dirty="0">
                <a:solidFill>
                  <a:schemeClr val="bg1">
                    <a:lumMod val="50000"/>
                  </a:schemeClr>
                </a:solidFill>
              </a:rPr>
              <a:t>Predrasude i Teorija Kontakta</a:t>
            </a:r>
            <a:endParaRPr lang="it-IT" i="1"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714363"/>
            <a:ext cx="7447860" cy="19418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Rettangolo 8"/>
          <p:cNvSpPr/>
          <p:nvPr/>
        </p:nvSpPr>
        <p:spPr>
          <a:xfrm>
            <a:off x="571472" y="928676"/>
            <a:ext cx="7786742" cy="1200329"/>
          </a:xfrm>
          <a:prstGeom prst="rect">
            <a:avLst/>
          </a:prstGeom>
        </p:spPr>
        <p:txBody>
          <a:bodyPr wrap="square">
            <a:spAutoFit/>
          </a:bodyPr>
          <a:lstStyle/>
          <a:p>
            <a:pPr algn="ctr"/>
            <a:r>
              <a:rPr lang="ta-IN" b="1" dirty="0">
                <a:solidFill>
                  <a:schemeClr val="bg1">
                    <a:lumMod val="50000"/>
                  </a:schemeClr>
                </a:solidFill>
                <a:latin typeface="Open Sans"/>
              </a:rPr>
              <a:t>Glavne teorije o predrasudama</a:t>
            </a:r>
            <a:endParaRPr lang="en-GB" b="1" dirty="0">
              <a:solidFill>
                <a:schemeClr val="bg1">
                  <a:lumMod val="50000"/>
                </a:schemeClr>
              </a:solidFill>
              <a:latin typeface="Open Sans"/>
            </a:endParaRPr>
          </a:p>
          <a:p>
            <a:pPr algn="ctr"/>
            <a:endParaRPr lang="it-IT" b="1" dirty="0">
              <a:solidFill>
                <a:schemeClr val="bg1">
                  <a:lumMod val="50000"/>
                </a:schemeClr>
              </a:solidFill>
              <a:latin typeface="Open Sans"/>
            </a:endParaRPr>
          </a:p>
          <a:p>
            <a:pPr algn="ctr"/>
            <a:r>
              <a:rPr lang="ta-IN" b="1" dirty="0">
                <a:solidFill>
                  <a:schemeClr val="bg1">
                    <a:lumMod val="50000"/>
                  </a:schemeClr>
                </a:solidFill>
                <a:latin typeface="Open Sans"/>
              </a:rPr>
              <a:t>Istinske predrasude</a:t>
            </a:r>
            <a:endParaRPr lang="en-GB" b="1" dirty="0">
              <a:solidFill>
                <a:schemeClr val="bg1">
                  <a:lumMod val="50000"/>
                </a:schemeClr>
              </a:solidFill>
              <a:latin typeface="Open Sans"/>
            </a:endParaRPr>
          </a:p>
          <a:p>
            <a:pPr marL="342900" indent="-342900" algn="ctr"/>
            <a:endParaRPr lang="it-IT" b="1" dirty="0">
              <a:solidFill>
                <a:schemeClr val="bg1">
                  <a:lumMod val="50000"/>
                </a:schemeClr>
              </a:solidFill>
              <a:latin typeface="Open Sans"/>
            </a:endParaRPr>
          </a:p>
        </p:txBody>
      </p:sp>
      <p:sp>
        <p:nvSpPr>
          <p:cNvPr id="10" name="CasellaDiTesto 9"/>
          <p:cNvSpPr txBox="1"/>
          <p:nvPr/>
        </p:nvSpPr>
        <p:spPr>
          <a:xfrm>
            <a:off x="571472" y="2000246"/>
            <a:ext cx="8286808" cy="2308324"/>
          </a:xfrm>
          <a:prstGeom prst="rect">
            <a:avLst/>
          </a:prstGeom>
          <a:noFill/>
        </p:spPr>
        <p:txBody>
          <a:bodyPr wrap="square" rtlCol="0">
            <a:spAutoFit/>
          </a:bodyPr>
          <a:lstStyle/>
          <a:p>
            <a:r>
              <a:rPr lang="ta-IN" b="1" u="sng" dirty="0">
                <a:solidFill>
                  <a:schemeClr val="bg1">
                    <a:lumMod val="50000"/>
                  </a:schemeClr>
                </a:solidFill>
                <a:latin typeface="Open Sans"/>
              </a:rPr>
              <a:t>Istinska predrasuda je negativni stav, naučen u djetinjstvu, koji </a:t>
            </a:r>
            <a:r>
              <a:rPr lang="hr-HR" b="1" u="sng" dirty="0">
                <a:solidFill>
                  <a:schemeClr val="bg1">
                    <a:lumMod val="50000"/>
                  </a:schemeClr>
                </a:solidFill>
                <a:latin typeface="Open Sans"/>
              </a:rPr>
              <a:t>potiče</a:t>
            </a:r>
            <a:r>
              <a:rPr lang="ta-IN" b="1" u="sng" dirty="0">
                <a:solidFill>
                  <a:schemeClr val="bg1">
                    <a:lumMod val="50000"/>
                  </a:schemeClr>
                </a:solidFill>
                <a:latin typeface="Open Sans"/>
              </a:rPr>
              <a:t> djelovanje koje se ne temelji na racionalnim procjenama.</a:t>
            </a:r>
          </a:p>
          <a:p>
            <a:endParaRPr lang="ta-IN" dirty="0">
              <a:solidFill>
                <a:schemeClr val="bg1">
                  <a:lumMod val="50000"/>
                </a:schemeClr>
              </a:solidFill>
              <a:latin typeface="Open Sans"/>
            </a:endParaRPr>
          </a:p>
          <a:p>
            <a:r>
              <a:rPr lang="ta-IN" dirty="0">
                <a:solidFill>
                  <a:schemeClr val="bg1">
                    <a:lumMod val="50000"/>
                  </a:schemeClr>
                </a:solidFill>
                <a:latin typeface="Open Sans"/>
              </a:rPr>
              <a:t>Ona se uči od djetinjstva </a:t>
            </a:r>
            <a:r>
              <a:rPr lang="hr-HR" dirty="0">
                <a:solidFill>
                  <a:schemeClr val="bg1">
                    <a:lumMod val="50000"/>
                  </a:schemeClr>
                </a:solidFill>
                <a:latin typeface="Open Sans"/>
              </a:rPr>
              <a:t>iz </a:t>
            </a:r>
            <a:r>
              <a:rPr lang="ta-IN" dirty="0">
                <a:solidFill>
                  <a:schemeClr val="bg1">
                    <a:lumMod val="50000"/>
                  </a:schemeClr>
                </a:solidFill>
                <a:latin typeface="Open Sans"/>
              </a:rPr>
              <a:t>roditeljskih stavova.</a:t>
            </a:r>
          </a:p>
          <a:p>
            <a:endParaRPr lang="en-GB" b="1" u="sng" dirty="0">
              <a:solidFill>
                <a:schemeClr val="bg1">
                  <a:lumMod val="50000"/>
                </a:schemeClr>
              </a:solidFill>
              <a:latin typeface="Open Sans"/>
            </a:endParaRPr>
          </a:p>
          <a:p>
            <a:r>
              <a:rPr lang="ta-IN" dirty="0">
                <a:solidFill>
                  <a:schemeClr val="bg1">
                    <a:lumMod val="50000"/>
                  </a:schemeClr>
                </a:solidFill>
                <a:latin typeface="Open Sans"/>
              </a:rPr>
              <a:t>Primjer</a:t>
            </a:r>
            <a:r>
              <a:rPr lang="en-GB" dirty="0">
                <a:solidFill>
                  <a:schemeClr val="bg1">
                    <a:lumMod val="50000"/>
                  </a:schemeClr>
                </a:solidFill>
                <a:latin typeface="Open Sans"/>
              </a:rPr>
              <a:t>: </a:t>
            </a:r>
            <a:r>
              <a:rPr lang="ta-IN" dirty="0">
                <a:solidFill>
                  <a:schemeClr val="bg1">
                    <a:lumMod val="50000"/>
                  </a:schemeClr>
                </a:solidFill>
                <a:latin typeface="Open Sans"/>
              </a:rPr>
              <a:t>Crnci su intelektualno inferiorni.</a:t>
            </a:r>
            <a:endParaRPr lang="en-GB" dirty="0">
              <a:solidFill>
                <a:schemeClr val="bg1">
                  <a:lumMod val="50000"/>
                </a:schemeClr>
              </a:solidFill>
              <a:latin typeface="Open Sans"/>
            </a:endParaRPr>
          </a:p>
          <a:p>
            <a:endParaRPr lang="it-IT" dirty="0"/>
          </a:p>
          <a:p>
            <a:endParaRPr lang="it-IT" dirty="0"/>
          </a:p>
        </p:txBody>
      </p:sp>
      <p:pic>
        <p:nvPicPr>
          <p:cNvPr id="53249" name="Picture 1"/>
          <p:cNvPicPr>
            <a:picLocks noChangeAspect="1" noChangeArrowheads="1"/>
          </p:cNvPicPr>
          <p:nvPr/>
        </p:nvPicPr>
        <p:blipFill>
          <a:blip r:embed="rId3" cstate="print"/>
          <a:srcRect/>
          <a:stretch>
            <a:fillRect/>
          </a:stretch>
        </p:blipFill>
        <p:spPr bwMode="auto">
          <a:xfrm>
            <a:off x="285720" y="928676"/>
            <a:ext cx="1285884" cy="668782"/>
          </a:xfrm>
          <a:prstGeom prst="rect">
            <a:avLst/>
          </a:prstGeom>
          <a:noFill/>
          <a:ln w="9525">
            <a:noFill/>
            <a:miter lim="800000"/>
            <a:headEnd/>
            <a:tailEnd/>
          </a:ln>
          <a:effectLst/>
        </p:spPr>
      </p:pic>
      <p:pic>
        <p:nvPicPr>
          <p:cNvPr id="53250" name="Picture 2"/>
          <p:cNvPicPr>
            <a:picLocks noChangeAspect="1" noChangeArrowheads="1"/>
          </p:cNvPicPr>
          <p:nvPr/>
        </p:nvPicPr>
        <p:blipFill>
          <a:blip r:embed="rId4" cstate="print"/>
          <a:srcRect/>
          <a:stretch>
            <a:fillRect/>
          </a:stretch>
        </p:blipFill>
        <p:spPr bwMode="auto">
          <a:xfrm>
            <a:off x="6143636" y="2928940"/>
            <a:ext cx="2231852" cy="1252534"/>
          </a:xfrm>
          <a:prstGeom prst="rect">
            <a:avLst/>
          </a:prstGeom>
          <a:noFill/>
          <a:ln w="9525">
            <a:noFill/>
            <a:miter lim="800000"/>
            <a:headEnd/>
            <a:tailEnd/>
          </a:ln>
          <a:effectLst/>
        </p:spPr>
      </p:pic>
      <p:sp>
        <p:nvSpPr>
          <p:cNvPr id="12" name="Subtitle 3">
            <a:extLst>
              <a:ext uri="{FF2B5EF4-FFF2-40B4-BE49-F238E27FC236}">
                <a16:creationId xmlns:a16="http://schemas.microsoft.com/office/drawing/2014/main" xmlns="" id="{2AB5D1A3-B1E7-4421-B55E-5DBB46C18533}"/>
              </a:ext>
            </a:extLst>
          </p:cNvPr>
          <p:cNvSpPr txBox="1">
            <a:spLocks/>
          </p:cNvSpPr>
          <p:nvPr/>
        </p:nvSpPr>
        <p:spPr>
          <a:xfrm>
            <a:off x="714348" y="142858"/>
            <a:ext cx="6400800" cy="428628"/>
          </a:xfrm>
          <a:prstGeom prst="rect">
            <a:avLst/>
          </a:prstGeom>
        </p:spPr>
        <p:txBody>
          <a:bodyPr vert="horz" lIns="91440" tIns="45720" rIns="91440" bIns="45720" rtlCol="0">
            <a:normAutofit/>
          </a:bodyPr>
          <a:lstStyle/>
          <a:p>
            <a:r>
              <a:rPr lang="ta-IN" b="1" dirty="0">
                <a:solidFill>
                  <a:schemeClr val="bg1">
                    <a:lumMod val="50000"/>
                  </a:schemeClr>
                </a:solidFill>
              </a:rPr>
              <a:t>Poglavlje</a:t>
            </a:r>
            <a:r>
              <a:rPr lang="it-IT" b="1" dirty="0">
                <a:solidFill>
                  <a:schemeClr val="bg1">
                    <a:lumMod val="50000"/>
                  </a:schemeClr>
                </a:solidFill>
              </a:rPr>
              <a:t> 1. </a:t>
            </a:r>
            <a:r>
              <a:rPr lang="ta-IN" dirty="0">
                <a:solidFill>
                  <a:schemeClr val="bg1">
                    <a:lumMod val="50000"/>
                  </a:schemeClr>
                </a:solidFill>
              </a:rPr>
              <a:t>Predrasude i Teorija Kontakta</a:t>
            </a:r>
            <a:endParaRPr lang="it-IT" i="1"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714363"/>
            <a:ext cx="7447860" cy="19418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Rettangolo 8"/>
          <p:cNvSpPr/>
          <p:nvPr/>
        </p:nvSpPr>
        <p:spPr>
          <a:xfrm>
            <a:off x="571472" y="928676"/>
            <a:ext cx="7786742" cy="1200329"/>
          </a:xfrm>
          <a:prstGeom prst="rect">
            <a:avLst/>
          </a:prstGeom>
        </p:spPr>
        <p:txBody>
          <a:bodyPr wrap="square">
            <a:spAutoFit/>
          </a:bodyPr>
          <a:lstStyle/>
          <a:p>
            <a:pPr algn="ctr"/>
            <a:r>
              <a:rPr lang="ta-IN" b="1" dirty="0">
                <a:solidFill>
                  <a:schemeClr val="bg1">
                    <a:lumMod val="50000"/>
                  </a:schemeClr>
                </a:solidFill>
                <a:latin typeface="Open Sans"/>
              </a:rPr>
              <a:t>Glavne teorije o predrasudama</a:t>
            </a:r>
            <a:endParaRPr lang="en-GB" b="1" dirty="0">
              <a:solidFill>
                <a:schemeClr val="bg1">
                  <a:lumMod val="50000"/>
                </a:schemeClr>
              </a:solidFill>
              <a:latin typeface="Open Sans"/>
            </a:endParaRPr>
          </a:p>
          <a:p>
            <a:pPr algn="ctr"/>
            <a:endParaRPr lang="ta-IN" b="1" dirty="0">
              <a:solidFill>
                <a:schemeClr val="bg1">
                  <a:lumMod val="50000"/>
                </a:schemeClr>
              </a:solidFill>
              <a:latin typeface="Open Sans"/>
            </a:endParaRPr>
          </a:p>
          <a:p>
            <a:pPr algn="ctr"/>
            <a:r>
              <a:rPr lang="ta-IN" b="1" dirty="0">
                <a:solidFill>
                  <a:schemeClr val="bg1">
                    <a:lumMod val="50000"/>
                  </a:schemeClr>
                </a:solidFill>
                <a:latin typeface="Open Sans"/>
              </a:rPr>
              <a:t>Čimbenici suzbijanja</a:t>
            </a:r>
            <a:endParaRPr lang="it-IT" b="1" dirty="0">
              <a:solidFill>
                <a:schemeClr val="bg1">
                  <a:lumMod val="50000"/>
                </a:schemeClr>
              </a:solidFill>
              <a:latin typeface="Open Sans"/>
            </a:endParaRPr>
          </a:p>
          <a:p>
            <a:pPr marL="342900" indent="-342900" algn="ctr"/>
            <a:endParaRPr lang="it-IT" b="1" dirty="0"/>
          </a:p>
        </p:txBody>
      </p:sp>
      <p:sp>
        <p:nvSpPr>
          <p:cNvPr id="10" name="CasellaDiTesto 9"/>
          <p:cNvSpPr txBox="1"/>
          <p:nvPr/>
        </p:nvSpPr>
        <p:spPr>
          <a:xfrm>
            <a:off x="357158" y="2285998"/>
            <a:ext cx="8501122" cy="646331"/>
          </a:xfrm>
          <a:prstGeom prst="rect">
            <a:avLst/>
          </a:prstGeom>
          <a:noFill/>
        </p:spPr>
        <p:txBody>
          <a:bodyPr wrap="square" rtlCol="0">
            <a:spAutoFit/>
          </a:bodyPr>
          <a:lstStyle/>
          <a:p>
            <a:pPr algn="ctr"/>
            <a:r>
              <a:rPr lang="ta-IN" b="1" u="sng" dirty="0">
                <a:solidFill>
                  <a:schemeClr val="bg1">
                    <a:lumMod val="50000"/>
                  </a:schemeClr>
                </a:solidFill>
                <a:latin typeface="Open Sans"/>
              </a:rPr>
              <a:t>Motivaciju za suzbijanje predrasuda predstavlja implicitna norma koja postoji u društvenom okruženju.</a:t>
            </a:r>
          </a:p>
        </p:txBody>
      </p:sp>
      <p:sp>
        <p:nvSpPr>
          <p:cNvPr id="11" name="CasellaDiTesto 10"/>
          <p:cNvSpPr txBox="1"/>
          <p:nvPr/>
        </p:nvSpPr>
        <p:spPr>
          <a:xfrm>
            <a:off x="1071538" y="3214692"/>
            <a:ext cx="7500990" cy="369332"/>
          </a:xfrm>
          <a:prstGeom prst="rect">
            <a:avLst/>
          </a:prstGeom>
          <a:noFill/>
        </p:spPr>
        <p:txBody>
          <a:bodyPr wrap="square" rtlCol="0">
            <a:spAutoFit/>
          </a:bodyPr>
          <a:lstStyle/>
          <a:p>
            <a:r>
              <a:rPr lang="ta-IN" dirty="0">
                <a:solidFill>
                  <a:schemeClr val="bg1">
                    <a:lumMod val="50000"/>
                  </a:schemeClr>
                </a:solidFill>
                <a:latin typeface="Open Sans"/>
              </a:rPr>
              <a:t>Primjer</a:t>
            </a:r>
            <a:r>
              <a:rPr lang="it-IT" dirty="0">
                <a:solidFill>
                  <a:schemeClr val="bg1">
                    <a:lumMod val="50000"/>
                  </a:schemeClr>
                </a:solidFill>
                <a:latin typeface="Open Sans"/>
              </a:rPr>
              <a:t>:</a:t>
            </a:r>
            <a:r>
              <a:rPr lang="ta-IN" dirty="0">
                <a:solidFill>
                  <a:schemeClr val="bg1">
                    <a:lumMod val="50000"/>
                  </a:schemeClr>
                </a:solidFill>
                <a:latin typeface="Open Sans"/>
              </a:rPr>
              <a:t> Nije ispravno izražavati negativne misli o crncima.</a:t>
            </a:r>
            <a:endParaRPr lang="it-IT" dirty="0">
              <a:solidFill>
                <a:schemeClr val="bg1">
                  <a:lumMod val="50000"/>
                </a:schemeClr>
              </a:solidFill>
              <a:latin typeface="Open Sans"/>
            </a:endParaRPr>
          </a:p>
        </p:txBody>
      </p:sp>
      <p:pic>
        <p:nvPicPr>
          <p:cNvPr id="52225" name="Picture 1"/>
          <p:cNvPicPr>
            <a:picLocks noChangeAspect="1" noChangeArrowheads="1"/>
          </p:cNvPicPr>
          <p:nvPr/>
        </p:nvPicPr>
        <p:blipFill>
          <a:blip r:embed="rId4"/>
          <a:srcRect/>
          <a:stretch>
            <a:fillRect/>
          </a:stretch>
        </p:blipFill>
        <p:spPr bwMode="auto">
          <a:xfrm>
            <a:off x="7500958" y="571486"/>
            <a:ext cx="1233496" cy="1071570"/>
          </a:xfrm>
          <a:prstGeom prst="rect">
            <a:avLst/>
          </a:prstGeom>
          <a:noFill/>
          <a:ln w="9525">
            <a:noFill/>
            <a:miter lim="800000"/>
            <a:headEnd/>
            <a:tailEnd/>
          </a:ln>
          <a:effectLst/>
        </p:spPr>
      </p:pic>
      <p:sp>
        <p:nvSpPr>
          <p:cNvPr id="13" name="Subtitle 3">
            <a:extLst>
              <a:ext uri="{FF2B5EF4-FFF2-40B4-BE49-F238E27FC236}">
                <a16:creationId xmlns:a16="http://schemas.microsoft.com/office/drawing/2014/main" xmlns="" id="{2AB5D1A3-B1E7-4421-B55E-5DBB46C18533}"/>
              </a:ext>
            </a:extLst>
          </p:cNvPr>
          <p:cNvSpPr txBox="1">
            <a:spLocks/>
          </p:cNvSpPr>
          <p:nvPr/>
        </p:nvSpPr>
        <p:spPr>
          <a:xfrm>
            <a:off x="714348" y="142858"/>
            <a:ext cx="6400800" cy="500048"/>
          </a:xfrm>
          <a:prstGeom prst="rect">
            <a:avLst/>
          </a:prstGeom>
        </p:spPr>
        <p:txBody>
          <a:bodyPr vert="horz" lIns="91440" tIns="45720" rIns="91440" bIns="45720" rtlCol="0">
            <a:normAutofit/>
          </a:bodyPr>
          <a:lstStyle/>
          <a:p>
            <a:r>
              <a:rPr lang="ta-IN" b="1" dirty="0">
                <a:solidFill>
                  <a:schemeClr val="bg1">
                    <a:lumMod val="50000"/>
                  </a:schemeClr>
                </a:solidFill>
              </a:rPr>
              <a:t>Poglavlje</a:t>
            </a:r>
            <a:r>
              <a:rPr lang="it-IT" b="1" dirty="0">
                <a:solidFill>
                  <a:schemeClr val="bg1">
                    <a:lumMod val="50000"/>
                  </a:schemeClr>
                </a:solidFill>
              </a:rPr>
              <a:t> 1. </a:t>
            </a:r>
            <a:r>
              <a:rPr lang="ta-IN" dirty="0">
                <a:solidFill>
                  <a:schemeClr val="bg1">
                    <a:lumMod val="50000"/>
                  </a:schemeClr>
                </a:solidFill>
              </a:rPr>
              <a:t>Predrasude i Teorija Kontakta</a:t>
            </a:r>
            <a:endParaRPr lang="it-IT" i="1"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714363"/>
            <a:ext cx="7447860" cy="19418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Rettangolo 8"/>
          <p:cNvSpPr/>
          <p:nvPr/>
        </p:nvSpPr>
        <p:spPr>
          <a:xfrm>
            <a:off x="571472" y="928676"/>
            <a:ext cx="7786742" cy="2862323"/>
          </a:xfrm>
          <a:prstGeom prst="rect">
            <a:avLst/>
          </a:prstGeom>
        </p:spPr>
        <p:txBody>
          <a:bodyPr wrap="square">
            <a:spAutoFit/>
          </a:bodyPr>
          <a:lstStyle/>
          <a:p>
            <a:pPr algn="ctr"/>
            <a:r>
              <a:rPr lang="ta-IN" b="1" dirty="0">
                <a:solidFill>
                  <a:schemeClr val="bg1">
                    <a:lumMod val="50000"/>
                  </a:schemeClr>
                </a:solidFill>
                <a:latin typeface="Open Sans"/>
              </a:rPr>
              <a:t>Glavne teorije o predrasudama</a:t>
            </a:r>
            <a:endParaRPr lang="en-GB" b="1" dirty="0">
              <a:solidFill>
                <a:schemeClr val="bg1">
                  <a:lumMod val="50000"/>
                </a:schemeClr>
              </a:solidFill>
              <a:latin typeface="Open Sans"/>
            </a:endParaRPr>
          </a:p>
          <a:p>
            <a:pPr algn="ctr"/>
            <a:r>
              <a:rPr lang="hr-HR" b="1" dirty="0">
                <a:solidFill>
                  <a:schemeClr val="bg1">
                    <a:lumMod val="50000"/>
                  </a:schemeClr>
                </a:solidFill>
                <a:latin typeface="Open Sans"/>
              </a:rPr>
              <a:t>Dualna</a:t>
            </a:r>
            <a:r>
              <a:rPr lang="ta-IN" b="1" dirty="0">
                <a:solidFill>
                  <a:schemeClr val="bg1">
                    <a:lumMod val="50000"/>
                  </a:schemeClr>
                </a:solidFill>
                <a:latin typeface="Open Sans"/>
              </a:rPr>
              <a:t> teorij</a:t>
            </a:r>
            <a:r>
              <a:rPr lang="hr-HR" b="1" dirty="0">
                <a:solidFill>
                  <a:schemeClr val="bg1">
                    <a:lumMod val="50000"/>
                  </a:schemeClr>
                </a:solidFill>
                <a:latin typeface="Open Sans"/>
              </a:rPr>
              <a:t>a</a:t>
            </a:r>
            <a:endParaRPr lang="en-GB" b="1" dirty="0">
              <a:solidFill>
                <a:schemeClr val="bg1">
                  <a:lumMod val="50000"/>
                </a:schemeClr>
              </a:solidFill>
              <a:latin typeface="Open Sans"/>
            </a:endParaRPr>
          </a:p>
          <a:p>
            <a:pPr algn="ctr"/>
            <a:endParaRPr lang="it-IT" b="1" dirty="0">
              <a:solidFill>
                <a:schemeClr val="bg1">
                  <a:lumMod val="50000"/>
                </a:schemeClr>
              </a:solidFill>
              <a:latin typeface="Open Sans"/>
            </a:endParaRPr>
          </a:p>
          <a:p>
            <a:pPr algn="ctr"/>
            <a:endParaRPr lang="it-IT" b="1" dirty="0">
              <a:solidFill>
                <a:schemeClr val="bg1">
                  <a:lumMod val="50000"/>
                </a:schemeClr>
              </a:solidFill>
              <a:latin typeface="Open Sans"/>
            </a:endParaRPr>
          </a:p>
          <a:p>
            <a:pPr algn="ctr"/>
            <a:r>
              <a:rPr lang="ta-IN" b="1" u="sng" dirty="0">
                <a:solidFill>
                  <a:schemeClr val="bg1">
                    <a:lumMod val="50000"/>
                  </a:schemeClr>
                </a:solidFill>
                <a:latin typeface="Open Sans"/>
              </a:rPr>
              <a:t>Istinske predrasude </a:t>
            </a:r>
            <a:r>
              <a:rPr lang="it-IT" b="1" u="sng" dirty="0">
                <a:solidFill>
                  <a:schemeClr val="bg1">
                    <a:lumMod val="50000"/>
                  </a:schemeClr>
                </a:solidFill>
                <a:latin typeface="Open Sans"/>
              </a:rPr>
              <a:t>+ </a:t>
            </a:r>
            <a:r>
              <a:rPr lang="ta-IN" b="1" u="sng" dirty="0">
                <a:solidFill>
                  <a:schemeClr val="bg1">
                    <a:lumMod val="50000"/>
                  </a:schemeClr>
                </a:solidFill>
                <a:latin typeface="Open Sans"/>
              </a:rPr>
              <a:t>Čimbenici suzbijanja </a:t>
            </a:r>
            <a:r>
              <a:rPr lang="it-IT" b="1" u="sng" dirty="0">
                <a:solidFill>
                  <a:schemeClr val="bg1">
                    <a:lumMod val="50000"/>
                  </a:schemeClr>
                </a:solidFill>
                <a:latin typeface="Open Sans"/>
              </a:rPr>
              <a:t>= </a:t>
            </a:r>
            <a:r>
              <a:rPr lang="ta-IN" b="1" u="sng" dirty="0">
                <a:solidFill>
                  <a:schemeClr val="bg1">
                    <a:lumMod val="50000"/>
                  </a:schemeClr>
                </a:solidFill>
                <a:latin typeface="Open Sans"/>
              </a:rPr>
              <a:t>Izražene predrasude</a:t>
            </a:r>
            <a:endParaRPr lang="it-IT" b="1" u="sng" dirty="0">
              <a:solidFill>
                <a:schemeClr val="bg1">
                  <a:lumMod val="50000"/>
                </a:schemeClr>
              </a:solidFill>
              <a:latin typeface="Open Sans"/>
            </a:endParaRPr>
          </a:p>
          <a:p>
            <a:pPr algn="ctr"/>
            <a:endParaRPr lang="it-IT" b="1" dirty="0">
              <a:solidFill>
                <a:schemeClr val="bg1">
                  <a:lumMod val="50000"/>
                </a:schemeClr>
              </a:solidFill>
              <a:latin typeface="Open Sans"/>
            </a:endParaRPr>
          </a:p>
          <a:p>
            <a:pPr algn="ctr"/>
            <a:endParaRPr lang="it-IT" b="1" dirty="0">
              <a:solidFill>
                <a:schemeClr val="bg1">
                  <a:lumMod val="50000"/>
                </a:schemeClr>
              </a:solidFill>
              <a:latin typeface="Open Sans"/>
            </a:endParaRPr>
          </a:p>
          <a:p>
            <a:pPr algn="ctr"/>
            <a:r>
              <a:rPr lang="ta-IN" dirty="0">
                <a:solidFill>
                  <a:schemeClr val="bg1">
                    <a:lumMod val="50000"/>
                  </a:schemeClr>
                </a:solidFill>
                <a:latin typeface="Open Sans"/>
              </a:rPr>
              <a:t>Primjer</a:t>
            </a:r>
            <a:r>
              <a:rPr lang="it-IT" dirty="0">
                <a:solidFill>
                  <a:schemeClr val="bg1">
                    <a:lumMod val="50000"/>
                  </a:schemeClr>
                </a:solidFill>
                <a:latin typeface="Open Sans"/>
              </a:rPr>
              <a:t>: </a:t>
            </a:r>
            <a:r>
              <a:rPr lang="ta-IN" dirty="0">
                <a:solidFill>
                  <a:schemeClr val="bg1">
                    <a:lumMod val="50000"/>
                  </a:schemeClr>
                </a:solidFill>
                <a:latin typeface="Open Sans"/>
              </a:rPr>
              <a:t>Kada smo pod pritiskom ili uvrijeđeni, mogli bismo imati negativne reakcije prema  crncima (regresivni rasizam).</a:t>
            </a:r>
          </a:p>
          <a:p>
            <a:pPr marL="342900" indent="-342900" algn="ctr"/>
            <a:endParaRPr lang="it-IT" b="1" dirty="0"/>
          </a:p>
        </p:txBody>
      </p:sp>
      <p:pic>
        <p:nvPicPr>
          <p:cNvPr id="50179" name="Picture 3"/>
          <p:cNvPicPr>
            <a:picLocks noChangeAspect="1" noChangeArrowheads="1"/>
          </p:cNvPicPr>
          <p:nvPr/>
        </p:nvPicPr>
        <p:blipFill>
          <a:blip r:embed="rId3" cstate="print"/>
          <a:srcRect/>
          <a:stretch>
            <a:fillRect/>
          </a:stretch>
        </p:blipFill>
        <p:spPr bwMode="auto">
          <a:xfrm>
            <a:off x="785786" y="857238"/>
            <a:ext cx="874420" cy="904864"/>
          </a:xfrm>
          <a:prstGeom prst="rect">
            <a:avLst/>
          </a:prstGeom>
          <a:noFill/>
          <a:ln w="9525">
            <a:noFill/>
            <a:miter lim="800000"/>
            <a:headEnd/>
            <a:tailEnd/>
          </a:ln>
          <a:effectLst/>
        </p:spPr>
      </p:pic>
      <p:sp>
        <p:nvSpPr>
          <p:cNvPr id="11" name="Subtitle 3">
            <a:extLst>
              <a:ext uri="{FF2B5EF4-FFF2-40B4-BE49-F238E27FC236}">
                <a16:creationId xmlns:a16="http://schemas.microsoft.com/office/drawing/2014/main" xmlns="" id="{2AB5D1A3-B1E7-4421-B55E-5DBB46C18533}"/>
              </a:ext>
            </a:extLst>
          </p:cNvPr>
          <p:cNvSpPr txBox="1">
            <a:spLocks/>
          </p:cNvSpPr>
          <p:nvPr/>
        </p:nvSpPr>
        <p:spPr>
          <a:xfrm>
            <a:off x="785786" y="142858"/>
            <a:ext cx="6400800" cy="395085"/>
          </a:xfrm>
          <a:prstGeom prst="rect">
            <a:avLst/>
          </a:prstGeom>
        </p:spPr>
        <p:txBody>
          <a:bodyPr vert="horz" lIns="91440" tIns="45720" rIns="91440" bIns="45720" rtlCol="0">
            <a:normAutofit/>
          </a:bodyPr>
          <a:lstStyle/>
          <a:p>
            <a:r>
              <a:rPr lang="ta-IN" b="1" dirty="0">
                <a:solidFill>
                  <a:schemeClr val="bg1">
                    <a:lumMod val="50000"/>
                  </a:schemeClr>
                </a:solidFill>
              </a:rPr>
              <a:t>Poglavlje</a:t>
            </a:r>
            <a:r>
              <a:rPr lang="it-IT" b="1" dirty="0">
                <a:solidFill>
                  <a:schemeClr val="bg1">
                    <a:lumMod val="50000"/>
                  </a:schemeClr>
                </a:solidFill>
              </a:rPr>
              <a:t> 1. </a:t>
            </a:r>
            <a:r>
              <a:rPr lang="ta-IN" dirty="0">
                <a:solidFill>
                  <a:schemeClr val="bg1">
                    <a:lumMod val="50000"/>
                  </a:schemeClr>
                </a:solidFill>
              </a:rPr>
              <a:t>Predrasude i Teorija Kontakta</a:t>
            </a:r>
            <a:endParaRPr lang="it-IT" i="1"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CasellaDiTesto 8"/>
          <p:cNvSpPr txBox="1"/>
          <p:nvPr/>
        </p:nvSpPr>
        <p:spPr>
          <a:xfrm>
            <a:off x="1142976" y="1071552"/>
            <a:ext cx="7072362" cy="369332"/>
          </a:xfrm>
          <a:prstGeom prst="rect">
            <a:avLst/>
          </a:prstGeom>
          <a:noFill/>
        </p:spPr>
        <p:txBody>
          <a:bodyPr wrap="square" rtlCol="0">
            <a:spAutoFit/>
          </a:bodyPr>
          <a:lstStyle/>
          <a:p>
            <a:pPr algn="ctr"/>
            <a:r>
              <a:rPr lang="ta-IN" b="1" dirty="0">
                <a:solidFill>
                  <a:schemeClr val="bg1">
                    <a:lumMod val="50000"/>
                  </a:schemeClr>
                </a:solidFill>
                <a:latin typeface="Open Sans"/>
              </a:rPr>
              <a:t>Teorija međugrupnog kontakta </a:t>
            </a:r>
            <a:r>
              <a:rPr lang="it-IT" b="1" dirty="0">
                <a:solidFill>
                  <a:schemeClr val="bg1">
                    <a:lumMod val="50000"/>
                  </a:schemeClr>
                </a:solidFill>
                <a:latin typeface="Open Sans"/>
              </a:rPr>
              <a:t>(</a:t>
            </a:r>
            <a:r>
              <a:rPr lang="it-IT" b="1" dirty="0" err="1">
                <a:solidFill>
                  <a:schemeClr val="bg1">
                    <a:lumMod val="50000"/>
                  </a:schemeClr>
                </a:solidFill>
                <a:latin typeface="Open Sans"/>
              </a:rPr>
              <a:t>Allport</a:t>
            </a:r>
            <a:r>
              <a:rPr lang="it-IT" b="1" dirty="0">
                <a:solidFill>
                  <a:schemeClr val="bg1">
                    <a:lumMod val="50000"/>
                  </a:schemeClr>
                </a:solidFill>
                <a:latin typeface="Open Sans"/>
              </a:rPr>
              <a:t>, 1954)</a:t>
            </a:r>
          </a:p>
        </p:txBody>
      </p:sp>
      <p:sp>
        <p:nvSpPr>
          <p:cNvPr id="10" name="CasellaDiTesto 9"/>
          <p:cNvSpPr txBox="1"/>
          <p:nvPr/>
        </p:nvSpPr>
        <p:spPr>
          <a:xfrm>
            <a:off x="214282" y="1857370"/>
            <a:ext cx="8501122" cy="1200329"/>
          </a:xfrm>
          <a:prstGeom prst="rect">
            <a:avLst/>
          </a:prstGeom>
          <a:noFill/>
        </p:spPr>
        <p:txBody>
          <a:bodyPr wrap="square" rtlCol="0">
            <a:spAutoFit/>
          </a:bodyPr>
          <a:lstStyle/>
          <a:p>
            <a:pPr algn="ctr"/>
            <a:r>
              <a:rPr lang="ta-IN" dirty="0">
                <a:solidFill>
                  <a:schemeClr val="bg1">
                    <a:lumMod val="50000"/>
                  </a:schemeClr>
                </a:solidFill>
                <a:latin typeface="Open Sans"/>
              </a:rPr>
              <a:t>Prema </a:t>
            </a:r>
            <a:r>
              <a:rPr lang="it-IT" dirty="0" err="1">
                <a:solidFill>
                  <a:schemeClr val="bg1">
                    <a:lumMod val="50000"/>
                  </a:schemeClr>
                </a:solidFill>
                <a:latin typeface="Open Sans"/>
              </a:rPr>
              <a:t>Allport</a:t>
            </a:r>
            <a:r>
              <a:rPr lang="ta-IN" dirty="0">
                <a:solidFill>
                  <a:schemeClr val="bg1">
                    <a:lumMod val="50000"/>
                  </a:schemeClr>
                </a:solidFill>
                <a:latin typeface="Open Sans"/>
              </a:rPr>
              <a:t>u</a:t>
            </a:r>
            <a:r>
              <a:rPr lang="it-IT" dirty="0">
                <a:solidFill>
                  <a:schemeClr val="bg1">
                    <a:lumMod val="50000"/>
                  </a:schemeClr>
                </a:solidFill>
                <a:latin typeface="Open Sans"/>
              </a:rPr>
              <a:t> (1954), </a:t>
            </a:r>
            <a:r>
              <a:rPr lang="ta-IN" dirty="0">
                <a:solidFill>
                  <a:schemeClr val="bg1">
                    <a:lumMod val="50000"/>
                  </a:schemeClr>
                </a:solidFill>
                <a:latin typeface="Open Sans"/>
              </a:rPr>
              <a:t>mehanizam kojim se mogu </a:t>
            </a:r>
            <a:r>
              <a:rPr lang="hr-HR" dirty="0">
                <a:solidFill>
                  <a:schemeClr val="bg1">
                    <a:lumMod val="50000"/>
                  </a:schemeClr>
                </a:solidFill>
                <a:latin typeface="Open Sans"/>
              </a:rPr>
              <a:t>umanjiti </a:t>
            </a:r>
            <a:r>
              <a:rPr lang="ta-IN" dirty="0">
                <a:solidFill>
                  <a:schemeClr val="bg1">
                    <a:lumMod val="50000"/>
                  </a:schemeClr>
                </a:solidFill>
                <a:latin typeface="Open Sans"/>
              </a:rPr>
              <a:t>predrasude objašnjava se hipotezom o međugrupnom kontaktu. Prema autoru, smanjenje predrasuda je moguće ako se utvrdi kontakt između grupa. </a:t>
            </a:r>
          </a:p>
          <a:p>
            <a:pPr algn="ctr"/>
            <a:endParaRPr lang="it-IT" dirty="0">
              <a:solidFill>
                <a:schemeClr val="bg1">
                  <a:lumMod val="50000"/>
                </a:schemeClr>
              </a:solidFill>
              <a:latin typeface="Open Sans"/>
            </a:endParaRPr>
          </a:p>
        </p:txBody>
      </p:sp>
      <p:sp>
        <p:nvSpPr>
          <p:cNvPr id="12" name="Subtitle 3">
            <a:extLst>
              <a:ext uri="{FF2B5EF4-FFF2-40B4-BE49-F238E27FC236}">
                <a16:creationId xmlns:a16="http://schemas.microsoft.com/office/drawing/2014/main" xmlns="" id="{2AB5D1A3-B1E7-4421-B55E-5DBB46C18533}"/>
              </a:ext>
            </a:extLst>
          </p:cNvPr>
          <p:cNvSpPr txBox="1">
            <a:spLocks/>
          </p:cNvSpPr>
          <p:nvPr/>
        </p:nvSpPr>
        <p:spPr>
          <a:xfrm>
            <a:off x="714348" y="142858"/>
            <a:ext cx="6400800" cy="428628"/>
          </a:xfrm>
          <a:prstGeom prst="rect">
            <a:avLst/>
          </a:prstGeom>
        </p:spPr>
        <p:txBody>
          <a:bodyPr vert="horz" lIns="91440" tIns="45720" rIns="91440" bIns="45720" rtlCol="0">
            <a:normAutofit/>
          </a:bodyPr>
          <a:lstStyle/>
          <a:p>
            <a:r>
              <a:rPr lang="ta-IN" b="1" dirty="0">
                <a:solidFill>
                  <a:schemeClr val="bg1">
                    <a:lumMod val="50000"/>
                  </a:schemeClr>
                </a:solidFill>
              </a:rPr>
              <a:t>Poglavlje</a:t>
            </a:r>
            <a:r>
              <a:rPr lang="it-IT" b="1" dirty="0">
                <a:solidFill>
                  <a:schemeClr val="bg1">
                    <a:lumMod val="50000"/>
                  </a:schemeClr>
                </a:solidFill>
              </a:rPr>
              <a:t> 1. </a:t>
            </a:r>
            <a:r>
              <a:rPr lang="ta-IN" dirty="0">
                <a:solidFill>
                  <a:schemeClr val="bg1">
                    <a:lumMod val="50000"/>
                  </a:schemeClr>
                </a:solidFill>
              </a:rPr>
              <a:t>Predrasude i Teorija Kontakta</a:t>
            </a:r>
            <a:endParaRPr lang="it-IT" i="1"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CasellaDiTesto 8"/>
          <p:cNvSpPr txBox="1"/>
          <p:nvPr/>
        </p:nvSpPr>
        <p:spPr>
          <a:xfrm>
            <a:off x="1142976" y="1071552"/>
            <a:ext cx="7072362" cy="369332"/>
          </a:xfrm>
          <a:prstGeom prst="rect">
            <a:avLst/>
          </a:prstGeom>
          <a:noFill/>
        </p:spPr>
        <p:txBody>
          <a:bodyPr wrap="square" rtlCol="0">
            <a:spAutoFit/>
          </a:bodyPr>
          <a:lstStyle/>
          <a:p>
            <a:pPr algn="ctr"/>
            <a:r>
              <a:rPr lang="ta-IN" b="1" dirty="0">
                <a:solidFill>
                  <a:schemeClr val="bg1">
                    <a:lumMod val="50000"/>
                  </a:schemeClr>
                </a:solidFill>
                <a:latin typeface="Open Sans"/>
              </a:rPr>
              <a:t>Teorija međugrupnog kontakta </a:t>
            </a:r>
            <a:r>
              <a:rPr lang="it-IT" b="1" dirty="0">
                <a:solidFill>
                  <a:schemeClr val="bg1">
                    <a:lumMod val="50000"/>
                  </a:schemeClr>
                </a:solidFill>
                <a:latin typeface="Open Sans"/>
              </a:rPr>
              <a:t>(</a:t>
            </a:r>
            <a:r>
              <a:rPr lang="it-IT" b="1" dirty="0" err="1">
                <a:solidFill>
                  <a:schemeClr val="bg1">
                    <a:lumMod val="50000"/>
                  </a:schemeClr>
                </a:solidFill>
                <a:latin typeface="Open Sans"/>
              </a:rPr>
              <a:t>Allport</a:t>
            </a:r>
            <a:r>
              <a:rPr lang="it-IT" b="1" dirty="0">
                <a:solidFill>
                  <a:schemeClr val="bg1">
                    <a:lumMod val="50000"/>
                  </a:schemeClr>
                </a:solidFill>
                <a:latin typeface="Open Sans"/>
              </a:rPr>
              <a:t>, 1954)</a:t>
            </a:r>
          </a:p>
        </p:txBody>
      </p:sp>
      <p:sp>
        <p:nvSpPr>
          <p:cNvPr id="10" name="CasellaDiTesto 9"/>
          <p:cNvSpPr txBox="1"/>
          <p:nvPr/>
        </p:nvSpPr>
        <p:spPr>
          <a:xfrm>
            <a:off x="357158" y="1571618"/>
            <a:ext cx="8143932" cy="2169825"/>
          </a:xfrm>
          <a:prstGeom prst="rect">
            <a:avLst/>
          </a:prstGeom>
          <a:noFill/>
        </p:spPr>
        <p:txBody>
          <a:bodyPr wrap="square" rtlCol="0">
            <a:spAutoFit/>
          </a:bodyPr>
          <a:lstStyle/>
          <a:p>
            <a:pPr>
              <a:lnSpc>
                <a:spcPct val="150000"/>
              </a:lnSpc>
            </a:pPr>
            <a:r>
              <a:rPr lang="ta-IN" dirty="0">
                <a:solidFill>
                  <a:schemeClr val="bg1">
                    <a:lumMod val="50000"/>
                  </a:schemeClr>
                </a:solidFill>
                <a:latin typeface="Open Sans"/>
              </a:rPr>
              <a:t>Pozitivni učinak kontakta moguć je uz sljedeća četiri uvjeta</a:t>
            </a:r>
            <a:r>
              <a:rPr lang="it-IT" dirty="0">
                <a:solidFill>
                  <a:schemeClr val="bg1">
                    <a:lumMod val="50000"/>
                  </a:schemeClr>
                </a:solidFill>
                <a:latin typeface="Open Sans"/>
              </a:rPr>
              <a:t>:</a:t>
            </a:r>
          </a:p>
          <a:p>
            <a:pPr>
              <a:lnSpc>
                <a:spcPct val="150000"/>
              </a:lnSpc>
              <a:buFont typeface="Arial" pitchFamily="34" charset="0"/>
              <a:buChar char="•"/>
            </a:pPr>
            <a:r>
              <a:rPr lang="ta-IN" b="1" dirty="0">
                <a:solidFill>
                  <a:schemeClr val="bg1">
                    <a:lumMod val="50000"/>
                  </a:schemeClr>
                </a:solidFill>
                <a:latin typeface="Open Sans"/>
              </a:rPr>
              <a:t>Jednaki status grupa unutar situacije</a:t>
            </a:r>
            <a:r>
              <a:rPr lang="it-IT" dirty="0">
                <a:solidFill>
                  <a:schemeClr val="bg1">
                    <a:lumMod val="50000"/>
                  </a:schemeClr>
                </a:solidFill>
                <a:latin typeface="Open Sans"/>
              </a:rPr>
              <a:t>;</a:t>
            </a:r>
          </a:p>
          <a:p>
            <a:pPr>
              <a:lnSpc>
                <a:spcPct val="150000"/>
              </a:lnSpc>
              <a:buFont typeface="Arial" pitchFamily="34" charset="0"/>
              <a:buChar char="•"/>
            </a:pPr>
            <a:r>
              <a:rPr lang="ta-IN" b="1" dirty="0">
                <a:solidFill>
                  <a:schemeClr val="bg1">
                    <a:lumMod val="50000"/>
                  </a:schemeClr>
                </a:solidFill>
                <a:latin typeface="Open Sans"/>
              </a:rPr>
              <a:t>Zajednički ciljevi</a:t>
            </a:r>
            <a:r>
              <a:rPr lang="it-IT" dirty="0">
                <a:solidFill>
                  <a:schemeClr val="bg1">
                    <a:lumMod val="50000"/>
                  </a:schemeClr>
                </a:solidFill>
                <a:latin typeface="Open Sans"/>
              </a:rPr>
              <a:t>;</a:t>
            </a:r>
          </a:p>
          <a:p>
            <a:pPr>
              <a:lnSpc>
                <a:spcPct val="150000"/>
              </a:lnSpc>
              <a:buFont typeface="Arial" pitchFamily="34" charset="0"/>
              <a:buChar char="•"/>
            </a:pPr>
            <a:r>
              <a:rPr lang="ta-IN" b="1" dirty="0">
                <a:solidFill>
                  <a:schemeClr val="bg1">
                    <a:lumMod val="50000"/>
                  </a:schemeClr>
                </a:solidFill>
                <a:latin typeface="Open Sans"/>
              </a:rPr>
              <a:t>Međugrupna suradnja</a:t>
            </a:r>
            <a:r>
              <a:rPr lang="it-IT" dirty="0">
                <a:solidFill>
                  <a:schemeClr val="bg1">
                    <a:lumMod val="50000"/>
                  </a:schemeClr>
                </a:solidFill>
                <a:latin typeface="Open Sans"/>
              </a:rPr>
              <a:t>;</a:t>
            </a:r>
          </a:p>
          <a:p>
            <a:pPr>
              <a:lnSpc>
                <a:spcPct val="150000"/>
              </a:lnSpc>
              <a:buFont typeface="Arial" pitchFamily="34" charset="0"/>
              <a:buChar char="•"/>
            </a:pPr>
            <a:r>
              <a:rPr lang="ta-IN" b="1" dirty="0">
                <a:solidFill>
                  <a:schemeClr val="bg1">
                    <a:lumMod val="50000"/>
                  </a:schemeClr>
                </a:solidFill>
                <a:latin typeface="Open Sans"/>
              </a:rPr>
              <a:t>Podrška vlasti</a:t>
            </a:r>
            <a:endParaRPr lang="it-IT" dirty="0">
              <a:solidFill>
                <a:schemeClr val="bg1">
                  <a:lumMod val="50000"/>
                </a:schemeClr>
              </a:solidFill>
              <a:latin typeface="Open Sans"/>
            </a:endParaRPr>
          </a:p>
        </p:txBody>
      </p:sp>
      <p:pic>
        <p:nvPicPr>
          <p:cNvPr id="11" name="Picture 2" descr="Risultati immagini per intergroup contact theory"/>
          <p:cNvPicPr>
            <a:picLocks noChangeAspect="1" noChangeArrowheads="1"/>
          </p:cNvPicPr>
          <p:nvPr/>
        </p:nvPicPr>
        <p:blipFill>
          <a:blip r:embed="rId3" cstate="print"/>
          <a:srcRect/>
          <a:stretch>
            <a:fillRect/>
          </a:stretch>
        </p:blipFill>
        <p:spPr bwMode="auto">
          <a:xfrm>
            <a:off x="5715008" y="2500312"/>
            <a:ext cx="1500198" cy="1237664"/>
          </a:xfrm>
          <a:prstGeom prst="rect">
            <a:avLst/>
          </a:prstGeom>
          <a:ln>
            <a:noFill/>
          </a:ln>
          <a:effectLst>
            <a:softEdge rad="112500"/>
          </a:effectLst>
        </p:spPr>
      </p:pic>
      <p:sp>
        <p:nvSpPr>
          <p:cNvPr id="13" name="Subtitle 3">
            <a:extLst>
              <a:ext uri="{FF2B5EF4-FFF2-40B4-BE49-F238E27FC236}">
                <a16:creationId xmlns:a16="http://schemas.microsoft.com/office/drawing/2014/main" xmlns="" id="{2AB5D1A3-B1E7-4421-B55E-5DBB46C18533}"/>
              </a:ext>
            </a:extLst>
          </p:cNvPr>
          <p:cNvSpPr txBox="1">
            <a:spLocks/>
          </p:cNvSpPr>
          <p:nvPr/>
        </p:nvSpPr>
        <p:spPr>
          <a:xfrm>
            <a:off x="785786" y="142858"/>
            <a:ext cx="6400800" cy="428628"/>
          </a:xfrm>
          <a:prstGeom prst="rect">
            <a:avLst/>
          </a:prstGeom>
        </p:spPr>
        <p:txBody>
          <a:bodyPr vert="horz" lIns="91440" tIns="45720" rIns="91440" bIns="45720" rtlCol="0">
            <a:normAutofit/>
          </a:bodyPr>
          <a:lstStyle/>
          <a:p>
            <a:r>
              <a:rPr lang="ta-IN" b="1" dirty="0">
                <a:solidFill>
                  <a:schemeClr val="bg1">
                    <a:lumMod val="50000"/>
                  </a:schemeClr>
                </a:solidFill>
              </a:rPr>
              <a:t>Poglavlje</a:t>
            </a:r>
            <a:r>
              <a:rPr lang="it-IT" b="1" dirty="0">
                <a:solidFill>
                  <a:schemeClr val="bg1">
                    <a:lumMod val="50000"/>
                  </a:schemeClr>
                </a:solidFill>
              </a:rPr>
              <a:t> 1. </a:t>
            </a:r>
            <a:r>
              <a:rPr lang="ta-IN" dirty="0">
                <a:solidFill>
                  <a:schemeClr val="bg1">
                    <a:lumMod val="50000"/>
                  </a:schemeClr>
                </a:solidFill>
              </a:rPr>
              <a:t>Predrasude i Teorija Kontakta</a:t>
            </a:r>
            <a:endParaRPr lang="it-IT" i="1"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CasellaDiTesto 8"/>
          <p:cNvSpPr txBox="1"/>
          <p:nvPr/>
        </p:nvSpPr>
        <p:spPr>
          <a:xfrm>
            <a:off x="1142976" y="1071552"/>
            <a:ext cx="7072362" cy="369332"/>
          </a:xfrm>
          <a:prstGeom prst="rect">
            <a:avLst/>
          </a:prstGeom>
          <a:noFill/>
        </p:spPr>
        <p:txBody>
          <a:bodyPr wrap="square" rtlCol="0">
            <a:spAutoFit/>
          </a:bodyPr>
          <a:lstStyle/>
          <a:p>
            <a:pPr algn="ctr"/>
            <a:r>
              <a:rPr lang="ta-IN" b="1" dirty="0">
                <a:solidFill>
                  <a:schemeClr val="bg1">
                    <a:lumMod val="50000"/>
                  </a:schemeClr>
                </a:solidFill>
                <a:latin typeface="Open Sans"/>
              </a:rPr>
              <a:t>Teorija međugrupnog kontakta </a:t>
            </a:r>
            <a:r>
              <a:rPr lang="it-IT" b="1" dirty="0">
                <a:solidFill>
                  <a:schemeClr val="bg1">
                    <a:lumMod val="50000"/>
                  </a:schemeClr>
                </a:solidFill>
                <a:latin typeface="Open Sans"/>
              </a:rPr>
              <a:t>(</a:t>
            </a:r>
            <a:r>
              <a:rPr lang="it-IT" b="1" dirty="0" err="1">
                <a:solidFill>
                  <a:schemeClr val="bg1">
                    <a:lumMod val="50000"/>
                  </a:schemeClr>
                </a:solidFill>
                <a:latin typeface="Open Sans"/>
              </a:rPr>
              <a:t>Allport</a:t>
            </a:r>
            <a:r>
              <a:rPr lang="it-IT" b="1" dirty="0">
                <a:solidFill>
                  <a:schemeClr val="bg1">
                    <a:lumMod val="50000"/>
                  </a:schemeClr>
                </a:solidFill>
                <a:latin typeface="Open Sans"/>
              </a:rPr>
              <a:t>, 1954)</a:t>
            </a:r>
          </a:p>
        </p:txBody>
      </p:sp>
      <p:sp>
        <p:nvSpPr>
          <p:cNvPr id="10" name="CasellaDiTesto 9"/>
          <p:cNvSpPr txBox="1"/>
          <p:nvPr/>
        </p:nvSpPr>
        <p:spPr>
          <a:xfrm>
            <a:off x="285720" y="1500180"/>
            <a:ext cx="8143932" cy="2862322"/>
          </a:xfrm>
          <a:prstGeom prst="rect">
            <a:avLst/>
          </a:prstGeom>
          <a:noFill/>
        </p:spPr>
        <p:txBody>
          <a:bodyPr wrap="square" rtlCol="0">
            <a:spAutoFit/>
          </a:bodyPr>
          <a:lstStyle/>
          <a:p>
            <a:r>
              <a:rPr lang="ta-IN" dirty="0">
                <a:solidFill>
                  <a:schemeClr val="bg1">
                    <a:lumMod val="50000"/>
                  </a:schemeClr>
                </a:solidFill>
                <a:latin typeface="Open Sans"/>
              </a:rPr>
              <a:t>Sportski timovi su često međurasni što može uzrokovati česte epizode netolerancije. Teorija međugrupnog kontakta navodi sljedeće načine smanjenja predrasuda:</a:t>
            </a:r>
          </a:p>
          <a:p>
            <a:endParaRPr lang="it-IT" dirty="0">
              <a:solidFill>
                <a:schemeClr val="bg1">
                  <a:lumMod val="50000"/>
                </a:schemeClr>
              </a:solidFill>
              <a:latin typeface="Open Sans"/>
            </a:endParaRPr>
          </a:p>
          <a:p>
            <a:pPr marL="342900" indent="-342900">
              <a:buFont typeface="Arial" pitchFamily="34" charset="0"/>
              <a:buChar char="•"/>
            </a:pPr>
            <a:r>
              <a:rPr lang="ta-IN" b="1" dirty="0">
                <a:solidFill>
                  <a:schemeClr val="bg1">
                    <a:lumMod val="50000"/>
                  </a:schemeClr>
                </a:solidFill>
                <a:latin typeface="Open Sans"/>
              </a:rPr>
              <a:t>Jednak status</a:t>
            </a:r>
            <a:r>
              <a:rPr lang="it-IT" dirty="0">
                <a:solidFill>
                  <a:schemeClr val="bg1">
                    <a:lumMod val="50000"/>
                  </a:schemeClr>
                </a:solidFill>
                <a:latin typeface="Open Sans"/>
              </a:rPr>
              <a:t>– </a:t>
            </a:r>
            <a:r>
              <a:rPr lang="ta-IN" dirty="0">
                <a:solidFill>
                  <a:schemeClr val="bg1">
                    <a:lumMod val="50000"/>
                  </a:schemeClr>
                </a:solidFill>
                <a:latin typeface="Open Sans"/>
              </a:rPr>
              <a:t>treneri </a:t>
            </a:r>
            <a:r>
              <a:rPr lang="hr-HR" dirty="0">
                <a:solidFill>
                  <a:schemeClr val="bg1">
                    <a:lumMod val="50000"/>
                  </a:schemeClr>
                </a:solidFill>
                <a:latin typeface="Open Sans"/>
              </a:rPr>
              <a:t>bi </a:t>
            </a:r>
            <a:r>
              <a:rPr lang="ta-IN" dirty="0">
                <a:solidFill>
                  <a:schemeClr val="bg1">
                    <a:lumMod val="50000"/>
                  </a:schemeClr>
                </a:solidFill>
                <a:latin typeface="Open Sans"/>
              </a:rPr>
              <a:t>treba</a:t>
            </a:r>
            <a:r>
              <a:rPr lang="hr-HR" dirty="0">
                <a:solidFill>
                  <a:schemeClr val="bg1">
                    <a:lumMod val="50000"/>
                  </a:schemeClr>
                </a:solidFill>
                <a:latin typeface="Open Sans"/>
              </a:rPr>
              <a:t>li </a:t>
            </a:r>
            <a:r>
              <a:rPr lang="ta-IN" dirty="0">
                <a:solidFill>
                  <a:schemeClr val="bg1">
                    <a:lumMod val="50000"/>
                  </a:schemeClr>
                </a:solidFill>
                <a:latin typeface="Open Sans"/>
              </a:rPr>
              <a:t>obratiti pozornost da ne ističu nejednakosti među članovima tima </a:t>
            </a:r>
            <a:r>
              <a:rPr lang="it-IT" dirty="0">
                <a:solidFill>
                  <a:schemeClr val="bg1">
                    <a:lumMod val="50000"/>
                  </a:schemeClr>
                </a:solidFill>
                <a:latin typeface="Open Sans"/>
              </a:rPr>
              <a:t>(</a:t>
            </a:r>
            <a:r>
              <a:rPr lang="ta-IN" dirty="0">
                <a:solidFill>
                  <a:schemeClr val="bg1">
                    <a:lumMod val="50000"/>
                  </a:schemeClr>
                </a:solidFill>
                <a:latin typeface="Open Sans"/>
              </a:rPr>
              <a:t>tj. odnositi se prema svim članovima tima jednako</a:t>
            </a:r>
            <a:r>
              <a:rPr lang="hr-HR" dirty="0">
                <a:solidFill>
                  <a:schemeClr val="bg1">
                    <a:lumMod val="50000"/>
                  </a:schemeClr>
                </a:solidFill>
                <a:latin typeface="Open Sans"/>
              </a:rPr>
              <a:t>)</a:t>
            </a:r>
            <a:endParaRPr lang="it-IT" dirty="0">
              <a:solidFill>
                <a:schemeClr val="bg1">
                  <a:lumMod val="50000"/>
                </a:schemeClr>
              </a:solidFill>
              <a:latin typeface="Open Sans"/>
            </a:endParaRPr>
          </a:p>
          <a:p>
            <a:pPr marL="342900" indent="-342900">
              <a:buFont typeface="Arial" pitchFamily="34" charset="0"/>
              <a:buChar char="•"/>
            </a:pPr>
            <a:r>
              <a:rPr lang="ta-IN" b="1" dirty="0">
                <a:solidFill>
                  <a:schemeClr val="bg1">
                    <a:lumMod val="50000"/>
                  </a:schemeClr>
                </a:solidFill>
                <a:latin typeface="Open Sans"/>
              </a:rPr>
              <a:t>Zajednički ciljevi</a:t>
            </a:r>
            <a:r>
              <a:rPr lang="it-IT" dirty="0">
                <a:solidFill>
                  <a:schemeClr val="bg1">
                    <a:lumMod val="50000"/>
                  </a:schemeClr>
                </a:solidFill>
                <a:latin typeface="Open Sans"/>
              </a:rPr>
              <a:t>– </a:t>
            </a:r>
            <a:r>
              <a:rPr lang="ta-IN" dirty="0">
                <a:solidFill>
                  <a:schemeClr val="bg1">
                    <a:lumMod val="50000"/>
                  </a:schemeClr>
                </a:solidFill>
                <a:latin typeface="Open Sans"/>
              </a:rPr>
              <a:t>treneri </a:t>
            </a:r>
            <a:r>
              <a:rPr lang="hr-HR" dirty="0">
                <a:solidFill>
                  <a:schemeClr val="bg1">
                    <a:lumMod val="50000"/>
                  </a:schemeClr>
                </a:solidFill>
                <a:latin typeface="Open Sans"/>
              </a:rPr>
              <a:t>bi trebali </a:t>
            </a:r>
            <a:r>
              <a:rPr lang="ta-IN" dirty="0">
                <a:solidFill>
                  <a:schemeClr val="bg1">
                    <a:lumMod val="50000"/>
                  </a:schemeClr>
                </a:solidFill>
                <a:latin typeface="Open Sans"/>
              </a:rPr>
              <a:t>usmjeriti pažnju grupe na ostvarenje zajeničkog cilja </a:t>
            </a:r>
            <a:r>
              <a:rPr lang="it-IT" dirty="0">
                <a:solidFill>
                  <a:schemeClr val="bg1">
                    <a:lumMod val="50000"/>
                  </a:schemeClr>
                </a:solidFill>
                <a:latin typeface="Open Sans"/>
              </a:rPr>
              <a:t>(</a:t>
            </a:r>
            <a:r>
              <a:rPr lang="ta-IN" dirty="0">
                <a:solidFill>
                  <a:schemeClr val="bg1">
                    <a:lumMod val="50000"/>
                  </a:schemeClr>
                </a:solidFill>
                <a:latin typeface="Open Sans"/>
              </a:rPr>
              <a:t>npr. ostvariti dobre rezultate u sezoni</a:t>
            </a:r>
            <a:r>
              <a:rPr lang="it-IT" dirty="0">
                <a:solidFill>
                  <a:schemeClr val="bg1">
                    <a:lumMod val="50000"/>
                  </a:schemeClr>
                </a:solidFill>
                <a:latin typeface="Open Sans"/>
              </a:rPr>
              <a:t>)</a:t>
            </a:r>
          </a:p>
          <a:p>
            <a:endParaRPr lang="it-IT" dirty="0">
              <a:latin typeface="Open Sans"/>
            </a:endParaRPr>
          </a:p>
        </p:txBody>
      </p:sp>
      <p:sp>
        <p:nvSpPr>
          <p:cNvPr id="12" name="Subtitle 3">
            <a:extLst>
              <a:ext uri="{FF2B5EF4-FFF2-40B4-BE49-F238E27FC236}">
                <a16:creationId xmlns:a16="http://schemas.microsoft.com/office/drawing/2014/main" xmlns="" id="{2AB5D1A3-B1E7-4421-B55E-5DBB46C18533}"/>
              </a:ext>
            </a:extLst>
          </p:cNvPr>
          <p:cNvSpPr txBox="1">
            <a:spLocks/>
          </p:cNvSpPr>
          <p:nvPr/>
        </p:nvSpPr>
        <p:spPr>
          <a:xfrm>
            <a:off x="785786" y="142858"/>
            <a:ext cx="6400800" cy="428628"/>
          </a:xfrm>
          <a:prstGeom prst="rect">
            <a:avLst/>
          </a:prstGeom>
        </p:spPr>
        <p:txBody>
          <a:bodyPr vert="horz" lIns="91440" tIns="45720" rIns="91440" bIns="45720" rtlCol="0">
            <a:normAutofit/>
          </a:bodyPr>
          <a:lstStyle/>
          <a:p>
            <a:r>
              <a:rPr lang="ta-IN" b="1" dirty="0">
                <a:solidFill>
                  <a:schemeClr val="bg1">
                    <a:lumMod val="50000"/>
                  </a:schemeClr>
                </a:solidFill>
              </a:rPr>
              <a:t>Poglavlje</a:t>
            </a:r>
            <a:r>
              <a:rPr lang="it-IT" b="1" dirty="0">
                <a:solidFill>
                  <a:schemeClr val="bg1">
                    <a:lumMod val="50000"/>
                  </a:schemeClr>
                </a:solidFill>
              </a:rPr>
              <a:t> 1. </a:t>
            </a:r>
            <a:r>
              <a:rPr lang="ta-IN" dirty="0">
                <a:solidFill>
                  <a:schemeClr val="bg1">
                    <a:lumMod val="50000"/>
                  </a:schemeClr>
                </a:solidFill>
              </a:rPr>
              <a:t>Predrasude i Teorija Kontakta</a:t>
            </a:r>
            <a:endParaRPr lang="it-IT" i="1"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600" y="267494"/>
            <a:ext cx="6400800" cy="432048"/>
          </a:xfrm>
        </p:spPr>
        <p:txBody>
          <a:bodyPr/>
          <a:lstStyle/>
          <a:p>
            <a:r>
              <a:rPr lang="ta-IN" dirty="0"/>
              <a:t>Kontakt</a:t>
            </a:r>
            <a:r>
              <a:rPr lang="en-US" dirty="0"/>
              <a:t>:</a:t>
            </a:r>
            <a:endParaRPr lang="it-IT" dirty="0"/>
          </a:p>
        </p:txBody>
      </p:sp>
      <p:sp>
        <p:nvSpPr>
          <p:cNvPr id="3" name="Sottotitolo 2"/>
          <p:cNvSpPr>
            <a:spLocks noGrp="1"/>
          </p:cNvSpPr>
          <p:nvPr>
            <p:ph type="subTitle" idx="1"/>
          </p:nvPr>
        </p:nvSpPr>
        <p:spPr>
          <a:xfrm>
            <a:off x="1384603" y="1059582"/>
            <a:ext cx="6400800" cy="914400"/>
          </a:xfrm>
        </p:spPr>
        <p:txBody>
          <a:bodyPr>
            <a:noAutofit/>
          </a:bodyPr>
          <a:lstStyle/>
          <a:p>
            <a:r>
              <a:rPr lang="ta-IN" sz="2000" b="1" dirty="0"/>
              <a:t>KOORDINATOR PROJEKTA</a:t>
            </a:r>
            <a:endParaRPr lang="de-AT" sz="2000" b="1" dirty="0"/>
          </a:p>
          <a:p>
            <a:r>
              <a:rPr lang="ta-IN" sz="2000" dirty="0"/>
              <a:t>Sveučilište Litva</a:t>
            </a:r>
            <a:endParaRPr lang="de-AT" sz="2000" dirty="0"/>
          </a:p>
          <a:p>
            <a:r>
              <a:rPr lang="de-AT" sz="2000" dirty="0"/>
              <a:t>Prof. Dr. Rasa Kreivyte</a:t>
            </a:r>
          </a:p>
          <a:p>
            <a:r>
              <a:rPr lang="de-AT" sz="2000" dirty="0">
                <a:hlinkClick r:id="rId2"/>
              </a:rPr>
              <a:t>rasa.kreivyte@lsu.lt</a:t>
            </a:r>
            <a:endParaRPr lang="de-AT" sz="2000" dirty="0"/>
          </a:p>
          <a:p>
            <a:endParaRPr lang="de-AT" sz="2000" dirty="0"/>
          </a:p>
        </p:txBody>
      </p:sp>
      <p:sp>
        <p:nvSpPr>
          <p:cNvPr id="5" name="Rectangle 4">
            <a:extLst>
              <a:ext uri="{FF2B5EF4-FFF2-40B4-BE49-F238E27FC236}">
                <a16:creationId xmlns:a16="http://schemas.microsoft.com/office/drawing/2014/main" xmlns="" id="{CE90D4A3-4C51-4185-80C6-60B73B7637A1}"/>
              </a:ext>
            </a:extLst>
          </p:cNvPr>
          <p:cNvSpPr/>
          <p:nvPr/>
        </p:nvSpPr>
        <p:spPr>
          <a:xfrm>
            <a:off x="2819949" y="2859782"/>
            <a:ext cx="4042004" cy="923330"/>
          </a:xfrm>
          <a:prstGeom prst="rect">
            <a:avLst/>
          </a:prstGeom>
        </p:spPr>
        <p:txBody>
          <a:bodyPr wrap="none">
            <a:spAutoFit/>
          </a:bodyPr>
          <a:lstStyle/>
          <a:p>
            <a:r>
              <a:rPr lang="ta-IN" dirty="0">
                <a:solidFill>
                  <a:schemeClr val="bg1">
                    <a:lumMod val="50000"/>
                  </a:schemeClr>
                </a:solidFill>
                <a:latin typeface="Open Sans"/>
              </a:rPr>
              <a:t>Pogledajte nas na</a:t>
            </a:r>
            <a:r>
              <a:rPr lang="de-AT" dirty="0">
                <a:solidFill>
                  <a:schemeClr val="bg1">
                    <a:lumMod val="50000"/>
                  </a:schemeClr>
                </a:solidFill>
                <a:latin typeface="Open Sans"/>
              </a:rPr>
              <a:t>:</a:t>
            </a:r>
          </a:p>
          <a:p>
            <a:r>
              <a:rPr lang="de-AT" dirty="0">
                <a:solidFill>
                  <a:schemeClr val="bg1">
                    <a:lumMod val="50000"/>
                  </a:schemeClr>
                </a:solidFill>
                <a:latin typeface="Open Sans"/>
              </a:rPr>
              <a:t>Web</a:t>
            </a:r>
            <a:r>
              <a:rPr lang="ta-IN" dirty="0">
                <a:solidFill>
                  <a:schemeClr val="bg1">
                    <a:lumMod val="50000"/>
                  </a:schemeClr>
                </a:solidFill>
                <a:latin typeface="Open Sans"/>
              </a:rPr>
              <a:t>stranici</a:t>
            </a:r>
            <a:r>
              <a:rPr lang="de-AT" dirty="0">
                <a:solidFill>
                  <a:schemeClr val="bg1">
                    <a:lumMod val="50000"/>
                  </a:schemeClr>
                </a:solidFill>
                <a:latin typeface="Open Sans"/>
              </a:rPr>
              <a:t> – </a:t>
            </a:r>
            <a:r>
              <a:rPr lang="de-AT" dirty="0">
                <a:solidFill>
                  <a:schemeClr val="bg1">
                    <a:lumMod val="50000"/>
                  </a:schemeClr>
                </a:solidFill>
                <a:latin typeface="Open Sans"/>
                <a:hlinkClick r:id="rId3"/>
              </a:rPr>
              <a:t>www.sportsave.eu</a:t>
            </a:r>
            <a:endParaRPr lang="de-AT" dirty="0">
              <a:solidFill>
                <a:schemeClr val="bg1">
                  <a:lumMod val="50000"/>
                </a:schemeClr>
              </a:solidFill>
              <a:latin typeface="Open Sans"/>
            </a:endParaRPr>
          </a:p>
          <a:p>
            <a:r>
              <a:rPr lang="de-AT" dirty="0">
                <a:solidFill>
                  <a:schemeClr val="bg1">
                    <a:lumMod val="50000"/>
                  </a:schemeClr>
                </a:solidFill>
                <a:latin typeface="Open Sans"/>
              </a:rPr>
              <a:t>Moodle - </a:t>
            </a:r>
            <a:r>
              <a:rPr lang="de-AT" dirty="0">
                <a:solidFill>
                  <a:schemeClr val="bg1">
                    <a:lumMod val="50000"/>
                  </a:schemeClr>
                </a:solidFill>
                <a:latin typeface="Open Sans"/>
                <a:hlinkClick r:id="rId4"/>
              </a:rPr>
              <a:t>http://moodle.sportsave.eu/</a:t>
            </a:r>
            <a:endParaRPr lang="de-AT" dirty="0">
              <a:solidFill>
                <a:schemeClr val="bg1">
                  <a:lumMod val="50000"/>
                </a:schemeClr>
              </a:solidFill>
              <a:latin typeface="Open Sans"/>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DB5B39F1-3799-4702-8C9D-BFEF5EE37C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806E92CC-3A6B-4D08-B53D-EDACCD69DB51}"/>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74263761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CasellaDiTesto 8"/>
          <p:cNvSpPr txBox="1"/>
          <p:nvPr/>
        </p:nvSpPr>
        <p:spPr>
          <a:xfrm>
            <a:off x="1142976" y="1071552"/>
            <a:ext cx="7072362" cy="369332"/>
          </a:xfrm>
          <a:prstGeom prst="rect">
            <a:avLst/>
          </a:prstGeom>
          <a:noFill/>
        </p:spPr>
        <p:txBody>
          <a:bodyPr wrap="square" rtlCol="0">
            <a:spAutoFit/>
          </a:bodyPr>
          <a:lstStyle/>
          <a:p>
            <a:pPr algn="ctr"/>
            <a:r>
              <a:rPr lang="ta-IN" b="1" dirty="0">
                <a:solidFill>
                  <a:schemeClr val="bg1">
                    <a:lumMod val="50000"/>
                  </a:schemeClr>
                </a:solidFill>
                <a:latin typeface="Open Sans"/>
              </a:rPr>
              <a:t>Teorija međugrupnog kontakta</a:t>
            </a:r>
            <a:r>
              <a:rPr lang="it-IT" b="1" dirty="0">
                <a:solidFill>
                  <a:schemeClr val="bg1">
                    <a:lumMod val="50000"/>
                  </a:schemeClr>
                </a:solidFill>
                <a:latin typeface="Open Sans"/>
              </a:rPr>
              <a:t>(</a:t>
            </a:r>
            <a:r>
              <a:rPr lang="it-IT" b="1" dirty="0" err="1">
                <a:solidFill>
                  <a:schemeClr val="bg1">
                    <a:lumMod val="50000"/>
                  </a:schemeClr>
                </a:solidFill>
                <a:latin typeface="Open Sans"/>
              </a:rPr>
              <a:t>Allport</a:t>
            </a:r>
            <a:r>
              <a:rPr lang="it-IT" b="1" dirty="0">
                <a:solidFill>
                  <a:schemeClr val="bg1">
                    <a:lumMod val="50000"/>
                  </a:schemeClr>
                </a:solidFill>
                <a:latin typeface="Open Sans"/>
              </a:rPr>
              <a:t>, 1954)</a:t>
            </a:r>
          </a:p>
        </p:txBody>
      </p:sp>
      <p:sp>
        <p:nvSpPr>
          <p:cNvPr id="10" name="CasellaDiTesto 9"/>
          <p:cNvSpPr txBox="1"/>
          <p:nvPr/>
        </p:nvSpPr>
        <p:spPr>
          <a:xfrm>
            <a:off x="285720" y="1643056"/>
            <a:ext cx="8143932" cy="2308324"/>
          </a:xfrm>
          <a:prstGeom prst="rect">
            <a:avLst/>
          </a:prstGeom>
          <a:noFill/>
        </p:spPr>
        <p:txBody>
          <a:bodyPr wrap="square" rtlCol="0">
            <a:spAutoFit/>
          </a:bodyPr>
          <a:lstStyle/>
          <a:p>
            <a:pPr marL="342900" indent="-342900">
              <a:buFont typeface="Arial" pitchFamily="34" charset="0"/>
              <a:buChar char="•"/>
            </a:pPr>
            <a:r>
              <a:rPr lang="ta-IN" b="1" dirty="0">
                <a:solidFill>
                  <a:schemeClr val="bg1">
                    <a:lumMod val="50000"/>
                  </a:schemeClr>
                </a:solidFill>
                <a:latin typeface="Open Sans"/>
              </a:rPr>
              <a:t>Međugrupna suradnja</a:t>
            </a:r>
            <a:r>
              <a:rPr lang="it-IT" dirty="0">
                <a:solidFill>
                  <a:schemeClr val="bg1">
                    <a:lumMod val="50000"/>
                  </a:schemeClr>
                </a:solidFill>
                <a:latin typeface="Open Sans"/>
              </a:rPr>
              <a:t>- </a:t>
            </a:r>
            <a:r>
              <a:rPr lang="ta-IN" dirty="0">
                <a:solidFill>
                  <a:schemeClr val="bg1">
                    <a:lumMod val="50000"/>
                  </a:schemeClr>
                </a:solidFill>
                <a:latin typeface="Open Sans"/>
              </a:rPr>
              <a:t>trener</a:t>
            </a:r>
            <a:r>
              <a:rPr lang="hr-HR" dirty="0">
                <a:solidFill>
                  <a:schemeClr val="bg1">
                    <a:lumMod val="50000"/>
                  </a:schemeClr>
                </a:solidFill>
                <a:latin typeface="Open Sans"/>
              </a:rPr>
              <a:t> bi</a:t>
            </a:r>
            <a:r>
              <a:rPr lang="ta-IN" dirty="0">
                <a:solidFill>
                  <a:schemeClr val="bg1">
                    <a:lumMod val="50000"/>
                  </a:schemeClr>
                </a:solidFill>
                <a:latin typeface="Open Sans"/>
              </a:rPr>
              <a:t> treba</a:t>
            </a:r>
            <a:r>
              <a:rPr lang="hr-HR" dirty="0">
                <a:solidFill>
                  <a:schemeClr val="bg1">
                    <a:lumMod val="50000"/>
                  </a:schemeClr>
                </a:solidFill>
                <a:latin typeface="Open Sans"/>
              </a:rPr>
              <a:t>o </a:t>
            </a:r>
            <a:r>
              <a:rPr lang="ta-IN" dirty="0">
                <a:solidFill>
                  <a:schemeClr val="bg1">
                    <a:lumMod val="50000"/>
                  </a:schemeClr>
                </a:solidFill>
                <a:latin typeface="Open Sans"/>
              </a:rPr>
              <a:t>usmjeriti pažnju grupe na postizaje ciljeva (npr. </a:t>
            </a:r>
            <a:r>
              <a:rPr lang="hr-HR" dirty="0">
                <a:solidFill>
                  <a:schemeClr val="bg1">
                    <a:lumMod val="50000"/>
                  </a:schemeClr>
                </a:solidFill>
                <a:latin typeface="Open Sans"/>
              </a:rPr>
              <a:t>„n</a:t>
            </a:r>
            <a:r>
              <a:rPr lang="ta-IN" dirty="0">
                <a:solidFill>
                  <a:schemeClr val="bg1">
                    <a:lumMod val="50000"/>
                  </a:schemeClr>
                </a:solidFill>
                <a:latin typeface="Open Sans"/>
              </a:rPr>
              <a:t>ajvažniji cilj ove sezone je pobjediti. </a:t>
            </a:r>
            <a:r>
              <a:rPr lang="ta-IN" b="1" dirty="0">
                <a:solidFill>
                  <a:schemeClr val="bg1">
                    <a:lumMod val="50000"/>
                  </a:schemeClr>
                </a:solidFill>
                <a:latin typeface="Open Sans"/>
              </a:rPr>
              <a:t>Za postizanje ovog cilja trebate jedan drugoga i vaša međusobna suradnja je neophodna</a:t>
            </a:r>
            <a:r>
              <a:rPr lang="ta-IN" dirty="0">
                <a:solidFill>
                  <a:schemeClr val="bg1">
                    <a:lumMod val="50000"/>
                  </a:schemeClr>
                </a:solidFill>
                <a:latin typeface="Open Sans"/>
              </a:rPr>
              <a:t>.</a:t>
            </a:r>
            <a:r>
              <a:rPr lang="hr-HR" dirty="0">
                <a:solidFill>
                  <a:schemeClr val="bg1">
                    <a:lumMod val="50000"/>
                  </a:schemeClr>
                </a:solidFill>
                <a:latin typeface="Open Sans"/>
              </a:rPr>
              <a:t>”</a:t>
            </a:r>
            <a:r>
              <a:rPr lang="ta-IN" dirty="0">
                <a:solidFill>
                  <a:schemeClr val="bg1">
                    <a:lumMod val="50000"/>
                  </a:schemeClr>
                </a:solidFill>
                <a:latin typeface="Open Sans"/>
              </a:rPr>
              <a:t>)</a:t>
            </a:r>
          </a:p>
          <a:p>
            <a:endParaRPr lang="it-IT" b="1" dirty="0">
              <a:solidFill>
                <a:schemeClr val="bg1">
                  <a:lumMod val="50000"/>
                </a:schemeClr>
              </a:solidFill>
              <a:latin typeface="Open Sans"/>
            </a:endParaRPr>
          </a:p>
          <a:p>
            <a:pPr marL="342900" indent="-342900">
              <a:buFont typeface="Arial" pitchFamily="34" charset="0"/>
              <a:buChar char="•"/>
            </a:pPr>
            <a:r>
              <a:rPr lang="ta-IN" b="1" dirty="0">
                <a:solidFill>
                  <a:schemeClr val="bg1">
                    <a:lumMod val="50000"/>
                  </a:schemeClr>
                </a:solidFill>
                <a:latin typeface="Open Sans"/>
              </a:rPr>
              <a:t>Podrška vlasti </a:t>
            </a:r>
            <a:r>
              <a:rPr lang="it-IT" b="1" dirty="0">
                <a:solidFill>
                  <a:schemeClr val="bg1">
                    <a:lumMod val="50000"/>
                  </a:schemeClr>
                </a:solidFill>
                <a:latin typeface="Open Sans"/>
              </a:rPr>
              <a:t>– </a:t>
            </a:r>
            <a:r>
              <a:rPr lang="ta-IN" dirty="0">
                <a:solidFill>
                  <a:schemeClr val="bg1">
                    <a:lumMod val="50000"/>
                  </a:schemeClr>
                </a:solidFill>
                <a:latin typeface="Open Sans"/>
              </a:rPr>
              <a:t>trener </a:t>
            </a:r>
            <a:r>
              <a:rPr lang="hr-HR" dirty="0">
                <a:solidFill>
                  <a:schemeClr val="bg1">
                    <a:lumMod val="50000"/>
                  </a:schemeClr>
                </a:solidFill>
                <a:latin typeface="Open Sans"/>
              </a:rPr>
              <a:t>bi trebao </a:t>
            </a:r>
            <a:r>
              <a:rPr lang="ta-IN" dirty="0">
                <a:solidFill>
                  <a:schemeClr val="bg1">
                    <a:lumMod val="50000"/>
                  </a:schemeClr>
                </a:solidFill>
                <a:latin typeface="Open Sans"/>
              </a:rPr>
              <a:t>promicati norme koje su jasno usmjerene na uzajamno poštovanje i sankci</a:t>
            </a:r>
            <a:r>
              <a:rPr lang="hr-HR" dirty="0" err="1">
                <a:solidFill>
                  <a:schemeClr val="bg1">
                    <a:lumMod val="50000"/>
                  </a:schemeClr>
                </a:solidFill>
                <a:latin typeface="Open Sans"/>
              </a:rPr>
              <a:t>onirati</a:t>
            </a:r>
            <a:r>
              <a:rPr lang="ta-IN" dirty="0">
                <a:solidFill>
                  <a:schemeClr val="bg1">
                    <a:lumMod val="50000"/>
                  </a:schemeClr>
                </a:solidFill>
                <a:latin typeface="Open Sans"/>
              </a:rPr>
              <a:t> neadekvatn</a:t>
            </a:r>
            <a:r>
              <a:rPr lang="hr-HR" dirty="0">
                <a:solidFill>
                  <a:schemeClr val="bg1">
                    <a:lumMod val="50000"/>
                  </a:schemeClr>
                </a:solidFill>
                <a:latin typeface="Open Sans"/>
              </a:rPr>
              <a:t>a</a:t>
            </a:r>
            <a:r>
              <a:rPr lang="ta-IN" dirty="0">
                <a:solidFill>
                  <a:schemeClr val="bg1">
                    <a:lumMod val="50000"/>
                  </a:schemeClr>
                </a:solidFill>
                <a:latin typeface="Open Sans"/>
              </a:rPr>
              <a:t> ponašanja</a:t>
            </a:r>
            <a:r>
              <a:rPr lang="it-IT" dirty="0">
                <a:solidFill>
                  <a:schemeClr val="bg1">
                    <a:lumMod val="50000"/>
                  </a:schemeClr>
                </a:solidFill>
                <a:latin typeface="Open Sans"/>
              </a:rPr>
              <a:t>.</a:t>
            </a:r>
            <a:endParaRPr lang="it-IT" b="1" dirty="0">
              <a:solidFill>
                <a:schemeClr val="bg1">
                  <a:lumMod val="50000"/>
                </a:schemeClr>
              </a:solidFill>
              <a:latin typeface="Open Sans"/>
            </a:endParaRPr>
          </a:p>
          <a:p>
            <a:pPr marL="342900" indent="-342900">
              <a:buFont typeface="+mj-lt"/>
              <a:buAutoNum type="arabicPeriod" startAt="3"/>
            </a:pPr>
            <a:endParaRPr lang="it-IT" dirty="0"/>
          </a:p>
        </p:txBody>
      </p:sp>
      <p:sp>
        <p:nvSpPr>
          <p:cNvPr id="11" name="Subtitle 3">
            <a:extLst>
              <a:ext uri="{FF2B5EF4-FFF2-40B4-BE49-F238E27FC236}">
                <a16:creationId xmlns:a16="http://schemas.microsoft.com/office/drawing/2014/main" xmlns="" id="{2AB5D1A3-B1E7-4421-B55E-5DBB46C18533}"/>
              </a:ext>
            </a:extLst>
          </p:cNvPr>
          <p:cNvSpPr txBox="1">
            <a:spLocks/>
          </p:cNvSpPr>
          <p:nvPr/>
        </p:nvSpPr>
        <p:spPr>
          <a:xfrm>
            <a:off x="785786" y="142858"/>
            <a:ext cx="6400800" cy="428628"/>
          </a:xfrm>
          <a:prstGeom prst="rect">
            <a:avLst/>
          </a:prstGeom>
        </p:spPr>
        <p:txBody>
          <a:bodyPr vert="horz" lIns="91440" tIns="45720" rIns="91440" bIns="45720" rtlCol="0">
            <a:normAutofit/>
          </a:bodyPr>
          <a:lstStyle/>
          <a:p>
            <a:r>
              <a:rPr lang="ta-IN" b="1" dirty="0">
                <a:solidFill>
                  <a:schemeClr val="bg1">
                    <a:lumMod val="50000"/>
                  </a:schemeClr>
                </a:solidFill>
              </a:rPr>
              <a:t>Poglavlje</a:t>
            </a:r>
            <a:r>
              <a:rPr lang="it-IT" b="1" dirty="0">
                <a:solidFill>
                  <a:schemeClr val="bg1">
                    <a:lumMod val="50000"/>
                  </a:schemeClr>
                </a:solidFill>
              </a:rPr>
              <a:t> 1. </a:t>
            </a:r>
            <a:r>
              <a:rPr lang="ta-IN" dirty="0">
                <a:solidFill>
                  <a:schemeClr val="bg1">
                    <a:lumMod val="50000"/>
                  </a:schemeClr>
                </a:solidFill>
              </a:rPr>
              <a:t>Predrasude i Teorija Kontakta</a:t>
            </a:r>
            <a:endParaRPr lang="it-IT" i="1"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571604" y="357172"/>
            <a:ext cx="6400800" cy="609399"/>
          </a:xfrm>
        </p:spPr>
        <p:txBody>
          <a:bodyPr/>
          <a:lstStyle/>
          <a:p>
            <a:r>
              <a:rPr lang="ta-IN" b="1" dirty="0"/>
              <a:t>Odjeljak znanja</a:t>
            </a:r>
            <a:r>
              <a:rPr lang="lt-LT" b="1" dirty="0"/>
              <a:t>/ </a:t>
            </a:r>
            <a:r>
              <a:rPr lang="ta-IN" b="1" dirty="0"/>
              <a:t>Zadaci za vježbu</a:t>
            </a:r>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2AB5D1A3-B1E7-4421-B55E-5DBB46C18533}"/>
              </a:ext>
            </a:extLst>
          </p:cNvPr>
          <p:cNvSpPr txBox="1">
            <a:spLocks/>
          </p:cNvSpPr>
          <p:nvPr/>
        </p:nvSpPr>
        <p:spPr>
          <a:xfrm>
            <a:off x="571472" y="1142990"/>
            <a:ext cx="7361385" cy="609399"/>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ta-IN" sz="8000" dirty="0"/>
              <a:t>Samoevaluacijska pitanja</a:t>
            </a:r>
            <a:r>
              <a:rPr lang="en-GB" sz="8000" dirty="0"/>
              <a:t>:</a:t>
            </a:r>
          </a:p>
          <a:p>
            <a:pPr algn="l">
              <a:lnSpc>
                <a:spcPct val="170000"/>
              </a:lnSpc>
            </a:pPr>
            <a:endParaRPr lang="en-GB" sz="8000" dirty="0"/>
          </a:p>
          <a:p>
            <a:pPr algn="l">
              <a:lnSpc>
                <a:spcPct val="170000"/>
              </a:lnSpc>
              <a:buFont typeface="Arial" pitchFamily="34" charset="0"/>
              <a:buChar char="•"/>
            </a:pPr>
            <a:r>
              <a:rPr lang="en-GB" sz="8000" dirty="0"/>
              <a:t> </a:t>
            </a:r>
            <a:r>
              <a:rPr lang="ta-IN" sz="8000" dirty="0"/>
              <a:t>Što su predrasude</a:t>
            </a:r>
            <a:r>
              <a:rPr lang="en-GB" sz="8000" dirty="0"/>
              <a:t>?</a:t>
            </a:r>
          </a:p>
          <a:p>
            <a:pPr algn="l">
              <a:lnSpc>
                <a:spcPct val="170000"/>
              </a:lnSpc>
              <a:buFont typeface="Arial" pitchFamily="34" charset="0"/>
              <a:buChar char="•"/>
            </a:pPr>
            <a:r>
              <a:rPr lang="en-GB" sz="8000" dirty="0"/>
              <a:t> </a:t>
            </a:r>
            <a:r>
              <a:rPr lang="ta-IN" sz="8000" dirty="0"/>
              <a:t>Kako treneri mogu smanjiti predrasude unutar svog tima</a:t>
            </a:r>
            <a:r>
              <a:rPr lang="en-GB" sz="8000" dirty="0"/>
              <a:t>?</a:t>
            </a:r>
          </a:p>
          <a:p>
            <a:pPr algn="l">
              <a:buFontTx/>
              <a:buChar char="-"/>
            </a:pPr>
            <a:endParaRPr lang="en-GB" dirty="0"/>
          </a:p>
        </p:txBody>
      </p:sp>
      <p:pic>
        <p:nvPicPr>
          <p:cNvPr id="43010" name="Picture 2" descr="Risultati immagini per question mark"/>
          <p:cNvPicPr>
            <a:picLocks noChangeAspect="1" noChangeArrowheads="1"/>
          </p:cNvPicPr>
          <p:nvPr/>
        </p:nvPicPr>
        <p:blipFill>
          <a:blip r:embed="rId3" cstate="print"/>
          <a:srcRect/>
          <a:stretch>
            <a:fillRect/>
          </a:stretch>
        </p:blipFill>
        <p:spPr bwMode="auto">
          <a:xfrm>
            <a:off x="7368766" y="285734"/>
            <a:ext cx="1346638" cy="758669"/>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4" name="CasellaDiTesto 13"/>
          <p:cNvSpPr txBox="1"/>
          <p:nvPr/>
        </p:nvSpPr>
        <p:spPr>
          <a:xfrm>
            <a:off x="971600" y="267494"/>
            <a:ext cx="7286676" cy="369332"/>
          </a:xfrm>
          <a:prstGeom prst="rect">
            <a:avLst/>
          </a:prstGeom>
          <a:noFill/>
        </p:spPr>
        <p:txBody>
          <a:bodyPr wrap="square" rtlCol="0">
            <a:spAutoFit/>
          </a:bodyPr>
          <a:lstStyle/>
          <a:p>
            <a:pPr algn="ctr"/>
            <a:r>
              <a:rPr lang="ta-IN" b="1" dirty="0">
                <a:solidFill>
                  <a:schemeClr val="tx1">
                    <a:lumMod val="50000"/>
                    <a:lumOff val="50000"/>
                  </a:schemeClr>
                </a:solidFill>
                <a:latin typeface="Open Sans"/>
              </a:rPr>
              <a:t>Kraj 1.poglavlja</a:t>
            </a:r>
            <a:endParaRPr lang="it-IT"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r>
              <a:rPr lang="ta-IN" sz="1800">
                <a:solidFill>
                  <a:schemeClr val="bg1">
                    <a:lumMod val="50000"/>
                  </a:schemeClr>
                </a:solidFill>
              </a:rPr>
              <a:t>Poglavlje</a:t>
            </a:r>
            <a:r>
              <a:rPr lang="it-IT" sz="1800">
                <a:solidFill>
                  <a:schemeClr val="bg1">
                    <a:lumMod val="50000"/>
                  </a:schemeClr>
                </a:solidFill>
              </a:rPr>
              <a:t> </a:t>
            </a:r>
            <a:r>
              <a:rPr lang="it-IT" sz="1800" dirty="0">
                <a:solidFill>
                  <a:schemeClr val="bg1">
                    <a:lumMod val="50000"/>
                  </a:schemeClr>
                </a:solidFill>
              </a:rPr>
              <a:t>2. </a:t>
            </a:r>
            <a:r>
              <a:rPr lang="ta-IN" sz="1800" b="0" dirty="0">
                <a:solidFill>
                  <a:schemeClr val="bg1">
                    <a:lumMod val="50000"/>
                  </a:schemeClr>
                </a:solidFill>
              </a:rPr>
              <a:t>Prevencijske strategije</a:t>
            </a:r>
            <a:endParaRPr lang="it-IT" sz="1800" b="0" dirty="0">
              <a:solidFill>
                <a:schemeClr val="bg1">
                  <a:lumMod val="50000"/>
                </a:schemeClr>
              </a:solidFill>
            </a:endParaRPr>
          </a:p>
        </p:txBody>
      </p:sp>
      <p:sp>
        <p:nvSpPr>
          <p:cNvPr id="5" name="Titolo 1">
            <a:extLst>
              <a:ext uri="{FF2B5EF4-FFF2-40B4-BE49-F238E27FC236}">
                <a16:creationId xmlns:a16="http://schemas.microsoft.com/office/drawing/2014/main" xmlns=""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it-IT" sz="1800" b="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500166" y="857238"/>
            <a:ext cx="6317893" cy="357190"/>
          </a:xfrm>
        </p:spPr>
        <p:txBody>
          <a:bodyPr>
            <a:normAutofit fontScale="85000" lnSpcReduction="20000"/>
          </a:bodyPr>
          <a:lstStyle/>
          <a:p>
            <a:r>
              <a:rPr lang="ta-IN" b="1" dirty="0"/>
              <a:t>PREGLED</a:t>
            </a:r>
            <a:endParaRPr lang="lt-LT" b="1" dirty="0"/>
          </a:p>
          <a:p>
            <a:endParaRPr lang="lt-LT" dirty="0"/>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857224" y="1643056"/>
            <a:ext cx="757242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dirty="0"/>
              <a:t>Cilj ovog poglavlja je odrediti glavna obilježja učinkovitih prevencijskih strategija. Dobar model </a:t>
            </a:r>
            <a:r>
              <a:rPr lang="hr-HR" dirty="0"/>
              <a:t>prevencijske strategije </a:t>
            </a:r>
            <a:r>
              <a:rPr lang="ta-IN" dirty="0"/>
              <a:t>bi se trebao usmjeriti na ciljanu razinu prevencije. </a:t>
            </a:r>
            <a:endParaRPr lang="en-GB" dirty="0"/>
          </a:p>
        </p:txBody>
      </p:sp>
      <p:sp>
        <p:nvSpPr>
          <p:cNvPr id="40962" name="AutoShape 2" descr="Risultati immagini per preven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0963" name="Picture 3"/>
          <p:cNvPicPr>
            <a:picLocks noChangeAspect="1" noChangeArrowheads="1"/>
          </p:cNvPicPr>
          <p:nvPr/>
        </p:nvPicPr>
        <p:blipFill>
          <a:blip r:embed="rId3" cstate="print"/>
          <a:srcRect/>
          <a:stretch>
            <a:fillRect/>
          </a:stretch>
        </p:blipFill>
        <p:spPr bwMode="auto">
          <a:xfrm>
            <a:off x="6643702" y="3000378"/>
            <a:ext cx="1600184" cy="1056984"/>
          </a:xfrm>
          <a:prstGeom prst="rect">
            <a:avLst/>
          </a:prstGeom>
          <a:noFill/>
          <a:ln w="9525">
            <a:noFill/>
            <a:miter lim="800000"/>
            <a:headEnd/>
            <a:tailEnd/>
          </a:ln>
          <a:effectLst/>
        </p:spPr>
      </p:pic>
      <p:sp>
        <p:nvSpPr>
          <p:cNvPr id="8" name="Titolo 1"/>
          <p:cNvSpPr>
            <a:spLocks noGrp="1"/>
          </p:cNvSpPr>
          <p:nvPr>
            <p:ph type="ctrTitle"/>
          </p:nvPr>
        </p:nvSpPr>
        <p:spPr>
          <a:xfrm>
            <a:off x="857224" y="214296"/>
            <a:ext cx="7772400" cy="357065"/>
          </a:xfrm>
        </p:spPr>
        <p:txBody>
          <a:bodyPr/>
          <a:lstStyle/>
          <a:p>
            <a:pPr algn="l"/>
            <a:r>
              <a:rPr lang="hr-HR" sz="1800" dirty="0">
                <a:solidFill>
                  <a:schemeClr val="bg1">
                    <a:lumMod val="50000"/>
                  </a:schemeClr>
                </a:solidFill>
              </a:rPr>
              <a:t>Poglavlje</a:t>
            </a:r>
            <a:r>
              <a:rPr lang="it-IT" sz="1800" dirty="0">
                <a:solidFill>
                  <a:schemeClr val="bg1">
                    <a:lumMod val="50000"/>
                  </a:schemeClr>
                </a:solidFill>
              </a:rPr>
              <a:t> 2. </a:t>
            </a:r>
            <a:r>
              <a:rPr lang="ta-IN" sz="1800" b="0" dirty="0">
                <a:solidFill>
                  <a:schemeClr val="bg1">
                    <a:lumMod val="50000"/>
                  </a:schemeClr>
                </a:solidFill>
              </a:rPr>
              <a:t>Prevencijske strategije</a:t>
            </a:r>
            <a:endParaRPr lang="it-IT" sz="1800" b="0" dirty="0">
              <a:solidFill>
                <a:schemeClr val="bg1">
                  <a:lumMod val="50000"/>
                </a:schemeClr>
              </a:solidFill>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85720" y="915566"/>
            <a:ext cx="8215370" cy="30243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b="1" dirty="0">
                <a:solidFill>
                  <a:schemeClr val="bg1">
                    <a:lumMod val="50000"/>
                  </a:schemeClr>
                </a:solidFill>
              </a:rPr>
              <a:t>Klasifikacija prevencijskih strategija</a:t>
            </a:r>
            <a:endParaRPr lang="en-US" b="1" dirty="0">
              <a:solidFill>
                <a:schemeClr val="bg1">
                  <a:lumMod val="50000"/>
                </a:schemeClr>
              </a:solidFill>
            </a:endParaRPr>
          </a:p>
          <a:p>
            <a:pPr algn="just">
              <a:buFont typeface="Arial" pitchFamily="34" charset="0"/>
              <a:buChar char="•"/>
            </a:pPr>
            <a:r>
              <a:rPr lang="en-US" b="1" dirty="0" err="1">
                <a:solidFill>
                  <a:schemeClr val="bg1">
                    <a:lumMod val="50000"/>
                  </a:schemeClr>
                </a:solidFill>
              </a:rPr>
              <a:t>Pri</a:t>
            </a:r>
            <a:r>
              <a:rPr lang="ta-IN" b="1" dirty="0">
                <a:solidFill>
                  <a:schemeClr val="bg1">
                    <a:lumMod val="50000"/>
                  </a:schemeClr>
                </a:solidFill>
              </a:rPr>
              <a:t>marna</a:t>
            </a:r>
            <a:r>
              <a:rPr lang="en-US" dirty="0">
                <a:solidFill>
                  <a:schemeClr val="bg1">
                    <a:lumMod val="50000"/>
                  </a:schemeClr>
                </a:solidFill>
              </a:rPr>
              <a:t> – </a:t>
            </a:r>
            <a:r>
              <a:rPr lang="ta-IN" dirty="0">
                <a:solidFill>
                  <a:schemeClr val="bg1">
                    <a:lumMod val="50000"/>
                  </a:schemeClr>
                </a:solidFill>
              </a:rPr>
              <a:t>prevencija djeluje na fenomen koji još nije provjeren;</a:t>
            </a:r>
          </a:p>
          <a:p>
            <a:pPr algn="just">
              <a:buFont typeface="Arial" pitchFamily="34" charset="0"/>
              <a:buChar char="•"/>
            </a:pPr>
            <a:r>
              <a:rPr lang="en-US" b="1" dirty="0">
                <a:solidFill>
                  <a:schemeClr val="bg1">
                    <a:lumMod val="50000"/>
                  </a:schemeClr>
                </a:solidFill>
              </a:rPr>
              <a:t>S</a:t>
            </a:r>
            <a:r>
              <a:rPr lang="ta-IN" b="1" dirty="0">
                <a:solidFill>
                  <a:schemeClr val="bg1">
                    <a:lumMod val="50000"/>
                  </a:schemeClr>
                </a:solidFill>
              </a:rPr>
              <a:t>ekundarna</a:t>
            </a:r>
            <a:r>
              <a:rPr lang="en-US" dirty="0">
                <a:solidFill>
                  <a:schemeClr val="bg1">
                    <a:lumMod val="50000"/>
                  </a:schemeClr>
                </a:solidFill>
              </a:rPr>
              <a:t> – </a:t>
            </a:r>
            <a:r>
              <a:rPr lang="ta-IN" dirty="0">
                <a:solidFill>
                  <a:schemeClr val="bg1">
                    <a:lumMod val="50000"/>
                  </a:schemeClr>
                </a:solidFill>
              </a:rPr>
              <a:t>prevencijska strategija ima za cilj smanjenje negativnog utjecaja na događaj koji se već dogodio; </a:t>
            </a:r>
          </a:p>
          <a:p>
            <a:pPr algn="just">
              <a:buFont typeface="Arial" pitchFamily="34" charset="0"/>
              <a:buChar char="•"/>
            </a:pPr>
            <a:r>
              <a:rPr lang="en-US" b="1" dirty="0">
                <a:solidFill>
                  <a:schemeClr val="bg1">
                    <a:lumMod val="50000"/>
                  </a:schemeClr>
                </a:solidFill>
              </a:rPr>
              <a:t>T</a:t>
            </a:r>
            <a:r>
              <a:rPr lang="ta-IN" b="1" dirty="0">
                <a:solidFill>
                  <a:schemeClr val="bg1">
                    <a:lumMod val="50000"/>
                  </a:schemeClr>
                </a:solidFill>
              </a:rPr>
              <a:t>ercijalna </a:t>
            </a:r>
            <a:r>
              <a:rPr lang="en-US" dirty="0">
                <a:solidFill>
                  <a:schemeClr val="bg1">
                    <a:lumMod val="50000"/>
                  </a:schemeClr>
                </a:solidFill>
              </a:rPr>
              <a:t>– </a:t>
            </a:r>
            <a:r>
              <a:rPr lang="ta-IN" dirty="0">
                <a:solidFill>
                  <a:schemeClr val="bg1">
                    <a:lumMod val="50000"/>
                  </a:schemeClr>
                </a:solidFill>
              </a:rPr>
              <a:t>prevencijska strategija ima za cilj smanjenje negativnih posljedica kronične situacije.</a:t>
            </a:r>
            <a:endParaRPr lang="en-US" dirty="0">
              <a:solidFill>
                <a:schemeClr val="bg1">
                  <a:lumMod val="50000"/>
                </a:schemeClr>
              </a:solidFill>
            </a:endParaRPr>
          </a:p>
        </p:txBody>
      </p:sp>
      <p:sp>
        <p:nvSpPr>
          <p:cNvPr id="10" name="Titolo 1"/>
          <p:cNvSpPr>
            <a:spLocks noGrp="1"/>
          </p:cNvSpPr>
          <p:nvPr>
            <p:ph type="ctrTitle"/>
          </p:nvPr>
        </p:nvSpPr>
        <p:spPr>
          <a:xfrm>
            <a:off x="714348" y="142858"/>
            <a:ext cx="7772400" cy="357065"/>
          </a:xfrm>
        </p:spPr>
        <p:txBody>
          <a:bodyPr/>
          <a:lstStyle/>
          <a:p>
            <a:pPr algn="l"/>
            <a:r>
              <a:rPr lang="hr-HR" sz="1800" dirty="0">
                <a:solidFill>
                  <a:schemeClr val="bg1">
                    <a:lumMod val="50000"/>
                  </a:schemeClr>
                </a:solidFill>
              </a:rPr>
              <a:t>Poglavlje</a:t>
            </a:r>
            <a:r>
              <a:rPr lang="it-IT" sz="1800" dirty="0">
                <a:solidFill>
                  <a:schemeClr val="bg1">
                    <a:lumMod val="50000"/>
                  </a:schemeClr>
                </a:solidFill>
              </a:rPr>
              <a:t> 2. </a:t>
            </a:r>
            <a:r>
              <a:rPr lang="ta-IN" sz="1800" b="0" dirty="0">
                <a:solidFill>
                  <a:schemeClr val="bg1">
                    <a:lumMod val="50000"/>
                  </a:schemeClr>
                </a:solidFill>
              </a:rPr>
              <a:t>Prevencijske strategije</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85720" y="1214428"/>
            <a:ext cx="8215370" cy="257176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b="1" dirty="0">
                <a:solidFill>
                  <a:schemeClr val="bg1">
                    <a:lumMod val="50000"/>
                  </a:schemeClr>
                </a:solidFill>
              </a:rPr>
              <a:t>1. KORAK</a:t>
            </a:r>
            <a:r>
              <a:rPr lang="en-US" b="1" dirty="0">
                <a:solidFill>
                  <a:schemeClr val="bg1">
                    <a:lumMod val="50000"/>
                  </a:schemeClr>
                </a:solidFill>
              </a:rPr>
              <a:t>: </a:t>
            </a:r>
            <a:r>
              <a:rPr lang="ta-IN" b="1" dirty="0">
                <a:solidFill>
                  <a:schemeClr val="bg1">
                    <a:lumMod val="50000"/>
                  </a:schemeClr>
                </a:solidFill>
              </a:rPr>
              <a:t>Odrediti problem</a:t>
            </a:r>
            <a:endParaRPr lang="en-US" b="1" dirty="0">
              <a:solidFill>
                <a:schemeClr val="bg1">
                  <a:lumMod val="50000"/>
                </a:schemeClr>
              </a:solidFill>
            </a:endParaRPr>
          </a:p>
          <a:p>
            <a:endParaRPr lang="en-US" b="1" dirty="0">
              <a:solidFill>
                <a:schemeClr val="bg1">
                  <a:lumMod val="50000"/>
                </a:schemeClr>
              </a:solidFill>
            </a:endParaRPr>
          </a:p>
          <a:p>
            <a:r>
              <a:rPr lang="ta-IN" dirty="0">
                <a:solidFill>
                  <a:schemeClr val="bg1">
                    <a:lumMod val="50000"/>
                  </a:schemeClr>
                </a:solidFill>
              </a:rPr>
              <a:t>Za učinkovitu prevencijsku strategiju je potrebna detaljna analiza problema koji želimo spriječiti. Zbog toga, trebamo saznati što više informacija o problemu, a to možemo k</a:t>
            </a:r>
            <a:r>
              <a:rPr lang="hr-HR" dirty="0" err="1">
                <a:solidFill>
                  <a:schemeClr val="bg1">
                    <a:lumMod val="50000"/>
                  </a:schemeClr>
                </a:solidFill>
              </a:rPr>
              <a:t>oristeći</a:t>
            </a:r>
            <a:r>
              <a:rPr lang="ta-IN" dirty="0">
                <a:solidFill>
                  <a:schemeClr val="bg1">
                    <a:lumMod val="50000"/>
                  </a:schemeClr>
                </a:solidFill>
              </a:rPr>
              <a:t> različite kanale kao na primjer observaciju, Internet, knjige, itd. </a:t>
            </a:r>
            <a:endParaRPr lang="en-US" dirty="0">
              <a:solidFill>
                <a:schemeClr val="bg1">
                  <a:lumMod val="50000"/>
                </a:schemeClr>
              </a:solidFill>
            </a:endParaRPr>
          </a:p>
        </p:txBody>
      </p:sp>
      <p:pic>
        <p:nvPicPr>
          <p:cNvPr id="38914" name="Picture 2" descr="Risultati immagini per identification"/>
          <p:cNvPicPr>
            <a:picLocks noChangeAspect="1" noChangeArrowheads="1"/>
          </p:cNvPicPr>
          <p:nvPr/>
        </p:nvPicPr>
        <p:blipFill>
          <a:blip r:embed="rId3"/>
          <a:srcRect/>
          <a:stretch>
            <a:fillRect/>
          </a:stretch>
        </p:blipFill>
        <p:spPr bwMode="auto">
          <a:xfrm>
            <a:off x="928662" y="785800"/>
            <a:ext cx="1000132" cy="1000132"/>
          </a:xfrm>
          <a:prstGeom prst="rect">
            <a:avLst/>
          </a:prstGeom>
          <a:noFill/>
        </p:spPr>
      </p:pic>
      <p:sp>
        <p:nvSpPr>
          <p:cNvPr id="9" name="Titolo 1"/>
          <p:cNvSpPr>
            <a:spLocks noGrp="1"/>
          </p:cNvSpPr>
          <p:nvPr>
            <p:ph type="ctrTitle"/>
          </p:nvPr>
        </p:nvSpPr>
        <p:spPr>
          <a:xfrm>
            <a:off x="714348" y="214296"/>
            <a:ext cx="7772400" cy="357065"/>
          </a:xfrm>
        </p:spPr>
        <p:txBody>
          <a:bodyPr/>
          <a:lstStyle/>
          <a:p>
            <a:pPr algn="l"/>
            <a:r>
              <a:rPr lang="hr-HR" sz="1800" dirty="0">
                <a:solidFill>
                  <a:schemeClr val="bg1">
                    <a:lumMod val="50000"/>
                  </a:schemeClr>
                </a:solidFill>
              </a:rPr>
              <a:t>Poglavlje</a:t>
            </a:r>
            <a:r>
              <a:rPr lang="it-IT" sz="1800" dirty="0">
                <a:solidFill>
                  <a:schemeClr val="bg1">
                    <a:lumMod val="50000"/>
                  </a:schemeClr>
                </a:solidFill>
              </a:rPr>
              <a:t> 2. </a:t>
            </a:r>
            <a:r>
              <a:rPr lang="ta-IN" sz="1800" b="0" dirty="0">
                <a:solidFill>
                  <a:schemeClr val="bg1">
                    <a:lumMod val="50000"/>
                  </a:schemeClr>
                </a:solidFill>
              </a:rPr>
              <a:t>Prevencijske strategije</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42910" y="1214428"/>
            <a:ext cx="7643866" cy="221457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b="1" dirty="0">
                <a:solidFill>
                  <a:schemeClr val="bg1">
                    <a:lumMod val="50000"/>
                  </a:schemeClr>
                </a:solidFill>
              </a:rPr>
              <a:t>2.KORAK</a:t>
            </a:r>
            <a:r>
              <a:rPr lang="en-US" b="1" dirty="0">
                <a:solidFill>
                  <a:schemeClr val="bg1">
                    <a:lumMod val="50000"/>
                  </a:schemeClr>
                </a:solidFill>
              </a:rPr>
              <a:t>: </a:t>
            </a:r>
            <a:r>
              <a:rPr lang="ta-IN" b="1" dirty="0">
                <a:solidFill>
                  <a:schemeClr val="bg1">
                    <a:lumMod val="50000"/>
                  </a:schemeClr>
                </a:solidFill>
              </a:rPr>
              <a:t>Odrediti razinu prevencije</a:t>
            </a:r>
          </a:p>
          <a:p>
            <a:endParaRPr lang="en-US" b="1" dirty="0">
              <a:solidFill>
                <a:schemeClr val="bg1">
                  <a:lumMod val="50000"/>
                </a:schemeClr>
              </a:solidFill>
            </a:endParaRPr>
          </a:p>
          <a:p>
            <a:r>
              <a:rPr lang="ta-IN" dirty="0">
                <a:solidFill>
                  <a:schemeClr val="bg1">
                    <a:lumMod val="50000"/>
                  </a:schemeClr>
                </a:solidFill>
              </a:rPr>
              <a:t>Planiranje intervencije zahtjeva početno utvrđivanje </a:t>
            </a:r>
            <a:r>
              <a:rPr lang="ta-IN" b="1" dirty="0">
                <a:solidFill>
                  <a:schemeClr val="bg1">
                    <a:lumMod val="50000"/>
                  </a:schemeClr>
                </a:solidFill>
              </a:rPr>
              <a:t>razine prevencije koju želimo provesti.</a:t>
            </a:r>
            <a:endParaRPr lang="en-US" b="1" dirty="0">
              <a:solidFill>
                <a:schemeClr val="bg1">
                  <a:lumMod val="50000"/>
                </a:schemeClr>
              </a:solidFill>
            </a:endParaRPr>
          </a:p>
          <a:p>
            <a:endParaRPr lang="en-US" dirty="0">
              <a:solidFill>
                <a:schemeClr val="tx1"/>
              </a:solidFill>
            </a:endParaRPr>
          </a:p>
        </p:txBody>
      </p:sp>
      <p:sp>
        <p:nvSpPr>
          <p:cNvPr id="9" name="Titolo 1"/>
          <p:cNvSpPr>
            <a:spLocks noGrp="1"/>
          </p:cNvSpPr>
          <p:nvPr>
            <p:ph type="ctrTitle"/>
          </p:nvPr>
        </p:nvSpPr>
        <p:spPr>
          <a:xfrm>
            <a:off x="714348" y="142858"/>
            <a:ext cx="7772400" cy="357065"/>
          </a:xfrm>
        </p:spPr>
        <p:txBody>
          <a:bodyPr/>
          <a:lstStyle/>
          <a:p>
            <a:pPr algn="l"/>
            <a:r>
              <a:rPr lang="hr-HR" sz="1800" dirty="0">
                <a:solidFill>
                  <a:schemeClr val="bg1">
                    <a:lumMod val="50000"/>
                  </a:schemeClr>
                </a:solidFill>
              </a:rPr>
              <a:t>Poglavlje</a:t>
            </a:r>
            <a:r>
              <a:rPr lang="it-IT" sz="1800" dirty="0">
                <a:solidFill>
                  <a:schemeClr val="bg1">
                    <a:lumMod val="50000"/>
                  </a:schemeClr>
                </a:solidFill>
              </a:rPr>
              <a:t> 2. </a:t>
            </a:r>
            <a:r>
              <a:rPr lang="it-IT" sz="1800" b="0" dirty="0">
                <a:solidFill>
                  <a:schemeClr val="bg1">
                    <a:lumMod val="50000"/>
                  </a:schemeClr>
                </a:solidFill>
              </a:rPr>
              <a:t>Pr</a:t>
            </a:r>
            <a:r>
              <a:rPr lang="ta-IN" sz="1800" b="0" dirty="0">
                <a:solidFill>
                  <a:schemeClr val="bg1">
                    <a:lumMod val="50000"/>
                  </a:schemeClr>
                </a:solidFill>
              </a:rPr>
              <a:t>evencijske strategije</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299942"/>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299942"/>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1059582"/>
            <a:ext cx="8072494" cy="292895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b="1" dirty="0">
                <a:solidFill>
                  <a:schemeClr val="bg1">
                    <a:lumMod val="50000"/>
                  </a:schemeClr>
                </a:solidFill>
              </a:rPr>
              <a:t>3. KORAK </a:t>
            </a:r>
            <a:r>
              <a:rPr lang="en-US" b="1" dirty="0">
                <a:solidFill>
                  <a:schemeClr val="bg1">
                    <a:lumMod val="50000"/>
                  </a:schemeClr>
                </a:solidFill>
              </a:rPr>
              <a:t>– </a:t>
            </a:r>
            <a:r>
              <a:rPr lang="ta-IN" b="1" dirty="0">
                <a:solidFill>
                  <a:schemeClr val="bg1">
                    <a:lumMod val="50000"/>
                  </a:schemeClr>
                </a:solidFill>
              </a:rPr>
              <a:t>Odrediti moguće značajke koje smanjuju problem</a:t>
            </a:r>
            <a:endParaRPr lang="en-US" b="1" dirty="0">
              <a:solidFill>
                <a:schemeClr val="bg1">
                  <a:lumMod val="50000"/>
                </a:schemeClr>
              </a:solidFill>
            </a:endParaRPr>
          </a:p>
          <a:p>
            <a:pPr algn="l"/>
            <a:r>
              <a:rPr lang="ta-IN" dirty="0">
                <a:solidFill>
                  <a:schemeClr val="bg1">
                    <a:lumMod val="50000"/>
                  </a:schemeClr>
                </a:solidFill>
              </a:rPr>
              <a:t>Kada imate dovoljno informacija i izaberete razinu prevencije, uz pomoć drugih kolega</a:t>
            </a:r>
            <a:r>
              <a:rPr lang="hr-HR" dirty="0">
                <a:solidFill>
                  <a:schemeClr val="bg1">
                    <a:lumMod val="50000"/>
                  </a:schemeClr>
                </a:solidFill>
              </a:rPr>
              <a:t> </a:t>
            </a:r>
            <a:r>
              <a:rPr lang="ta-IN" dirty="0">
                <a:solidFill>
                  <a:schemeClr val="bg1">
                    <a:lumMod val="50000"/>
                  </a:schemeClr>
                </a:solidFill>
              </a:rPr>
              <a:t>možete razmisliti o mogućim značajkama koje smanjuju problem.</a:t>
            </a:r>
          </a:p>
          <a:p>
            <a:pPr algn="l"/>
            <a:r>
              <a:rPr lang="ta-IN" dirty="0">
                <a:solidFill>
                  <a:schemeClr val="bg1">
                    <a:lumMod val="50000"/>
                  </a:schemeClr>
                </a:solidFill>
              </a:rPr>
              <a:t>Jedan od načina za to učiniti je putem </a:t>
            </a:r>
            <a:r>
              <a:rPr lang="ta-IN" b="1" i="1" dirty="0">
                <a:solidFill>
                  <a:schemeClr val="bg1">
                    <a:lumMod val="50000"/>
                  </a:schemeClr>
                </a:solidFill>
              </a:rPr>
              <a:t>brainstorming-a</a:t>
            </a:r>
            <a:r>
              <a:rPr lang="ta-IN" dirty="0">
                <a:solidFill>
                  <a:schemeClr val="bg1">
                    <a:lumMod val="50000"/>
                  </a:schemeClr>
                </a:solidFill>
              </a:rPr>
              <a:t>.</a:t>
            </a:r>
            <a:endParaRPr lang="en-US" dirty="0">
              <a:solidFill>
                <a:schemeClr val="bg1">
                  <a:lumMod val="50000"/>
                </a:schemeClr>
              </a:solidFill>
            </a:endParaRPr>
          </a:p>
          <a:p>
            <a:pPr algn="l"/>
            <a:endParaRPr lang="ta-IN" dirty="0">
              <a:solidFill>
                <a:schemeClr val="bg1">
                  <a:lumMod val="50000"/>
                </a:schemeClr>
              </a:solidFill>
            </a:endParaRPr>
          </a:p>
        </p:txBody>
      </p:sp>
      <p:pic>
        <p:nvPicPr>
          <p:cNvPr id="36866" name="Picture 2" descr="Risultati immagini per brainstorming"/>
          <p:cNvPicPr>
            <a:picLocks noChangeAspect="1" noChangeArrowheads="1"/>
          </p:cNvPicPr>
          <p:nvPr/>
        </p:nvPicPr>
        <p:blipFill>
          <a:blip r:embed="rId3" cstate="print"/>
          <a:srcRect/>
          <a:stretch>
            <a:fillRect/>
          </a:stretch>
        </p:blipFill>
        <p:spPr bwMode="auto">
          <a:xfrm>
            <a:off x="6300192" y="3443010"/>
            <a:ext cx="1643075" cy="859876"/>
          </a:xfrm>
          <a:prstGeom prst="rect">
            <a:avLst/>
          </a:prstGeom>
          <a:noFill/>
        </p:spPr>
      </p:pic>
      <p:sp>
        <p:nvSpPr>
          <p:cNvPr id="9" name="Titolo 1"/>
          <p:cNvSpPr>
            <a:spLocks noGrp="1"/>
          </p:cNvSpPr>
          <p:nvPr>
            <p:ph type="ctrTitle"/>
          </p:nvPr>
        </p:nvSpPr>
        <p:spPr>
          <a:xfrm>
            <a:off x="714348" y="214296"/>
            <a:ext cx="7772400" cy="357065"/>
          </a:xfrm>
        </p:spPr>
        <p:txBody>
          <a:bodyPr/>
          <a:lstStyle/>
          <a:p>
            <a:pPr algn="l"/>
            <a:r>
              <a:rPr lang="hr-HR" sz="1800" dirty="0">
                <a:solidFill>
                  <a:schemeClr val="bg1">
                    <a:lumMod val="50000"/>
                  </a:schemeClr>
                </a:solidFill>
              </a:rPr>
              <a:t>Poglavlje</a:t>
            </a:r>
            <a:r>
              <a:rPr lang="it-IT" sz="1800" dirty="0">
                <a:solidFill>
                  <a:schemeClr val="bg1">
                    <a:lumMod val="50000"/>
                  </a:schemeClr>
                </a:solidFill>
              </a:rPr>
              <a:t> 2. </a:t>
            </a:r>
            <a:r>
              <a:rPr lang="it-IT" sz="1800" b="0" dirty="0" err="1">
                <a:solidFill>
                  <a:schemeClr val="bg1">
                    <a:lumMod val="50000"/>
                  </a:schemeClr>
                </a:solidFill>
              </a:rPr>
              <a:t>Preven</a:t>
            </a:r>
            <a:r>
              <a:rPr lang="ta-IN" sz="1800" b="0" dirty="0">
                <a:solidFill>
                  <a:schemeClr val="bg1">
                    <a:lumMod val="50000"/>
                  </a:schemeClr>
                </a:solidFill>
              </a:rPr>
              <a:t>cijske strategije</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1059582"/>
            <a:ext cx="8143932" cy="271464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b="1" dirty="0">
                <a:solidFill>
                  <a:schemeClr val="bg1">
                    <a:lumMod val="50000"/>
                  </a:schemeClr>
                </a:solidFill>
              </a:rPr>
              <a:t>4. KORAK </a:t>
            </a:r>
            <a:r>
              <a:rPr lang="en-US" b="1" dirty="0">
                <a:solidFill>
                  <a:schemeClr val="bg1">
                    <a:lumMod val="50000"/>
                  </a:schemeClr>
                </a:solidFill>
              </a:rPr>
              <a:t>– </a:t>
            </a:r>
            <a:r>
              <a:rPr lang="ta-IN" b="1" dirty="0">
                <a:solidFill>
                  <a:schemeClr val="bg1">
                    <a:lumMod val="50000"/>
                  </a:schemeClr>
                </a:solidFill>
              </a:rPr>
              <a:t>Razviti prevencijski plan</a:t>
            </a:r>
            <a:endParaRPr lang="en-US" b="1" dirty="0">
              <a:solidFill>
                <a:schemeClr val="bg1">
                  <a:lumMod val="50000"/>
                </a:schemeClr>
              </a:solidFill>
            </a:endParaRPr>
          </a:p>
          <a:p>
            <a:pPr algn="just"/>
            <a:r>
              <a:rPr lang="ta-IN" dirty="0">
                <a:solidFill>
                  <a:schemeClr val="bg1">
                    <a:lumMod val="50000"/>
                  </a:schemeClr>
                </a:solidFill>
              </a:rPr>
              <a:t>Izrada prevencijskog plana omogućuje odredbu aktivnosti koje mogu pomoći u prevencijskom procesu.</a:t>
            </a:r>
            <a:endParaRPr lang="en-US" dirty="0">
              <a:solidFill>
                <a:schemeClr val="bg1">
                  <a:lumMod val="50000"/>
                </a:schemeClr>
              </a:solidFill>
            </a:endParaRPr>
          </a:p>
          <a:p>
            <a:pPr algn="just"/>
            <a:r>
              <a:rPr lang="ta-IN" b="1" dirty="0">
                <a:solidFill>
                  <a:schemeClr val="bg1">
                    <a:lumMod val="50000"/>
                  </a:schemeClr>
                </a:solidFill>
              </a:rPr>
              <a:t>Prevencijski plan bi trebao uključivati sljedeće</a:t>
            </a:r>
            <a:r>
              <a:rPr lang="en-US" b="1" dirty="0">
                <a:solidFill>
                  <a:schemeClr val="bg1">
                    <a:lumMod val="50000"/>
                  </a:schemeClr>
                </a:solidFill>
              </a:rPr>
              <a:t>:</a:t>
            </a:r>
          </a:p>
          <a:p>
            <a:pPr algn="just">
              <a:buFont typeface="Arial" pitchFamily="34" charset="0"/>
              <a:buChar char="•"/>
            </a:pPr>
            <a:r>
              <a:rPr lang="en-US" b="1" dirty="0">
                <a:solidFill>
                  <a:schemeClr val="bg1">
                    <a:lumMod val="50000"/>
                  </a:schemeClr>
                </a:solidFill>
              </a:rPr>
              <a:t> </a:t>
            </a:r>
            <a:r>
              <a:rPr lang="ta-IN" b="1" dirty="0">
                <a:solidFill>
                  <a:schemeClr val="bg1">
                    <a:lumMod val="50000"/>
                  </a:schemeClr>
                </a:solidFill>
              </a:rPr>
              <a:t>Cilj intervencije</a:t>
            </a:r>
            <a:endParaRPr lang="en-US" b="1" dirty="0">
              <a:solidFill>
                <a:schemeClr val="bg1">
                  <a:lumMod val="50000"/>
                </a:schemeClr>
              </a:solidFill>
            </a:endParaRPr>
          </a:p>
          <a:p>
            <a:pPr algn="just">
              <a:buFont typeface="Arial" pitchFamily="34" charset="0"/>
              <a:buChar char="•"/>
            </a:pPr>
            <a:r>
              <a:rPr lang="en-US" b="1" dirty="0">
                <a:solidFill>
                  <a:schemeClr val="bg1">
                    <a:lumMod val="50000"/>
                  </a:schemeClr>
                </a:solidFill>
              </a:rPr>
              <a:t> </a:t>
            </a:r>
            <a:r>
              <a:rPr lang="ta-IN" b="1" dirty="0">
                <a:solidFill>
                  <a:schemeClr val="bg1">
                    <a:lumMod val="50000"/>
                  </a:schemeClr>
                </a:solidFill>
              </a:rPr>
              <a:t>Aktivnosti</a:t>
            </a:r>
            <a:endParaRPr lang="en-US" b="1" dirty="0">
              <a:solidFill>
                <a:schemeClr val="bg1">
                  <a:lumMod val="50000"/>
                </a:schemeClr>
              </a:solidFill>
            </a:endParaRPr>
          </a:p>
          <a:p>
            <a:pPr algn="just">
              <a:buFont typeface="Arial" pitchFamily="34" charset="0"/>
              <a:buChar char="•"/>
            </a:pPr>
            <a:r>
              <a:rPr lang="en-US" b="1" dirty="0">
                <a:solidFill>
                  <a:schemeClr val="bg1">
                    <a:lumMod val="50000"/>
                  </a:schemeClr>
                </a:solidFill>
              </a:rPr>
              <a:t> Indi</a:t>
            </a:r>
            <a:r>
              <a:rPr lang="ta-IN" b="1" dirty="0">
                <a:solidFill>
                  <a:schemeClr val="bg1">
                    <a:lumMod val="50000"/>
                  </a:schemeClr>
                </a:solidFill>
              </a:rPr>
              <a:t>katore</a:t>
            </a:r>
            <a:endParaRPr lang="en-US" b="1" dirty="0">
              <a:solidFill>
                <a:schemeClr val="bg1">
                  <a:lumMod val="50000"/>
                </a:schemeClr>
              </a:solidFill>
            </a:endParaRPr>
          </a:p>
        </p:txBody>
      </p:sp>
      <p:pic>
        <p:nvPicPr>
          <p:cNvPr id="35841" name="Picture 1"/>
          <p:cNvPicPr>
            <a:picLocks noChangeAspect="1" noChangeArrowheads="1"/>
          </p:cNvPicPr>
          <p:nvPr/>
        </p:nvPicPr>
        <p:blipFill>
          <a:blip r:embed="rId3" cstate="print"/>
          <a:srcRect/>
          <a:stretch>
            <a:fillRect/>
          </a:stretch>
        </p:blipFill>
        <p:spPr bwMode="auto">
          <a:xfrm>
            <a:off x="6072198" y="2786064"/>
            <a:ext cx="1701070" cy="862003"/>
          </a:xfrm>
          <a:prstGeom prst="rect">
            <a:avLst/>
          </a:prstGeom>
          <a:noFill/>
          <a:ln w="9525">
            <a:noFill/>
            <a:miter lim="800000"/>
            <a:headEnd/>
            <a:tailEnd/>
          </a:ln>
          <a:effectLst/>
        </p:spPr>
      </p:pic>
      <p:sp>
        <p:nvSpPr>
          <p:cNvPr id="9" name="Titolo 1"/>
          <p:cNvSpPr>
            <a:spLocks noGrp="1"/>
          </p:cNvSpPr>
          <p:nvPr>
            <p:ph type="ctrTitle"/>
          </p:nvPr>
        </p:nvSpPr>
        <p:spPr>
          <a:xfrm>
            <a:off x="714348" y="142858"/>
            <a:ext cx="7772400" cy="357065"/>
          </a:xfrm>
        </p:spPr>
        <p:txBody>
          <a:bodyPr/>
          <a:lstStyle/>
          <a:p>
            <a:pPr algn="l"/>
            <a:r>
              <a:rPr lang="hr-HR" sz="1800" dirty="0">
                <a:solidFill>
                  <a:schemeClr val="bg1">
                    <a:lumMod val="50000"/>
                  </a:schemeClr>
                </a:solidFill>
              </a:rPr>
              <a:t>Poglavlje</a:t>
            </a:r>
            <a:r>
              <a:rPr lang="it-IT" sz="1800" dirty="0">
                <a:solidFill>
                  <a:schemeClr val="bg1">
                    <a:lumMod val="50000"/>
                  </a:schemeClr>
                </a:solidFill>
              </a:rPr>
              <a:t> 2. </a:t>
            </a:r>
            <a:r>
              <a:rPr lang="it-IT" sz="1800" b="0" dirty="0" err="1">
                <a:solidFill>
                  <a:schemeClr val="bg1">
                    <a:lumMod val="50000"/>
                  </a:schemeClr>
                </a:solidFill>
              </a:rPr>
              <a:t>Pre</a:t>
            </a:r>
            <a:r>
              <a:rPr lang="ta-IN" sz="1800" b="0" dirty="0">
                <a:solidFill>
                  <a:schemeClr val="bg1">
                    <a:lumMod val="50000"/>
                  </a:schemeClr>
                </a:solidFill>
              </a:rPr>
              <a:t>vencijske strategije</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306191" y="411510"/>
            <a:ext cx="6400800" cy="504056"/>
          </a:xfrm>
        </p:spPr>
        <p:txBody>
          <a:bodyPr/>
          <a:lstStyle/>
          <a:p>
            <a:r>
              <a:rPr lang="ta-IN" b="1" dirty="0"/>
              <a:t>Opis modula</a:t>
            </a:r>
            <a:endParaRPr lang="en-US"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755576" y="1059582"/>
            <a:ext cx="7345956" cy="2736304"/>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ta-IN" sz="1800" dirty="0"/>
              <a:t>Modul će se usmjeriti na psihološke aspekte predrasuda kao glavne odrednice nasilja i isključenosti. Prema psihološkoj literaturi, predrasuda je </a:t>
            </a:r>
            <a:r>
              <a:rPr lang="ta-IN" sz="1800" dirty="0">
                <a:solidFill>
                  <a:schemeClr val="bg1">
                    <a:lumMod val="50000"/>
                  </a:schemeClr>
                </a:solidFill>
                <a:latin typeface="Open Sans"/>
              </a:rPr>
              <a:t>procjena izražena prije nego što imate sve potrebne elemente za točnu i pouzdanu prosudbu (Allport, 1954). U socijalnoj psihologiji, predrasuda proizlazi iz specifiče situacije (Billing i Tajfel, 1973). Isto tako, prema Allport-ovoj strategiji iz teorije kontakta (1954), predrasude se mogu umanjiti. </a:t>
            </a:r>
          </a:p>
          <a:p>
            <a:pPr algn="l"/>
            <a:r>
              <a:rPr lang="ta-IN" sz="1800" dirty="0">
                <a:solidFill>
                  <a:schemeClr val="bg1">
                    <a:lumMod val="50000"/>
                  </a:schemeClr>
                </a:solidFill>
                <a:latin typeface="Open Sans"/>
              </a:rPr>
              <a:t>Ovaj modul se sastoji od 5 poglavlja; poglavlja 2 i 5 opisuju prevencije predrasuda, poglavlja 1 i 3 rješavanje konflikta koji proizlaze iz predrasuda, te poglavlje 4 opisuje posljedice nasilja i isključen</a:t>
            </a:r>
            <a:r>
              <a:rPr lang="hr-HR" sz="1800" dirty="0">
                <a:solidFill>
                  <a:schemeClr val="bg1">
                    <a:lumMod val="50000"/>
                  </a:schemeClr>
                </a:solidFill>
                <a:latin typeface="Open Sans"/>
              </a:rPr>
              <a:t>ja</a:t>
            </a:r>
            <a:r>
              <a:rPr lang="ta-IN" sz="1800" dirty="0">
                <a:solidFill>
                  <a:schemeClr val="bg1">
                    <a:lumMod val="50000"/>
                  </a:schemeClr>
                </a:solidFill>
                <a:latin typeface="Open Sans"/>
              </a:rPr>
              <a:t> koje nastaju zbog predrasuda.</a:t>
            </a:r>
          </a:p>
          <a:p>
            <a:pPr algn="l"/>
            <a:endParaRPr lang="en-US" sz="1800" dirty="0"/>
          </a:p>
        </p:txBody>
      </p:sp>
    </p:spTree>
    <p:extLst>
      <p:ext uri="{BB962C8B-B14F-4D97-AF65-F5344CB8AC3E}">
        <p14:creationId xmlns:p14="http://schemas.microsoft.com/office/powerpoint/2010/main" val="428948902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33549" y="1107578"/>
            <a:ext cx="7858180"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b="1" dirty="0">
                <a:solidFill>
                  <a:schemeClr val="bg1">
                    <a:lumMod val="50000"/>
                  </a:schemeClr>
                </a:solidFill>
              </a:rPr>
              <a:t>5.KORAK </a:t>
            </a:r>
            <a:r>
              <a:rPr lang="en-US" b="1" dirty="0">
                <a:solidFill>
                  <a:schemeClr val="bg1">
                    <a:lumMod val="50000"/>
                  </a:schemeClr>
                </a:solidFill>
              </a:rPr>
              <a:t>– I</a:t>
            </a:r>
            <a:r>
              <a:rPr lang="ta-IN" b="1" dirty="0">
                <a:solidFill>
                  <a:schemeClr val="bg1">
                    <a:lumMod val="50000"/>
                  </a:schemeClr>
                </a:solidFill>
              </a:rPr>
              <a:t>mplementacija</a:t>
            </a:r>
            <a:endParaRPr lang="en-US" b="1" dirty="0">
              <a:solidFill>
                <a:schemeClr val="bg1">
                  <a:lumMod val="50000"/>
                </a:schemeClr>
              </a:solidFill>
            </a:endParaRPr>
          </a:p>
          <a:p>
            <a:pPr algn="just"/>
            <a:r>
              <a:rPr lang="ta-IN" dirty="0">
                <a:solidFill>
                  <a:schemeClr val="bg1">
                    <a:lumMod val="50000"/>
                  </a:schemeClr>
                </a:solidFill>
              </a:rPr>
              <a:t>Tijekom implementacijskog procesa bilo bi korisno promatrati dinamiku grupe i voditi bilješke korisne za evaluacijski proces.</a:t>
            </a:r>
            <a:endParaRPr lang="en-US" dirty="0">
              <a:solidFill>
                <a:schemeClr val="bg1">
                  <a:lumMod val="50000"/>
                </a:schemeClr>
              </a:solidFill>
            </a:endParaRPr>
          </a:p>
        </p:txBody>
      </p:sp>
      <p:pic>
        <p:nvPicPr>
          <p:cNvPr id="34818" name="Picture 2" descr="Risultati immagini per children multicultural sport"/>
          <p:cNvPicPr>
            <a:picLocks noChangeAspect="1" noChangeArrowheads="1"/>
          </p:cNvPicPr>
          <p:nvPr/>
        </p:nvPicPr>
        <p:blipFill>
          <a:blip r:embed="rId3" cstate="print"/>
          <a:srcRect/>
          <a:stretch>
            <a:fillRect/>
          </a:stretch>
        </p:blipFill>
        <p:spPr bwMode="auto">
          <a:xfrm>
            <a:off x="3428992" y="2928940"/>
            <a:ext cx="1928794" cy="1084947"/>
          </a:xfrm>
          <a:prstGeom prst="rect">
            <a:avLst/>
          </a:prstGeom>
          <a:noFill/>
        </p:spPr>
      </p:pic>
      <p:sp>
        <p:nvSpPr>
          <p:cNvPr id="9" name="Titolo 1"/>
          <p:cNvSpPr>
            <a:spLocks noGrp="1"/>
          </p:cNvSpPr>
          <p:nvPr>
            <p:ph type="ctrTitle"/>
          </p:nvPr>
        </p:nvSpPr>
        <p:spPr>
          <a:xfrm>
            <a:off x="714348" y="142858"/>
            <a:ext cx="7772400" cy="357065"/>
          </a:xfrm>
        </p:spPr>
        <p:txBody>
          <a:bodyPr/>
          <a:lstStyle/>
          <a:p>
            <a:pPr algn="l"/>
            <a:r>
              <a:rPr lang="hr-HR" sz="1800" dirty="0">
                <a:solidFill>
                  <a:schemeClr val="bg1">
                    <a:lumMod val="50000"/>
                  </a:schemeClr>
                </a:solidFill>
              </a:rPr>
              <a:t>Poglavlje</a:t>
            </a:r>
            <a:r>
              <a:rPr lang="it-IT" sz="1800" dirty="0">
                <a:solidFill>
                  <a:schemeClr val="bg1">
                    <a:lumMod val="50000"/>
                  </a:schemeClr>
                </a:solidFill>
              </a:rPr>
              <a:t> 2. </a:t>
            </a:r>
            <a:r>
              <a:rPr lang="ta-IN" sz="1800" b="0" dirty="0">
                <a:solidFill>
                  <a:schemeClr val="bg1">
                    <a:lumMod val="50000"/>
                  </a:schemeClr>
                </a:solidFill>
              </a:rPr>
              <a:t>Prevencijske strategije</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57158" y="1214428"/>
            <a:ext cx="8358246" cy="27146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b="1" dirty="0">
                <a:solidFill>
                  <a:schemeClr val="bg1">
                    <a:lumMod val="50000"/>
                  </a:schemeClr>
                </a:solidFill>
              </a:rPr>
              <a:t>6. KORAK </a:t>
            </a:r>
            <a:r>
              <a:rPr lang="en-US" b="1" dirty="0">
                <a:solidFill>
                  <a:schemeClr val="bg1">
                    <a:lumMod val="50000"/>
                  </a:schemeClr>
                </a:solidFill>
              </a:rPr>
              <a:t>– </a:t>
            </a:r>
            <a:r>
              <a:rPr lang="ta-IN" b="1" dirty="0">
                <a:solidFill>
                  <a:schemeClr val="bg1">
                    <a:lumMod val="50000"/>
                  </a:schemeClr>
                </a:solidFill>
              </a:rPr>
              <a:t>Evaluacija</a:t>
            </a:r>
            <a:endParaRPr lang="en-US" b="1" dirty="0">
              <a:solidFill>
                <a:schemeClr val="bg1">
                  <a:lumMod val="50000"/>
                </a:schemeClr>
              </a:solidFill>
            </a:endParaRPr>
          </a:p>
          <a:p>
            <a:pPr algn="just"/>
            <a:endParaRPr lang="ta-IN" dirty="0">
              <a:solidFill>
                <a:schemeClr val="bg1">
                  <a:lumMod val="50000"/>
                </a:schemeClr>
              </a:solidFill>
            </a:endParaRPr>
          </a:p>
          <a:p>
            <a:pPr algn="just"/>
            <a:r>
              <a:rPr lang="ta-IN" dirty="0">
                <a:solidFill>
                  <a:schemeClr val="bg1">
                    <a:lumMod val="50000"/>
                  </a:schemeClr>
                </a:solidFill>
              </a:rPr>
              <a:t>U ovom procesu bi trebalo provesti opću procjenu prevencijskog programa, uzimajući u obzir indikatore navedene u 4.KORAKU.</a:t>
            </a:r>
          </a:p>
          <a:p>
            <a:pPr algn="just"/>
            <a:r>
              <a:rPr lang="ta-IN" dirty="0">
                <a:solidFill>
                  <a:schemeClr val="bg1">
                    <a:lumMod val="50000"/>
                  </a:schemeClr>
                </a:solidFill>
              </a:rPr>
              <a:t>Za evaluacij</a:t>
            </a:r>
            <a:r>
              <a:rPr lang="hr-HR" dirty="0">
                <a:solidFill>
                  <a:schemeClr val="bg1">
                    <a:lumMod val="50000"/>
                  </a:schemeClr>
                </a:solidFill>
              </a:rPr>
              <a:t>u</a:t>
            </a:r>
            <a:r>
              <a:rPr lang="ta-IN" dirty="0">
                <a:solidFill>
                  <a:schemeClr val="bg1">
                    <a:lumMod val="50000"/>
                  </a:schemeClr>
                </a:solidFill>
              </a:rPr>
              <a:t>, trebalo bi uzeti u obzir bilješke iz 5. KORAKA. </a:t>
            </a:r>
            <a:endParaRPr lang="en-US" dirty="0">
              <a:solidFill>
                <a:schemeClr val="bg1">
                  <a:lumMod val="50000"/>
                </a:schemeClr>
              </a:solidFill>
            </a:endParaRPr>
          </a:p>
        </p:txBody>
      </p:sp>
      <p:pic>
        <p:nvPicPr>
          <p:cNvPr id="33793" name="Picture 1"/>
          <p:cNvPicPr>
            <a:picLocks noChangeAspect="1" noChangeArrowheads="1"/>
          </p:cNvPicPr>
          <p:nvPr/>
        </p:nvPicPr>
        <p:blipFill>
          <a:blip r:embed="rId3" cstate="print"/>
          <a:srcRect/>
          <a:stretch>
            <a:fillRect/>
          </a:stretch>
        </p:blipFill>
        <p:spPr bwMode="auto">
          <a:xfrm>
            <a:off x="1214414" y="785800"/>
            <a:ext cx="847721" cy="859100"/>
          </a:xfrm>
          <a:prstGeom prst="rect">
            <a:avLst/>
          </a:prstGeom>
          <a:noFill/>
          <a:ln w="9525">
            <a:noFill/>
            <a:miter lim="800000"/>
            <a:headEnd/>
            <a:tailEnd/>
          </a:ln>
          <a:effectLst/>
        </p:spPr>
      </p:pic>
      <p:sp>
        <p:nvSpPr>
          <p:cNvPr id="9" name="Titolo 1"/>
          <p:cNvSpPr>
            <a:spLocks noGrp="1"/>
          </p:cNvSpPr>
          <p:nvPr>
            <p:ph type="ctrTitle"/>
          </p:nvPr>
        </p:nvSpPr>
        <p:spPr>
          <a:xfrm>
            <a:off x="714348" y="142858"/>
            <a:ext cx="7772400" cy="357065"/>
          </a:xfrm>
        </p:spPr>
        <p:txBody>
          <a:bodyPr/>
          <a:lstStyle/>
          <a:p>
            <a:pPr algn="l"/>
            <a:r>
              <a:rPr lang="hr-HR" sz="1800" dirty="0">
                <a:solidFill>
                  <a:schemeClr val="bg1">
                    <a:lumMod val="50000"/>
                  </a:schemeClr>
                </a:solidFill>
              </a:rPr>
              <a:t>Poglavlje </a:t>
            </a:r>
            <a:r>
              <a:rPr lang="it-IT" sz="1800" dirty="0">
                <a:solidFill>
                  <a:schemeClr val="bg1">
                    <a:lumMod val="50000"/>
                  </a:schemeClr>
                </a:solidFill>
              </a:rPr>
              <a:t>2. </a:t>
            </a:r>
            <a:r>
              <a:rPr lang="hr-HR" sz="1800" b="0" dirty="0">
                <a:solidFill>
                  <a:schemeClr val="bg1">
                    <a:lumMod val="50000"/>
                  </a:schemeClr>
                </a:solidFill>
              </a:rPr>
              <a:t>Prevencijske strategije</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9" name="Titolo 1"/>
          <p:cNvSpPr>
            <a:spLocks noGrp="1"/>
          </p:cNvSpPr>
          <p:nvPr>
            <p:ph type="ctrTitle"/>
          </p:nvPr>
        </p:nvSpPr>
        <p:spPr>
          <a:xfrm>
            <a:off x="714348" y="142858"/>
            <a:ext cx="7772400" cy="357065"/>
          </a:xfrm>
        </p:spPr>
        <p:txBody>
          <a:bodyPr/>
          <a:lstStyle/>
          <a:p>
            <a:pPr algn="l"/>
            <a:r>
              <a:rPr lang="hr-HR" sz="1800" dirty="0">
                <a:solidFill>
                  <a:schemeClr val="bg1">
                    <a:lumMod val="50000"/>
                  </a:schemeClr>
                </a:solidFill>
              </a:rPr>
              <a:t>Poglavlje</a:t>
            </a:r>
            <a:r>
              <a:rPr lang="it-IT" sz="1800" dirty="0">
                <a:solidFill>
                  <a:schemeClr val="bg1">
                    <a:lumMod val="50000"/>
                  </a:schemeClr>
                </a:solidFill>
              </a:rPr>
              <a:t> 2. </a:t>
            </a:r>
            <a:r>
              <a:rPr lang="ta-IN" sz="1800" b="0" dirty="0">
                <a:solidFill>
                  <a:schemeClr val="bg1">
                    <a:lumMod val="50000"/>
                  </a:schemeClr>
                </a:solidFill>
              </a:rPr>
              <a:t>Prevencijske strategije</a:t>
            </a:r>
            <a:endParaRPr lang="it-IT" sz="1800" b="0" dirty="0">
              <a:solidFill>
                <a:schemeClr val="bg1">
                  <a:lumMod val="50000"/>
                </a:schemeClr>
              </a:solidFill>
            </a:endParaRPr>
          </a:p>
        </p:txBody>
      </p:sp>
      <p:pic>
        <p:nvPicPr>
          <p:cNvPr id="1026" name="Picture 2"/>
          <p:cNvPicPr>
            <a:picLocks noChangeAspect="1" noChangeArrowheads="1"/>
          </p:cNvPicPr>
          <p:nvPr/>
        </p:nvPicPr>
        <p:blipFill>
          <a:blip r:embed="rId3"/>
          <a:srcRect/>
          <a:stretch>
            <a:fillRect/>
          </a:stretch>
        </p:blipFill>
        <p:spPr bwMode="auto">
          <a:xfrm>
            <a:off x="3500430" y="500048"/>
            <a:ext cx="4929222" cy="3488373"/>
          </a:xfrm>
          <a:prstGeom prst="rect">
            <a:avLst/>
          </a:prstGeom>
          <a:noFill/>
          <a:ln w="9525">
            <a:noFill/>
            <a:miter lim="800000"/>
            <a:headEnd/>
            <a:tailEnd/>
          </a:ln>
          <a:effectLst/>
        </p:spPr>
      </p:pic>
      <p:sp>
        <p:nvSpPr>
          <p:cNvPr id="8" name="CasellaDiTesto 7"/>
          <p:cNvSpPr txBox="1"/>
          <p:nvPr/>
        </p:nvSpPr>
        <p:spPr>
          <a:xfrm>
            <a:off x="571472" y="1000114"/>
            <a:ext cx="2571768" cy="369332"/>
          </a:xfrm>
          <a:prstGeom prst="rect">
            <a:avLst/>
          </a:prstGeom>
          <a:noFill/>
        </p:spPr>
        <p:txBody>
          <a:bodyPr wrap="square" rtlCol="0">
            <a:spAutoFit/>
          </a:bodyPr>
          <a:lstStyle/>
          <a:p>
            <a:r>
              <a:rPr lang="ta-IN" b="1" dirty="0">
                <a:latin typeface="Open Sans"/>
                <a:ea typeface="OpenSymbol" pitchFamily="2" charset="0"/>
              </a:rPr>
              <a:t>Primjer</a:t>
            </a:r>
            <a:endParaRPr lang="it-IT" b="1" dirty="0">
              <a:latin typeface="Open Sans"/>
              <a:ea typeface="OpenSymbol" pitchFamily="2"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9" name="Titolo 1"/>
          <p:cNvSpPr>
            <a:spLocks noGrp="1"/>
          </p:cNvSpPr>
          <p:nvPr>
            <p:ph type="ctrTitle"/>
          </p:nvPr>
        </p:nvSpPr>
        <p:spPr>
          <a:xfrm>
            <a:off x="714348" y="142858"/>
            <a:ext cx="7772400" cy="357065"/>
          </a:xfrm>
        </p:spPr>
        <p:txBody>
          <a:bodyPr/>
          <a:lstStyle/>
          <a:p>
            <a:pPr algn="l"/>
            <a:r>
              <a:rPr lang="hr-HR" sz="1800" dirty="0">
                <a:solidFill>
                  <a:schemeClr val="bg1">
                    <a:lumMod val="50000"/>
                  </a:schemeClr>
                </a:solidFill>
              </a:rPr>
              <a:t>Poglavlje</a:t>
            </a:r>
            <a:r>
              <a:rPr lang="it-IT" sz="1800" dirty="0">
                <a:solidFill>
                  <a:schemeClr val="bg1">
                    <a:lumMod val="50000"/>
                  </a:schemeClr>
                </a:solidFill>
              </a:rPr>
              <a:t> 2. </a:t>
            </a:r>
            <a:r>
              <a:rPr lang="it-IT" sz="1800" b="0" dirty="0" err="1">
                <a:solidFill>
                  <a:schemeClr val="bg1">
                    <a:lumMod val="50000"/>
                  </a:schemeClr>
                </a:solidFill>
              </a:rPr>
              <a:t>P</a:t>
            </a:r>
            <a:r>
              <a:rPr lang="ta-IN" sz="1800" b="0" dirty="0">
                <a:solidFill>
                  <a:schemeClr val="bg1">
                    <a:lumMod val="50000"/>
                  </a:schemeClr>
                </a:solidFill>
              </a:rPr>
              <a:t>revencijske strategije</a:t>
            </a:r>
            <a:endParaRPr lang="it-IT" sz="1800" b="0" dirty="0">
              <a:solidFill>
                <a:schemeClr val="bg1">
                  <a:lumMod val="50000"/>
                </a:schemeClr>
              </a:solidFill>
            </a:endParaRPr>
          </a:p>
        </p:txBody>
      </p:sp>
      <p:sp>
        <p:nvSpPr>
          <p:cNvPr id="5" name="CasellaDiTesto 4"/>
          <p:cNvSpPr txBox="1"/>
          <p:nvPr/>
        </p:nvSpPr>
        <p:spPr>
          <a:xfrm>
            <a:off x="214282" y="896183"/>
            <a:ext cx="8572560" cy="4247317"/>
          </a:xfrm>
          <a:prstGeom prst="rect">
            <a:avLst/>
          </a:prstGeom>
          <a:noFill/>
        </p:spPr>
        <p:txBody>
          <a:bodyPr wrap="square" rtlCol="0">
            <a:spAutoFit/>
          </a:bodyPr>
          <a:lstStyle/>
          <a:p>
            <a:r>
              <a:rPr lang="ta-IN" b="1" dirty="0">
                <a:solidFill>
                  <a:schemeClr val="tx1">
                    <a:lumMod val="50000"/>
                    <a:lumOff val="50000"/>
                  </a:schemeClr>
                </a:solidFill>
                <a:latin typeface="Open Sans"/>
              </a:rPr>
              <a:t>Primjer</a:t>
            </a:r>
            <a:r>
              <a:rPr lang="en-GB" b="1" dirty="0">
                <a:solidFill>
                  <a:schemeClr val="tx1">
                    <a:lumMod val="50000"/>
                    <a:lumOff val="50000"/>
                  </a:schemeClr>
                </a:solidFill>
                <a:latin typeface="Open Sans"/>
              </a:rPr>
              <a:t>: </a:t>
            </a:r>
            <a:r>
              <a:rPr lang="ta-IN" b="1" dirty="0">
                <a:solidFill>
                  <a:schemeClr val="tx1">
                    <a:lumMod val="50000"/>
                    <a:lumOff val="50000"/>
                  </a:schemeClr>
                </a:solidFill>
                <a:latin typeface="Open Sans"/>
              </a:rPr>
              <a:t>Model Javnog Zdravstva</a:t>
            </a:r>
            <a:endParaRPr lang="en-GB" b="1" dirty="0">
              <a:solidFill>
                <a:schemeClr val="tx1">
                  <a:lumMod val="50000"/>
                  <a:lumOff val="50000"/>
                </a:schemeClr>
              </a:solidFill>
              <a:latin typeface="Open Sans"/>
            </a:endParaRPr>
          </a:p>
          <a:p>
            <a:endParaRPr lang="ta-IN" b="1" dirty="0">
              <a:solidFill>
                <a:schemeClr val="tx1">
                  <a:lumMod val="50000"/>
                  <a:lumOff val="50000"/>
                </a:schemeClr>
              </a:solidFill>
              <a:latin typeface="Open Sans"/>
            </a:endParaRPr>
          </a:p>
          <a:p>
            <a:r>
              <a:rPr lang="ta-IN" dirty="0">
                <a:solidFill>
                  <a:schemeClr val="tx1">
                    <a:lumMod val="50000"/>
                    <a:lumOff val="50000"/>
                  </a:schemeClr>
                </a:solidFill>
                <a:latin typeface="Open Sans"/>
              </a:rPr>
              <a:t>U Sjevernoj Karolini (SAD), prevencija nasilja bila je u središtu pozornosti pet državnih agencija koje su provodile Model Javnog Zdravstva.</a:t>
            </a:r>
          </a:p>
          <a:p>
            <a:endParaRPr lang="en-GB" dirty="0">
              <a:solidFill>
                <a:schemeClr val="tx1">
                  <a:lumMod val="50000"/>
                  <a:lumOff val="50000"/>
                </a:schemeClr>
              </a:solidFill>
              <a:latin typeface="Open Sans"/>
            </a:endParaRPr>
          </a:p>
          <a:p>
            <a:r>
              <a:rPr lang="ta-IN" dirty="0">
                <a:solidFill>
                  <a:schemeClr val="tx1">
                    <a:lumMod val="50000"/>
                    <a:lumOff val="50000"/>
                  </a:schemeClr>
                </a:solidFill>
                <a:latin typeface="Open Sans"/>
              </a:rPr>
              <a:t>Prema tom modelu, prevencijsku strategiju prema nasilju čine sljedeća četiri koraka:</a:t>
            </a:r>
            <a:endParaRPr lang="en-GB" dirty="0">
              <a:solidFill>
                <a:schemeClr val="tx1">
                  <a:lumMod val="50000"/>
                  <a:lumOff val="50000"/>
                </a:schemeClr>
              </a:solidFill>
              <a:latin typeface="Open Sans"/>
            </a:endParaRPr>
          </a:p>
          <a:p>
            <a:endParaRPr lang="en-GB" dirty="0">
              <a:solidFill>
                <a:schemeClr val="tx1">
                  <a:lumMod val="50000"/>
                  <a:lumOff val="50000"/>
                </a:schemeClr>
              </a:solidFill>
              <a:latin typeface="Open Sans"/>
            </a:endParaRPr>
          </a:p>
          <a:p>
            <a:pPr>
              <a:buFont typeface="Arial" pitchFamily="34" charset="0"/>
              <a:buChar char="•"/>
            </a:pPr>
            <a:r>
              <a:rPr lang="en-GB" dirty="0">
                <a:solidFill>
                  <a:schemeClr val="tx1">
                    <a:lumMod val="50000"/>
                    <a:lumOff val="50000"/>
                  </a:schemeClr>
                </a:solidFill>
                <a:latin typeface="Open Sans"/>
              </a:rPr>
              <a:t> </a:t>
            </a:r>
            <a:r>
              <a:rPr lang="ta-IN" dirty="0">
                <a:solidFill>
                  <a:schemeClr val="tx1">
                    <a:lumMod val="50000"/>
                    <a:lumOff val="50000"/>
                  </a:schemeClr>
                </a:solidFill>
                <a:latin typeface="Open Sans"/>
              </a:rPr>
              <a:t>Prvi korak razmatra </a:t>
            </a:r>
            <a:r>
              <a:rPr lang="ta-IN" b="1" dirty="0">
                <a:solidFill>
                  <a:schemeClr val="tx1">
                    <a:lumMod val="50000"/>
                    <a:lumOff val="50000"/>
                  </a:schemeClr>
                </a:solidFill>
                <a:latin typeface="Open Sans"/>
              </a:rPr>
              <a:t>definiciju problema</a:t>
            </a:r>
            <a:r>
              <a:rPr lang="en-GB" dirty="0">
                <a:solidFill>
                  <a:schemeClr val="tx1">
                    <a:lumMod val="50000"/>
                    <a:lumOff val="50000"/>
                  </a:schemeClr>
                </a:solidFill>
                <a:latin typeface="Open Sans"/>
              </a:rPr>
              <a:t>. </a:t>
            </a:r>
            <a:r>
              <a:rPr lang="ta-IN" dirty="0">
                <a:solidFill>
                  <a:schemeClr val="tx1">
                    <a:lumMod val="50000"/>
                    <a:lumOff val="50000"/>
                  </a:schemeClr>
                </a:solidFill>
                <a:latin typeface="Open Sans"/>
              </a:rPr>
              <a:t>Odrediti problem relevantan za zajednicu je od presudne važnosti na početku. </a:t>
            </a:r>
            <a:endParaRPr lang="en-GB" dirty="0">
              <a:solidFill>
                <a:schemeClr val="tx1">
                  <a:lumMod val="50000"/>
                  <a:lumOff val="50000"/>
                </a:schemeClr>
              </a:solidFill>
              <a:latin typeface="Open Sans"/>
            </a:endParaRPr>
          </a:p>
          <a:p>
            <a:endParaRPr lang="it-IT" b="1" dirty="0">
              <a:latin typeface="Open Sans"/>
            </a:endParaRPr>
          </a:p>
          <a:p>
            <a:endParaRPr lang="it-IT" b="1" dirty="0">
              <a:latin typeface="Open Sans"/>
            </a:endParaRPr>
          </a:p>
          <a:p>
            <a:endParaRPr lang="it-IT" b="1" dirty="0">
              <a:latin typeface="Open Sans"/>
            </a:endParaRPr>
          </a:p>
          <a:p>
            <a:endParaRPr lang="it-IT" b="1" dirty="0">
              <a:latin typeface="Open Sans"/>
            </a:endParaRPr>
          </a:p>
          <a:p>
            <a:r>
              <a:rPr lang="it-IT" b="1" dirty="0">
                <a:latin typeface="Open Sans"/>
              </a:rPr>
              <a:t> </a:t>
            </a: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9" name="Titolo 1"/>
          <p:cNvSpPr>
            <a:spLocks noGrp="1"/>
          </p:cNvSpPr>
          <p:nvPr>
            <p:ph type="ctrTitle"/>
          </p:nvPr>
        </p:nvSpPr>
        <p:spPr>
          <a:xfrm>
            <a:off x="714348" y="142858"/>
            <a:ext cx="7772400" cy="357065"/>
          </a:xfrm>
        </p:spPr>
        <p:txBody>
          <a:bodyPr/>
          <a:lstStyle/>
          <a:p>
            <a:pPr algn="l"/>
            <a:r>
              <a:rPr lang="hr-HR" sz="1800" dirty="0">
                <a:solidFill>
                  <a:schemeClr val="bg1">
                    <a:lumMod val="50000"/>
                  </a:schemeClr>
                </a:solidFill>
              </a:rPr>
              <a:t>Poglavlje</a:t>
            </a:r>
            <a:r>
              <a:rPr lang="it-IT" sz="1800" dirty="0">
                <a:solidFill>
                  <a:schemeClr val="bg1">
                    <a:lumMod val="50000"/>
                  </a:schemeClr>
                </a:solidFill>
              </a:rPr>
              <a:t> 2. </a:t>
            </a:r>
            <a:r>
              <a:rPr lang="ta-IN" sz="1800" b="0" dirty="0">
                <a:solidFill>
                  <a:schemeClr val="bg1">
                    <a:lumMod val="50000"/>
                  </a:schemeClr>
                </a:solidFill>
              </a:rPr>
              <a:t>Prevencijske strategije</a:t>
            </a:r>
            <a:endParaRPr lang="it-IT" sz="1800" b="0" dirty="0">
              <a:solidFill>
                <a:schemeClr val="bg1">
                  <a:lumMod val="50000"/>
                </a:schemeClr>
              </a:solidFill>
            </a:endParaRPr>
          </a:p>
        </p:txBody>
      </p:sp>
      <p:sp>
        <p:nvSpPr>
          <p:cNvPr id="10" name="CasellaDiTesto 9"/>
          <p:cNvSpPr txBox="1"/>
          <p:nvPr/>
        </p:nvSpPr>
        <p:spPr>
          <a:xfrm>
            <a:off x="214282" y="896183"/>
            <a:ext cx="8572560" cy="4524315"/>
          </a:xfrm>
          <a:prstGeom prst="rect">
            <a:avLst/>
          </a:prstGeom>
          <a:noFill/>
        </p:spPr>
        <p:txBody>
          <a:bodyPr wrap="square" rtlCol="0">
            <a:spAutoFit/>
          </a:bodyPr>
          <a:lstStyle/>
          <a:p>
            <a:r>
              <a:rPr lang="ta-IN" b="1" dirty="0">
                <a:solidFill>
                  <a:schemeClr val="tx1">
                    <a:lumMod val="50000"/>
                    <a:lumOff val="50000"/>
                  </a:schemeClr>
                </a:solidFill>
                <a:latin typeface="Open Sans"/>
              </a:rPr>
              <a:t>Primjer</a:t>
            </a:r>
            <a:r>
              <a:rPr lang="en-GB" b="1" dirty="0">
                <a:solidFill>
                  <a:schemeClr val="tx1">
                    <a:lumMod val="50000"/>
                    <a:lumOff val="50000"/>
                  </a:schemeClr>
                </a:solidFill>
                <a:latin typeface="Open Sans"/>
              </a:rPr>
              <a:t>: </a:t>
            </a:r>
            <a:r>
              <a:rPr lang="ta-IN" b="1" dirty="0">
                <a:solidFill>
                  <a:schemeClr val="tx1">
                    <a:lumMod val="50000"/>
                    <a:lumOff val="50000"/>
                  </a:schemeClr>
                </a:solidFill>
                <a:latin typeface="Open Sans"/>
              </a:rPr>
              <a:t>Model Javnog Zdravstva</a:t>
            </a:r>
            <a:endParaRPr lang="en-GB" b="1" dirty="0">
              <a:solidFill>
                <a:schemeClr val="tx1">
                  <a:lumMod val="50000"/>
                  <a:lumOff val="50000"/>
                </a:schemeClr>
              </a:solidFill>
              <a:latin typeface="Open Sans"/>
            </a:endParaRPr>
          </a:p>
          <a:p>
            <a:endParaRPr lang="en-GB" b="1" dirty="0">
              <a:solidFill>
                <a:schemeClr val="tx1">
                  <a:lumMod val="50000"/>
                  <a:lumOff val="50000"/>
                </a:schemeClr>
              </a:solidFill>
              <a:latin typeface="Open Sans"/>
            </a:endParaRPr>
          </a:p>
          <a:p>
            <a:pPr>
              <a:buFont typeface="Arial" pitchFamily="34" charset="0"/>
              <a:buChar char="•"/>
            </a:pPr>
            <a:r>
              <a:rPr lang="it-IT" b="1" dirty="0">
                <a:solidFill>
                  <a:schemeClr val="tx1">
                    <a:lumMod val="50000"/>
                    <a:lumOff val="50000"/>
                  </a:schemeClr>
                </a:solidFill>
                <a:latin typeface="Open Sans"/>
              </a:rPr>
              <a:t> </a:t>
            </a:r>
            <a:r>
              <a:rPr lang="ta-IN" b="1" dirty="0">
                <a:solidFill>
                  <a:schemeClr val="tx1">
                    <a:lumMod val="50000"/>
                    <a:lumOff val="50000"/>
                  </a:schemeClr>
                </a:solidFill>
                <a:latin typeface="Open Sans"/>
              </a:rPr>
              <a:t>Identifikacija čimbenika rizika i zaštite</a:t>
            </a:r>
          </a:p>
          <a:p>
            <a:endParaRPr lang="it-IT" b="1" dirty="0">
              <a:solidFill>
                <a:schemeClr val="tx1">
                  <a:lumMod val="50000"/>
                  <a:lumOff val="50000"/>
                </a:schemeClr>
              </a:solidFill>
              <a:latin typeface="Open Sans"/>
            </a:endParaRPr>
          </a:p>
          <a:p>
            <a:r>
              <a:rPr lang="ta-IN" dirty="0">
                <a:solidFill>
                  <a:schemeClr val="tx1">
                    <a:lumMod val="50000"/>
                    <a:lumOff val="50000"/>
                  </a:schemeClr>
                </a:solidFill>
                <a:latin typeface="Open Sans"/>
              </a:rPr>
              <a:t>U ovom koraku je važno prikupiti informacije o problemu definiranjem čimbenika koji predstavljaju rizik ili zaštitu u određenoj situaciji. To je moguće </a:t>
            </a:r>
            <a:r>
              <a:rPr lang="hr-HR" dirty="0">
                <a:solidFill>
                  <a:schemeClr val="tx1">
                    <a:lumMod val="50000"/>
                    <a:lumOff val="50000"/>
                  </a:schemeClr>
                </a:solidFill>
                <a:latin typeface="Open Sans"/>
              </a:rPr>
              <a:t>na sljedeći način</a:t>
            </a:r>
            <a:r>
              <a:rPr lang="ta-IN" dirty="0">
                <a:solidFill>
                  <a:schemeClr val="tx1">
                    <a:lumMod val="50000"/>
                    <a:lumOff val="50000"/>
                  </a:schemeClr>
                </a:solidFill>
                <a:latin typeface="Open Sans"/>
              </a:rPr>
              <a:t>:</a:t>
            </a:r>
            <a:endParaRPr lang="ta-IN" b="1" dirty="0">
              <a:solidFill>
                <a:schemeClr val="tx1">
                  <a:lumMod val="50000"/>
                  <a:lumOff val="50000"/>
                </a:schemeClr>
              </a:solidFill>
              <a:latin typeface="Open Sans"/>
            </a:endParaRPr>
          </a:p>
          <a:p>
            <a:endParaRPr lang="it-IT" dirty="0">
              <a:solidFill>
                <a:schemeClr val="tx1">
                  <a:lumMod val="50000"/>
                  <a:lumOff val="50000"/>
                </a:schemeClr>
              </a:solidFill>
              <a:latin typeface="Open Sans"/>
            </a:endParaRPr>
          </a:p>
          <a:p>
            <a:pPr>
              <a:buFont typeface="Arial" pitchFamily="34" charset="0"/>
              <a:buChar char="•"/>
            </a:pPr>
            <a:r>
              <a:rPr lang="it-IT" dirty="0">
                <a:solidFill>
                  <a:schemeClr val="tx1">
                    <a:lumMod val="50000"/>
                    <a:lumOff val="50000"/>
                  </a:schemeClr>
                </a:solidFill>
                <a:latin typeface="Open Sans"/>
              </a:rPr>
              <a:t> </a:t>
            </a:r>
            <a:r>
              <a:rPr lang="ta-IN" dirty="0">
                <a:solidFill>
                  <a:schemeClr val="tx1">
                    <a:lumMod val="50000"/>
                    <a:lumOff val="50000"/>
                  </a:schemeClr>
                </a:solidFill>
                <a:latin typeface="Open Sans"/>
              </a:rPr>
              <a:t>koristeći </a:t>
            </a:r>
            <a:r>
              <a:rPr lang="hr-HR" dirty="0">
                <a:solidFill>
                  <a:schemeClr val="tx1">
                    <a:lumMod val="50000"/>
                    <a:lumOff val="50000"/>
                  </a:schemeClr>
                </a:solidFill>
                <a:latin typeface="Open Sans"/>
              </a:rPr>
              <a:t>već </a:t>
            </a:r>
            <a:r>
              <a:rPr lang="ta-IN" dirty="0">
                <a:solidFill>
                  <a:schemeClr val="tx1">
                    <a:lumMod val="50000"/>
                    <a:lumOff val="50000"/>
                  </a:schemeClr>
                </a:solidFill>
                <a:latin typeface="Open Sans"/>
              </a:rPr>
              <a:t>postojeće informacije</a:t>
            </a:r>
            <a:endParaRPr lang="it-IT" dirty="0">
              <a:solidFill>
                <a:schemeClr val="tx1">
                  <a:lumMod val="50000"/>
                  <a:lumOff val="50000"/>
                </a:schemeClr>
              </a:solidFill>
              <a:latin typeface="Open Sans"/>
            </a:endParaRPr>
          </a:p>
          <a:p>
            <a:pPr>
              <a:buFont typeface="Arial" pitchFamily="34" charset="0"/>
              <a:buChar char="•"/>
            </a:pPr>
            <a:r>
              <a:rPr lang="it-IT" dirty="0">
                <a:solidFill>
                  <a:schemeClr val="tx1">
                    <a:lumMod val="50000"/>
                    <a:lumOff val="50000"/>
                  </a:schemeClr>
                </a:solidFill>
                <a:latin typeface="Open Sans"/>
              </a:rPr>
              <a:t> </a:t>
            </a:r>
            <a:r>
              <a:rPr lang="hr-HR" dirty="0">
                <a:solidFill>
                  <a:schemeClr val="tx1">
                    <a:lumMod val="50000"/>
                    <a:lumOff val="50000"/>
                  </a:schemeClr>
                </a:solidFill>
                <a:latin typeface="Open Sans"/>
              </a:rPr>
              <a:t>kroz </a:t>
            </a:r>
            <a:r>
              <a:rPr lang="ta-IN" dirty="0">
                <a:solidFill>
                  <a:schemeClr val="tx1">
                    <a:lumMod val="50000"/>
                    <a:lumOff val="50000"/>
                  </a:schemeClr>
                </a:solidFill>
                <a:latin typeface="Open Sans"/>
              </a:rPr>
              <a:t>samostalno prikupljanje podataka</a:t>
            </a:r>
            <a:endParaRPr lang="it-IT" dirty="0">
              <a:solidFill>
                <a:schemeClr val="tx1">
                  <a:lumMod val="50000"/>
                  <a:lumOff val="50000"/>
                </a:schemeClr>
              </a:solidFill>
              <a:latin typeface="Open Sans"/>
            </a:endParaRPr>
          </a:p>
          <a:p>
            <a:pPr>
              <a:buFont typeface="Arial" pitchFamily="34" charset="0"/>
              <a:buChar char="•"/>
            </a:pPr>
            <a:r>
              <a:rPr lang="it-IT" dirty="0">
                <a:solidFill>
                  <a:schemeClr val="tx1">
                    <a:lumMod val="50000"/>
                    <a:lumOff val="50000"/>
                  </a:schemeClr>
                </a:solidFill>
                <a:latin typeface="Open Sans"/>
              </a:rPr>
              <a:t> </a:t>
            </a:r>
            <a:r>
              <a:rPr lang="ta-IN" dirty="0">
                <a:solidFill>
                  <a:schemeClr val="tx1">
                    <a:lumMod val="50000"/>
                    <a:lumOff val="50000"/>
                  </a:schemeClr>
                </a:solidFill>
                <a:latin typeface="Open Sans"/>
              </a:rPr>
              <a:t>učenje</a:t>
            </a:r>
            <a:r>
              <a:rPr lang="hr-HR" dirty="0">
                <a:solidFill>
                  <a:schemeClr val="tx1">
                    <a:lumMod val="50000"/>
                    <a:lumOff val="50000"/>
                  </a:schemeClr>
                </a:solidFill>
                <a:latin typeface="Open Sans"/>
              </a:rPr>
              <a:t>m</a:t>
            </a:r>
            <a:r>
              <a:rPr lang="ta-IN" dirty="0">
                <a:solidFill>
                  <a:schemeClr val="tx1">
                    <a:lumMod val="50000"/>
                    <a:lumOff val="50000"/>
                  </a:schemeClr>
                </a:solidFill>
                <a:latin typeface="Open Sans"/>
              </a:rPr>
              <a:t> onog što drugi rade</a:t>
            </a:r>
            <a:endParaRPr lang="it-IT" dirty="0">
              <a:solidFill>
                <a:schemeClr val="tx1">
                  <a:lumMod val="50000"/>
                  <a:lumOff val="50000"/>
                </a:schemeClr>
              </a:solidFill>
              <a:latin typeface="Open Sans"/>
            </a:endParaRPr>
          </a:p>
          <a:p>
            <a:endParaRPr lang="it-IT" b="1" dirty="0">
              <a:latin typeface="Open Sans"/>
            </a:endParaRPr>
          </a:p>
          <a:p>
            <a:endParaRPr lang="it-IT" b="1" dirty="0">
              <a:latin typeface="Open Sans"/>
            </a:endParaRPr>
          </a:p>
          <a:p>
            <a:endParaRPr lang="it-IT" b="1" dirty="0">
              <a:latin typeface="Open Sans"/>
            </a:endParaRPr>
          </a:p>
          <a:p>
            <a:endParaRPr lang="it-IT" b="1" dirty="0">
              <a:latin typeface="Open Sans"/>
            </a:endParaRPr>
          </a:p>
          <a:p>
            <a:r>
              <a:rPr lang="it-IT" b="1" dirty="0">
                <a:latin typeface="Open Sans"/>
              </a:rPr>
              <a:t> </a:t>
            </a: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9" name="Titolo 1"/>
          <p:cNvSpPr>
            <a:spLocks noGrp="1"/>
          </p:cNvSpPr>
          <p:nvPr>
            <p:ph type="ctrTitle"/>
          </p:nvPr>
        </p:nvSpPr>
        <p:spPr>
          <a:xfrm>
            <a:off x="714348" y="142858"/>
            <a:ext cx="7772400" cy="357065"/>
          </a:xfrm>
        </p:spPr>
        <p:txBody>
          <a:bodyPr/>
          <a:lstStyle/>
          <a:p>
            <a:pPr algn="l"/>
            <a:r>
              <a:rPr lang="hr-HR" sz="1800" dirty="0">
                <a:solidFill>
                  <a:schemeClr val="bg1">
                    <a:lumMod val="50000"/>
                  </a:schemeClr>
                </a:solidFill>
              </a:rPr>
              <a:t>Poglavlje</a:t>
            </a:r>
            <a:r>
              <a:rPr lang="it-IT" sz="1800" dirty="0">
                <a:solidFill>
                  <a:schemeClr val="bg1">
                    <a:lumMod val="50000"/>
                  </a:schemeClr>
                </a:solidFill>
              </a:rPr>
              <a:t> 2. </a:t>
            </a:r>
            <a:r>
              <a:rPr lang="ta-IN" sz="1800" b="0" dirty="0">
                <a:solidFill>
                  <a:schemeClr val="bg1">
                    <a:lumMod val="50000"/>
                  </a:schemeClr>
                </a:solidFill>
              </a:rPr>
              <a:t>Prevencijske strategije</a:t>
            </a:r>
            <a:endParaRPr lang="it-IT" sz="1800" b="0" dirty="0">
              <a:solidFill>
                <a:schemeClr val="bg1">
                  <a:lumMod val="50000"/>
                </a:schemeClr>
              </a:solidFill>
            </a:endParaRPr>
          </a:p>
        </p:txBody>
      </p:sp>
      <p:sp>
        <p:nvSpPr>
          <p:cNvPr id="5" name="CasellaDiTesto 4"/>
          <p:cNvSpPr txBox="1"/>
          <p:nvPr/>
        </p:nvSpPr>
        <p:spPr>
          <a:xfrm>
            <a:off x="142844" y="642924"/>
            <a:ext cx="8572560" cy="4524316"/>
          </a:xfrm>
          <a:prstGeom prst="rect">
            <a:avLst/>
          </a:prstGeom>
          <a:noFill/>
        </p:spPr>
        <p:txBody>
          <a:bodyPr wrap="square" rtlCol="0">
            <a:spAutoFit/>
          </a:bodyPr>
          <a:lstStyle/>
          <a:p>
            <a:r>
              <a:rPr lang="ta-IN" b="1" dirty="0">
                <a:solidFill>
                  <a:schemeClr val="tx1">
                    <a:lumMod val="50000"/>
                    <a:lumOff val="50000"/>
                  </a:schemeClr>
                </a:solidFill>
                <a:latin typeface="Open Sans"/>
              </a:rPr>
              <a:t>Primjer</a:t>
            </a:r>
            <a:r>
              <a:rPr lang="en-GB" b="1" dirty="0">
                <a:solidFill>
                  <a:schemeClr val="tx1">
                    <a:lumMod val="50000"/>
                    <a:lumOff val="50000"/>
                  </a:schemeClr>
                </a:solidFill>
                <a:latin typeface="Open Sans"/>
              </a:rPr>
              <a:t>: </a:t>
            </a:r>
            <a:r>
              <a:rPr lang="ta-IN" b="1" dirty="0">
                <a:solidFill>
                  <a:schemeClr val="tx1">
                    <a:lumMod val="50000"/>
                    <a:lumOff val="50000"/>
                  </a:schemeClr>
                </a:solidFill>
                <a:latin typeface="Open Sans"/>
              </a:rPr>
              <a:t>Model Javnog Zdravstva</a:t>
            </a:r>
            <a:endParaRPr lang="en-GB" b="1" dirty="0">
              <a:solidFill>
                <a:schemeClr val="tx1">
                  <a:lumMod val="50000"/>
                  <a:lumOff val="50000"/>
                </a:schemeClr>
              </a:solidFill>
              <a:latin typeface="Open Sans"/>
            </a:endParaRPr>
          </a:p>
          <a:p>
            <a:endParaRPr lang="en-GB" b="1" dirty="0">
              <a:solidFill>
                <a:schemeClr val="tx1">
                  <a:lumMod val="50000"/>
                  <a:lumOff val="50000"/>
                </a:schemeClr>
              </a:solidFill>
              <a:latin typeface="Open Sans"/>
            </a:endParaRPr>
          </a:p>
          <a:p>
            <a:pPr>
              <a:buFont typeface="Arial" pitchFamily="34" charset="0"/>
              <a:buChar char="•"/>
            </a:pPr>
            <a:r>
              <a:rPr lang="it-IT" b="1" dirty="0">
                <a:solidFill>
                  <a:schemeClr val="tx1">
                    <a:lumMod val="50000"/>
                    <a:lumOff val="50000"/>
                  </a:schemeClr>
                </a:solidFill>
                <a:latin typeface="Open Sans"/>
              </a:rPr>
              <a:t> </a:t>
            </a:r>
            <a:r>
              <a:rPr lang="ta-IN" b="1" dirty="0">
                <a:solidFill>
                  <a:schemeClr val="tx1">
                    <a:lumMod val="50000"/>
                    <a:lumOff val="50000"/>
                  </a:schemeClr>
                </a:solidFill>
                <a:latin typeface="Open Sans"/>
              </a:rPr>
              <a:t>Uspostaviti prioritet među čimbenicima</a:t>
            </a:r>
            <a:endParaRPr lang="it-IT" b="1" dirty="0">
              <a:solidFill>
                <a:schemeClr val="tx1">
                  <a:lumMod val="50000"/>
                  <a:lumOff val="50000"/>
                </a:schemeClr>
              </a:solidFill>
              <a:latin typeface="Open Sans"/>
            </a:endParaRPr>
          </a:p>
          <a:p>
            <a:endParaRPr lang="ta-IN" b="1" dirty="0">
              <a:solidFill>
                <a:schemeClr val="tx1">
                  <a:lumMod val="50000"/>
                  <a:lumOff val="50000"/>
                </a:schemeClr>
              </a:solidFill>
              <a:latin typeface="Open Sans"/>
            </a:endParaRPr>
          </a:p>
          <a:p>
            <a:r>
              <a:rPr lang="ta-IN" dirty="0">
                <a:solidFill>
                  <a:schemeClr val="tx1">
                    <a:lumMod val="50000"/>
                    <a:lumOff val="50000"/>
                  </a:schemeClr>
                </a:solidFill>
                <a:latin typeface="Open Sans"/>
              </a:rPr>
              <a:t>Nakon što se prikupi lista čimbenika rizika i zaštite, važno je utvrditi prioritet među tim čimbenicima, uzimajući u obzir sljedeće karakteristike:</a:t>
            </a:r>
            <a:endParaRPr lang="it-IT" dirty="0">
              <a:solidFill>
                <a:schemeClr val="tx1">
                  <a:lumMod val="50000"/>
                  <a:lumOff val="50000"/>
                </a:schemeClr>
              </a:solidFill>
              <a:latin typeface="Open Sans"/>
            </a:endParaRPr>
          </a:p>
          <a:p>
            <a:r>
              <a:rPr lang="it-IT" dirty="0">
                <a:solidFill>
                  <a:schemeClr val="tx1">
                    <a:lumMod val="50000"/>
                    <a:lumOff val="50000"/>
                  </a:schemeClr>
                </a:solidFill>
                <a:latin typeface="Open Sans"/>
              </a:rPr>
              <a:t> </a:t>
            </a:r>
          </a:p>
          <a:p>
            <a:pPr>
              <a:buFont typeface="Arial" pitchFamily="34" charset="0"/>
              <a:buChar char="•"/>
            </a:pPr>
            <a:r>
              <a:rPr lang="ta-IN" dirty="0">
                <a:solidFill>
                  <a:schemeClr val="tx1">
                    <a:lumMod val="50000"/>
                    <a:lumOff val="50000"/>
                  </a:schemeClr>
                </a:solidFill>
                <a:latin typeface="Open Sans"/>
              </a:rPr>
              <a:t>Važnost</a:t>
            </a:r>
            <a:endParaRPr lang="it-IT" dirty="0">
              <a:solidFill>
                <a:schemeClr val="tx1">
                  <a:lumMod val="50000"/>
                  <a:lumOff val="50000"/>
                </a:schemeClr>
              </a:solidFill>
              <a:latin typeface="Open Sans"/>
            </a:endParaRPr>
          </a:p>
          <a:p>
            <a:pPr>
              <a:buFont typeface="Arial" pitchFamily="34" charset="0"/>
              <a:buChar char="•"/>
            </a:pPr>
            <a:r>
              <a:rPr lang="ta-IN" dirty="0">
                <a:solidFill>
                  <a:schemeClr val="tx1">
                    <a:lumMod val="50000"/>
                    <a:lumOff val="50000"/>
                  </a:schemeClr>
                </a:solidFill>
                <a:latin typeface="Open Sans"/>
              </a:rPr>
              <a:t>Promjenjivost</a:t>
            </a:r>
            <a:endParaRPr lang="it-IT" dirty="0">
              <a:solidFill>
                <a:schemeClr val="tx1">
                  <a:lumMod val="50000"/>
                  <a:lumOff val="50000"/>
                </a:schemeClr>
              </a:solidFill>
              <a:latin typeface="Open Sans"/>
            </a:endParaRPr>
          </a:p>
          <a:p>
            <a:pPr>
              <a:buFont typeface="Arial" pitchFamily="34" charset="0"/>
              <a:buChar char="•"/>
            </a:pPr>
            <a:r>
              <a:rPr lang="ta-IN" dirty="0">
                <a:solidFill>
                  <a:schemeClr val="tx1">
                    <a:lumMod val="50000"/>
                    <a:lumOff val="50000"/>
                  </a:schemeClr>
                </a:solidFill>
                <a:latin typeface="Open Sans"/>
              </a:rPr>
              <a:t>Izvodljivost</a:t>
            </a:r>
            <a:endParaRPr lang="it-IT" dirty="0">
              <a:solidFill>
                <a:schemeClr val="tx1">
                  <a:lumMod val="50000"/>
                  <a:lumOff val="50000"/>
                </a:schemeClr>
              </a:solidFill>
              <a:latin typeface="Open Sans"/>
            </a:endParaRPr>
          </a:p>
          <a:p>
            <a:pPr>
              <a:buFont typeface="Arial" pitchFamily="34" charset="0"/>
              <a:buChar char="•"/>
            </a:pPr>
            <a:r>
              <a:rPr lang="ta-IN" dirty="0">
                <a:solidFill>
                  <a:schemeClr val="tx1">
                    <a:lumMod val="50000"/>
                    <a:lumOff val="50000"/>
                  </a:schemeClr>
                </a:solidFill>
                <a:latin typeface="Open Sans"/>
              </a:rPr>
              <a:t>Utjecaj</a:t>
            </a:r>
            <a:endParaRPr lang="it-IT" dirty="0">
              <a:solidFill>
                <a:schemeClr val="tx1">
                  <a:lumMod val="50000"/>
                  <a:lumOff val="50000"/>
                </a:schemeClr>
              </a:solidFill>
              <a:latin typeface="Open Sans"/>
            </a:endParaRPr>
          </a:p>
          <a:p>
            <a:endParaRPr lang="it-IT" b="1" dirty="0">
              <a:latin typeface="Open Sans"/>
            </a:endParaRPr>
          </a:p>
          <a:p>
            <a:endParaRPr lang="it-IT" b="1" dirty="0">
              <a:latin typeface="Open Sans"/>
            </a:endParaRPr>
          </a:p>
          <a:p>
            <a:endParaRPr lang="it-IT" b="1" dirty="0">
              <a:latin typeface="Open Sans"/>
            </a:endParaRPr>
          </a:p>
          <a:p>
            <a:endParaRPr lang="it-IT" b="1" dirty="0">
              <a:latin typeface="Open Sans"/>
            </a:endParaRPr>
          </a:p>
          <a:p>
            <a:r>
              <a:rPr lang="it-IT" b="1" dirty="0">
                <a:latin typeface="Open Sans"/>
              </a:rPr>
              <a:t> </a:t>
            </a: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9" name="Titolo 1"/>
          <p:cNvSpPr>
            <a:spLocks noGrp="1"/>
          </p:cNvSpPr>
          <p:nvPr>
            <p:ph type="ctrTitle"/>
          </p:nvPr>
        </p:nvSpPr>
        <p:spPr>
          <a:xfrm>
            <a:off x="714348" y="142858"/>
            <a:ext cx="7772400" cy="357065"/>
          </a:xfrm>
        </p:spPr>
        <p:txBody>
          <a:bodyPr/>
          <a:lstStyle/>
          <a:p>
            <a:pPr algn="l"/>
            <a:r>
              <a:rPr lang="hr-HR" sz="1800" dirty="0">
                <a:solidFill>
                  <a:schemeClr val="bg1">
                    <a:lumMod val="50000"/>
                  </a:schemeClr>
                </a:solidFill>
              </a:rPr>
              <a:t>Poglavlje</a:t>
            </a:r>
            <a:r>
              <a:rPr lang="it-IT" sz="1800" dirty="0">
                <a:solidFill>
                  <a:schemeClr val="bg1">
                    <a:lumMod val="50000"/>
                  </a:schemeClr>
                </a:solidFill>
              </a:rPr>
              <a:t> 2. </a:t>
            </a:r>
            <a:r>
              <a:rPr lang="ta-IN" sz="1800" b="0" dirty="0">
                <a:solidFill>
                  <a:schemeClr val="bg1">
                    <a:lumMod val="50000"/>
                  </a:schemeClr>
                </a:solidFill>
              </a:rPr>
              <a:t>Prevencijske strategije</a:t>
            </a:r>
            <a:endParaRPr lang="it-IT" sz="1800" b="0" dirty="0">
              <a:solidFill>
                <a:schemeClr val="bg1">
                  <a:lumMod val="50000"/>
                </a:schemeClr>
              </a:solidFill>
            </a:endParaRPr>
          </a:p>
        </p:txBody>
      </p:sp>
      <p:sp>
        <p:nvSpPr>
          <p:cNvPr id="5" name="CasellaDiTesto 4"/>
          <p:cNvSpPr txBox="1"/>
          <p:nvPr/>
        </p:nvSpPr>
        <p:spPr>
          <a:xfrm>
            <a:off x="323528" y="843558"/>
            <a:ext cx="8286840" cy="3416320"/>
          </a:xfrm>
          <a:prstGeom prst="rect">
            <a:avLst/>
          </a:prstGeom>
          <a:noFill/>
        </p:spPr>
        <p:txBody>
          <a:bodyPr wrap="square" rtlCol="0">
            <a:spAutoFit/>
          </a:bodyPr>
          <a:lstStyle/>
          <a:p>
            <a:endParaRPr lang="en-GB" b="1" dirty="0">
              <a:solidFill>
                <a:schemeClr val="tx1">
                  <a:lumMod val="50000"/>
                  <a:lumOff val="50000"/>
                </a:schemeClr>
              </a:solidFill>
              <a:latin typeface="Open Sans"/>
            </a:endParaRPr>
          </a:p>
          <a:p>
            <a:r>
              <a:rPr lang="ta-IN" b="1" dirty="0">
                <a:solidFill>
                  <a:schemeClr val="tx1">
                    <a:lumMod val="50000"/>
                    <a:lumOff val="50000"/>
                  </a:schemeClr>
                </a:solidFill>
                <a:latin typeface="Open Sans"/>
              </a:rPr>
              <a:t>Primjer</a:t>
            </a:r>
            <a:r>
              <a:rPr lang="en-GB" b="1" dirty="0">
                <a:solidFill>
                  <a:schemeClr val="tx1">
                    <a:lumMod val="50000"/>
                    <a:lumOff val="50000"/>
                  </a:schemeClr>
                </a:solidFill>
                <a:latin typeface="Open Sans"/>
              </a:rPr>
              <a:t>: </a:t>
            </a:r>
            <a:r>
              <a:rPr lang="ta-IN" b="1" dirty="0">
                <a:solidFill>
                  <a:schemeClr val="tx1">
                    <a:lumMod val="50000"/>
                    <a:lumOff val="50000"/>
                  </a:schemeClr>
                </a:solidFill>
                <a:latin typeface="Open Sans"/>
              </a:rPr>
              <a:t>Model Javnog Zdravstva</a:t>
            </a:r>
            <a:endParaRPr lang="en-GB" b="1" dirty="0">
              <a:solidFill>
                <a:schemeClr val="tx1">
                  <a:lumMod val="50000"/>
                  <a:lumOff val="50000"/>
                </a:schemeClr>
              </a:solidFill>
              <a:latin typeface="Open Sans"/>
            </a:endParaRPr>
          </a:p>
          <a:p>
            <a:endParaRPr lang="it-IT" b="1" dirty="0">
              <a:solidFill>
                <a:schemeClr val="tx1">
                  <a:lumMod val="50000"/>
                  <a:lumOff val="50000"/>
                </a:schemeClr>
              </a:solidFill>
              <a:latin typeface="Open Sans"/>
            </a:endParaRPr>
          </a:p>
          <a:p>
            <a:pPr>
              <a:buFont typeface="Arial" pitchFamily="34" charset="0"/>
              <a:buChar char="•"/>
            </a:pPr>
            <a:r>
              <a:rPr lang="it-IT" b="1" dirty="0">
                <a:solidFill>
                  <a:schemeClr val="tx1">
                    <a:lumMod val="50000"/>
                    <a:lumOff val="50000"/>
                  </a:schemeClr>
                </a:solidFill>
                <a:latin typeface="Open Sans"/>
              </a:rPr>
              <a:t> </a:t>
            </a:r>
            <a:r>
              <a:rPr lang="ta-IN" dirty="0">
                <a:solidFill>
                  <a:schemeClr val="tx1">
                    <a:lumMod val="50000"/>
                    <a:lumOff val="50000"/>
                  </a:schemeClr>
                </a:solidFill>
                <a:latin typeface="Open Sans"/>
              </a:rPr>
              <a:t>K</a:t>
            </a:r>
            <a:r>
              <a:rPr lang="en-US" dirty="0">
                <a:solidFill>
                  <a:schemeClr val="tx1">
                    <a:lumMod val="50000"/>
                    <a:lumOff val="50000"/>
                  </a:schemeClr>
                </a:solidFill>
                <a:latin typeface="Open Sans"/>
              </a:rPr>
              <a:t>a</a:t>
            </a:r>
            <a:r>
              <a:rPr lang="ta-IN" dirty="0">
                <a:solidFill>
                  <a:schemeClr val="tx1">
                    <a:lumMod val="50000"/>
                    <a:lumOff val="50000"/>
                  </a:schemeClr>
                </a:solidFill>
                <a:latin typeface="Open Sans"/>
              </a:rPr>
              <a:t>da prikupite sve potrebne podatke, možete </a:t>
            </a:r>
            <a:r>
              <a:rPr lang="ta-IN" b="1" dirty="0">
                <a:solidFill>
                  <a:schemeClr val="tx1">
                    <a:lumMod val="50000"/>
                    <a:lumOff val="50000"/>
                  </a:schemeClr>
                </a:solidFill>
                <a:latin typeface="Open Sans"/>
              </a:rPr>
              <a:t>razviti i testirati prevencijske strategije. </a:t>
            </a:r>
          </a:p>
          <a:p>
            <a:endParaRPr lang="ta-IN" b="1" dirty="0">
              <a:solidFill>
                <a:schemeClr val="tx1">
                  <a:lumMod val="50000"/>
                  <a:lumOff val="50000"/>
                </a:schemeClr>
              </a:solidFill>
              <a:latin typeface="Open Sans"/>
            </a:endParaRPr>
          </a:p>
          <a:p>
            <a:pPr>
              <a:buFont typeface="Arial" pitchFamily="34" charset="0"/>
              <a:buChar char="•"/>
            </a:pPr>
            <a:r>
              <a:rPr lang="ta-IN" dirty="0">
                <a:solidFill>
                  <a:schemeClr val="tx1">
                    <a:lumMod val="50000"/>
                    <a:lumOff val="50000"/>
                  </a:schemeClr>
                </a:solidFill>
                <a:latin typeface="Open Sans"/>
              </a:rPr>
              <a:t>Konačno, preporuča se </a:t>
            </a:r>
            <a:r>
              <a:rPr lang="ta-IN" b="1" dirty="0">
                <a:solidFill>
                  <a:schemeClr val="tx1">
                    <a:lumMod val="50000"/>
                    <a:lumOff val="50000"/>
                  </a:schemeClr>
                </a:solidFill>
                <a:latin typeface="Open Sans"/>
              </a:rPr>
              <a:t>osigurati </a:t>
            </a:r>
            <a:r>
              <a:rPr lang="hr-HR" b="1" dirty="0">
                <a:solidFill>
                  <a:schemeClr val="tx1">
                    <a:lumMod val="50000"/>
                    <a:lumOff val="50000"/>
                  </a:schemeClr>
                </a:solidFill>
                <a:latin typeface="Open Sans"/>
              </a:rPr>
              <a:t>rasprostranjeno</a:t>
            </a:r>
            <a:r>
              <a:rPr lang="ta-IN" b="1" dirty="0">
                <a:solidFill>
                  <a:schemeClr val="tx1">
                    <a:lumMod val="50000"/>
                    <a:lumOff val="50000"/>
                  </a:schemeClr>
                </a:solidFill>
                <a:latin typeface="Open Sans"/>
              </a:rPr>
              <a:t> prihvaćanje </a:t>
            </a:r>
            <a:r>
              <a:rPr lang="ta-IN" dirty="0">
                <a:solidFill>
                  <a:schemeClr val="tx1">
                    <a:lumMod val="50000"/>
                    <a:lumOff val="50000"/>
                  </a:schemeClr>
                </a:solidFill>
                <a:latin typeface="Open Sans"/>
              </a:rPr>
              <a:t>strategije.</a:t>
            </a:r>
            <a:endParaRPr lang="it-IT" dirty="0">
              <a:solidFill>
                <a:schemeClr val="tx1">
                  <a:lumMod val="50000"/>
                  <a:lumOff val="50000"/>
                </a:schemeClr>
              </a:solidFill>
              <a:latin typeface="Open Sans"/>
            </a:endParaRPr>
          </a:p>
          <a:p>
            <a:endParaRPr lang="it-IT" b="1" dirty="0">
              <a:latin typeface="Open Sans"/>
            </a:endParaRPr>
          </a:p>
          <a:p>
            <a:endParaRPr lang="it-IT" b="1" dirty="0">
              <a:latin typeface="Open Sans"/>
            </a:endParaRPr>
          </a:p>
          <a:p>
            <a:endParaRPr lang="it-IT" b="1" dirty="0">
              <a:latin typeface="Open Sans"/>
            </a:endParaRPr>
          </a:p>
          <a:p>
            <a:endParaRPr lang="it-IT" b="1" dirty="0">
              <a:latin typeface="Open Sans"/>
            </a:endParaRPr>
          </a:p>
          <a:p>
            <a:r>
              <a:rPr lang="it-IT" b="1" dirty="0">
                <a:latin typeface="Open Sans"/>
              </a:rPr>
              <a:t> </a:t>
            </a: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547664" y="555526"/>
            <a:ext cx="6400800" cy="609399"/>
          </a:xfrm>
        </p:spPr>
        <p:txBody>
          <a:bodyPr/>
          <a:lstStyle/>
          <a:p>
            <a:r>
              <a:rPr lang="ta-IN" b="1" dirty="0"/>
              <a:t>Odjeljak znanja</a:t>
            </a:r>
            <a:r>
              <a:rPr lang="lt-LT" b="1" dirty="0"/>
              <a:t>/ </a:t>
            </a:r>
            <a:r>
              <a:rPr lang="ta-IN" b="1" dirty="0"/>
              <a:t>Zadaci za vježbu</a:t>
            </a:r>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2AB5D1A3-B1E7-4421-B55E-5DBB46C18533}"/>
              </a:ext>
            </a:extLst>
          </p:cNvPr>
          <p:cNvSpPr txBox="1">
            <a:spLocks/>
          </p:cNvSpPr>
          <p:nvPr/>
        </p:nvSpPr>
        <p:spPr>
          <a:xfrm>
            <a:off x="428596" y="1428742"/>
            <a:ext cx="7361385" cy="257917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ta-IN" dirty="0"/>
              <a:t>Samoevaluacijska pitanja</a:t>
            </a:r>
            <a:r>
              <a:rPr lang="en-GB" dirty="0"/>
              <a:t>:</a:t>
            </a:r>
          </a:p>
          <a:p>
            <a:pPr marL="457200" indent="-457200" algn="l">
              <a:buFont typeface="Arial" pitchFamily="34" charset="0"/>
              <a:buChar char="•"/>
            </a:pPr>
            <a:r>
              <a:rPr lang="ta-IN" dirty="0"/>
              <a:t>Koliko razina razlikujemo u prevencijskom procesu</a:t>
            </a:r>
            <a:r>
              <a:rPr lang="en-GB" dirty="0"/>
              <a:t>?</a:t>
            </a:r>
          </a:p>
          <a:p>
            <a:pPr marL="457200" indent="-457200" algn="l">
              <a:buFont typeface="Arial" pitchFamily="34" charset="0"/>
              <a:buChar char="•"/>
            </a:pPr>
            <a:r>
              <a:rPr lang="ta-IN" dirty="0"/>
              <a:t>Objasni primarni/sekundarni/tercijalni prevencijski proces.</a:t>
            </a:r>
          </a:p>
          <a:p>
            <a:pPr marL="457200" indent="-457200" algn="l">
              <a:buFont typeface="Arial" pitchFamily="34" charset="0"/>
              <a:buChar char="•"/>
            </a:pPr>
            <a:r>
              <a:rPr lang="ta-IN" dirty="0"/>
              <a:t>Što je evaluacijski proces</a:t>
            </a:r>
            <a:r>
              <a:rPr lang="en-GB" dirty="0"/>
              <a:t>?</a:t>
            </a:r>
          </a:p>
          <a:p>
            <a:pPr marL="457200" indent="-457200" algn="l">
              <a:buAutoNum type="arabicPeriod"/>
            </a:pPr>
            <a:endParaRPr lang="en-GB" dirty="0"/>
          </a:p>
          <a:p>
            <a:pPr marL="457200" indent="-457200" algn="l">
              <a:buAutoNum type="arabicPeriod"/>
            </a:pPr>
            <a:endParaRPr lang="en-GB" dirty="0"/>
          </a:p>
        </p:txBody>
      </p:sp>
      <p:pic>
        <p:nvPicPr>
          <p:cNvPr id="8" name="Picture 2" descr="Risultati immagini per question mark"/>
          <p:cNvPicPr>
            <a:picLocks noChangeAspect="1" noChangeArrowheads="1"/>
          </p:cNvPicPr>
          <p:nvPr/>
        </p:nvPicPr>
        <p:blipFill>
          <a:blip r:embed="rId3" cstate="print"/>
          <a:srcRect/>
          <a:stretch>
            <a:fillRect/>
          </a:stretch>
        </p:blipFill>
        <p:spPr bwMode="auto">
          <a:xfrm>
            <a:off x="7643834" y="357172"/>
            <a:ext cx="1000132" cy="563455"/>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4" name="CasellaDiTesto 13"/>
          <p:cNvSpPr txBox="1"/>
          <p:nvPr/>
        </p:nvSpPr>
        <p:spPr>
          <a:xfrm>
            <a:off x="1000100" y="214296"/>
            <a:ext cx="7286676" cy="369332"/>
          </a:xfrm>
          <a:prstGeom prst="rect">
            <a:avLst/>
          </a:prstGeom>
          <a:noFill/>
        </p:spPr>
        <p:txBody>
          <a:bodyPr wrap="square" rtlCol="0">
            <a:spAutoFit/>
          </a:bodyPr>
          <a:lstStyle/>
          <a:p>
            <a:pPr algn="ctr"/>
            <a:r>
              <a:rPr lang="ta-IN" b="1" dirty="0">
                <a:solidFill>
                  <a:schemeClr val="tx1">
                    <a:lumMod val="50000"/>
                    <a:lumOff val="50000"/>
                  </a:schemeClr>
                </a:solidFill>
                <a:latin typeface="Open Sans"/>
              </a:rPr>
              <a:t>Kraj 2. poglavlja</a:t>
            </a:r>
            <a:endParaRPr lang="it-IT"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r>
              <a:rPr lang="ta-IN" sz="1800" dirty="0"/>
              <a:t>Poglavlje</a:t>
            </a:r>
            <a:r>
              <a:rPr lang="it-IT" sz="1800" dirty="0">
                <a:solidFill>
                  <a:schemeClr val="bg1">
                    <a:lumMod val="50000"/>
                  </a:schemeClr>
                </a:solidFill>
              </a:rPr>
              <a:t> 3. </a:t>
            </a:r>
            <a:r>
              <a:rPr lang="ta-IN" sz="1800" b="0" dirty="0">
                <a:solidFill>
                  <a:schemeClr val="bg1">
                    <a:lumMod val="50000"/>
                  </a:schemeClr>
                </a:solidFill>
              </a:rPr>
              <a:t>Konflikt</a:t>
            </a:r>
            <a:endParaRPr lang="it-IT" sz="1800" b="0" dirty="0">
              <a:solidFill>
                <a:schemeClr val="bg1">
                  <a:lumMod val="50000"/>
                </a:schemeClr>
              </a:solidFill>
            </a:endParaRPr>
          </a:p>
        </p:txBody>
      </p:sp>
      <p:sp>
        <p:nvSpPr>
          <p:cNvPr id="5" name="Titolo 1">
            <a:extLst>
              <a:ext uri="{FF2B5EF4-FFF2-40B4-BE49-F238E27FC236}">
                <a16:creationId xmlns:a16="http://schemas.microsoft.com/office/drawing/2014/main" xmlns=""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it-IT" sz="1800" b="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306191" y="411510"/>
            <a:ext cx="6400800" cy="504056"/>
          </a:xfrm>
        </p:spPr>
        <p:txBody>
          <a:bodyPr/>
          <a:lstStyle/>
          <a:p>
            <a:r>
              <a:rPr lang="ta-IN" b="1" dirty="0"/>
              <a:t>Sadržaj</a:t>
            </a:r>
            <a:endParaRPr lang="en-US"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1000100" y="1500180"/>
            <a:ext cx="7101432" cy="20110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ta-IN" sz="1800" b="1" dirty="0"/>
              <a:t>Poglavlje </a:t>
            </a:r>
            <a:r>
              <a:rPr lang="it-IT" sz="1800" b="1" dirty="0"/>
              <a:t>1. </a:t>
            </a:r>
            <a:r>
              <a:rPr lang="ta-IN" sz="1800" dirty="0"/>
              <a:t>Predrasude</a:t>
            </a:r>
            <a:r>
              <a:rPr lang="it-IT" sz="1800" dirty="0"/>
              <a:t> </a:t>
            </a:r>
            <a:r>
              <a:rPr lang="ta-IN" sz="1800" dirty="0"/>
              <a:t>i</a:t>
            </a:r>
            <a:r>
              <a:rPr lang="it-IT" sz="1800" dirty="0"/>
              <a:t> </a:t>
            </a:r>
            <a:r>
              <a:rPr lang="hr-HR" sz="1800" dirty="0"/>
              <a:t>teorija kontakta </a:t>
            </a:r>
            <a:r>
              <a:rPr lang="it-IT" sz="1800" dirty="0"/>
              <a:t>(Allport, 1952)</a:t>
            </a:r>
            <a:endParaRPr lang="lt-LT" sz="1800" dirty="0"/>
          </a:p>
          <a:p>
            <a:pPr algn="l"/>
            <a:r>
              <a:rPr lang="ta-IN" sz="1800" b="1" dirty="0"/>
              <a:t>Poglavlje</a:t>
            </a:r>
            <a:r>
              <a:rPr lang="lt-LT" sz="1800" b="1" dirty="0"/>
              <a:t> 2</a:t>
            </a:r>
            <a:r>
              <a:rPr lang="it-IT" sz="1800" b="1" dirty="0"/>
              <a:t>.</a:t>
            </a:r>
            <a:r>
              <a:rPr lang="it-IT" sz="1800" dirty="0"/>
              <a:t> </a:t>
            </a:r>
            <a:r>
              <a:rPr lang="ta-IN" sz="1800" dirty="0"/>
              <a:t>Prevencijske strategije </a:t>
            </a:r>
            <a:endParaRPr lang="lt-LT" sz="1800" dirty="0"/>
          </a:p>
          <a:p>
            <a:pPr algn="l"/>
            <a:r>
              <a:rPr lang="ta-IN" sz="1800" b="1" dirty="0"/>
              <a:t>Poglavlje</a:t>
            </a:r>
            <a:r>
              <a:rPr lang="lt-LT" sz="1800" b="1" dirty="0"/>
              <a:t> 3</a:t>
            </a:r>
            <a:r>
              <a:rPr lang="it-IT" sz="1800" b="1" dirty="0"/>
              <a:t>.</a:t>
            </a:r>
            <a:r>
              <a:rPr lang="it-IT" sz="1800" dirty="0"/>
              <a:t> </a:t>
            </a:r>
            <a:r>
              <a:rPr lang="ta-IN" sz="1800" dirty="0"/>
              <a:t>Konflikt</a:t>
            </a:r>
            <a:endParaRPr lang="it-IT" sz="1800" dirty="0"/>
          </a:p>
          <a:p>
            <a:pPr algn="l"/>
            <a:r>
              <a:rPr lang="ta-IN" sz="1800" b="1" dirty="0"/>
              <a:t>Poglavlje</a:t>
            </a:r>
            <a:r>
              <a:rPr lang="it-IT" sz="1800" b="1" dirty="0"/>
              <a:t> 4.</a:t>
            </a:r>
            <a:r>
              <a:rPr lang="it-IT" sz="1800" dirty="0"/>
              <a:t> </a:t>
            </a:r>
            <a:r>
              <a:rPr lang="ta-IN" sz="1800" dirty="0"/>
              <a:t>Posljedice nasilja i isključenja</a:t>
            </a:r>
            <a:endParaRPr lang="it-IT" sz="1800" dirty="0"/>
          </a:p>
          <a:p>
            <a:pPr algn="l"/>
            <a:r>
              <a:rPr lang="ta-IN" sz="1800" b="1" dirty="0"/>
              <a:t>Poglavlje</a:t>
            </a:r>
            <a:r>
              <a:rPr lang="it-IT" sz="1800" b="1" dirty="0"/>
              <a:t> 5.</a:t>
            </a:r>
            <a:r>
              <a:rPr lang="it-IT" sz="1800" dirty="0"/>
              <a:t> </a:t>
            </a:r>
            <a:r>
              <a:rPr lang="ta-IN" sz="1800" dirty="0"/>
              <a:t>Poticanje poštovanja kroz grupnu dinamiku</a:t>
            </a:r>
            <a:endParaRPr lang="en-US" sz="1800" dirty="0"/>
          </a:p>
        </p:txBody>
      </p:sp>
    </p:spTree>
    <p:extLst>
      <p:ext uri="{BB962C8B-B14F-4D97-AF65-F5344CB8AC3E}">
        <p14:creationId xmlns:p14="http://schemas.microsoft.com/office/powerpoint/2010/main" val="14552204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714348" y="2285998"/>
            <a:ext cx="8072494" cy="64294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ta-IN" sz="1800" dirty="0"/>
              <a:t>Ovo poglavlje će ispitati psihološku literaturu o konfliktu, njegovim situacijskim čimbenicima i </a:t>
            </a:r>
            <a:r>
              <a:rPr lang="hr-HR" sz="1800" dirty="0"/>
              <a:t>rješavanju </a:t>
            </a:r>
            <a:r>
              <a:rPr lang="ta-IN" sz="1800" dirty="0"/>
              <a:t>konflikt</a:t>
            </a:r>
            <a:r>
              <a:rPr lang="hr-HR" sz="1800" dirty="0"/>
              <a:t>a</a:t>
            </a:r>
            <a:r>
              <a:rPr lang="ta-IN" sz="1800" dirty="0"/>
              <a:t> na edukativni način</a:t>
            </a:r>
            <a:r>
              <a:rPr lang="en-US" sz="1800" dirty="0"/>
              <a:t>.</a:t>
            </a:r>
            <a:endParaRPr lang="en-GB" sz="1800" dirty="0"/>
          </a:p>
        </p:txBody>
      </p:sp>
      <p:pic>
        <p:nvPicPr>
          <p:cNvPr id="31746" name="Picture 2" descr="Risultati immagini per conflict"/>
          <p:cNvPicPr>
            <a:picLocks noChangeAspect="1" noChangeArrowheads="1"/>
          </p:cNvPicPr>
          <p:nvPr/>
        </p:nvPicPr>
        <p:blipFill>
          <a:blip r:embed="rId3" cstate="print"/>
          <a:srcRect/>
          <a:stretch>
            <a:fillRect/>
          </a:stretch>
        </p:blipFill>
        <p:spPr bwMode="auto">
          <a:xfrm>
            <a:off x="1000100" y="857238"/>
            <a:ext cx="2000264" cy="1095383"/>
          </a:xfrm>
          <a:prstGeom prst="rect">
            <a:avLst/>
          </a:prstGeom>
          <a:noFill/>
        </p:spPr>
      </p:pic>
      <p:sp>
        <p:nvSpPr>
          <p:cNvPr id="10" name="Titolo 1"/>
          <p:cNvSpPr txBox="1">
            <a:spLocks/>
          </p:cNvSpPr>
          <p:nvPr/>
        </p:nvSpPr>
        <p:spPr>
          <a:xfrm>
            <a:off x="714348"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ta-IN" b="1" dirty="0">
                <a:solidFill>
                  <a:schemeClr val="bg1">
                    <a:lumMod val="50000"/>
                  </a:schemeClr>
                </a:solidFill>
                <a:latin typeface="Open Sans" pitchFamily="34" charset="0"/>
                <a:ea typeface="Open Sans" pitchFamily="34" charset="0"/>
                <a:cs typeface="Open Sans" pitchFamily="34" charset="0"/>
              </a:rPr>
              <a:t>Poglavlje </a:t>
            </a:r>
            <a:r>
              <a:rPr kumimoji="0" lang="it-IT" sz="1800" b="1"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3. </a:t>
            </a:r>
            <a:r>
              <a:rPr kumimoji="0" lang="ta-IN"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Konflikt</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71472" y="1285866"/>
            <a:ext cx="8215370" cy="292895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1800" b="1" dirty="0">
                <a:solidFill>
                  <a:schemeClr val="bg1">
                    <a:lumMod val="50000"/>
                  </a:schemeClr>
                </a:solidFill>
              </a:rPr>
              <a:t>D</a:t>
            </a:r>
            <a:r>
              <a:rPr lang="ta-IN" sz="1800" b="1" dirty="0">
                <a:solidFill>
                  <a:schemeClr val="bg1">
                    <a:lumMod val="50000"/>
                  </a:schemeClr>
                </a:solidFill>
              </a:rPr>
              <a:t>efinicija</a:t>
            </a:r>
            <a:r>
              <a:rPr lang="en-US" sz="1800" b="1" dirty="0">
                <a:solidFill>
                  <a:schemeClr val="bg1">
                    <a:lumMod val="50000"/>
                  </a:schemeClr>
                </a:solidFill>
              </a:rPr>
              <a:t>:</a:t>
            </a:r>
            <a:r>
              <a:rPr lang="en-US" sz="1800" dirty="0">
                <a:solidFill>
                  <a:schemeClr val="bg1">
                    <a:lumMod val="50000"/>
                  </a:schemeClr>
                </a:solidFill>
              </a:rPr>
              <a:t> </a:t>
            </a:r>
          </a:p>
          <a:p>
            <a:r>
              <a:rPr lang="ta-IN" sz="1800" dirty="0">
                <a:solidFill>
                  <a:schemeClr val="bg1">
                    <a:lumMod val="50000"/>
                  </a:schemeClr>
                </a:solidFill>
              </a:rPr>
              <a:t>Konflikt je situacija u kojoj se dvije ili više strana sukobljavaju oko nekompatibilnih interesa.</a:t>
            </a:r>
          </a:p>
          <a:p>
            <a:r>
              <a:rPr lang="ta-IN" sz="1800" dirty="0">
                <a:solidFill>
                  <a:schemeClr val="bg1">
                    <a:lumMod val="50000"/>
                  </a:schemeClr>
                </a:solidFill>
              </a:rPr>
              <a:t>Konflikt je normalna situacija unutar i između grupa. Zbog tog razloga je korisno znati njegove značajke i način na koji ga rješiti.</a:t>
            </a:r>
          </a:p>
          <a:p>
            <a:r>
              <a:rPr lang="en-US" sz="1800" dirty="0">
                <a:solidFill>
                  <a:schemeClr val="bg1">
                    <a:lumMod val="50000"/>
                  </a:schemeClr>
                </a:solidFill>
              </a:rPr>
              <a:t> </a:t>
            </a:r>
          </a:p>
        </p:txBody>
      </p:sp>
      <p:pic>
        <p:nvPicPr>
          <p:cNvPr id="30721" name="Picture 1"/>
          <p:cNvPicPr>
            <a:picLocks noChangeAspect="1" noChangeArrowheads="1"/>
          </p:cNvPicPr>
          <p:nvPr/>
        </p:nvPicPr>
        <p:blipFill>
          <a:blip r:embed="rId3" cstate="print"/>
          <a:srcRect/>
          <a:stretch>
            <a:fillRect/>
          </a:stretch>
        </p:blipFill>
        <p:spPr bwMode="auto">
          <a:xfrm>
            <a:off x="6072198" y="3357568"/>
            <a:ext cx="1728770" cy="913204"/>
          </a:xfrm>
          <a:prstGeom prst="rect">
            <a:avLst/>
          </a:prstGeom>
          <a:noFill/>
          <a:ln w="9525">
            <a:noFill/>
            <a:miter lim="800000"/>
            <a:headEnd/>
            <a:tailEnd/>
          </a:ln>
          <a:effectLst/>
        </p:spPr>
      </p:pic>
      <p:sp>
        <p:nvSpPr>
          <p:cNvPr id="11" name="Titolo 1"/>
          <p:cNvSpPr>
            <a:spLocks noGrp="1"/>
          </p:cNvSpPr>
          <p:nvPr>
            <p:ph type="ctrTitle"/>
          </p:nvPr>
        </p:nvSpPr>
        <p:spPr>
          <a:xfrm>
            <a:off x="714348" y="142858"/>
            <a:ext cx="7772400" cy="357065"/>
          </a:xfrm>
        </p:spPr>
        <p:txBody>
          <a:bodyPr/>
          <a:lstStyle/>
          <a:p>
            <a:pPr algn="l"/>
            <a:r>
              <a:rPr lang="ta-IN" sz="1800" dirty="0"/>
              <a:t>Poglavlje</a:t>
            </a:r>
            <a:r>
              <a:rPr lang="it-IT" sz="1800" dirty="0">
                <a:solidFill>
                  <a:schemeClr val="bg1">
                    <a:lumMod val="50000"/>
                  </a:schemeClr>
                </a:solidFill>
              </a:rPr>
              <a:t> 3. </a:t>
            </a:r>
            <a:r>
              <a:rPr lang="ta-IN" sz="1800" b="0" dirty="0">
                <a:solidFill>
                  <a:schemeClr val="bg1">
                    <a:lumMod val="50000"/>
                  </a:schemeClr>
                </a:solidFill>
              </a:rPr>
              <a:t>Konflikt</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1071552"/>
            <a:ext cx="8001056" cy="29289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ta-IN" sz="1800" dirty="0">
                <a:solidFill>
                  <a:schemeClr val="bg1">
                    <a:lumMod val="50000"/>
                  </a:schemeClr>
                </a:solidFill>
              </a:rPr>
              <a:t>Primjer</a:t>
            </a:r>
            <a:r>
              <a:rPr lang="en-US" sz="1800" dirty="0">
                <a:solidFill>
                  <a:schemeClr val="bg1">
                    <a:lumMod val="50000"/>
                  </a:schemeClr>
                </a:solidFill>
              </a:rPr>
              <a:t> – </a:t>
            </a:r>
            <a:r>
              <a:rPr lang="ta-IN" sz="1800" i="1" dirty="0">
                <a:solidFill>
                  <a:schemeClr val="bg1">
                    <a:lumMod val="50000"/>
                  </a:schemeClr>
                </a:solidFill>
              </a:rPr>
              <a:t>Robbers Cave Experiment</a:t>
            </a:r>
            <a:endParaRPr lang="en-US" sz="1800" i="1" dirty="0">
              <a:solidFill>
                <a:schemeClr val="bg1">
                  <a:lumMod val="50000"/>
                </a:schemeClr>
              </a:solidFill>
            </a:endParaRPr>
          </a:p>
          <a:p>
            <a:endParaRPr lang="en-US" sz="1800" dirty="0">
              <a:solidFill>
                <a:schemeClr val="bg1">
                  <a:lumMod val="50000"/>
                </a:schemeClr>
              </a:solidFill>
            </a:endParaRPr>
          </a:p>
          <a:p>
            <a:endParaRPr lang="en-US" sz="1800" dirty="0">
              <a:solidFill>
                <a:schemeClr val="bg1">
                  <a:lumMod val="50000"/>
                </a:schemeClr>
              </a:solidFill>
            </a:endParaRPr>
          </a:p>
          <a:p>
            <a:pPr algn="just"/>
            <a:r>
              <a:rPr lang="en-US" sz="1800" dirty="0">
                <a:solidFill>
                  <a:schemeClr val="bg1">
                    <a:lumMod val="50000"/>
                  </a:schemeClr>
                </a:solidFill>
              </a:rPr>
              <a:t>1954</a:t>
            </a:r>
            <a:r>
              <a:rPr lang="ta-IN" sz="1800" dirty="0">
                <a:solidFill>
                  <a:schemeClr val="bg1">
                    <a:lumMod val="50000"/>
                  </a:schemeClr>
                </a:solidFill>
              </a:rPr>
              <a:t>.</a:t>
            </a:r>
            <a:r>
              <a:rPr lang="en-US" sz="1800" dirty="0">
                <a:solidFill>
                  <a:schemeClr val="bg1">
                    <a:lumMod val="50000"/>
                  </a:schemeClr>
                </a:solidFill>
              </a:rPr>
              <a:t> </a:t>
            </a:r>
            <a:r>
              <a:rPr lang="en-US" sz="1800" dirty="0" err="1">
                <a:solidFill>
                  <a:schemeClr val="bg1">
                    <a:lumMod val="50000"/>
                  </a:schemeClr>
                </a:solidFill>
              </a:rPr>
              <a:t>Muzafer</a:t>
            </a:r>
            <a:r>
              <a:rPr lang="en-US" sz="1800" dirty="0">
                <a:solidFill>
                  <a:schemeClr val="bg1">
                    <a:lumMod val="50000"/>
                  </a:schemeClr>
                </a:solidFill>
              </a:rPr>
              <a:t> </a:t>
            </a:r>
            <a:r>
              <a:rPr lang="en-US" sz="1800" dirty="0" err="1">
                <a:solidFill>
                  <a:schemeClr val="bg1">
                    <a:lumMod val="50000"/>
                  </a:schemeClr>
                </a:solidFill>
              </a:rPr>
              <a:t>Sherif</a:t>
            </a:r>
            <a:r>
              <a:rPr lang="en-US" sz="1800" dirty="0">
                <a:solidFill>
                  <a:schemeClr val="bg1">
                    <a:lumMod val="50000"/>
                  </a:schemeClr>
                </a:solidFill>
              </a:rPr>
              <a:t> </a:t>
            </a:r>
            <a:r>
              <a:rPr lang="ta-IN" sz="1800" dirty="0">
                <a:solidFill>
                  <a:schemeClr val="bg1">
                    <a:lumMod val="50000"/>
                  </a:schemeClr>
                </a:solidFill>
              </a:rPr>
              <a:t>i njegova istraživačka grupa su organizirali trotjedni ljetni kamp koji je polazilo 22 djece koja se nikada prije nisu susrela. Svi sudionici su imali 11 godina, i </a:t>
            </a:r>
            <a:r>
              <a:rPr lang="hr-HR" sz="1800" dirty="0">
                <a:solidFill>
                  <a:schemeClr val="bg1">
                    <a:lumMod val="50000"/>
                  </a:schemeClr>
                </a:solidFill>
              </a:rPr>
              <a:t>imali su </a:t>
            </a:r>
            <a:r>
              <a:rPr lang="ta-IN" sz="1800" dirty="0">
                <a:solidFill>
                  <a:schemeClr val="bg1">
                    <a:lumMod val="50000"/>
                  </a:schemeClr>
                </a:solidFill>
              </a:rPr>
              <a:t>ist</a:t>
            </a:r>
            <a:r>
              <a:rPr lang="hr-HR" sz="1800" dirty="0">
                <a:solidFill>
                  <a:schemeClr val="bg1">
                    <a:lumMod val="50000"/>
                  </a:schemeClr>
                </a:solidFill>
              </a:rPr>
              <a:t>u</a:t>
            </a:r>
            <a:r>
              <a:rPr lang="ta-IN" sz="1800" dirty="0">
                <a:solidFill>
                  <a:schemeClr val="bg1">
                    <a:lumMod val="50000"/>
                  </a:schemeClr>
                </a:solidFill>
              </a:rPr>
              <a:t> kulturaln</a:t>
            </a:r>
            <a:r>
              <a:rPr lang="hr-HR" sz="1800" dirty="0">
                <a:solidFill>
                  <a:schemeClr val="bg1">
                    <a:lumMod val="50000"/>
                  </a:schemeClr>
                </a:solidFill>
              </a:rPr>
              <a:t>u</a:t>
            </a:r>
            <a:r>
              <a:rPr lang="ta-IN" sz="1800" dirty="0">
                <a:solidFill>
                  <a:schemeClr val="bg1">
                    <a:lumMod val="50000"/>
                  </a:schemeClr>
                </a:solidFill>
              </a:rPr>
              <a:t>, ekonomsk</a:t>
            </a:r>
            <a:r>
              <a:rPr lang="hr-HR" sz="1800" dirty="0">
                <a:solidFill>
                  <a:schemeClr val="bg1">
                    <a:lumMod val="50000"/>
                  </a:schemeClr>
                </a:solidFill>
              </a:rPr>
              <a:t>u</a:t>
            </a:r>
            <a:r>
              <a:rPr lang="ta-IN" sz="1800" dirty="0">
                <a:solidFill>
                  <a:schemeClr val="bg1">
                    <a:lumMod val="50000"/>
                  </a:schemeClr>
                </a:solidFill>
              </a:rPr>
              <a:t>, društven</a:t>
            </a:r>
            <a:r>
              <a:rPr lang="hr-HR" sz="1800" dirty="0">
                <a:solidFill>
                  <a:schemeClr val="bg1">
                    <a:lumMod val="50000"/>
                  </a:schemeClr>
                </a:solidFill>
              </a:rPr>
              <a:t>u</a:t>
            </a:r>
            <a:r>
              <a:rPr lang="ta-IN" sz="1800" dirty="0">
                <a:solidFill>
                  <a:schemeClr val="bg1">
                    <a:lumMod val="50000"/>
                  </a:schemeClr>
                </a:solidFill>
              </a:rPr>
              <a:t> i religijsk</a:t>
            </a:r>
            <a:r>
              <a:rPr lang="hr-HR" sz="1800" dirty="0">
                <a:solidFill>
                  <a:schemeClr val="bg1">
                    <a:lumMod val="50000"/>
                  </a:schemeClr>
                </a:solidFill>
              </a:rPr>
              <a:t>u</a:t>
            </a:r>
            <a:r>
              <a:rPr lang="ta-IN" sz="1800" dirty="0">
                <a:solidFill>
                  <a:schemeClr val="bg1">
                    <a:lumMod val="50000"/>
                  </a:schemeClr>
                </a:solidFill>
              </a:rPr>
              <a:t> pozadin</a:t>
            </a:r>
            <a:r>
              <a:rPr lang="hr-HR" sz="1800" dirty="0">
                <a:solidFill>
                  <a:schemeClr val="bg1">
                    <a:lumMod val="50000"/>
                  </a:schemeClr>
                </a:solidFill>
              </a:rPr>
              <a:t>u</a:t>
            </a:r>
            <a:r>
              <a:rPr lang="ta-IN" sz="1800" dirty="0">
                <a:solidFill>
                  <a:schemeClr val="bg1">
                    <a:lumMod val="50000"/>
                  </a:schemeClr>
                </a:solidFill>
              </a:rPr>
              <a:t>. Uzorak djece je podijeljen u dvije skupine, od kojih je svaka skupina </a:t>
            </a:r>
            <a:r>
              <a:rPr lang="hr-HR" sz="1800" dirty="0">
                <a:solidFill>
                  <a:schemeClr val="bg1">
                    <a:lumMod val="50000"/>
                  </a:schemeClr>
                </a:solidFill>
              </a:rPr>
              <a:t>imala zadatak </a:t>
            </a:r>
            <a:r>
              <a:rPr lang="ta-IN" sz="1800" dirty="0">
                <a:solidFill>
                  <a:schemeClr val="bg1">
                    <a:lumMod val="50000"/>
                  </a:schemeClr>
                </a:solidFill>
              </a:rPr>
              <a:t>ignorira</a:t>
            </a:r>
            <a:r>
              <a:rPr lang="hr-HR" sz="1800" dirty="0">
                <a:solidFill>
                  <a:schemeClr val="bg1">
                    <a:lumMod val="50000"/>
                  </a:schemeClr>
                </a:solidFill>
              </a:rPr>
              <a:t>ti</a:t>
            </a:r>
            <a:r>
              <a:rPr lang="ta-IN" sz="1800" dirty="0">
                <a:solidFill>
                  <a:schemeClr val="bg1">
                    <a:lumMod val="50000"/>
                  </a:schemeClr>
                </a:solidFill>
              </a:rPr>
              <a:t> postojanje druge.</a:t>
            </a:r>
          </a:p>
          <a:p>
            <a:pPr algn="just"/>
            <a:endParaRPr lang="en-US" sz="1800" dirty="0">
              <a:solidFill>
                <a:schemeClr val="bg1">
                  <a:lumMod val="50000"/>
                </a:schemeClr>
              </a:solidFill>
            </a:endParaRPr>
          </a:p>
        </p:txBody>
      </p:sp>
      <p:pic>
        <p:nvPicPr>
          <p:cNvPr id="28673" name="Picture 1"/>
          <p:cNvPicPr>
            <a:picLocks noChangeAspect="1" noChangeArrowheads="1"/>
          </p:cNvPicPr>
          <p:nvPr/>
        </p:nvPicPr>
        <p:blipFill>
          <a:blip r:embed="rId3" cstate="print"/>
          <a:srcRect/>
          <a:stretch>
            <a:fillRect/>
          </a:stretch>
        </p:blipFill>
        <p:spPr bwMode="auto">
          <a:xfrm>
            <a:off x="6143636" y="714362"/>
            <a:ext cx="1928826" cy="991260"/>
          </a:xfrm>
          <a:prstGeom prst="rect">
            <a:avLst/>
          </a:prstGeom>
          <a:noFill/>
          <a:ln w="9525">
            <a:noFill/>
            <a:miter lim="800000"/>
            <a:headEnd/>
            <a:tailEnd/>
          </a:ln>
          <a:effectLst/>
        </p:spPr>
      </p:pic>
      <p:sp>
        <p:nvSpPr>
          <p:cNvPr id="11" name="Titolo 1"/>
          <p:cNvSpPr>
            <a:spLocks noGrp="1"/>
          </p:cNvSpPr>
          <p:nvPr>
            <p:ph type="ctrTitle"/>
          </p:nvPr>
        </p:nvSpPr>
        <p:spPr>
          <a:xfrm>
            <a:off x="714348" y="142858"/>
            <a:ext cx="7772400" cy="357065"/>
          </a:xfrm>
        </p:spPr>
        <p:txBody>
          <a:bodyPr/>
          <a:lstStyle/>
          <a:p>
            <a:pPr algn="l"/>
            <a:r>
              <a:rPr lang="ta-IN" sz="1800" dirty="0"/>
              <a:t>Poglavlje </a:t>
            </a:r>
            <a:r>
              <a:rPr lang="it-IT" sz="1800" dirty="0">
                <a:solidFill>
                  <a:schemeClr val="bg1">
                    <a:lumMod val="50000"/>
                  </a:schemeClr>
                </a:solidFill>
              </a:rPr>
              <a:t>3. </a:t>
            </a:r>
            <a:r>
              <a:rPr lang="ta-IN" sz="1800" b="0" dirty="0">
                <a:solidFill>
                  <a:schemeClr val="bg1">
                    <a:lumMod val="50000"/>
                  </a:schemeClr>
                </a:solidFill>
              </a:rPr>
              <a:t>Konflikt</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85720" y="843558"/>
            <a:ext cx="8501090" cy="28712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sz="2100" dirty="0">
                <a:solidFill>
                  <a:schemeClr val="bg1">
                    <a:lumMod val="50000"/>
                  </a:schemeClr>
                </a:solidFill>
              </a:rPr>
              <a:t>Primjer</a:t>
            </a:r>
            <a:r>
              <a:rPr lang="en-US" sz="2100" dirty="0">
                <a:solidFill>
                  <a:schemeClr val="bg1">
                    <a:lumMod val="50000"/>
                  </a:schemeClr>
                </a:solidFill>
              </a:rPr>
              <a:t> – </a:t>
            </a:r>
            <a:r>
              <a:rPr lang="en-US" sz="2100" i="1" dirty="0">
                <a:solidFill>
                  <a:schemeClr val="bg1">
                    <a:lumMod val="50000"/>
                  </a:schemeClr>
                </a:solidFill>
              </a:rPr>
              <a:t>Robbers Cave Experiment</a:t>
            </a:r>
          </a:p>
          <a:p>
            <a:endParaRPr lang="en-US" sz="2100" dirty="0">
              <a:solidFill>
                <a:schemeClr val="bg1">
                  <a:lumMod val="50000"/>
                </a:schemeClr>
              </a:solidFill>
            </a:endParaRPr>
          </a:p>
          <a:p>
            <a:pPr algn="just"/>
            <a:r>
              <a:rPr lang="ta-IN" sz="2100" b="1" dirty="0">
                <a:solidFill>
                  <a:schemeClr val="bg1">
                    <a:lumMod val="50000"/>
                  </a:schemeClr>
                </a:solidFill>
              </a:rPr>
              <a:t>Prva faza</a:t>
            </a:r>
            <a:r>
              <a:rPr lang="en-US" sz="2100" b="1" dirty="0">
                <a:solidFill>
                  <a:schemeClr val="bg1">
                    <a:lumMod val="50000"/>
                  </a:schemeClr>
                </a:solidFill>
              </a:rPr>
              <a:t>: </a:t>
            </a:r>
            <a:r>
              <a:rPr lang="ta-IN" sz="2100" b="1" dirty="0">
                <a:solidFill>
                  <a:schemeClr val="bg1">
                    <a:lumMod val="50000"/>
                  </a:schemeClr>
                </a:solidFill>
              </a:rPr>
              <a:t>Grupna kohezija </a:t>
            </a:r>
            <a:r>
              <a:rPr lang="mr-IN" sz="2100" dirty="0">
                <a:solidFill>
                  <a:schemeClr val="bg1">
                    <a:lumMod val="50000"/>
                  </a:schemeClr>
                </a:solidFill>
              </a:rPr>
              <a:t>–</a:t>
            </a:r>
            <a:r>
              <a:rPr lang="ta-IN" sz="2100" dirty="0">
                <a:solidFill>
                  <a:schemeClr val="bg1">
                    <a:lumMod val="50000"/>
                  </a:schemeClr>
                </a:solidFill>
              </a:rPr>
              <a:t> za poticanje grupne kohezije organizirane su različite aktivnosti i </a:t>
            </a:r>
            <a:r>
              <a:rPr lang="ta-IN" sz="2100" i="1" dirty="0">
                <a:solidFill>
                  <a:schemeClr val="bg1">
                    <a:lumMod val="50000"/>
                  </a:schemeClr>
                </a:solidFill>
              </a:rPr>
              <a:t>problem-solving </a:t>
            </a:r>
            <a:r>
              <a:rPr lang="ta-IN" sz="2100" dirty="0">
                <a:solidFill>
                  <a:schemeClr val="bg1">
                    <a:lumMod val="50000"/>
                  </a:schemeClr>
                </a:solidFill>
              </a:rPr>
              <a:t>zadaci.</a:t>
            </a:r>
          </a:p>
          <a:p>
            <a:pPr algn="just"/>
            <a:r>
              <a:rPr lang="ta-IN" sz="2100" dirty="0">
                <a:solidFill>
                  <a:schemeClr val="bg1">
                    <a:lumMod val="50000"/>
                  </a:schemeClr>
                </a:solidFill>
              </a:rPr>
              <a:t>Nakon jednog tjedna grupe su se međusobno otkrile.</a:t>
            </a:r>
            <a:endParaRPr lang="en-US" sz="2100" dirty="0">
              <a:solidFill>
                <a:schemeClr val="bg1">
                  <a:lumMod val="50000"/>
                </a:schemeClr>
              </a:solidFill>
            </a:endParaRPr>
          </a:p>
          <a:p>
            <a:endParaRPr lang="en-US" sz="3300" dirty="0"/>
          </a:p>
          <a:p>
            <a:endParaRPr lang="en-US" dirty="0"/>
          </a:p>
          <a:p>
            <a:r>
              <a:rPr lang="en-US" dirty="0"/>
              <a:t> </a:t>
            </a:r>
          </a:p>
        </p:txBody>
      </p:sp>
      <p:pic>
        <p:nvPicPr>
          <p:cNvPr id="27650" name="Picture 2" descr="Risultati immagini per robbers cave experiment"/>
          <p:cNvPicPr>
            <a:picLocks noChangeAspect="1" noChangeArrowheads="1"/>
          </p:cNvPicPr>
          <p:nvPr/>
        </p:nvPicPr>
        <p:blipFill>
          <a:blip r:embed="rId3"/>
          <a:srcRect/>
          <a:stretch>
            <a:fillRect/>
          </a:stretch>
        </p:blipFill>
        <p:spPr bwMode="auto">
          <a:xfrm>
            <a:off x="3779912" y="3075806"/>
            <a:ext cx="1714512" cy="963465"/>
          </a:xfrm>
          <a:prstGeom prst="rect">
            <a:avLst/>
          </a:prstGeom>
          <a:noFill/>
        </p:spPr>
      </p:pic>
      <p:sp>
        <p:nvSpPr>
          <p:cNvPr id="11" name="Titolo 1"/>
          <p:cNvSpPr>
            <a:spLocks noGrp="1"/>
          </p:cNvSpPr>
          <p:nvPr>
            <p:ph type="ctrTitle"/>
          </p:nvPr>
        </p:nvSpPr>
        <p:spPr>
          <a:xfrm>
            <a:off x="785786" y="142858"/>
            <a:ext cx="7772400" cy="357065"/>
          </a:xfrm>
        </p:spPr>
        <p:txBody>
          <a:bodyPr/>
          <a:lstStyle/>
          <a:p>
            <a:pPr algn="l"/>
            <a:r>
              <a:rPr lang="ta-IN" sz="1800" dirty="0">
                <a:solidFill>
                  <a:schemeClr val="bg1">
                    <a:lumMod val="50000"/>
                  </a:schemeClr>
                </a:solidFill>
              </a:rPr>
              <a:t>Poglavlje</a:t>
            </a:r>
            <a:r>
              <a:rPr lang="it-IT" sz="1800" dirty="0">
                <a:solidFill>
                  <a:schemeClr val="bg1">
                    <a:lumMod val="50000"/>
                  </a:schemeClr>
                </a:solidFill>
              </a:rPr>
              <a:t> 3. </a:t>
            </a:r>
            <a:r>
              <a:rPr lang="ta-IN" sz="1800" b="0" dirty="0">
                <a:solidFill>
                  <a:schemeClr val="bg1">
                    <a:lumMod val="50000"/>
                  </a:schemeClr>
                </a:solidFill>
              </a:rPr>
              <a:t>Konflikt</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987574"/>
            <a:ext cx="8358278" cy="3584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sz="1800" dirty="0">
                <a:solidFill>
                  <a:schemeClr val="bg1">
                    <a:lumMod val="50000"/>
                  </a:schemeClr>
                </a:solidFill>
              </a:rPr>
              <a:t>Primjer</a:t>
            </a:r>
            <a:r>
              <a:rPr lang="en-US" sz="1800" dirty="0">
                <a:solidFill>
                  <a:schemeClr val="bg1">
                    <a:lumMod val="50000"/>
                  </a:schemeClr>
                </a:solidFill>
              </a:rPr>
              <a:t> – </a:t>
            </a:r>
            <a:r>
              <a:rPr lang="en-US" sz="1800" i="1" dirty="0">
                <a:solidFill>
                  <a:schemeClr val="bg1">
                    <a:lumMod val="50000"/>
                  </a:schemeClr>
                </a:solidFill>
              </a:rPr>
              <a:t>Robbers Cave Experiment</a:t>
            </a:r>
          </a:p>
          <a:p>
            <a:endParaRPr lang="en-US" sz="1900" dirty="0">
              <a:solidFill>
                <a:schemeClr val="bg1">
                  <a:lumMod val="50000"/>
                </a:schemeClr>
              </a:solidFill>
            </a:endParaRPr>
          </a:p>
          <a:p>
            <a:pPr algn="just"/>
            <a:r>
              <a:rPr lang="ta-IN" sz="1900" b="1" dirty="0">
                <a:solidFill>
                  <a:schemeClr val="bg1">
                    <a:lumMod val="50000"/>
                  </a:schemeClr>
                </a:solidFill>
              </a:rPr>
              <a:t>Druga faza</a:t>
            </a:r>
            <a:r>
              <a:rPr lang="en-US" sz="1900" b="1" dirty="0">
                <a:solidFill>
                  <a:schemeClr val="bg1">
                    <a:lumMod val="50000"/>
                  </a:schemeClr>
                </a:solidFill>
              </a:rPr>
              <a:t>: </a:t>
            </a:r>
            <a:r>
              <a:rPr lang="ta-IN" sz="1900" b="1" dirty="0">
                <a:solidFill>
                  <a:schemeClr val="bg1">
                    <a:lumMod val="50000"/>
                  </a:schemeClr>
                </a:solidFill>
              </a:rPr>
              <a:t>Kontakt s drugom grupom </a:t>
            </a:r>
            <a:r>
              <a:rPr lang="en-US" sz="1900" b="1" dirty="0">
                <a:solidFill>
                  <a:schemeClr val="bg1">
                    <a:lumMod val="50000"/>
                  </a:schemeClr>
                </a:solidFill>
              </a:rPr>
              <a:t>– </a:t>
            </a:r>
            <a:r>
              <a:rPr lang="ta-IN" sz="1900" dirty="0">
                <a:solidFill>
                  <a:schemeClr val="bg1">
                    <a:lumMod val="50000"/>
                  </a:schemeClr>
                </a:solidFill>
              </a:rPr>
              <a:t>Brojne natjecateljske aktivnosti su organizirane u svrhu stvaranja nesuglasica između dvije grupe i pobjednička grupa je osvojila neke nagrade. </a:t>
            </a:r>
            <a:r>
              <a:rPr lang="hr-HR" sz="1900" dirty="0">
                <a:solidFill>
                  <a:schemeClr val="bg1">
                    <a:lumMod val="50000"/>
                  </a:schemeClr>
                </a:solidFill>
              </a:rPr>
              <a:t>P</a:t>
            </a:r>
            <a:r>
              <a:rPr lang="ta-IN" sz="1900" dirty="0">
                <a:solidFill>
                  <a:schemeClr val="bg1">
                    <a:lumMod val="50000"/>
                  </a:schemeClr>
                </a:solidFill>
              </a:rPr>
              <a:t>rimjećene su razlike između grupa (</a:t>
            </a:r>
            <a:r>
              <a:rPr lang="ta-IN" sz="1900" i="1" dirty="0">
                <a:solidFill>
                  <a:schemeClr val="bg1">
                    <a:lumMod val="50000"/>
                  </a:schemeClr>
                </a:solidFill>
              </a:rPr>
              <a:t>ingroup i outgroup)</a:t>
            </a:r>
            <a:r>
              <a:rPr lang="ta-IN" sz="1900" dirty="0">
                <a:solidFill>
                  <a:schemeClr val="bg1">
                    <a:lumMod val="50000"/>
                  </a:schemeClr>
                </a:solidFill>
              </a:rPr>
              <a:t>, djeca su se </a:t>
            </a:r>
            <a:r>
              <a:rPr lang="hr-HR" sz="1900" dirty="0">
                <a:solidFill>
                  <a:schemeClr val="bg1">
                    <a:lumMod val="50000"/>
                  </a:schemeClr>
                </a:solidFill>
              </a:rPr>
              <a:t>počela </a:t>
            </a:r>
            <a:r>
              <a:rPr lang="ta-IN" sz="1900" dirty="0">
                <a:solidFill>
                  <a:schemeClr val="bg1">
                    <a:lumMod val="50000"/>
                  </a:schemeClr>
                </a:solidFill>
              </a:rPr>
              <a:t>međusobno vrijeđa</a:t>
            </a:r>
            <a:r>
              <a:rPr lang="hr-HR" sz="1900" dirty="0">
                <a:solidFill>
                  <a:schemeClr val="bg1">
                    <a:lumMod val="50000"/>
                  </a:schemeClr>
                </a:solidFill>
              </a:rPr>
              <a:t>ti</a:t>
            </a:r>
            <a:r>
              <a:rPr lang="ta-IN" sz="1900" dirty="0">
                <a:solidFill>
                  <a:schemeClr val="bg1">
                    <a:lumMod val="50000"/>
                  </a:schemeClr>
                </a:solidFill>
              </a:rPr>
              <a:t> što je </a:t>
            </a:r>
            <a:r>
              <a:rPr lang="hr-HR" sz="1900" dirty="0">
                <a:solidFill>
                  <a:schemeClr val="bg1">
                    <a:lumMod val="50000"/>
                  </a:schemeClr>
                </a:solidFill>
              </a:rPr>
              <a:t>rezultiralo </a:t>
            </a:r>
            <a:r>
              <a:rPr lang="ta-IN" sz="1900" dirty="0">
                <a:solidFill>
                  <a:schemeClr val="bg1">
                    <a:lumMod val="50000"/>
                  </a:schemeClr>
                </a:solidFill>
              </a:rPr>
              <a:t>fizičk</a:t>
            </a:r>
            <a:r>
              <a:rPr lang="hr-HR" sz="1900" dirty="0">
                <a:solidFill>
                  <a:schemeClr val="bg1">
                    <a:lumMod val="50000"/>
                  </a:schemeClr>
                </a:solidFill>
              </a:rPr>
              <a:t>om</a:t>
            </a:r>
            <a:r>
              <a:rPr lang="ta-IN" sz="1900" dirty="0">
                <a:solidFill>
                  <a:schemeClr val="bg1">
                    <a:lumMod val="50000"/>
                  </a:schemeClr>
                </a:solidFill>
              </a:rPr>
              <a:t> agresij</a:t>
            </a:r>
            <a:r>
              <a:rPr lang="hr-HR" sz="1900" dirty="0">
                <a:solidFill>
                  <a:schemeClr val="bg1">
                    <a:lumMod val="50000"/>
                  </a:schemeClr>
                </a:solidFill>
              </a:rPr>
              <a:t>om</a:t>
            </a:r>
            <a:r>
              <a:rPr lang="ta-IN" sz="1900" dirty="0">
                <a:solidFill>
                  <a:schemeClr val="bg1">
                    <a:lumMod val="50000"/>
                  </a:schemeClr>
                </a:solidFill>
              </a:rPr>
              <a:t> i nasilj</a:t>
            </a:r>
            <a:r>
              <a:rPr lang="hr-HR" sz="1900" dirty="0">
                <a:solidFill>
                  <a:schemeClr val="bg1">
                    <a:lumMod val="50000"/>
                  </a:schemeClr>
                </a:solidFill>
              </a:rPr>
              <a:t>em</a:t>
            </a:r>
            <a:r>
              <a:rPr lang="ta-IN" sz="1900" dirty="0">
                <a:solidFill>
                  <a:schemeClr val="bg1">
                    <a:lumMod val="50000"/>
                  </a:schemeClr>
                </a:solidFill>
              </a:rPr>
              <a:t>.</a:t>
            </a:r>
            <a:endParaRPr lang="en-US" sz="3300" dirty="0"/>
          </a:p>
          <a:p>
            <a:endParaRPr lang="en-US" dirty="0"/>
          </a:p>
          <a:p>
            <a:r>
              <a:rPr lang="en-US" dirty="0"/>
              <a:t> </a:t>
            </a:r>
          </a:p>
        </p:txBody>
      </p:sp>
      <p:sp>
        <p:nvSpPr>
          <p:cNvPr id="11" name="Titolo 1"/>
          <p:cNvSpPr txBox="1">
            <a:spLocks/>
          </p:cNvSpPr>
          <p:nvPr/>
        </p:nvSpPr>
        <p:spPr>
          <a:xfrm>
            <a:off x="714348"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a-IN" sz="1800" b="1"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Poglavlje</a:t>
            </a:r>
            <a:r>
              <a:rPr kumimoji="0" lang="ta-IN" sz="1800" b="1" i="0" u="none" strike="noStrike" kern="1200" cap="none" spc="0" normalizeH="0" noProof="0" dirty="0">
                <a:ln>
                  <a:noFill/>
                </a:ln>
                <a:solidFill>
                  <a:schemeClr val="bg1">
                    <a:lumMod val="50000"/>
                  </a:schemeClr>
                </a:solidFill>
                <a:effectLst/>
                <a:uLnTx/>
                <a:uFillTx/>
                <a:latin typeface="Open Sans" pitchFamily="34" charset="0"/>
                <a:ea typeface="Open Sans" pitchFamily="34" charset="0"/>
                <a:cs typeface="Open Sans" pitchFamily="34" charset="0"/>
              </a:rPr>
              <a:t> 3</a:t>
            </a:r>
            <a:r>
              <a:rPr kumimoji="0" lang="it-IT" sz="1800" b="1"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 </a:t>
            </a:r>
            <a:r>
              <a:rPr kumimoji="0" lang="ta-IN"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Konflikt</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85720" y="1142990"/>
            <a:ext cx="8643998" cy="350046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sz="1900" dirty="0">
                <a:solidFill>
                  <a:schemeClr val="bg1">
                    <a:lumMod val="50000"/>
                  </a:schemeClr>
                </a:solidFill>
              </a:rPr>
              <a:t>Prim</a:t>
            </a:r>
            <a:r>
              <a:rPr lang="hr-HR" sz="1900" dirty="0">
                <a:solidFill>
                  <a:schemeClr val="bg1">
                    <a:lumMod val="50000"/>
                  </a:schemeClr>
                </a:solidFill>
              </a:rPr>
              <a:t>jer</a:t>
            </a:r>
            <a:r>
              <a:rPr lang="en-US" sz="1900" dirty="0">
                <a:solidFill>
                  <a:schemeClr val="bg1">
                    <a:lumMod val="50000"/>
                  </a:schemeClr>
                </a:solidFill>
              </a:rPr>
              <a:t> – </a:t>
            </a:r>
            <a:r>
              <a:rPr lang="en-US" sz="1900" i="1" dirty="0">
                <a:solidFill>
                  <a:schemeClr val="bg1">
                    <a:lumMod val="50000"/>
                  </a:schemeClr>
                </a:solidFill>
              </a:rPr>
              <a:t>Robbers Cave Experiment</a:t>
            </a:r>
          </a:p>
          <a:p>
            <a:pPr algn="just"/>
            <a:endParaRPr lang="en-US" sz="1900" dirty="0">
              <a:solidFill>
                <a:schemeClr val="bg1">
                  <a:lumMod val="50000"/>
                </a:schemeClr>
              </a:solidFill>
            </a:endParaRPr>
          </a:p>
          <a:p>
            <a:pPr algn="just"/>
            <a:r>
              <a:rPr lang="ta-IN" sz="1900" b="1" dirty="0">
                <a:solidFill>
                  <a:schemeClr val="bg1">
                    <a:lumMod val="50000"/>
                  </a:schemeClr>
                </a:solidFill>
              </a:rPr>
              <a:t>Tre</a:t>
            </a:r>
            <a:r>
              <a:rPr lang="hr-HR" sz="1900" b="1" dirty="0">
                <a:solidFill>
                  <a:schemeClr val="bg1">
                    <a:lumMod val="50000"/>
                  </a:schemeClr>
                </a:solidFill>
              </a:rPr>
              <a:t>ć</a:t>
            </a:r>
            <a:r>
              <a:rPr lang="ta-IN" sz="1900" b="1" dirty="0">
                <a:solidFill>
                  <a:schemeClr val="bg1">
                    <a:lumMod val="50000"/>
                  </a:schemeClr>
                </a:solidFill>
              </a:rPr>
              <a:t>a faza</a:t>
            </a:r>
            <a:r>
              <a:rPr lang="en-US" sz="1900" b="1" dirty="0">
                <a:solidFill>
                  <a:schemeClr val="bg1">
                    <a:lumMod val="50000"/>
                  </a:schemeClr>
                </a:solidFill>
              </a:rPr>
              <a:t>: </a:t>
            </a:r>
            <a:r>
              <a:rPr lang="ta-IN" sz="1900" b="1" dirty="0">
                <a:solidFill>
                  <a:schemeClr val="bg1">
                    <a:lumMod val="50000"/>
                  </a:schemeClr>
                </a:solidFill>
              </a:rPr>
              <a:t>Smanjenje nes</a:t>
            </a:r>
            <a:r>
              <a:rPr lang="hr-HR" sz="1900" b="1" dirty="0" err="1">
                <a:solidFill>
                  <a:schemeClr val="bg1">
                    <a:lumMod val="50000"/>
                  </a:schemeClr>
                </a:solidFill>
              </a:rPr>
              <a:t>uglasica</a:t>
            </a:r>
            <a:r>
              <a:rPr lang="ta-IN" sz="1900" b="1" dirty="0">
                <a:solidFill>
                  <a:schemeClr val="bg1">
                    <a:lumMod val="50000"/>
                  </a:schemeClr>
                </a:solidFill>
              </a:rPr>
              <a:t> kroz kontakt </a:t>
            </a:r>
            <a:r>
              <a:rPr lang="en-US" sz="1900" b="1" dirty="0">
                <a:solidFill>
                  <a:schemeClr val="bg1">
                    <a:lumMod val="50000"/>
                  </a:schemeClr>
                </a:solidFill>
              </a:rPr>
              <a:t>– </a:t>
            </a:r>
            <a:r>
              <a:rPr lang="ta-IN" sz="1900" dirty="0">
                <a:solidFill>
                  <a:schemeClr val="bg1">
                    <a:lumMod val="50000"/>
                  </a:schemeClr>
                </a:solidFill>
              </a:rPr>
              <a:t>provedene su intervencije za smanjenje nesuglasica; posebice, </a:t>
            </a:r>
            <a:r>
              <a:rPr lang="en-US" sz="1900" dirty="0" err="1">
                <a:solidFill>
                  <a:schemeClr val="bg1">
                    <a:lumMod val="50000"/>
                  </a:schemeClr>
                </a:solidFill>
              </a:rPr>
              <a:t>Sherif</a:t>
            </a:r>
            <a:r>
              <a:rPr lang="ta-IN" sz="1900" dirty="0">
                <a:solidFill>
                  <a:schemeClr val="bg1">
                    <a:lumMod val="50000"/>
                  </a:schemeClr>
                </a:solidFill>
              </a:rPr>
              <a:t> je stvorio specifičnu kontaktnu situaciju kako bi upoznao </a:t>
            </a:r>
            <a:r>
              <a:rPr lang="hr-HR" sz="1900" dirty="0">
                <a:solidFill>
                  <a:schemeClr val="bg1">
                    <a:lumMod val="50000"/>
                  </a:schemeClr>
                </a:solidFill>
              </a:rPr>
              <a:t>sudionike jedne grupe</a:t>
            </a:r>
            <a:r>
              <a:rPr lang="ta-IN" sz="1900" dirty="0">
                <a:solidFill>
                  <a:schemeClr val="bg1">
                    <a:lumMod val="50000"/>
                  </a:schemeClr>
                </a:solidFill>
              </a:rPr>
              <a:t> s drugom grupom; ali sam kontakt nije bio dovoljan za smanjenje tih postupaka.</a:t>
            </a:r>
            <a:endParaRPr lang="en-US" sz="1900" dirty="0">
              <a:solidFill>
                <a:schemeClr val="bg1">
                  <a:lumMod val="50000"/>
                </a:schemeClr>
              </a:solidFill>
            </a:endParaRPr>
          </a:p>
          <a:p>
            <a:pPr algn="just"/>
            <a:endParaRPr lang="en-US" sz="4300" dirty="0">
              <a:solidFill>
                <a:schemeClr val="tx1"/>
              </a:solidFill>
            </a:endParaRPr>
          </a:p>
          <a:p>
            <a:endParaRPr lang="en-US" dirty="0"/>
          </a:p>
          <a:p>
            <a:endParaRPr lang="en-US" dirty="0"/>
          </a:p>
          <a:p>
            <a:r>
              <a:rPr lang="en-US" dirty="0"/>
              <a:t> </a:t>
            </a:r>
          </a:p>
        </p:txBody>
      </p:sp>
      <p:sp>
        <p:nvSpPr>
          <p:cNvPr id="10" name="Titolo 1"/>
          <p:cNvSpPr>
            <a:spLocks noGrp="1"/>
          </p:cNvSpPr>
          <p:nvPr>
            <p:ph type="ctrTitle"/>
          </p:nvPr>
        </p:nvSpPr>
        <p:spPr>
          <a:xfrm>
            <a:off x="714348" y="142858"/>
            <a:ext cx="7772400" cy="357065"/>
          </a:xfrm>
        </p:spPr>
        <p:txBody>
          <a:bodyPr/>
          <a:lstStyle/>
          <a:p>
            <a:pPr algn="l"/>
            <a:r>
              <a:rPr lang="ta-IN" sz="1800" dirty="0">
                <a:solidFill>
                  <a:schemeClr val="bg1">
                    <a:lumMod val="50000"/>
                  </a:schemeClr>
                </a:solidFill>
              </a:rPr>
              <a:t>Poglavlje </a:t>
            </a:r>
            <a:r>
              <a:rPr lang="it-IT" sz="1800" dirty="0">
                <a:solidFill>
                  <a:schemeClr val="bg1">
                    <a:lumMod val="50000"/>
                  </a:schemeClr>
                </a:solidFill>
              </a:rPr>
              <a:t>3. </a:t>
            </a:r>
            <a:r>
              <a:rPr lang="ta-IN" sz="1800" b="0" dirty="0">
                <a:solidFill>
                  <a:schemeClr val="bg1">
                    <a:lumMod val="50000"/>
                  </a:schemeClr>
                </a:solidFill>
              </a:rPr>
              <a:t>Konflikt</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14282" y="1142990"/>
            <a:ext cx="8715404" cy="3357586"/>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sz="5500" dirty="0">
                <a:solidFill>
                  <a:schemeClr val="bg1">
                    <a:lumMod val="50000"/>
                  </a:schemeClr>
                </a:solidFill>
              </a:rPr>
              <a:t>Primjer</a:t>
            </a:r>
            <a:r>
              <a:rPr lang="en-US" sz="5500" dirty="0">
                <a:solidFill>
                  <a:schemeClr val="bg1">
                    <a:lumMod val="50000"/>
                  </a:schemeClr>
                </a:solidFill>
              </a:rPr>
              <a:t> – </a:t>
            </a:r>
            <a:r>
              <a:rPr lang="en-US" sz="5500" i="1" dirty="0">
                <a:solidFill>
                  <a:schemeClr val="bg1">
                    <a:lumMod val="50000"/>
                  </a:schemeClr>
                </a:solidFill>
              </a:rPr>
              <a:t>Robbers Cave Experiment</a:t>
            </a:r>
          </a:p>
          <a:p>
            <a:pPr algn="just"/>
            <a:endParaRPr lang="en-US" sz="5500" dirty="0">
              <a:solidFill>
                <a:schemeClr val="bg1">
                  <a:lumMod val="50000"/>
                </a:schemeClr>
              </a:solidFill>
            </a:endParaRPr>
          </a:p>
          <a:p>
            <a:pPr algn="just"/>
            <a:r>
              <a:rPr lang="ta-IN" sz="5500" b="1" dirty="0">
                <a:solidFill>
                  <a:schemeClr val="bg1">
                    <a:lumMod val="50000"/>
                  </a:schemeClr>
                </a:solidFill>
              </a:rPr>
              <a:t>Četvrta faza</a:t>
            </a:r>
            <a:r>
              <a:rPr lang="en-US" sz="5500" b="1" dirty="0">
                <a:solidFill>
                  <a:schemeClr val="bg1">
                    <a:lumMod val="50000"/>
                  </a:schemeClr>
                </a:solidFill>
              </a:rPr>
              <a:t>: </a:t>
            </a:r>
            <a:r>
              <a:rPr lang="ta-IN" sz="5500" b="1" dirty="0">
                <a:solidFill>
                  <a:schemeClr val="bg1">
                    <a:lumMod val="50000"/>
                  </a:schemeClr>
                </a:solidFill>
              </a:rPr>
              <a:t>Smanjenje nes</a:t>
            </a:r>
            <a:r>
              <a:rPr lang="hr-HR" sz="5500" b="1" dirty="0" err="1">
                <a:solidFill>
                  <a:schemeClr val="bg1">
                    <a:lumMod val="50000"/>
                  </a:schemeClr>
                </a:solidFill>
              </a:rPr>
              <a:t>uglasica</a:t>
            </a:r>
            <a:r>
              <a:rPr lang="ta-IN" sz="5500" b="1" dirty="0">
                <a:solidFill>
                  <a:schemeClr val="bg1">
                    <a:lumMod val="50000"/>
                  </a:schemeClr>
                </a:solidFill>
              </a:rPr>
              <a:t> kroz </a:t>
            </a:r>
            <a:r>
              <a:rPr lang="hr-HR" sz="5500" b="1" dirty="0">
                <a:solidFill>
                  <a:schemeClr val="bg1">
                    <a:lumMod val="50000"/>
                  </a:schemeClr>
                </a:solidFill>
              </a:rPr>
              <a:t>zadane</a:t>
            </a:r>
            <a:r>
              <a:rPr lang="ta-IN" sz="5500" b="1" dirty="0">
                <a:solidFill>
                  <a:schemeClr val="bg1">
                    <a:lumMod val="50000"/>
                  </a:schemeClr>
                </a:solidFill>
              </a:rPr>
              <a:t> ciljeve </a:t>
            </a:r>
            <a:r>
              <a:rPr lang="mr-IN" sz="5500" b="1" dirty="0">
                <a:solidFill>
                  <a:schemeClr val="bg1">
                    <a:lumMod val="50000"/>
                  </a:schemeClr>
                </a:solidFill>
              </a:rPr>
              <a:t>–</a:t>
            </a:r>
            <a:r>
              <a:rPr lang="ta-IN" sz="5500" b="1" dirty="0">
                <a:solidFill>
                  <a:schemeClr val="bg1">
                    <a:lumMod val="50000"/>
                  </a:schemeClr>
                </a:solidFill>
              </a:rPr>
              <a:t> </a:t>
            </a:r>
            <a:r>
              <a:rPr lang="ta-IN" sz="5500" dirty="0">
                <a:solidFill>
                  <a:schemeClr val="bg1">
                    <a:lumMod val="50000"/>
                  </a:schemeClr>
                </a:solidFill>
              </a:rPr>
              <a:t>s ciljem ostvarivanja zajedničkog </a:t>
            </a:r>
            <a:r>
              <a:rPr lang="hr-HR" sz="5500" dirty="0">
                <a:solidFill>
                  <a:schemeClr val="bg1">
                    <a:lumMod val="50000"/>
                  </a:schemeClr>
                </a:solidFill>
              </a:rPr>
              <a:t>zadanog</a:t>
            </a:r>
            <a:r>
              <a:rPr lang="ta-IN" sz="5500" dirty="0">
                <a:solidFill>
                  <a:schemeClr val="bg1">
                    <a:lumMod val="50000"/>
                  </a:schemeClr>
                </a:solidFill>
              </a:rPr>
              <a:t> cilja (npr., problem s vodom: u kampu nije bilo vode i istraživači su tražili od djece suradnju u otklanjanju štete), djeca su imala zadatak surađivati u rješavanju zajedničkog problema, bez obzira kojoj grupi su pripadala. Ova strategija se</a:t>
            </a:r>
            <a:r>
              <a:rPr lang="hr-HR" sz="5500" dirty="0">
                <a:solidFill>
                  <a:schemeClr val="bg1">
                    <a:lumMod val="50000"/>
                  </a:schemeClr>
                </a:solidFill>
              </a:rPr>
              <a:t> </a:t>
            </a:r>
            <a:r>
              <a:rPr lang="ta-IN" sz="5500" dirty="0">
                <a:solidFill>
                  <a:schemeClr val="bg1">
                    <a:lumMod val="50000"/>
                  </a:schemeClr>
                </a:solidFill>
              </a:rPr>
              <a:t>pokazala učinkovitom </a:t>
            </a:r>
            <a:r>
              <a:rPr lang="hr-HR" sz="5500" dirty="0">
                <a:solidFill>
                  <a:schemeClr val="bg1">
                    <a:lumMod val="50000"/>
                  </a:schemeClr>
                </a:solidFill>
              </a:rPr>
              <a:t>jer</a:t>
            </a:r>
            <a:r>
              <a:rPr lang="ta-IN" sz="5500" dirty="0">
                <a:solidFill>
                  <a:schemeClr val="bg1">
                    <a:lumMod val="50000"/>
                  </a:schemeClr>
                </a:solidFill>
              </a:rPr>
              <a:t> su djeca tražila zajedničku večeru posljednju večer ili zajedničku vožnju autobusom na dan povratka. </a:t>
            </a:r>
          </a:p>
          <a:p>
            <a:pPr algn="just"/>
            <a:endParaRPr lang="ta-IN" sz="5500" dirty="0">
              <a:solidFill>
                <a:schemeClr val="bg1">
                  <a:lumMod val="50000"/>
                </a:schemeClr>
              </a:solidFill>
            </a:endParaRPr>
          </a:p>
          <a:p>
            <a:pPr algn="just"/>
            <a:endParaRPr lang="en-US" sz="5500" dirty="0">
              <a:solidFill>
                <a:schemeClr val="bg1">
                  <a:lumMod val="50000"/>
                </a:schemeClr>
              </a:solidFill>
            </a:endParaRPr>
          </a:p>
          <a:p>
            <a:pPr algn="just"/>
            <a:r>
              <a:rPr lang="ta-IN" sz="5500" dirty="0">
                <a:solidFill>
                  <a:schemeClr val="bg1">
                    <a:lumMod val="50000"/>
                  </a:schemeClr>
                </a:solidFill>
              </a:rPr>
              <a:t>U psihološkoj literaturi ovo je poznato kao </a:t>
            </a:r>
            <a:r>
              <a:rPr lang="ta-IN" sz="5500" b="1" dirty="0">
                <a:solidFill>
                  <a:schemeClr val="bg1">
                    <a:lumMod val="50000"/>
                  </a:schemeClr>
                </a:solidFill>
              </a:rPr>
              <a:t>Realistička teorija konflikta</a:t>
            </a:r>
            <a:r>
              <a:rPr lang="en-US" sz="5500" dirty="0">
                <a:solidFill>
                  <a:schemeClr val="bg1">
                    <a:lumMod val="50000"/>
                  </a:schemeClr>
                </a:solidFill>
              </a:rPr>
              <a:t>. </a:t>
            </a:r>
            <a:endParaRPr lang="en-US" sz="5500" b="1" dirty="0">
              <a:solidFill>
                <a:schemeClr val="bg1">
                  <a:lumMod val="50000"/>
                </a:schemeClr>
              </a:solidFill>
            </a:endParaRPr>
          </a:p>
          <a:p>
            <a:pPr algn="just"/>
            <a:r>
              <a:rPr lang="en-US" sz="2800" dirty="0">
                <a:solidFill>
                  <a:schemeClr val="tx1"/>
                </a:solidFill>
              </a:rPr>
              <a:t>  </a:t>
            </a:r>
          </a:p>
          <a:p>
            <a:endParaRPr lang="en-US" dirty="0"/>
          </a:p>
          <a:p>
            <a:endParaRPr lang="en-US" dirty="0"/>
          </a:p>
          <a:p>
            <a:r>
              <a:rPr lang="en-US" dirty="0"/>
              <a:t> </a:t>
            </a:r>
          </a:p>
        </p:txBody>
      </p:sp>
      <p:sp>
        <p:nvSpPr>
          <p:cNvPr id="11" name="Titolo 1"/>
          <p:cNvSpPr txBox="1">
            <a:spLocks/>
          </p:cNvSpPr>
          <p:nvPr/>
        </p:nvSpPr>
        <p:spPr>
          <a:xfrm>
            <a:off x="714348"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a-IN" sz="1800" b="1"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Poglavlje</a:t>
            </a:r>
            <a:r>
              <a:rPr kumimoji="0" lang="it-IT" sz="1800" b="1"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 3. </a:t>
            </a:r>
            <a:r>
              <a:rPr kumimoji="0" lang="ta-IN"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Konflikt</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1142990"/>
            <a:ext cx="8215370" cy="25717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sz="1900" dirty="0">
                <a:solidFill>
                  <a:schemeClr val="bg1">
                    <a:lumMod val="50000"/>
                  </a:schemeClr>
                </a:solidFill>
              </a:rPr>
              <a:t>Realistička teorija konflikta </a:t>
            </a:r>
            <a:r>
              <a:rPr lang="en-US" sz="1900" dirty="0">
                <a:solidFill>
                  <a:schemeClr val="bg1">
                    <a:lumMod val="50000"/>
                  </a:schemeClr>
                </a:solidFill>
              </a:rPr>
              <a:t>(</a:t>
            </a:r>
            <a:r>
              <a:rPr lang="en-US" sz="1900" dirty="0" err="1">
                <a:solidFill>
                  <a:schemeClr val="bg1">
                    <a:lumMod val="50000"/>
                  </a:schemeClr>
                </a:solidFill>
              </a:rPr>
              <a:t>Sherif</a:t>
            </a:r>
            <a:r>
              <a:rPr lang="en-US" sz="1900" dirty="0">
                <a:solidFill>
                  <a:schemeClr val="bg1">
                    <a:lumMod val="50000"/>
                  </a:schemeClr>
                </a:solidFill>
              </a:rPr>
              <a:t>, 1966)</a:t>
            </a:r>
          </a:p>
          <a:p>
            <a:endParaRPr lang="en-US" sz="1900" dirty="0">
              <a:solidFill>
                <a:schemeClr val="bg1">
                  <a:lumMod val="50000"/>
                </a:schemeClr>
              </a:solidFill>
            </a:endParaRPr>
          </a:p>
          <a:p>
            <a:pPr algn="just"/>
            <a:r>
              <a:rPr lang="ta-IN" sz="1900" dirty="0">
                <a:solidFill>
                  <a:schemeClr val="bg1">
                    <a:lumMod val="50000"/>
                  </a:schemeClr>
                </a:solidFill>
              </a:rPr>
              <a:t>Prema realističkoj teoriji konflikta </a:t>
            </a:r>
            <a:r>
              <a:rPr lang="en-US" sz="1900" dirty="0">
                <a:solidFill>
                  <a:schemeClr val="bg1">
                    <a:lumMod val="50000"/>
                  </a:schemeClr>
                </a:solidFill>
              </a:rPr>
              <a:t>(</a:t>
            </a:r>
            <a:r>
              <a:rPr lang="en-US" sz="1900" dirty="0" err="1">
                <a:solidFill>
                  <a:schemeClr val="bg1">
                    <a:lumMod val="50000"/>
                  </a:schemeClr>
                </a:solidFill>
              </a:rPr>
              <a:t>Sherif</a:t>
            </a:r>
            <a:r>
              <a:rPr lang="en-US" sz="1900" dirty="0">
                <a:solidFill>
                  <a:schemeClr val="bg1">
                    <a:lumMod val="50000"/>
                  </a:schemeClr>
                </a:solidFill>
              </a:rPr>
              <a:t>, 1966), </a:t>
            </a:r>
            <a:r>
              <a:rPr lang="ta-IN" sz="1900" dirty="0">
                <a:solidFill>
                  <a:schemeClr val="bg1">
                    <a:lumMod val="50000"/>
                  </a:schemeClr>
                </a:solidFill>
              </a:rPr>
              <a:t>konflikt</a:t>
            </a:r>
            <a:r>
              <a:rPr lang="en-US" sz="1900" dirty="0">
                <a:solidFill>
                  <a:schemeClr val="bg1">
                    <a:lumMod val="50000"/>
                  </a:schemeClr>
                </a:solidFill>
              </a:rPr>
              <a:t>:</a:t>
            </a:r>
          </a:p>
          <a:p>
            <a:pPr marL="457200" indent="-457200" algn="just">
              <a:buFont typeface="Arial" pitchFamily="34" charset="0"/>
              <a:buChar char="•"/>
            </a:pPr>
            <a:r>
              <a:rPr lang="ta-IN" sz="1900" dirty="0">
                <a:solidFill>
                  <a:schemeClr val="bg1">
                    <a:lumMod val="50000"/>
                  </a:schemeClr>
                </a:solidFill>
              </a:rPr>
              <a:t>nastaje kada se dvije ili više grupa natječu za ograničena sredstva</a:t>
            </a:r>
            <a:r>
              <a:rPr lang="en-US" sz="1900" dirty="0">
                <a:solidFill>
                  <a:schemeClr val="bg1">
                    <a:lumMod val="50000"/>
                  </a:schemeClr>
                </a:solidFill>
              </a:rPr>
              <a:t>;</a:t>
            </a:r>
          </a:p>
          <a:p>
            <a:pPr marL="457200" indent="-457200" algn="just">
              <a:buFont typeface="Arial" pitchFamily="34" charset="0"/>
              <a:buChar char="•"/>
            </a:pPr>
            <a:r>
              <a:rPr lang="ta-IN" sz="1900" dirty="0">
                <a:solidFill>
                  <a:schemeClr val="bg1">
                    <a:lumMod val="50000"/>
                  </a:schemeClr>
                </a:solidFill>
              </a:rPr>
              <a:t>prisutnost </a:t>
            </a:r>
            <a:r>
              <a:rPr lang="hr-HR" sz="1900" dirty="0">
                <a:solidFill>
                  <a:schemeClr val="bg1">
                    <a:lumMod val="50000"/>
                  </a:schemeClr>
                </a:solidFill>
              </a:rPr>
              <a:t>zadanih</a:t>
            </a:r>
            <a:r>
              <a:rPr lang="en-US" sz="1900" i="1" dirty="0">
                <a:solidFill>
                  <a:schemeClr val="bg1">
                    <a:lumMod val="50000"/>
                  </a:schemeClr>
                </a:solidFill>
              </a:rPr>
              <a:t> </a:t>
            </a:r>
            <a:r>
              <a:rPr lang="ta-IN" sz="1900" dirty="0">
                <a:solidFill>
                  <a:schemeClr val="bg1">
                    <a:lumMod val="50000"/>
                  </a:schemeClr>
                </a:solidFill>
              </a:rPr>
              <a:t>ciljeva</a:t>
            </a:r>
            <a:r>
              <a:rPr lang="en-US" sz="1900" dirty="0">
                <a:solidFill>
                  <a:schemeClr val="bg1">
                    <a:lumMod val="50000"/>
                  </a:schemeClr>
                </a:solidFill>
              </a:rPr>
              <a:t> </a:t>
            </a:r>
            <a:r>
              <a:rPr lang="ta-IN" sz="1900" dirty="0">
                <a:solidFill>
                  <a:schemeClr val="bg1">
                    <a:lumMod val="50000"/>
                  </a:schemeClr>
                </a:solidFill>
              </a:rPr>
              <a:t>koji promiču suradnju.</a:t>
            </a:r>
            <a:endParaRPr lang="en-US" sz="1900" dirty="0">
              <a:solidFill>
                <a:schemeClr val="bg1">
                  <a:lumMod val="50000"/>
                </a:schemeClr>
              </a:solidFill>
            </a:endParaRPr>
          </a:p>
          <a:p>
            <a:pPr marL="457200" indent="-457200" algn="just"/>
            <a:endParaRPr lang="en-US" sz="1900" dirty="0">
              <a:solidFill>
                <a:schemeClr val="bg1">
                  <a:lumMod val="50000"/>
                </a:schemeClr>
              </a:solidFill>
            </a:endParaRPr>
          </a:p>
          <a:p>
            <a:pPr marL="457200" indent="-457200" algn="just"/>
            <a:r>
              <a:rPr lang="ta-IN" sz="1900" b="1" dirty="0">
                <a:solidFill>
                  <a:schemeClr val="bg1">
                    <a:lumMod val="50000"/>
                  </a:schemeClr>
                </a:solidFill>
              </a:rPr>
              <a:t>Ove strategije su učinkovite kod dugotrajnog konflikta.</a:t>
            </a:r>
            <a:endParaRPr lang="en-US" sz="1900" b="1" dirty="0">
              <a:solidFill>
                <a:schemeClr val="bg1">
                  <a:lumMod val="50000"/>
                </a:schemeClr>
              </a:solidFill>
            </a:endParaRPr>
          </a:p>
          <a:p>
            <a:pPr algn="just"/>
            <a:endParaRPr lang="en-US" sz="1900" dirty="0">
              <a:solidFill>
                <a:schemeClr val="bg1">
                  <a:lumMod val="50000"/>
                </a:schemeClr>
              </a:solidFill>
            </a:endParaRPr>
          </a:p>
          <a:p>
            <a:endParaRPr lang="en-US" dirty="0">
              <a:solidFill>
                <a:schemeClr val="tx1"/>
              </a:solidFill>
            </a:endParaRPr>
          </a:p>
          <a:p>
            <a:endParaRPr lang="en-US" dirty="0">
              <a:solidFill>
                <a:schemeClr val="tx1"/>
              </a:solidFill>
            </a:endParaRPr>
          </a:p>
        </p:txBody>
      </p:sp>
      <p:sp>
        <p:nvSpPr>
          <p:cNvPr id="11" name="Titolo 1"/>
          <p:cNvSpPr txBox="1">
            <a:spLocks/>
          </p:cNvSpPr>
          <p:nvPr/>
        </p:nvSpPr>
        <p:spPr>
          <a:xfrm>
            <a:off x="714348"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a-IN" sz="1800" b="1"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Poglavlje</a:t>
            </a:r>
            <a:r>
              <a:rPr kumimoji="0" lang="ta-IN" sz="1800" b="1" i="0" u="none" strike="noStrike" kern="1200" cap="none" spc="0" normalizeH="0" noProof="0" dirty="0">
                <a:ln>
                  <a:noFill/>
                </a:ln>
                <a:solidFill>
                  <a:schemeClr val="bg1">
                    <a:lumMod val="50000"/>
                  </a:schemeClr>
                </a:solidFill>
                <a:effectLst/>
                <a:uLnTx/>
                <a:uFillTx/>
                <a:latin typeface="Open Sans" pitchFamily="34" charset="0"/>
                <a:ea typeface="Open Sans" pitchFamily="34" charset="0"/>
                <a:cs typeface="Open Sans" pitchFamily="34" charset="0"/>
              </a:rPr>
              <a:t> </a:t>
            </a:r>
            <a:r>
              <a:rPr kumimoji="0" lang="it-IT" sz="1800" b="1"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3. </a:t>
            </a:r>
            <a:r>
              <a:rPr kumimoji="0" lang="ta-IN"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Kontakt</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85720" y="1357304"/>
            <a:ext cx="8286808" cy="26432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12" name="CasellaDiTesto 11"/>
          <p:cNvSpPr txBox="1"/>
          <p:nvPr/>
        </p:nvSpPr>
        <p:spPr>
          <a:xfrm>
            <a:off x="395536" y="771550"/>
            <a:ext cx="8429684" cy="3139321"/>
          </a:xfrm>
          <a:prstGeom prst="rect">
            <a:avLst/>
          </a:prstGeom>
          <a:noFill/>
        </p:spPr>
        <p:txBody>
          <a:bodyPr wrap="square" rtlCol="0">
            <a:spAutoFit/>
          </a:bodyPr>
          <a:lstStyle/>
          <a:p>
            <a:r>
              <a:rPr lang="ta-IN" b="1" dirty="0">
                <a:solidFill>
                  <a:schemeClr val="bg1">
                    <a:lumMod val="50000"/>
                  </a:schemeClr>
                </a:solidFill>
                <a:latin typeface="Open Sans"/>
              </a:rPr>
              <a:t>Strategije za upravljanje konfliktom</a:t>
            </a:r>
            <a:r>
              <a:rPr lang="it-IT" dirty="0">
                <a:solidFill>
                  <a:schemeClr val="bg1">
                    <a:lumMod val="50000"/>
                  </a:schemeClr>
                </a:solidFill>
                <a:latin typeface="Open Sans"/>
              </a:rPr>
              <a:t>:</a:t>
            </a:r>
            <a:endParaRPr lang="ta-IN" dirty="0">
              <a:solidFill>
                <a:schemeClr val="bg1">
                  <a:lumMod val="50000"/>
                </a:schemeClr>
              </a:solidFill>
              <a:latin typeface="Open Sans"/>
            </a:endParaRPr>
          </a:p>
          <a:p>
            <a:endParaRPr lang="it-IT" dirty="0">
              <a:solidFill>
                <a:schemeClr val="bg1">
                  <a:lumMod val="50000"/>
                </a:schemeClr>
              </a:solidFill>
              <a:latin typeface="Open Sans"/>
            </a:endParaRPr>
          </a:p>
          <a:p>
            <a:pPr marL="342900" indent="-342900">
              <a:buFont typeface="Arial" pitchFamily="34" charset="0"/>
              <a:buChar char="•"/>
            </a:pPr>
            <a:r>
              <a:rPr lang="ta-IN" b="1" dirty="0">
                <a:solidFill>
                  <a:schemeClr val="bg1">
                    <a:lumMod val="50000"/>
                  </a:schemeClr>
                </a:solidFill>
                <a:latin typeface="Open Sans"/>
              </a:rPr>
              <a:t>Budite mirni </a:t>
            </a:r>
            <a:r>
              <a:rPr lang="it-IT" dirty="0">
                <a:solidFill>
                  <a:schemeClr val="bg1">
                    <a:lumMod val="50000"/>
                  </a:schemeClr>
                </a:solidFill>
                <a:latin typeface="Open Sans"/>
              </a:rPr>
              <a:t>– </a:t>
            </a:r>
            <a:r>
              <a:rPr lang="ta-IN" dirty="0">
                <a:solidFill>
                  <a:schemeClr val="bg1">
                    <a:lumMod val="50000"/>
                  </a:schemeClr>
                </a:solidFill>
                <a:latin typeface="Open Sans"/>
              </a:rPr>
              <a:t>podučavajte svoje sportaše se ne naljute i da mirnim putem rješavaju konfliktnu situaciju;</a:t>
            </a:r>
          </a:p>
          <a:p>
            <a:pPr marL="342900" indent="-342900">
              <a:buFont typeface="Arial" pitchFamily="34" charset="0"/>
              <a:buChar char="•"/>
            </a:pPr>
            <a:r>
              <a:rPr lang="ta-IN" b="1" dirty="0">
                <a:solidFill>
                  <a:schemeClr val="bg1">
                    <a:lumMod val="50000"/>
                  </a:schemeClr>
                </a:solidFill>
                <a:latin typeface="Open Sans"/>
              </a:rPr>
              <a:t>Ne preuzimajte stranu jednog sportaša</a:t>
            </a:r>
            <a:r>
              <a:rPr lang="it-IT" dirty="0">
                <a:solidFill>
                  <a:schemeClr val="bg1">
                    <a:lumMod val="50000"/>
                  </a:schemeClr>
                </a:solidFill>
                <a:latin typeface="Open Sans"/>
              </a:rPr>
              <a:t>– </a:t>
            </a:r>
            <a:r>
              <a:rPr lang="ta-IN" dirty="0">
                <a:solidFill>
                  <a:schemeClr val="bg1">
                    <a:lumMod val="50000"/>
                  </a:schemeClr>
                </a:solidFill>
                <a:latin typeface="Open Sans"/>
              </a:rPr>
              <a:t>Pokušajte razumijeti oba stajališta i promicati otvorenu komunikaciju kod konfliktnih situacija (ne važi za fizičke konflikte)</a:t>
            </a:r>
          </a:p>
          <a:p>
            <a:pPr marL="342900" indent="-342900">
              <a:buFont typeface="Arial" pitchFamily="34" charset="0"/>
              <a:buChar char="•"/>
            </a:pPr>
            <a:r>
              <a:rPr lang="ta-IN" dirty="0">
                <a:solidFill>
                  <a:schemeClr val="bg1">
                    <a:lumMod val="50000"/>
                  </a:schemeClr>
                </a:solidFill>
                <a:latin typeface="Open Sans"/>
              </a:rPr>
              <a:t>Ako je konflikt samo verbalni</a:t>
            </a:r>
            <a:r>
              <a:rPr lang="it-IT" b="1" dirty="0">
                <a:solidFill>
                  <a:schemeClr val="bg1">
                    <a:lumMod val="50000"/>
                  </a:schemeClr>
                </a:solidFill>
                <a:latin typeface="Open Sans"/>
              </a:rPr>
              <a:t>, </a:t>
            </a:r>
            <a:r>
              <a:rPr lang="ta-IN" b="1" dirty="0">
                <a:solidFill>
                  <a:schemeClr val="bg1">
                    <a:lumMod val="50000"/>
                  </a:schemeClr>
                </a:solidFill>
                <a:latin typeface="Open Sans"/>
              </a:rPr>
              <a:t>potaknite raspravu ispred ostalih članova</a:t>
            </a:r>
            <a:r>
              <a:rPr lang="it-IT" b="1" dirty="0">
                <a:solidFill>
                  <a:schemeClr val="bg1">
                    <a:lumMod val="50000"/>
                  </a:schemeClr>
                </a:solidFill>
                <a:latin typeface="Open Sans"/>
              </a:rPr>
              <a:t>;</a:t>
            </a:r>
          </a:p>
          <a:p>
            <a:pPr marL="342900" indent="-342900">
              <a:buFont typeface="Arial" pitchFamily="34" charset="0"/>
              <a:buChar char="•"/>
            </a:pPr>
            <a:r>
              <a:rPr lang="ta-IN" dirty="0">
                <a:solidFill>
                  <a:schemeClr val="bg1">
                    <a:lumMod val="50000"/>
                  </a:schemeClr>
                </a:solidFill>
                <a:latin typeface="Open Sans"/>
              </a:rPr>
              <a:t>Ako je konflikt fizički, </a:t>
            </a:r>
            <a:r>
              <a:rPr lang="ta-IN" b="1" dirty="0">
                <a:solidFill>
                  <a:schemeClr val="bg1">
                    <a:lumMod val="50000"/>
                  </a:schemeClr>
                </a:solidFill>
                <a:latin typeface="Open Sans"/>
              </a:rPr>
              <a:t>odvojite osobe i raspravite s njima odvoje</a:t>
            </a:r>
            <a:r>
              <a:rPr lang="hr-HR" b="1" dirty="0">
                <a:solidFill>
                  <a:schemeClr val="bg1">
                    <a:lumMod val="50000"/>
                  </a:schemeClr>
                </a:solidFill>
                <a:latin typeface="Open Sans"/>
              </a:rPr>
              <a:t>no</a:t>
            </a:r>
            <a:r>
              <a:rPr lang="ta-IN" b="1" dirty="0">
                <a:solidFill>
                  <a:schemeClr val="bg1">
                    <a:lumMod val="50000"/>
                  </a:schemeClr>
                </a:solidFill>
                <a:latin typeface="Open Sans"/>
              </a:rPr>
              <a:t> od ostatka grupe.</a:t>
            </a:r>
            <a:endParaRPr lang="it-IT" b="1" dirty="0">
              <a:solidFill>
                <a:schemeClr val="bg1">
                  <a:lumMod val="50000"/>
                </a:schemeClr>
              </a:solidFill>
              <a:latin typeface="Open Sans"/>
            </a:endParaRPr>
          </a:p>
          <a:p>
            <a:pPr marL="342900" indent="-342900"/>
            <a:endParaRPr lang="it-IT" dirty="0"/>
          </a:p>
        </p:txBody>
      </p:sp>
      <p:sp>
        <p:nvSpPr>
          <p:cNvPr id="11" name="Titolo 1"/>
          <p:cNvSpPr txBox="1">
            <a:spLocks/>
          </p:cNvSpPr>
          <p:nvPr/>
        </p:nvSpPr>
        <p:spPr>
          <a:xfrm>
            <a:off x="714348"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a-IN" sz="1800" b="1"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Poglavlje </a:t>
            </a:r>
            <a:r>
              <a:rPr kumimoji="0" lang="it-IT" sz="1800" b="1"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3. </a:t>
            </a:r>
            <a:r>
              <a:rPr kumimoji="0" lang="ta-IN"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Konflikt</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85720" y="1357304"/>
            <a:ext cx="8286808" cy="26432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12" name="CasellaDiTesto 11"/>
          <p:cNvSpPr txBox="1"/>
          <p:nvPr/>
        </p:nvSpPr>
        <p:spPr>
          <a:xfrm>
            <a:off x="357158" y="1928808"/>
            <a:ext cx="8429684" cy="646331"/>
          </a:xfrm>
          <a:prstGeom prst="rect">
            <a:avLst/>
          </a:prstGeom>
          <a:noFill/>
        </p:spPr>
        <p:txBody>
          <a:bodyPr wrap="square" rtlCol="0">
            <a:spAutoFit/>
          </a:bodyPr>
          <a:lstStyle/>
          <a:p>
            <a:pPr marL="342900" indent="-342900" algn="ctr"/>
            <a:r>
              <a:rPr lang="ta-IN" b="1" dirty="0">
                <a:solidFill>
                  <a:schemeClr val="bg1">
                    <a:lumMod val="50000"/>
                  </a:schemeClr>
                </a:solidFill>
                <a:latin typeface="Open Sans"/>
              </a:rPr>
              <a:t>Važno je da sportaši razumiju da je dijalog pravi alat za rješavanje konflikta, a ne nasilje.</a:t>
            </a:r>
            <a:endParaRPr lang="it-IT" dirty="0"/>
          </a:p>
        </p:txBody>
      </p:sp>
      <p:pic>
        <p:nvPicPr>
          <p:cNvPr id="24578" name="Picture 2" descr="Risultati immagini per warning"/>
          <p:cNvPicPr>
            <a:picLocks noChangeAspect="1" noChangeArrowheads="1"/>
          </p:cNvPicPr>
          <p:nvPr/>
        </p:nvPicPr>
        <p:blipFill>
          <a:blip r:embed="rId3" cstate="print"/>
          <a:srcRect/>
          <a:stretch>
            <a:fillRect/>
          </a:stretch>
        </p:blipFill>
        <p:spPr bwMode="auto">
          <a:xfrm>
            <a:off x="4143372" y="2643188"/>
            <a:ext cx="1285884" cy="1285884"/>
          </a:xfrm>
          <a:prstGeom prst="rect">
            <a:avLst/>
          </a:prstGeom>
          <a:noFill/>
        </p:spPr>
      </p:pic>
      <p:sp>
        <p:nvSpPr>
          <p:cNvPr id="11" name="Titolo 1"/>
          <p:cNvSpPr>
            <a:spLocks noGrp="1"/>
          </p:cNvSpPr>
          <p:nvPr>
            <p:ph type="ctrTitle"/>
          </p:nvPr>
        </p:nvSpPr>
        <p:spPr>
          <a:xfrm>
            <a:off x="714348" y="142858"/>
            <a:ext cx="7772400" cy="357065"/>
          </a:xfrm>
        </p:spPr>
        <p:txBody>
          <a:bodyPr/>
          <a:lstStyle/>
          <a:p>
            <a:pPr algn="l"/>
            <a:r>
              <a:rPr lang="ta-IN" sz="1800" dirty="0">
                <a:solidFill>
                  <a:schemeClr val="bg1">
                    <a:lumMod val="50000"/>
                  </a:schemeClr>
                </a:solidFill>
              </a:rPr>
              <a:t>Poglavlje </a:t>
            </a:r>
            <a:r>
              <a:rPr lang="it-IT" sz="1800" dirty="0">
                <a:solidFill>
                  <a:schemeClr val="bg1">
                    <a:lumMod val="50000"/>
                  </a:schemeClr>
                </a:solidFill>
              </a:rPr>
              <a:t>3. </a:t>
            </a:r>
            <a:r>
              <a:rPr lang="ta-IN" sz="1800" b="0" dirty="0">
                <a:solidFill>
                  <a:schemeClr val="bg1">
                    <a:lumMod val="50000"/>
                  </a:schemeClr>
                </a:solidFill>
              </a:rPr>
              <a:t>Konflikt</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r>
              <a:rPr lang="ta-IN" sz="1800" dirty="0">
                <a:solidFill>
                  <a:schemeClr val="bg1">
                    <a:lumMod val="50000"/>
                  </a:schemeClr>
                </a:solidFill>
              </a:rPr>
              <a:t>Poglavlje</a:t>
            </a:r>
            <a:r>
              <a:rPr lang="it-IT" sz="1800" dirty="0">
                <a:solidFill>
                  <a:schemeClr val="bg1">
                    <a:lumMod val="50000"/>
                  </a:schemeClr>
                </a:solidFill>
              </a:rPr>
              <a:t> 1. </a:t>
            </a:r>
            <a:r>
              <a:rPr lang="ta-IN" sz="1800" b="0" dirty="0">
                <a:solidFill>
                  <a:schemeClr val="bg1">
                    <a:lumMod val="50000"/>
                  </a:schemeClr>
                </a:solidFill>
              </a:rPr>
              <a:t>Predrasude i </a:t>
            </a:r>
            <a:r>
              <a:rPr lang="ta-IN" sz="1800" b="0" dirty="0"/>
              <a:t>Teorija Kontakta</a:t>
            </a:r>
            <a:endParaRPr lang="it-IT" sz="1800" b="0" i="1" dirty="0">
              <a:solidFill>
                <a:schemeClr val="bg1">
                  <a:lumMod val="50000"/>
                </a:schemeClr>
              </a:solidFill>
            </a:endParaRPr>
          </a:p>
        </p:txBody>
      </p:sp>
      <p:sp>
        <p:nvSpPr>
          <p:cNvPr id="5" name="Titolo 1">
            <a:extLst>
              <a:ext uri="{FF2B5EF4-FFF2-40B4-BE49-F238E27FC236}">
                <a16:creationId xmlns:a16="http://schemas.microsoft.com/office/drawing/2014/main" xmlns=""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it-IT" sz="1800" b="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42910" y="785800"/>
            <a:ext cx="8215370" cy="32861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sz="1800" b="1" dirty="0">
                <a:solidFill>
                  <a:schemeClr val="bg1">
                    <a:lumMod val="50000"/>
                  </a:schemeClr>
                </a:solidFill>
              </a:rPr>
              <a:t>Strategije za prevenciju konflikta</a:t>
            </a:r>
            <a:endParaRPr lang="en-US" sz="1800" b="1" dirty="0">
              <a:solidFill>
                <a:schemeClr val="bg1">
                  <a:lumMod val="50000"/>
                </a:schemeClr>
              </a:solidFill>
            </a:endParaRPr>
          </a:p>
          <a:p>
            <a:endParaRPr lang="en-US" sz="1800" b="1" dirty="0">
              <a:solidFill>
                <a:schemeClr val="bg1">
                  <a:lumMod val="50000"/>
                </a:schemeClr>
              </a:solidFill>
            </a:endParaRPr>
          </a:p>
          <a:p>
            <a:pPr marL="457200" indent="-457200" algn="just">
              <a:buFont typeface="Arial" pitchFamily="34" charset="0"/>
              <a:buChar char="•"/>
            </a:pPr>
            <a:r>
              <a:rPr lang="ta-IN" sz="1800" dirty="0">
                <a:solidFill>
                  <a:schemeClr val="bg1">
                    <a:lumMod val="50000"/>
                  </a:schemeClr>
                </a:solidFill>
              </a:rPr>
              <a:t>Sportaše treba poticati da konceptualiziraju ljude kao pojedince umjesto jednostavnih članova grupe;</a:t>
            </a:r>
          </a:p>
          <a:p>
            <a:pPr marL="457200" indent="-457200" algn="just">
              <a:buFont typeface="Arial" pitchFamily="34" charset="0"/>
              <a:buChar char="•"/>
            </a:pPr>
            <a:r>
              <a:rPr lang="ta-IN" sz="1800" dirty="0">
                <a:solidFill>
                  <a:schemeClr val="bg1">
                    <a:lumMod val="50000"/>
                  </a:schemeClr>
                </a:solidFill>
              </a:rPr>
              <a:t>Sportaše treba </a:t>
            </a:r>
            <a:r>
              <a:rPr lang="hr-HR" sz="1800" dirty="0">
                <a:solidFill>
                  <a:schemeClr val="bg1">
                    <a:lumMod val="50000"/>
                  </a:schemeClr>
                </a:solidFill>
              </a:rPr>
              <a:t>poticati na</a:t>
            </a:r>
            <a:r>
              <a:rPr lang="ta-IN" sz="1800" dirty="0">
                <a:solidFill>
                  <a:schemeClr val="bg1">
                    <a:lumMod val="50000"/>
                  </a:schemeClr>
                </a:solidFill>
              </a:rPr>
              <a:t> uključivanje ostalih</a:t>
            </a:r>
            <a:r>
              <a:rPr lang="hr-HR" sz="1800" dirty="0">
                <a:solidFill>
                  <a:schemeClr val="bg1">
                    <a:lumMod val="50000"/>
                  </a:schemeClr>
                </a:solidFill>
              </a:rPr>
              <a:t> pojedinaca</a:t>
            </a:r>
            <a:r>
              <a:rPr lang="ta-IN" sz="1800" dirty="0">
                <a:solidFill>
                  <a:schemeClr val="bg1">
                    <a:lumMod val="50000"/>
                  </a:schemeClr>
                </a:solidFill>
              </a:rPr>
              <a:t> izvan neposredne grupe;</a:t>
            </a:r>
          </a:p>
          <a:p>
            <a:pPr marL="457200" indent="-457200" algn="just">
              <a:buFont typeface="Arial" pitchFamily="34" charset="0"/>
              <a:buChar char="•"/>
            </a:pPr>
            <a:r>
              <a:rPr lang="ta-IN" sz="1800" dirty="0">
                <a:solidFill>
                  <a:schemeClr val="bg1">
                    <a:lumMod val="50000"/>
                  </a:schemeClr>
                </a:solidFill>
              </a:rPr>
              <a:t>Sportaši se trebaju educirati o nizu vjerskih gledišta i praksi.</a:t>
            </a:r>
          </a:p>
        </p:txBody>
      </p:sp>
      <p:sp>
        <p:nvSpPr>
          <p:cNvPr id="11" name="Titolo 1"/>
          <p:cNvSpPr txBox="1">
            <a:spLocks/>
          </p:cNvSpPr>
          <p:nvPr/>
        </p:nvSpPr>
        <p:spPr>
          <a:xfrm>
            <a:off x="714348"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a-IN" sz="1800" b="1"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Poglavlje</a:t>
            </a:r>
            <a:r>
              <a:rPr kumimoji="0" lang="it-IT" sz="1800" b="1"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 3. </a:t>
            </a:r>
            <a:r>
              <a:rPr kumimoji="0" lang="ta-IN"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Konflikt</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42910" y="785800"/>
            <a:ext cx="8215370" cy="32861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sz="1800" dirty="0">
              <a:solidFill>
                <a:schemeClr val="bg1">
                  <a:lumMod val="50000"/>
                </a:schemeClr>
              </a:solidFill>
            </a:endParaRPr>
          </a:p>
        </p:txBody>
      </p:sp>
      <p:sp>
        <p:nvSpPr>
          <p:cNvPr id="11" name="Titolo 1"/>
          <p:cNvSpPr txBox="1">
            <a:spLocks/>
          </p:cNvSpPr>
          <p:nvPr/>
        </p:nvSpPr>
        <p:spPr>
          <a:xfrm>
            <a:off x="714348"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a-IN" sz="1800" b="1"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Poglavlje </a:t>
            </a:r>
            <a:r>
              <a:rPr kumimoji="0" lang="it-IT" sz="1800" b="1"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3. </a:t>
            </a:r>
            <a:r>
              <a:rPr kumimoji="0" lang="ta-IN"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rPr>
              <a:t>Konflikt</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
        <p:nvSpPr>
          <p:cNvPr id="9" name="CasellaDiTesto 8"/>
          <p:cNvSpPr txBox="1"/>
          <p:nvPr/>
        </p:nvSpPr>
        <p:spPr>
          <a:xfrm>
            <a:off x="428596" y="1071552"/>
            <a:ext cx="7858180" cy="2585323"/>
          </a:xfrm>
          <a:prstGeom prst="rect">
            <a:avLst/>
          </a:prstGeom>
          <a:noFill/>
        </p:spPr>
        <p:txBody>
          <a:bodyPr wrap="square" rtlCol="0">
            <a:spAutoFit/>
          </a:bodyPr>
          <a:lstStyle/>
          <a:p>
            <a:r>
              <a:rPr lang="ta-IN" b="1" dirty="0">
                <a:solidFill>
                  <a:schemeClr val="tx1">
                    <a:lumMod val="50000"/>
                    <a:lumOff val="50000"/>
                  </a:schemeClr>
                </a:solidFill>
                <a:latin typeface="Open Sans"/>
              </a:rPr>
              <a:t>Prijedlozi</a:t>
            </a:r>
            <a:r>
              <a:rPr lang="en-GB" b="1" dirty="0">
                <a:solidFill>
                  <a:schemeClr val="tx1">
                    <a:lumMod val="50000"/>
                    <a:lumOff val="50000"/>
                  </a:schemeClr>
                </a:solidFill>
                <a:latin typeface="Open Sans"/>
              </a:rPr>
              <a:t>:</a:t>
            </a:r>
          </a:p>
          <a:p>
            <a:endParaRPr lang="en-GB" dirty="0">
              <a:solidFill>
                <a:schemeClr val="tx1">
                  <a:lumMod val="50000"/>
                  <a:lumOff val="50000"/>
                </a:schemeClr>
              </a:solidFill>
              <a:latin typeface="Open Sans"/>
            </a:endParaRPr>
          </a:p>
          <a:p>
            <a:r>
              <a:rPr lang="ta-IN" dirty="0">
                <a:solidFill>
                  <a:schemeClr val="tx1">
                    <a:lumMod val="50000"/>
                    <a:lumOff val="50000"/>
                  </a:schemeClr>
                </a:solidFill>
                <a:latin typeface="Open Sans"/>
              </a:rPr>
              <a:t>Kada se pojavi konflikt među djecom koji uključuje ozbiljne probleme potrebno je obavijestiti obitelj</a:t>
            </a:r>
            <a:r>
              <a:rPr lang="hr-HR" dirty="0">
                <a:solidFill>
                  <a:schemeClr val="tx1">
                    <a:lumMod val="50000"/>
                    <a:lumOff val="50000"/>
                  </a:schemeClr>
                </a:solidFill>
                <a:latin typeface="Open Sans"/>
              </a:rPr>
              <a:t>/roditelje</a:t>
            </a:r>
            <a:r>
              <a:rPr lang="ta-IN" dirty="0">
                <a:solidFill>
                  <a:schemeClr val="tx1">
                    <a:lumMod val="50000"/>
                    <a:lumOff val="50000"/>
                  </a:schemeClr>
                </a:solidFill>
                <a:latin typeface="Open Sans"/>
              </a:rPr>
              <a:t> o tome što se dogodilo.</a:t>
            </a:r>
          </a:p>
          <a:p>
            <a:endParaRPr lang="ta-IN" dirty="0">
              <a:solidFill>
                <a:schemeClr val="tx1">
                  <a:lumMod val="50000"/>
                  <a:lumOff val="50000"/>
                </a:schemeClr>
              </a:solidFill>
              <a:latin typeface="Open Sans"/>
            </a:endParaRPr>
          </a:p>
          <a:p>
            <a:r>
              <a:rPr lang="ta-IN" dirty="0">
                <a:solidFill>
                  <a:schemeClr val="tx1">
                    <a:lumMod val="50000"/>
                    <a:lumOff val="50000"/>
                  </a:schemeClr>
                </a:solidFill>
                <a:latin typeface="Open Sans"/>
              </a:rPr>
              <a:t>Pri tome se očekuje od trenera da obavijeste roditelje i dogovore se oko zajedničke edukacijske strategije.</a:t>
            </a:r>
            <a:endParaRPr lang="en-GB" dirty="0">
              <a:solidFill>
                <a:schemeClr val="tx1">
                  <a:lumMod val="50000"/>
                  <a:lumOff val="50000"/>
                </a:schemeClr>
              </a:solidFill>
              <a:latin typeface="Open Sans"/>
            </a:endParaRPr>
          </a:p>
          <a:p>
            <a:endParaRPr lang="en-GB" dirty="0">
              <a:latin typeface="Open Sans"/>
            </a:endParaRPr>
          </a:p>
          <a:p>
            <a:endParaRPr lang="en-GB" dirty="0">
              <a:latin typeface="Open Sans"/>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547664" y="555526"/>
            <a:ext cx="6400800" cy="609399"/>
          </a:xfrm>
        </p:spPr>
        <p:txBody>
          <a:bodyPr/>
          <a:lstStyle/>
          <a:p>
            <a:r>
              <a:rPr lang="ta-IN" b="1" dirty="0"/>
              <a:t>Odjeljak znanja</a:t>
            </a:r>
            <a:r>
              <a:rPr lang="lt-LT" b="1" dirty="0"/>
              <a:t>/ </a:t>
            </a:r>
            <a:r>
              <a:rPr lang="ta-IN" b="1" dirty="0"/>
              <a:t>Zadaci za vježbu</a:t>
            </a:r>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2AB5D1A3-B1E7-4421-B55E-5DBB46C18533}"/>
              </a:ext>
            </a:extLst>
          </p:cNvPr>
          <p:cNvSpPr txBox="1">
            <a:spLocks/>
          </p:cNvSpPr>
          <p:nvPr/>
        </p:nvSpPr>
        <p:spPr>
          <a:xfrm>
            <a:off x="378966" y="1635646"/>
            <a:ext cx="8336438" cy="200767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r>
              <a:rPr lang="ta-IN" dirty="0"/>
              <a:t>Koje strategije možete </a:t>
            </a:r>
            <a:r>
              <a:rPr lang="hr-HR" dirty="0"/>
              <a:t>provesti</a:t>
            </a:r>
            <a:r>
              <a:rPr lang="ta-IN" dirty="0"/>
              <a:t> za rješavanje konflikta</a:t>
            </a:r>
            <a:r>
              <a:rPr lang="en-GB" dirty="0"/>
              <a:t>?</a:t>
            </a:r>
          </a:p>
          <a:p>
            <a:pPr marL="457200" indent="-457200" algn="l">
              <a:buFont typeface="Arial" pitchFamily="34" charset="0"/>
              <a:buChar char="•"/>
            </a:pPr>
            <a:r>
              <a:rPr lang="ta-IN" dirty="0"/>
              <a:t>Koja strategija je prikladna za rješavanje kratkotrajnog konflikta? </a:t>
            </a:r>
          </a:p>
          <a:p>
            <a:pPr marL="457200" indent="-457200" algn="l">
              <a:buFont typeface="Arial" pitchFamily="34" charset="0"/>
              <a:buChar char="•"/>
            </a:pPr>
            <a:r>
              <a:rPr lang="ta-IN" dirty="0"/>
              <a:t>Koja strategija je prikladna za rješavanje dugotrajnog konflikta?</a:t>
            </a:r>
            <a:endParaRPr lang="en-GB" dirty="0"/>
          </a:p>
        </p:txBody>
      </p:sp>
      <p:pic>
        <p:nvPicPr>
          <p:cNvPr id="8" name="Picture 2" descr="Risultati immagini per question mark"/>
          <p:cNvPicPr>
            <a:picLocks noChangeAspect="1" noChangeArrowheads="1"/>
          </p:cNvPicPr>
          <p:nvPr/>
        </p:nvPicPr>
        <p:blipFill>
          <a:blip r:embed="rId3" cstate="print"/>
          <a:srcRect/>
          <a:stretch>
            <a:fillRect/>
          </a:stretch>
        </p:blipFill>
        <p:spPr bwMode="auto">
          <a:xfrm>
            <a:off x="6858016" y="3214692"/>
            <a:ext cx="1775234" cy="1000132"/>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4" name="CasellaDiTesto 13"/>
          <p:cNvSpPr txBox="1"/>
          <p:nvPr/>
        </p:nvSpPr>
        <p:spPr>
          <a:xfrm>
            <a:off x="1000100" y="214296"/>
            <a:ext cx="7286676" cy="369332"/>
          </a:xfrm>
          <a:prstGeom prst="rect">
            <a:avLst/>
          </a:prstGeom>
          <a:noFill/>
        </p:spPr>
        <p:txBody>
          <a:bodyPr wrap="square" rtlCol="0">
            <a:spAutoFit/>
          </a:bodyPr>
          <a:lstStyle/>
          <a:p>
            <a:pPr algn="ctr"/>
            <a:r>
              <a:rPr lang="ta-IN" b="1" dirty="0">
                <a:solidFill>
                  <a:schemeClr val="tx1">
                    <a:lumMod val="50000"/>
                    <a:lumOff val="50000"/>
                  </a:schemeClr>
                </a:solidFill>
                <a:latin typeface="Open Sans"/>
              </a:rPr>
              <a:t>Kraj 3.poglavlja</a:t>
            </a:r>
            <a:endParaRPr lang="it-IT"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r>
              <a:rPr lang="ta-IN" sz="1800" dirty="0">
                <a:solidFill>
                  <a:schemeClr val="bg1">
                    <a:lumMod val="50000"/>
                  </a:schemeClr>
                </a:solidFill>
              </a:rPr>
              <a:t>Poglavlje</a:t>
            </a:r>
            <a:r>
              <a:rPr lang="it-IT" sz="1800" dirty="0">
                <a:solidFill>
                  <a:schemeClr val="bg1">
                    <a:lumMod val="50000"/>
                  </a:schemeClr>
                </a:solidFill>
              </a:rPr>
              <a:t> 4. </a:t>
            </a:r>
            <a:r>
              <a:rPr lang="ta-IN" sz="1800" b="0" dirty="0">
                <a:solidFill>
                  <a:schemeClr val="bg1">
                    <a:lumMod val="50000"/>
                  </a:schemeClr>
                </a:solidFill>
              </a:rPr>
              <a:t>Posljedice nasilja i isključenja</a:t>
            </a:r>
            <a:endParaRPr lang="it-IT" sz="1800" b="0" dirty="0">
              <a:solidFill>
                <a:schemeClr val="bg1">
                  <a:lumMod val="50000"/>
                </a:schemeClr>
              </a:solidFill>
            </a:endParaRPr>
          </a:p>
        </p:txBody>
      </p:sp>
      <p:sp>
        <p:nvSpPr>
          <p:cNvPr id="5" name="Titolo 1">
            <a:extLst>
              <a:ext uri="{FF2B5EF4-FFF2-40B4-BE49-F238E27FC236}">
                <a16:creationId xmlns:a16="http://schemas.microsoft.com/office/drawing/2014/main" xmlns=""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it-IT" sz="1800" b="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987574"/>
            <a:ext cx="7226249" cy="285752"/>
          </a:xfrm>
        </p:spPr>
        <p:txBody>
          <a:bodyPr>
            <a:noAutofit/>
          </a:bodyPr>
          <a:lstStyle/>
          <a:p>
            <a:r>
              <a:rPr lang="ta-IN" sz="1800" b="1" dirty="0"/>
              <a:t>PREGLED</a:t>
            </a:r>
            <a:endParaRPr lang="lt-LT" sz="1800" b="1" dirty="0"/>
          </a:p>
          <a:p>
            <a:endParaRPr lang="lt-LT" sz="1800" dirty="0"/>
          </a:p>
          <a:p>
            <a:endParaRPr lang="en-US" sz="18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357158" y="1714494"/>
            <a:ext cx="8429684" cy="23762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ta-IN" sz="1800" dirty="0"/>
              <a:t>Ovo poglavlje će </a:t>
            </a:r>
            <a:r>
              <a:rPr lang="hr-HR" sz="1800" dirty="0"/>
              <a:t>opisati</a:t>
            </a:r>
            <a:r>
              <a:rPr lang="ta-IN" sz="1800" dirty="0"/>
              <a:t> specifične obrasce za prepoznavanje situacija nasilja i isključenja žrtava. </a:t>
            </a:r>
            <a:endParaRPr lang="en-GB" sz="1800" dirty="0"/>
          </a:p>
        </p:txBody>
      </p:sp>
      <p:pic>
        <p:nvPicPr>
          <p:cNvPr id="20482" name="Picture 2" descr="Risultati immagini per children victim"/>
          <p:cNvPicPr>
            <a:picLocks noChangeAspect="1" noChangeArrowheads="1"/>
          </p:cNvPicPr>
          <p:nvPr/>
        </p:nvPicPr>
        <p:blipFill>
          <a:blip r:embed="rId3" cstate="print"/>
          <a:srcRect/>
          <a:stretch>
            <a:fillRect/>
          </a:stretch>
        </p:blipFill>
        <p:spPr bwMode="auto">
          <a:xfrm>
            <a:off x="4857751" y="2357436"/>
            <a:ext cx="3129665" cy="1643074"/>
          </a:xfrm>
          <a:prstGeom prst="rect">
            <a:avLst/>
          </a:prstGeom>
          <a:noFill/>
        </p:spPr>
      </p:pic>
      <p:sp>
        <p:nvSpPr>
          <p:cNvPr id="8" name="Titolo 1"/>
          <p:cNvSpPr>
            <a:spLocks noGrp="1"/>
          </p:cNvSpPr>
          <p:nvPr>
            <p:ph type="ctrTitle"/>
          </p:nvPr>
        </p:nvSpPr>
        <p:spPr>
          <a:xfrm>
            <a:off x="785786" y="142858"/>
            <a:ext cx="7772400" cy="357065"/>
          </a:xfrm>
        </p:spPr>
        <p:txBody>
          <a:bodyPr/>
          <a:lstStyle/>
          <a:p>
            <a:pPr algn="l"/>
            <a:r>
              <a:rPr lang="ta-IN" sz="1800" dirty="0">
                <a:solidFill>
                  <a:schemeClr val="bg1">
                    <a:lumMod val="50000"/>
                  </a:schemeClr>
                </a:solidFill>
              </a:rPr>
              <a:t>Poglavlje </a:t>
            </a:r>
            <a:r>
              <a:rPr lang="it-IT" sz="1800" dirty="0">
                <a:solidFill>
                  <a:schemeClr val="bg1">
                    <a:lumMod val="50000"/>
                  </a:schemeClr>
                </a:solidFill>
              </a:rPr>
              <a:t>4. </a:t>
            </a:r>
            <a:r>
              <a:rPr lang="ta-IN" sz="1800" b="0" dirty="0">
                <a:solidFill>
                  <a:schemeClr val="bg1">
                    <a:lumMod val="50000"/>
                  </a:schemeClr>
                </a:solidFill>
              </a:rPr>
              <a:t>Posljedice nasilja i isključenja</a:t>
            </a:r>
            <a:endParaRPr lang="it-IT" sz="1800" b="0" dirty="0">
              <a:solidFill>
                <a:schemeClr val="bg1">
                  <a:lumMod val="50000"/>
                </a:schemeClr>
              </a:solidFill>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57158" y="1071552"/>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1800" b="1" dirty="0">
                <a:solidFill>
                  <a:schemeClr val="bg1">
                    <a:lumMod val="50000"/>
                  </a:schemeClr>
                </a:solidFill>
              </a:rPr>
              <a:t>Kratkoročni učinci</a:t>
            </a:r>
            <a:endParaRPr lang="en-US" sz="1800" b="1" dirty="0">
              <a:solidFill>
                <a:schemeClr val="bg1">
                  <a:lumMod val="50000"/>
                </a:schemeClr>
              </a:solidFill>
            </a:endParaRPr>
          </a:p>
          <a:p>
            <a:pPr algn="just"/>
            <a:r>
              <a:rPr lang="ta-IN" sz="1800" dirty="0">
                <a:solidFill>
                  <a:schemeClr val="bg1">
                    <a:lumMod val="50000"/>
                  </a:schemeClr>
                </a:solidFill>
              </a:rPr>
              <a:t>Djeca izložena nasilju ili isključen</a:t>
            </a:r>
            <a:r>
              <a:rPr lang="hr-HR" sz="1800" dirty="0">
                <a:solidFill>
                  <a:schemeClr val="bg1">
                    <a:lumMod val="50000"/>
                  </a:schemeClr>
                </a:solidFill>
              </a:rPr>
              <a:t>ju</a:t>
            </a:r>
            <a:r>
              <a:rPr lang="ta-IN" sz="1800" dirty="0">
                <a:solidFill>
                  <a:schemeClr val="bg1">
                    <a:lumMod val="50000"/>
                  </a:schemeClr>
                </a:solidFill>
              </a:rPr>
              <a:t> najčešće pate od sljedećih pojava:</a:t>
            </a:r>
          </a:p>
          <a:p>
            <a:pPr algn="just"/>
            <a:endParaRPr lang="en-US" sz="1800" dirty="0">
              <a:solidFill>
                <a:schemeClr val="bg1">
                  <a:lumMod val="50000"/>
                </a:schemeClr>
              </a:solidFill>
            </a:endParaRPr>
          </a:p>
          <a:p>
            <a:pPr algn="just">
              <a:buFont typeface="Arial" pitchFamily="34" charset="0"/>
              <a:buChar char="•"/>
            </a:pPr>
            <a:r>
              <a:rPr lang="en-US" sz="1800" dirty="0">
                <a:solidFill>
                  <a:schemeClr val="bg1">
                    <a:lumMod val="50000"/>
                  </a:schemeClr>
                </a:solidFill>
              </a:rPr>
              <a:t> </a:t>
            </a:r>
            <a:r>
              <a:rPr lang="en-US" sz="1800" dirty="0" err="1">
                <a:solidFill>
                  <a:schemeClr val="bg1">
                    <a:lumMod val="50000"/>
                  </a:schemeClr>
                </a:solidFill>
              </a:rPr>
              <a:t>Stres</a:t>
            </a:r>
            <a:endParaRPr lang="en-US" sz="1800" dirty="0">
              <a:solidFill>
                <a:schemeClr val="bg1">
                  <a:lumMod val="50000"/>
                </a:schemeClr>
              </a:solidFill>
            </a:endParaRPr>
          </a:p>
          <a:p>
            <a:pPr algn="just">
              <a:buFont typeface="Arial" pitchFamily="34" charset="0"/>
              <a:buChar char="•"/>
            </a:pPr>
            <a:r>
              <a:rPr lang="en-US" sz="1800" dirty="0">
                <a:solidFill>
                  <a:schemeClr val="bg1">
                    <a:lumMod val="50000"/>
                  </a:schemeClr>
                </a:solidFill>
              </a:rPr>
              <a:t> </a:t>
            </a:r>
            <a:r>
              <a:rPr lang="ta-IN" sz="1800" dirty="0">
                <a:solidFill>
                  <a:schemeClr val="bg1">
                    <a:lumMod val="50000"/>
                  </a:schemeClr>
                </a:solidFill>
              </a:rPr>
              <a:t>Depresija</a:t>
            </a:r>
            <a:endParaRPr lang="en-US" sz="1800" dirty="0">
              <a:solidFill>
                <a:schemeClr val="bg1">
                  <a:lumMod val="50000"/>
                </a:schemeClr>
              </a:solidFill>
            </a:endParaRPr>
          </a:p>
          <a:p>
            <a:pPr algn="just">
              <a:buFont typeface="Arial" pitchFamily="34" charset="0"/>
              <a:buChar char="•"/>
            </a:pPr>
            <a:r>
              <a:rPr lang="ta-IN" sz="1800" dirty="0">
                <a:solidFill>
                  <a:schemeClr val="bg1">
                    <a:lumMod val="50000"/>
                  </a:schemeClr>
                </a:solidFill>
              </a:rPr>
              <a:t> Bespomoćnost</a:t>
            </a:r>
          </a:p>
          <a:p>
            <a:pPr algn="just">
              <a:buFont typeface="Arial" pitchFamily="34" charset="0"/>
              <a:buChar char="•"/>
            </a:pPr>
            <a:r>
              <a:rPr lang="ta-IN" sz="1800" dirty="0">
                <a:solidFill>
                  <a:schemeClr val="bg1">
                    <a:lumMod val="50000"/>
                  </a:schemeClr>
                </a:solidFill>
              </a:rPr>
              <a:t> Indiferentnost na nasilje u budućnosti</a:t>
            </a:r>
            <a:endParaRPr lang="en-US" sz="1800" dirty="0">
              <a:solidFill>
                <a:schemeClr val="bg1">
                  <a:lumMod val="50000"/>
                </a:schemeClr>
              </a:solidFill>
            </a:endParaRPr>
          </a:p>
          <a:p>
            <a:pPr algn="just">
              <a:buFont typeface="Arial" pitchFamily="34" charset="0"/>
              <a:buChar char="•"/>
            </a:pPr>
            <a:r>
              <a:rPr lang="en-US" sz="1800" dirty="0">
                <a:solidFill>
                  <a:schemeClr val="bg1">
                    <a:lumMod val="50000"/>
                  </a:schemeClr>
                </a:solidFill>
              </a:rPr>
              <a:t> </a:t>
            </a:r>
            <a:r>
              <a:rPr lang="ta-IN" sz="1800" dirty="0">
                <a:solidFill>
                  <a:schemeClr val="bg1">
                    <a:lumMod val="50000"/>
                  </a:schemeClr>
                </a:solidFill>
              </a:rPr>
              <a:t>Nepažljivost prema drugima</a:t>
            </a:r>
            <a:endParaRPr lang="en-US" sz="1800" dirty="0">
              <a:solidFill>
                <a:schemeClr val="bg1">
                  <a:lumMod val="50000"/>
                </a:schemeClr>
              </a:solidFill>
            </a:endParaRPr>
          </a:p>
          <a:p>
            <a:pPr algn="just">
              <a:buFont typeface="Arial" pitchFamily="34" charset="0"/>
              <a:buChar char="•"/>
            </a:pPr>
            <a:r>
              <a:rPr lang="en-US" sz="1800" dirty="0">
                <a:solidFill>
                  <a:schemeClr val="bg1">
                    <a:lumMod val="50000"/>
                  </a:schemeClr>
                </a:solidFill>
              </a:rPr>
              <a:t> </a:t>
            </a:r>
            <a:r>
              <a:rPr lang="ta-IN" sz="1800" dirty="0">
                <a:solidFill>
                  <a:schemeClr val="bg1">
                    <a:lumMod val="50000"/>
                  </a:schemeClr>
                </a:solidFill>
              </a:rPr>
              <a:t>Nasilnost</a:t>
            </a:r>
            <a:endParaRPr lang="en-US" sz="1800" dirty="0">
              <a:solidFill>
                <a:schemeClr val="bg1">
                  <a:lumMod val="50000"/>
                </a:schemeClr>
              </a:solidFill>
            </a:endParaRPr>
          </a:p>
        </p:txBody>
      </p:sp>
      <p:pic>
        <p:nvPicPr>
          <p:cNvPr id="19457" name="Picture 1"/>
          <p:cNvPicPr>
            <a:picLocks noChangeAspect="1" noChangeArrowheads="1"/>
          </p:cNvPicPr>
          <p:nvPr/>
        </p:nvPicPr>
        <p:blipFill>
          <a:blip r:embed="rId3" cstate="print"/>
          <a:srcRect/>
          <a:stretch>
            <a:fillRect/>
          </a:stretch>
        </p:blipFill>
        <p:spPr bwMode="auto">
          <a:xfrm>
            <a:off x="5857884" y="2143122"/>
            <a:ext cx="1947846" cy="1214489"/>
          </a:xfrm>
          <a:prstGeom prst="rect">
            <a:avLst/>
          </a:prstGeom>
          <a:noFill/>
          <a:ln w="9525">
            <a:noFill/>
            <a:miter lim="800000"/>
            <a:headEnd/>
            <a:tailEnd/>
          </a:ln>
          <a:effectLst/>
        </p:spPr>
      </p:pic>
      <p:sp>
        <p:nvSpPr>
          <p:cNvPr id="10" name="Titolo 1"/>
          <p:cNvSpPr>
            <a:spLocks noGrp="1"/>
          </p:cNvSpPr>
          <p:nvPr>
            <p:ph type="ctrTitle"/>
          </p:nvPr>
        </p:nvSpPr>
        <p:spPr>
          <a:xfrm>
            <a:off x="714348" y="142858"/>
            <a:ext cx="7772400" cy="357065"/>
          </a:xfrm>
        </p:spPr>
        <p:txBody>
          <a:bodyPr/>
          <a:lstStyle/>
          <a:p>
            <a:pPr algn="l"/>
            <a:r>
              <a:rPr lang="ta-IN" sz="1800" dirty="0"/>
              <a:t>Poglavlje </a:t>
            </a:r>
            <a:r>
              <a:rPr lang="it-IT" sz="1800" dirty="0"/>
              <a:t>4. </a:t>
            </a:r>
            <a:r>
              <a:rPr lang="ta-IN" sz="1800" b="0" dirty="0"/>
              <a:t>Posljedice nasilja i isključenja</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1800" b="1" dirty="0">
                <a:solidFill>
                  <a:schemeClr val="bg1">
                    <a:lumMod val="50000"/>
                  </a:schemeClr>
                </a:solidFill>
              </a:rPr>
              <a:t>Dugoročni učinci</a:t>
            </a:r>
            <a:endParaRPr lang="en-US" sz="1800" b="1" dirty="0">
              <a:solidFill>
                <a:schemeClr val="bg1">
                  <a:lumMod val="50000"/>
                </a:schemeClr>
              </a:solidFill>
            </a:endParaRPr>
          </a:p>
          <a:p>
            <a:pPr algn="just"/>
            <a:endParaRPr lang="ta-IN" sz="1800" dirty="0">
              <a:solidFill>
                <a:schemeClr val="bg1">
                  <a:lumMod val="50000"/>
                </a:schemeClr>
              </a:solidFill>
            </a:endParaRPr>
          </a:p>
          <a:p>
            <a:pPr algn="just"/>
            <a:r>
              <a:rPr lang="ta-IN" sz="1800" dirty="0">
                <a:solidFill>
                  <a:schemeClr val="bg1">
                    <a:lumMod val="50000"/>
                  </a:schemeClr>
                </a:solidFill>
              </a:rPr>
              <a:t>Dugoročno, vjerovatnije je da će tijekom rasta i razvoja pojedinci patiti od sljedećih čimbenika</a:t>
            </a:r>
            <a:r>
              <a:rPr lang="en-US" sz="1800" dirty="0">
                <a:solidFill>
                  <a:schemeClr val="bg1">
                    <a:lumMod val="50000"/>
                  </a:schemeClr>
                </a:solidFill>
              </a:rPr>
              <a:t>:</a:t>
            </a:r>
          </a:p>
          <a:p>
            <a:pPr algn="just">
              <a:buFont typeface="Arial" pitchFamily="34" charset="0"/>
              <a:buChar char="•"/>
            </a:pPr>
            <a:r>
              <a:rPr lang="en-US" sz="1800" dirty="0">
                <a:solidFill>
                  <a:schemeClr val="bg1">
                    <a:lumMod val="50000"/>
                  </a:schemeClr>
                </a:solidFill>
              </a:rPr>
              <a:t> </a:t>
            </a:r>
            <a:r>
              <a:rPr lang="ta-IN" sz="1800" dirty="0">
                <a:solidFill>
                  <a:schemeClr val="bg1">
                    <a:lumMod val="50000"/>
                  </a:schemeClr>
                </a:solidFill>
              </a:rPr>
              <a:t>Zloupotreba droga i alkohola</a:t>
            </a:r>
            <a:endParaRPr lang="en-US" sz="1800" dirty="0">
              <a:solidFill>
                <a:schemeClr val="bg1">
                  <a:lumMod val="50000"/>
                </a:schemeClr>
              </a:solidFill>
            </a:endParaRPr>
          </a:p>
          <a:p>
            <a:pPr algn="just">
              <a:buFont typeface="Arial" pitchFamily="34" charset="0"/>
              <a:buChar char="•"/>
            </a:pPr>
            <a:r>
              <a:rPr lang="en-US" sz="1800" dirty="0">
                <a:solidFill>
                  <a:schemeClr val="bg1">
                    <a:lumMod val="50000"/>
                  </a:schemeClr>
                </a:solidFill>
              </a:rPr>
              <a:t> </a:t>
            </a:r>
            <a:r>
              <a:rPr lang="ta-IN" sz="1800" dirty="0">
                <a:solidFill>
                  <a:schemeClr val="bg1">
                    <a:lumMod val="50000"/>
                  </a:schemeClr>
                </a:solidFill>
              </a:rPr>
              <a:t>Loše mentalno zdravlje</a:t>
            </a:r>
            <a:endParaRPr lang="en-US" sz="1800" dirty="0">
              <a:solidFill>
                <a:schemeClr val="bg1">
                  <a:lumMod val="50000"/>
                </a:schemeClr>
              </a:solidFill>
            </a:endParaRPr>
          </a:p>
          <a:p>
            <a:pPr algn="just">
              <a:buFont typeface="Arial" pitchFamily="34" charset="0"/>
              <a:buChar char="•"/>
            </a:pPr>
            <a:r>
              <a:rPr lang="en-US" sz="1800" dirty="0">
                <a:solidFill>
                  <a:schemeClr val="bg1">
                    <a:lumMod val="50000"/>
                  </a:schemeClr>
                </a:solidFill>
              </a:rPr>
              <a:t> </a:t>
            </a:r>
            <a:r>
              <a:rPr lang="ta-IN" sz="1800" dirty="0">
                <a:solidFill>
                  <a:schemeClr val="bg1">
                    <a:lumMod val="50000"/>
                  </a:schemeClr>
                </a:solidFill>
              </a:rPr>
              <a:t>Rizično seksualno ponašanje</a:t>
            </a:r>
            <a:endParaRPr lang="en-US" sz="1800" dirty="0">
              <a:solidFill>
                <a:schemeClr val="bg1">
                  <a:lumMod val="50000"/>
                </a:schemeClr>
              </a:solidFill>
            </a:endParaRPr>
          </a:p>
          <a:p>
            <a:pPr algn="just">
              <a:buFont typeface="Arial" pitchFamily="34" charset="0"/>
              <a:buChar char="•"/>
            </a:pPr>
            <a:r>
              <a:rPr lang="en-US" sz="1800" dirty="0">
                <a:solidFill>
                  <a:schemeClr val="bg1">
                    <a:lumMod val="50000"/>
                  </a:schemeClr>
                </a:solidFill>
              </a:rPr>
              <a:t> </a:t>
            </a:r>
            <a:r>
              <a:rPr lang="ta-IN" sz="1800" dirty="0">
                <a:solidFill>
                  <a:schemeClr val="bg1">
                    <a:lumMod val="50000"/>
                  </a:schemeClr>
                </a:solidFill>
              </a:rPr>
              <a:t>Kriminal</a:t>
            </a:r>
            <a:endParaRPr lang="en-US" sz="1800" dirty="0">
              <a:solidFill>
                <a:schemeClr val="bg1">
                  <a:lumMod val="50000"/>
                </a:schemeClr>
              </a:solidFill>
            </a:endParaRPr>
          </a:p>
          <a:p>
            <a:pPr algn="just">
              <a:buFont typeface="Arial" pitchFamily="34" charset="0"/>
              <a:buChar char="•"/>
            </a:pPr>
            <a:r>
              <a:rPr lang="en-US" sz="1800" dirty="0">
                <a:solidFill>
                  <a:schemeClr val="bg1">
                    <a:lumMod val="50000"/>
                  </a:schemeClr>
                </a:solidFill>
              </a:rPr>
              <a:t> </a:t>
            </a:r>
            <a:r>
              <a:rPr lang="ta-IN" sz="1800" dirty="0">
                <a:solidFill>
                  <a:schemeClr val="bg1">
                    <a:lumMod val="50000"/>
                  </a:schemeClr>
                </a:solidFill>
              </a:rPr>
              <a:t>Zloupotreba roditeljstva</a:t>
            </a:r>
            <a:endParaRPr lang="en-US" sz="1800" dirty="0">
              <a:solidFill>
                <a:schemeClr val="bg1">
                  <a:lumMod val="50000"/>
                </a:schemeClr>
              </a:solidFill>
            </a:endParaRPr>
          </a:p>
          <a:p>
            <a:pPr algn="just"/>
            <a:r>
              <a:rPr lang="en-US" sz="1800" dirty="0">
                <a:solidFill>
                  <a:schemeClr val="bg1">
                    <a:lumMod val="50000"/>
                  </a:schemeClr>
                </a:solidFill>
              </a:rPr>
              <a:t> </a:t>
            </a:r>
          </a:p>
        </p:txBody>
      </p:sp>
      <p:pic>
        <p:nvPicPr>
          <p:cNvPr id="18433" name="Picture 1"/>
          <p:cNvPicPr>
            <a:picLocks noChangeAspect="1" noChangeArrowheads="1"/>
          </p:cNvPicPr>
          <p:nvPr/>
        </p:nvPicPr>
        <p:blipFill>
          <a:blip r:embed="rId3" cstate="print"/>
          <a:srcRect/>
          <a:stretch>
            <a:fillRect/>
          </a:stretch>
        </p:blipFill>
        <p:spPr bwMode="auto">
          <a:xfrm>
            <a:off x="5786446" y="2214560"/>
            <a:ext cx="2642706" cy="1643074"/>
          </a:xfrm>
          <a:prstGeom prst="rect">
            <a:avLst/>
          </a:prstGeom>
          <a:noFill/>
          <a:ln w="9525">
            <a:noFill/>
            <a:miter lim="800000"/>
            <a:headEnd/>
            <a:tailEnd/>
          </a:ln>
          <a:effectLst/>
        </p:spPr>
      </p:pic>
      <p:sp>
        <p:nvSpPr>
          <p:cNvPr id="10" name="Titolo 1"/>
          <p:cNvSpPr>
            <a:spLocks noGrp="1"/>
          </p:cNvSpPr>
          <p:nvPr>
            <p:ph type="ctrTitle"/>
          </p:nvPr>
        </p:nvSpPr>
        <p:spPr>
          <a:xfrm>
            <a:off x="714348" y="142858"/>
            <a:ext cx="7772400" cy="357065"/>
          </a:xfrm>
        </p:spPr>
        <p:txBody>
          <a:bodyPr/>
          <a:lstStyle/>
          <a:p>
            <a:pPr algn="l"/>
            <a:r>
              <a:rPr lang="ta-IN" sz="1800" dirty="0"/>
              <a:t>Poglavlje </a:t>
            </a:r>
            <a:r>
              <a:rPr lang="it-IT" sz="1800" dirty="0"/>
              <a:t>4. </a:t>
            </a:r>
            <a:r>
              <a:rPr lang="ta-IN" sz="1800" b="0" dirty="0"/>
              <a:t>Posljedice nasilja i isključenja</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dirty="0">
                <a:solidFill>
                  <a:schemeClr val="bg1">
                    <a:lumMod val="50000"/>
                  </a:schemeClr>
                </a:solidFill>
              </a:rPr>
              <a:t> </a:t>
            </a:r>
          </a:p>
        </p:txBody>
      </p:sp>
      <p:sp>
        <p:nvSpPr>
          <p:cNvPr id="9" name="CasellaDiTesto 8"/>
          <p:cNvSpPr txBox="1"/>
          <p:nvPr/>
        </p:nvSpPr>
        <p:spPr>
          <a:xfrm>
            <a:off x="571472" y="714362"/>
            <a:ext cx="8001056" cy="3139321"/>
          </a:xfrm>
          <a:prstGeom prst="rect">
            <a:avLst/>
          </a:prstGeom>
          <a:noFill/>
        </p:spPr>
        <p:txBody>
          <a:bodyPr wrap="square" rtlCol="0">
            <a:spAutoFit/>
          </a:bodyPr>
          <a:lstStyle/>
          <a:p>
            <a:r>
              <a:rPr lang="ta-IN" b="1" dirty="0">
                <a:solidFill>
                  <a:schemeClr val="tx1">
                    <a:lumMod val="50000"/>
                    <a:lumOff val="50000"/>
                  </a:schemeClr>
                </a:solidFill>
                <a:latin typeface="Open Sans"/>
              </a:rPr>
              <a:t>Što istraživanja kažu</a:t>
            </a:r>
            <a:r>
              <a:rPr lang="it-IT" b="1" dirty="0">
                <a:solidFill>
                  <a:schemeClr val="tx1">
                    <a:lumMod val="50000"/>
                    <a:lumOff val="50000"/>
                  </a:schemeClr>
                </a:solidFill>
                <a:latin typeface="Open Sans"/>
              </a:rPr>
              <a:t>…  </a:t>
            </a:r>
          </a:p>
          <a:p>
            <a:endParaRPr lang="it-IT" b="1" dirty="0">
              <a:solidFill>
                <a:schemeClr val="tx1">
                  <a:lumMod val="50000"/>
                  <a:lumOff val="50000"/>
                </a:schemeClr>
              </a:solidFill>
              <a:latin typeface="Open Sans"/>
            </a:endParaRPr>
          </a:p>
          <a:p>
            <a:pPr>
              <a:buFont typeface="Arial" pitchFamily="34" charset="0"/>
              <a:buChar char="•"/>
            </a:pPr>
            <a:r>
              <a:rPr lang="ta-IN" dirty="0">
                <a:solidFill>
                  <a:schemeClr val="tx1">
                    <a:lumMod val="50000"/>
                    <a:lumOff val="50000"/>
                  </a:schemeClr>
                </a:solidFill>
                <a:latin typeface="Open Sans"/>
              </a:rPr>
              <a:t>Istraživanje je pokazalo da ako djeca imaju pomoć odraslih u identificiranju negativnih emocija i generiranju pozitivnih odgovora, njihova emocionalna inteligencija se poboljšava </a:t>
            </a:r>
            <a:r>
              <a:rPr lang="en-US" dirty="0">
                <a:solidFill>
                  <a:schemeClr val="tx1">
                    <a:lumMod val="50000"/>
                    <a:lumOff val="50000"/>
                  </a:schemeClr>
                </a:solidFill>
                <a:latin typeface="Open Sans"/>
              </a:rPr>
              <a:t>(Smith &amp; </a:t>
            </a:r>
            <a:r>
              <a:rPr lang="en-US" dirty="0" err="1">
                <a:solidFill>
                  <a:schemeClr val="tx1">
                    <a:lumMod val="50000"/>
                    <a:lumOff val="50000"/>
                  </a:schemeClr>
                </a:solidFill>
                <a:latin typeface="Open Sans"/>
              </a:rPr>
              <a:t>Sandho</a:t>
            </a:r>
            <a:r>
              <a:rPr lang="en-US" dirty="0">
                <a:solidFill>
                  <a:schemeClr val="tx1">
                    <a:lumMod val="50000"/>
                    <a:lumOff val="50000"/>
                  </a:schemeClr>
                </a:solidFill>
                <a:latin typeface="Open Sans"/>
              </a:rPr>
              <a:t>, 2004).</a:t>
            </a:r>
          </a:p>
          <a:p>
            <a:pPr>
              <a:buFont typeface="Arial" pitchFamily="34" charset="0"/>
              <a:buChar char="•"/>
            </a:pPr>
            <a:endParaRPr lang="en-US" dirty="0">
              <a:solidFill>
                <a:schemeClr val="tx1">
                  <a:lumMod val="50000"/>
                  <a:lumOff val="50000"/>
                </a:schemeClr>
              </a:solidFill>
              <a:latin typeface="Open Sans"/>
            </a:endParaRPr>
          </a:p>
          <a:p>
            <a:pPr>
              <a:buFont typeface="Arial" pitchFamily="34" charset="0"/>
              <a:buChar char="•"/>
            </a:pPr>
            <a:r>
              <a:rPr lang="en-US" dirty="0">
                <a:solidFill>
                  <a:schemeClr val="tx1">
                    <a:lumMod val="50000"/>
                    <a:lumOff val="50000"/>
                  </a:schemeClr>
                </a:solidFill>
                <a:latin typeface="Open Sans"/>
              </a:rPr>
              <a:t> </a:t>
            </a:r>
            <a:r>
              <a:rPr lang="ta-IN" dirty="0">
                <a:solidFill>
                  <a:schemeClr val="tx1">
                    <a:lumMod val="50000"/>
                    <a:lumOff val="50000"/>
                  </a:schemeClr>
                </a:solidFill>
                <a:latin typeface="Open Sans"/>
              </a:rPr>
              <a:t>U tim programima negativne emocije se doživljavaju kao prilike za razumijevanje.</a:t>
            </a:r>
            <a:endParaRPr lang="en-US" dirty="0">
              <a:solidFill>
                <a:schemeClr val="tx1">
                  <a:lumMod val="50000"/>
                  <a:lumOff val="50000"/>
                </a:schemeClr>
              </a:solidFill>
              <a:latin typeface="Open Sans"/>
            </a:endParaRPr>
          </a:p>
          <a:p>
            <a:pPr>
              <a:buFont typeface="Arial" pitchFamily="34" charset="0"/>
              <a:buChar char="•"/>
            </a:pPr>
            <a:endParaRPr lang="en-US" dirty="0">
              <a:solidFill>
                <a:schemeClr val="tx1">
                  <a:lumMod val="50000"/>
                  <a:lumOff val="50000"/>
                </a:schemeClr>
              </a:solidFill>
              <a:latin typeface="Open Sans"/>
            </a:endParaRPr>
          </a:p>
          <a:p>
            <a:pPr>
              <a:buFont typeface="Arial" pitchFamily="34" charset="0"/>
              <a:buChar char="•"/>
            </a:pPr>
            <a:r>
              <a:rPr lang="ta-IN" dirty="0">
                <a:solidFill>
                  <a:schemeClr val="tx1">
                    <a:lumMod val="50000"/>
                    <a:lumOff val="50000"/>
                  </a:schemeClr>
                </a:solidFill>
                <a:latin typeface="Open Sans"/>
              </a:rPr>
              <a:t> Trener bi trebao pomoći djeci u identifikaciji i istraživanju njihovih emocija i razvoju društveno prihvaćenih emocionalnih izraza.</a:t>
            </a:r>
            <a:endParaRPr lang="it-IT" dirty="0">
              <a:solidFill>
                <a:schemeClr val="tx1">
                  <a:lumMod val="50000"/>
                  <a:lumOff val="50000"/>
                </a:schemeClr>
              </a:solidFill>
              <a:latin typeface="Open Sans"/>
            </a:endParaRPr>
          </a:p>
        </p:txBody>
      </p:sp>
      <p:sp>
        <p:nvSpPr>
          <p:cNvPr id="11" name="Titolo 1"/>
          <p:cNvSpPr>
            <a:spLocks noGrp="1"/>
          </p:cNvSpPr>
          <p:nvPr>
            <p:ph type="ctrTitle"/>
          </p:nvPr>
        </p:nvSpPr>
        <p:spPr>
          <a:xfrm>
            <a:off x="714348" y="142858"/>
            <a:ext cx="7772400" cy="357065"/>
          </a:xfrm>
        </p:spPr>
        <p:txBody>
          <a:bodyPr/>
          <a:lstStyle/>
          <a:p>
            <a:pPr algn="l"/>
            <a:r>
              <a:rPr lang="ta-IN" sz="1800" dirty="0"/>
              <a:t>Poglavlje </a:t>
            </a:r>
            <a:r>
              <a:rPr lang="it-IT" sz="1800" dirty="0"/>
              <a:t>4. </a:t>
            </a:r>
            <a:r>
              <a:rPr lang="ta-IN" sz="1800" b="0" dirty="0"/>
              <a:t>Posljedice nasilja i isključenja</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dirty="0">
                <a:solidFill>
                  <a:schemeClr val="bg1">
                    <a:lumMod val="50000"/>
                  </a:schemeClr>
                </a:solidFill>
              </a:rPr>
              <a:t> </a:t>
            </a:r>
          </a:p>
        </p:txBody>
      </p:sp>
      <p:sp>
        <p:nvSpPr>
          <p:cNvPr id="9" name="CasellaDiTesto 8"/>
          <p:cNvSpPr txBox="1"/>
          <p:nvPr/>
        </p:nvSpPr>
        <p:spPr>
          <a:xfrm>
            <a:off x="571472" y="1071552"/>
            <a:ext cx="8001056" cy="3693319"/>
          </a:xfrm>
          <a:prstGeom prst="rect">
            <a:avLst/>
          </a:prstGeom>
          <a:noFill/>
        </p:spPr>
        <p:txBody>
          <a:bodyPr wrap="square" rtlCol="0">
            <a:spAutoFit/>
          </a:bodyPr>
          <a:lstStyle/>
          <a:p>
            <a:r>
              <a:rPr lang="ta-IN" b="1" dirty="0">
                <a:solidFill>
                  <a:schemeClr val="tx1">
                    <a:lumMod val="50000"/>
                    <a:lumOff val="50000"/>
                  </a:schemeClr>
                </a:solidFill>
                <a:latin typeface="Open Sans"/>
              </a:rPr>
              <a:t>Što istraživanja kažu</a:t>
            </a:r>
            <a:r>
              <a:rPr lang="it-IT" b="1" dirty="0">
                <a:solidFill>
                  <a:schemeClr val="tx1">
                    <a:lumMod val="50000"/>
                    <a:lumOff val="50000"/>
                  </a:schemeClr>
                </a:solidFill>
                <a:latin typeface="Open Sans"/>
              </a:rPr>
              <a:t>… </a:t>
            </a:r>
          </a:p>
          <a:p>
            <a:pPr algn="just"/>
            <a:endParaRPr lang="it-IT" b="1" dirty="0">
              <a:solidFill>
                <a:schemeClr val="tx1">
                  <a:lumMod val="50000"/>
                  <a:lumOff val="50000"/>
                </a:schemeClr>
              </a:solidFill>
              <a:latin typeface="Open Sans"/>
            </a:endParaRPr>
          </a:p>
          <a:p>
            <a:pPr algn="just">
              <a:buFont typeface="Arial" pitchFamily="34" charset="0"/>
              <a:buChar char="•"/>
            </a:pPr>
            <a:r>
              <a:rPr lang="ta-IN" dirty="0">
                <a:solidFill>
                  <a:schemeClr val="tx1">
                    <a:lumMod val="50000"/>
                    <a:lumOff val="50000"/>
                  </a:schemeClr>
                </a:solidFill>
                <a:latin typeface="Open Sans"/>
              </a:rPr>
              <a:t> Nemogućnost integriranja negativnih emocija u iskustvo djece je povezano s potencijalno štetnim posljedicama kao depresija ili smanjen imunitet.</a:t>
            </a:r>
          </a:p>
          <a:p>
            <a:pPr algn="just"/>
            <a:endParaRPr lang="en-US" dirty="0">
              <a:solidFill>
                <a:schemeClr val="tx1">
                  <a:lumMod val="50000"/>
                  <a:lumOff val="50000"/>
                </a:schemeClr>
              </a:solidFill>
              <a:latin typeface="Open Sans"/>
            </a:endParaRPr>
          </a:p>
          <a:p>
            <a:pPr algn="just">
              <a:buFont typeface="Arial" pitchFamily="34" charset="0"/>
              <a:buChar char="•"/>
            </a:pPr>
            <a:r>
              <a:rPr lang="en-US" dirty="0">
                <a:solidFill>
                  <a:schemeClr val="tx1">
                    <a:lumMod val="50000"/>
                    <a:lumOff val="50000"/>
                  </a:schemeClr>
                </a:solidFill>
                <a:latin typeface="Open Sans"/>
              </a:rPr>
              <a:t> </a:t>
            </a:r>
            <a:r>
              <a:rPr lang="ta-IN" dirty="0">
                <a:solidFill>
                  <a:schemeClr val="tx1">
                    <a:lumMod val="50000"/>
                    <a:lumOff val="50000"/>
                  </a:schemeClr>
                </a:solidFill>
                <a:latin typeface="Open Sans"/>
              </a:rPr>
              <a:t> Važno je uputiti djecu u proces prepoznavanja emocije jer oblici kao što su zabrinjavajuća ili ruminativna misao mogu imati negativni učinak i povećati samu negativnu emociju </a:t>
            </a:r>
            <a:r>
              <a:rPr lang="en-US" dirty="0">
                <a:solidFill>
                  <a:schemeClr val="tx1">
                    <a:lumMod val="50000"/>
                    <a:lumOff val="50000"/>
                  </a:schemeClr>
                </a:solidFill>
                <a:latin typeface="Open Sans"/>
              </a:rPr>
              <a:t>(</a:t>
            </a:r>
            <a:r>
              <a:rPr lang="en-US" dirty="0" err="1">
                <a:solidFill>
                  <a:schemeClr val="tx1">
                    <a:lumMod val="50000"/>
                    <a:lumOff val="50000"/>
                  </a:schemeClr>
                </a:solidFill>
                <a:latin typeface="Open Sans"/>
              </a:rPr>
              <a:t>Pennebaker</a:t>
            </a:r>
            <a:r>
              <a:rPr lang="en-US" dirty="0">
                <a:solidFill>
                  <a:schemeClr val="tx1">
                    <a:lumMod val="50000"/>
                    <a:lumOff val="50000"/>
                  </a:schemeClr>
                </a:solidFill>
                <a:latin typeface="Open Sans"/>
              </a:rPr>
              <a:t>, 2004).</a:t>
            </a:r>
          </a:p>
          <a:p>
            <a:pPr algn="just">
              <a:buFont typeface="Arial" pitchFamily="34" charset="0"/>
              <a:buChar char="•"/>
            </a:pPr>
            <a:endParaRPr lang="en-US" dirty="0">
              <a:solidFill>
                <a:schemeClr val="tx1">
                  <a:lumMod val="50000"/>
                  <a:lumOff val="50000"/>
                </a:schemeClr>
              </a:solidFill>
              <a:latin typeface="Open Sans"/>
            </a:endParaRPr>
          </a:p>
          <a:p>
            <a:pPr algn="just">
              <a:buFont typeface="Arial" pitchFamily="34" charset="0"/>
              <a:buChar char="•"/>
            </a:pPr>
            <a:endParaRPr lang="it-IT" dirty="0">
              <a:solidFill>
                <a:schemeClr val="tx1">
                  <a:lumMod val="50000"/>
                  <a:lumOff val="50000"/>
                </a:schemeClr>
              </a:solidFill>
              <a:latin typeface="Open Sans"/>
            </a:endParaRPr>
          </a:p>
          <a:p>
            <a:endParaRPr lang="it-IT" dirty="0">
              <a:latin typeface="Open Sans"/>
            </a:endParaRPr>
          </a:p>
          <a:p>
            <a:endParaRPr lang="it-IT" dirty="0">
              <a:latin typeface="Open Sans"/>
            </a:endParaRPr>
          </a:p>
        </p:txBody>
      </p:sp>
      <p:sp>
        <p:nvSpPr>
          <p:cNvPr id="11" name="Titolo 1"/>
          <p:cNvSpPr>
            <a:spLocks noGrp="1"/>
          </p:cNvSpPr>
          <p:nvPr>
            <p:ph type="ctrTitle"/>
          </p:nvPr>
        </p:nvSpPr>
        <p:spPr>
          <a:xfrm>
            <a:off x="714348" y="142858"/>
            <a:ext cx="7772400" cy="357065"/>
          </a:xfrm>
        </p:spPr>
        <p:txBody>
          <a:bodyPr/>
          <a:lstStyle/>
          <a:p>
            <a:pPr algn="l"/>
            <a:r>
              <a:rPr lang="ta-IN" sz="1800" dirty="0"/>
              <a:t>Poglavlje </a:t>
            </a:r>
            <a:r>
              <a:rPr lang="it-IT" sz="1800" dirty="0"/>
              <a:t>4. </a:t>
            </a:r>
            <a:r>
              <a:rPr lang="ta-IN" sz="1800" b="0" dirty="0"/>
              <a:t>Posljedice nasilja i isključenja</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785786" y="142858"/>
            <a:ext cx="7226249" cy="500066"/>
          </a:xfrm>
        </p:spPr>
        <p:txBody>
          <a:bodyPr>
            <a:normAutofit/>
          </a:bodyPr>
          <a:lstStyle/>
          <a:p>
            <a:pPr algn="l"/>
            <a:r>
              <a:rPr lang="ta-IN" sz="1800" b="1" dirty="0">
                <a:solidFill>
                  <a:schemeClr val="bg1">
                    <a:lumMod val="50000"/>
                  </a:schemeClr>
                </a:solidFill>
              </a:rPr>
              <a:t>Poglavlje</a:t>
            </a:r>
            <a:r>
              <a:rPr lang="it-IT" sz="1800" b="1" dirty="0">
                <a:solidFill>
                  <a:schemeClr val="bg1">
                    <a:lumMod val="50000"/>
                  </a:schemeClr>
                </a:solidFill>
              </a:rPr>
              <a:t> 1. </a:t>
            </a:r>
            <a:r>
              <a:rPr lang="ta-IN" sz="1800" dirty="0">
                <a:solidFill>
                  <a:schemeClr val="bg1">
                    <a:lumMod val="50000"/>
                  </a:schemeClr>
                </a:solidFill>
              </a:rPr>
              <a:t>Predrasude i Teorija Kontakta</a:t>
            </a:r>
            <a:endParaRPr lang="it-IT" sz="1800" i="1" dirty="0">
              <a:solidFill>
                <a:schemeClr val="bg1">
                  <a:lumMod val="50000"/>
                </a:schemeClr>
              </a:solidFill>
            </a:endParaRPr>
          </a:p>
          <a:p>
            <a:endParaRPr lang="lt-LT" dirty="0"/>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905184" y="1865366"/>
            <a:ext cx="7128792" cy="23762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ta-IN" sz="1800" dirty="0"/>
              <a:t>Cilj ovog poglavlja je pružiti osnovno znanje o predrasudama, njihovoj funkciji i načinu kako ih smanjiti.</a:t>
            </a:r>
          </a:p>
        </p:txBody>
      </p:sp>
      <p:sp>
        <p:nvSpPr>
          <p:cNvPr id="8" name="Rettangolo 7"/>
          <p:cNvSpPr/>
          <p:nvPr/>
        </p:nvSpPr>
        <p:spPr>
          <a:xfrm>
            <a:off x="3714744" y="1285866"/>
            <a:ext cx="1252153" cy="369332"/>
          </a:xfrm>
          <a:prstGeom prst="rect">
            <a:avLst/>
          </a:prstGeom>
        </p:spPr>
        <p:txBody>
          <a:bodyPr wrap="none">
            <a:spAutoFit/>
          </a:bodyPr>
          <a:lstStyle/>
          <a:p>
            <a:r>
              <a:rPr lang="ta-IN" b="1" dirty="0">
                <a:solidFill>
                  <a:schemeClr val="tx1">
                    <a:lumMod val="50000"/>
                    <a:lumOff val="50000"/>
                  </a:schemeClr>
                </a:solidFill>
                <a:latin typeface="Open Sans"/>
              </a:rPr>
              <a:t>PREGLED</a:t>
            </a:r>
            <a:endParaRPr lang="lt-LT" b="1" dirty="0">
              <a:solidFill>
                <a:schemeClr val="tx1">
                  <a:lumMod val="50000"/>
                  <a:lumOff val="50000"/>
                </a:schemeClr>
              </a:solidFill>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dirty="0">
                <a:solidFill>
                  <a:schemeClr val="bg1">
                    <a:lumMod val="50000"/>
                  </a:schemeClr>
                </a:solidFill>
              </a:rPr>
              <a:t> </a:t>
            </a:r>
          </a:p>
        </p:txBody>
      </p:sp>
      <p:sp>
        <p:nvSpPr>
          <p:cNvPr id="9" name="CasellaDiTesto 8"/>
          <p:cNvSpPr txBox="1"/>
          <p:nvPr/>
        </p:nvSpPr>
        <p:spPr>
          <a:xfrm>
            <a:off x="571472" y="1071552"/>
            <a:ext cx="8001056" cy="3416320"/>
          </a:xfrm>
          <a:prstGeom prst="rect">
            <a:avLst/>
          </a:prstGeom>
          <a:noFill/>
        </p:spPr>
        <p:txBody>
          <a:bodyPr wrap="square" rtlCol="0">
            <a:spAutoFit/>
          </a:bodyPr>
          <a:lstStyle/>
          <a:p>
            <a:pPr>
              <a:buFont typeface="Arial" pitchFamily="34" charset="0"/>
              <a:buChar char="•"/>
            </a:pPr>
            <a:r>
              <a:rPr lang="en-US" dirty="0">
                <a:solidFill>
                  <a:schemeClr val="tx1">
                    <a:lumMod val="50000"/>
                    <a:lumOff val="50000"/>
                  </a:schemeClr>
                </a:solidFill>
                <a:latin typeface="Open Sans"/>
              </a:rPr>
              <a:t> </a:t>
            </a:r>
            <a:r>
              <a:rPr lang="ta-IN" dirty="0">
                <a:solidFill>
                  <a:schemeClr val="tx1">
                    <a:lumMod val="50000"/>
                    <a:lumOff val="50000"/>
                  </a:schemeClr>
                </a:solidFill>
                <a:latin typeface="Open Sans"/>
              </a:rPr>
              <a:t>Istraživanja pokazuju da oni koji učinkovito procesuiraju emocije, imaju i sljedeće sposobnosti:</a:t>
            </a:r>
          </a:p>
          <a:p>
            <a:pPr>
              <a:buFont typeface="Arial" pitchFamily="34" charset="0"/>
              <a:buChar char="•"/>
            </a:pPr>
            <a:endParaRPr lang="en-US" dirty="0">
              <a:solidFill>
                <a:schemeClr val="tx1">
                  <a:lumMod val="50000"/>
                  <a:lumOff val="50000"/>
                </a:schemeClr>
              </a:solidFill>
              <a:latin typeface="Open Sans"/>
            </a:endParaRPr>
          </a:p>
          <a:p>
            <a:r>
              <a:rPr lang="hr-HR" b="1" dirty="0">
                <a:solidFill>
                  <a:schemeClr val="tx1">
                    <a:lumMod val="50000"/>
                    <a:lumOff val="50000"/>
                  </a:schemeClr>
                </a:solidFill>
                <a:latin typeface="Open Sans"/>
              </a:rPr>
              <a:t>Emocionalna j</a:t>
            </a:r>
            <a:r>
              <a:rPr lang="ta-IN" b="1" dirty="0">
                <a:solidFill>
                  <a:schemeClr val="tx1">
                    <a:lumMod val="50000"/>
                    <a:lumOff val="50000"/>
                  </a:schemeClr>
                </a:solidFill>
                <a:latin typeface="Open Sans"/>
              </a:rPr>
              <a:t>asnoća</a:t>
            </a:r>
            <a:r>
              <a:rPr lang="en-US" b="1" dirty="0">
                <a:solidFill>
                  <a:schemeClr val="tx1">
                    <a:lumMod val="50000"/>
                    <a:lumOff val="50000"/>
                  </a:schemeClr>
                </a:solidFill>
                <a:latin typeface="Open Sans"/>
              </a:rPr>
              <a:t>: </a:t>
            </a:r>
            <a:r>
              <a:rPr lang="ta-IN" dirty="0">
                <a:solidFill>
                  <a:schemeClr val="tx1">
                    <a:lumMod val="50000"/>
                    <a:lumOff val="50000"/>
                  </a:schemeClr>
                </a:solidFill>
                <a:latin typeface="Open Sans"/>
              </a:rPr>
              <a:t>sposobnost prepoznavanja emocija</a:t>
            </a:r>
            <a:r>
              <a:rPr lang="en-US" dirty="0">
                <a:solidFill>
                  <a:schemeClr val="tx1">
                    <a:lumMod val="50000"/>
                    <a:lumOff val="50000"/>
                  </a:schemeClr>
                </a:solidFill>
                <a:latin typeface="Open Sans"/>
              </a:rPr>
              <a:t>;</a:t>
            </a:r>
          </a:p>
          <a:p>
            <a:endParaRPr lang="en-US" dirty="0">
              <a:solidFill>
                <a:schemeClr val="tx1">
                  <a:lumMod val="50000"/>
                  <a:lumOff val="50000"/>
                </a:schemeClr>
              </a:solidFill>
              <a:latin typeface="Open Sans"/>
            </a:endParaRPr>
          </a:p>
          <a:p>
            <a:r>
              <a:rPr lang="ta-IN" b="1" dirty="0">
                <a:solidFill>
                  <a:schemeClr val="tx1">
                    <a:lumMod val="50000"/>
                    <a:lumOff val="50000"/>
                  </a:schemeClr>
                </a:solidFill>
                <a:latin typeface="Open Sans"/>
              </a:rPr>
              <a:t>Emocionalni popravak</a:t>
            </a:r>
            <a:r>
              <a:rPr lang="en-US" b="1" dirty="0">
                <a:solidFill>
                  <a:schemeClr val="tx1">
                    <a:lumMod val="50000"/>
                    <a:lumOff val="50000"/>
                  </a:schemeClr>
                </a:solidFill>
                <a:latin typeface="Open Sans"/>
              </a:rPr>
              <a:t>: </a:t>
            </a:r>
            <a:r>
              <a:rPr lang="ta-IN" dirty="0">
                <a:solidFill>
                  <a:schemeClr val="tx1">
                    <a:lumMod val="50000"/>
                    <a:lumOff val="50000"/>
                  </a:schemeClr>
                </a:solidFill>
                <a:latin typeface="Open Sans"/>
              </a:rPr>
              <a:t>sposobnost rješavanja emocionalnih problema</a:t>
            </a:r>
            <a:r>
              <a:rPr lang="en-US" dirty="0">
                <a:solidFill>
                  <a:schemeClr val="tx1">
                    <a:lumMod val="50000"/>
                    <a:lumOff val="50000"/>
                  </a:schemeClr>
                </a:solidFill>
                <a:latin typeface="Open Sans"/>
              </a:rPr>
              <a:t>;</a:t>
            </a:r>
          </a:p>
          <a:p>
            <a:endParaRPr lang="en-US" dirty="0">
              <a:solidFill>
                <a:schemeClr val="tx1">
                  <a:lumMod val="50000"/>
                  <a:lumOff val="50000"/>
                </a:schemeClr>
              </a:solidFill>
              <a:latin typeface="Open Sans"/>
            </a:endParaRPr>
          </a:p>
          <a:p>
            <a:pPr>
              <a:buFont typeface="Arial" pitchFamily="34" charset="0"/>
              <a:buChar char="•"/>
            </a:pPr>
            <a:r>
              <a:rPr lang="en-US" dirty="0">
                <a:solidFill>
                  <a:schemeClr val="tx1">
                    <a:lumMod val="50000"/>
                    <a:lumOff val="50000"/>
                  </a:schemeClr>
                </a:solidFill>
                <a:latin typeface="Open Sans"/>
              </a:rPr>
              <a:t> </a:t>
            </a:r>
            <a:r>
              <a:rPr lang="ta-IN" dirty="0">
                <a:solidFill>
                  <a:schemeClr val="tx1">
                    <a:lumMod val="50000"/>
                    <a:lumOff val="50000"/>
                  </a:schemeClr>
                </a:solidFill>
                <a:latin typeface="Open Sans"/>
              </a:rPr>
              <a:t>Neka istraživanja su pokazala da mladima nedostaje afektivi rječnik i srodna emocionalna svijest potrebna za konstruktivno rješavanje konflikta </a:t>
            </a:r>
            <a:r>
              <a:rPr lang="en-US" dirty="0">
                <a:solidFill>
                  <a:schemeClr val="tx1">
                    <a:lumMod val="50000"/>
                    <a:lumOff val="50000"/>
                  </a:schemeClr>
                </a:solidFill>
                <a:latin typeface="Open Sans"/>
              </a:rPr>
              <a:t>(</a:t>
            </a:r>
            <a:r>
              <a:rPr lang="en-US" dirty="0" err="1">
                <a:solidFill>
                  <a:schemeClr val="tx1">
                    <a:lumMod val="50000"/>
                    <a:lumOff val="50000"/>
                  </a:schemeClr>
                </a:solidFill>
                <a:latin typeface="Open Sans"/>
              </a:rPr>
              <a:t>Heydenberk</a:t>
            </a:r>
            <a:r>
              <a:rPr lang="en-US" dirty="0">
                <a:solidFill>
                  <a:schemeClr val="tx1">
                    <a:lumMod val="50000"/>
                    <a:lumOff val="50000"/>
                  </a:schemeClr>
                </a:solidFill>
                <a:latin typeface="Open Sans"/>
              </a:rPr>
              <a:t> &amp; </a:t>
            </a:r>
            <a:r>
              <a:rPr lang="en-US" dirty="0" err="1">
                <a:solidFill>
                  <a:schemeClr val="tx1">
                    <a:lumMod val="50000"/>
                    <a:lumOff val="50000"/>
                  </a:schemeClr>
                </a:solidFill>
                <a:latin typeface="Open Sans"/>
              </a:rPr>
              <a:t>Heydenberk</a:t>
            </a:r>
            <a:r>
              <a:rPr lang="en-US" dirty="0">
                <a:solidFill>
                  <a:schemeClr val="tx1">
                    <a:lumMod val="50000"/>
                    <a:lumOff val="50000"/>
                  </a:schemeClr>
                </a:solidFill>
                <a:latin typeface="Open Sans"/>
              </a:rPr>
              <a:t>, 2005).</a:t>
            </a:r>
          </a:p>
          <a:p>
            <a:endParaRPr lang="en-US" dirty="0">
              <a:solidFill>
                <a:schemeClr val="tx1">
                  <a:lumMod val="50000"/>
                  <a:lumOff val="50000"/>
                </a:schemeClr>
              </a:solidFill>
              <a:latin typeface="Open Sans"/>
            </a:endParaRPr>
          </a:p>
          <a:p>
            <a:endParaRPr lang="it-IT" dirty="0">
              <a:solidFill>
                <a:schemeClr val="tx1">
                  <a:lumMod val="50000"/>
                  <a:lumOff val="50000"/>
                </a:schemeClr>
              </a:solidFill>
              <a:latin typeface="Open Sans"/>
            </a:endParaRPr>
          </a:p>
        </p:txBody>
      </p:sp>
      <p:sp>
        <p:nvSpPr>
          <p:cNvPr id="11" name="Titolo 1"/>
          <p:cNvSpPr>
            <a:spLocks noGrp="1"/>
          </p:cNvSpPr>
          <p:nvPr>
            <p:ph type="ctrTitle"/>
          </p:nvPr>
        </p:nvSpPr>
        <p:spPr>
          <a:xfrm>
            <a:off x="714348" y="142858"/>
            <a:ext cx="7772400" cy="357065"/>
          </a:xfrm>
        </p:spPr>
        <p:txBody>
          <a:bodyPr/>
          <a:lstStyle/>
          <a:p>
            <a:pPr algn="l"/>
            <a:r>
              <a:rPr lang="ta-IN" sz="1800" dirty="0"/>
              <a:t>Poglavlje </a:t>
            </a:r>
            <a:r>
              <a:rPr lang="it-IT" sz="1800" dirty="0"/>
              <a:t>4. </a:t>
            </a:r>
            <a:r>
              <a:rPr lang="ta-IN" sz="1800" b="0" dirty="0"/>
              <a:t>Posljedice nasilja i isključenja</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dirty="0">
                <a:solidFill>
                  <a:schemeClr val="bg1">
                    <a:lumMod val="50000"/>
                  </a:schemeClr>
                </a:solidFill>
              </a:rPr>
              <a:t> </a:t>
            </a:r>
          </a:p>
        </p:txBody>
      </p:sp>
      <p:sp>
        <p:nvSpPr>
          <p:cNvPr id="9" name="CasellaDiTesto 8"/>
          <p:cNvSpPr txBox="1"/>
          <p:nvPr/>
        </p:nvSpPr>
        <p:spPr>
          <a:xfrm>
            <a:off x="357158" y="785800"/>
            <a:ext cx="8572560" cy="5355313"/>
          </a:xfrm>
          <a:prstGeom prst="rect">
            <a:avLst/>
          </a:prstGeom>
          <a:noFill/>
        </p:spPr>
        <p:txBody>
          <a:bodyPr wrap="square" rtlCol="0">
            <a:spAutoFit/>
          </a:bodyPr>
          <a:lstStyle/>
          <a:p>
            <a:r>
              <a:rPr lang="ta-IN" b="1" dirty="0">
                <a:solidFill>
                  <a:schemeClr val="tx1">
                    <a:lumMod val="50000"/>
                    <a:lumOff val="50000"/>
                  </a:schemeClr>
                </a:solidFill>
                <a:latin typeface="Open Sans"/>
              </a:rPr>
              <a:t>Program prevencije nasilja</a:t>
            </a:r>
          </a:p>
          <a:p>
            <a:r>
              <a:rPr lang="ta-IN" b="1" dirty="0">
                <a:solidFill>
                  <a:schemeClr val="tx1">
                    <a:lumMod val="50000"/>
                    <a:lumOff val="50000"/>
                  </a:schemeClr>
                </a:solidFill>
                <a:latin typeface="Open Sans"/>
              </a:rPr>
              <a:t/>
            </a:r>
            <a:br>
              <a:rPr lang="ta-IN" b="1" dirty="0">
                <a:solidFill>
                  <a:schemeClr val="tx1">
                    <a:lumMod val="50000"/>
                    <a:lumOff val="50000"/>
                  </a:schemeClr>
                </a:solidFill>
                <a:latin typeface="Open Sans"/>
              </a:rPr>
            </a:br>
            <a:r>
              <a:rPr lang="ta-IN" dirty="0">
                <a:solidFill>
                  <a:schemeClr val="tx1">
                    <a:lumMod val="50000"/>
                    <a:lumOff val="50000"/>
                  </a:schemeClr>
                </a:solidFill>
                <a:latin typeface="Open Sans"/>
              </a:rPr>
              <a:t>Cilj programa prevencije nasilja je bio razviti program obuke za djecu koji će im pomoći kako se nositi s konfliktom na pozitivan način.</a:t>
            </a:r>
            <a:endParaRPr lang="it-IT" b="1" dirty="0">
              <a:solidFill>
                <a:schemeClr val="tx1">
                  <a:lumMod val="50000"/>
                  <a:lumOff val="50000"/>
                </a:schemeClr>
              </a:solidFill>
              <a:latin typeface="Open Sans"/>
            </a:endParaRPr>
          </a:p>
          <a:p>
            <a:endParaRPr lang="it-IT" dirty="0">
              <a:solidFill>
                <a:schemeClr val="tx1">
                  <a:lumMod val="50000"/>
                  <a:lumOff val="50000"/>
                </a:schemeClr>
              </a:solidFill>
              <a:latin typeface="Open Sans"/>
            </a:endParaRPr>
          </a:p>
          <a:p>
            <a:r>
              <a:rPr lang="ta-IN" dirty="0">
                <a:solidFill>
                  <a:schemeClr val="tx1">
                    <a:lumMod val="50000"/>
                    <a:lumOff val="50000"/>
                  </a:schemeClr>
                </a:solidFill>
                <a:latin typeface="Open Sans"/>
              </a:rPr>
              <a:t>Neke specifične aktivnosti obuke su provedene</a:t>
            </a:r>
            <a:r>
              <a:rPr lang="it-IT" dirty="0">
                <a:solidFill>
                  <a:schemeClr val="tx1">
                    <a:lumMod val="50000"/>
                    <a:lumOff val="50000"/>
                  </a:schemeClr>
                </a:solidFill>
                <a:latin typeface="Open Sans"/>
              </a:rPr>
              <a:t>:</a:t>
            </a:r>
          </a:p>
          <a:p>
            <a:pPr>
              <a:buFont typeface="Arial" pitchFamily="34" charset="0"/>
              <a:buChar char="•"/>
            </a:pPr>
            <a:r>
              <a:rPr lang="it-IT" dirty="0">
                <a:solidFill>
                  <a:schemeClr val="tx1">
                    <a:lumMod val="50000"/>
                    <a:lumOff val="50000"/>
                  </a:schemeClr>
                </a:solidFill>
                <a:latin typeface="Open Sans"/>
              </a:rPr>
              <a:t> </a:t>
            </a:r>
            <a:r>
              <a:rPr lang="ta-IN" dirty="0">
                <a:solidFill>
                  <a:schemeClr val="tx1">
                    <a:lumMod val="50000"/>
                    <a:lumOff val="50000"/>
                  </a:schemeClr>
                </a:solidFill>
                <a:latin typeface="Open Sans"/>
              </a:rPr>
              <a:t>Prijava</a:t>
            </a:r>
            <a:endParaRPr lang="it-IT" dirty="0">
              <a:solidFill>
                <a:schemeClr val="tx1">
                  <a:lumMod val="50000"/>
                  <a:lumOff val="50000"/>
                </a:schemeClr>
              </a:solidFill>
              <a:latin typeface="Open Sans"/>
            </a:endParaRPr>
          </a:p>
          <a:p>
            <a:pPr>
              <a:buFont typeface="Arial" pitchFamily="34" charset="0"/>
              <a:buChar char="•"/>
            </a:pPr>
            <a:r>
              <a:rPr lang="it-IT" dirty="0">
                <a:solidFill>
                  <a:schemeClr val="tx1">
                    <a:lumMod val="50000"/>
                    <a:lumOff val="50000"/>
                  </a:schemeClr>
                </a:solidFill>
                <a:latin typeface="Open Sans"/>
              </a:rPr>
              <a:t> </a:t>
            </a:r>
            <a:r>
              <a:rPr lang="ta-IN" dirty="0">
                <a:solidFill>
                  <a:schemeClr val="tx1">
                    <a:lumMod val="50000"/>
                    <a:lumOff val="50000"/>
                  </a:schemeClr>
                </a:solidFill>
                <a:latin typeface="Open Sans"/>
              </a:rPr>
              <a:t>Mirno biće</a:t>
            </a:r>
            <a:endParaRPr lang="it-IT" dirty="0">
              <a:solidFill>
                <a:schemeClr val="tx1">
                  <a:lumMod val="50000"/>
                  <a:lumOff val="50000"/>
                </a:schemeClr>
              </a:solidFill>
              <a:latin typeface="Open Sans"/>
            </a:endParaRPr>
          </a:p>
          <a:p>
            <a:pPr>
              <a:buFont typeface="Arial" pitchFamily="34" charset="0"/>
              <a:buChar char="•"/>
            </a:pPr>
            <a:r>
              <a:rPr lang="it-IT" dirty="0">
                <a:solidFill>
                  <a:schemeClr val="tx1">
                    <a:lumMod val="50000"/>
                    <a:lumOff val="50000"/>
                  </a:schemeClr>
                </a:solidFill>
                <a:latin typeface="Open Sans"/>
              </a:rPr>
              <a:t> </a:t>
            </a:r>
            <a:r>
              <a:rPr lang="ta-IN" dirty="0">
                <a:solidFill>
                  <a:schemeClr val="tx1">
                    <a:lumMod val="50000"/>
                    <a:lumOff val="50000"/>
                  </a:schemeClr>
                </a:solidFill>
                <a:latin typeface="Open Sans"/>
              </a:rPr>
              <a:t>Krug rješavanja konflikta</a:t>
            </a:r>
            <a:endParaRPr lang="it-IT" dirty="0">
              <a:solidFill>
                <a:schemeClr val="tx1">
                  <a:lumMod val="50000"/>
                  <a:lumOff val="50000"/>
                </a:schemeClr>
              </a:solidFill>
              <a:latin typeface="Open Sans"/>
            </a:endParaRPr>
          </a:p>
          <a:p>
            <a:pPr>
              <a:buFont typeface="Arial" pitchFamily="34" charset="0"/>
              <a:buChar char="•"/>
            </a:pPr>
            <a:r>
              <a:rPr lang="it-IT" dirty="0">
                <a:solidFill>
                  <a:schemeClr val="tx1">
                    <a:lumMod val="50000"/>
                    <a:lumOff val="50000"/>
                  </a:schemeClr>
                </a:solidFill>
                <a:latin typeface="Open Sans"/>
              </a:rPr>
              <a:t> </a:t>
            </a:r>
            <a:r>
              <a:rPr lang="ta-IN" dirty="0">
                <a:solidFill>
                  <a:schemeClr val="tx1">
                    <a:lumMod val="50000"/>
                    <a:lumOff val="50000"/>
                  </a:schemeClr>
                </a:solidFill>
                <a:latin typeface="Open Sans"/>
              </a:rPr>
              <a:t>Dnevnici mira</a:t>
            </a:r>
            <a:endParaRPr lang="it-IT" dirty="0">
              <a:solidFill>
                <a:schemeClr val="tx1">
                  <a:lumMod val="50000"/>
                  <a:lumOff val="50000"/>
                </a:schemeClr>
              </a:solidFill>
              <a:latin typeface="Open Sans"/>
            </a:endParaRPr>
          </a:p>
          <a:p>
            <a:endParaRPr lang="it-IT" dirty="0">
              <a:solidFill>
                <a:schemeClr val="tx1">
                  <a:lumMod val="50000"/>
                  <a:lumOff val="50000"/>
                </a:schemeClr>
              </a:solidFill>
              <a:latin typeface="Open Sans"/>
            </a:endParaRPr>
          </a:p>
          <a:p>
            <a:pPr>
              <a:buFont typeface="Arial" pitchFamily="34" charset="0"/>
              <a:buChar char="•"/>
            </a:pPr>
            <a:endParaRPr lang="it-IT" dirty="0">
              <a:solidFill>
                <a:schemeClr val="tx1">
                  <a:lumMod val="50000"/>
                  <a:lumOff val="50000"/>
                </a:schemeClr>
              </a:solidFill>
              <a:latin typeface="Open Sans"/>
            </a:endParaRPr>
          </a:p>
          <a:p>
            <a:endParaRPr lang="it-IT" dirty="0">
              <a:solidFill>
                <a:schemeClr val="tx1">
                  <a:lumMod val="50000"/>
                  <a:lumOff val="50000"/>
                </a:schemeClr>
              </a:solidFill>
              <a:latin typeface="Open Sans"/>
            </a:endParaRPr>
          </a:p>
          <a:p>
            <a:endParaRPr lang="it-IT" b="1" dirty="0">
              <a:solidFill>
                <a:schemeClr val="tx1">
                  <a:lumMod val="50000"/>
                  <a:lumOff val="50000"/>
                </a:schemeClr>
              </a:solidFill>
              <a:latin typeface="Open Sans"/>
            </a:endParaRPr>
          </a:p>
          <a:p>
            <a:endParaRPr lang="it-IT" b="1" dirty="0">
              <a:solidFill>
                <a:schemeClr val="tx1">
                  <a:lumMod val="50000"/>
                  <a:lumOff val="50000"/>
                </a:schemeClr>
              </a:solidFill>
              <a:latin typeface="Open Sans"/>
            </a:endParaRPr>
          </a:p>
          <a:p>
            <a:endParaRPr lang="it-IT" b="1" dirty="0">
              <a:solidFill>
                <a:schemeClr val="tx1">
                  <a:lumMod val="50000"/>
                  <a:lumOff val="50000"/>
                </a:schemeClr>
              </a:solidFill>
              <a:latin typeface="Open Sans"/>
            </a:endParaRPr>
          </a:p>
          <a:p>
            <a:endParaRPr lang="it-IT" b="1" dirty="0">
              <a:solidFill>
                <a:schemeClr val="tx1">
                  <a:lumMod val="50000"/>
                  <a:lumOff val="50000"/>
                </a:schemeClr>
              </a:solidFill>
              <a:latin typeface="Open Sans"/>
            </a:endParaRPr>
          </a:p>
          <a:p>
            <a:endParaRPr lang="it-IT" b="1" dirty="0">
              <a:solidFill>
                <a:schemeClr val="tx1">
                  <a:lumMod val="50000"/>
                  <a:lumOff val="50000"/>
                </a:schemeClr>
              </a:solidFill>
              <a:latin typeface="Open Sans"/>
            </a:endParaRPr>
          </a:p>
          <a:p>
            <a:r>
              <a:rPr lang="it-IT" b="1" dirty="0">
                <a:solidFill>
                  <a:schemeClr val="tx1">
                    <a:lumMod val="50000"/>
                    <a:lumOff val="50000"/>
                  </a:schemeClr>
                </a:solidFill>
                <a:latin typeface="Open Sans"/>
              </a:rPr>
              <a:t> </a:t>
            </a:r>
          </a:p>
        </p:txBody>
      </p:sp>
      <p:sp>
        <p:nvSpPr>
          <p:cNvPr id="11" name="Titolo 1"/>
          <p:cNvSpPr>
            <a:spLocks noGrp="1"/>
          </p:cNvSpPr>
          <p:nvPr>
            <p:ph type="ctrTitle"/>
          </p:nvPr>
        </p:nvSpPr>
        <p:spPr>
          <a:xfrm>
            <a:off x="714348" y="142858"/>
            <a:ext cx="7772400" cy="357065"/>
          </a:xfrm>
        </p:spPr>
        <p:txBody>
          <a:bodyPr/>
          <a:lstStyle/>
          <a:p>
            <a:pPr algn="l"/>
            <a:r>
              <a:rPr lang="ta-IN" sz="1800" dirty="0"/>
              <a:t>Poglavlje </a:t>
            </a:r>
            <a:r>
              <a:rPr lang="it-IT" sz="1800" dirty="0"/>
              <a:t>4. </a:t>
            </a:r>
            <a:r>
              <a:rPr lang="ta-IN" sz="1800" b="0" dirty="0"/>
              <a:t>Posljedice nasilja i isključenja</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buFont typeface="Arial" pitchFamily="34" charset="0"/>
              <a:buChar char="•"/>
            </a:pPr>
            <a:r>
              <a:rPr lang="en-US" sz="1800" dirty="0">
                <a:solidFill>
                  <a:schemeClr val="bg1">
                    <a:lumMod val="50000"/>
                  </a:schemeClr>
                </a:solidFill>
              </a:rPr>
              <a:t>  </a:t>
            </a:r>
            <a:r>
              <a:rPr lang="ta-IN" sz="1800" b="1" dirty="0">
                <a:solidFill>
                  <a:schemeClr val="bg1">
                    <a:lumMod val="50000"/>
                  </a:schemeClr>
                </a:solidFill>
              </a:rPr>
              <a:t>Prijava</a:t>
            </a:r>
            <a:endParaRPr lang="en-US" sz="1800" b="1" dirty="0">
              <a:solidFill>
                <a:schemeClr val="bg1">
                  <a:lumMod val="50000"/>
                </a:schemeClr>
              </a:solidFill>
            </a:endParaRPr>
          </a:p>
          <a:p>
            <a:pPr algn="just">
              <a:buFont typeface="Arial" pitchFamily="34" charset="0"/>
              <a:buChar char="•"/>
            </a:pPr>
            <a:endParaRPr lang="en-US" sz="1800" b="1" dirty="0">
              <a:solidFill>
                <a:schemeClr val="bg1">
                  <a:lumMod val="50000"/>
                </a:schemeClr>
              </a:solidFill>
            </a:endParaRPr>
          </a:p>
          <a:p>
            <a:pPr algn="just"/>
            <a:r>
              <a:rPr lang="ta-IN" sz="1800" dirty="0">
                <a:solidFill>
                  <a:schemeClr val="bg1">
                    <a:lumMod val="50000"/>
                  </a:schemeClr>
                </a:solidFill>
              </a:rPr>
              <a:t>Na početku svakog dana, sva djeca s</a:t>
            </a:r>
            <a:r>
              <a:rPr lang="hr-HR" sz="1800" dirty="0">
                <a:solidFill>
                  <a:schemeClr val="bg1">
                    <a:lumMod val="50000"/>
                  </a:schemeClr>
                </a:solidFill>
              </a:rPr>
              <a:t>u bila potaknuta </a:t>
            </a:r>
            <a:r>
              <a:rPr lang="ta-IN" sz="1800" dirty="0">
                <a:solidFill>
                  <a:schemeClr val="bg1">
                    <a:lumMod val="50000"/>
                  </a:schemeClr>
                </a:solidFill>
              </a:rPr>
              <a:t>izraziti svoje emocionalne stanje dajući informaciju kroz i-Messages (</a:t>
            </a:r>
            <a:r>
              <a:rPr lang="en-US" sz="1800" dirty="0">
                <a:solidFill>
                  <a:schemeClr val="bg1">
                    <a:lumMod val="50000"/>
                  </a:schemeClr>
                </a:solidFill>
              </a:rPr>
              <a:t>“</a:t>
            </a:r>
            <a:r>
              <a:rPr lang="en-US" sz="1800" dirty="0" err="1">
                <a:solidFill>
                  <a:schemeClr val="bg1">
                    <a:lumMod val="50000"/>
                  </a:schemeClr>
                </a:solidFill>
              </a:rPr>
              <a:t>Osje</a:t>
            </a:r>
            <a:r>
              <a:rPr lang="ta-IN" sz="1800" dirty="0">
                <a:solidFill>
                  <a:schemeClr val="bg1">
                    <a:lumMod val="50000"/>
                  </a:schemeClr>
                </a:solidFill>
              </a:rPr>
              <a:t>ćao/osjećala sam se</a:t>
            </a:r>
            <a:r>
              <a:rPr lang="en-US" sz="1800" dirty="0">
                <a:solidFill>
                  <a:schemeClr val="bg1">
                    <a:lumMod val="50000"/>
                  </a:schemeClr>
                </a:solidFill>
              </a:rPr>
              <a:t>”, “</a:t>
            </a:r>
            <a:r>
              <a:rPr lang="ta-IN" sz="1800" dirty="0">
                <a:solidFill>
                  <a:schemeClr val="bg1">
                    <a:lumMod val="50000"/>
                  </a:schemeClr>
                </a:solidFill>
              </a:rPr>
              <a:t>Bio/Bila sam</a:t>
            </a:r>
            <a:r>
              <a:rPr lang="en-US" sz="1800" dirty="0">
                <a:solidFill>
                  <a:schemeClr val="bg1">
                    <a:lumMod val="50000"/>
                  </a:schemeClr>
                </a:solidFill>
              </a:rPr>
              <a:t>…”, </a:t>
            </a:r>
            <a:r>
              <a:rPr lang="ta-IN" sz="1800" dirty="0">
                <a:solidFill>
                  <a:schemeClr val="bg1">
                    <a:lumMod val="50000"/>
                  </a:schemeClr>
                </a:solidFill>
              </a:rPr>
              <a:t>itd.</a:t>
            </a:r>
            <a:r>
              <a:rPr lang="en-US" sz="1800" dirty="0">
                <a:solidFill>
                  <a:schemeClr val="bg1">
                    <a:lumMod val="50000"/>
                  </a:schemeClr>
                </a:solidFill>
              </a:rPr>
              <a:t>). </a:t>
            </a:r>
          </a:p>
          <a:p>
            <a:pPr algn="just"/>
            <a:r>
              <a:rPr lang="ta-IN" sz="1800" dirty="0">
                <a:solidFill>
                  <a:schemeClr val="bg1">
                    <a:lumMod val="50000"/>
                  </a:schemeClr>
                </a:solidFill>
              </a:rPr>
              <a:t>Cilj je dvostran</a:t>
            </a:r>
            <a:r>
              <a:rPr lang="en-US" sz="1800" dirty="0">
                <a:solidFill>
                  <a:schemeClr val="bg1">
                    <a:lumMod val="50000"/>
                  </a:schemeClr>
                </a:solidFill>
              </a:rPr>
              <a:t>: </a:t>
            </a:r>
            <a:r>
              <a:rPr lang="ta-IN" sz="1800" dirty="0">
                <a:solidFill>
                  <a:schemeClr val="bg1">
                    <a:lumMod val="50000"/>
                  </a:schemeClr>
                </a:solidFill>
              </a:rPr>
              <a:t>s jedne strane djeca uče kako imenovati svoje emocije; s druge strane djeca počinju razumijeti osjećaje drugih razvijajući empatiju.</a:t>
            </a:r>
          </a:p>
          <a:p>
            <a:pPr algn="just"/>
            <a:endParaRPr lang="ta-IN" sz="1800" dirty="0">
              <a:solidFill>
                <a:schemeClr val="bg1">
                  <a:lumMod val="50000"/>
                </a:schemeClr>
              </a:solidFill>
            </a:endParaRPr>
          </a:p>
          <a:p>
            <a:pPr algn="just"/>
            <a:r>
              <a:rPr lang="ta-IN" sz="1800" dirty="0">
                <a:solidFill>
                  <a:schemeClr val="bg1">
                    <a:lumMod val="50000"/>
                  </a:schemeClr>
                </a:solidFill>
              </a:rPr>
              <a:t>I</a:t>
            </a:r>
            <a:r>
              <a:rPr lang="en-US" sz="1800" dirty="0">
                <a:solidFill>
                  <a:schemeClr val="bg1">
                    <a:lumMod val="50000"/>
                  </a:schemeClr>
                </a:solidFill>
              </a:rPr>
              <a:t>s</a:t>
            </a:r>
            <a:r>
              <a:rPr lang="ta-IN" sz="1800" dirty="0">
                <a:solidFill>
                  <a:schemeClr val="bg1">
                    <a:lumMod val="50000"/>
                  </a:schemeClr>
                </a:solidFill>
              </a:rPr>
              <a:t>to tako</a:t>
            </a:r>
            <a:r>
              <a:rPr lang="en-US" sz="1800" dirty="0">
                <a:solidFill>
                  <a:schemeClr val="bg1">
                    <a:lumMod val="50000"/>
                  </a:schemeClr>
                </a:solidFill>
              </a:rPr>
              <a:t>, </a:t>
            </a:r>
            <a:r>
              <a:rPr lang="ta-IN" sz="1800" dirty="0">
                <a:solidFill>
                  <a:schemeClr val="bg1">
                    <a:lumMod val="50000"/>
                  </a:schemeClr>
                </a:solidFill>
              </a:rPr>
              <a:t>djeci nije</a:t>
            </a:r>
            <a:r>
              <a:rPr lang="hr-HR" sz="1800" dirty="0">
                <a:solidFill>
                  <a:schemeClr val="bg1">
                    <a:lumMod val="50000"/>
                  </a:schemeClr>
                </a:solidFill>
              </a:rPr>
              <a:t> bilo</a:t>
            </a:r>
            <a:r>
              <a:rPr lang="ta-IN" sz="1800" dirty="0">
                <a:solidFill>
                  <a:schemeClr val="bg1">
                    <a:lumMod val="50000"/>
                  </a:schemeClr>
                </a:solidFill>
              </a:rPr>
              <a:t> dozvoljeno koristiti </a:t>
            </a:r>
            <a:r>
              <a:rPr lang="en-US" sz="1800" dirty="0" err="1">
                <a:solidFill>
                  <a:schemeClr val="bg1">
                    <a:lumMod val="50000"/>
                  </a:schemeClr>
                </a:solidFill>
              </a:rPr>
              <a:t>i</a:t>
            </a:r>
            <a:r>
              <a:rPr lang="en-US" sz="1800" dirty="0">
                <a:solidFill>
                  <a:schemeClr val="bg1">
                    <a:lumMod val="50000"/>
                  </a:schemeClr>
                </a:solidFill>
              </a:rPr>
              <a:t>-Messages </a:t>
            </a:r>
            <a:r>
              <a:rPr lang="ta-IN" sz="1800" dirty="0">
                <a:solidFill>
                  <a:schemeClr val="bg1">
                    <a:lumMod val="50000"/>
                  </a:schemeClr>
                </a:solidFill>
              </a:rPr>
              <a:t>kako bi se žalili ili krivili druge.</a:t>
            </a:r>
            <a:endParaRPr lang="en-US" sz="1800" dirty="0">
              <a:solidFill>
                <a:schemeClr val="bg1">
                  <a:lumMod val="50000"/>
                </a:schemeClr>
              </a:solidFill>
            </a:endParaRPr>
          </a:p>
        </p:txBody>
      </p:sp>
      <p:sp>
        <p:nvSpPr>
          <p:cNvPr id="9" name="CasellaDiTesto 8"/>
          <p:cNvSpPr txBox="1"/>
          <p:nvPr/>
        </p:nvSpPr>
        <p:spPr>
          <a:xfrm>
            <a:off x="571472" y="1071552"/>
            <a:ext cx="8001056" cy="646331"/>
          </a:xfrm>
          <a:prstGeom prst="rect">
            <a:avLst/>
          </a:prstGeom>
          <a:noFill/>
        </p:spPr>
        <p:txBody>
          <a:bodyPr wrap="square" rtlCol="0">
            <a:spAutoFit/>
          </a:bodyPr>
          <a:lstStyle/>
          <a:p>
            <a:pPr>
              <a:buFont typeface="Arial" pitchFamily="34" charset="0"/>
              <a:buChar char="•"/>
            </a:pPr>
            <a:endParaRPr lang="it-IT" dirty="0">
              <a:latin typeface="Open Sans"/>
            </a:endParaRPr>
          </a:p>
          <a:p>
            <a:endParaRPr lang="it-IT" dirty="0">
              <a:latin typeface="Open Sans"/>
            </a:endParaRPr>
          </a:p>
        </p:txBody>
      </p:sp>
      <p:sp>
        <p:nvSpPr>
          <p:cNvPr id="11" name="Titolo 1"/>
          <p:cNvSpPr>
            <a:spLocks noGrp="1"/>
          </p:cNvSpPr>
          <p:nvPr>
            <p:ph type="ctrTitle"/>
          </p:nvPr>
        </p:nvSpPr>
        <p:spPr>
          <a:xfrm>
            <a:off x="714348" y="142858"/>
            <a:ext cx="7772400" cy="357065"/>
          </a:xfrm>
        </p:spPr>
        <p:txBody>
          <a:bodyPr/>
          <a:lstStyle/>
          <a:p>
            <a:pPr algn="l"/>
            <a:r>
              <a:rPr lang="ta-IN" sz="1800" dirty="0"/>
              <a:t>Poglavlje </a:t>
            </a:r>
            <a:r>
              <a:rPr lang="it-IT" sz="1800" dirty="0"/>
              <a:t>4. </a:t>
            </a:r>
            <a:r>
              <a:rPr lang="ta-IN" sz="1800" b="0" dirty="0"/>
              <a:t>Posljedice nasilja i isključenja</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dirty="0">
                <a:solidFill>
                  <a:schemeClr val="bg1">
                    <a:lumMod val="50000"/>
                  </a:schemeClr>
                </a:solidFill>
              </a:rPr>
              <a:t> </a:t>
            </a:r>
          </a:p>
        </p:txBody>
      </p:sp>
      <p:sp>
        <p:nvSpPr>
          <p:cNvPr id="9" name="CasellaDiTesto 8"/>
          <p:cNvSpPr txBox="1"/>
          <p:nvPr/>
        </p:nvSpPr>
        <p:spPr>
          <a:xfrm>
            <a:off x="571472" y="1071552"/>
            <a:ext cx="8001056" cy="2862323"/>
          </a:xfrm>
          <a:prstGeom prst="rect">
            <a:avLst/>
          </a:prstGeom>
          <a:noFill/>
        </p:spPr>
        <p:txBody>
          <a:bodyPr wrap="square" rtlCol="0">
            <a:spAutoFit/>
          </a:bodyPr>
          <a:lstStyle/>
          <a:p>
            <a:pPr>
              <a:buFont typeface="Arial" pitchFamily="34" charset="0"/>
              <a:buChar char="•"/>
            </a:pPr>
            <a:r>
              <a:rPr lang="it-IT" b="1" dirty="0">
                <a:solidFill>
                  <a:schemeClr val="tx1">
                    <a:lumMod val="50000"/>
                    <a:lumOff val="50000"/>
                  </a:schemeClr>
                </a:solidFill>
                <a:latin typeface="Open Sans"/>
              </a:rPr>
              <a:t> </a:t>
            </a:r>
            <a:r>
              <a:rPr lang="ta-IN" b="1" dirty="0">
                <a:solidFill>
                  <a:schemeClr val="tx1">
                    <a:lumMod val="50000"/>
                    <a:lumOff val="50000"/>
                  </a:schemeClr>
                </a:solidFill>
                <a:latin typeface="Open Sans"/>
              </a:rPr>
              <a:t>Mirno biće</a:t>
            </a:r>
            <a:endParaRPr lang="it-IT" b="1" dirty="0">
              <a:solidFill>
                <a:schemeClr val="tx1">
                  <a:lumMod val="50000"/>
                  <a:lumOff val="50000"/>
                </a:schemeClr>
              </a:solidFill>
              <a:latin typeface="Open Sans"/>
            </a:endParaRPr>
          </a:p>
          <a:p>
            <a:pPr>
              <a:buFont typeface="Arial" pitchFamily="34" charset="0"/>
              <a:buChar char="•"/>
            </a:pPr>
            <a:endParaRPr lang="it-IT" b="1" dirty="0">
              <a:solidFill>
                <a:schemeClr val="tx1">
                  <a:lumMod val="50000"/>
                  <a:lumOff val="50000"/>
                </a:schemeClr>
              </a:solidFill>
              <a:latin typeface="Open Sans"/>
            </a:endParaRPr>
          </a:p>
          <a:p>
            <a:r>
              <a:rPr lang="ta-IN" dirty="0">
                <a:solidFill>
                  <a:schemeClr val="tx1">
                    <a:lumMod val="50000"/>
                    <a:lumOff val="50000"/>
                  </a:schemeClr>
                </a:solidFill>
                <a:latin typeface="Open Sans"/>
              </a:rPr>
              <a:t>Djeca su imala zadatak izraditi siluetu u prirodnoj veličini. </a:t>
            </a:r>
            <a:r>
              <a:rPr lang="hr-HR" dirty="0">
                <a:solidFill>
                  <a:schemeClr val="tx1">
                    <a:lumMod val="50000"/>
                    <a:lumOff val="50000"/>
                  </a:schemeClr>
                </a:solidFill>
                <a:latin typeface="Open Sans"/>
              </a:rPr>
              <a:t>Nakon toga,</a:t>
            </a:r>
            <a:r>
              <a:rPr lang="ta-IN" dirty="0">
                <a:solidFill>
                  <a:schemeClr val="tx1">
                    <a:lumMod val="50000"/>
                    <a:lumOff val="50000"/>
                  </a:schemeClr>
                </a:solidFill>
                <a:latin typeface="Open Sans"/>
              </a:rPr>
              <a:t> zadatak je bio navesti primjere pozitivnog ili negativnog ponašanja. Za svako od negativnih ponašanja, djeca su imala zadatak razmisliti o alternativnom mirnom ponašanju koja su onda zapisivali na siluetu i koje je služilo kao podsjetnik za odgovarajuću interakciju s </a:t>
            </a:r>
            <a:r>
              <a:rPr lang="hr-HR" dirty="0">
                <a:solidFill>
                  <a:schemeClr val="tx1">
                    <a:lumMod val="50000"/>
                    <a:lumOff val="50000"/>
                  </a:schemeClr>
                </a:solidFill>
                <a:latin typeface="Open Sans"/>
              </a:rPr>
              <a:t>ostalima</a:t>
            </a:r>
            <a:r>
              <a:rPr lang="ta-IN" dirty="0">
                <a:solidFill>
                  <a:schemeClr val="tx1">
                    <a:lumMod val="50000"/>
                    <a:lumOff val="50000"/>
                  </a:schemeClr>
                </a:solidFill>
                <a:latin typeface="Open Sans"/>
              </a:rPr>
              <a:t>.</a:t>
            </a:r>
          </a:p>
          <a:p>
            <a:endParaRPr lang="it-IT" dirty="0">
              <a:solidFill>
                <a:schemeClr val="tx1">
                  <a:lumMod val="50000"/>
                  <a:lumOff val="50000"/>
                </a:schemeClr>
              </a:solidFill>
              <a:latin typeface="Open Sans"/>
            </a:endParaRPr>
          </a:p>
          <a:p>
            <a:pPr>
              <a:buFont typeface="Arial" pitchFamily="34" charset="0"/>
              <a:buChar char="•"/>
            </a:pPr>
            <a:endParaRPr lang="it-IT" b="1" dirty="0">
              <a:solidFill>
                <a:schemeClr val="tx1">
                  <a:lumMod val="50000"/>
                  <a:lumOff val="50000"/>
                </a:schemeClr>
              </a:solidFill>
              <a:latin typeface="Open Sans"/>
            </a:endParaRPr>
          </a:p>
          <a:p>
            <a:endParaRPr lang="it-IT" b="1" dirty="0">
              <a:solidFill>
                <a:schemeClr val="tx1">
                  <a:lumMod val="50000"/>
                  <a:lumOff val="50000"/>
                </a:schemeClr>
              </a:solidFill>
              <a:latin typeface="Open Sans"/>
            </a:endParaRPr>
          </a:p>
        </p:txBody>
      </p:sp>
      <p:sp>
        <p:nvSpPr>
          <p:cNvPr id="11" name="Titolo 1"/>
          <p:cNvSpPr>
            <a:spLocks noGrp="1"/>
          </p:cNvSpPr>
          <p:nvPr>
            <p:ph type="ctrTitle"/>
          </p:nvPr>
        </p:nvSpPr>
        <p:spPr>
          <a:xfrm>
            <a:off x="714348" y="142858"/>
            <a:ext cx="7772400" cy="357065"/>
          </a:xfrm>
        </p:spPr>
        <p:txBody>
          <a:bodyPr/>
          <a:lstStyle/>
          <a:p>
            <a:pPr algn="l"/>
            <a:r>
              <a:rPr lang="ta-IN" sz="1800" dirty="0"/>
              <a:t>Poglavlje </a:t>
            </a:r>
            <a:r>
              <a:rPr lang="it-IT" sz="1800" dirty="0"/>
              <a:t>4. </a:t>
            </a:r>
            <a:r>
              <a:rPr lang="ta-IN" sz="1800" b="0" dirty="0"/>
              <a:t>Posljedice nasilja i isključenja</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dirty="0">
                <a:solidFill>
                  <a:schemeClr val="bg1">
                    <a:lumMod val="50000"/>
                  </a:schemeClr>
                </a:solidFill>
              </a:rPr>
              <a:t> </a:t>
            </a:r>
          </a:p>
        </p:txBody>
      </p:sp>
      <p:sp>
        <p:nvSpPr>
          <p:cNvPr id="9" name="CasellaDiTesto 8"/>
          <p:cNvSpPr txBox="1"/>
          <p:nvPr/>
        </p:nvSpPr>
        <p:spPr>
          <a:xfrm>
            <a:off x="357158" y="928676"/>
            <a:ext cx="8001056" cy="2585323"/>
          </a:xfrm>
          <a:prstGeom prst="rect">
            <a:avLst/>
          </a:prstGeom>
          <a:noFill/>
        </p:spPr>
        <p:txBody>
          <a:bodyPr wrap="square" rtlCol="0">
            <a:spAutoFit/>
          </a:bodyPr>
          <a:lstStyle/>
          <a:p>
            <a:pPr>
              <a:buFont typeface="Arial" pitchFamily="34" charset="0"/>
              <a:buChar char="•"/>
            </a:pPr>
            <a:r>
              <a:rPr lang="it-IT" b="1" dirty="0">
                <a:solidFill>
                  <a:schemeClr val="tx1">
                    <a:lumMod val="50000"/>
                    <a:lumOff val="50000"/>
                  </a:schemeClr>
                </a:solidFill>
                <a:latin typeface="Open Sans"/>
              </a:rPr>
              <a:t> </a:t>
            </a:r>
            <a:r>
              <a:rPr lang="ta-IN" b="1" dirty="0">
                <a:solidFill>
                  <a:schemeClr val="tx1">
                    <a:lumMod val="50000"/>
                    <a:lumOff val="50000"/>
                  </a:schemeClr>
                </a:solidFill>
                <a:latin typeface="Open Sans"/>
              </a:rPr>
              <a:t>Krug rješavanja konflikta</a:t>
            </a:r>
            <a:endParaRPr lang="it-IT" b="1" dirty="0">
              <a:solidFill>
                <a:schemeClr val="tx1">
                  <a:lumMod val="50000"/>
                  <a:lumOff val="50000"/>
                </a:schemeClr>
              </a:solidFill>
              <a:latin typeface="Open Sans"/>
            </a:endParaRPr>
          </a:p>
          <a:p>
            <a:pPr>
              <a:buFont typeface="Arial" pitchFamily="34" charset="0"/>
              <a:buChar char="•"/>
            </a:pPr>
            <a:endParaRPr lang="it-IT" b="1" dirty="0">
              <a:solidFill>
                <a:schemeClr val="tx1">
                  <a:lumMod val="50000"/>
                  <a:lumOff val="50000"/>
                </a:schemeClr>
              </a:solidFill>
              <a:latin typeface="Open Sans"/>
            </a:endParaRPr>
          </a:p>
          <a:p>
            <a:r>
              <a:rPr lang="ta-IN" dirty="0">
                <a:solidFill>
                  <a:schemeClr val="tx1">
                    <a:lumMod val="50000"/>
                    <a:lumOff val="50000"/>
                  </a:schemeClr>
                </a:solidFill>
                <a:latin typeface="Open Sans"/>
              </a:rPr>
              <a:t>Na sredini učionice se nalazio mali plastični prsten </a:t>
            </a:r>
            <a:r>
              <a:rPr lang="it-IT" dirty="0">
                <a:solidFill>
                  <a:schemeClr val="tx1">
                    <a:lumMod val="50000"/>
                    <a:lumOff val="50000"/>
                  </a:schemeClr>
                </a:solidFill>
                <a:latin typeface="Open Sans"/>
              </a:rPr>
              <a:t> </a:t>
            </a:r>
            <a:r>
              <a:rPr lang="ta-IN" dirty="0">
                <a:solidFill>
                  <a:schemeClr val="tx1">
                    <a:lumMod val="50000"/>
                    <a:lumOff val="50000"/>
                  </a:schemeClr>
                </a:solidFill>
                <a:latin typeface="Open Sans"/>
              </a:rPr>
              <a:t>i nekoliko djece je imalo zadatak ostati izvan sredine i rješiti hipotetske konflikte.</a:t>
            </a:r>
          </a:p>
          <a:p>
            <a:endParaRPr lang="it-IT" dirty="0">
              <a:solidFill>
                <a:schemeClr val="tx1">
                  <a:lumMod val="50000"/>
                  <a:lumOff val="50000"/>
                </a:schemeClr>
              </a:solidFill>
              <a:latin typeface="Open Sans"/>
            </a:endParaRPr>
          </a:p>
          <a:p>
            <a:r>
              <a:rPr lang="ta-IN" dirty="0">
                <a:solidFill>
                  <a:schemeClr val="tx1">
                    <a:lumMod val="50000"/>
                    <a:lumOff val="50000"/>
                  </a:schemeClr>
                </a:solidFill>
                <a:latin typeface="Open Sans"/>
              </a:rPr>
              <a:t>Pravila su bila sljedeća</a:t>
            </a:r>
            <a:r>
              <a:rPr lang="it-IT" dirty="0">
                <a:solidFill>
                  <a:schemeClr val="tx1">
                    <a:lumMod val="50000"/>
                    <a:lumOff val="50000"/>
                  </a:schemeClr>
                </a:solidFill>
                <a:latin typeface="Open Sans"/>
              </a:rPr>
              <a:t>: </a:t>
            </a:r>
          </a:p>
          <a:p>
            <a:pPr>
              <a:buFont typeface="Arial" pitchFamily="34" charset="0"/>
              <a:buChar char="•"/>
            </a:pPr>
            <a:r>
              <a:rPr lang="en-US" dirty="0">
                <a:solidFill>
                  <a:schemeClr val="tx1">
                    <a:lumMod val="50000"/>
                    <a:lumOff val="50000"/>
                  </a:schemeClr>
                </a:solidFill>
                <a:latin typeface="Open Sans"/>
              </a:rPr>
              <a:t> </a:t>
            </a:r>
            <a:r>
              <a:rPr lang="ta-IN" dirty="0">
                <a:solidFill>
                  <a:schemeClr val="tx1">
                    <a:lumMod val="50000"/>
                    <a:lumOff val="50000"/>
                  </a:schemeClr>
                </a:solidFill>
                <a:latin typeface="Open Sans"/>
              </a:rPr>
              <a:t>svako dijete priča o svojoj verziji problema bez ometanja od strane drugih</a:t>
            </a:r>
            <a:r>
              <a:rPr lang="en-US" dirty="0">
                <a:solidFill>
                  <a:schemeClr val="tx1">
                    <a:lumMod val="50000"/>
                    <a:lumOff val="50000"/>
                  </a:schemeClr>
                </a:solidFill>
                <a:latin typeface="Open Sans"/>
              </a:rPr>
              <a:t>; </a:t>
            </a:r>
          </a:p>
          <a:p>
            <a:pPr>
              <a:buFont typeface="Arial" pitchFamily="34" charset="0"/>
              <a:buChar char="•"/>
            </a:pPr>
            <a:r>
              <a:rPr lang="en-US" dirty="0">
                <a:solidFill>
                  <a:schemeClr val="tx1">
                    <a:lumMod val="50000"/>
                    <a:lumOff val="50000"/>
                  </a:schemeClr>
                </a:solidFill>
                <a:latin typeface="Open Sans"/>
              </a:rPr>
              <a:t> </a:t>
            </a:r>
            <a:r>
              <a:rPr lang="ta-IN" dirty="0">
                <a:solidFill>
                  <a:schemeClr val="tx1">
                    <a:lumMod val="50000"/>
                    <a:lumOff val="50000"/>
                  </a:schemeClr>
                </a:solidFill>
                <a:latin typeface="Open Sans"/>
              </a:rPr>
              <a:t>svako dijete mora preformulirati razumijevanje perspektiva drugih osoba;</a:t>
            </a:r>
          </a:p>
          <a:p>
            <a:pPr>
              <a:buFont typeface="Arial" pitchFamily="34" charset="0"/>
              <a:buChar char="•"/>
            </a:pPr>
            <a:r>
              <a:rPr lang="en-US" dirty="0">
                <a:solidFill>
                  <a:schemeClr val="tx1">
                    <a:lumMod val="50000"/>
                    <a:lumOff val="50000"/>
                  </a:schemeClr>
                </a:solidFill>
                <a:latin typeface="Open Sans"/>
              </a:rPr>
              <a:t> </a:t>
            </a:r>
            <a:r>
              <a:rPr lang="ta-IN" dirty="0">
                <a:solidFill>
                  <a:schemeClr val="tx1">
                    <a:lumMod val="50000"/>
                    <a:lumOff val="50000"/>
                  </a:schemeClr>
                </a:solidFill>
                <a:latin typeface="Open Sans"/>
              </a:rPr>
              <a:t>suparnici surađuju u pronalasku prihvatljivog rješenja problema</a:t>
            </a:r>
            <a:r>
              <a:rPr lang="hr-HR" dirty="0">
                <a:solidFill>
                  <a:schemeClr val="tx1">
                    <a:lumMod val="50000"/>
                    <a:lumOff val="50000"/>
                  </a:schemeClr>
                </a:solidFill>
                <a:latin typeface="Open Sans"/>
              </a:rPr>
              <a:t>.</a:t>
            </a:r>
            <a:endParaRPr lang="it-IT" dirty="0">
              <a:latin typeface="Open Sans"/>
            </a:endParaRPr>
          </a:p>
        </p:txBody>
      </p:sp>
      <p:sp>
        <p:nvSpPr>
          <p:cNvPr id="11" name="Titolo 1"/>
          <p:cNvSpPr>
            <a:spLocks noGrp="1"/>
          </p:cNvSpPr>
          <p:nvPr>
            <p:ph type="ctrTitle"/>
          </p:nvPr>
        </p:nvSpPr>
        <p:spPr>
          <a:xfrm>
            <a:off x="714348" y="142858"/>
            <a:ext cx="7772400" cy="357065"/>
          </a:xfrm>
        </p:spPr>
        <p:txBody>
          <a:bodyPr/>
          <a:lstStyle/>
          <a:p>
            <a:pPr algn="l"/>
            <a:r>
              <a:rPr lang="ta-IN" sz="1800" dirty="0"/>
              <a:t>Poglavlje </a:t>
            </a:r>
            <a:r>
              <a:rPr lang="it-IT" sz="1800" dirty="0"/>
              <a:t>4. </a:t>
            </a:r>
            <a:r>
              <a:rPr lang="ta-IN" sz="1800" b="0" dirty="0"/>
              <a:t>Posljedice nasilja i isključenja</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dirty="0">
                <a:solidFill>
                  <a:schemeClr val="bg1">
                    <a:lumMod val="50000"/>
                  </a:schemeClr>
                </a:solidFill>
              </a:rPr>
              <a:t> </a:t>
            </a:r>
          </a:p>
        </p:txBody>
      </p:sp>
      <p:sp>
        <p:nvSpPr>
          <p:cNvPr id="9" name="CasellaDiTesto 8"/>
          <p:cNvSpPr txBox="1"/>
          <p:nvPr/>
        </p:nvSpPr>
        <p:spPr>
          <a:xfrm>
            <a:off x="500034" y="857238"/>
            <a:ext cx="8001056" cy="3416320"/>
          </a:xfrm>
          <a:prstGeom prst="rect">
            <a:avLst/>
          </a:prstGeom>
          <a:noFill/>
        </p:spPr>
        <p:txBody>
          <a:bodyPr wrap="square" rtlCol="0">
            <a:spAutoFit/>
          </a:bodyPr>
          <a:lstStyle/>
          <a:p>
            <a:pPr>
              <a:buFont typeface="Arial" pitchFamily="34" charset="0"/>
              <a:buChar char="•"/>
            </a:pPr>
            <a:r>
              <a:rPr lang="it-IT" b="1" dirty="0">
                <a:solidFill>
                  <a:schemeClr val="tx1">
                    <a:lumMod val="50000"/>
                    <a:lumOff val="50000"/>
                  </a:schemeClr>
                </a:solidFill>
                <a:latin typeface="Open Sans"/>
              </a:rPr>
              <a:t> </a:t>
            </a:r>
            <a:r>
              <a:rPr lang="ta-IN" b="1" dirty="0">
                <a:solidFill>
                  <a:schemeClr val="tx1">
                    <a:lumMod val="50000"/>
                    <a:lumOff val="50000"/>
                  </a:schemeClr>
                </a:solidFill>
                <a:latin typeface="Open Sans"/>
              </a:rPr>
              <a:t>Dnevnici mira</a:t>
            </a:r>
          </a:p>
          <a:p>
            <a:endParaRPr lang="it-IT" b="1" dirty="0">
              <a:solidFill>
                <a:schemeClr val="tx1">
                  <a:lumMod val="50000"/>
                  <a:lumOff val="50000"/>
                </a:schemeClr>
              </a:solidFill>
              <a:latin typeface="Open Sans"/>
            </a:endParaRPr>
          </a:p>
          <a:p>
            <a:r>
              <a:rPr lang="ta-IN" dirty="0">
                <a:solidFill>
                  <a:schemeClr val="tx1">
                    <a:lumMod val="50000"/>
                    <a:lumOff val="50000"/>
                  </a:schemeClr>
                </a:solidFill>
                <a:latin typeface="Open Sans"/>
              </a:rPr>
              <a:t>Djeca su imala zadatak voditi dnevnik mira, u kojoj su povremeno crtal</a:t>
            </a:r>
            <a:r>
              <a:rPr lang="hr-HR" dirty="0">
                <a:solidFill>
                  <a:schemeClr val="tx1">
                    <a:lumMod val="50000"/>
                    <a:lumOff val="50000"/>
                  </a:schemeClr>
                </a:solidFill>
                <a:latin typeface="Open Sans"/>
              </a:rPr>
              <a:t>a</a:t>
            </a:r>
            <a:r>
              <a:rPr lang="ta-IN" dirty="0">
                <a:solidFill>
                  <a:schemeClr val="tx1">
                    <a:lumMod val="50000"/>
                    <a:lumOff val="50000"/>
                  </a:schemeClr>
                </a:solidFill>
                <a:latin typeface="Open Sans"/>
              </a:rPr>
              <a:t> mirna bića, zapisival</a:t>
            </a:r>
            <a:r>
              <a:rPr lang="hr-HR" dirty="0">
                <a:solidFill>
                  <a:schemeClr val="tx1">
                    <a:lumMod val="50000"/>
                    <a:lumOff val="50000"/>
                  </a:schemeClr>
                </a:solidFill>
                <a:latin typeface="Open Sans"/>
              </a:rPr>
              <a:t>a</a:t>
            </a:r>
            <a:r>
              <a:rPr lang="ta-IN" dirty="0">
                <a:solidFill>
                  <a:schemeClr val="tx1">
                    <a:lumMod val="50000"/>
                    <a:lumOff val="50000"/>
                  </a:schemeClr>
                </a:solidFill>
                <a:latin typeface="Open Sans"/>
              </a:rPr>
              <a:t> svoje osjećaje, i crtal</a:t>
            </a:r>
            <a:r>
              <a:rPr lang="hr-HR" dirty="0">
                <a:solidFill>
                  <a:schemeClr val="tx1">
                    <a:lumMod val="50000"/>
                    <a:lumOff val="50000"/>
                  </a:schemeClr>
                </a:solidFill>
                <a:latin typeface="Open Sans"/>
              </a:rPr>
              <a:t>a</a:t>
            </a:r>
            <a:r>
              <a:rPr lang="ta-IN" dirty="0">
                <a:solidFill>
                  <a:schemeClr val="tx1">
                    <a:lumMod val="50000"/>
                    <a:lumOff val="50000"/>
                  </a:schemeClr>
                </a:solidFill>
                <a:latin typeface="Open Sans"/>
              </a:rPr>
              <a:t> mirna ponašanja.</a:t>
            </a:r>
            <a:endParaRPr lang="it-IT" dirty="0">
              <a:solidFill>
                <a:schemeClr val="tx1">
                  <a:lumMod val="50000"/>
                  <a:lumOff val="50000"/>
                </a:schemeClr>
              </a:solidFill>
              <a:latin typeface="Open Sans"/>
            </a:endParaRPr>
          </a:p>
          <a:p>
            <a:endParaRPr lang="ta-IN" b="1" dirty="0">
              <a:solidFill>
                <a:schemeClr val="tx1">
                  <a:lumMod val="50000"/>
                  <a:lumOff val="50000"/>
                </a:schemeClr>
              </a:solidFill>
              <a:latin typeface="Open Sans"/>
            </a:endParaRPr>
          </a:p>
          <a:p>
            <a:r>
              <a:rPr lang="ta-IN" b="1" dirty="0">
                <a:solidFill>
                  <a:schemeClr val="tx1">
                    <a:lumMod val="50000"/>
                    <a:lumOff val="50000"/>
                  </a:schemeClr>
                </a:solidFill>
                <a:latin typeface="Open Sans"/>
              </a:rPr>
              <a:t>Rezultati:</a:t>
            </a:r>
            <a:endParaRPr lang="it-IT" b="1" dirty="0">
              <a:solidFill>
                <a:schemeClr val="tx1">
                  <a:lumMod val="50000"/>
                  <a:lumOff val="50000"/>
                </a:schemeClr>
              </a:solidFill>
              <a:latin typeface="Open Sans"/>
            </a:endParaRPr>
          </a:p>
          <a:p>
            <a:r>
              <a:rPr lang="ta-IN" dirty="0">
                <a:solidFill>
                  <a:schemeClr val="tx1">
                    <a:lumMod val="50000"/>
                    <a:lumOff val="50000"/>
                  </a:schemeClr>
                </a:solidFill>
                <a:latin typeface="Open Sans"/>
              </a:rPr>
              <a:t>Ovaj kurikulum je pomogao u smanjenju fizičkog i verbalnog nasilja u razredima u kojima je proveden. </a:t>
            </a:r>
            <a:endParaRPr lang="it-IT" dirty="0">
              <a:solidFill>
                <a:schemeClr val="tx1">
                  <a:lumMod val="50000"/>
                  <a:lumOff val="50000"/>
                </a:schemeClr>
              </a:solidFill>
              <a:latin typeface="Open Sans"/>
            </a:endParaRPr>
          </a:p>
          <a:p>
            <a:endParaRPr lang="it-IT" dirty="0">
              <a:solidFill>
                <a:schemeClr val="tx1">
                  <a:lumMod val="50000"/>
                  <a:lumOff val="50000"/>
                </a:schemeClr>
              </a:solidFill>
              <a:latin typeface="Open Sans"/>
            </a:endParaRPr>
          </a:p>
          <a:p>
            <a:endParaRPr lang="it-IT" dirty="0">
              <a:solidFill>
                <a:schemeClr val="tx1">
                  <a:lumMod val="50000"/>
                  <a:lumOff val="50000"/>
                </a:schemeClr>
              </a:solidFill>
              <a:latin typeface="Open Sans"/>
            </a:endParaRPr>
          </a:p>
          <a:p>
            <a:r>
              <a:rPr lang="it-IT" dirty="0">
                <a:solidFill>
                  <a:schemeClr val="tx1">
                    <a:lumMod val="50000"/>
                    <a:lumOff val="50000"/>
                  </a:schemeClr>
                </a:solidFill>
                <a:latin typeface="Open Sans"/>
              </a:rPr>
              <a:t> </a:t>
            </a:r>
          </a:p>
          <a:p>
            <a:endParaRPr lang="it-IT" dirty="0">
              <a:latin typeface="Open Sans"/>
            </a:endParaRPr>
          </a:p>
        </p:txBody>
      </p:sp>
      <p:sp>
        <p:nvSpPr>
          <p:cNvPr id="11" name="Titolo 1"/>
          <p:cNvSpPr>
            <a:spLocks noGrp="1"/>
          </p:cNvSpPr>
          <p:nvPr>
            <p:ph type="ctrTitle"/>
          </p:nvPr>
        </p:nvSpPr>
        <p:spPr>
          <a:xfrm>
            <a:off x="714348" y="142858"/>
            <a:ext cx="7772400" cy="357065"/>
          </a:xfrm>
        </p:spPr>
        <p:txBody>
          <a:bodyPr/>
          <a:lstStyle/>
          <a:p>
            <a:pPr algn="l"/>
            <a:r>
              <a:rPr lang="ta-IN" sz="1800" dirty="0"/>
              <a:t>Poglavlje </a:t>
            </a:r>
            <a:r>
              <a:rPr lang="it-IT" sz="1800" dirty="0"/>
              <a:t>4. </a:t>
            </a:r>
            <a:r>
              <a:rPr lang="ta-IN" sz="1800" b="0" dirty="0"/>
              <a:t>Posljedice nasilja i isključenja</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547664" y="555526"/>
            <a:ext cx="6400800" cy="609399"/>
          </a:xfrm>
        </p:spPr>
        <p:txBody>
          <a:bodyPr/>
          <a:lstStyle/>
          <a:p>
            <a:r>
              <a:rPr lang="ta-IN" b="1" dirty="0"/>
              <a:t>Odjeljak znanja</a:t>
            </a:r>
            <a:r>
              <a:rPr lang="lt-LT" b="1" dirty="0"/>
              <a:t>/ </a:t>
            </a:r>
            <a:r>
              <a:rPr lang="ta-IN" b="1" dirty="0"/>
              <a:t>Zadaci za vježbu</a:t>
            </a:r>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2AB5D1A3-B1E7-4421-B55E-5DBB46C18533}"/>
              </a:ext>
            </a:extLst>
          </p:cNvPr>
          <p:cNvSpPr txBox="1">
            <a:spLocks/>
          </p:cNvSpPr>
          <p:nvPr/>
        </p:nvSpPr>
        <p:spPr>
          <a:xfrm>
            <a:off x="378966" y="1635646"/>
            <a:ext cx="8122124" cy="21505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buFont typeface="Arial" pitchFamily="34" charset="0"/>
              <a:buChar char="•"/>
            </a:pPr>
            <a:r>
              <a:rPr lang="en-GB" dirty="0"/>
              <a:t> </a:t>
            </a:r>
            <a:r>
              <a:rPr lang="ta-IN" dirty="0"/>
              <a:t>Prema onome što je proizašlo iz grupne rasprave, koje su moguće strategije nošenja s kratkoročnim posljedicama nasilja? </a:t>
            </a:r>
            <a:endParaRPr lang="en-GB" dirty="0"/>
          </a:p>
        </p:txBody>
      </p:sp>
      <p:pic>
        <p:nvPicPr>
          <p:cNvPr id="8" name="Picture 2" descr="Risultati immagini per question mark"/>
          <p:cNvPicPr>
            <a:picLocks noChangeAspect="1" noChangeArrowheads="1"/>
          </p:cNvPicPr>
          <p:nvPr/>
        </p:nvPicPr>
        <p:blipFill>
          <a:blip r:embed="rId3" cstate="print"/>
          <a:srcRect/>
          <a:stretch>
            <a:fillRect/>
          </a:stretch>
        </p:blipFill>
        <p:spPr bwMode="auto">
          <a:xfrm>
            <a:off x="7524174" y="357172"/>
            <a:ext cx="1394827" cy="785818"/>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4" name="CasellaDiTesto 13"/>
          <p:cNvSpPr txBox="1"/>
          <p:nvPr/>
        </p:nvSpPr>
        <p:spPr>
          <a:xfrm>
            <a:off x="1000100" y="214296"/>
            <a:ext cx="7286676" cy="369332"/>
          </a:xfrm>
          <a:prstGeom prst="rect">
            <a:avLst/>
          </a:prstGeom>
          <a:noFill/>
        </p:spPr>
        <p:txBody>
          <a:bodyPr wrap="square" rtlCol="0">
            <a:spAutoFit/>
          </a:bodyPr>
          <a:lstStyle/>
          <a:p>
            <a:pPr algn="ctr"/>
            <a:r>
              <a:rPr lang="ta-IN" b="1" dirty="0">
                <a:solidFill>
                  <a:schemeClr val="tx1">
                    <a:lumMod val="50000"/>
                    <a:lumOff val="50000"/>
                  </a:schemeClr>
                </a:solidFill>
                <a:latin typeface="Open Sans"/>
              </a:rPr>
              <a:t>Kraj 4. poglavlja</a:t>
            </a:r>
            <a:endParaRPr lang="it-IT"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r>
              <a:rPr lang="ta-IN" sz="1800" dirty="0">
                <a:solidFill>
                  <a:schemeClr val="bg1">
                    <a:lumMod val="50000"/>
                  </a:schemeClr>
                </a:solidFill>
              </a:rPr>
              <a:t>Poglavlje</a:t>
            </a:r>
            <a:r>
              <a:rPr lang="it-IT" sz="1800" dirty="0">
                <a:solidFill>
                  <a:schemeClr val="bg1">
                    <a:lumMod val="50000"/>
                  </a:schemeClr>
                </a:solidFill>
              </a:rPr>
              <a:t> 5. </a:t>
            </a:r>
            <a:r>
              <a:rPr lang="ta-IN" sz="1800" b="0" dirty="0">
                <a:solidFill>
                  <a:schemeClr val="bg1">
                    <a:lumMod val="50000"/>
                  </a:schemeClr>
                </a:solidFill>
              </a:rPr>
              <a:t>Promicanje poštovanja kroz grupnu dinamiku</a:t>
            </a:r>
            <a:endParaRPr lang="it-IT" sz="1800" b="0" dirty="0">
              <a:solidFill>
                <a:schemeClr val="bg1">
                  <a:lumMod val="50000"/>
                </a:schemeClr>
              </a:solidFill>
            </a:endParaRPr>
          </a:p>
        </p:txBody>
      </p:sp>
      <p:sp>
        <p:nvSpPr>
          <p:cNvPr id="5" name="Titolo 1">
            <a:extLst>
              <a:ext uri="{FF2B5EF4-FFF2-40B4-BE49-F238E27FC236}">
                <a16:creationId xmlns:a16="http://schemas.microsoft.com/office/drawing/2014/main" xmlns=""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it-IT" sz="1800" b="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987574"/>
            <a:ext cx="7603777" cy="445728"/>
          </a:xfrm>
        </p:spPr>
        <p:txBody>
          <a:bodyPr>
            <a:normAutofit/>
          </a:bodyPr>
          <a:lstStyle/>
          <a:p>
            <a:r>
              <a:rPr lang="ta-IN" sz="1800" b="1" dirty="0"/>
              <a:t>PREGLED</a:t>
            </a:r>
            <a:endParaRPr lang="lt-LT" sz="1800" b="1" dirty="0"/>
          </a:p>
          <a:p>
            <a:endParaRPr lang="lt-LT" dirty="0"/>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1214414" y="1928808"/>
            <a:ext cx="7128792" cy="23762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ta-IN" sz="1800" dirty="0"/>
              <a:t>U ovom poglavlju treneri će naučiti kako promicati poštovanje među djecom kroz grupnu dinamiku. </a:t>
            </a:r>
          </a:p>
          <a:p>
            <a:pPr algn="l"/>
            <a:endParaRPr lang="ta-IN" sz="1800" dirty="0"/>
          </a:p>
          <a:p>
            <a:pPr algn="l"/>
            <a:r>
              <a:rPr lang="ta-IN" sz="1800" dirty="0"/>
              <a:t>Prestaviti će se pristup Pozitivnog razvoja mladih (PYD).</a:t>
            </a:r>
            <a:endParaRPr lang="en-GB" sz="1800" dirty="0"/>
          </a:p>
        </p:txBody>
      </p:sp>
      <p:sp>
        <p:nvSpPr>
          <p:cNvPr id="8" name="Titolo 1"/>
          <p:cNvSpPr>
            <a:spLocks noGrp="1"/>
          </p:cNvSpPr>
          <p:nvPr>
            <p:ph type="ctrTitle"/>
          </p:nvPr>
        </p:nvSpPr>
        <p:spPr>
          <a:xfrm>
            <a:off x="714348" y="142858"/>
            <a:ext cx="7772400" cy="357065"/>
          </a:xfrm>
        </p:spPr>
        <p:txBody>
          <a:bodyPr/>
          <a:lstStyle/>
          <a:p>
            <a:pPr algn="l"/>
            <a:r>
              <a:rPr lang="ta-IN" sz="1800" dirty="0">
                <a:solidFill>
                  <a:schemeClr val="bg1">
                    <a:lumMod val="50000"/>
                  </a:schemeClr>
                </a:solidFill>
              </a:rPr>
              <a:t>Poglavlje</a:t>
            </a:r>
            <a:r>
              <a:rPr lang="it-IT" sz="1800" dirty="0">
                <a:solidFill>
                  <a:schemeClr val="bg1">
                    <a:lumMod val="50000"/>
                  </a:schemeClr>
                </a:solidFill>
              </a:rPr>
              <a:t> 5. </a:t>
            </a:r>
            <a:r>
              <a:rPr lang="ta-IN" sz="1800" b="0" dirty="0">
                <a:solidFill>
                  <a:schemeClr val="bg1">
                    <a:lumMod val="50000"/>
                  </a:schemeClr>
                </a:solidFill>
              </a:rPr>
              <a:t>Promicanje poštovanja kroz grupnu dinamiku</a:t>
            </a:r>
            <a:endParaRPr lang="it-IT" sz="1800" b="0" dirty="0">
              <a:solidFill>
                <a:schemeClr val="bg1">
                  <a:lumMod val="50000"/>
                </a:schemeClr>
              </a:solidFill>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785786" y="214297"/>
            <a:ext cx="6400800" cy="357190"/>
          </a:xfrm>
        </p:spPr>
        <p:txBody>
          <a:bodyPr>
            <a:normAutofit lnSpcReduction="10000"/>
          </a:bodyPr>
          <a:lstStyle/>
          <a:p>
            <a:pPr algn="l"/>
            <a:r>
              <a:rPr lang="ta-IN" sz="1800" b="1" dirty="0">
                <a:solidFill>
                  <a:schemeClr val="bg1">
                    <a:lumMod val="50000"/>
                  </a:schemeClr>
                </a:solidFill>
              </a:rPr>
              <a:t>Poglavlje</a:t>
            </a:r>
            <a:r>
              <a:rPr lang="it-IT" sz="1800" b="1" dirty="0">
                <a:solidFill>
                  <a:schemeClr val="bg1">
                    <a:lumMod val="50000"/>
                  </a:schemeClr>
                </a:solidFill>
              </a:rPr>
              <a:t> 1. </a:t>
            </a:r>
            <a:r>
              <a:rPr lang="ta-IN" sz="1800" dirty="0">
                <a:solidFill>
                  <a:schemeClr val="bg1">
                    <a:lumMod val="50000"/>
                  </a:schemeClr>
                </a:solidFill>
              </a:rPr>
              <a:t>Predrasude i Teorija Kontakta</a:t>
            </a:r>
            <a:endParaRPr lang="it-IT" sz="1800" i="1"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CasellaDiTesto 8"/>
          <p:cNvSpPr txBox="1"/>
          <p:nvPr/>
        </p:nvSpPr>
        <p:spPr>
          <a:xfrm>
            <a:off x="428596" y="1071552"/>
            <a:ext cx="8358246" cy="2308324"/>
          </a:xfrm>
          <a:prstGeom prst="rect">
            <a:avLst/>
          </a:prstGeom>
          <a:noFill/>
        </p:spPr>
        <p:txBody>
          <a:bodyPr wrap="square" rtlCol="0">
            <a:spAutoFit/>
          </a:bodyPr>
          <a:lstStyle/>
          <a:p>
            <a:pPr lvl="0" algn="ctr"/>
            <a:r>
              <a:rPr lang="it-IT" b="1" dirty="0" err="1">
                <a:solidFill>
                  <a:prstClr val="white">
                    <a:lumMod val="50000"/>
                  </a:prstClr>
                </a:solidFill>
                <a:latin typeface="Open Sans"/>
              </a:rPr>
              <a:t>Predrasude</a:t>
            </a:r>
            <a:endParaRPr lang="it-IT" b="1" dirty="0">
              <a:solidFill>
                <a:prstClr val="white">
                  <a:lumMod val="50000"/>
                </a:prstClr>
              </a:solidFill>
              <a:latin typeface="Open Sans"/>
            </a:endParaRPr>
          </a:p>
          <a:p>
            <a:pPr lvl="0"/>
            <a:endParaRPr lang="it-IT" dirty="0">
              <a:solidFill>
                <a:prstClr val="white">
                  <a:lumMod val="50000"/>
                </a:prstClr>
              </a:solidFill>
              <a:latin typeface="Open Sans"/>
            </a:endParaRPr>
          </a:p>
          <a:p>
            <a:pPr lvl="0"/>
            <a:r>
              <a:rPr lang="it-IT" dirty="0" err="1">
                <a:solidFill>
                  <a:prstClr val="white">
                    <a:lumMod val="50000"/>
                  </a:prstClr>
                </a:solidFill>
                <a:latin typeface="Open Sans"/>
              </a:rPr>
              <a:t>Predrasude</a:t>
            </a:r>
            <a:r>
              <a:rPr lang="it-IT" dirty="0">
                <a:solidFill>
                  <a:prstClr val="white">
                    <a:lumMod val="50000"/>
                  </a:prstClr>
                </a:solidFill>
                <a:latin typeface="Open Sans"/>
              </a:rPr>
              <a:t> su </a:t>
            </a:r>
            <a:r>
              <a:rPr lang="it-IT" dirty="0" err="1">
                <a:solidFill>
                  <a:prstClr val="white">
                    <a:lumMod val="50000"/>
                  </a:prstClr>
                </a:solidFill>
                <a:latin typeface="Open Sans"/>
              </a:rPr>
              <a:t>procjena</a:t>
            </a:r>
            <a:r>
              <a:rPr lang="it-IT" dirty="0">
                <a:solidFill>
                  <a:prstClr val="white">
                    <a:lumMod val="50000"/>
                  </a:prstClr>
                </a:solidFill>
                <a:latin typeface="Open Sans"/>
              </a:rPr>
              <a:t> </a:t>
            </a:r>
            <a:r>
              <a:rPr lang="it-IT" dirty="0" err="1">
                <a:solidFill>
                  <a:prstClr val="white">
                    <a:lumMod val="50000"/>
                  </a:prstClr>
                </a:solidFill>
                <a:latin typeface="Open Sans"/>
              </a:rPr>
              <a:t>izražena</a:t>
            </a:r>
            <a:r>
              <a:rPr lang="it-IT" dirty="0">
                <a:solidFill>
                  <a:prstClr val="white">
                    <a:lumMod val="50000"/>
                  </a:prstClr>
                </a:solidFill>
                <a:latin typeface="Open Sans"/>
              </a:rPr>
              <a:t> </a:t>
            </a:r>
            <a:r>
              <a:rPr lang="it-IT" dirty="0" err="1">
                <a:solidFill>
                  <a:prstClr val="white">
                    <a:lumMod val="50000"/>
                  </a:prstClr>
                </a:solidFill>
                <a:latin typeface="Open Sans"/>
              </a:rPr>
              <a:t>prije</a:t>
            </a:r>
            <a:r>
              <a:rPr lang="it-IT" dirty="0">
                <a:solidFill>
                  <a:prstClr val="white">
                    <a:lumMod val="50000"/>
                  </a:prstClr>
                </a:solidFill>
                <a:latin typeface="Open Sans"/>
              </a:rPr>
              <a:t> nego </a:t>
            </a:r>
            <a:r>
              <a:rPr lang="it-IT" dirty="0" err="1">
                <a:solidFill>
                  <a:prstClr val="white">
                    <a:lumMod val="50000"/>
                  </a:prstClr>
                </a:solidFill>
                <a:latin typeface="Open Sans"/>
              </a:rPr>
              <a:t>što</a:t>
            </a:r>
            <a:r>
              <a:rPr lang="it-IT" dirty="0">
                <a:solidFill>
                  <a:prstClr val="white">
                    <a:lumMod val="50000"/>
                  </a:prstClr>
                </a:solidFill>
                <a:latin typeface="Open Sans"/>
              </a:rPr>
              <a:t> </a:t>
            </a:r>
            <a:r>
              <a:rPr lang="it-IT" dirty="0" err="1">
                <a:solidFill>
                  <a:prstClr val="white">
                    <a:lumMod val="50000"/>
                  </a:prstClr>
                </a:solidFill>
                <a:latin typeface="Open Sans"/>
              </a:rPr>
              <a:t>imate</a:t>
            </a:r>
            <a:r>
              <a:rPr lang="it-IT" dirty="0">
                <a:solidFill>
                  <a:prstClr val="white">
                    <a:lumMod val="50000"/>
                  </a:prstClr>
                </a:solidFill>
                <a:latin typeface="Open Sans"/>
              </a:rPr>
              <a:t> </a:t>
            </a:r>
            <a:r>
              <a:rPr lang="it-IT" dirty="0" err="1">
                <a:solidFill>
                  <a:prstClr val="white">
                    <a:lumMod val="50000"/>
                  </a:prstClr>
                </a:solidFill>
                <a:latin typeface="Open Sans"/>
              </a:rPr>
              <a:t>sve</a:t>
            </a:r>
            <a:r>
              <a:rPr lang="it-IT" dirty="0">
                <a:solidFill>
                  <a:prstClr val="white">
                    <a:lumMod val="50000"/>
                  </a:prstClr>
                </a:solidFill>
                <a:latin typeface="Open Sans"/>
              </a:rPr>
              <a:t> </a:t>
            </a:r>
            <a:r>
              <a:rPr lang="it-IT" dirty="0" err="1">
                <a:solidFill>
                  <a:prstClr val="white">
                    <a:lumMod val="50000"/>
                  </a:prstClr>
                </a:solidFill>
                <a:latin typeface="Open Sans"/>
              </a:rPr>
              <a:t>potrebne</a:t>
            </a:r>
            <a:r>
              <a:rPr lang="it-IT" dirty="0">
                <a:solidFill>
                  <a:prstClr val="white">
                    <a:lumMod val="50000"/>
                  </a:prstClr>
                </a:solidFill>
                <a:latin typeface="Open Sans"/>
              </a:rPr>
              <a:t> </a:t>
            </a:r>
            <a:r>
              <a:rPr lang="it-IT" dirty="0" err="1">
                <a:solidFill>
                  <a:prstClr val="white">
                    <a:lumMod val="50000"/>
                  </a:prstClr>
                </a:solidFill>
                <a:latin typeface="Open Sans"/>
              </a:rPr>
              <a:t>elemente</a:t>
            </a:r>
            <a:r>
              <a:rPr lang="it-IT" dirty="0">
                <a:solidFill>
                  <a:prstClr val="white">
                    <a:lumMod val="50000"/>
                  </a:prstClr>
                </a:solidFill>
                <a:latin typeface="Open Sans"/>
              </a:rPr>
              <a:t> za </a:t>
            </a:r>
            <a:r>
              <a:rPr lang="it-IT" dirty="0" err="1">
                <a:solidFill>
                  <a:prstClr val="white">
                    <a:lumMod val="50000"/>
                  </a:prstClr>
                </a:solidFill>
                <a:latin typeface="Open Sans"/>
              </a:rPr>
              <a:t>točnu</a:t>
            </a:r>
            <a:r>
              <a:rPr lang="it-IT" dirty="0">
                <a:solidFill>
                  <a:prstClr val="white">
                    <a:lumMod val="50000"/>
                  </a:prstClr>
                </a:solidFill>
                <a:latin typeface="Open Sans"/>
              </a:rPr>
              <a:t> i </a:t>
            </a:r>
            <a:r>
              <a:rPr lang="it-IT" dirty="0" err="1">
                <a:solidFill>
                  <a:prstClr val="white">
                    <a:lumMod val="50000"/>
                  </a:prstClr>
                </a:solidFill>
                <a:latin typeface="Open Sans"/>
              </a:rPr>
              <a:t>pouzdanu</a:t>
            </a:r>
            <a:r>
              <a:rPr lang="it-IT" dirty="0">
                <a:solidFill>
                  <a:prstClr val="white">
                    <a:lumMod val="50000"/>
                  </a:prstClr>
                </a:solidFill>
                <a:latin typeface="Open Sans"/>
              </a:rPr>
              <a:t> </a:t>
            </a:r>
            <a:r>
              <a:rPr lang="it-IT" dirty="0" err="1">
                <a:solidFill>
                  <a:prstClr val="white">
                    <a:lumMod val="50000"/>
                  </a:prstClr>
                </a:solidFill>
                <a:latin typeface="Open Sans"/>
              </a:rPr>
              <a:t>prosudbu</a:t>
            </a:r>
            <a:r>
              <a:rPr lang="it-IT" dirty="0">
                <a:solidFill>
                  <a:prstClr val="white">
                    <a:lumMod val="50000"/>
                  </a:prstClr>
                </a:solidFill>
                <a:latin typeface="Open Sans"/>
              </a:rPr>
              <a:t>.</a:t>
            </a:r>
          </a:p>
          <a:p>
            <a:pPr lvl="0"/>
            <a:endParaRPr lang="it-IT" dirty="0">
              <a:solidFill>
                <a:prstClr val="white">
                  <a:lumMod val="50000"/>
                </a:prstClr>
              </a:solidFill>
              <a:latin typeface="Open Sans"/>
            </a:endParaRPr>
          </a:p>
          <a:p>
            <a:pPr lvl="0"/>
            <a:r>
              <a:rPr lang="it-IT" dirty="0" err="1">
                <a:solidFill>
                  <a:prstClr val="white">
                    <a:lumMod val="50000"/>
                  </a:prstClr>
                </a:solidFill>
                <a:latin typeface="Open Sans"/>
              </a:rPr>
              <a:t>Pojam</a:t>
            </a:r>
            <a:r>
              <a:rPr lang="it-IT" dirty="0">
                <a:solidFill>
                  <a:prstClr val="white">
                    <a:lumMod val="50000"/>
                  </a:prstClr>
                </a:solidFill>
                <a:latin typeface="Open Sans"/>
              </a:rPr>
              <a:t> “</a:t>
            </a:r>
            <a:r>
              <a:rPr lang="it-IT" dirty="0" err="1">
                <a:solidFill>
                  <a:prstClr val="white">
                    <a:lumMod val="50000"/>
                  </a:prstClr>
                </a:solidFill>
                <a:latin typeface="Open Sans"/>
              </a:rPr>
              <a:t>predrasuda</a:t>
            </a:r>
            <a:r>
              <a:rPr lang="it-IT" dirty="0">
                <a:solidFill>
                  <a:prstClr val="white">
                    <a:lumMod val="50000"/>
                  </a:prstClr>
                </a:solidFill>
                <a:latin typeface="Open Sans"/>
              </a:rPr>
              <a:t>” </a:t>
            </a:r>
            <a:r>
              <a:rPr lang="it-IT" dirty="0" err="1">
                <a:solidFill>
                  <a:prstClr val="white">
                    <a:lumMod val="50000"/>
                  </a:prstClr>
                </a:solidFill>
                <a:latin typeface="Open Sans"/>
              </a:rPr>
              <a:t>koristi</a:t>
            </a:r>
            <a:r>
              <a:rPr lang="it-IT" dirty="0">
                <a:solidFill>
                  <a:prstClr val="white">
                    <a:lumMod val="50000"/>
                  </a:prstClr>
                </a:solidFill>
                <a:latin typeface="Open Sans"/>
              </a:rPr>
              <a:t> se za </a:t>
            </a:r>
            <a:r>
              <a:rPr lang="it-IT" dirty="0" err="1">
                <a:solidFill>
                  <a:prstClr val="white">
                    <a:lumMod val="50000"/>
                  </a:prstClr>
                </a:solidFill>
                <a:latin typeface="Open Sans"/>
              </a:rPr>
              <a:t>označavanje</a:t>
            </a:r>
            <a:r>
              <a:rPr lang="it-IT" dirty="0">
                <a:solidFill>
                  <a:prstClr val="white">
                    <a:lumMod val="50000"/>
                  </a:prstClr>
                </a:solidFill>
                <a:latin typeface="Open Sans"/>
              </a:rPr>
              <a:t> </a:t>
            </a:r>
            <a:r>
              <a:rPr lang="it-IT" dirty="0" err="1">
                <a:solidFill>
                  <a:prstClr val="white">
                    <a:lumMod val="50000"/>
                  </a:prstClr>
                </a:solidFill>
                <a:latin typeface="Open Sans"/>
              </a:rPr>
              <a:t>negativnog</a:t>
            </a:r>
            <a:r>
              <a:rPr lang="it-IT" dirty="0">
                <a:solidFill>
                  <a:prstClr val="white">
                    <a:lumMod val="50000"/>
                  </a:prstClr>
                </a:solidFill>
                <a:latin typeface="Open Sans"/>
              </a:rPr>
              <a:t> stava prema </a:t>
            </a:r>
            <a:r>
              <a:rPr lang="it-IT" dirty="0" err="1">
                <a:solidFill>
                  <a:prstClr val="white">
                    <a:lumMod val="50000"/>
                  </a:prstClr>
                </a:solidFill>
                <a:latin typeface="Open Sans"/>
              </a:rPr>
              <a:t>društvenoj</a:t>
            </a:r>
            <a:r>
              <a:rPr lang="it-IT" dirty="0">
                <a:solidFill>
                  <a:prstClr val="white">
                    <a:lumMod val="50000"/>
                  </a:prstClr>
                </a:solidFill>
                <a:latin typeface="Open Sans"/>
              </a:rPr>
              <a:t> </a:t>
            </a:r>
            <a:r>
              <a:rPr lang="it-IT" dirty="0" err="1">
                <a:solidFill>
                  <a:prstClr val="white">
                    <a:lumMod val="50000"/>
                  </a:prstClr>
                </a:solidFill>
                <a:latin typeface="Open Sans"/>
              </a:rPr>
              <a:t>grupi</a:t>
            </a:r>
            <a:r>
              <a:rPr lang="it-IT" dirty="0">
                <a:solidFill>
                  <a:prstClr val="white">
                    <a:lumMod val="50000"/>
                  </a:prstClr>
                </a:solidFill>
                <a:latin typeface="Open Sans"/>
              </a:rPr>
              <a:t> ili </a:t>
            </a:r>
            <a:r>
              <a:rPr lang="it-IT" dirty="0" err="1">
                <a:solidFill>
                  <a:prstClr val="white">
                    <a:lumMod val="50000"/>
                  </a:prstClr>
                </a:solidFill>
                <a:latin typeface="Open Sans"/>
              </a:rPr>
              <a:t>kategoriji</a:t>
            </a:r>
            <a:r>
              <a:rPr lang="it-IT" dirty="0">
                <a:solidFill>
                  <a:prstClr val="white">
                    <a:lumMod val="50000"/>
                  </a:prstClr>
                </a:solidFill>
                <a:latin typeface="Open Sans"/>
              </a:rPr>
              <a:t> ili </a:t>
            </a:r>
            <a:r>
              <a:rPr lang="it-IT" dirty="0" err="1">
                <a:solidFill>
                  <a:prstClr val="white">
                    <a:lumMod val="50000"/>
                  </a:prstClr>
                </a:solidFill>
                <a:latin typeface="Open Sans"/>
              </a:rPr>
              <a:t>bilo</a:t>
            </a:r>
            <a:r>
              <a:rPr lang="it-IT" dirty="0">
                <a:solidFill>
                  <a:prstClr val="white">
                    <a:lumMod val="50000"/>
                  </a:prstClr>
                </a:solidFill>
                <a:latin typeface="Open Sans"/>
              </a:rPr>
              <a:t> </a:t>
            </a:r>
            <a:r>
              <a:rPr lang="it-IT" dirty="0" err="1">
                <a:solidFill>
                  <a:prstClr val="white">
                    <a:lumMod val="50000"/>
                  </a:prstClr>
                </a:solidFill>
                <a:latin typeface="Open Sans"/>
              </a:rPr>
              <a:t>kome</a:t>
            </a:r>
            <a:r>
              <a:rPr lang="it-IT" dirty="0">
                <a:solidFill>
                  <a:prstClr val="white">
                    <a:lumMod val="50000"/>
                  </a:prstClr>
                </a:solidFill>
                <a:latin typeface="Open Sans"/>
              </a:rPr>
              <a:t> </a:t>
            </a:r>
            <a:r>
              <a:rPr lang="it-IT" dirty="0" err="1">
                <a:solidFill>
                  <a:prstClr val="white">
                    <a:lumMod val="50000"/>
                  </a:prstClr>
                </a:solidFill>
                <a:latin typeface="Open Sans"/>
              </a:rPr>
              <a:t>tko</a:t>
            </a:r>
            <a:r>
              <a:rPr lang="it-IT" dirty="0">
                <a:solidFill>
                  <a:prstClr val="white">
                    <a:lumMod val="50000"/>
                  </a:prstClr>
                </a:solidFill>
                <a:latin typeface="Open Sans"/>
              </a:rPr>
              <a:t> je dio </a:t>
            </a:r>
            <a:r>
              <a:rPr lang="it-IT" dirty="0" err="1">
                <a:solidFill>
                  <a:prstClr val="white">
                    <a:lumMod val="50000"/>
                  </a:prstClr>
                </a:solidFill>
                <a:latin typeface="Open Sans"/>
              </a:rPr>
              <a:t>grupe</a:t>
            </a:r>
            <a:r>
              <a:rPr lang="it-IT" dirty="0">
                <a:solidFill>
                  <a:prstClr val="white">
                    <a:lumMod val="50000"/>
                  </a:prstClr>
                </a:solidFill>
                <a:latin typeface="Open Sans"/>
              </a:rPr>
              <a:t>, a </a:t>
            </a:r>
            <a:r>
              <a:rPr lang="it-IT" dirty="0" err="1">
                <a:solidFill>
                  <a:prstClr val="white">
                    <a:lumMod val="50000"/>
                  </a:prstClr>
                </a:solidFill>
                <a:latin typeface="Open Sans"/>
              </a:rPr>
              <a:t>njeno</a:t>
            </a:r>
            <a:r>
              <a:rPr lang="it-IT" dirty="0">
                <a:solidFill>
                  <a:prstClr val="white">
                    <a:lumMod val="50000"/>
                  </a:prstClr>
                </a:solidFill>
                <a:latin typeface="Open Sans"/>
              </a:rPr>
              <a:t> </a:t>
            </a:r>
            <a:r>
              <a:rPr lang="it-IT" dirty="0" err="1">
                <a:solidFill>
                  <a:prstClr val="white">
                    <a:lumMod val="50000"/>
                  </a:prstClr>
                </a:solidFill>
                <a:latin typeface="Open Sans"/>
              </a:rPr>
              <a:t>vrednovanje</a:t>
            </a:r>
            <a:r>
              <a:rPr lang="it-IT" dirty="0">
                <a:solidFill>
                  <a:prstClr val="white">
                    <a:lumMod val="50000"/>
                  </a:prstClr>
                </a:solidFill>
                <a:latin typeface="Open Sans"/>
              </a:rPr>
              <a:t> </a:t>
            </a:r>
            <a:r>
              <a:rPr lang="it-IT" dirty="0" err="1">
                <a:solidFill>
                  <a:prstClr val="white">
                    <a:lumMod val="50000"/>
                  </a:prstClr>
                </a:solidFill>
                <a:latin typeface="Open Sans"/>
              </a:rPr>
              <a:t>nije</a:t>
            </a:r>
            <a:r>
              <a:rPr lang="it-IT" dirty="0">
                <a:solidFill>
                  <a:prstClr val="white">
                    <a:lumMod val="50000"/>
                  </a:prstClr>
                </a:solidFill>
                <a:latin typeface="Open Sans"/>
              </a:rPr>
              <a:t> </a:t>
            </a:r>
            <a:r>
              <a:rPr lang="it-IT" dirty="0" err="1">
                <a:solidFill>
                  <a:prstClr val="white">
                    <a:lumMod val="50000"/>
                  </a:prstClr>
                </a:solidFill>
                <a:latin typeface="Open Sans"/>
              </a:rPr>
              <a:t>povezano</a:t>
            </a:r>
            <a:r>
              <a:rPr lang="it-IT" dirty="0">
                <a:solidFill>
                  <a:prstClr val="white">
                    <a:lumMod val="50000"/>
                  </a:prstClr>
                </a:solidFill>
                <a:latin typeface="Open Sans"/>
              </a:rPr>
              <a:t> s </a:t>
            </a:r>
            <a:r>
              <a:rPr lang="it-IT" dirty="0" err="1">
                <a:solidFill>
                  <a:prstClr val="white">
                    <a:lumMod val="50000"/>
                  </a:prstClr>
                </a:solidFill>
                <a:latin typeface="Open Sans"/>
              </a:rPr>
              <a:t>individualnim</a:t>
            </a:r>
            <a:r>
              <a:rPr lang="it-IT" dirty="0">
                <a:solidFill>
                  <a:prstClr val="white">
                    <a:lumMod val="50000"/>
                  </a:prstClr>
                </a:solidFill>
                <a:latin typeface="Open Sans"/>
              </a:rPr>
              <a:t> </a:t>
            </a:r>
            <a:r>
              <a:rPr lang="it-IT" dirty="0" err="1">
                <a:solidFill>
                  <a:prstClr val="white">
                    <a:lumMod val="50000"/>
                  </a:prstClr>
                </a:solidFill>
                <a:latin typeface="Open Sans"/>
              </a:rPr>
              <a:t>karakteristikama</a:t>
            </a:r>
            <a:r>
              <a:rPr lang="it-IT" dirty="0">
                <a:solidFill>
                  <a:prstClr val="white">
                    <a:lumMod val="50000"/>
                  </a:prstClr>
                </a:solidFill>
                <a:latin typeface="Open Sans"/>
              </a:rPr>
              <a:t>. </a:t>
            </a: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51520" y="915566"/>
            <a:ext cx="8643998" cy="27860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sz="1800" b="1" dirty="0">
                <a:solidFill>
                  <a:schemeClr val="bg1">
                    <a:lumMod val="50000"/>
                  </a:schemeClr>
                </a:solidFill>
              </a:rPr>
              <a:t>Pristup Pozitivnog razvoja mladih</a:t>
            </a:r>
            <a:endParaRPr lang="en-US" sz="1800" b="1" dirty="0">
              <a:solidFill>
                <a:schemeClr val="bg1">
                  <a:lumMod val="50000"/>
                </a:schemeClr>
              </a:solidFill>
            </a:endParaRPr>
          </a:p>
          <a:p>
            <a:r>
              <a:rPr lang="ta-IN" sz="1800" dirty="0">
                <a:solidFill>
                  <a:schemeClr val="bg1">
                    <a:lumMod val="50000"/>
                  </a:schemeClr>
                </a:solidFill>
              </a:rPr>
              <a:t>Perspektiva </a:t>
            </a:r>
            <a:r>
              <a:rPr lang="en-US" sz="1800" dirty="0">
                <a:solidFill>
                  <a:schemeClr val="bg1">
                    <a:lumMod val="50000"/>
                  </a:schemeClr>
                </a:solidFill>
              </a:rPr>
              <a:t>PYD </a:t>
            </a:r>
            <a:r>
              <a:rPr lang="hr-HR" sz="1800" dirty="0">
                <a:solidFill>
                  <a:schemeClr val="bg1">
                    <a:lumMod val="50000"/>
                  </a:schemeClr>
                </a:solidFill>
              </a:rPr>
              <a:t>smatra</a:t>
            </a:r>
            <a:r>
              <a:rPr lang="en-US" sz="1800" dirty="0">
                <a:solidFill>
                  <a:schemeClr val="bg1">
                    <a:lumMod val="50000"/>
                  </a:schemeClr>
                </a:solidFill>
              </a:rPr>
              <a:t> </a:t>
            </a:r>
            <a:r>
              <a:rPr lang="ta-IN" sz="1800" dirty="0">
                <a:solidFill>
                  <a:schemeClr val="bg1">
                    <a:lumMod val="50000"/>
                  </a:schemeClr>
                </a:solidFill>
              </a:rPr>
              <a:t>djecu i adolescente resursima koje treba razviti, a ne problemima kojima treba</a:t>
            </a:r>
            <a:r>
              <a:rPr lang="hr-HR" sz="1800" dirty="0">
                <a:solidFill>
                  <a:schemeClr val="bg1">
                    <a:lumMod val="50000"/>
                  </a:schemeClr>
                </a:solidFill>
              </a:rPr>
              <a:t> upravljati</a:t>
            </a:r>
            <a:r>
              <a:rPr lang="en-US" sz="1800" dirty="0">
                <a:solidFill>
                  <a:schemeClr val="bg1">
                    <a:lumMod val="50000"/>
                  </a:schemeClr>
                </a:solidFill>
              </a:rPr>
              <a:t>.</a:t>
            </a:r>
          </a:p>
          <a:p>
            <a:endParaRPr lang="it-IT" sz="1800" dirty="0">
              <a:solidFill>
                <a:schemeClr val="bg1">
                  <a:lumMod val="50000"/>
                </a:schemeClr>
              </a:solidFill>
            </a:endParaRPr>
          </a:p>
          <a:p>
            <a:endParaRPr lang="it-IT" sz="1800" dirty="0">
              <a:solidFill>
                <a:schemeClr val="bg1">
                  <a:lumMod val="50000"/>
                </a:schemeClr>
              </a:solidFill>
            </a:endParaRPr>
          </a:p>
          <a:p>
            <a:endParaRPr lang="it-IT" sz="1800" dirty="0">
              <a:solidFill>
                <a:schemeClr val="bg1">
                  <a:lumMod val="50000"/>
                </a:schemeClr>
              </a:solidFill>
            </a:endParaRPr>
          </a:p>
          <a:p>
            <a:pPr algn="just"/>
            <a:r>
              <a:rPr lang="ta-IN" sz="1800" dirty="0">
                <a:solidFill>
                  <a:schemeClr val="bg1">
                    <a:lumMod val="50000"/>
                  </a:schemeClr>
                </a:solidFill>
              </a:rPr>
              <a:t>Prevencija negativnih ponašanja posredovana je promicanjem vještina, kompetencija, vrijednosti i zdravih ponašanja, a fizička aktivnost je savršena domena za postizanje tih ciljeva. </a:t>
            </a:r>
            <a:endParaRPr lang="it-IT" sz="1800" dirty="0">
              <a:solidFill>
                <a:schemeClr val="bg1">
                  <a:lumMod val="50000"/>
                </a:schemeClr>
              </a:solidFill>
            </a:endParaRPr>
          </a:p>
          <a:p>
            <a:r>
              <a:rPr lang="en-US" sz="1800" dirty="0">
                <a:solidFill>
                  <a:schemeClr val="bg1">
                    <a:lumMod val="50000"/>
                  </a:schemeClr>
                </a:solidFill>
              </a:rPr>
              <a:t> </a:t>
            </a:r>
          </a:p>
        </p:txBody>
      </p:sp>
      <p:pic>
        <p:nvPicPr>
          <p:cNvPr id="13314" name="Picture 2" descr="Risultati immagini per positive development"/>
          <p:cNvPicPr>
            <a:picLocks noChangeAspect="1" noChangeArrowheads="1"/>
          </p:cNvPicPr>
          <p:nvPr/>
        </p:nvPicPr>
        <p:blipFill>
          <a:blip r:embed="rId3" cstate="print"/>
          <a:srcRect/>
          <a:stretch>
            <a:fillRect/>
          </a:stretch>
        </p:blipFill>
        <p:spPr bwMode="auto">
          <a:xfrm>
            <a:off x="3635896" y="1923678"/>
            <a:ext cx="1857388" cy="800791"/>
          </a:xfrm>
          <a:prstGeom prst="rect">
            <a:avLst/>
          </a:prstGeom>
          <a:noFill/>
        </p:spPr>
      </p:pic>
      <p:sp>
        <p:nvSpPr>
          <p:cNvPr id="10" name="Titolo 1"/>
          <p:cNvSpPr>
            <a:spLocks noGrp="1"/>
          </p:cNvSpPr>
          <p:nvPr>
            <p:ph type="ctrTitle"/>
          </p:nvPr>
        </p:nvSpPr>
        <p:spPr>
          <a:xfrm>
            <a:off x="714348" y="142858"/>
            <a:ext cx="7772400" cy="357065"/>
          </a:xfrm>
        </p:spPr>
        <p:txBody>
          <a:bodyPr/>
          <a:lstStyle/>
          <a:p>
            <a:pPr algn="l"/>
            <a:r>
              <a:rPr lang="ta-IN" sz="1800" dirty="0"/>
              <a:t>Poglavlje</a:t>
            </a:r>
            <a:r>
              <a:rPr lang="it-IT" sz="1800" dirty="0"/>
              <a:t> 5. </a:t>
            </a:r>
            <a:r>
              <a:rPr lang="ta-IN" sz="1800" b="0" dirty="0"/>
              <a:t>Promicanje poštovanja kroz grupnu dinamiku</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solidFill>
                <a:schemeClr val="tx1"/>
              </a:solidFill>
            </a:endParaRPr>
          </a:p>
        </p:txBody>
      </p:sp>
      <p:sp>
        <p:nvSpPr>
          <p:cNvPr id="11" name="Subtitle 3">
            <a:extLst>
              <a:ext uri="{FF2B5EF4-FFF2-40B4-BE49-F238E27FC236}">
                <a16:creationId xmlns:a16="http://schemas.microsoft.com/office/drawing/2014/main" xmlns="" id="{2AB5D1A3-B1E7-4421-B55E-5DBB46C18533}"/>
              </a:ext>
            </a:extLst>
          </p:cNvPr>
          <p:cNvSpPr txBox="1">
            <a:spLocks/>
          </p:cNvSpPr>
          <p:nvPr/>
        </p:nvSpPr>
        <p:spPr>
          <a:xfrm>
            <a:off x="179512" y="1347614"/>
            <a:ext cx="8643998" cy="17859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sz="1800" b="1" dirty="0">
                <a:solidFill>
                  <a:schemeClr val="bg1">
                    <a:lumMod val="50000"/>
                  </a:schemeClr>
                </a:solidFill>
              </a:rPr>
              <a:t>Pristup Pozitivnog razvoja mladih</a:t>
            </a:r>
            <a:endParaRPr lang="en-US" sz="1800" b="1" dirty="0">
              <a:solidFill>
                <a:schemeClr val="bg1">
                  <a:lumMod val="50000"/>
                </a:schemeClr>
              </a:solidFill>
            </a:endParaRPr>
          </a:p>
          <a:p>
            <a:r>
              <a:rPr lang="en-US" sz="1800" dirty="0">
                <a:solidFill>
                  <a:schemeClr val="bg1">
                    <a:lumMod val="50000"/>
                  </a:schemeClr>
                </a:solidFill>
              </a:rPr>
              <a:t>PYD </a:t>
            </a:r>
            <a:r>
              <a:rPr lang="ta-IN" sz="1800" dirty="0">
                <a:solidFill>
                  <a:schemeClr val="bg1">
                    <a:lumMod val="50000"/>
                  </a:schemeClr>
                </a:solidFill>
              </a:rPr>
              <a:t>pristup predlaže da se vještine kao empatija, odnos s vršnjacima, timski rad, kompetencije i atributi </a:t>
            </a:r>
            <a:r>
              <a:rPr lang="en-US" sz="1800" dirty="0">
                <a:solidFill>
                  <a:schemeClr val="bg1">
                    <a:lumMod val="50000"/>
                  </a:schemeClr>
                </a:solidFill>
              </a:rPr>
              <a:t> </a:t>
            </a:r>
            <a:r>
              <a:rPr lang="hr-HR" sz="1800" dirty="0">
                <a:solidFill>
                  <a:schemeClr val="bg1">
                    <a:lumMod val="50000"/>
                  </a:schemeClr>
                </a:solidFill>
              </a:rPr>
              <a:t>trebaju</a:t>
            </a:r>
            <a:r>
              <a:rPr lang="ta-IN" sz="1800" dirty="0">
                <a:solidFill>
                  <a:schemeClr val="bg1">
                    <a:lumMod val="50000"/>
                  </a:schemeClr>
                </a:solidFill>
              </a:rPr>
              <a:t> </a:t>
            </a:r>
            <a:r>
              <a:rPr lang="hr-HR" sz="1800" dirty="0">
                <a:solidFill>
                  <a:schemeClr val="bg1">
                    <a:lumMod val="50000"/>
                  </a:schemeClr>
                </a:solidFill>
              </a:rPr>
              <a:t>promišljeno</a:t>
            </a:r>
            <a:r>
              <a:rPr lang="ta-IN" sz="1800" dirty="0">
                <a:solidFill>
                  <a:schemeClr val="bg1">
                    <a:lumMod val="50000"/>
                  </a:schemeClr>
                </a:solidFill>
              </a:rPr>
              <a:t> i sustavno podučavati, vježbati, poboljšavati i primjenjivati, isto kao i motoričke sposobnosti.</a:t>
            </a:r>
            <a:endParaRPr lang="en-US" sz="1800" dirty="0">
              <a:solidFill>
                <a:schemeClr val="bg1">
                  <a:lumMod val="50000"/>
                </a:schemeClr>
              </a:solidFill>
            </a:endParaRPr>
          </a:p>
        </p:txBody>
      </p:sp>
      <p:sp>
        <p:nvSpPr>
          <p:cNvPr id="10" name="Titolo 1"/>
          <p:cNvSpPr>
            <a:spLocks noGrp="1"/>
          </p:cNvSpPr>
          <p:nvPr>
            <p:ph type="ctrTitle"/>
          </p:nvPr>
        </p:nvSpPr>
        <p:spPr>
          <a:xfrm>
            <a:off x="714348" y="142858"/>
            <a:ext cx="7772400" cy="357065"/>
          </a:xfrm>
        </p:spPr>
        <p:txBody>
          <a:bodyPr/>
          <a:lstStyle/>
          <a:p>
            <a:pPr algn="l"/>
            <a:r>
              <a:rPr lang="ta-IN" sz="1800" dirty="0"/>
              <a:t>Poglavlje</a:t>
            </a:r>
            <a:r>
              <a:rPr lang="it-IT" sz="1800" dirty="0"/>
              <a:t> 5. </a:t>
            </a:r>
            <a:r>
              <a:rPr lang="ta-IN" sz="1800" b="0" dirty="0"/>
              <a:t>Promicanje poštovanja kroz grupnu dinamiku</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299942"/>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299942"/>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solidFill>
                <a:schemeClr val="tx1"/>
              </a:solidFill>
            </a:endParaRPr>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251520" y="627534"/>
            <a:ext cx="8643998" cy="33123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sz="1800" b="1" dirty="0">
                <a:solidFill>
                  <a:schemeClr val="bg1">
                    <a:lumMod val="50000"/>
                  </a:schemeClr>
                </a:solidFill>
              </a:rPr>
              <a:t>Pristup Pozitivnog razvoja mladih</a:t>
            </a:r>
            <a:endParaRPr lang="en-US" sz="1800" b="1" dirty="0">
              <a:solidFill>
                <a:schemeClr val="bg1">
                  <a:lumMod val="50000"/>
                </a:schemeClr>
              </a:solidFill>
            </a:endParaRPr>
          </a:p>
          <a:p>
            <a:r>
              <a:rPr lang="ta-IN" sz="1800" dirty="0">
                <a:solidFill>
                  <a:schemeClr val="bg1">
                    <a:lumMod val="50000"/>
                  </a:schemeClr>
                </a:solidFill>
              </a:rPr>
              <a:t>Ovaj pristup predstavljen je kroz 5C model</a:t>
            </a:r>
            <a:r>
              <a:rPr lang="en-US" sz="1800" dirty="0">
                <a:solidFill>
                  <a:schemeClr val="bg1">
                    <a:lumMod val="50000"/>
                  </a:schemeClr>
                </a:solidFill>
              </a:rPr>
              <a:t>:</a:t>
            </a:r>
          </a:p>
          <a:p>
            <a:endParaRPr lang="en-US" sz="1800" dirty="0">
              <a:solidFill>
                <a:schemeClr val="bg1">
                  <a:lumMod val="50000"/>
                </a:schemeClr>
              </a:solidFill>
            </a:endParaRPr>
          </a:p>
          <a:p>
            <a:pPr marL="457200" indent="-457200" algn="just">
              <a:buFont typeface="Arial" pitchFamily="34" charset="0"/>
              <a:buChar char="•"/>
            </a:pPr>
            <a:r>
              <a:rPr lang="ta-IN" sz="1800" i="1" dirty="0">
                <a:solidFill>
                  <a:schemeClr val="bg1">
                    <a:lumMod val="50000"/>
                  </a:schemeClr>
                </a:solidFill>
              </a:rPr>
              <a:t>Kompetencija (competence)</a:t>
            </a:r>
            <a:r>
              <a:rPr lang="en-US" sz="1800" dirty="0">
                <a:solidFill>
                  <a:schemeClr val="bg1">
                    <a:lumMod val="50000"/>
                  </a:schemeClr>
                </a:solidFill>
              </a:rPr>
              <a:t> – </a:t>
            </a:r>
            <a:r>
              <a:rPr lang="ta-IN" sz="1800" dirty="0">
                <a:solidFill>
                  <a:schemeClr val="bg1">
                    <a:lumMod val="50000"/>
                  </a:schemeClr>
                </a:solidFill>
              </a:rPr>
              <a:t>društvene, akademske, i kognitivne sposobnosti</a:t>
            </a:r>
            <a:r>
              <a:rPr lang="en-US" sz="1800" dirty="0">
                <a:solidFill>
                  <a:schemeClr val="bg1">
                    <a:lumMod val="50000"/>
                  </a:schemeClr>
                </a:solidFill>
              </a:rPr>
              <a:t>;</a:t>
            </a:r>
          </a:p>
          <a:p>
            <a:pPr marL="457200" indent="-457200" algn="just">
              <a:buFont typeface="Arial" pitchFamily="34" charset="0"/>
              <a:buChar char="•"/>
            </a:pPr>
            <a:r>
              <a:rPr lang="ta-IN" sz="1800" i="1" dirty="0">
                <a:solidFill>
                  <a:schemeClr val="bg1">
                    <a:lumMod val="50000"/>
                  </a:schemeClr>
                </a:solidFill>
              </a:rPr>
              <a:t>Samopouzdanje (confidence)</a:t>
            </a:r>
            <a:r>
              <a:rPr lang="en-US" sz="1800" dirty="0">
                <a:solidFill>
                  <a:schemeClr val="bg1">
                    <a:lumMod val="50000"/>
                  </a:schemeClr>
                </a:solidFill>
              </a:rPr>
              <a:t> – </a:t>
            </a:r>
            <a:r>
              <a:rPr lang="ta-IN" sz="1800" dirty="0">
                <a:solidFill>
                  <a:schemeClr val="bg1">
                    <a:lumMod val="50000"/>
                  </a:schemeClr>
                </a:solidFill>
              </a:rPr>
              <a:t>samoefikasnost, samopoštovanje</a:t>
            </a:r>
            <a:r>
              <a:rPr lang="en-US" sz="1800" dirty="0">
                <a:solidFill>
                  <a:schemeClr val="bg1">
                    <a:lumMod val="50000"/>
                  </a:schemeClr>
                </a:solidFill>
              </a:rPr>
              <a:t>;</a:t>
            </a:r>
          </a:p>
          <a:p>
            <a:pPr marL="457200" indent="-457200" algn="just">
              <a:buFont typeface="Arial" pitchFamily="34" charset="0"/>
              <a:buChar char="•"/>
            </a:pPr>
            <a:r>
              <a:rPr lang="ta-IN" sz="1800" i="1" dirty="0">
                <a:solidFill>
                  <a:schemeClr val="bg1">
                    <a:lumMod val="50000"/>
                  </a:schemeClr>
                </a:solidFill>
              </a:rPr>
              <a:t>Karakter (character) </a:t>
            </a:r>
            <a:r>
              <a:rPr lang="en-US" sz="1800" dirty="0">
                <a:solidFill>
                  <a:schemeClr val="bg1">
                    <a:lumMod val="50000"/>
                  </a:schemeClr>
                </a:solidFill>
              </a:rPr>
              <a:t>– </a:t>
            </a:r>
            <a:r>
              <a:rPr lang="ta-IN" sz="1800" dirty="0">
                <a:solidFill>
                  <a:schemeClr val="bg1">
                    <a:lumMod val="50000"/>
                  </a:schemeClr>
                </a:solidFill>
              </a:rPr>
              <a:t>poštivanje društvenih i kulturnih normi</a:t>
            </a:r>
            <a:r>
              <a:rPr lang="en-US" sz="1800" dirty="0">
                <a:solidFill>
                  <a:schemeClr val="bg1">
                    <a:lumMod val="50000"/>
                  </a:schemeClr>
                </a:solidFill>
              </a:rPr>
              <a:t>;</a:t>
            </a:r>
          </a:p>
          <a:p>
            <a:pPr marL="457200" indent="-457200" algn="just">
              <a:buFont typeface="Arial" pitchFamily="34" charset="0"/>
              <a:buChar char="•"/>
            </a:pPr>
            <a:r>
              <a:rPr lang="ta-IN" sz="1800" i="1" dirty="0">
                <a:solidFill>
                  <a:schemeClr val="bg1">
                    <a:lumMod val="50000"/>
                  </a:schemeClr>
                </a:solidFill>
              </a:rPr>
              <a:t>Povezanost (connection)</a:t>
            </a:r>
            <a:r>
              <a:rPr lang="en-US" sz="1800" dirty="0">
                <a:solidFill>
                  <a:schemeClr val="bg1">
                    <a:lumMod val="50000"/>
                  </a:schemeClr>
                </a:solidFill>
              </a:rPr>
              <a:t> – </a:t>
            </a:r>
            <a:r>
              <a:rPr lang="ta-IN" sz="1800" dirty="0">
                <a:solidFill>
                  <a:schemeClr val="bg1">
                    <a:lumMod val="50000"/>
                  </a:schemeClr>
                </a:solidFill>
              </a:rPr>
              <a:t>pozitivna razmjena između vršnjaka, obitelji, škole i zajednice;</a:t>
            </a:r>
          </a:p>
          <a:p>
            <a:pPr marL="457200" indent="-457200" algn="just">
              <a:buFont typeface="Arial" pitchFamily="34" charset="0"/>
              <a:buChar char="•"/>
            </a:pPr>
            <a:r>
              <a:rPr lang="ta-IN" sz="1800" i="1" dirty="0">
                <a:solidFill>
                  <a:schemeClr val="bg1">
                    <a:lumMod val="50000"/>
                  </a:schemeClr>
                </a:solidFill>
              </a:rPr>
              <a:t>Briga (c</a:t>
            </a:r>
            <a:r>
              <a:rPr lang="en-US" sz="1800" i="1" dirty="0" err="1">
                <a:solidFill>
                  <a:schemeClr val="bg1">
                    <a:lumMod val="50000"/>
                  </a:schemeClr>
                </a:solidFill>
              </a:rPr>
              <a:t>aring</a:t>
            </a:r>
            <a:r>
              <a:rPr lang="ta-IN" sz="1800" i="1" dirty="0">
                <a:solidFill>
                  <a:schemeClr val="bg1">
                    <a:lumMod val="50000"/>
                  </a:schemeClr>
                </a:solidFill>
              </a:rPr>
              <a:t>)</a:t>
            </a:r>
            <a:r>
              <a:rPr lang="en-US" sz="1800" dirty="0">
                <a:solidFill>
                  <a:schemeClr val="bg1">
                    <a:lumMod val="50000"/>
                  </a:schemeClr>
                </a:solidFill>
              </a:rPr>
              <a:t> – </a:t>
            </a:r>
            <a:r>
              <a:rPr lang="ta-IN" sz="1800" dirty="0">
                <a:solidFill>
                  <a:schemeClr val="bg1">
                    <a:lumMod val="50000"/>
                  </a:schemeClr>
                </a:solidFill>
              </a:rPr>
              <a:t>prihvaćanje osjećaja empatije i suosjećanja.</a:t>
            </a:r>
            <a:endParaRPr lang="en-US" sz="1800" dirty="0">
              <a:solidFill>
                <a:schemeClr val="bg1">
                  <a:lumMod val="50000"/>
                </a:schemeClr>
              </a:solidFill>
            </a:endParaRPr>
          </a:p>
          <a:p>
            <a:pPr algn="just">
              <a:buFont typeface="Arial" pitchFamily="34" charset="0"/>
              <a:buChar char="•"/>
            </a:pPr>
            <a:r>
              <a:rPr lang="en-US" sz="1800" dirty="0">
                <a:solidFill>
                  <a:schemeClr val="bg1">
                    <a:lumMod val="50000"/>
                  </a:schemeClr>
                </a:solidFill>
              </a:rPr>
              <a:t> </a:t>
            </a:r>
            <a:r>
              <a:rPr lang="ta-IN" sz="1800" dirty="0">
                <a:solidFill>
                  <a:schemeClr val="bg1">
                    <a:lumMod val="50000"/>
                  </a:schemeClr>
                </a:solidFill>
              </a:rPr>
              <a:t>Kada se postignu svih 5C, može se izrealizirati i 6.C, </a:t>
            </a:r>
            <a:r>
              <a:rPr lang="hr-HR" sz="1800" dirty="0">
                <a:solidFill>
                  <a:schemeClr val="bg1">
                    <a:lumMod val="50000"/>
                  </a:schemeClr>
                </a:solidFill>
              </a:rPr>
              <a:t>tj. </a:t>
            </a:r>
            <a:r>
              <a:rPr lang="ta-IN" sz="1800" i="1" dirty="0">
                <a:solidFill>
                  <a:schemeClr val="bg1">
                    <a:lumMod val="50000"/>
                  </a:schemeClr>
                </a:solidFill>
              </a:rPr>
              <a:t>doprinos (contribution</a:t>
            </a:r>
            <a:r>
              <a:rPr lang="ta-IN" sz="1800" dirty="0">
                <a:solidFill>
                  <a:schemeClr val="bg1">
                    <a:lumMod val="50000"/>
                  </a:schemeClr>
                </a:solidFill>
              </a:rPr>
              <a:t>).</a:t>
            </a:r>
            <a:endParaRPr lang="en-US" sz="1800" dirty="0">
              <a:solidFill>
                <a:schemeClr val="bg1">
                  <a:lumMod val="50000"/>
                </a:schemeClr>
              </a:solidFill>
            </a:endParaRPr>
          </a:p>
        </p:txBody>
      </p:sp>
      <p:sp>
        <p:nvSpPr>
          <p:cNvPr id="11" name="Titolo 1"/>
          <p:cNvSpPr>
            <a:spLocks noGrp="1"/>
          </p:cNvSpPr>
          <p:nvPr>
            <p:ph type="ctrTitle"/>
          </p:nvPr>
        </p:nvSpPr>
        <p:spPr>
          <a:xfrm>
            <a:off x="714348" y="142858"/>
            <a:ext cx="7772400" cy="357065"/>
          </a:xfrm>
        </p:spPr>
        <p:txBody>
          <a:bodyPr/>
          <a:lstStyle/>
          <a:p>
            <a:pPr algn="l"/>
            <a:r>
              <a:rPr lang="ta-IN" sz="1800" dirty="0"/>
              <a:t>Poglavlje</a:t>
            </a:r>
            <a:r>
              <a:rPr lang="it-IT" sz="1800" dirty="0"/>
              <a:t> 5. </a:t>
            </a:r>
            <a:r>
              <a:rPr lang="ta-IN" sz="1800" b="0" dirty="0"/>
              <a:t>Promicanje poštovanja kroz grupnu dinamiku</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solidFill>
                <a:schemeClr val="tx1"/>
              </a:solidFill>
            </a:endParaRPr>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214282" y="1428742"/>
            <a:ext cx="8643998"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sz="1800" b="1" dirty="0">
                <a:solidFill>
                  <a:schemeClr val="bg1">
                    <a:lumMod val="50000"/>
                  </a:schemeClr>
                </a:solidFill>
              </a:rPr>
              <a:t>Pristup Pozitivnog razvoja mladih (PYD)</a:t>
            </a:r>
            <a:endParaRPr lang="en-US" sz="1800" b="1" dirty="0">
              <a:solidFill>
                <a:schemeClr val="bg1">
                  <a:lumMod val="50000"/>
                </a:schemeClr>
              </a:solidFill>
            </a:endParaRPr>
          </a:p>
          <a:p>
            <a:pPr marL="457200" indent="-457200" algn="just">
              <a:buFont typeface="Arial" pitchFamily="34" charset="0"/>
              <a:buChar char="•"/>
            </a:pPr>
            <a:r>
              <a:rPr lang="ta-IN" sz="1800" dirty="0">
                <a:solidFill>
                  <a:schemeClr val="bg1">
                    <a:lumMod val="50000"/>
                  </a:schemeClr>
                </a:solidFill>
              </a:rPr>
              <a:t>Omogućiti jasna i dosljedna pravila i očekivanja;</a:t>
            </a:r>
          </a:p>
          <a:p>
            <a:pPr marL="457200" indent="-457200" algn="just">
              <a:buFont typeface="Arial" pitchFamily="34" charset="0"/>
              <a:buChar char="•"/>
            </a:pPr>
            <a:r>
              <a:rPr lang="ta-IN" sz="1800" dirty="0">
                <a:solidFill>
                  <a:schemeClr val="bg1">
                    <a:lumMod val="50000"/>
                  </a:schemeClr>
                </a:solidFill>
              </a:rPr>
              <a:t>Osigurati priliku za učenje i unaprijeđenje fizičkih, socijalnih, i psiholoških kompetencija</a:t>
            </a:r>
            <a:r>
              <a:rPr lang="en-US" sz="1800" dirty="0">
                <a:solidFill>
                  <a:schemeClr val="bg1">
                    <a:lumMod val="50000"/>
                  </a:schemeClr>
                </a:solidFill>
              </a:rPr>
              <a:t>;</a:t>
            </a:r>
          </a:p>
          <a:p>
            <a:pPr marL="457200" indent="-457200" algn="just">
              <a:buFont typeface="Arial" pitchFamily="34" charset="0"/>
              <a:buChar char="•"/>
            </a:pPr>
            <a:r>
              <a:rPr lang="ta-IN" sz="1800" dirty="0">
                <a:solidFill>
                  <a:schemeClr val="bg1">
                    <a:lumMod val="50000"/>
                  </a:schemeClr>
                </a:solidFill>
              </a:rPr>
              <a:t>Osigurati informativne povratne informacije ovisno o postiguću</a:t>
            </a:r>
            <a:r>
              <a:rPr lang="en-US" sz="1800" dirty="0">
                <a:solidFill>
                  <a:schemeClr val="bg1">
                    <a:lumMod val="50000"/>
                  </a:schemeClr>
                </a:solidFill>
              </a:rPr>
              <a:t>;</a:t>
            </a:r>
          </a:p>
          <a:p>
            <a:pPr marL="457200" indent="-457200" algn="just">
              <a:buFont typeface="Arial" pitchFamily="34" charset="0"/>
              <a:buChar char="•"/>
            </a:pPr>
            <a:r>
              <a:rPr lang="ta-IN" sz="1800" dirty="0">
                <a:solidFill>
                  <a:schemeClr val="bg1">
                    <a:lumMod val="50000"/>
                  </a:schemeClr>
                </a:solidFill>
              </a:rPr>
              <a:t>Osigurati priliku za ravojem topline, brige i poštovanja u budućnosti.</a:t>
            </a:r>
            <a:endParaRPr lang="en-US" sz="1800" dirty="0">
              <a:solidFill>
                <a:schemeClr val="bg1">
                  <a:lumMod val="50000"/>
                </a:schemeClr>
              </a:solidFill>
            </a:endParaRPr>
          </a:p>
        </p:txBody>
      </p:sp>
      <p:pic>
        <p:nvPicPr>
          <p:cNvPr id="9218" name="Picture 2" descr="Risultati immagini per notes"/>
          <p:cNvPicPr>
            <a:picLocks noChangeAspect="1" noChangeArrowheads="1"/>
          </p:cNvPicPr>
          <p:nvPr/>
        </p:nvPicPr>
        <p:blipFill>
          <a:blip r:embed="rId3" cstate="print"/>
          <a:srcRect/>
          <a:stretch>
            <a:fillRect/>
          </a:stretch>
        </p:blipFill>
        <p:spPr bwMode="auto">
          <a:xfrm>
            <a:off x="8143900" y="857238"/>
            <a:ext cx="857256" cy="857256"/>
          </a:xfrm>
          <a:prstGeom prst="rect">
            <a:avLst/>
          </a:prstGeom>
          <a:noFill/>
        </p:spPr>
      </p:pic>
      <p:sp>
        <p:nvSpPr>
          <p:cNvPr id="10" name="Titolo 1"/>
          <p:cNvSpPr>
            <a:spLocks noGrp="1"/>
          </p:cNvSpPr>
          <p:nvPr>
            <p:ph type="ctrTitle"/>
          </p:nvPr>
        </p:nvSpPr>
        <p:spPr>
          <a:xfrm>
            <a:off x="714348" y="142858"/>
            <a:ext cx="7772400" cy="357065"/>
          </a:xfrm>
        </p:spPr>
        <p:txBody>
          <a:bodyPr/>
          <a:lstStyle/>
          <a:p>
            <a:pPr algn="l"/>
            <a:r>
              <a:rPr lang="ta-IN" sz="1800" dirty="0"/>
              <a:t>Poglavlje</a:t>
            </a:r>
            <a:r>
              <a:rPr lang="it-IT" sz="1800" dirty="0"/>
              <a:t> 5. </a:t>
            </a:r>
            <a:r>
              <a:rPr lang="ta-IN" sz="1800" b="0" dirty="0"/>
              <a:t>Promicanje poštovanja kroz grupnu dinamiku</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solidFill>
                <a:schemeClr val="tx1"/>
              </a:solidFill>
            </a:endParaRPr>
          </a:p>
        </p:txBody>
      </p:sp>
      <p:sp>
        <p:nvSpPr>
          <p:cNvPr id="10" name="Subtitle 3">
            <a:extLst>
              <a:ext uri="{FF2B5EF4-FFF2-40B4-BE49-F238E27FC236}">
                <a16:creationId xmlns:a16="http://schemas.microsoft.com/office/drawing/2014/main" xmlns="" id="{2AB5D1A3-B1E7-4421-B55E-5DBB46C18533}"/>
              </a:ext>
            </a:extLst>
          </p:cNvPr>
          <p:cNvSpPr txBox="1">
            <a:spLocks/>
          </p:cNvSpPr>
          <p:nvPr/>
        </p:nvSpPr>
        <p:spPr>
          <a:xfrm>
            <a:off x="251520" y="843558"/>
            <a:ext cx="8643998" cy="31432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nSpc>
                <a:spcPct val="160000"/>
              </a:lnSpc>
            </a:pPr>
            <a:r>
              <a:rPr lang="ta-IN" sz="1800" b="1" dirty="0">
                <a:solidFill>
                  <a:schemeClr val="bg1">
                    <a:lumMod val="50000"/>
                  </a:schemeClr>
                </a:solidFill>
              </a:rPr>
              <a:t>Primjer </a:t>
            </a:r>
            <a:r>
              <a:rPr lang="ta-IN" sz="1800" b="1" i="1" dirty="0">
                <a:solidFill>
                  <a:schemeClr val="bg1">
                    <a:lumMod val="50000"/>
                  </a:schemeClr>
                </a:solidFill>
              </a:rPr>
              <a:t>Fair Play</a:t>
            </a:r>
            <a:r>
              <a:rPr lang="ta-IN" sz="1800" b="1" dirty="0">
                <a:solidFill>
                  <a:schemeClr val="bg1">
                    <a:lumMod val="50000"/>
                  </a:schemeClr>
                </a:solidFill>
              </a:rPr>
              <a:t>-a za djecu</a:t>
            </a:r>
            <a:endParaRPr lang="en-US" sz="1800" b="1" dirty="0">
              <a:solidFill>
                <a:schemeClr val="bg1">
                  <a:lumMod val="50000"/>
                </a:schemeClr>
              </a:solidFill>
            </a:endParaRPr>
          </a:p>
          <a:p>
            <a:pPr algn="just">
              <a:lnSpc>
                <a:spcPct val="120000"/>
              </a:lnSpc>
            </a:pPr>
            <a:r>
              <a:rPr lang="en-US" sz="1800" i="1" dirty="0">
                <a:solidFill>
                  <a:schemeClr val="bg1">
                    <a:lumMod val="50000"/>
                  </a:schemeClr>
                </a:solidFill>
              </a:rPr>
              <a:t>Fair Play </a:t>
            </a:r>
            <a:r>
              <a:rPr lang="ta-IN" sz="1800" dirty="0">
                <a:solidFill>
                  <a:schemeClr val="bg1">
                    <a:lumMod val="50000"/>
                  </a:schemeClr>
                </a:solidFill>
              </a:rPr>
              <a:t>za djecu je kanadski sportski program koji ima za cilj promicanje poštovanja među djecom kroz sljedeća načela </a:t>
            </a:r>
            <a:r>
              <a:rPr lang="en-US" sz="1800" dirty="0">
                <a:solidFill>
                  <a:schemeClr val="bg1">
                    <a:lumMod val="50000"/>
                  </a:schemeClr>
                </a:solidFill>
              </a:rPr>
              <a:t>:</a:t>
            </a:r>
          </a:p>
          <a:p>
            <a:pPr marL="457200" indent="-457200" algn="just">
              <a:buFont typeface="Arial" pitchFamily="34" charset="0"/>
              <a:buChar char="•"/>
            </a:pPr>
            <a:r>
              <a:rPr lang="ta-IN" sz="1800" dirty="0">
                <a:solidFill>
                  <a:schemeClr val="bg1">
                    <a:lumMod val="50000"/>
                  </a:schemeClr>
                </a:solidFill>
              </a:rPr>
              <a:t>Poštovanje pravila</a:t>
            </a:r>
            <a:r>
              <a:rPr lang="en-US" sz="1800" dirty="0">
                <a:solidFill>
                  <a:schemeClr val="bg1">
                    <a:lumMod val="50000"/>
                  </a:schemeClr>
                </a:solidFill>
              </a:rPr>
              <a:t>;</a:t>
            </a:r>
          </a:p>
          <a:p>
            <a:pPr marL="457200" indent="-457200" algn="just">
              <a:buFont typeface="Arial" pitchFamily="34" charset="0"/>
              <a:buChar char="•"/>
            </a:pPr>
            <a:r>
              <a:rPr lang="ta-IN" sz="1800" dirty="0">
                <a:solidFill>
                  <a:schemeClr val="bg1">
                    <a:lumMod val="50000"/>
                  </a:schemeClr>
                </a:solidFill>
              </a:rPr>
              <a:t>Poštovanje službenika (sudaca) i njihovih odluka</a:t>
            </a:r>
            <a:r>
              <a:rPr lang="en-US" sz="1800" dirty="0">
                <a:solidFill>
                  <a:schemeClr val="bg1">
                    <a:lumMod val="50000"/>
                  </a:schemeClr>
                </a:solidFill>
              </a:rPr>
              <a:t>;</a:t>
            </a:r>
          </a:p>
          <a:p>
            <a:pPr marL="457200" indent="-457200" algn="just">
              <a:buFont typeface="Arial" pitchFamily="34" charset="0"/>
              <a:buChar char="•"/>
            </a:pPr>
            <a:r>
              <a:rPr lang="ta-IN" sz="1800" dirty="0">
                <a:solidFill>
                  <a:schemeClr val="bg1">
                    <a:lumMod val="50000"/>
                  </a:schemeClr>
                </a:solidFill>
              </a:rPr>
              <a:t>Poštovanje protivnika</a:t>
            </a:r>
            <a:r>
              <a:rPr lang="en-US" sz="1800" dirty="0">
                <a:solidFill>
                  <a:schemeClr val="bg1">
                    <a:lumMod val="50000"/>
                  </a:schemeClr>
                </a:solidFill>
              </a:rPr>
              <a:t>;</a:t>
            </a:r>
          </a:p>
          <a:p>
            <a:pPr marL="457200" indent="-457200" algn="just">
              <a:buFont typeface="Arial" pitchFamily="34" charset="0"/>
              <a:buChar char="•"/>
            </a:pPr>
            <a:r>
              <a:rPr lang="ta-IN" sz="1800" dirty="0">
                <a:solidFill>
                  <a:schemeClr val="bg1">
                    <a:lumMod val="50000"/>
                  </a:schemeClr>
                </a:solidFill>
              </a:rPr>
              <a:t>Pružanje jednakih prilika za sudjelovanje svim pojedincima</a:t>
            </a:r>
            <a:r>
              <a:rPr lang="en-US" sz="1800" dirty="0">
                <a:solidFill>
                  <a:schemeClr val="bg1">
                    <a:lumMod val="50000"/>
                  </a:schemeClr>
                </a:solidFill>
              </a:rPr>
              <a:t>;</a:t>
            </a:r>
          </a:p>
          <a:p>
            <a:pPr marL="457200" indent="-457200" algn="just">
              <a:buFont typeface="Arial" pitchFamily="34" charset="0"/>
              <a:buChar char="•"/>
            </a:pPr>
            <a:r>
              <a:rPr lang="ta-IN" sz="1800" dirty="0">
                <a:solidFill>
                  <a:schemeClr val="bg1">
                    <a:lumMod val="50000"/>
                  </a:schemeClr>
                </a:solidFill>
              </a:rPr>
              <a:t>Održavanje samokontrole od početka do kraja.</a:t>
            </a:r>
            <a:endParaRPr lang="en-US" sz="1800" dirty="0">
              <a:solidFill>
                <a:schemeClr val="bg1">
                  <a:lumMod val="50000"/>
                </a:schemeClr>
              </a:solidFill>
            </a:endParaRPr>
          </a:p>
        </p:txBody>
      </p:sp>
      <p:pic>
        <p:nvPicPr>
          <p:cNvPr id="8193" name="Picture 1"/>
          <p:cNvPicPr>
            <a:picLocks noChangeAspect="1" noChangeArrowheads="1"/>
          </p:cNvPicPr>
          <p:nvPr/>
        </p:nvPicPr>
        <p:blipFill>
          <a:blip r:embed="rId3" cstate="print"/>
          <a:srcRect/>
          <a:stretch>
            <a:fillRect/>
          </a:stretch>
        </p:blipFill>
        <p:spPr bwMode="auto">
          <a:xfrm>
            <a:off x="6948264" y="2283718"/>
            <a:ext cx="1571636" cy="968074"/>
          </a:xfrm>
          <a:prstGeom prst="rect">
            <a:avLst/>
          </a:prstGeom>
          <a:noFill/>
          <a:ln w="9525">
            <a:noFill/>
            <a:miter lim="800000"/>
            <a:headEnd/>
            <a:tailEnd/>
          </a:ln>
          <a:effectLst/>
        </p:spPr>
      </p:pic>
      <p:sp>
        <p:nvSpPr>
          <p:cNvPr id="9" name="Titolo 1"/>
          <p:cNvSpPr>
            <a:spLocks noGrp="1"/>
          </p:cNvSpPr>
          <p:nvPr>
            <p:ph type="ctrTitle"/>
          </p:nvPr>
        </p:nvSpPr>
        <p:spPr>
          <a:xfrm>
            <a:off x="714348" y="142858"/>
            <a:ext cx="7772400" cy="357065"/>
          </a:xfrm>
        </p:spPr>
        <p:txBody>
          <a:bodyPr/>
          <a:lstStyle/>
          <a:p>
            <a:pPr algn="l"/>
            <a:r>
              <a:rPr lang="ta-IN" sz="1800" dirty="0"/>
              <a:t>Poglavlje</a:t>
            </a:r>
            <a:r>
              <a:rPr lang="it-IT" sz="1800" dirty="0"/>
              <a:t> 5. </a:t>
            </a:r>
            <a:r>
              <a:rPr lang="ta-IN" sz="1800" b="0" dirty="0"/>
              <a:t>Promicanje poštovanja kroz grupnu dinamiku</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solidFill>
                <a:schemeClr val="tx1"/>
              </a:solidFill>
            </a:endParaRPr>
          </a:p>
        </p:txBody>
      </p:sp>
      <p:sp>
        <p:nvSpPr>
          <p:cNvPr id="9" name="Rettangolo 8"/>
          <p:cNvSpPr/>
          <p:nvPr/>
        </p:nvSpPr>
        <p:spPr>
          <a:xfrm>
            <a:off x="428596" y="857238"/>
            <a:ext cx="8143932" cy="2862323"/>
          </a:xfrm>
          <a:prstGeom prst="rect">
            <a:avLst/>
          </a:prstGeom>
        </p:spPr>
        <p:txBody>
          <a:bodyPr wrap="square">
            <a:spAutoFit/>
          </a:bodyPr>
          <a:lstStyle/>
          <a:p>
            <a:r>
              <a:rPr lang="en-US" b="1" i="1" dirty="0">
                <a:solidFill>
                  <a:schemeClr val="bg1">
                    <a:lumMod val="50000"/>
                  </a:schemeClr>
                </a:solidFill>
                <a:latin typeface="Arial" pitchFamily="34" charset="0"/>
                <a:cs typeface="Arial" pitchFamily="34" charset="0"/>
              </a:rPr>
              <a:t>The Problem Solving Running Shoe </a:t>
            </a:r>
            <a:r>
              <a:rPr lang="en-US" b="1" dirty="0">
                <a:solidFill>
                  <a:schemeClr val="bg1">
                    <a:lumMod val="50000"/>
                  </a:schemeClr>
                </a:solidFill>
                <a:latin typeface="Arial" pitchFamily="34" charset="0"/>
                <a:cs typeface="Arial" pitchFamily="34" charset="0"/>
              </a:rPr>
              <a:t>(Gibbons, </a:t>
            </a:r>
            <a:r>
              <a:rPr lang="en-US" b="1" dirty="0" err="1">
                <a:solidFill>
                  <a:schemeClr val="bg1">
                    <a:lumMod val="50000"/>
                  </a:schemeClr>
                </a:solidFill>
                <a:latin typeface="Arial" pitchFamily="34" charset="0"/>
                <a:cs typeface="Arial" pitchFamily="34" charset="0"/>
              </a:rPr>
              <a:t>Ebbeck</a:t>
            </a:r>
            <a:r>
              <a:rPr lang="en-US" b="1" dirty="0">
                <a:solidFill>
                  <a:schemeClr val="bg1">
                    <a:lumMod val="50000"/>
                  </a:schemeClr>
                </a:solidFill>
                <a:latin typeface="Arial" pitchFamily="34" charset="0"/>
                <a:cs typeface="Arial" pitchFamily="34" charset="0"/>
              </a:rPr>
              <a:t>, &amp; Weiss, 1995) </a:t>
            </a:r>
          </a:p>
          <a:p>
            <a:r>
              <a:rPr lang="en-US" dirty="0">
                <a:solidFill>
                  <a:schemeClr val="bg1">
                    <a:lumMod val="50000"/>
                  </a:schemeClr>
                </a:solidFill>
                <a:latin typeface="Arial" pitchFamily="34" charset="0"/>
                <a:cs typeface="Arial" pitchFamily="34" charset="0"/>
              </a:rPr>
              <a:t> </a:t>
            </a:r>
          </a:p>
          <a:p>
            <a:pPr>
              <a:buFont typeface="Arial" pitchFamily="34" charset="0"/>
              <a:buChar char="•"/>
            </a:pPr>
            <a:r>
              <a:rPr lang="en-US" dirty="0">
                <a:solidFill>
                  <a:schemeClr val="bg1">
                    <a:lumMod val="50000"/>
                  </a:schemeClr>
                </a:solidFill>
                <a:latin typeface="Arial" pitchFamily="34" charset="0"/>
                <a:cs typeface="Arial" pitchFamily="34" charset="0"/>
              </a:rPr>
              <a:t> </a:t>
            </a:r>
            <a:r>
              <a:rPr lang="ta-IN" dirty="0">
                <a:solidFill>
                  <a:schemeClr val="bg1">
                    <a:lumMod val="50000"/>
                  </a:schemeClr>
                </a:solidFill>
                <a:latin typeface="Arial" pitchFamily="34" charset="0"/>
                <a:cs typeface="Arial" pitchFamily="34" charset="0"/>
              </a:rPr>
              <a:t>Četiri područja </a:t>
            </a:r>
            <a:r>
              <a:rPr lang="mr-IN" dirty="0">
                <a:solidFill>
                  <a:schemeClr val="bg1">
                    <a:lumMod val="50000"/>
                  </a:schemeClr>
                </a:solidFill>
                <a:latin typeface="Arial" pitchFamily="34" charset="0"/>
                <a:cs typeface="Arial" pitchFamily="34" charset="0"/>
              </a:rPr>
              <a:t>–</a:t>
            </a:r>
            <a:r>
              <a:rPr lang="ta-IN" dirty="0">
                <a:solidFill>
                  <a:schemeClr val="bg1">
                    <a:lumMod val="50000"/>
                  </a:schemeClr>
                </a:solidFill>
                <a:latin typeface="Arial" pitchFamily="34" charset="0"/>
                <a:cs typeface="Arial" pitchFamily="34" charset="0"/>
              </a:rPr>
              <a:t> </a:t>
            </a:r>
            <a:r>
              <a:rPr lang="en-US" dirty="0">
                <a:solidFill>
                  <a:schemeClr val="bg1">
                    <a:lumMod val="50000"/>
                  </a:schemeClr>
                </a:solidFill>
                <a:latin typeface="Arial" pitchFamily="34" charset="0"/>
                <a:cs typeface="Arial" pitchFamily="34" charset="0"/>
              </a:rPr>
              <a:t> “problem,” “</a:t>
            </a:r>
            <a:r>
              <a:rPr lang="ta-IN" dirty="0">
                <a:solidFill>
                  <a:schemeClr val="bg1">
                    <a:lumMod val="50000"/>
                  </a:schemeClr>
                </a:solidFill>
                <a:latin typeface="Arial" pitchFamily="34" charset="0"/>
                <a:cs typeface="Arial" pitchFamily="34" charset="0"/>
              </a:rPr>
              <a:t>alternative</a:t>
            </a:r>
            <a:r>
              <a:rPr lang="en-US" dirty="0">
                <a:solidFill>
                  <a:schemeClr val="bg1">
                    <a:lumMod val="50000"/>
                  </a:schemeClr>
                </a:solidFill>
                <a:latin typeface="Arial" pitchFamily="34" charset="0"/>
                <a:cs typeface="Arial" pitchFamily="34" charset="0"/>
              </a:rPr>
              <a:t>,” “</a:t>
            </a:r>
            <a:r>
              <a:rPr lang="ta-IN" dirty="0">
                <a:solidFill>
                  <a:schemeClr val="bg1">
                    <a:lumMod val="50000"/>
                  </a:schemeClr>
                </a:solidFill>
                <a:latin typeface="Arial" pitchFamily="34" charset="0"/>
                <a:cs typeface="Arial" pitchFamily="34" charset="0"/>
              </a:rPr>
              <a:t>posljedice</a:t>
            </a:r>
            <a:r>
              <a:rPr lang="en-US" dirty="0">
                <a:solidFill>
                  <a:schemeClr val="bg1">
                    <a:lumMod val="50000"/>
                  </a:schemeClr>
                </a:solidFill>
                <a:latin typeface="Arial" pitchFamily="34" charset="0"/>
                <a:cs typeface="Arial" pitchFamily="34" charset="0"/>
              </a:rPr>
              <a:t>,” </a:t>
            </a:r>
            <a:r>
              <a:rPr lang="ta-IN" dirty="0">
                <a:solidFill>
                  <a:schemeClr val="bg1">
                    <a:lumMod val="50000"/>
                  </a:schemeClr>
                </a:solidFill>
                <a:latin typeface="Arial" pitchFamily="34" charset="0"/>
                <a:cs typeface="Arial" pitchFamily="34" charset="0"/>
              </a:rPr>
              <a:t>i</a:t>
            </a:r>
            <a:r>
              <a:rPr lang="en-US" dirty="0">
                <a:solidFill>
                  <a:schemeClr val="bg1">
                    <a:lumMod val="50000"/>
                  </a:schemeClr>
                </a:solidFill>
                <a:latin typeface="Arial" pitchFamily="34" charset="0"/>
                <a:cs typeface="Arial" pitchFamily="34" charset="0"/>
              </a:rPr>
              <a:t> “</a:t>
            </a:r>
            <a:r>
              <a:rPr lang="ta-IN" dirty="0">
                <a:solidFill>
                  <a:schemeClr val="bg1">
                    <a:lumMod val="50000"/>
                  </a:schemeClr>
                </a:solidFill>
                <a:latin typeface="Arial" pitchFamily="34" charset="0"/>
                <a:cs typeface="Arial" pitchFamily="34" charset="0"/>
              </a:rPr>
              <a:t>rješenje</a:t>
            </a:r>
            <a:r>
              <a:rPr lang="en-US" dirty="0">
                <a:solidFill>
                  <a:schemeClr val="bg1">
                    <a:lumMod val="50000"/>
                  </a:schemeClr>
                </a:solidFill>
                <a:latin typeface="Arial" pitchFamily="34" charset="0"/>
                <a:cs typeface="Arial" pitchFamily="34" charset="0"/>
              </a:rPr>
              <a:t>”,</a:t>
            </a:r>
            <a:r>
              <a:rPr lang="ta-IN" dirty="0">
                <a:solidFill>
                  <a:schemeClr val="bg1">
                    <a:lumMod val="50000"/>
                  </a:schemeClr>
                </a:solidFill>
                <a:latin typeface="Arial" pitchFamily="34" charset="0"/>
                <a:cs typeface="Arial" pitchFamily="34" charset="0"/>
              </a:rPr>
              <a:t> - su prikazane na velikoj cipeli nacrtanoj na papiru.</a:t>
            </a:r>
            <a:r>
              <a:rPr lang="en-US" dirty="0">
                <a:solidFill>
                  <a:schemeClr val="bg1">
                    <a:lumMod val="50000"/>
                  </a:schemeClr>
                </a:solidFill>
                <a:latin typeface="Arial" pitchFamily="34" charset="0"/>
                <a:cs typeface="Arial" pitchFamily="34" charset="0"/>
              </a:rPr>
              <a:t> </a:t>
            </a:r>
            <a:endParaRPr lang="ta-IN" dirty="0">
              <a:solidFill>
                <a:schemeClr val="bg1">
                  <a:lumMod val="50000"/>
                </a:schemeClr>
              </a:solidFill>
              <a:latin typeface="Arial" pitchFamily="34" charset="0"/>
              <a:cs typeface="Arial" pitchFamily="34" charset="0"/>
            </a:endParaRPr>
          </a:p>
          <a:p>
            <a:pPr>
              <a:buFont typeface="Arial" pitchFamily="34" charset="0"/>
              <a:buChar char="•"/>
            </a:pPr>
            <a:r>
              <a:rPr lang="ta-IN" dirty="0">
                <a:solidFill>
                  <a:schemeClr val="bg1">
                    <a:lumMod val="50000"/>
                  </a:schemeClr>
                </a:solidFill>
                <a:latin typeface="Arial" pitchFamily="34" charset="0"/>
                <a:cs typeface="Arial" pitchFamily="34" charset="0"/>
              </a:rPr>
              <a:t>Djeca imaju zadatak rješiti konfliktnu situaciju koristeći nacrtanu cipelu.</a:t>
            </a:r>
          </a:p>
          <a:p>
            <a:endParaRPr lang="en-US" dirty="0">
              <a:solidFill>
                <a:schemeClr val="bg1">
                  <a:lumMod val="50000"/>
                </a:schemeClr>
              </a:solidFill>
              <a:latin typeface="Arial" pitchFamily="34" charset="0"/>
              <a:cs typeface="Arial" pitchFamily="34" charset="0"/>
            </a:endParaRPr>
          </a:p>
          <a:p>
            <a:pPr>
              <a:buFont typeface="Arial" pitchFamily="34" charset="0"/>
              <a:buChar char="•"/>
            </a:pPr>
            <a:r>
              <a:rPr lang="en-US" dirty="0">
                <a:solidFill>
                  <a:schemeClr val="bg1">
                    <a:lumMod val="50000"/>
                  </a:schemeClr>
                </a:solidFill>
                <a:latin typeface="Arial" pitchFamily="34" charset="0"/>
                <a:cs typeface="Arial" pitchFamily="34" charset="0"/>
              </a:rPr>
              <a:t> </a:t>
            </a:r>
            <a:r>
              <a:rPr lang="ta-IN" dirty="0">
                <a:solidFill>
                  <a:schemeClr val="bg1">
                    <a:lumMod val="50000"/>
                  </a:schemeClr>
                </a:solidFill>
                <a:latin typeface="Arial" pitchFamily="34" charset="0"/>
                <a:cs typeface="Arial" pitchFamily="34" charset="0"/>
              </a:rPr>
              <a:t>Kada netko izgubi samokontrolu ili se ponaša nepravedno mora otići na </a:t>
            </a:r>
            <a:r>
              <a:rPr lang="en-US" dirty="0">
                <a:solidFill>
                  <a:schemeClr val="bg1">
                    <a:lumMod val="50000"/>
                  </a:schemeClr>
                </a:solidFill>
                <a:latin typeface="Arial" pitchFamily="34" charset="0"/>
                <a:cs typeface="Arial" pitchFamily="34" charset="0"/>
              </a:rPr>
              <a:t>“</a:t>
            </a:r>
            <a:r>
              <a:rPr lang="ta-IN" dirty="0">
                <a:solidFill>
                  <a:schemeClr val="bg1">
                    <a:lumMod val="50000"/>
                  </a:schemeClr>
                </a:solidFill>
                <a:latin typeface="Arial" pitchFamily="34" charset="0"/>
                <a:cs typeface="Arial" pitchFamily="34" charset="0"/>
              </a:rPr>
              <a:t>klupu za slušanje</a:t>
            </a:r>
            <a:r>
              <a:rPr lang="en-US" dirty="0">
                <a:solidFill>
                  <a:schemeClr val="bg1">
                    <a:lumMod val="50000"/>
                  </a:schemeClr>
                </a:solidFill>
                <a:latin typeface="Arial" pitchFamily="34" charset="0"/>
                <a:cs typeface="Arial" pitchFamily="34" charset="0"/>
              </a:rPr>
              <a:t>” </a:t>
            </a:r>
            <a:r>
              <a:rPr lang="ta-IN" dirty="0">
                <a:solidFill>
                  <a:schemeClr val="bg1">
                    <a:lumMod val="50000"/>
                  </a:schemeClr>
                </a:solidFill>
                <a:latin typeface="Arial" pitchFamily="34" charset="0"/>
                <a:cs typeface="Arial" pitchFamily="34" charset="0"/>
              </a:rPr>
              <a:t>i popuniti cipelu na papiru ili pričati na diktafon i glumiti vršnjačkog savjetnika za učenike koji su uključeni u nepravednu igru pomoću cipele koja će pomoći u rješavanju problema</a:t>
            </a:r>
            <a:r>
              <a:rPr lang="hr-HR" dirty="0">
                <a:solidFill>
                  <a:schemeClr val="bg1">
                    <a:lumMod val="50000"/>
                  </a:schemeClr>
                </a:solidFill>
                <a:latin typeface="Arial" pitchFamily="34" charset="0"/>
                <a:cs typeface="Arial" pitchFamily="34" charset="0"/>
              </a:rPr>
              <a:t>.</a:t>
            </a:r>
            <a:endParaRPr lang="it-IT" dirty="0">
              <a:solidFill>
                <a:schemeClr val="bg1">
                  <a:lumMod val="50000"/>
                </a:schemeClr>
              </a:solidFill>
              <a:latin typeface="Arial" pitchFamily="34" charset="0"/>
              <a:cs typeface="Arial" pitchFamily="34" charset="0"/>
            </a:endParaRPr>
          </a:p>
        </p:txBody>
      </p:sp>
      <p:sp>
        <p:nvSpPr>
          <p:cNvPr id="11" name="Titolo 1"/>
          <p:cNvSpPr>
            <a:spLocks noGrp="1"/>
          </p:cNvSpPr>
          <p:nvPr>
            <p:ph type="ctrTitle"/>
          </p:nvPr>
        </p:nvSpPr>
        <p:spPr>
          <a:xfrm>
            <a:off x="714348" y="142858"/>
            <a:ext cx="7772400" cy="357065"/>
          </a:xfrm>
        </p:spPr>
        <p:txBody>
          <a:bodyPr/>
          <a:lstStyle/>
          <a:p>
            <a:pPr algn="l"/>
            <a:r>
              <a:rPr lang="ta-IN" sz="1800" dirty="0"/>
              <a:t>Poglavlje</a:t>
            </a:r>
            <a:r>
              <a:rPr lang="it-IT" sz="1800" dirty="0"/>
              <a:t> 5. </a:t>
            </a:r>
            <a:r>
              <a:rPr lang="ta-IN" sz="1800" b="0" dirty="0"/>
              <a:t>Promicanje poštovanja kroz grupnu dinamiku</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9" name="Rettangolo 8"/>
          <p:cNvSpPr/>
          <p:nvPr/>
        </p:nvSpPr>
        <p:spPr>
          <a:xfrm>
            <a:off x="395536" y="987574"/>
            <a:ext cx="8215370" cy="3139321"/>
          </a:xfrm>
          <a:prstGeom prst="rect">
            <a:avLst/>
          </a:prstGeom>
        </p:spPr>
        <p:txBody>
          <a:bodyPr wrap="square">
            <a:spAutoFit/>
          </a:bodyPr>
          <a:lstStyle/>
          <a:p>
            <a:r>
              <a:rPr lang="ta-IN" b="1" dirty="0">
                <a:solidFill>
                  <a:schemeClr val="bg1">
                    <a:lumMod val="50000"/>
                  </a:schemeClr>
                </a:solidFill>
                <a:latin typeface="Arial" pitchFamily="34" charset="0"/>
                <a:cs typeface="Arial" pitchFamily="34" charset="0"/>
              </a:rPr>
              <a:t>Primjer</a:t>
            </a:r>
            <a:r>
              <a:rPr lang="it-IT" b="1" dirty="0">
                <a:solidFill>
                  <a:schemeClr val="bg1">
                    <a:lumMod val="50000"/>
                  </a:schemeClr>
                </a:solidFill>
                <a:latin typeface="Arial" pitchFamily="34" charset="0"/>
                <a:cs typeface="Arial" pitchFamily="34" charset="0"/>
              </a:rPr>
              <a:t>: </a:t>
            </a:r>
            <a:r>
              <a:rPr lang="it-IT" b="1" i="1" dirty="0">
                <a:solidFill>
                  <a:schemeClr val="bg1">
                    <a:lumMod val="50000"/>
                  </a:schemeClr>
                </a:solidFill>
                <a:latin typeface="Arial" pitchFamily="34" charset="0"/>
                <a:cs typeface="Arial" pitchFamily="34" charset="0"/>
              </a:rPr>
              <a:t>The </a:t>
            </a:r>
            <a:r>
              <a:rPr lang="it-IT" b="1" i="1" dirty="0" err="1">
                <a:solidFill>
                  <a:schemeClr val="bg1">
                    <a:lumMod val="50000"/>
                  </a:schemeClr>
                </a:solidFill>
                <a:latin typeface="Arial" pitchFamily="34" charset="0"/>
                <a:cs typeface="Arial" pitchFamily="34" charset="0"/>
              </a:rPr>
              <a:t>Respect</a:t>
            </a:r>
            <a:r>
              <a:rPr lang="it-IT" b="1" i="1" dirty="0">
                <a:solidFill>
                  <a:schemeClr val="bg1">
                    <a:lumMod val="50000"/>
                  </a:schemeClr>
                </a:solidFill>
                <a:latin typeface="Arial" pitchFamily="34" charset="0"/>
                <a:cs typeface="Arial" pitchFamily="34" charset="0"/>
              </a:rPr>
              <a:t> </a:t>
            </a:r>
            <a:r>
              <a:rPr lang="it-IT" b="1" i="1" dirty="0" err="1">
                <a:solidFill>
                  <a:schemeClr val="bg1">
                    <a:lumMod val="50000"/>
                  </a:schemeClr>
                </a:solidFill>
                <a:latin typeface="Arial" pitchFamily="34" charset="0"/>
                <a:cs typeface="Arial" pitchFamily="34" charset="0"/>
              </a:rPr>
              <a:t>Campaign</a:t>
            </a:r>
            <a:r>
              <a:rPr lang="it-IT" b="1" i="1" dirty="0">
                <a:solidFill>
                  <a:schemeClr val="bg1">
                    <a:lumMod val="50000"/>
                  </a:schemeClr>
                </a:solidFill>
                <a:latin typeface="Arial" pitchFamily="34" charset="0"/>
                <a:cs typeface="Arial" pitchFamily="34" charset="0"/>
              </a:rPr>
              <a:t> </a:t>
            </a:r>
            <a:r>
              <a:rPr lang="it-IT" b="1" dirty="0">
                <a:solidFill>
                  <a:schemeClr val="bg1">
                    <a:lumMod val="50000"/>
                  </a:schemeClr>
                </a:solidFill>
                <a:latin typeface="Arial" pitchFamily="34" charset="0"/>
                <a:cs typeface="Arial" pitchFamily="34" charset="0"/>
              </a:rPr>
              <a:t>(2008)</a:t>
            </a:r>
          </a:p>
          <a:p>
            <a:endParaRPr lang="it-IT" b="1" dirty="0">
              <a:solidFill>
                <a:schemeClr val="bg1">
                  <a:lumMod val="50000"/>
                </a:schemeClr>
              </a:solidFill>
              <a:latin typeface="Arial" pitchFamily="34" charset="0"/>
              <a:cs typeface="Arial" pitchFamily="34" charset="0"/>
            </a:endParaRPr>
          </a:p>
          <a:p>
            <a:pPr>
              <a:buFont typeface="Arial" pitchFamily="34" charset="0"/>
              <a:buChar char="•"/>
            </a:pPr>
            <a:r>
              <a:rPr lang="it-IT" dirty="0">
                <a:solidFill>
                  <a:schemeClr val="bg1">
                    <a:lumMod val="50000"/>
                  </a:schemeClr>
                </a:solidFill>
                <a:latin typeface="Arial" pitchFamily="34" charset="0"/>
                <a:cs typeface="Arial" pitchFamily="34" charset="0"/>
              </a:rPr>
              <a:t>Sport </a:t>
            </a:r>
            <a:r>
              <a:rPr lang="ta-IN" dirty="0">
                <a:solidFill>
                  <a:schemeClr val="bg1">
                    <a:lumMod val="50000"/>
                  </a:schemeClr>
                </a:solidFill>
                <a:latin typeface="Arial" pitchFamily="34" charset="0"/>
                <a:cs typeface="Arial" pitchFamily="34" charset="0"/>
              </a:rPr>
              <a:t>je na svjetskog razini prepoznat kao alat za promicanje poštovanja. </a:t>
            </a:r>
          </a:p>
          <a:p>
            <a:pPr>
              <a:buFont typeface="Arial" pitchFamily="34" charset="0"/>
              <a:buChar char="•"/>
            </a:pPr>
            <a:r>
              <a:rPr lang="ta-IN" dirty="0">
                <a:solidFill>
                  <a:schemeClr val="bg1">
                    <a:lumMod val="50000"/>
                  </a:schemeClr>
                </a:solidFill>
                <a:latin typeface="Arial" pitchFamily="34" charset="0"/>
                <a:cs typeface="Arial" pitchFamily="34" charset="0"/>
              </a:rPr>
              <a:t>Jedna od politika angažirana od strane UEFA-e</a:t>
            </a:r>
            <a:r>
              <a:rPr lang="it-IT" dirty="0">
                <a:solidFill>
                  <a:schemeClr val="bg1">
                    <a:lumMod val="50000"/>
                  </a:schemeClr>
                </a:solidFill>
                <a:latin typeface="Arial" pitchFamily="34" charset="0"/>
                <a:cs typeface="Arial" pitchFamily="34" charset="0"/>
              </a:rPr>
              <a:t> 2008</a:t>
            </a:r>
            <a:r>
              <a:rPr lang="ta-IN" dirty="0">
                <a:solidFill>
                  <a:schemeClr val="bg1">
                    <a:lumMod val="50000"/>
                  </a:schemeClr>
                </a:solidFill>
                <a:latin typeface="Arial" pitchFamily="34" charset="0"/>
                <a:cs typeface="Arial" pitchFamily="34" charset="0"/>
              </a:rPr>
              <a:t>. godine je </a:t>
            </a:r>
            <a:r>
              <a:rPr lang="it-IT" i="1" dirty="0" err="1">
                <a:solidFill>
                  <a:schemeClr val="bg1">
                    <a:lumMod val="50000"/>
                  </a:schemeClr>
                </a:solidFill>
                <a:latin typeface="Arial" pitchFamily="34" charset="0"/>
                <a:cs typeface="Arial" pitchFamily="34" charset="0"/>
              </a:rPr>
              <a:t>Respect</a:t>
            </a:r>
            <a:r>
              <a:rPr lang="it-IT" i="1" dirty="0">
                <a:solidFill>
                  <a:schemeClr val="bg1">
                    <a:lumMod val="50000"/>
                  </a:schemeClr>
                </a:solidFill>
                <a:latin typeface="Arial" pitchFamily="34" charset="0"/>
                <a:cs typeface="Arial" pitchFamily="34" charset="0"/>
              </a:rPr>
              <a:t> </a:t>
            </a:r>
            <a:r>
              <a:rPr lang="it-IT" i="1" dirty="0" err="1">
                <a:solidFill>
                  <a:schemeClr val="bg1">
                    <a:lumMod val="50000"/>
                  </a:schemeClr>
                </a:solidFill>
                <a:latin typeface="Arial" pitchFamily="34" charset="0"/>
                <a:cs typeface="Arial" pitchFamily="34" charset="0"/>
              </a:rPr>
              <a:t>campaign</a:t>
            </a:r>
            <a:r>
              <a:rPr lang="it-IT" i="1" dirty="0">
                <a:solidFill>
                  <a:schemeClr val="bg1">
                    <a:lumMod val="50000"/>
                  </a:schemeClr>
                </a:solidFill>
                <a:latin typeface="Arial" pitchFamily="34" charset="0"/>
                <a:cs typeface="Arial" pitchFamily="34" charset="0"/>
              </a:rPr>
              <a:t>. </a:t>
            </a:r>
          </a:p>
          <a:p>
            <a:endParaRPr lang="it-IT" dirty="0">
              <a:solidFill>
                <a:schemeClr val="bg1">
                  <a:lumMod val="50000"/>
                </a:schemeClr>
              </a:solidFill>
              <a:latin typeface="Arial" pitchFamily="34" charset="0"/>
              <a:cs typeface="Arial" pitchFamily="34" charset="0"/>
            </a:endParaRPr>
          </a:p>
          <a:p>
            <a:endParaRPr lang="it-IT" dirty="0">
              <a:solidFill>
                <a:schemeClr val="bg1">
                  <a:lumMod val="50000"/>
                </a:schemeClr>
              </a:solidFill>
              <a:latin typeface="Arial" pitchFamily="34" charset="0"/>
              <a:cs typeface="Arial" pitchFamily="34" charset="0"/>
            </a:endParaRPr>
          </a:p>
          <a:p>
            <a:endParaRPr lang="it-IT" dirty="0">
              <a:solidFill>
                <a:schemeClr val="bg1">
                  <a:lumMod val="50000"/>
                </a:schemeClr>
              </a:solidFill>
              <a:latin typeface="Arial" pitchFamily="34" charset="0"/>
              <a:cs typeface="Arial" pitchFamily="34" charset="0"/>
            </a:endParaRPr>
          </a:p>
          <a:p>
            <a:endParaRPr lang="it-IT" dirty="0">
              <a:solidFill>
                <a:schemeClr val="bg1">
                  <a:lumMod val="50000"/>
                </a:schemeClr>
              </a:solidFill>
              <a:latin typeface="Arial" pitchFamily="34" charset="0"/>
              <a:cs typeface="Arial" pitchFamily="34" charset="0"/>
            </a:endParaRPr>
          </a:p>
          <a:p>
            <a:endParaRPr lang="it-IT" dirty="0">
              <a:solidFill>
                <a:schemeClr val="bg1">
                  <a:lumMod val="50000"/>
                </a:schemeClr>
              </a:solidFill>
              <a:latin typeface="Arial" pitchFamily="34" charset="0"/>
              <a:cs typeface="Arial" pitchFamily="34" charset="0"/>
            </a:endParaRPr>
          </a:p>
          <a:p>
            <a:endParaRPr lang="it-IT" dirty="0">
              <a:solidFill>
                <a:schemeClr val="bg1">
                  <a:lumMod val="50000"/>
                </a:schemeClr>
              </a:solidFill>
              <a:latin typeface="Arial" pitchFamily="34" charset="0"/>
              <a:cs typeface="Arial" pitchFamily="34" charset="0"/>
            </a:endParaRPr>
          </a:p>
        </p:txBody>
      </p:sp>
      <p:sp>
        <p:nvSpPr>
          <p:cNvPr id="11" name="Titolo 1"/>
          <p:cNvSpPr>
            <a:spLocks noGrp="1"/>
          </p:cNvSpPr>
          <p:nvPr>
            <p:ph type="ctrTitle"/>
          </p:nvPr>
        </p:nvSpPr>
        <p:spPr>
          <a:xfrm>
            <a:off x="714348" y="142858"/>
            <a:ext cx="7772400" cy="357065"/>
          </a:xfrm>
        </p:spPr>
        <p:txBody>
          <a:bodyPr/>
          <a:lstStyle/>
          <a:p>
            <a:pPr algn="l"/>
            <a:r>
              <a:rPr lang="ta-IN" sz="1800" dirty="0"/>
              <a:t>Poglavlje</a:t>
            </a:r>
            <a:r>
              <a:rPr lang="it-IT" sz="1800" dirty="0"/>
              <a:t> 5. </a:t>
            </a:r>
            <a:r>
              <a:rPr lang="ta-IN" sz="1800" b="0" dirty="0"/>
              <a:t>Promicanje poštovanja kroz grupnu dinamiku</a:t>
            </a:r>
            <a:endParaRPr lang="it-IT" sz="1800" b="0" dirty="0">
              <a:solidFill>
                <a:schemeClr val="bg1">
                  <a:lumMod val="50000"/>
                </a:schemeClr>
              </a:solidFill>
            </a:endParaRPr>
          </a:p>
        </p:txBody>
      </p:sp>
      <p:pic>
        <p:nvPicPr>
          <p:cNvPr id="19458" name="Picture 2" descr="Risultati immagini per respect campaign uefa"/>
          <p:cNvPicPr>
            <a:picLocks noChangeAspect="1" noChangeArrowheads="1"/>
          </p:cNvPicPr>
          <p:nvPr/>
        </p:nvPicPr>
        <p:blipFill>
          <a:blip r:embed="rId3"/>
          <a:srcRect/>
          <a:stretch>
            <a:fillRect/>
          </a:stretch>
        </p:blipFill>
        <p:spPr bwMode="auto">
          <a:xfrm>
            <a:off x="6500826" y="571486"/>
            <a:ext cx="2156618" cy="714380"/>
          </a:xfrm>
          <a:prstGeom prst="rect">
            <a:avLst/>
          </a:prstGeom>
          <a:noFill/>
        </p:spPr>
      </p:pic>
      <p:pic>
        <p:nvPicPr>
          <p:cNvPr id="19460" name="Picture 4" descr="Risultati immagini per respect campaign uefa"/>
          <p:cNvPicPr>
            <a:picLocks noChangeAspect="1" noChangeArrowheads="1"/>
          </p:cNvPicPr>
          <p:nvPr/>
        </p:nvPicPr>
        <p:blipFill>
          <a:blip r:embed="rId4"/>
          <a:srcRect/>
          <a:stretch>
            <a:fillRect/>
          </a:stretch>
        </p:blipFill>
        <p:spPr bwMode="auto">
          <a:xfrm>
            <a:off x="642910" y="2428874"/>
            <a:ext cx="2571768" cy="1595044"/>
          </a:xfrm>
          <a:prstGeom prst="rect">
            <a:avLst/>
          </a:prstGeom>
          <a:noFill/>
        </p:spPr>
      </p:pic>
      <p:pic>
        <p:nvPicPr>
          <p:cNvPr id="19462" name="Picture 6" descr="Risultati immagini per respect campaign uefa"/>
          <p:cNvPicPr>
            <a:picLocks noChangeAspect="1" noChangeArrowheads="1"/>
          </p:cNvPicPr>
          <p:nvPr/>
        </p:nvPicPr>
        <p:blipFill>
          <a:blip r:embed="rId5" cstate="print"/>
          <a:srcRect/>
          <a:stretch>
            <a:fillRect/>
          </a:stretch>
        </p:blipFill>
        <p:spPr bwMode="auto">
          <a:xfrm>
            <a:off x="5143504" y="2500312"/>
            <a:ext cx="2792763" cy="1571636"/>
          </a:xfrm>
          <a:prstGeom prst="rect">
            <a:avLst/>
          </a:prstGeom>
          <a:noFill/>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9" name="Rettangolo 8"/>
          <p:cNvSpPr/>
          <p:nvPr/>
        </p:nvSpPr>
        <p:spPr>
          <a:xfrm>
            <a:off x="2357422" y="1450181"/>
            <a:ext cx="6286544" cy="3416320"/>
          </a:xfrm>
          <a:prstGeom prst="rect">
            <a:avLst/>
          </a:prstGeom>
        </p:spPr>
        <p:txBody>
          <a:bodyPr wrap="square">
            <a:spAutoFit/>
          </a:bodyPr>
          <a:lstStyle/>
          <a:p>
            <a:r>
              <a:rPr lang="ta-IN" b="1" dirty="0">
                <a:solidFill>
                  <a:schemeClr val="bg1">
                    <a:lumMod val="50000"/>
                  </a:schemeClr>
                </a:solidFill>
                <a:latin typeface="Arial" pitchFamily="34" charset="0"/>
                <a:cs typeface="Arial" pitchFamily="34" charset="0"/>
              </a:rPr>
              <a:t>Primjer</a:t>
            </a:r>
            <a:r>
              <a:rPr lang="it-IT" b="1" dirty="0">
                <a:solidFill>
                  <a:schemeClr val="bg1">
                    <a:lumMod val="50000"/>
                  </a:schemeClr>
                </a:solidFill>
                <a:latin typeface="Arial" pitchFamily="34" charset="0"/>
                <a:cs typeface="Arial" pitchFamily="34" charset="0"/>
              </a:rPr>
              <a:t>: </a:t>
            </a:r>
            <a:r>
              <a:rPr lang="it-IT" b="1" i="1" dirty="0">
                <a:solidFill>
                  <a:schemeClr val="bg1">
                    <a:lumMod val="50000"/>
                  </a:schemeClr>
                </a:solidFill>
                <a:latin typeface="Arial" pitchFamily="34" charset="0"/>
                <a:cs typeface="Arial" pitchFamily="34" charset="0"/>
              </a:rPr>
              <a:t>The </a:t>
            </a:r>
            <a:r>
              <a:rPr lang="it-IT" b="1" i="1" dirty="0" err="1">
                <a:solidFill>
                  <a:schemeClr val="bg1">
                    <a:lumMod val="50000"/>
                  </a:schemeClr>
                </a:solidFill>
                <a:latin typeface="Arial" pitchFamily="34" charset="0"/>
                <a:cs typeface="Arial" pitchFamily="34" charset="0"/>
              </a:rPr>
              <a:t>Respect</a:t>
            </a:r>
            <a:r>
              <a:rPr lang="it-IT" b="1" i="1" dirty="0">
                <a:solidFill>
                  <a:schemeClr val="bg1">
                    <a:lumMod val="50000"/>
                  </a:schemeClr>
                </a:solidFill>
                <a:latin typeface="Arial" pitchFamily="34" charset="0"/>
                <a:cs typeface="Arial" pitchFamily="34" charset="0"/>
              </a:rPr>
              <a:t> </a:t>
            </a:r>
            <a:r>
              <a:rPr lang="it-IT" b="1" i="1" dirty="0" err="1">
                <a:solidFill>
                  <a:schemeClr val="bg1">
                    <a:lumMod val="50000"/>
                  </a:schemeClr>
                </a:solidFill>
                <a:latin typeface="Arial" pitchFamily="34" charset="0"/>
                <a:cs typeface="Arial" pitchFamily="34" charset="0"/>
              </a:rPr>
              <a:t>Campaign</a:t>
            </a:r>
            <a:r>
              <a:rPr lang="it-IT" b="1" i="1" dirty="0">
                <a:solidFill>
                  <a:schemeClr val="bg1">
                    <a:lumMod val="50000"/>
                  </a:schemeClr>
                </a:solidFill>
                <a:latin typeface="Arial" pitchFamily="34" charset="0"/>
                <a:cs typeface="Arial" pitchFamily="34" charset="0"/>
              </a:rPr>
              <a:t> </a:t>
            </a:r>
            <a:r>
              <a:rPr lang="it-IT" b="1" dirty="0">
                <a:solidFill>
                  <a:schemeClr val="bg1">
                    <a:lumMod val="50000"/>
                  </a:schemeClr>
                </a:solidFill>
                <a:latin typeface="Arial" pitchFamily="34" charset="0"/>
                <a:cs typeface="Arial" pitchFamily="34" charset="0"/>
              </a:rPr>
              <a:t>(2008)</a:t>
            </a:r>
          </a:p>
          <a:p>
            <a:endParaRPr lang="it-IT" b="1" dirty="0">
              <a:solidFill>
                <a:schemeClr val="bg1">
                  <a:lumMod val="50000"/>
                </a:schemeClr>
              </a:solidFill>
              <a:latin typeface="Arial" pitchFamily="34" charset="0"/>
              <a:cs typeface="Arial" pitchFamily="34" charset="0"/>
            </a:endParaRPr>
          </a:p>
          <a:p>
            <a:pPr>
              <a:buFont typeface="Arial" pitchFamily="34" charset="0"/>
              <a:buChar char="•"/>
            </a:pPr>
            <a:r>
              <a:rPr lang="it-IT" dirty="0">
                <a:solidFill>
                  <a:schemeClr val="bg1">
                    <a:lumMod val="50000"/>
                  </a:schemeClr>
                </a:solidFill>
                <a:latin typeface="Arial" pitchFamily="34" charset="0"/>
                <a:cs typeface="Arial" pitchFamily="34" charset="0"/>
              </a:rPr>
              <a:t> </a:t>
            </a:r>
            <a:r>
              <a:rPr lang="ta-IN" dirty="0">
                <a:solidFill>
                  <a:schemeClr val="bg1">
                    <a:lumMod val="50000"/>
                  </a:schemeClr>
                </a:solidFill>
                <a:latin typeface="Arial" pitchFamily="34" charset="0"/>
                <a:cs typeface="Arial" pitchFamily="34" charset="0"/>
              </a:rPr>
              <a:t>Cilj ove kampanje je promicanje poštovanja kroz javno angažiranje najpoznatijih nogometaša i pokazivanje logotipa kampanje na majicama i promicanje </a:t>
            </a:r>
            <a:r>
              <a:rPr lang="ta-IN" i="1" dirty="0">
                <a:solidFill>
                  <a:schemeClr val="bg1">
                    <a:lumMod val="50000"/>
                  </a:schemeClr>
                </a:solidFill>
                <a:latin typeface="Arial" pitchFamily="34" charset="0"/>
                <a:cs typeface="Arial" pitchFamily="34" charset="0"/>
              </a:rPr>
              <a:t>fair play</a:t>
            </a:r>
            <a:r>
              <a:rPr lang="ta-IN" dirty="0">
                <a:solidFill>
                  <a:schemeClr val="bg1">
                    <a:lumMod val="50000"/>
                  </a:schemeClr>
                </a:solidFill>
                <a:latin typeface="Arial" pitchFamily="34" charset="0"/>
                <a:cs typeface="Arial" pitchFamily="34" charset="0"/>
              </a:rPr>
              <a:t>-a na utakmicama. </a:t>
            </a:r>
            <a:endParaRPr lang="it-IT" dirty="0">
              <a:solidFill>
                <a:schemeClr val="bg1">
                  <a:lumMod val="50000"/>
                </a:schemeClr>
              </a:solidFill>
              <a:latin typeface="Arial" pitchFamily="34" charset="0"/>
              <a:cs typeface="Arial" pitchFamily="34" charset="0"/>
            </a:endParaRPr>
          </a:p>
          <a:p>
            <a:endParaRPr lang="it-IT" dirty="0">
              <a:solidFill>
                <a:schemeClr val="bg1">
                  <a:lumMod val="50000"/>
                </a:schemeClr>
              </a:solidFill>
              <a:latin typeface="Arial" pitchFamily="34" charset="0"/>
              <a:cs typeface="Arial" pitchFamily="34" charset="0"/>
            </a:endParaRPr>
          </a:p>
          <a:p>
            <a:endParaRPr lang="it-IT" dirty="0">
              <a:solidFill>
                <a:schemeClr val="bg1">
                  <a:lumMod val="50000"/>
                </a:schemeClr>
              </a:solidFill>
              <a:latin typeface="Arial" pitchFamily="34" charset="0"/>
              <a:cs typeface="Arial" pitchFamily="34" charset="0"/>
            </a:endParaRPr>
          </a:p>
          <a:p>
            <a:endParaRPr lang="it-IT" dirty="0">
              <a:solidFill>
                <a:schemeClr val="bg1">
                  <a:lumMod val="50000"/>
                </a:schemeClr>
              </a:solidFill>
              <a:latin typeface="Arial" pitchFamily="34" charset="0"/>
              <a:cs typeface="Arial" pitchFamily="34" charset="0"/>
            </a:endParaRPr>
          </a:p>
          <a:p>
            <a:endParaRPr lang="it-IT" dirty="0">
              <a:solidFill>
                <a:schemeClr val="bg1">
                  <a:lumMod val="50000"/>
                </a:schemeClr>
              </a:solidFill>
              <a:latin typeface="Arial" pitchFamily="34" charset="0"/>
              <a:cs typeface="Arial" pitchFamily="34" charset="0"/>
            </a:endParaRPr>
          </a:p>
          <a:p>
            <a:endParaRPr lang="it-IT" dirty="0">
              <a:solidFill>
                <a:schemeClr val="bg1">
                  <a:lumMod val="50000"/>
                </a:schemeClr>
              </a:solidFill>
              <a:latin typeface="Arial" pitchFamily="34" charset="0"/>
              <a:cs typeface="Arial" pitchFamily="34" charset="0"/>
            </a:endParaRPr>
          </a:p>
          <a:p>
            <a:endParaRPr lang="it-IT" dirty="0">
              <a:solidFill>
                <a:schemeClr val="bg1">
                  <a:lumMod val="50000"/>
                </a:schemeClr>
              </a:solidFill>
              <a:latin typeface="Arial" pitchFamily="34" charset="0"/>
              <a:cs typeface="Arial" pitchFamily="34" charset="0"/>
            </a:endParaRPr>
          </a:p>
        </p:txBody>
      </p:sp>
      <p:sp>
        <p:nvSpPr>
          <p:cNvPr id="11" name="Titolo 1"/>
          <p:cNvSpPr>
            <a:spLocks noGrp="1"/>
          </p:cNvSpPr>
          <p:nvPr>
            <p:ph type="ctrTitle"/>
          </p:nvPr>
        </p:nvSpPr>
        <p:spPr>
          <a:xfrm>
            <a:off x="714348" y="142858"/>
            <a:ext cx="7772400" cy="357065"/>
          </a:xfrm>
        </p:spPr>
        <p:txBody>
          <a:bodyPr/>
          <a:lstStyle/>
          <a:p>
            <a:pPr algn="l"/>
            <a:r>
              <a:rPr lang="ta-IN" sz="1800" dirty="0"/>
              <a:t>Poglavlje</a:t>
            </a:r>
            <a:r>
              <a:rPr lang="it-IT" sz="1800" dirty="0"/>
              <a:t> 5. </a:t>
            </a:r>
            <a:r>
              <a:rPr lang="ta-IN" sz="1800" b="0" dirty="0"/>
              <a:t>Promicanje poštovanja kroz grupnu dinamiku</a:t>
            </a:r>
            <a:endParaRPr lang="it-IT" sz="1800" b="0" dirty="0">
              <a:solidFill>
                <a:schemeClr val="bg1">
                  <a:lumMod val="50000"/>
                </a:schemeClr>
              </a:solidFill>
            </a:endParaRPr>
          </a:p>
        </p:txBody>
      </p:sp>
      <p:pic>
        <p:nvPicPr>
          <p:cNvPr id="105474" name="Picture 2" descr="Risultati immagini per respect campaign uefa"/>
          <p:cNvPicPr>
            <a:picLocks noChangeAspect="1" noChangeArrowheads="1"/>
          </p:cNvPicPr>
          <p:nvPr/>
        </p:nvPicPr>
        <p:blipFill>
          <a:blip r:embed="rId3" cstate="print"/>
          <a:srcRect/>
          <a:stretch>
            <a:fillRect/>
          </a:stretch>
        </p:blipFill>
        <p:spPr bwMode="auto">
          <a:xfrm>
            <a:off x="214282" y="1071552"/>
            <a:ext cx="1989951" cy="2928958"/>
          </a:xfrm>
          <a:prstGeom prst="rect">
            <a:avLst/>
          </a:prstGeom>
          <a:noFill/>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solidFill>
                <a:schemeClr val="tx1"/>
              </a:solidFill>
            </a:endParaRPr>
          </a:p>
        </p:txBody>
      </p:sp>
      <p:sp>
        <p:nvSpPr>
          <p:cNvPr id="11" name="Titolo 1"/>
          <p:cNvSpPr>
            <a:spLocks noGrp="1"/>
          </p:cNvSpPr>
          <p:nvPr>
            <p:ph type="ctrTitle"/>
          </p:nvPr>
        </p:nvSpPr>
        <p:spPr>
          <a:xfrm>
            <a:off x="714348" y="142858"/>
            <a:ext cx="7772400" cy="357065"/>
          </a:xfrm>
        </p:spPr>
        <p:txBody>
          <a:bodyPr/>
          <a:lstStyle/>
          <a:p>
            <a:pPr algn="l"/>
            <a:r>
              <a:rPr lang="ta-IN" sz="1800" dirty="0"/>
              <a:t>Poglavlje</a:t>
            </a:r>
            <a:r>
              <a:rPr lang="it-IT" sz="1800" dirty="0"/>
              <a:t> 5. </a:t>
            </a:r>
            <a:r>
              <a:rPr lang="ta-IN" sz="1800" b="0" dirty="0"/>
              <a:t>Promicanje poštovanja kroz grupnu dinamiku</a:t>
            </a:r>
            <a:endParaRPr lang="it-IT" sz="1800" b="0" dirty="0">
              <a:solidFill>
                <a:schemeClr val="bg1">
                  <a:lumMod val="50000"/>
                </a:schemeClr>
              </a:solidFill>
            </a:endParaRPr>
          </a:p>
        </p:txBody>
      </p:sp>
      <p:pic>
        <p:nvPicPr>
          <p:cNvPr id="4097" name="Picture 1"/>
          <p:cNvPicPr>
            <a:picLocks noChangeAspect="1" noChangeArrowheads="1"/>
          </p:cNvPicPr>
          <p:nvPr/>
        </p:nvPicPr>
        <p:blipFill>
          <a:blip r:embed="rId3" cstate="print"/>
          <a:srcRect/>
          <a:stretch>
            <a:fillRect/>
          </a:stretch>
        </p:blipFill>
        <p:spPr bwMode="auto">
          <a:xfrm>
            <a:off x="5429256" y="1214428"/>
            <a:ext cx="2666993" cy="1977731"/>
          </a:xfrm>
          <a:prstGeom prst="rect">
            <a:avLst/>
          </a:prstGeom>
          <a:noFill/>
          <a:ln w="9525">
            <a:noFill/>
            <a:miter lim="800000"/>
            <a:headEnd/>
            <a:tailEnd/>
          </a:ln>
          <a:effectLst/>
        </p:spPr>
      </p:pic>
      <p:sp>
        <p:nvSpPr>
          <p:cNvPr id="10" name="CasellaDiTesto 9"/>
          <p:cNvSpPr txBox="1"/>
          <p:nvPr/>
        </p:nvSpPr>
        <p:spPr>
          <a:xfrm>
            <a:off x="357158" y="1000114"/>
            <a:ext cx="4714908" cy="1754327"/>
          </a:xfrm>
          <a:prstGeom prst="rect">
            <a:avLst/>
          </a:prstGeom>
          <a:noFill/>
        </p:spPr>
        <p:txBody>
          <a:bodyPr wrap="square" rtlCol="0">
            <a:spAutoFit/>
          </a:bodyPr>
          <a:lstStyle/>
          <a:p>
            <a:r>
              <a:rPr lang="it-IT" dirty="0">
                <a:solidFill>
                  <a:schemeClr val="tx1">
                    <a:lumMod val="50000"/>
                    <a:lumOff val="50000"/>
                  </a:schemeClr>
                </a:solidFill>
                <a:latin typeface="Open Sans"/>
              </a:rPr>
              <a:t>“</a:t>
            </a:r>
            <a:r>
              <a:rPr lang="ta-IN" b="1" dirty="0">
                <a:solidFill>
                  <a:schemeClr val="tx1">
                    <a:lumMod val="50000"/>
                    <a:lumOff val="50000"/>
                  </a:schemeClr>
                </a:solidFill>
                <a:latin typeface="Open Sans"/>
              </a:rPr>
              <a:t>Poštovanje</a:t>
            </a:r>
            <a:r>
              <a:rPr lang="it-IT" dirty="0">
                <a:solidFill>
                  <a:schemeClr val="tx1">
                    <a:lumMod val="50000"/>
                    <a:lumOff val="50000"/>
                  </a:schemeClr>
                </a:solidFill>
                <a:latin typeface="Open Sans"/>
              </a:rPr>
              <a:t>” </a:t>
            </a:r>
            <a:r>
              <a:rPr lang="ta-IN" dirty="0">
                <a:solidFill>
                  <a:schemeClr val="tx1">
                    <a:lumMod val="50000"/>
                    <a:lumOff val="50000"/>
                  </a:schemeClr>
                </a:solidFill>
                <a:latin typeface="Open Sans"/>
              </a:rPr>
              <a:t>je opisano kao promicanje pozitivnih stavova prema:</a:t>
            </a:r>
          </a:p>
          <a:p>
            <a:endParaRPr lang="it-IT" dirty="0">
              <a:solidFill>
                <a:schemeClr val="tx1">
                  <a:lumMod val="50000"/>
                  <a:lumOff val="50000"/>
                </a:schemeClr>
              </a:solidFill>
              <a:latin typeface="Open Sans"/>
            </a:endParaRPr>
          </a:p>
          <a:p>
            <a:pPr>
              <a:buFont typeface="Arial" pitchFamily="34" charset="0"/>
              <a:buChar char="•"/>
            </a:pPr>
            <a:r>
              <a:rPr lang="it-IT" dirty="0">
                <a:solidFill>
                  <a:schemeClr val="tx1">
                    <a:lumMod val="50000"/>
                    <a:lumOff val="50000"/>
                  </a:schemeClr>
                </a:solidFill>
                <a:latin typeface="Open Sans"/>
              </a:rPr>
              <a:t> </a:t>
            </a:r>
            <a:r>
              <a:rPr lang="ta-IN" dirty="0">
                <a:solidFill>
                  <a:schemeClr val="tx1">
                    <a:lumMod val="50000"/>
                    <a:lumOff val="50000"/>
                  </a:schemeClr>
                </a:solidFill>
                <a:latin typeface="Open Sans"/>
              </a:rPr>
              <a:t>Rasnim razlikama</a:t>
            </a:r>
            <a:endParaRPr lang="it-IT" dirty="0">
              <a:solidFill>
                <a:schemeClr val="tx1">
                  <a:lumMod val="50000"/>
                  <a:lumOff val="50000"/>
                </a:schemeClr>
              </a:solidFill>
              <a:latin typeface="Open Sans"/>
            </a:endParaRPr>
          </a:p>
          <a:p>
            <a:pPr>
              <a:buFont typeface="Arial" pitchFamily="34" charset="0"/>
              <a:buChar char="•"/>
            </a:pPr>
            <a:r>
              <a:rPr lang="it-IT" dirty="0">
                <a:solidFill>
                  <a:schemeClr val="tx1">
                    <a:lumMod val="50000"/>
                    <a:lumOff val="50000"/>
                  </a:schemeClr>
                </a:solidFill>
                <a:latin typeface="Open Sans"/>
              </a:rPr>
              <a:t> </a:t>
            </a:r>
            <a:r>
              <a:rPr lang="ta-IN" dirty="0">
                <a:solidFill>
                  <a:schemeClr val="tx1">
                    <a:lumMod val="50000"/>
                    <a:lumOff val="50000"/>
                  </a:schemeClr>
                </a:solidFill>
                <a:latin typeface="Open Sans"/>
              </a:rPr>
              <a:t>Tjelesnim nesposobnostima</a:t>
            </a:r>
            <a:endParaRPr lang="it-IT" dirty="0">
              <a:solidFill>
                <a:schemeClr val="tx1">
                  <a:lumMod val="50000"/>
                  <a:lumOff val="50000"/>
                </a:schemeClr>
              </a:solidFill>
              <a:latin typeface="Open Sans"/>
            </a:endParaRPr>
          </a:p>
          <a:p>
            <a:pPr>
              <a:buFont typeface="Arial" pitchFamily="34" charset="0"/>
              <a:buChar char="•"/>
            </a:pPr>
            <a:r>
              <a:rPr lang="it-IT" dirty="0">
                <a:solidFill>
                  <a:schemeClr val="tx1">
                    <a:lumMod val="50000"/>
                    <a:lumOff val="50000"/>
                  </a:schemeClr>
                </a:solidFill>
                <a:latin typeface="Open Sans"/>
              </a:rPr>
              <a:t> </a:t>
            </a:r>
            <a:r>
              <a:rPr lang="ta-IN" dirty="0">
                <a:solidFill>
                  <a:schemeClr val="tx1">
                    <a:lumMod val="50000"/>
                    <a:lumOff val="50000"/>
                  </a:schemeClr>
                </a:solidFill>
                <a:latin typeface="Open Sans"/>
              </a:rPr>
              <a:t>Spolnim razlikama</a:t>
            </a:r>
            <a:endParaRPr lang="it-IT" dirty="0">
              <a:solidFill>
                <a:schemeClr val="tx1">
                  <a:lumMod val="50000"/>
                  <a:lumOff val="50000"/>
                </a:schemeClr>
              </a:solidFill>
              <a:latin typeface="Open Sans"/>
            </a:endParaRPr>
          </a:p>
        </p:txBody>
      </p:sp>
      <p:pic>
        <p:nvPicPr>
          <p:cNvPr id="4099" name="Picture 3" descr="Risultati immagini per respect campaign uefa"/>
          <p:cNvPicPr>
            <a:picLocks noChangeAspect="1" noChangeArrowheads="1"/>
          </p:cNvPicPr>
          <p:nvPr/>
        </p:nvPicPr>
        <p:blipFill>
          <a:blip r:embed="rId4" cstate="print"/>
          <a:srcRect/>
          <a:stretch>
            <a:fillRect/>
          </a:stretch>
        </p:blipFill>
        <p:spPr bwMode="auto">
          <a:xfrm>
            <a:off x="3000364" y="2928940"/>
            <a:ext cx="1928826" cy="1149822"/>
          </a:xfrm>
          <a:prstGeom prst="rect">
            <a:avLst/>
          </a:prstGeom>
          <a:noFill/>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547664" y="555526"/>
            <a:ext cx="6400800" cy="609399"/>
          </a:xfrm>
        </p:spPr>
        <p:txBody>
          <a:bodyPr/>
          <a:lstStyle/>
          <a:p>
            <a:r>
              <a:rPr lang="ta-IN" b="1" dirty="0"/>
              <a:t>Odjeljak znanja</a:t>
            </a:r>
            <a:r>
              <a:rPr lang="lt-LT" b="1" dirty="0"/>
              <a:t>/ </a:t>
            </a:r>
            <a:r>
              <a:rPr lang="ta-IN" b="1" dirty="0"/>
              <a:t>Zadaci za vježbu</a:t>
            </a:r>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2AB5D1A3-B1E7-4421-B55E-5DBB46C18533}"/>
              </a:ext>
            </a:extLst>
          </p:cNvPr>
          <p:cNvSpPr txBox="1">
            <a:spLocks/>
          </p:cNvSpPr>
          <p:nvPr/>
        </p:nvSpPr>
        <p:spPr>
          <a:xfrm>
            <a:off x="378966" y="1635646"/>
            <a:ext cx="8479314" cy="17219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r>
              <a:rPr lang="ta-IN" dirty="0"/>
              <a:t>Što je pristup Pozitivnog razvoja mladih</a:t>
            </a:r>
            <a:r>
              <a:rPr lang="en-GB" dirty="0"/>
              <a:t>?</a:t>
            </a:r>
          </a:p>
          <a:p>
            <a:pPr marL="457200" indent="-457200" algn="l">
              <a:buFont typeface="Arial" pitchFamily="34" charset="0"/>
              <a:buChar char="•"/>
            </a:pPr>
            <a:r>
              <a:rPr lang="ta-IN" dirty="0"/>
              <a:t>Kako se može koristiti za promicanje poštovanja među djecom?</a:t>
            </a:r>
            <a:endParaRPr lang="en-GB" dirty="0"/>
          </a:p>
        </p:txBody>
      </p:sp>
      <p:pic>
        <p:nvPicPr>
          <p:cNvPr id="8" name="Picture 2" descr="Risultati immagini per question mark"/>
          <p:cNvPicPr>
            <a:picLocks noChangeAspect="1" noChangeArrowheads="1"/>
          </p:cNvPicPr>
          <p:nvPr/>
        </p:nvPicPr>
        <p:blipFill>
          <a:blip r:embed="rId3" cstate="print"/>
          <a:srcRect/>
          <a:stretch>
            <a:fillRect/>
          </a:stretch>
        </p:blipFill>
        <p:spPr bwMode="auto">
          <a:xfrm>
            <a:off x="7500958" y="428610"/>
            <a:ext cx="928694" cy="523208"/>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714348" y="214297"/>
            <a:ext cx="6400800" cy="357190"/>
          </a:xfrm>
        </p:spPr>
        <p:txBody>
          <a:bodyPr>
            <a:normAutofit lnSpcReduction="10000"/>
          </a:bodyPr>
          <a:lstStyle/>
          <a:p>
            <a:pPr algn="l"/>
            <a:r>
              <a:rPr lang="ta-IN" sz="1800" b="1" dirty="0">
                <a:solidFill>
                  <a:schemeClr val="bg1">
                    <a:lumMod val="50000"/>
                  </a:schemeClr>
                </a:solidFill>
              </a:rPr>
              <a:t>Poglavlje</a:t>
            </a:r>
            <a:r>
              <a:rPr lang="it-IT" sz="1800" b="1" dirty="0">
                <a:solidFill>
                  <a:schemeClr val="bg1">
                    <a:lumMod val="50000"/>
                  </a:schemeClr>
                </a:solidFill>
              </a:rPr>
              <a:t> 1. </a:t>
            </a:r>
            <a:r>
              <a:rPr lang="ta-IN" sz="1800" dirty="0">
                <a:solidFill>
                  <a:schemeClr val="bg1">
                    <a:lumMod val="50000"/>
                  </a:schemeClr>
                </a:solidFill>
              </a:rPr>
              <a:t>Predrasude i Teorija Kontakta</a:t>
            </a:r>
            <a:endParaRPr lang="it-IT" sz="1800" i="1"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CasellaDiTesto 8"/>
          <p:cNvSpPr txBox="1"/>
          <p:nvPr/>
        </p:nvSpPr>
        <p:spPr>
          <a:xfrm>
            <a:off x="214282" y="785800"/>
            <a:ext cx="8715436" cy="4524315"/>
          </a:xfrm>
          <a:prstGeom prst="rect">
            <a:avLst/>
          </a:prstGeom>
          <a:noFill/>
        </p:spPr>
        <p:txBody>
          <a:bodyPr wrap="square" rtlCol="0">
            <a:spAutoFit/>
          </a:bodyPr>
          <a:lstStyle/>
          <a:p>
            <a:pPr marL="342900" indent="-342900" algn="ctr"/>
            <a:r>
              <a:rPr lang="en-GB" dirty="0">
                <a:solidFill>
                  <a:schemeClr val="bg1">
                    <a:lumMod val="50000"/>
                  </a:schemeClr>
                </a:solidFill>
              </a:rPr>
              <a:t> </a:t>
            </a:r>
            <a:r>
              <a:rPr lang="en-GB" b="1" dirty="0" err="1">
                <a:solidFill>
                  <a:schemeClr val="bg1">
                    <a:lumMod val="50000"/>
                  </a:schemeClr>
                </a:solidFill>
                <a:latin typeface="Open Sans"/>
              </a:rPr>
              <a:t>Glavne</a:t>
            </a:r>
            <a:r>
              <a:rPr lang="en-GB" b="1" dirty="0">
                <a:solidFill>
                  <a:schemeClr val="bg1">
                    <a:lumMod val="50000"/>
                  </a:schemeClr>
                </a:solidFill>
                <a:latin typeface="Open Sans"/>
              </a:rPr>
              <a:t> </a:t>
            </a:r>
            <a:r>
              <a:rPr lang="en-GB" b="1" dirty="0" err="1">
                <a:solidFill>
                  <a:schemeClr val="bg1">
                    <a:lumMod val="50000"/>
                  </a:schemeClr>
                </a:solidFill>
                <a:latin typeface="Open Sans"/>
              </a:rPr>
              <a:t>teorije</a:t>
            </a:r>
            <a:r>
              <a:rPr lang="en-GB" b="1" dirty="0">
                <a:solidFill>
                  <a:schemeClr val="bg1">
                    <a:lumMod val="50000"/>
                  </a:schemeClr>
                </a:solidFill>
                <a:latin typeface="Open Sans"/>
              </a:rPr>
              <a:t> o </a:t>
            </a:r>
            <a:r>
              <a:rPr lang="en-GB" b="1" dirty="0" err="1">
                <a:solidFill>
                  <a:schemeClr val="bg1">
                    <a:lumMod val="50000"/>
                  </a:schemeClr>
                </a:solidFill>
                <a:latin typeface="Open Sans"/>
              </a:rPr>
              <a:t>predrasudama</a:t>
            </a:r>
            <a:endParaRPr lang="en-GB" b="1" dirty="0">
              <a:solidFill>
                <a:schemeClr val="bg1">
                  <a:lumMod val="50000"/>
                </a:schemeClr>
              </a:solidFill>
              <a:latin typeface="Open Sans"/>
            </a:endParaRPr>
          </a:p>
          <a:p>
            <a:pPr marL="342900" indent="-342900"/>
            <a:endParaRPr lang="en-GB" b="1" dirty="0">
              <a:solidFill>
                <a:schemeClr val="bg1">
                  <a:lumMod val="50000"/>
                </a:schemeClr>
              </a:solidFill>
              <a:latin typeface="Open Sans"/>
            </a:endParaRPr>
          </a:p>
          <a:p>
            <a:pPr marL="342900" indent="-342900"/>
            <a:r>
              <a:rPr lang="hr-HR" b="1" dirty="0">
                <a:solidFill>
                  <a:schemeClr val="bg1">
                    <a:lumMod val="50000"/>
                  </a:schemeClr>
                </a:solidFill>
                <a:latin typeface="Open Sans"/>
              </a:rPr>
              <a:t>1. </a:t>
            </a:r>
            <a:r>
              <a:rPr lang="en-GB" b="1" dirty="0" err="1">
                <a:solidFill>
                  <a:schemeClr val="bg1">
                    <a:lumMod val="50000"/>
                  </a:schemeClr>
                </a:solidFill>
                <a:latin typeface="Open Sans"/>
              </a:rPr>
              <a:t>Predrasuda</a:t>
            </a:r>
            <a:r>
              <a:rPr lang="en-GB" b="1" dirty="0">
                <a:solidFill>
                  <a:schemeClr val="bg1">
                    <a:lumMod val="50000"/>
                  </a:schemeClr>
                </a:solidFill>
                <a:latin typeface="Open Sans"/>
              </a:rPr>
              <a:t> </a:t>
            </a:r>
            <a:r>
              <a:rPr lang="en-GB" b="1" dirty="0" err="1">
                <a:solidFill>
                  <a:schemeClr val="bg1">
                    <a:lumMod val="50000"/>
                  </a:schemeClr>
                </a:solidFill>
                <a:latin typeface="Open Sans"/>
              </a:rPr>
              <a:t>kao</a:t>
            </a:r>
            <a:r>
              <a:rPr lang="en-GB" b="1" dirty="0">
                <a:solidFill>
                  <a:schemeClr val="bg1">
                    <a:lumMod val="50000"/>
                  </a:schemeClr>
                </a:solidFill>
                <a:latin typeface="Open Sans"/>
              </a:rPr>
              <a:t> </a:t>
            </a:r>
            <a:r>
              <a:rPr lang="en-GB" b="1" dirty="0" err="1">
                <a:solidFill>
                  <a:schemeClr val="bg1">
                    <a:lumMod val="50000"/>
                  </a:schemeClr>
                </a:solidFill>
                <a:latin typeface="Open Sans"/>
              </a:rPr>
              <a:t>karakteristika</a:t>
            </a:r>
            <a:r>
              <a:rPr lang="en-GB" b="1" dirty="0">
                <a:solidFill>
                  <a:schemeClr val="bg1">
                    <a:lumMod val="50000"/>
                  </a:schemeClr>
                </a:solidFill>
                <a:latin typeface="Open Sans"/>
              </a:rPr>
              <a:t> </a:t>
            </a:r>
            <a:r>
              <a:rPr lang="en-GB" b="1" dirty="0" err="1">
                <a:solidFill>
                  <a:schemeClr val="bg1">
                    <a:lumMod val="50000"/>
                  </a:schemeClr>
                </a:solidFill>
                <a:latin typeface="Open Sans"/>
              </a:rPr>
              <a:t>ličnosti</a:t>
            </a:r>
            <a:r>
              <a:rPr lang="en-GB" b="1" dirty="0">
                <a:solidFill>
                  <a:schemeClr val="bg1">
                    <a:lumMod val="50000"/>
                  </a:schemeClr>
                </a:solidFill>
                <a:latin typeface="Open Sans"/>
              </a:rPr>
              <a:t>		</a:t>
            </a:r>
          </a:p>
          <a:p>
            <a:pPr marL="342900" indent="-342900"/>
            <a:endParaRPr lang="en-GB" b="1" dirty="0">
              <a:solidFill>
                <a:schemeClr val="bg1">
                  <a:lumMod val="50000"/>
                </a:schemeClr>
              </a:solidFill>
              <a:latin typeface="Open Sans"/>
            </a:endParaRPr>
          </a:p>
          <a:p>
            <a:pPr marL="342900" indent="-342900"/>
            <a:r>
              <a:rPr lang="en-GB" b="1" dirty="0">
                <a:solidFill>
                  <a:schemeClr val="bg1">
                    <a:lumMod val="50000"/>
                  </a:schemeClr>
                </a:solidFill>
                <a:latin typeface="Open Sans"/>
              </a:rPr>
              <a:t>Adorno (1950) – </a:t>
            </a:r>
            <a:r>
              <a:rPr lang="en-GB" b="1" dirty="0" err="1">
                <a:solidFill>
                  <a:schemeClr val="bg1">
                    <a:lumMod val="50000"/>
                  </a:schemeClr>
                </a:solidFill>
                <a:latin typeface="Open Sans"/>
              </a:rPr>
              <a:t>Teorija</a:t>
            </a:r>
            <a:r>
              <a:rPr lang="en-GB" b="1" dirty="0">
                <a:solidFill>
                  <a:schemeClr val="bg1">
                    <a:lumMod val="50000"/>
                  </a:schemeClr>
                </a:solidFill>
                <a:latin typeface="Open Sans"/>
              </a:rPr>
              <a:t> </a:t>
            </a:r>
            <a:r>
              <a:rPr lang="en-GB" b="1" dirty="0" err="1">
                <a:solidFill>
                  <a:schemeClr val="bg1">
                    <a:lumMod val="50000"/>
                  </a:schemeClr>
                </a:solidFill>
                <a:latin typeface="Open Sans"/>
              </a:rPr>
              <a:t>autoritarne</a:t>
            </a:r>
            <a:r>
              <a:rPr lang="en-GB" b="1" dirty="0">
                <a:solidFill>
                  <a:schemeClr val="bg1">
                    <a:lumMod val="50000"/>
                  </a:schemeClr>
                </a:solidFill>
                <a:latin typeface="Open Sans"/>
              </a:rPr>
              <a:t> </a:t>
            </a:r>
            <a:r>
              <a:rPr lang="en-GB" b="1" dirty="0" err="1">
                <a:solidFill>
                  <a:schemeClr val="bg1">
                    <a:lumMod val="50000"/>
                  </a:schemeClr>
                </a:solidFill>
                <a:latin typeface="Open Sans"/>
              </a:rPr>
              <a:t>ličnosti</a:t>
            </a:r>
            <a:r>
              <a:rPr lang="en-GB" b="1" dirty="0">
                <a:solidFill>
                  <a:schemeClr val="bg1">
                    <a:lumMod val="50000"/>
                  </a:schemeClr>
                </a:solidFill>
                <a:latin typeface="Open Sans"/>
              </a:rPr>
              <a:t>:</a:t>
            </a:r>
          </a:p>
          <a:p>
            <a:pPr marL="342900" indent="-342900" algn="just"/>
            <a:r>
              <a:rPr lang="en-GB" dirty="0" err="1">
                <a:solidFill>
                  <a:schemeClr val="bg1">
                    <a:lumMod val="50000"/>
                  </a:schemeClr>
                </a:solidFill>
                <a:latin typeface="Open Sans"/>
              </a:rPr>
              <a:t>Predrasude</a:t>
            </a:r>
            <a:r>
              <a:rPr lang="en-GB" dirty="0">
                <a:solidFill>
                  <a:schemeClr val="bg1">
                    <a:lumMod val="50000"/>
                  </a:schemeClr>
                </a:solidFill>
                <a:latin typeface="Open Sans"/>
              </a:rPr>
              <a:t> </a:t>
            </a:r>
            <a:r>
              <a:rPr lang="en-GB" dirty="0" err="1">
                <a:solidFill>
                  <a:schemeClr val="bg1">
                    <a:lumMod val="50000"/>
                  </a:schemeClr>
                </a:solidFill>
                <a:latin typeface="Open Sans"/>
              </a:rPr>
              <a:t>su</a:t>
            </a:r>
            <a:r>
              <a:rPr lang="en-GB" dirty="0">
                <a:solidFill>
                  <a:schemeClr val="bg1">
                    <a:lumMod val="50000"/>
                  </a:schemeClr>
                </a:solidFill>
                <a:latin typeface="Open Sans"/>
              </a:rPr>
              <a:t> </a:t>
            </a:r>
            <a:r>
              <a:rPr lang="en-GB" dirty="0" err="1">
                <a:solidFill>
                  <a:schemeClr val="bg1">
                    <a:lumMod val="50000"/>
                  </a:schemeClr>
                </a:solidFill>
                <a:latin typeface="Open Sans"/>
              </a:rPr>
              <a:t>povezane</a:t>
            </a:r>
            <a:r>
              <a:rPr lang="en-GB" dirty="0">
                <a:solidFill>
                  <a:schemeClr val="bg1">
                    <a:lumMod val="50000"/>
                  </a:schemeClr>
                </a:solidFill>
                <a:latin typeface="Open Sans"/>
              </a:rPr>
              <a:t> s </a:t>
            </a:r>
            <a:r>
              <a:rPr lang="en-GB" dirty="0" err="1">
                <a:solidFill>
                  <a:schemeClr val="bg1">
                    <a:lumMod val="50000"/>
                  </a:schemeClr>
                </a:solidFill>
                <a:latin typeface="Open Sans"/>
              </a:rPr>
              <a:t>određenim</a:t>
            </a:r>
            <a:r>
              <a:rPr lang="en-GB" dirty="0">
                <a:solidFill>
                  <a:schemeClr val="bg1">
                    <a:lumMod val="50000"/>
                  </a:schemeClr>
                </a:solidFill>
                <a:latin typeface="Open Sans"/>
              </a:rPr>
              <a:t> </a:t>
            </a:r>
            <a:r>
              <a:rPr lang="en-GB" dirty="0" err="1">
                <a:solidFill>
                  <a:schemeClr val="bg1">
                    <a:lumMod val="50000"/>
                  </a:schemeClr>
                </a:solidFill>
                <a:latin typeface="Open Sans"/>
              </a:rPr>
              <a:t>infantilnim</a:t>
            </a:r>
            <a:r>
              <a:rPr lang="en-GB" dirty="0">
                <a:solidFill>
                  <a:schemeClr val="bg1">
                    <a:lumMod val="50000"/>
                  </a:schemeClr>
                </a:solidFill>
                <a:latin typeface="Open Sans"/>
              </a:rPr>
              <a:t> </a:t>
            </a:r>
            <a:r>
              <a:rPr lang="en-GB" dirty="0" err="1">
                <a:solidFill>
                  <a:schemeClr val="bg1">
                    <a:lumMod val="50000"/>
                  </a:schemeClr>
                </a:solidFill>
                <a:latin typeface="Open Sans"/>
              </a:rPr>
              <a:t>iskustvom</a:t>
            </a:r>
            <a:r>
              <a:rPr lang="en-GB" dirty="0">
                <a:solidFill>
                  <a:schemeClr val="bg1">
                    <a:lumMod val="50000"/>
                  </a:schemeClr>
                </a:solidFill>
                <a:latin typeface="Open Sans"/>
              </a:rPr>
              <a:t>, </a:t>
            </a:r>
            <a:r>
              <a:rPr lang="en-GB" dirty="0" err="1">
                <a:solidFill>
                  <a:schemeClr val="bg1">
                    <a:lumMod val="50000"/>
                  </a:schemeClr>
                </a:solidFill>
                <a:latin typeface="Open Sans"/>
              </a:rPr>
              <a:t>koje</a:t>
            </a:r>
            <a:r>
              <a:rPr lang="en-GB" dirty="0">
                <a:solidFill>
                  <a:schemeClr val="bg1">
                    <a:lumMod val="50000"/>
                  </a:schemeClr>
                </a:solidFill>
                <a:latin typeface="Open Sans"/>
              </a:rPr>
              <a:t> </a:t>
            </a:r>
            <a:r>
              <a:rPr lang="en-GB" dirty="0" err="1">
                <a:solidFill>
                  <a:schemeClr val="bg1">
                    <a:lumMod val="50000"/>
                  </a:schemeClr>
                </a:solidFill>
                <a:latin typeface="Open Sans"/>
              </a:rPr>
              <a:t>karakterizira</a:t>
            </a:r>
            <a:endParaRPr lang="en-GB" dirty="0">
              <a:solidFill>
                <a:schemeClr val="bg1">
                  <a:lumMod val="50000"/>
                </a:schemeClr>
              </a:solidFill>
              <a:latin typeface="Open Sans"/>
            </a:endParaRPr>
          </a:p>
          <a:p>
            <a:pPr marL="342900" indent="-342900" algn="just"/>
            <a:r>
              <a:rPr lang="en-GB" dirty="0" err="1">
                <a:solidFill>
                  <a:schemeClr val="bg1">
                    <a:lumMod val="50000"/>
                  </a:schemeClr>
                </a:solidFill>
                <a:latin typeface="Open Sans"/>
              </a:rPr>
              <a:t>rigidna</a:t>
            </a:r>
            <a:r>
              <a:rPr lang="en-GB" dirty="0">
                <a:solidFill>
                  <a:schemeClr val="bg1">
                    <a:lumMod val="50000"/>
                  </a:schemeClr>
                </a:solidFill>
                <a:latin typeface="Open Sans"/>
              </a:rPr>
              <a:t> </a:t>
            </a:r>
            <a:r>
              <a:rPr lang="en-GB" dirty="0" err="1">
                <a:solidFill>
                  <a:schemeClr val="bg1">
                    <a:lumMod val="50000"/>
                  </a:schemeClr>
                </a:solidFill>
                <a:latin typeface="Open Sans"/>
              </a:rPr>
              <a:t>dispozicija</a:t>
            </a:r>
            <a:r>
              <a:rPr lang="en-GB" dirty="0">
                <a:solidFill>
                  <a:schemeClr val="bg1">
                    <a:lumMod val="50000"/>
                  </a:schemeClr>
                </a:solidFill>
                <a:latin typeface="Open Sans"/>
              </a:rPr>
              <a:t> </a:t>
            </a:r>
            <a:r>
              <a:rPr lang="en-GB" dirty="0" err="1">
                <a:solidFill>
                  <a:schemeClr val="bg1">
                    <a:lumMod val="50000"/>
                  </a:schemeClr>
                </a:solidFill>
                <a:latin typeface="Open Sans"/>
              </a:rPr>
              <a:t>ili</a:t>
            </a:r>
            <a:r>
              <a:rPr lang="en-GB" dirty="0">
                <a:solidFill>
                  <a:schemeClr val="bg1">
                    <a:lumMod val="50000"/>
                  </a:schemeClr>
                </a:solidFill>
                <a:latin typeface="Open Sans"/>
              </a:rPr>
              <a:t> </a:t>
            </a:r>
            <a:r>
              <a:rPr lang="en-GB" dirty="0" err="1">
                <a:solidFill>
                  <a:schemeClr val="bg1">
                    <a:lumMod val="50000"/>
                  </a:schemeClr>
                </a:solidFill>
                <a:latin typeface="Open Sans"/>
              </a:rPr>
              <a:t>psihološka</a:t>
            </a:r>
            <a:r>
              <a:rPr lang="en-GB" dirty="0">
                <a:solidFill>
                  <a:schemeClr val="bg1">
                    <a:lumMod val="50000"/>
                  </a:schemeClr>
                </a:solidFill>
                <a:latin typeface="Open Sans"/>
              </a:rPr>
              <a:t> </a:t>
            </a:r>
            <a:r>
              <a:rPr lang="en-GB" dirty="0" err="1">
                <a:solidFill>
                  <a:schemeClr val="bg1">
                    <a:lumMod val="50000"/>
                  </a:schemeClr>
                </a:solidFill>
                <a:latin typeface="Open Sans"/>
              </a:rPr>
              <a:t>funkcija</a:t>
            </a:r>
            <a:r>
              <a:rPr lang="en-GB" dirty="0">
                <a:solidFill>
                  <a:schemeClr val="bg1">
                    <a:lumMod val="50000"/>
                  </a:schemeClr>
                </a:solidFill>
                <a:latin typeface="Open Sans"/>
              </a:rPr>
              <a:t> </a:t>
            </a:r>
            <a:r>
              <a:rPr lang="en-GB" dirty="0" err="1">
                <a:solidFill>
                  <a:schemeClr val="bg1">
                    <a:lumMod val="50000"/>
                  </a:schemeClr>
                </a:solidFill>
                <a:latin typeface="Open Sans"/>
              </a:rPr>
              <a:t>pojedinaca</a:t>
            </a:r>
            <a:r>
              <a:rPr lang="en-GB" dirty="0">
                <a:solidFill>
                  <a:schemeClr val="bg1">
                    <a:lumMod val="50000"/>
                  </a:schemeClr>
                </a:solidFill>
                <a:latin typeface="Open Sans"/>
              </a:rPr>
              <a:t>. </a:t>
            </a:r>
            <a:r>
              <a:rPr lang="en-GB" dirty="0" err="1">
                <a:solidFill>
                  <a:schemeClr val="bg1">
                    <a:lumMod val="50000"/>
                  </a:schemeClr>
                </a:solidFill>
                <a:latin typeface="Open Sans"/>
              </a:rPr>
              <a:t>Prema</a:t>
            </a:r>
            <a:r>
              <a:rPr lang="en-GB" dirty="0">
                <a:solidFill>
                  <a:schemeClr val="bg1">
                    <a:lumMod val="50000"/>
                  </a:schemeClr>
                </a:solidFill>
                <a:latin typeface="Open Sans"/>
              </a:rPr>
              <a:t> </a:t>
            </a:r>
            <a:r>
              <a:rPr lang="en-GB" dirty="0" err="1">
                <a:solidFill>
                  <a:schemeClr val="bg1">
                    <a:lumMod val="50000"/>
                  </a:schemeClr>
                </a:solidFill>
                <a:latin typeface="Open Sans"/>
              </a:rPr>
              <a:t>Adornu</a:t>
            </a:r>
            <a:r>
              <a:rPr lang="en-GB" dirty="0">
                <a:solidFill>
                  <a:schemeClr val="bg1">
                    <a:lumMod val="50000"/>
                  </a:schemeClr>
                </a:solidFill>
                <a:latin typeface="Open Sans"/>
              </a:rPr>
              <a:t>, </a:t>
            </a:r>
            <a:r>
              <a:rPr lang="en-GB" dirty="0" err="1">
                <a:solidFill>
                  <a:schemeClr val="bg1">
                    <a:lumMod val="50000"/>
                  </a:schemeClr>
                </a:solidFill>
                <a:latin typeface="Open Sans"/>
              </a:rPr>
              <a:t>ako</a:t>
            </a:r>
            <a:r>
              <a:rPr lang="en-GB" dirty="0">
                <a:solidFill>
                  <a:schemeClr val="bg1">
                    <a:lumMod val="50000"/>
                  </a:schemeClr>
                </a:solidFill>
                <a:latin typeface="Open Sans"/>
              </a:rPr>
              <a:t> je </a:t>
            </a:r>
            <a:r>
              <a:rPr lang="en-GB" dirty="0" err="1">
                <a:solidFill>
                  <a:schemeClr val="bg1">
                    <a:lumMod val="50000"/>
                  </a:schemeClr>
                </a:solidFill>
                <a:latin typeface="Open Sans"/>
              </a:rPr>
              <a:t>nečije</a:t>
            </a:r>
            <a:endParaRPr lang="en-GB" dirty="0">
              <a:solidFill>
                <a:schemeClr val="bg1">
                  <a:lumMod val="50000"/>
                </a:schemeClr>
              </a:solidFill>
              <a:latin typeface="Open Sans"/>
            </a:endParaRPr>
          </a:p>
          <a:p>
            <a:pPr marL="342900" indent="-342900" algn="just"/>
            <a:r>
              <a:rPr lang="en-GB" dirty="0" err="1">
                <a:solidFill>
                  <a:schemeClr val="bg1">
                    <a:lumMod val="50000"/>
                  </a:schemeClr>
                </a:solidFill>
                <a:latin typeface="Open Sans"/>
              </a:rPr>
              <a:t>obrazovanje</a:t>
            </a:r>
            <a:r>
              <a:rPr lang="en-GB" dirty="0">
                <a:solidFill>
                  <a:schemeClr val="bg1">
                    <a:lumMod val="50000"/>
                  </a:schemeClr>
                </a:solidFill>
                <a:latin typeface="Open Sans"/>
              </a:rPr>
              <a:t> (</a:t>
            </a:r>
            <a:r>
              <a:rPr lang="en-GB" dirty="0" err="1">
                <a:solidFill>
                  <a:schemeClr val="bg1">
                    <a:lumMod val="50000"/>
                  </a:schemeClr>
                </a:solidFill>
                <a:latin typeface="Open Sans"/>
              </a:rPr>
              <a:t>odgoj</a:t>
            </a:r>
            <a:r>
              <a:rPr lang="en-GB" dirty="0">
                <a:solidFill>
                  <a:schemeClr val="bg1">
                    <a:lumMod val="50000"/>
                  </a:schemeClr>
                </a:solidFill>
                <a:latin typeface="Open Sans"/>
              </a:rPr>
              <a:t>) </a:t>
            </a:r>
            <a:r>
              <a:rPr lang="en-GB" dirty="0" err="1">
                <a:solidFill>
                  <a:schemeClr val="bg1">
                    <a:lumMod val="50000"/>
                  </a:schemeClr>
                </a:solidFill>
                <a:latin typeface="Open Sans"/>
              </a:rPr>
              <a:t>bazirano</a:t>
            </a:r>
            <a:r>
              <a:rPr lang="en-GB" dirty="0">
                <a:solidFill>
                  <a:schemeClr val="bg1">
                    <a:lumMod val="50000"/>
                  </a:schemeClr>
                </a:solidFill>
                <a:latin typeface="Open Sans"/>
              </a:rPr>
              <a:t> </a:t>
            </a:r>
            <a:r>
              <a:rPr lang="en-GB" dirty="0" err="1">
                <a:solidFill>
                  <a:schemeClr val="bg1">
                    <a:lumMod val="50000"/>
                  </a:schemeClr>
                </a:solidFill>
                <a:latin typeface="Open Sans"/>
              </a:rPr>
              <a:t>na</a:t>
            </a:r>
            <a:r>
              <a:rPr lang="en-GB" dirty="0">
                <a:solidFill>
                  <a:schemeClr val="bg1">
                    <a:lumMod val="50000"/>
                  </a:schemeClr>
                </a:solidFill>
                <a:latin typeface="Open Sans"/>
              </a:rPr>
              <a:t> </a:t>
            </a:r>
            <a:r>
              <a:rPr lang="en-GB" dirty="0" err="1">
                <a:solidFill>
                  <a:schemeClr val="bg1">
                    <a:lumMod val="50000"/>
                  </a:schemeClr>
                </a:solidFill>
                <a:latin typeface="Open Sans"/>
              </a:rPr>
              <a:t>konstantoj</a:t>
            </a:r>
            <a:r>
              <a:rPr lang="en-GB" dirty="0">
                <a:solidFill>
                  <a:schemeClr val="bg1">
                    <a:lumMod val="50000"/>
                  </a:schemeClr>
                </a:solidFill>
                <a:latin typeface="Open Sans"/>
              </a:rPr>
              <a:t> </a:t>
            </a:r>
            <a:r>
              <a:rPr lang="en-GB" dirty="0" err="1">
                <a:solidFill>
                  <a:schemeClr val="bg1">
                    <a:lumMod val="50000"/>
                  </a:schemeClr>
                </a:solidFill>
                <a:latin typeface="Open Sans"/>
              </a:rPr>
              <a:t>represiji</a:t>
            </a:r>
            <a:r>
              <a:rPr lang="en-GB" dirty="0">
                <a:solidFill>
                  <a:schemeClr val="bg1">
                    <a:lumMod val="50000"/>
                  </a:schemeClr>
                </a:solidFill>
                <a:latin typeface="Open Sans"/>
              </a:rPr>
              <a:t> </a:t>
            </a:r>
            <a:r>
              <a:rPr lang="en-GB" dirty="0" err="1">
                <a:solidFill>
                  <a:schemeClr val="bg1">
                    <a:lumMod val="50000"/>
                  </a:schemeClr>
                </a:solidFill>
                <a:latin typeface="Open Sans"/>
              </a:rPr>
              <a:t>i</a:t>
            </a:r>
            <a:r>
              <a:rPr lang="en-GB" dirty="0">
                <a:solidFill>
                  <a:schemeClr val="bg1">
                    <a:lumMod val="50000"/>
                  </a:schemeClr>
                </a:solidFill>
                <a:latin typeface="Open Sans"/>
              </a:rPr>
              <a:t> </a:t>
            </a:r>
            <a:r>
              <a:rPr lang="en-GB" dirty="0" err="1">
                <a:solidFill>
                  <a:schemeClr val="bg1">
                    <a:lumMod val="50000"/>
                  </a:schemeClr>
                </a:solidFill>
                <a:latin typeface="Open Sans"/>
              </a:rPr>
              <a:t>rigidnim</a:t>
            </a:r>
            <a:r>
              <a:rPr lang="en-GB" dirty="0">
                <a:solidFill>
                  <a:schemeClr val="bg1">
                    <a:lumMod val="50000"/>
                  </a:schemeClr>
                </a:solidFill>
                <a:latin typeface="Open Sans"/>
              </a:rPr>
              <a:t> </a:t>
            </a:r>
            <a:r>
              <a:rPr lang="en-GB" dirty="0" err="1">
                <a:solidFill>
                  <a:schemeClr val="bg1">
                    <a:lumMod val="50000"/>
                  </a:schemeClr>
                </a:solidFill>
                <a:latin typeface="Open Sans"/>
              </a:rPr>
              <a:t>korektivnim</a:t>
            </a:r>
            <a:endParaRPr lang="en-GB" dirty="0">
              <a:solidFill>
                <a:schemeClr val="bg1">
                  <a:lumMod val="50000"/>
                </a:schemeClr>
              </a:solidFill>
              <a:latin typeface="Open Sans"/>
            </a:endParaRPr>
          </a:p>
          <a:p>
            <a:pPr marL="342900" indent="-342900" algn="just"/>
            <a:r>
              <a:rPr lang="en-GB" dirty="0" err="1">
                <a:solidFill>
                  <a:schemeClr val="bg1">
                    <a:lumMod val="50000"/>
                  </a:schemeClr>
                </a:solidFill>
                <a:latin typeface="Open Sans"/>
              </a:rPr>
              <a:t>mjerama</a:t>
            </a:r>
            <a:r>
              <a:rPr lang="en-GB" dirty="0">
                <a:solidFill>
                  <a:schemeClr val="bg1">
                    <a:lumMod val="50000"/>
                  </a:schemeClr>
                </a:solidFill>
                <a:latin typeface="Open Sans"/>
              </a:rPr>
              <a:t> od </a:t>
            </a:r>
            <a:r>
              <a:rPr lang="en-GB" dirty="0" err="1">
                <a:solidFill>
                  <a:schemeClr val="bg1">
                    <a:lumMod val="50000"/>
                  </a:schemeClr>
                </a:solidFill>
                <a:latin typeface="Open Sans"/>
              </a:rPr>
              <a:t>strane</a:t>
            </a:r>
            <a:r>
              <a:rPr lang="en-GB" dirty="0">
                <a:solidFill>
                  <a:schemeClr val="bg1">
                    <a:lumMod val="50000"/>
                  </a:schemeClr>
                </a:solidFill>
                <a:latin typeface="Open Sans"/>
              </a:rPr>
              <a:t> </a:t>
            </a:r>
            <a:r>
              <a:rPr lang="en-GB" dirty="0" err="1">
                <a:solidFill>
                  <a:schemeClr val="bg1">
                    <a:lumMod val="50000"/>
                  </a:schemeClr>
                </a:solidFill>
                <a:latin typeface="Open Sans"/>
              </a:rPr>
              <a:t>roditelja</a:t>
            </a:r>
            <a:r>
              <a:rPr lang="en-GB" dirty="0">
                <a:solidFill>
                  <a:schemeClr val="bg1">
                    <a:lumMod val="50000"/>
                  </a:schemeClr>
                </a:solidFill>
                <a:latin typeface="Open Sans"/>
              </a:rPr>
              <a:t>, </a:t>
            </a:r>
            <a:r>
              <a:rPr lang="en-GB" dirty="0" err="1">
                <a:solidFill>
                  <a:schemeClr val="bg1">
                    <a:lumMod val="50000"/>
                  </a:schemeClr>
                </a:solidFill>
                <a:latin typeface="Open Sans"/>
              </a:rPr>
              <a:t>pojedinac</a:t>
            </a:r>
            <a:r>
              <a:rPr lang="en-GB" dirty="0">
                <a:solidFill>
                  <a:schemeClr val="bg1">
                    <a:lumMod val="50000"/>
                  </a:schemeClr>
                </a:solidFill>
                <a:latin typeface="Open Sans"/>
              </a:rPr>
              <a:t> </a:t>
            </a:r>
            <a:r>
              <a:rPr lang="en-GB" dirty="0" err="1">
                <a:solidFill>
                  <a:schemeClr val="bg1">
                    <a:lumMod val="50000"/>
                  </a:schemeClr>
                </a:solidFill>
                <a:latin typeface="Open Sans"/>
              </a:rPr>
              <a:t>će</a:t>
            </a:r>
            <a:r>
              <a:rPr lang="en-GB" dirty="0">
                <a:solidFill>
                  <a:schemeClr val="bg1">
                    <a:lumMod val="50000"/>
                  </a:schemeClr>
                </a:solidFill>
                <a:latin typeface="Open Sans"/>
              </a:rPr>
              <a:t> </a:t>
            </a:r>
            <a:r>
              <a:rPr lang="en-GB" dirty="0" err="1">
                <a:solidFill>
                  <a:schemeClr val="bg1">
                    <a:lumMod val="50000"/>
                  </a:schemeClr>
                </a:solidFill>
                <a:latin typeface="Open Sans"/>
              </a:rPr>
              <a:t>odrasti</a:t>
            </a:r>
            <a:r>
              <a:rPr lang="en-GB" dirty="0">
                <a:solidFill>
                  <a:schemeClr val="bg1">
                    <a:lumMod val="50000"/>
                  </a:schemeClr>
                </a:solidFill>
                <a:latin typeface="Open Sans"/>
              </a:rPr>
              <a:t> s </a:t>
            </a:r>
            <a:r>
              <a:rPr lang="en-GB" dirty="0" err="1">
                <a:solidFill>
                  <a:schemeClr val="bg1">
                    <a:lumMod val="50000"/>
                  </a:schemeClr>
                </a:solidFill>
                <a:latin typeface="Open Sans"/>
              </a:rPr>
              <a:t>iperimpliciranim</a:t>
            </a:r>
            <a:r>
              <a:rPr lang="en-GB" dirty="0">
                <a:solidFill>
                  <a:schemeClr val="bg1">
                    <a:lumMod val="50000"/>
                  </a:schemeClr>
                </a:solidFill>
                <a:latin typeface="Open Sans"/>
              </a:rPr>
              <a:t> </a:t>
            </a:r>
            <a:r>
              <a:rPr lang="en-GB" dirty="0" err="1">
                <a:solidFill>
                  <a:schemeClr val="bg1">
                    <a:lumMod val="50000"/>
                  </a:schemeClr>
                </a:solidFill>
                <a:latin typeface="Open Sans"/>
              </a:rPr>
              <a:t>kogntivnim</a:t>
            </a:r>
            <a:endParaRPr lang="en-GB" dirty="0">
              <a:solidFill>
                <a:schemeClr val="bg1">
                  <a:lumMod val="50000"/>
                </a:schemeClr>
              </a:solidFill>
              <a:latin typeface="Open Sans"/>
            </a:endParaRPr>
          </a:p>
          <a:p>
            <a:pPr marL="342900" indent="-342900" algn="just"/>
            <a:r>
              <a:rPr lang="en-GB" dirty="0" err="1">
                <a:solidFill>
                  <a:schemeClr val="bg1">
                    <a:lumMod val="50000"/>
                  </a:schemeClr>
                </a:solidFill>
                <a:latin typeface="Open Sans"/>
              </a:rPr>
              <a:t>funkcioniranjem</a:t>
            </a:r>
            <a:r>
              <a:rPr lang="en-GB" dirty="0">
                <a:solidFill>
                  <a:schemeClr val="bg1">
                    <a:lumMod val="50000"/>
                  </a:schemeClr>
                </a:solidFill>
                <a:latin typeface="Open Sans"/>
              </a:rPr>
              <a:t> </a:t>
            </a:r>
            <a:r>
              <a:rPr lang="en-GB" dirty="0" err="1">
                <a:solidFill>
                  <a:schemeClr val="bg1">
                    <a:lumMod val="50000"/>
                  </a:schemeClr>
                </a:solidFill>
                <a:latin typeface="Open Sans"/>
              </a:rPr>
              <a:t>i</a:t>
            </a:r>
            <a:r>
              <a:rPr lang="en-GB" dirty="0">
                <a:solidFill>
                  <a:schemeClr val="bg1">
                    <a:lumMod val="50000"/>
                  </a:schemeClr>
                </a:solidFill>
                <a:latin typeface="Open Sans"/>
              </a:rPr>
              <a:t> </a:t>
            </a:r>
            <a:r>
              <a:rPr lang="en-GB" dirty="0" err="1">
                <a:solidFill>
                  <a:schemeClr val="bg1">
                    <a:lumMod val="50000"/>
                  </a:schemeClr>
                </a:solidFill>
                <a:latin typeface="Open Sans"/>
              </a:rPr>
              <a:t>velikom</a:t>
            </a:r>
            <a:r>
              <a:rPr lang="en-GB" dirty="0">
                <a:solidFill>
                  <a:schemeClr val="bg1">
                    <a:lumMod val="50000"/>
                  </a:schemeClr>
                </a:solidFill>
                <a:latin typeface="Open Sans"/>
              </a:rPr>
              <a:t> </a:t>
            </a:r>
            <a:r>
              <a:rPr lang="en-GB" dirty="0" err="1">
                <a:solidFill>
                  <a:schemeClr val="bg1">
                    <a:lumMod val="50000"/>
                  </a:schemeClr>
                </a:solidFill>
                <a:latin typeface="Open Sans"/>
              </a:rPr>
              <a:t>osjetljivošću</a:t>
            </a:r>
            <a:r>
              <a:rPr lang="en-GB" dirty="0">
                <a:solidFill>
                  <a:schemeClr val="bg1">
                    <a:lumMod val="50000"/>
                  </a:schemeClr>
                </a:solidFill>
                <a:latin typeface="Open Sans"/>
              </a:rPr>
              <a:t> </a:t>
            </a:r>
            <a:r>
              <a:rPr lang="en-GB" dirty="0" err="1">
                <a:solidFill>
                  <a:schemeClr val="bg1">
                    <a:lumMod val="50000"/>
                  </a:schemeClr>
                </a:solidFill>
                <a:latin typeface="Open Sans"/>
              </a:rPr>
              <a:t>na</a:t>
            </a:r>
            <a:r>
              <a:rPr lang="en-GB" dirty="0">
                <a:solidFill>
                  <a:schemeClr val="bg1">
                    <a:lumMod val="50000"/>
                  </a:schemeClr>
                </a:solidFill>
                <a:latin typeface="Open Sans"/>
              </a:rPr>
              <a:t> </a:t>
            </a:r>
            <a:r>
              <a:rPr lang="en-GB" dirty="0" err="1">
                <a:solidFill>
                  <a:schemeClr val="bg1">
                    <a:lumMod val="50000"/>
                  </a:schemeClr>
                </a:solidFill>
                <a:latin typeface="Open Sans"/>
              </a:rPr>
              <a:t>rasističke</a:t>
            </a:r>
            <a:r>
              <a:rPr lang="en-GB" dirty="0">
                <a:solidFill>
                  <a:schemeClr val="bg1">
                    <a:lumMod val="50000"/>
                  </a:schemeClr>
                </a:solidFill>
                <a:latin typeface="Open Sans"/>
              </a:rPr>
              <a:t> </a:t>
            </a:r>
            <a:r>
              <a:rPr lang="en-GB" dirty="0" err="1">
                <a:solidFill>
                  <a:schemeClr val="bg1">
                    <a:lumMod val="50000"/>
                  </a:schemeClr>
                </a:solidFill>
                <a:latin typeface="Open Sans"/>
              </a:rPr>
              <a:t>ideje</a:t>
            </a:r>
            <a:r>
              <a:rPr lang="en-GB" dirty="0">
                <a:solidFill>
                  <a:schemeClr val="bg1">
                    <a:lumMod val="50000"/>
                  </a:schemeClr>
                </a:solidFill>
                <a:latin typeface="Open Sans"/>
              </a:rPr>
              <a:t> </a:t>
            </a:r>
            <a:r>
              <a:rPr lang="en-GB" dirty="0" err="1">
                <a:solidFill>
                  <a:schemeClr val="bg1">
                    <a:lumMod val="50000"/>
                  </a:schemeClr>
                </a:solidFill>
                <a:latin typeface="Open Sans"/>
              </a:rPr>
              <a:t>i</a:t>
            </a:r>
            <a:r>
              <a:rPr lang="en-GB" dirty="0">
                <a:solidFill>
                  <a:schemeClr val="bg1">
                    <a:lumMod val="50000"/>
                  </a:schemeClr>
                </a:solidFill>
                <a:latin typeface="Open Sans"/>
              </a:rPr>
              <a:t> </a:t>
            </a:r>
            <a:r>
              <a:rPr lang="en-GB" dirty="0" err="1">
                <a:solidFill>
                  <a:schemeClr val="bg1">
                    <a:lumMod val="50000"/>
                  </a:schemeClr>
                </a:solidFill>
                <a:latin typeface="Open Sans"/>
              </a:rPr>
              <a:t>distriminatorna</a:t>
            </a:r>
            <a:endParaRPr lang="en-GB" dirty="0">
              <a:solidFill>
                <a:schemeClr val="bg1">
                  <a:lumMod val="50000"/>
                </a:schemeClr>
              </a:solidFill>
              <a:latin typeface="Open Sans"/>
            </a:endParaRPr>
          </a:p>
          <a:p>
            <a:pPr marL="342900" indent="-342900" algn="just"/>
            <a:r>
              <a:rPr lang="en-GB" dirty="0" err="1">
                <a:solidFill>
                  <a:schemeClr val="bg1">
                    <a:lumMod val="50000"/>
                  </a:schemeClr>
                </a:solidFill>
                <a:latin typeface="Open Sans"/>
              </a:rPr>
              <a:t>ponašanja</a:t>
            </a:r>
            <a:r>
              <a:rPr lang="en-GB" dirty="0">
                <a:solidFill>
                  <a:schemeClr val="bg1">
                    <a:lumMod val="50000"/>
                  </a:schemeClr>
                </a:solidFill>
                <a:latin typeface="Open Sans"/>
              </a:rPr>
              <a:t>.</a:t>
            </a:r>
          </a:p>
          <a:p>
            <a:pPr marL="342900" indent="-342900" algn="just"/>
            <a:r>
              <a:rPr lang="en-GB" dirty="0">
                <a:solidFill>
                  <a:schemeClr val="bg1">
                    <a:lumMod val="50000"/>
                  </a:schemeClr>
                </a:solidFill>
              </a:rPr>
              <a:t>. </a:t>
            </a:r>
          </a:p>
          <a:p>
            <a:pPr marL="342900" indent="-342900" algn="just"/>
            <a:endParaRPr lang="en-GB" dirty="0">
              <a:solidFill>
                <a:schemeClr val="bg1">
                  <a:lumMod val="50000"/>
                </a:schemeClr>
              </a:solidFill>
            </a:endParaRPr>
          </a:p>
          <a:p>
            <a:pPr marL="342900" indent="-342900" algn="just"/>
            <a:endParaRPr lang="it-IT" b="1" dirty="0"/>
          </a:p>
          <a:p>
            <a:pPr marL="342900" indent="-342900" algn="just"/>
            <a:endParaRPr lang="it-IT" b="1" dirty="0"/>
          </a:p>
          <a:p>
            <a:pPr algn="ctr"/>
            <a:endParaRPr lang="it-IT" b="1" dirty="0"/>
          </a:p>
        </p:txBody>
      </p:sp>
      <p:pic>
        <p:nvPicPr>
          <p:cNvPr id="2050" name="Picture 2"/>
          <p:cNvPicPr>
            <a:picLocks noChangeAspect="1" noChangeArrowheads="1"/>
          </p:cNvPicPr>
          <p:nvPr/>
        </p:nvPicPr>
        <p:blipFill>
          <a:blip r:embed="rId3"/>
          <a:srcRect/>
          <a:stretch>
            <a:fillRect/>
          </a:stretch>
        </p:blipFill>
        <p:spPr bwMode="auto">
          <a:xfrm>
            <a:off x="7072330" y="714362"/>
            <a:ext cx="1170284" cy="1214446"/>
          </a:xfrm>
          <a:prstGeom prst="rect">
            <a:avLst/>
          </a:prstGeom>
          <a:noFill/>
          <a:ln w="9525">
            <a:noFill/>
            <a:miter lim="800000"/>
            <a:headEnd/>
            <a:tailEnd/>
          </a:ln>
          <a:effectLst/>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4" name="CasellaDiTesto 13"/>
          <p:cNvSpPr txBox="1"/>
          <p:nvPr/>
        </p:nvSpPr>
        <p:spPr>
          <a:xfrm>
            <a:off x="1000100" y="214296"/>
            <a:ext cx="7286676" cy="369332"/>
          </a:xfrm>
          <a:prstGeom prst="rect">
            <a:avLst/>
          </a:prstGeom>
          <a:noFill/>
        </p:spPr>
        <p:txBody>
          <a:bodyPr wrap="square" rtlCol="0">
            <a:spAutoFit/>
          </a:bodyPr>
          <a:lstStyle/>
          <a:p>
            <a:pPr algn="ctr"/>
            <a:r>
              <a:rPr lang="ta-IN" b="1" dirty="0">
                <a:solidFill>
                  <a:schemeClr val="tx1">
                    <a:lumMod val="50000"/>
                    <a:lumOff val="50000"/>
                  </a:schemeClr>
                </a:solidFill>
                <a:latin typeface="Open Sans"/>
              </a:rPr>
              <a:t>Kraj 5. poglavlja</a:t>
            </a:r>
            <a:endParaRPr lang="it-IT"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3654592" y="371787"/>
            <a:ext cx="1906823" cy="545351"/>
          </a:xfrm>
        </p:spPr>
        <p:txBody>
          <a:bodyPr>
            <a:normAutofit fontScale="85000" lnSpcReduction="10000"/>
          </a:bodyPr>
          <a:lstStyle/>
          <a:p>
            <a:r>
              <a:rPr lang="de-AT" b="1" dirty="0"/>
              <a:t>Reference List</a:t>
            </a:r>
            <a:endParaRPr lang="en-US"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1203598"/>
            <a:ext cx="8104414" cy="3082664"/>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buFont typeface="Arial" pitchFamily="34" charset="0"/>
              <a:buChar char="•"/>
            </a:pPr>
            <a:r>
              <a:rPr lang="en-US" dirty="0"/>
              <a:t>  </a:t>
            </a:r>
            <a:r>
              <a:rPr lang="it-IT" dirty="0"/>
              <a:t>Adorno, T. W., </a:t>
            </a:r>
            <a:r>
              <a:rPr lang="it-IT" dirty="0" err="1"/>
              <a:t>Frenkel-Brunswik</a:t>
            </a:r>
            <a:r>
              <a:rPr lang="it-IT" dirty="0"/>
              <a:t>, E., </a:t>
            </a:r>
            <a:r>
              <a:rPr lang="it-IT" dirty="0" err="1"/>
              <a:t>Levinson</a:t>
            </a:r>
            <a:r>
              <a:rPr lang="it-IT" dirty="0"/>
              <a:t>, D. J., &amp; </a:t>
            </a:r>
            <a:r>
              <a:rPr lang="it-IT" dirty="0" err="1"/>
              <a:t>Sanford</a:t>
            </a:r>
            <a:r>
              <a:rPr lang="it-IT" dirty="0"/>
              <a:t>, R. N. (1950). The </a:t>
            </a:r>
            <a:r>
              <a:rPr lang="it-IT" dirty="0" err="1"/>
              <a:t>authoritarian</a:t>
            </a:r>
            <a:r>
              <a:rPr lang="it-IT" dirty="0"/>
              <a:t> </a:t>
            </a:r>
            <a:r>
              <a:rPr lang="it-IT" dirty="0" err="1"/>
              <a:t>personality</a:t>
            </a:r>
            <a:r>
              <a:rPr lang="it-IT" dirty="0"/>
              <a:t>.</a:t>
            </a:r>
          </a:p>
          <a:p>
            <a:pPr algn="just">
              <a:buFont typeface="Arial" pitchFamily="34" charset="0"/>
              <a:buChar char="•"/>
            </a:pPr>
            <a:r>
              <a:rPr lang="it-IT" dirty="0"/>
              <a:t> </a:t>
            </a:r>
            <a:r>
              <a:rPr lang="en-US" dirty="0" err="1"/>
              <a:t>Allport</a:t>
            </a:r>
            <a:r>
              <a:rPr lang="en-US" dirty="0"/>
              <a:t>, G. W., Clark, K., &amp; Pettigrew, T. (1954). The nature of prejudice.</a:t>
            </a:r>
            <a:endParaRPr lang="it-IT" dirty="0"/>
          </a:p>
          <a:p>
            <a:pPr algn="just">
              <a:buFont typeface="Arial" pitchFamily="34" charset="0"/>
              <a:buChar char="•"/>
            </a:pPr>
            <a:r>
              <a:rPr lang="en-US" dirty="0"/>
              <a:t> Crandall, C. S., &amp; </a:t>
            </a:r>
            <a:r>
              <a:rPr lang="en-US" dirty="0" err="1"/>
              <a:t>Eshleman</a:t>
            </a:r>
            <a:r>
              <a:rPr lang="en-US" dirty="0"/>
              <a:t>, A. (2003). A justification-suppression model of the expression and experience of prejudice. </a:t>
            </a:r>
            <a:r>
              <a:rPr lang="en-US" i="1" dirty="0"/>
              <a:t>Psychological bulletin</a:t>
            </a:r>
            <a:r>
              <a:rPr lang="en-US" dirty="0"/>
              <a:t>, </a:t>
            </a:r>
            <a:r>
              <a:rPr lang="en-US" i="1" dirty="0"/>
              <a:t>129</a:t>
            </a:r>
            <a:r>
              <a:rPr lang="en-US" dirty="0"/>
              <a:t>(3), 414.</a:t>
            </a:r>
          </a:p>
          <a:p>
            <a:pPr algn="just">
              <a:buFont typeface="Arial" pitchFamily="34" charset="0"/>
              <a:buChar char="•"/>
            </a:pPr>
            <a:r>
              <a:rPr lang="en-US" dirty="0"/>
              <a:t> </a:t>
            </a:r>
            <a:r>
              <a:rPr lang="en-US" dirty="0" err="1"/>
              <a:t>Rokeach</a:t>
            </a:r>
            <a:r>
              <a:rPr lang="en-US" dirty="0"/>
              <a:t>, M. (1960). The open and closed mind.</a:t>
            </a:r>
          </a:p>
          <a:p>
            <a:pPr algn="just">
              <a:buFont typeface="Arial" pitchFamily="34" charset="0"/>
              <a:buChar char="•"/>
            </a:pPr>
            <a:r>
              <a:rPr lang="en-US" dirty="0"/>
              <a:t> </a:t>
            </a:r>
            <a:r>
              <a:rPr lang="en-US" dirty="0" err="1"/>
              <a:t>Tajfel</a:t>
            </a:r>
            <a:r>
              <a:rPr lang="en-US" dirty="0"/>
              <a:t>, H., &amp; Turner, J. (1986). JC (1986). The social identity theory of intergroup behavior. </a:t>
            </a:r>
            <a:r>
              <a:rPr lang="en-US" i="1" dirty="0"/>
              <a:t>Psychology of intergroup relations</a:t>
            </a:r>
            <a:r>
              <a:rPr lang="en-US" dirty="0"/>
              <a:t>, 7-24.</a:t>
            </a:r>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3654592" y="371787"/>
            <a:ext cx="1906823" cy="545351"/>
          </a:xfrm>
        </p:spPr>
        <p:txBody>
          <a:bodyPr>
            <a:normAutofit fontScale="85000" lnSpcReduction="10000"/>
          </a:bodyPr>
          <a:lstStyle/>
          <a:p>
            <a:r>
              <a:rPr lang="de-AT" b="1" dirty="0"/>
              <a:t>Reference List</a:t>
            </a:r>
            <a:endParaRPr lang="en-US"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142844" y="785800"/>
            <a:ext cx="8786842" cy="3500462"/>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sz="2900" dirty="0"/>
              <a:t>- Robbers Cave Experiment: </a:t>
            </a:r>
            <a:r>
              <a:rPr lang="en-US" sz="2900" dirty="0">
                <a:hlinkClick r:id="rId3"/>
              </a:rPr>
              <a:t>https://www.youtube.com/watch?v=8PRuxMprSDQ</a:t>
            </a:r>
            <a:endParaRPr lang="en-US" sz="2900" dirty="0"/>
          </a:p>
          <a:p>
            <a:pPr algn="l">
              <a:buFontTx/>
              <a:buChar char="-"/>
            </a:pPr>
            <a:r>
              <a:rPr lang="en-US" sz="2900" dirty="0"/>
              <a:t>University of Oklahoma. Institute of Group Relations, &amp; </a:t>
            </a:r>
            <a:r>
              <a:rPr lang="en-US" sz="2900" dirty="0" err="1"/>
              <a:t>Sherif</a:t>
            </a:r>
            <a:r>
              <a:rPr lang="en-US" sz="2900" dirty="0"/>
              <a:t>, M. (1961). </a:t>
            </a:r>
            <a:r>
              <a:rPr lang="en-US" sz="2900" i="1" dirty="0"/>
              <a:t>Intergroup conflict and cooperation: The Robbers Cave experiment</a:t>
            </a:r>
            <a:r>
              <a:rPr lang="en-US" sz="2900" dirty="0"/>
              <a:t> (Vol. 10, pp. 150-198). Norman, OK: University Book Exchange.</a:t>
            </a:r>
          </a:p>
          <a:p>
            <a:pPr algn="l">
              <a:buFontTx/>
              <a:buChar char="-"/>
            </a:pPr>
            <a:r>
              <a:rPr lang="en-US" sz="2900" dirty="0" err="1"/>
              <a:t>Bourgase</a:t>
            </a:r>
            <a:r>
              <a:rPr lang="en-US" sz="2900" dirty="0"/>
              <a:t> B. Conflict within Teams. Coach Brock </a:t>
            </a:r>
            <a:r>
              <a:rPr lang="en-US" sz="2900" dirty="0" err="1"/>
              <a:t>Bourgase</a:t>
            </a:r>
            <a:r>
              <a:rPr lang="en-US" sz="2900" dirty="0"/>
              <a:t>.</a:t>
            </a:r>
          </a:p>
          <a:p>
            <a:pPr algn="just"/>
            <a:r>
              <a:rPr lang="en-US" sz="2900" dirty="0"/>
              <a:t>-Dan. (2017). </a:t>
            </a:r>
            <a:r>
              <a:rPr lang="en-US" sz="2900" dirty="0">
                <a:hlinkClick r:id="rId4"/>
              </a:rPr>
              <a:t>Playing Peacekeeper: Tips for Resolving Conflict Between Players</a:t>
            </a:r>
            <a:r>
              <a:rPr lang="en-US" sz="2900" dirty="0"/>
              <a:t>. </a:t>
            </a:r>
            <a:r>
              <a:rPr lang="en-US" sz="2900" dirty="0" err="1"/>
              <a:t>Steellocker</a:t>
            </a:r>
            <a:r>
              <a:rPr lang="en-US" sz="2900" dirty="0"/>
              <a:t> Sports.</a:t>
            </a:r>
          </a:p>
          <a:p>
            <a:pPr algn="just"/>
            <a:r>
              <a:rPr lang="en-US" sz="2900" dirty="0"/>
              <a:t>-</a:t>
            </a:r>
            <a:r>
              <a:rPr lang="en-US" sz="2900" dirty="0" err="1"/>
              <a:t>Hedstrom</a:t>
            </a:r>
            <a:r>
              <a:rPr lang="en-US" sz="2900" dirty="0"/>
              <a:t> R. </a:t>
            </a:r>
            <a:r>
              <a:rPr lang="en-US" sz="2900" dirty="0">
                <a:hlinkClick r:id="rId5"/>
              </a:rPr>
              <a:t>Coaching Through Conflict: Effective Communication Strategies</a:t>
            </a:r>
            <a:r>
              <a:rPr lang="en-US" sz="2900" dirty="0"/>
              <a:t>. Association for Applied Sport Psychology.</a:t>
            </a:r>
          </a:p>
          <a:p>
            <a:pPr algn="just"/>
            <a:r>
              <a:rPr lang="en-US" sz="2900" dirty="0"/>
              <a:t>- Meredith J. (2016). </a:t>
            </a:r>
            <a:r>
              <a:rPr lang="en-US" sz="2900" dirty="0">
                <a:hlinkClick r:id="rId6"/>
              </a:rPr>
              <a:t>Teach Your Young Athletes how to Fight</a:t>
            </a:r>
            <a:r>
              <a:rPr lang="en-US" sz="2900" dirty="0"/>
              <a:t>. USA Football.</a:t>
            </a:r>
          </a:p>
          <a:p>
            <a:pPr algn="just"/>
            <a:r>
              <a:rPr lang="en-US" sz="2900" dirty="0"/>
              <a:t>- Snider J. (2016). </a:t>
            </a:r>
            <a:r>
              <a:rPr lang="en-US" sz="2900" dirty="0">
                <a:hlinkClick r:id="rId7"/>
              </a:rPr>
              <a:t>What to do when you don’t get along with a teammate</a:t>
            </a:r>
            <a:r>
              <a:rPr lang="en-US" sz="2900" dirty="0"/>
              <a:t>. Future Stars Summer Camps.</a:t>
            </a:r>
          </a:p>
          <a:p>
            <a:pPr algn="l">
              <a:buFontTx/>
              <a:buChar char="-"/>
            </a:pPr>
            <a:endParaRPr lang="en-US"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3654592" y="371787"/>
            <a:ext cx="1906823" cy="545351"/>
          </a:xfrm>
        </p:spPr>
        <p:txBody>
          <a:bodyPr>
            <a:normAutofit fontScale="85000" lnSpcReduction="10000"/>
          </a:bodyPr>
          <a:lstStyle/>
          <a:p>
            <a:r>
              <a:rPr lang="de-AT" b="1" dirty="0"/>
              <a:t>Reference List</a:t>
            </a:r>
            <a:endParaRPr lang="en-US"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1203598"/>
            <a:ext cx="8032976" cy="229684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buFont typeface="Arial" pitchFamily="34" charset="0"/>
              <a:buChar char="•"/>
            </a:pPr>
            <a:r>
              <a:rPr lang="en-US" dirty="0"/>
              <a:t> Richter, L. M., Mathews, S., </a:t>
            </a:r>
            <a:r>
              <a:rPr lang="en-US" dirty="0" err="1"/>
              <a:t>Kagura</a:t>
            </a:r>
            <a:r>
              <a:rPr lang="en-US" dirty="0"/>
              <a:t>, J., &amp; </a:t>
            </a:r>
            <a:r>
              <a:rPr lang="en-US" dirty="0" err="1"/>
              <a:t>Nonterah</a:t>
            </a:r>
            <a:r>
              <a:rPr lang="en-US" dirty="0"/>
              <a:t>, E. (2018). A longitudinal perspective on violence in the lives of South African children from the Birth to Twenty Plus cohort study in Johannesburg-Soweto. </a:t>
            </a:r>
            <a:r>
              <a:rPr lang="en-US" i="1" dirty="0"/>
              <a:t>South African Medical Journal</a:t>
            </a:r>
            <a:r>
              <a:rPr lang="en-US" dirty="0"/>
              <a:t>, </a:t>
            </a:r>
            <a:r>
              <a:rPr lang="en-US" i="1" dirty="0"/>
              <a:t>108</a:t>
            </a:r>
            <a:r>
              <a:rPr lang="en-US" dirty="0"/>
              <a:t>(3), 181-186.</a:t>
            </a:r>
          </a:p>
          <a:p>
            <a:pPr algn="l">
              <a:buFontTx/>
              <a:buChar char="-"/>
            </a:pPr>
            <a:endParaRPr lang="en-US"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3654592" y="371787"/>
            <a:ext cx="1906823" cy="545351"/>
          </a:xfrm>
        </p:spPr>
        <p:txBody>
          <a:bodyPr>
            <a:normAutofit fontScale="85000" lnSpcReduction="10000"/>
          </a:bodyPr>
          <a:lstStyle/>
          <a:p>
            <a:r>
              <a:rPr lang="de-AT" b="1" dirty="0"/>
              <a:t>Reference List</a:t>
            </a:r>
            <a:endParaRPr lang="en-US"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1203598"/>
            <a:ext cx="8247290" cy="215397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buFont typeface="Arial" pitchFamily="34" charset="0"/>
              <a:buChar char="•"/>
            </a:pPr>
            <a:r>
              <a:rPr lang="it-IT" sz="1800" dirty="0"/>
              <a:t> Lerner, R.M., &amp; Lerner, </a:t>
            </a:r>
            <a:r>
              <a:rPr lang="it-IT" sz="1800" dirty="0" err="1"/>
              <a:t>J.V.</a:t>
            </a:r>
            <a:r>
              <a:rPr lang="it-IT" sz="1800" dirty="0"/>
              <a:t> (2006). </a:t>
            </a:r>
            <a:r>
              <a:rPr lang="it-IT" sz="1800" dirty="0" err="1"/>
              <a:t>Toward</a:t>
            </a:r>
            <a:r>
              <a:rPr lang="it-IT" sz="1800" dirty="0"/>
              <a:t> a </a:t>
            </a:r>
            <a:r>
              <a:rPr lang="it-IT" sz="1800" dirty="0" err="1"/>
              <a:t>new</a:t>
            </a:r>
            <a:r>
              <a:rPr lang="it-IT" sz="1800" dirty="0"/>
              <a:t> vision and </a:t>
            </a:r>
            <a:r>
              <a:rPr lang="it-IT" sz="1800" dirty="0" err="1"/>
              <a:t>vocabulary</a:t>
            </a:r>
            <a:r>
              <a:rPr lang="it-IT" sz="1800" dirty="0"/>
              <a:t> </a:t>
            </a:r>
            <a:r>
              <a:rPr lang="it-IT" sz="1800" dirty="0" err="1"/>
              <a:t>about</a:t>
            </a:r>
            <a:r>
              <a:rPr lang="it-IT" sz="1800" dirty="0"/>
              <a:t> </a:t>
            </a:r>
            <a:r>
              <a:rPr lang="it-IT" sz="1800" dirty="0" err="1"/>
              <a:t>adolescence</a:t>
            </a:r>
            <a:r>
              <a:rPr lang="it-IT" sz="1800" dirty="0"/>
              <a:t>: </a:t>
            </a:r>
            <a:r>
              <a:rPr lang="it-IT" sz="1800" dirty="0" err="1"/>
              <a:t>Theoretical</a:t>
            </a:r>
            <a:r>
              <a:rPr lang="it-IT" sz="1800" dirty="0"/>
              <a:t>, </a:t>
            </a:r>
            <a:r>
              <a:rPr lang="it-IT" sz="1800" dirty="0" err="1"/>
              <a:t>empirical</a:t>
            </a:r>
            <a:r>
              <a:rPr lang="it-IT" sz="1800" dirty="0"/>
              <a:t>, and </a:t>
            </a:r>
            <a:r>
              <a:rPr lang="it-IT" sz="1800" dirty="0" err="1"/>
              <a:t>applied</a:t>
            </a:r>
            <a:r>
              <a:rPr lang="it-IT" sz="1800" dirty="0"/>
              <a:t> </a:t>
            </a:r>
            <a:r>
              <a:rPr lang="it-IT" sz="1800" dirty="0" err="1"/>
              <a:t>bases</a:t>
            </a:r>
            <a:r>
              <a:rPr lang="it-IT" sz="1800" dirty="0"/>
              <a:t> </a:t>
            </a:r>
            <a:r>
              <a:rPr lang="it-IT" sz="1800" dirty="0" err="1"/>
              <a:t>of</a:t>
            </a:r>
            <a:r>
              <a:rPr lang="it-IT" sz="1800" dirty="0"/>
              <a:t> a “Positive </a:t>
            </a:r>
            <a:r>
              <a:rPr lang="it-IT" sz="1800" dirty="0" err="1"/>
              <a:t>Youth</a:t>
            </a:r>
            <a:r>
              <a:rPr lang="it-IT" sz="1800" dirty="0"/>
              <a:t> </a:t>
            </a:r>
            <a:r>
              <a:rPr lang="it-IT" sz="1800" dirty="0" err="1"/>
              <a:t>Development</a:t>
            </a:r>
            <a:r>
              <a:rPr lang="it-IT" sz="1800" dirty="0"/>
              <a:t>” </a:t>
            </a:r>
            <a:r>
              <a:rPr lang="it-IT" sz="1800" dirty="0" err="1"/>
              <a:t>perspective</a:t>
            </a:r>
            <a:r>
              <a:rPr lang="it-IT" sz="1800" dirty="0"/>
              <a:t>. In L. </a:t>
            </a:r>
            <a:r>
              <a:rPr lang="it-IT" sz="1800" dirty="0" err="1"/>
              <a:t>Balter</a:t>
            </a:r>
            <a:r>
              <a:rPr lang="it-IT" sz="1800" dirty="0"/>
              <a:t> &amp; C.S. </a:t>
            </a:r>
            <a:r>
              <a:rPr lang="it-IT" sz="1800" dirty="0" err="1"/>
              <a:t>Tamis-LeMonda</a:t>
            </a:r>
            <a:r>
              <a:rPr lang="it-IT" sz="1800" dirty="0"/>
              <a:t> (</a:t>
            </a:r>
            <a:r>
              <a:rPr lang="it-IT" sz="1800" dirty="0" err="1"/>
              <a:t>Eds</a:t>
            </a:r>
            <a:r>
              <a:rPr lang="it-IT" sz="1800" dirty="0"/>
              <a:t>.), </a:t>
            </a:r>
            <a:r>
              <a:rPr lang="it-IT" sz="1800" i="1" dirty="0" err="1"/>
              <a:t>Child</a:t>
            </a:r>
            <a:r>
              <a:rPr lang="it-IT" sz="1800" i="1" dirty="0"/>
              <a:t> </a:t>
            </a:r>
            <a:r>
              <a:rPr lang="it-IT" sz="1800" i="1" dirty="0" err="1"/>
              <a:t>psychology</a:t>
            </a:r>
            <a:r>
              <a:rPr lang="it-IT" sz="1800" i="1" dirty="0"/>
              <a:t>: A </a:t>
            </a:r>
            <a:r>
              <a:rPr lang="it-IT" sz="1800" i="1" dirty="0" err="1"/>
              <a:t>handbook</a:t>
            </a:r>
            <a:r>
              <a:rPr lang="it-IT" sz="1800" i="1" dirty="0"/>
              <a:t> </a:t>
            </a:r>
            <a:r>
              <a:rPr lang="it-IT" sz="1800" i="1" dirty="0" err="1"/>
              <a:t>of</a:t>
            </a:r>
            <a:r>
              <a:rPr lang="it-IT" sz="1800" i="1" dirty="0"/>
              <a:t> </a:t>
            </a:r>
            <a:r>
              <a:rPr lang="it-IT" sz="1800" i="1" dirty="0" err="1"/>
              <a:t>contemporary</a:t>
            </a:r>
            <a:r>
              <a:rPr lang="it-IT" sz="1800" i="1" dirty="0"/>
              <a:t> </a:t>
            </a:r>
            <a:r>
              <a:rPr lang="it-IT" sz="1800" i="1" dirty="0" err="1"/>
              <a:t>issues</a:t>
            </a:r>
            <a:r>
              <a:rPr lang="it-IT" sz="1800" dirty="0"/>
              <a:t> (pp. 445–469). New York: </a:t>
            </a:r>
            <a:r>
              <a:rPr lang="it-IT" sz="1800" dirty="0" err="1"/>
              <a:t>Psychology</a:t>
            </a:r>
            <a:r>
              <a:rPr lang="it-IT" sz="1800" dirty="0"/>
              <a:t> Press</a:t>
            </a:r>
            <a:endParaRPr lang="en-US" sz="1800" dirty="0"/>
          </a:p>
          <a:p>
            <a:pPr algn="l">
              <a:buFont typeface="Arial" pitchFamily="34" charset="0"/>
              <a:buChar char="•"/>
            </a:pPr>
            <a:r>
              <a:rPr lang="en-US" sz="1800" dirty="0"/>
              <a:t> Weiss, M. R. (2011). Teach the children well: A holistic approach to developing psychosocial and behavioral competencies through physical education. </a:t>
            </a:r>
            <a:r>
              <a:rPr lang="en-US" sz="1800" i="1" dirty="0"/>
              <a:t>Quest</a:t>
            </a:r>
            <a:r>
              <a:rPr lang="en-US" sz="1800" dirty="0"/>
              <a:t>, </a:t>
            </a:r>
            <a:r>
              <a:rPr lang="en-US" sz="1800" i="1" dirty="0"/>
              <a:t>63</a:t>
            </a:r>
            <a:r>
              <a:rPr lang="en-US" sz="1800" dirty="0"/>
              <a:t>(1), 55-65.</a:t>
            </a:r>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71472" y="2000246"/>
            <a:ext cx="8247290" cy="215397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a:p>
            <a:r>
              <a:rPr lang="ta-IN" sz="1800" dirty="0"/>
              <a:t>Materijale su pripremili</a:t>
            </a:r>
            <a:endParaRPr lang="en-US" sz="1800" dirty="0"/>
          </a:p>
          <a:p>
            <a:r>
              <a:rPr lang="en-US" sz="1800" dirty="0"/>
              <a:t> </a:t>
            </a:r>
            <a:r>
              <a:rPr lang="en-US" sz="1800" b="1" dirty="0"/>
              <a:t>Ambra Gentile, </a:t>
            </a:r>
            <a:r>
              <a:rPr lang="en-US" sz="1800" b="1" dirty="0" err="1"/>
              <a:t>Antonino</a:t>
            </a:r>
            <a:r>
              <a:rPr lang="en-US" sz="1800" b="1" dirty="0"/>
              <a:t> </a:t>
            </a:r>
            <a:r>
              <a:rPr lang="en-US" sz="1800" b="1" dirty="0" err="1"/>
              <a:t>Bianco</a:t>
            </a:r>
            <a:r>
              <a:rPr lang="en-US" sz="1800" b="1" dirty="0"/>
              <a:t>, Antonio Palma, Stefano Boca</a:t>
            </a:r>
          </a:p>
          <a:p>
            <a:r>
              <a:rPr lang="en-US" sz="1800" b="1" dirty="0"/>
              <a:t>UNIPA</a:t>
            </a:r>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3"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714348" y="142858"/>
            <a:ext cx="6400800" cy="395085"/>
          </a:xfrm>
        </p:spPr>
        <p:txBody>
          <a:bodyPr>
            <a:normAutofit/>
          </a:bodyPr>
          <a:lstStyle/>
          <a:p>
            <a:pPr algn="l"/>
            <a:r>
              <a:rPr lang="ta-IN" sz="1800" b="1" dirty="0">
                <a:solidFill>
                  <a:schemeClr val="bg1">
                    <a:lumMod val="50000"/>
                  </a:schemeClr>
                </a:solidFill>
              </a:rPr>
              <a:t>Poglavlje</a:t>
            </a:r>
            <a:r>
              <a:rPr lang="it-IT" sz="1800" b="1" dirty="0">
                <a:solidFill>
                  <a:schemeClr val="bg1">
                    <a:lumMod val="50000"/>
                  </a:schemeClr>
                </a:solidFill>
              </a:rPr>
              <a:t> 1. </a:t>
            </a:r>
            <a:r>
              <a:rPr lang="ta-IN" sz="1800" dirty="0">
                <a:solidFill>
                  <a:schemeClr val="bg1">
                    <a:lumMod val="50000"/>
                  </a:schemeClr>
                </a:solidFill>
              </a:rPr>
              <a:t>Predrasude i Teorija Kontakta</a:t>
            </a:r>
            <a:endParaRPr lang="it-IT" sz="1800" i="1"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CasellaDiTesto 8"/>
          <p:cNvSpPr txBox="1"/>
          <p:nvPr/>
        </p:nvSpPr>
        <p:spPr>
          <a:xfrm>
            <a:off x="285720" y="948086"/>
            <a:ext cx="8246720" cy="3139321"/>
          </a:xfrm>
          <a:prstGeom prst="rect">
            <a:avLst/>
          </a:prstGeom>
          <a:noFill/>
        </p:spPr>
        <p:txBody>
          <a:bodyPr wrap="square" rtlCol="0">
            <a:spAutoFit/>
          </a:bodyPr>
          <a:lstStyle/>
          <a:p>
            <a:pPr algn="ctr"/>
            <a:r>
              <a:rPr lang="hr-HR" b="1" dirty="0">
                <a:solidFill>
                  <a:schemeClr val="bg1">
                    <a:lumMod val="50000"/>
                  </a:schemeClr>
                </a:solidFill>
                <a:latin typeface="Open Sans"/>
              </a:rPr>
              <a:t>Glavne teorije predrasuda</a:t>
            </a:r>
            <a:endParaRPr lang="en-GB" b="1" dirty="0">
              <a:solidFill>
                <a:schemeClr val="bg1">
                  <a:lumMod val="50000"/>
                </a:schemeClr>
              </a:solidFill>
              <a:latin typeface="Open Sans"/>
            </a:endParaRPr>
          </a:p>
          <a:p>
            <a:pPr algn="ctr"/>
            <a:endParaRPr lang="en-GB" b="1" dirty="0">
              <a:solidFill>
                <a:schemeClr val="bg1">
                  <a:lumMod val="50000"/>
                </a:schemeClr>
              </a:solidFill>
              <a:latin typeface="Open Sans"/>
            </a:endParaRPr>
          </a:p>
          <a:p>
            <a:pPr marL="342900" indent="-342900" algn="just">
              <a:buAutoNum type="arabicPeriod"/>
            </a:pPr>
            <a:r>
              <a:rPr lang="hr-HR" b="1" dirty="0">
                <a:solidFill>
                  <a:schemeClr val="bg1">
                    <a:lumMod val="50000"/>
                  </a:schemeClr>
                </a:solidFill>
                <a:latin typeface="Open Sans"/>
              </a:rPr>
              <a:t>Predrasuda kao karakteristika ličnosti</a:t>
            </a:r>
            <a:endParaRPr lang="en-GB" b="1" dirty="0">
              <a:solidFill>
                <a:schemeClr val="bg1">
                  <a:lumMod val="50000"/>
                </a:schemeClr>
              </a:solidFill>
              <a:latin typeface="Open Sans"/>
            </a:endParaRPr>
          </a:p>
          <a:p>
            <a:pPr marL="342900" indent="-342900" algn="just"/>
            <a:endParaRPr lang="en-GB" b="1" dirty="0">
              <a:solidFill>
                <a:schemeClr val="bg1">
                  <a:lumMod val="50000"/>
                </a:schemeClr>
              </a:solidFill>
              <a:latin typeface="Open Sans"/>
            </a:endParaRPr>
          </a:p>
          <a:p>
            <a:pPr marL="342900" lvl="1" indent="-342900" algn="just">
              <a:buFont typeface="Arial" pitchFamily="34" charset="0"/>
              <a:buChar char="•"/>
            </a:pPr>
            <a:r>
              <a:rPr lang="en-GB" b="1" dirty="0" err="1">
                <a:solidFill>
                  <a:schemeClr val="bg1">
                    <a:lumMod val="50000"/>
                  </a:schemeClr>
                </a:solidFill>
                <a:latin typeface="Open Sans"/>
              </a:rPr>
              <a:t>Rockeach</a:t>
            </a:r>
            <a:r>
              <a:rPr lang="en-GB" b="1" dirty="0">
                <a:solidFill>
                  <a:schemeClr val="bg1">
                    <a:lumMod val="50000"/>
                  </a:schemeClr>
                </a:solidFill>
                <a:latin typeface="Open Sans"/>
              </a:rPr>
              <a:t> (1960) – </a:t>
            </a:r>
            <a:r>
              <a:rPr lang="en-GB" b="1" i="1" dirty="0">
                <a:solidFill>
                  <a:schemeClr val="bg1">
                    <a:lumMod val="50000"/>
                  </a:schemeClr>
                </a:solidFill>
                <a:latin typeface="Open Sans"/>
              </a:rPr>
              <a:t>Dogmatic Personality Theory</a:t>
            </a:r>
            <a:r>
              <a:rPr lang="en-GB" b="1" dirty="0">
                <a:solidFill>
                  <a:schemeClr val="bg1">
                    <a:lumMod val="50000"/>
                  </a:schemeClr>
                </a:solidFill>
                <a:latin typeface="Open Sans"/>
              </a:rPr>
              <a:t>:</a:t>
            </a:r>
            <a:r>
              <a:rPr lang="hr-HR" b="1" dirty="0">
                <a:solidFill>
                  <a:schemeClr val="bg1">
                    <a:lumMod val="50000"/>
                  </a:schemeClr>
                </a:solidFill>
                <a:latin typeface="Open Sans"/>
              </a:rPr>
              <a:t> </a:t>
            </a:r>
            <a:r>
              <a:rPr lang="hr-HR" dirty="0">
                <a:solidFill>
                  <a:schemeClr val="bg1">
                    <a:lumMod val="50000"/>
                  </a:schemeClr>
                </a:solidFill>
                <a:latin typeface="Open Sans"/>
              </a:rPr>
              <a:t>osobe koje karakteriziraju diskriminatorna ponašanja imaju kognitivnu strukturu koja im omogućava organizaciju vjerovanja i informacija na izoliran način, ne dopuštajući izražavanje neodgovarajućeg mišljenja. </a:t>
            </a:r>
            <a:endParaRPr lang="ta-IN" b="1" dirty="0">
              <a:solidFill>
                <a:schemeClr val="bg1">
                  <a:lumMod val="50000"/>
                </a:schemeClr>
              </a:solidFill>
              <a:latin typeface="Open Sans"/>
            </a:endParaRPr>
          </a:p>
          <a:p>
            <a:pPr algn="just"/>
            <a:endParaRPr lang="en-GB" b="1" dirty="0">
              <a:latin typeface="Open Sans"/>
            </a:endParaRPr>
          </a:p>
          <a:p>
            <a:pPr marL="342900" indent="-342900" algn="just"/>
            <a:endParaRPr lang="it-IT" b="1" dirty="0">
              <a:latin typeface="Open Sans"/>
            </a:endParaRPr>
          </a:p>
          <a:p>
            <a:pPr algn="ctr"/>
            <a:endParaRPr lang="it-IT" b="1" dirty="0"/>
          </a:p>
        </p:txBody>
      </p:sp>
      <p:pic>
        <p:nvPicPr>
          <p:cNvPr id="3074" name="Picture 2"/>
          <p:cNvPicPr>
            <a:picLocks noChangeAspect="1" noChangeArrowheads="1"/>
          </p:cNvPicPr>
          <p:nvPr/>
        </p:nvPicPr>
        <p:blipFill>
          <a:blip r:embed="rId3"/>
          <a:srcRect/>
          <a:stretch>
            <a:fillRect/>
          </a:stretch>
        </p:blipFill>
        <p:spPr bwMode="auto">
          <a:xfrm>
            <a:off x="7429520" y="285734"/>
            <a:ext cx="1033461" cy="1476971"/>
          </a:xfrm>
          <a:prstGeom prst="rect">
            <a:avLst/>
          </a:prstGeom>
          <a:noFill/>
          <a:ln w="9525">
            <a:noFill/>
            <a:miter lim="800000"/>
            <a:headEnd/>
            <a:tailEnd/>
          </a:ln>
          <a:effectLst/>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E - Dissemination report">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SAVE - Dissemination report</Template>
  <TotalTime>8014</TotalTime>
  <Words>7865</Words>
  <Application>Microsoft Office PowerPoint</Application>
  <PresentationFormat>On-screen Show (16:9)</PresentationFormat>
  <Paragraphs>632</Paragraphs>
  <Slides>86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86</vt:i4>
      </vt:variant>
    </vt:vector>
  </HeadingPairs>
  <TitlesOfParts>
    <vt:vector size="95" baseType="lpstr">
      <vt:lpstr>Arial</vt:lpstr>
      <vt:lpstr>Arial Narrow</vt:lpstr>
      <vt:lpstr>Calibri</vt:lpstr>
      <vt:lpstr>Courier New</vt:lpstr>
      <vt:lpstr>Latha</vt:lpstr>
      <vt:lpstr>Open Sans</vt:lpstr>
      <vt:lpstr>OpenSymbol</vt:lpstr>
      <vt:lpstr>Palatino Linotype</vt:lpstr>
      <vt:lpstr>SAVE - Dissemination report</vt:lpstr>
      <vt:lpstr>V. Predrasude i Problem Solving u Nasilju i Isključivanju</vt:lpstr>
      <vt:lpstr>Kontakt:</vt:lpstr>
      <vt:lpstr>PowerPoint Presentation</vt:lpstr>
      <vt:lpstr>PowerPoint Presentation</vt:lpstr>
      <vt:lpstr>Poglavlje 1. Predrasude i Teorija Kontakta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Poglavlje 2. Prevencijske strategije</vt:lpstr>
      <vt:lpstr>Poglavlje 2. Prevencijske strategije</vt:lpstr>
      <vt:lpstr>Poglavlje 2. Prevencijske strategije</vt:lpstr>
      <vt:lpstr>Poglavlje 2. Prevencijske strategije</vt:lpstr>
      <vt:lpstr>Poglavlje 2. Prevencijske strategije</vt:lpstr>
      <vt:lpstr>Poglavlje 2. Prevencijske strategije</vt:lpstr>
      <vt:lpstr>Poglavlje 2. Prevencijske strategije</vt:lpstr>
      <vt:lpstr>Poglavlje 2. Prevencijske strategije</vt:lpstr>
      <vt:lpstr>Poglavlje 2. Prevencijske strategije</vt:lpstr>
      <vt:lpstr>Poglavlje 2. Prevencijske strategije</vt:lpstr>
      <vt:lpstr>Poglavlje 2. Prevencijske strategije</vt:lpstr>
      <vt:lpstr>Poglavlje 2. Prevencijske strategije</vt:lpstr>
      <vt:lpstr>Poglavlje 2. Prevencijske strategije</vt:lpstr>
      <vt:lpstr>Poglavlje 2. Prevencijske strategije</vt:lpstr>
      <vt:lpstr>PowerPoint Presentation</vt:lpstr>
      <vt:lpstr>PowerPoint Presentation</vt:lpstr>
      <vt:lpstr>Poglavlje 3. Konflikt</vt:lpstr>
      <vt:lpstr>PowerPoint Presentation</vt:lpstr>
      <vt:lpstr>Poglavlje 3. Konflikt</vt:lpstr>
      <vt:lpstr>Poglavlje 3. Konflikt</vt:lpstr>
      <vt:lpstr>Poglavlje 3. Konflikt</vt:lpstr>
      <vt:lpstr>PowerPoint Presentation</vt:lpstr>
      <vt:lpstr>Poglavlje 3. Konflikt</vt:lpstr>
      <vt:lpstr>PowerPoint Presentation</vt:lpstr>
      <vt:lpstr>PowerPoint Presentation</vt:lpstr>
      <vt:lpstr>PowerPoint Presentation</vt:lpstr>
      <vt:lpstr>Poglavlje 3. Konflikt</vt:lpstr>
      <vt:lpstr>PowerPoint Presentation</vt:lpstr>
      <vt:lpstr>PowerPoint Presentation</vt:lpstr>
      <vt:lpstr>PowerPoint Presentation</vt:lpstr>
      <vt:lpstr>PowerPoint Presentation</vt:lpstr>
      <vt:lpstr>Poglavlje 4. Posljedice nasilja i isključenja</vt:lpstr>
      <vt:lpstr>Poglavlje 4. Posljedice nasilja i isključenja</vt:lpstr>
      <vt:lpstr>Poglavlje 4. Posljedice nasilja i isključenja</vt:lpstr>
      <vt:lpstr>Poglavlje 4. Posljedice nasilja i isključenja</vt:lpstr>
      <vt:lpstr>Poglavlje 4. Posljedice nasilja i isključenja</vt:lpstr>
      <vt:lpstr>Poglavlje 4. Posljedice nasilja i isključenja</vt:lpstr>
      <vt:lpstr>Poglavlje 4. Posljedice nasilja i isključenja</vt:lpstr>
      <vt:lpstr>Poglavlje 4. Posljedice nasilja i isključenja</vt:lpstr>
      <vt:lpstr>Poglavlje 4. Posljedice nasilja i isključenja</vt:lpstr>
      <vt:lpstr>Poglavlje 4. Posljedice nasilja i isključenja</vt:lpstr>
      <vt:lpstr>Poglavlje 4. Posljedice nasilja i isključenja</vt:lpstr>
      <vt:lpstr>Poglavlje 4. Posljedice nasilja i isključenja</vt:lpstr>
      <vt:lpstr>PowerPoint Presentation</vt:lpstr>
      <vt:lpstr>PowerPoint Presentation</vt:lpstr>
      <vt:lpstr>Poglavlje 5. Promicanje poštovanja kroz grupnu dinamiku</vt:lpstr>
      <vt:lpstr>Poglavlje 5. Promicanje poštovanja kroz grupnu dinamiku</vt:lpstr>
      <vt:lpstr>Poglavlje 5. Promicanje poštovanja kroz grupnu dinamiku</vt:lpstr>
      <vt:lpstr>Poglavlje 5. Promicanje poštovanja kroz grupnu dinamiku</vt:lpstr>
      <vt:lpstr>Poglavlje 5. Promicanje poštovanja kroz grupnu dinamiku</vt:lpstr>
      <vt:lpstr>Poglavlje 5. Promicanje poštovanja kroz grupnu dinamiku</vt:lpstr>
      <vt:lpstr>Poglavlje 5. Promicanje poštovanja kroz grupnu dinamiku</vt:lpstr>
      <vt:lpstr>Poglavlje 5. Promicanje poštovanja kroz grupnu dinamiku</vt:lpstr>
      <vt:lpstr>Poglavlje 5. Promicanje poštovanja kroz grupnu dinamiku</vt:lpstr>
      <vt:lpstr>Poglavlje 5. Promicanje poštovanja kroz grupnu dinamiku</vt:lpstr>
      <vt:lpstr>Poglavlje 5. Promicanje poštovanja kroz grupnu dinamiku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DISSEMINATION REPORT</dc:title>
  <dc:creator>Emiliano M</dc:creator>
  <cp:lastModifiedBy>RASA</cp:lastModifiedBy>
  <cp:revision>481</cp:revision>
  <dcterms:created xsi:type="dcterms:W3CDTF">2018-09-28T07:52:55Z</dcterms:created>
  <dcterms:modified xsi:type="dcterms:W3CDTF">2020-04-26T14:31:03Z</dcterms:modified>
</cp:coreProperties>
</file>