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29"/>
  </p:notesMasterIdLst>
  <p:handoutMasterIdLst>
    <p:handoutMasterId r:id="rId130"/>
  </p:handoutMasterIdLst>
  <p:sldIdLst>
    <p:sldId id="256" r:id="rId2"/>
    <p:sldId id="261" r:id="rId3"/>
    <p:sldId id="411" r:id="rId4"/>
    <p:sldId id="412" r:id="rId5"/>
    <p:sldId id="277" r:id="rId6"/>
    <p:sldId id="279" r:id="rId7"/>
    <p:sldId id="290" r:id="rId8"/>
    <p:sldId id="287" r:id="rId9"/>
    <p:sldId id="291" r:id="rId10"/>
    <p:sldId id="289" r:id="rId11"/>
    <p:sldId id="299" r:id="rId12"/>
    <p:sldId id="292" r:id="rId13"/>
    <p:sldId id="288" r:id="rId14"/>
    <p:sldId id="294" r:id="rId15"/>
    <p:sldId id="300" r:id="rId16"/>
    <p:sldId id="295" r:id="rId17"/>
    <p:sldId id="296" r:id="rId18"/>
    <p:sldId id="297" r:id="rId19"/>
    <p:sldId id="413" r:id="rId20"/>
    <p:sldId id="414" r:id="rId21"/>
    <p:sldId id="415" r:id="rId22"/>
    <p:sldId id="416" r:id="rId23"/>
    <p:sldId id="311" r:id="rId24"/>
    <p:sldId id="313" r:id="rId25"/>
    <p:sldId id="312" r:id="rId26"/>
    <p:sldId id="314" r:id="rId27"/>
    <p:sldId id="315" r:id="rId28"/>
    <p:sldId id="310" r:id="rId29"/>
    <p:sldId id="304" r:id="rId30"/>
    <p:sldId id="307" r:id="rId31"/>
    <p:sldId id="305" r:id="rId32"/>
    <p:sldId id="306" r:id="rId33"/>
    <p:sldId id="308" r:id="rId34"/>
    <p:sldId id="309" r:id="rId35"/>
    <p:sldId id="420" r:id="rId36"/>
    <p:sldId id="417" r:id="rId37"/>
    <p:sldId id="418" r:id="rId38"/>
    <p:sldId id="393" r:id="rId39"/>
    <p:sldId id="317" r:id="rId40"/>
    <p:sldId id="318" r:id="rId41"/>
    <p:sldId id="409" r:id="rId42"/>
    <p:sldId id="410" r:id="rId43"/>
    <p:sldId id="320" r:id="rId44"/>
    <p:sldId id="321" r:id="rId45"/>
    <p:sldId id="323" r:id="rId46"/>
    <p:sldId id="324" r:id="rId47"/>
    <p:sldId id="325" r:id="rId48"/>
    <p:sldId id="326" r:id="rId49"/>
    <p:sldId id="327"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419" r:id="rId78"/>
    <p:sldId id="422" r:id="rId79"/>
    <p:sldId id="423" r:id="rId80"/>
    <p:sldId id="362" r:id="rId81"/>
    <p:sldId id="363" r:id="rId82"/>
    <p:sldId id="364" r:id="rId83"/>
    <p:sldId id="365" r:id="rId84"/>
    <p:sldId id="366" r:id="rId85"/>
    <p:sldId id="367" r:id="rId86"/>
    <p:sldId id="368" r:id="rId87"/>
    <p:sldId id="369" r:id="rId88"/>
    <p:sldId id="371" r:id="rId89"/>
    <p:sldId id="372" r:id="rId90"/>
    <p:sldId id="373" r:id="rId91"/>
    <p:sldId id="375" r:id="rId92"/>
    <p:sldId id="376" r:id="rId93"/>
    <p:sldId id="377" r:id="rId94"/>
    <p:sldId id="378" r:id="rId95"/>
    <p:sldId id="379" r:id="rId96"/>
    <p:sldId id="380" r:id="rId97"/>
    <p:sldId id="382" r:id="rId98"/>
    <p:sldId id="383" r:id="rId99"/>
    <p:sldId id="384" r:id="rId100"/>
    <p:sldId id="385" r:id="rId101"/>
    <p:sldId id="386" r:id="rId102"/>
    <p:sldId id="387" r:id="rId103"/>
    <p:sldId id="388" r:id="rId104"/>
    <p:sldId id="424" r:id="rId105"/>
    <p:sldId id="425" r:id="rId106"/>
    <p:sldId id="426" r:id="rId107"/>
    <p:sldId id="427" r:id="rId108"/>
    <p:sldId id="398" r:id="rId109"/>
    <p:sldId id="399" r:id="rId110"/>
    <p:sldId id="400" r:id="rId111"/>
    <p:sldId id="401" r:id="rId112"/>
    <p:sldId id="402" r:id="rId113"/>
    <p:sldId id="432" r:id="rId114"/>
    <p:sldId id="404" r:id="rId115"/>
    <p:sldId id="405" r:id="rId116"/>
    <p:sldId id="406" r:id="rId117"/>
    <p:sldId id="407" r:id="rId118"/>
    <p:sldId id="408" r:id="rId119"/>
    <p:sldId id="431" r:id="rId120"/>
    <p:sldId id="395" r:id="rId121"/>
    <p:sldId id="396" r:id="rId122"/>
    <p:sldId id="397" r:id="rId123"/>
    <p:sldId id="428" r:id="rId124"/>
    <p:sldId id="430" r:id="rId125"/>
    <p:sldId id="275" r:id="rId126"/>
    <p:sldId id="429" r:id="rId127"/>
    <p:sldId id="259" r:id="rId128"/>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179"/>
    <a:srgbClr val="00A779"/>
    <a:srgbClr val="009688"/>
    <a:srgbClr val="4879BC"/>
    <a:srgbClr val="6DBB35"/>
    <a:srgbClr val="478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33" autoAdjust="0"/>
    <p:restoredTop sz="94622" autoAdjust="0"/>
  </p:normalViewPr>
  <p:slideViewPr>
    <p:cSldViewPr>
      <p:cViewPr varScale="1">
        <p:scale>
          <a:sx n="111" d="100"/>
          <a:sy n="111" d="100"/>
        </p:scale>
        <p:origin x="984"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2A8867-C46C-46E8-9752-F6D1214EB87F}" type="datetimeFigureOut">
              <a:rPr lang="it-IT" smtClean="0"/>
              <a:pPr/>
              <a:t>25/04/2020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6FD82D-950C-4129-8AA8-D8DC359B7258}" type="slidenum">
              <a:rPr lang="it-IT" smtClean="0"/>
              <a:pPr/>
              <a:t>‹#›</a:t>
            </a:fld>
            <a:endParaRPr lang="it-IT"/>
          </a:p>
        </p:txBody>
      </p:sp>
    </p:spTree>
    <p:extLst>
      <p:ext uri="{BB962C8B-B14F-4D97-AF65-F5344CB8AC3E}">
        <p14:creationId xmlns:p14="http://schemas.microsoft.com/office/powerpoint/2010/main" val="3937845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03AD0-BAA4-7443-B68A-77442015D4E4}" type="datetimeFigureOut">
              <a:rPr lang="en-US" smtClean="0"/>
              <a:t>4/25/2020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E6FB8-D5A7-394B-BFD3-6C77942B7AD4}" type="slidenum">
              <a:rPr lang="en-US" smtClean="0"/>
              <a:t>‹#›</a:t>
            </a:fld>
            <a:endParaRPr lang="en-US"/>
          </a:p>
        </p:txBody>
      </p:sp>
    </p:spTree>
    <p:extLst>
      <p:ext uri="{BB962C8B-B14F-4D97-AF65-F5344CB8AC3E}">
        <p14:creationId xmlns:p14="http://schemas.microsoft.com/office/powerpoint/2010/main" val="7566413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E6FB8-D5A7-394B-BFD3-6C77942B7AD4}" type="slidenum">
              <a:rPr lang="en-US" smtClean="0"/>
              <a:t>108</a:t>
            </a:fld>
            <a:endParaRPr lang="en-US"/>
          </a:p>
        </p:txBody>
      </p:sp>
    </p:spTree>
    <p:extLst>
      <p:ext uri="{BB962C8B-B14F-4D97-AF65-F5344CB8AC3E}">
        <p14:creationId xmlns:p14="http://schemas.microsoft.com/office/powerpoint/2010/main" val="3413921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5" name="Title 1"/>
          <p:cNvSpPr>
            <a:spLocks noGrp="1"/>
          </p:cNvSpPr>
          <p:nvPr>
            <p:ph type="ctrTitle"/>
          </p:nvPr>
        </p:nvSpPr>
        <p:spPr>
          <a:xfrm>
            <a:off x="685800" y="3731461"/>
            <a:ext cx="7772400" cy="357065"/>
          </a:xfrm>
        </p:spPr>
        <p:txBody>
          <a:bodyPr anchor="b">
            <a:noAutofit/>
          </a:bodyPr>
          <a:lstStyle>
            <a:lvl1pPr>
              <a:lnSpc>
                <a:spcPct val="100000"/>
              </a:lnSpc>
              <a:defRPr sz="2500">
                <a:solidFill>
                  <a:schemeClr val="bg1">
                    <a:lumMod val="50000"/>
                  </a:schemeClr>
                </a:solidFill>
              </a:defRPr>
            </a:lvl1pPr>
          </a:lstStyle>
          <a:p>
            <a:r>
              <a:rPr lang="it-IT"/>
              <a:t>Fare clic per modificare lo stile del titolo</a:t>
            </a:r>
            <a:endParaRPr lang="en-US" dirty="0"/>
          </a:p>
        </p:txBody>
      </p:sp>
      <p:pic>
        <p:nvPicPr>
          <p:cNvPr id="2"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1484" y="28962"/>
            <a:ext cx="3881032" cy="3881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708609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3638"/>
            <a:ext cx="7772400" cy="432048"/>
          </a:xfrm>
        </p:spPr>
        <p:txBody>
          <a:bodyPr anchor="b">
            <a:noAutofit/>
          </a:bodyPr>
          <a:lstStyle>
            <a:lvl1pPr>
              <a:lnSpc>
                <a:spcPct val="100000"/>
              </a:lnSpc>
              <a:defRPr sz="2500">
                <a:solidFill>
                  <a:schemeClr val="bg1">
                    <a:lumMod val="50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pic>
        <p:nvPicPr>
          <p:cNvPr id="5"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860396" cy="86039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lvl1pPr>
              <a:defRPr>
                <a:latin typeface="Open Sans" pitchFamily="34" charset="0"/>
                <a:ea typeface="Open Sans" pitchFamily="34" charset="0"/>
                <a:cs typeface="Open Sans" pitchFamily="34" charset="0"/>
              </a:defRPr>
            </a:lvl1pPr>
            <a:lvl2pPr>
              <a:defRPr>
                <a:latin typeface="Open Sans" pitchFamily="34" charset="0"/>
                <a:ea typeface="Open Sans" pitchFamily="34" charset="0"/>
                <a:cs typeface="Open Sans" pitchFamily="34" charset="0"/>
              </a:defRPr>
            </a:lvl2pPr>
            <a:lvl3pPr>
              <a:defRPr>
                <a:latin typeface="Open Sans" pitchFamily="34" charset="0"/>
                <a:ea typeface="Open Sans" pitchFamily="34" charset="0"/>
                <a:cs typeface="Open Sans" pitchFamily="34" charset="0"/>
              </a:defRPr>
            </a:lvl3pPr>
            <a:lvl4pPr>
              <a:defRPr>
                <a:latin typeface="Open Sans" pitchFamily="34" charset="0"/>
                <a:ea typeface="Open Sans" pitchFamily="34" charset="0"/>
                <a:cs typeface="Open Sans" pitchFamily="34" charset="0"/>
              </a:defRPr>
            </a:lvl4pPr>
            <a:lvl5pPr>
              <a:defRPr>
                <a:latin typeface="Open Sans" pitchFamily="34" charset="0"/>
                <a:ea typeface="Open Sans" pitchFamily="34" charset="0"/>
                <a:cs typeface="Open Sans" pitchFamily="34" charset="0"/>
              </a:defRPr>
            </a:lvl5pPr>
            <a:lvl6pPr>
              <a:defRPr/>
            </a:lvl6pPr>
            <a:lvl7pPr>
              <a:defRPr/>
            </a:lvl7pPr>
            <a:lvl8pPr>
              <a:defRPr/>
            </a:lvl8pPr>
            <a:lvl9pPr>
              <a:buFont typeface="Arial" pitchFamily="34" charset="0"/>
              <a:buChar char="•"/>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2500" b="1" kern="1200" dirty="0" smtClean="0">
                <a:solidFill>
                  <a:schemeClr val="bg1">
                    <a:lumMod val="50000"/>
                  </a:schemeClr>
                </a:solidFill>
                <a:effectLst/>
                <a:latin typeface="Open Sans" pitchFamily="34" charset="0"/>
                <a:ea typeface="Open Sans" pitchFamily="34" charset="0"/>
                <a:cs typeface="Open Sans" pitchFamily="34" charset="0"/>
              </a:defRPr>
            </a:lvl1pPr>
          </a:lstStyle>
          <a:p>
            <a:r>
              <a:rPr lang="it-IT"/>
              <a:t>Fare clic per modificare lo stile del titolo</a:t>
            </a:r>
            <a:endParaRPr lang="en-US" dirty="0"/>
          </a:p>
        </p:txBody>
      </p:sp>
      <p:sp>
        <p:nvSpPr>
          <p:cNvPr id="3" name="Text Placeholder 2"/>
          <p:cNvSpPr>
            <a:spLocks noGrp="1"/>
          </p:cNvSpPr>
          <p:nvPr>
            <p:ph type="body" idx="1"/>
          </p:nvPr>
        </p:nvSpPr>
        <p:spPr>
          <a:xfrm>
            <a:off x="722313" y="3051573"/>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apositiva titolo">
    <p:spTree>
      <p:nvGrpSpPr>
        <p:cNvPr id="1" name=""/>
        <p:cNvGrpSpPr/>
        <p:nvPr/>
      </p:nvGrpSpPr>
      <p:grpSpPr>
        <a:xfrm>
          <a:off x="0" y="0"/>
          <a:ext cx="0" cy="0"/>
          <a:chOff x="0" y="0"/>
          <a:chExt cx="0" cy="0"/>
        </a:xfrm>
      </p:grpSpPr>
      <p:pic>
        <p:nvPicPr>
          <p:cNvPr id="4"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4720" y="872198"/>
            <a:ext cx="219456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672871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9592" y="0"/>
            <a:ext cx="7787208" cy="1200150"/>
          </a:xfrm>
          <a:prstGeom prst="rect">
            <a:avLst/>
          </a:prstGeom>
        </p:spPr>
        <p:txBody>
          <a:bodyPr vert="horz" lIns="91440" tIns="45720" rIns="91440" bIns="45720" rtlCol="0" anchor="b">
            <a:no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99592" y="1200151"/>
            <a:ext cx="7787208" cy="339447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39" r:id="rId2"/>
    <p:sldLayoutId id="2147483740" r:id="rId3"/>
    <p:sldLayoutId id="2147483741" r:id="rId4"/>
    <p:sldLayoutId id="2147483751" r:id="rId5"/>
  </p:sldLayoutIdLst>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xStyles>
    <p:titleStyle>
      <a:lvl1pPr algn="ctr" defTabSz="914400" rtl="0" eaLnBrk="1" latinLnBrk="0" hangingPunct="1">
        <a:lnSpc>
          <a:spcPts val="58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lumMod val="50000"/>
              <a:lumOff val="50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40.jpeg"/><Relationship Id="rId11" Type="http://schemas.openxmlformats.org/officeDocument/2006/relationships/image" Target="../media/image44.png"/><Relationship Id="rId5" Type="http://schemas.openxmlformats.org/officeDocument/2006/relationships/image" Target="../media/image39.jpeg"/><Relationship Id="rId10" Type="http://schemas.openxmlformats.org/officeDocument/2006/relationships/image" Target="../media/image43.jpeg"/><Relationship Id="rId4" Type="http://schemas.openxmlformats.org/officeDocument/2006/relationships/image" Target="../media/image38.jpeg"/><Relationship Id="rId9"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portsave.eu/" TargetMode="External"/><Relationship Id="rId2" Type="http://schemas.openxmlformats.org/officeDocument/2006/relationships/hyperlink" Target="mailto:rasa.kreivyte@lsu.l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moodle.sportsave.e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363838"/>
            <a:ext cx="7772400" cy="864095"/>
          </a:xfrm>
        </p:spPr>
        <p:txBody>
          <a:bodyPr/>
          <a:lstStyle/>
          <a:p>
            <a:r>
              <a:rPr lang="pl-PL" sz="1800" dirty="0"/>
              <a:t>I. PREPOZNAVANJE NASILJA I SOCIJALNE ISKLJUCENOSTI U SPORTU I NJIHOVA PSIHOSOCIJALNA OBILJEZJA</a:t>
            </a:r>
            <a:r>
              <a:rPr lang="hr-HR" sz="1800" dirty="0"/>
              <a:t/>
            </a:r>
            <a:br>
              <a:rPr lang="hr-HR" sz="1800" dirty="0"/>
            </a:br>
            <a:r>
              <a:rPr lang="hr-HR" sz="1600" dirty="0"/>
              <a:t>TEA GUTOVIĆ, ZORAN GRGANTOV, </a:t>
            </a:r>
            <a:r>
              <a:rPr lang="ta-IN" sz="1600" dirty="0" smtClean="0">
                <a:solidFill>
                  <a:srgbClr val="7F7F7F"/>
                </a:solidFill>
              </a:rPr>
              <a:t>DORIS MATOŠIĆ</a:t>
            </a:r>
            <a:endParaRPr lang="it-IT" sz="1600" dirty="0">
              <a:solidFill>
                <a:srgbClr val="7F7F7F"/>
              </a:solidFill>
            </a:endParaRPr>
          </a:p>
        </p:txBody>
      </p:sp>
      <p:sp>
        <p:nvSpPr>
          <p:cNvPr id="5" name="Titolo 1">
            <a:extLst>
              <a:ext uri="{FF2B5EF4-FFF2-40B4-BE49-F238E27FC236}">
                <a16:creationId xmlns:a16="http://schemas.microsoft.com/office/drawing/2014/main" xmlns="" id="{9664C74A-A4F3-4F00-B3B2-4EDDCFA66590}"/>
              </a:ext>
            </a:extLst>
          </p:cNvPr>
          <p:cNvSpPr txBox="1">
            <a:spLocks/>
          </p:cNvSpPr>
          <p:nvPr/>
        </p:nvSpPr>
        <p:spPr>
          <a:xfrm>
            <a:off x="0" y="918541"/>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pPr algn="l"/>
            <a:r>
              <a:rPr lang="hr-HR" sz="1400" b="0" dirty="0"/>
              <a:t>doc. dr. sc. Boris </a:t>
            </a:r>
            <a:r>
              <a:rPr lang="hr-HR" sz="1400" b="0" dirty="0" err="1"/>
              <a:t>Milavic</a:t>
            </a:r>
            <a:endParaRPr lang="hr-HR" sz="1400" b="0" dirty="0"/>
          </a:p>
          <a:p>
            <a:pPr algn="l"/>
            <a:r>
              <a:rPr lang="hr-HR" sz="1400" b="0" dirty="0"/>
              <a:t>prof. dr. sc. Zoran </a:t>
            </a:r>
            <a:r>
              <a:rPr lang="hr-HR" sz="1400" b="0" dirty="0" err="1"/>
              <a:t>Grgantov</a:t>
            </a:r>
            <a:endParaRPr lang="hr-HR" sz="1400" b="0" dirty="0"/>
          </a:p>
          <a:p>
            <a:pPr algn="l"/>
            <a:r>
              <a:rPr lang="hr-HR" sz="1400" b="0" dirty="0"/>
              <a:t>dr. sc. Goran Kuvacic, PhD</a:t>
            </a:r>
          </a:p>
          <a:p>
            <a:pPr algn="l"/>
            <a:r>
              <a:rPr lang="hr-HR" sz="1400" b="0" dirty="0"/>
              <a:t>dr. sc. Doris Matosic, PhD</a:t>
            </a:r>
          </a:p>
          <a:p>
            <a:pPr algn="l"/>
            <a:r>
              <a:rPr lang="hr-HR" sz="1400" b="0" dirty="0"/>
              <a:t>Tea Gutovic, mag. </a:t>
            </a:r>
            <a:r>
              <a:rPr lang="hr-HR" sz="1400" b="0" dirty="0" err="1"/>
              <a:t>soc</a:t>
            </a:r>
            <a:r>
              <a:rPr lang="hr-HR" sz="1400" b="0" dirty="0"/>
              <a:t>.</a:t>
            </a:r>
          </a:p>
        </p:txBody>
      </p:sp>
      <p:pic>
        <p:nvPicPr>
          <p:cNvPr id="6" name="Picture 4" descr="C:\Users\Alex\Desktop\Loghi progetto\Erasmus+\eu_flag_co_funded_vect_pos_[cmyk]_right-[Convertito].png">
            <a:extLst>
              <a:ext uri="{FF2B5EF4-FFF2-40B4-BE49-F238E27FC236}">
                <a16:creationId xmlns:a16="http://schemas.microsoft.com/office/drawing/2014/main" xmlns=""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C1037AD6-936C-495F-AB14-ED25F02B6416}"/>
              </a:ext>
            </a:extLst>
          </p:cNvPr>
          <p:cNvSpPr txBox="1"/>
          <p:nvPr/>
        </p:nvSpPr>
        <p:spPr>
          <a:xfrm>
            <a:off x="246713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598149"/>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883316"/>
            <a:ext cx="4300469" cy="34230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r>
              <a:rPr lang="hr-HR" sz="1600" b="1" dirty="0"/>
              <a:t>Što su moderatorske varijable? </a:t>
            </a:r>
            <a:endParaRPr lang="hr-HR" sz="1500" dirty="0"/>
          </a:p>
          <a:p>
            <a:pPr marL="342900" indent="-342900" algn="l">
              <a:buFont typeface="Arial" panose="020B0604020202020204" pitchFamily="34" charset="0"/>
              <a:buChar char="•"/>
            </a:pPr>
            <a:r>
              <a:rPr lang="hr-HR" sz="1500" dirty="0"/>
              <a:t>m</a:t>
            </a:r>
            <a:r>
              <a:rPr lang="en-US" sz="1500" dirty="0" err="1"/>
              <a:t>oderator</a:t>
            </a:r>
            <a:r>
              <a:rPr lang="en-US" sz="1500" dirty="0"/>
              <a:t> </a:t>
            </a:r>
            <a:r>
              <a:rPr lang="hr-HR" sz="1500" dirty="0"/>
              <a:t>se definira kao „</a:t>
            </a:r>
            <a:r>
              <a:rPr lang="hr-HR" sz="1500" i="1" dirty="0"/>
              <a:t>kvalitativna</a:t>
            </a:r>
            <a:r>
              <a:rPr lang="en-US" sz="1500" i="1" dirty="0"/>
              <a:t> (</a:t>
            </a:r>
            <a:r>
              <a:rPr lang="hr-HR" sz="1500" i="1" dirty="0"/>
              <a:t>npr. spol, rasa, klasa</a:t>
            </a:r>
            <a:r>
              <a:rPr lang="en-US" sz="1500" i="1" dirty="0"/>
              <a:t>) </a:t>
            </a:r>
            <a:r>
              <a:rPr lang="hr-HR" sz="1500" i="1" dirty="0"/>
              <a:t>ili kvantitativna (npr. ocjena) </a:t>
            </a:r>
            <a:r>
              <a:rPr lang="en-US" sz="1500" i="1" dirty="0" err="1"/>
              <a:t>vari</a:t>
            </a:r>
            <a:r>
              <a:rPr lang="hr-HR" sz="1500" i="1" dirty="0" err="1"/>
              <a:t>jabla</a:t>
            </a:r>
            <a:r>
              <a:rPr lang="hr-HR" sz="1500" i="1" dirty="0"/>
              <a:t> koja utječe na smjer i/ili snagu odnosa između nezavisne (</a:t>
            </a:r>
            <a:r>
              <a:rPr lang="hr-HR" sz="1500" i="1" dirty="0" err="1"/>
              <a:t>prediktorne</a:t>
            </a:r>
            <a:r>
              <a:rPr lang="hr-HR" sz="1500" i="1" dirty="0"/>
              <a:t>) varijable i zavisne (kriterijske) varijable” </a:t>
            </a:r>
            <a:r>
              <a:rPr lang="hr-HR" sz="1600" dirty="0"/>
              <a:t>(</a:t>
            </a:r>
            <a:r>
              <a:rPr lang="en-US" sz="1600" dirty="0" err="1"/>
              <a:t>Rivara</a:t>
            </a:r>
            <a:r>
              <a:rPr lang="en-US" sz="1600" dirty="0"/>
              <a:t>,</a:t>
            </a:r>
            <a:r>
              <a:rPr lang="hr-HR" sz="1600" dirty="0"/>
              <a:t> </a:t>
            </a:r>
            <a:r>
              <a:rPr lang="en-US" sz="1600" dirty="0"/>
              <a:t>Le M</a:t>
            </a:r>
            <a:r>
              <a:rPr lang="hr-HR" sz="1600" dirty="0"/>
              <a:t>e</a:t>
            </a:r>
            <a:r>
              <a:rPr lang="en-US" sz="1600" dirty="0" err="1"/>
              <a:t>nestrel</a:t>
            </a:r>
            <a:r>
              <a:rPr lang="en-US" sz="1600" dirty="0"/>
              <a:t>, 2016</a:t>
            </a:r>
            <a:r>
              <a:rPr lang="hr-HR" sz="1600" dirty="0"/>
              <a:t>, str.70</a:t>
            </a:r>
            <a:r>
              <a:rPr lang="en-US" sz="1600" dirty="0"/>
              <a:t>)</a:t>
            </a:r>
            <a:endParaRPr lang="hr-HR" sz="1600" b="1" i="1" dirty="0"/>
          </a:p>
          <a:p>
            <a:pPr marL="342900" indent="-342900" algn="l">
              <a:buFont typeface="Arial" panose="020B0604020202020204" pitchFamily="34" charset="0"/>
              <a:buChar char="•"/>
            </a:pPr>
            <a:r>
              <a:rPr lang="hr-HR" sz="1500" dirty="0"/>
              <a:t>odnosno, to su vanjski čimbenici koji mogu povećati ili umanjiti potencijal za razvoj nasilnog / isključivog ponašanja</a:t>
            </a:r>
          </a:p>
          <a:p>
            <a:pPr marL="342900" indent="-342900" algn="l">
              <a:buFont typeface="Arial" panose="020B0604020202020204" pitchFamily="34" charset="0"/>
              <a:buChar char="•"/>
            </a:pPr>
            <a:r>
              <a:rPr lang="hr-HR" sz="1500" dirty="0"/>
              <a:t>na primjer, spol kao moderator:</a:t>
            </a:r>
          </a:p>
          <a:p>
            <a:r>
              <a:rPr lang="hr-HR" sz="1500" dirty="0"/>
              <a:t>„adolescentice razvijaju depresivne simptome nakon interpersonalnih stresora; a adolescenti ne”</a:t>
            </a:r>
            <a:endParaRPr lang="en-US" sz="1500" dirty="0"/>
          </a:p>
        </p:txBody>
      </p:sp>
      <p:pic>
        <p:nvPicPr>
          <p:cNvPr id="3074" name="Picture 2" descr="C:\TEA\P R O J E K T I\SAVE projekt_KIFST\kurikulumi\predavanja\bm\slike\iStock_93301035_MEDIUM-579beb823df78c32768dc9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2872" y="1325702"/>
            <a:ext cx="36576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Subtitle 3">
            <a:extLst>
              <a:ext uri="{FF2B5EF4-FFF2-40B4-BE49-F238E27FC236}">
                <a16:creationId xmlns:a16="http://schemas.microsoft.com/office/drawing/2014/main" xmlns="" id="{5A2AAC2C-3EA8-4A3C-939C-4906A9A3F708}"/>
              </a:ext>
            </a:extLst>
          </p:cNvPr>
          <p:cNvSpPr txBox="1">
            <a:spLocks/>
          </p:cNvSpPr>
          <p:nvPr/>
        </p:nvSpPr>
        <p:spPr>
          <a:xfrm>
            <a:off x="971600" y="123478"/>
            <a:ext cx="7704856"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a:solidFill>
                  <a:schemeClr val="tx1"/>
                </a:solidFill>
              </a:rPr>
              <a:t>1.1. </a:t>
            </a:r>
            <a:r>
              <a:rPr lang="hr-HR" sz="1500" dirty="0"/>
              <a:t>Definiranje opasnih situacija i opasne okoline koja rezultira pojavom društveno neprihvatljivog ponašanja </a:t>
            </a:r>
            <a:endParaRPr lang="en-US" sz="1500" dirty="0"/>
          </a:p>
          <a:p>
            <a:pPr algn="l"/>
            <a:endParaRPr lang="en-US" sz="1800" dirty="0"/>
          </a:p>
        </p:txBody>
      </p:sp>
    </p:spTree>
    <p:extLst>
      <p:ext uri="{BB962C8B-B14F-4D97-AF65-F5344CB8AC3E}">
        <p14:creationId xmlns:p14="http://schemas.microsoft.com/office/powerpoint/2010/main" val="341334534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2231341646"/>
              </p:ext>
            </p:extLst>
          </p:nvPr>
        </p:nvGraphicFramePr>
        <p:xfrm>
          <a:off x="571472" y="928676"/>
          <a:ext cx="7643866" cy="3474720"/>
        </p:xfrm>
        <a:graphic>
          <a:graphicData uri="http://schemas.openxmlformats.org/drawingml/2006/table">
            <a:tbl>
              <a:tblPr firstRow="1" bandRow="1">
                <a:tableStyleId>{5940675A-B579-460E-94D1-54222C63F5DA}</a:tableStyleId>
              </a:tblPr>
              <a:tblGrid>
                <a:gridCol w="3515346">
                  <a:extLst>
                    <a:ext uri="{9D8B030D-6E8A-4147-A177-3AD203B41FA5}">
                      <a16:colId xmlns:a16="http://schemas.microsoft.com/office/drawing/2014/main" xmlns="" val="20000"/>
                    </a:ext>
                  </a:extLst>
                </a:gridCol>
                <a:gridCol w="1997357">
                  <a:extLst>
                    <a:ext uri="{9D8B030D-6E8A-4147-A177-3AD203B41FA5}">
                      <a16:colId xmlns:a16="http://schemas.microsoft.com/office/drawing/2014/main" xmlns="" val="20001"/>
                    </a:ext>
                  </a:extLst>
                </a:gridCol>
                <a:gridCol w="2131163">
                  <a:extLst>
                    <a:ext uri="{9D8B030D-6E8A-4147-A177-3AD203B41FA5}">
                      <a16:colId xmlns:a16="http://schemas.microsoft.com/office/drawing/2014/main" xmlns="" val="20002"/>
                    </a:ext>
                  </a:extLst>
                </a:gridCol>
              </a:tblGrid>
              <a:tr h="488701">
                <a:tc>
                  <a:txBody>
                    <a:bodyPr/>
                    <a:lstStyle/>
                    <a:p>
                      <a:pPr algn="ctr"/>
                      <a:r>
                        <a:rPr lang="hr-HR" b="1" dirty="0" smtClean="0"/>
                        <a:t>Strategija</a:t>
                      </a:r>
                      <a:endParaRPr lang="hr-HR" b="1" dirty="0"/>
                    </a:p>
                  </a:txBody>
                  <a:tcPr/>
                </a:tc>
                <a:tc>
                  <a:txBody>
                    <a:bodyPr/>
                    <a:lstStyle/>
                    <a:p>
                      <a:pPr algn="ctr"/>
                      <a:r>
                        <a:rPr lang="hr-HR" b="1" dirty="0" smtClean="0"/>
                        <a:t>Autor</a:t>
                      </a:r>
                      <a:endParaRPr lang="hr-HR" b="1" dirty="0"/>
                    </a:p>
                  </a:txBody>
                  <a:tcPr/>
                </a:tc>
                <a:tc>
                  <a:txBody>
                    <a:bodyPr/>
                    <a:lstStyle/>
                    <a:p>
                      <a:pPr algn="ctr"/>
                      <a:r>
                        <a:rPr lang="hr-HR" b="1" dirty="0" smtClean="0"/>
                        <a:t>Primjer podučavanja</a:t>
                      </a:r>
                      <a:endParaRPr lang="hr-HR" b="1" dirty="0"/>
                    </a:p>
                  </a:txBody>
                  <a:tcPr/>
                </a:tc>
                <a:extLst>
                  <a:ext uri="{0D108BD9-81ED-4DB2-BD59-A6C34878D82A}">
                    <a16:rowId xmlns:a16="http://schemas.microsoft.com/office/drawing/2014/main" xmlns="" val="10000"/>
                  </a:ext>
                </a:extLst>
              </a:tr>
              <a:tr h="2583133">
                <a:tc>
                  <a:txBody>
                    <a:bodyPr/>
                    <a:lstStyle/>
                    <a:p>
                      <a:r>
                        <a:rPr lang="hr-HR" dirty="0" smtClean="0"/>
                        <a:t>Koristite</a:t>
                      </a:r>
                      <a:r>
                        <a:rPr lang="en-US" dirty="0" smtClean="0"/>
                        <a:t> </a:t>
                      </a:r>
                      <a:r>
                        <a:rPr lang="en-US" dirty="0" err="1" smtClean="0"/>
                        <a:t>govor</a:t>
                      </a:r>
                      <a:r>
                        <a:rPr lang="en-US" dirty="0" smtClean="0"/>
                        <a:t> </a:t>
                      </a:r>
                      <a:r>
                        <a:rPr lang="en-US" dirty="0" err="1" smtClean="0"/>
                        <a:t>tijela</a:t>
                      </a:r>
                      <a:r>
                        <a:rPr lang="en-US" dirty="0" smtClean="0"/>
                        <a:t> </a:t>
                      </a:r>
                      <a:r>
                        <a:rPr lang="hr-HR" baseline="0" dirty="0" smtClean="0"/>
                        <a:t> - </a:t>
                      </a:r>
                      <a:r>
                        <a:rPr lang="en-US" dirty="0" err="1" smtClean="0"/>
                        <a:t>neverbalna</a:t>
                      </a:r>
                      <a:r>
                        <a:rPr lang="en-US" dirty="0" smtClean="0"/>
                        <a:t> </a:t>
                      </a:r>
                      <a:r>
                        <a:rPr lang="en-US" dirty="0" err="1" smtClean="0"/>
                        <a:t>komunikacija</a:t>
                      </a:r>
                      <a:r>
                        <a:rPr lang="en-US" dirty="0" smtClean="0"/>
                        <a:t> </a:t>
                      </a:r>
                      <a:r>
                        <a:rPr lang="hr-HR" dirty="0" smtClean="0"/>
                        <a:t>sprječava</a:t>
                      </a:r>
                      <a:r>
                        <a:rPr lang="en-US" dirty="0" smtClean="0"/>
                        <a:t> </a:t>
                      </a:r>
                      <a:r>
                        <a:rPr lang="en-US" dirty="0" err="1" smtClean="0"/>
                        <a:t>loše</a:t>
                      </a:r>
                      <a:r>
                        <a:rPr lang="en-US" dirty="0" smtClean="0"/>
                        <a:t> </a:t>
                      </a:r>
                      <a:r>
                        <a:rPr lang="en-US" dirty="0" err="1" smtClean="0"/>
                        <a:t>ponašanje</a:t>
                      </a:r>
                      <a:r>
                        <a:rPr lang="en-US" dirty="0" smtClean="0"/>
                        <a:t> </a:t>
                      </a:r>
                      <a:r>
                        <a:rPr lang="en-US" dirty="0" err="1" smtClean="0"/>
                        <a:t>i</a:t>
                      </a:r>
                      <a:r>
                        <a:rPr lang="en-US" dirty="0" smtClean="0"/>
                        <a:t> </a:t>
                      </a:r>
                      <a:r>
                        <a:rPr lang="en-US" dirty="0" err="1" smtClean="0"/>
                        <a:t>smanjuje</a:t>
                      </a:r>
                      <a:r>
                        <a:rPr lang="en-US" dirty="0" smtClean="0"/>
                        <a:t> </a:t>
                      </a:r>
                      <a:r>
                        <a:rPr lang="en-US" dirty="0" err="1" smtClean="0"/>
                        <a:t>verbalno</a:t>
                      </a:r>
                      <a:r>
                        <a:rPr lang="en-US" dirty="0" smtClean="0"/>
                        <a:t> </a:t>
                      </a:r>
                      <a:r>
                        <a:rPr lang="bs-Latn-BA" dirty="0" smtClean="0"/>
                        <a:t>suprostavljanje</a:t>
                      </a:r>
                      <a:r>
                        <a:rPr lang="hr-HR" dirty="0" smtClean="0"/>
                        <a:t> (</a:t>
                      </a:r>
                      <a:r>
                        <a:rPr lang="en-US" dirty="0" err="1" smtClean="0"/>
                        <a:t>Gest</a:t>
                      </a:r>
                      <a:r>
                        <a:rPr lang="hr-HR" dirty="0" smtClean="0"/>
                        <a:t>ikulacije</a:t>
                      </a:r>
                      <a:r>
                        <a:rPr lang="en-US" dirty="0" smtClean="0"/>
                        <a:t> </a:t>
                      </a:r>
                      <a:r>
                        <a:rPr lang="en-US" dirty="0" err="1" smtClean="0"/>
                        <a:t>ili</a:t>
                      </a:r>
                      <a:r>
                        <a:rPr lang="en-US" dirty="0" smtClean="0"/>
                        <a:t> </a:t>
                      </a:r>
                      <a:r>
                        <a:rPr lang="en-US" dirty="0" err="1" smtClean="0"/>
                        <a:t>znakovi</a:t>
                      </a:r>
                      <a:r>
                        <a:rPr lang="en-US" dirty="0" smtClean="0"/>
                        <a:t>, </a:t>
                      </a:r>
                      <a:r>
                        <a:rPr lang="hr-HR" dirty="0" smtClean="0"/>
                        <a:t>pauza</a:t>
                      </a:r>
                      <a:r>
                        <a:rPr lang="en-US" dirty="0" smtClean="0"/>
                        <a:t>, </a:t>
                      </a:r>
                      <a:r>
                        <a:rPr lang="hr-HR" dirty="0" smtClean="0"/>
                        <a:t>potvrdan</a:t>
                      </a:r>
                      <a:r>
                        <a:rPr lang="en-US" dirty="0" smtClean="0"/>
                        <a:t> </a:t>
                      </a:r>
                      <a:r>
                        <a:rPr lang="en-US" dirty="0" err="1" smtClean="0"/>
                        <a:t>stav</a:t>
                      </a:r>
                      <a:r>
                        <a:rPr lang="en-US" dirty="0" smtClean="0"/>
                        <a:t>, </a:t>
                      </a:r>
                      <a:r>
                        <a:rPr lang="en-US" dirty="0" err="1" smtClean="0"/>
                        <a:t>kontakt</a:t>
                      </a:r>
                      <a:r>
                        <a:rPr lang="en-US" dirty="0" smtClean="0"/>
                        <a:t> </a:t>
                      </a:r>
                      <a:r>
                        <a:rPr lang="en-US" dirty="0" err="1" smtClean="0"/>
                        <a:t>očima</a:t>
                      </a:r>
                      <a:r>
                        <a:rPr lang="en-US" dirty="0" smtClean="0"/>
                        <a:t>, </a:t>
                      </a:r>
                      <a:r>
                        <a:rPr lang="en-US" dirty="0" err="1" smtClean="0"/>
                        <a:t>izrazi</a:t>
                      </a:r>
                      <a:r>
                        <a:rPr lang="en-US" dirty="0" smtClean="0"/>
                        <a:t> </a:t>
                      </a:r>
                      <a:r>
                        <a:rPr lang="en-US" dirty="0" err="1" smtClean="0"/>
                        <a:t>lica</a:t>
                      </a:r>
                      <a:r>
                        <a:rPr lang="en-US" dirty="0" smtClean="0"/>
                        <a:t> </a:t>
                      </a:r>
                      <a:endParaRPr lang="en-US" dirty="0"/>
                    </a:p>
                    <a:p>
                      <a:r>
                        <a:rPr lang="en-US" dirty="0"/>
                        <a:t> </a:t>
                      </a:r>
                    </a:p>
                    <a:p>
                      <a:r>
                        <a:rPr lang="en-US" dirty="0"/>
                        <a:t> </a:t>
                      </a:r>
                    </a:p>
                    <a:p>
                      <a:r>
                        <a:rPr lang="en-US" dirty="0"/>
                        <a:t> </a:t>
                      </a:r>
                      <a:endParaRPr lang="hr-HR" dirty="0"/>
                    </a:p>
                  </a:txBody>
                  <a:tcPr/>
                </a:tc>
                <a:tc>
                  <a:txBody>
                    <a:bodyPr/>
                    <a:lstStyle/>
                    <a:p>
                      <a:r>
                        <a:rPr lang="en-US" dirty="0"/>
                        <a:t>Jones (2000) </a:t>
                      </a:r>
                      <a:endParaRPr lang="hr-H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Trener</a:t>
                      </a:r>
                      <a:r>
                        <a:rPr lang="en-US" dirty="0" smtClean="0"/>
                        <a:t> </a:t>
                      </a:r>
                      <a:r>
                        <a:rPr lang="en-US" dirty="0" err="1" smtClean="0"/>
                        <a:t>gleda</a:t>
                      </a:r>
                      <a:r>
                        <a:rPr lang="en-US" dirty="0" smtClean="0"/>
                        <a:t> </a:t>
                      </a:r>
                      <a:r>
                        <a:rPr lang="hr-HR" dirty="0" smtClean="0"/>
                        <a:t>sportaša</a:t>
                      </a:r>
                      <a:r>
                        <a:rPr lang="en-US" dirty="0" smtClean="0"/>
                        <a:t> </a:t>
                      </a:r>
                      <a:r>
                        <a:rPr lang="en-US" dirty="0" err="1" smtClean="0"/>
                        <a:t>i</a:t>
                      </a:r>
                      <a:r>
                        <a:rPr lang="en-US" dirty="0" smtClean="0"/>
                        <a:t> </a:t>
                      </a:r>
                      <a:r>
                        <a:rPr lang="en-US" dirty="0" err="1" smtClean="0"/>
                        <a:t>mršti</a:t>
                      </a:r>
                      <a:r>
                        <a:rPr lang="en-US" dirty="0" smtClean="0"/>
                        <a:t> se </a:t>
                      </a:r>
                      <a:r>
                        <a:rPr lang="en-US" dirty="0" err="1" smtClean="0"/>
                        <a:t>kada</a:t>
                      </a:r>
                      <a:r>
                        <a:rPr lang="en-US" dirty="0" smtClean="0"/>
                        <a:t> </a:t>
                      </a:r>
                      <a:r>
                        <a:rPr lang="hr-HR" dirty="0" smtClean="0"/>
                        <a:t>sportaš </a:t>
                      </a:r>
                      <a:r>
                        <a:rPr lang="en-US" dirty="0" err="1" smtClean="0"/>
                        <a:t>pokazuje</a:t>
                      </a:r>
                      <a:r>
                        <a:rPr lang="en-US" dirty="0" smtClean="0"/>
                        <a:t> </a:t>
                      </a:r>
                      <a:r>
                        <a:rPr lang="en-US" dirty="0" err="1" smtClean="0"/>
                        <a:t>neprikladno</a:t>
                      </a:r>
                      <a:r>
                        <a:rPr lang="en-US" dirty="0" smtClean="0"/>
                        <a:t> </a:t>
                      </a:r>
                      <a:r>
                        <a:rPr lang="en-US" dirty="0" err="1" smtClean="0"/>
                        <a:t>ponašanje</a:t>
                      </a:r>
                      <a:r>
                        <a:rPr lang="en-US" dirty="0" smtClean="0"/>
                        <a:t>.</a:t>
                      </a:r>
                      <a:endParaRPr lang="hr-HR" dirty="0"/>
                    </a:p>
                  </a:txBody>
                  <a:tcPr/>
                </a:tc>
                <a:extLst>
                  <a:ext uri="{0D108BD9-81ED-4DB2-BD59-A6C34878D82A}">
                    <a16:rowId xmlns:a16="http://schemas.microsoft.com/office/drawing/2014/main" xmlns="" val="10001"/>
                  </a:ext>
                </a:extLst>
              </a:tr>
            </a:tbl>
          </a:graphicData>
        </a:graphic>
      </p:graphicFrame>
      <p:sp>
        <p:nvSpPr>
          <p:cNvPr id="5" name="Pravokutnik 4"/>
          <p:cNvSpPr/>
          <p:nvPr/>
        </p:nvSpPr>
        <p:spPr>
          <a:xfrm>
            <a:off x="755576" y="195486"/>
            <a:ext cx="7358114" cy="307777"/>
          </a:xfrm>
          <a:prstGeom prst="rect">
            <a:avLst/>
          </a:prstGeom>
        </p:spPr>
        <p:txBody>
          <a:bodyPr wrap="square">
            <a:spAutoFit/>
          </a:bodyPr>
          <a:lstStyle/>
          <a:p>
            <a:pPr marL="457200" indent="-457200"/>
            <a:r>
              <a:rPr lang="hr-HR" sz="1400" dirty="0" smtClean="0">
                <a:solidFill>
                  <a:schemeClr val="tx1">
                    <a:lumMod val="50000"/>
                    <a:lumOff val="50000"/>
                  </a:schemeClr>
                </a:solidFill>
                <a:latin typeface="Open Sans"/>
              </a:rPr>
              <a:t>4.3. </a:t>
            </a:r>
            <a:r>
              <a:rPr lang="hr-HR" sz="1400" dirty="0" smtClean="0">
                <a:solidFill>
                  <a:schemeClr val="tx1">
                    <a:lumMod val="50000"/>
                    <a:lumOff val="50000"/>
                  </a:schemeClr>
                </a:solidFill>
              </a:rPr>
              <a:t>Primjeri mogućih strategija trenera za upravljanje ponašanjem sportaša</a:t>
            </a:r>
            <a:endParaRPr lang="hr-HR" sz="1400" dirty="0">
              <a:solidFill>
                <a:schemeClr val="tx1">
                  <a:lumMod val="50000"/>
                  <a:lumOff val="50000"/>
                </a:schemeClr>
              </a:solidFill>
            </a:endParaRPr>
          </a:p>
        </p:txBody>
      </p:sp>
    </p:spTree>
    <p:extLst>
      <p:ext uri="{BB962C8B-B14F-4D97-AF65-F5344CB8AC3E}">
        <p14:creationId xmlns:p14="http://schemas.microsoft.com/office/powerpoint/2010/main" val="377697017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1800237076"/>
              </p:ext>
            </p:extLst>
          </p:nvPr>
        </p:nvGraphicFramePr>
        <p:xfrm>
          <a:off x="928662" y="785800"/>
          <a:ext cx="7100292" cy="3357586"/>
        </p:xfrm>
        <a:graphic>
          <a:graphicData uri="http://schemas.openxmlformats.org/drawingml/2006/table">
            <a:tbl>
              <a:tblPr firstRow="1" bandRow="1">
                <a:tableStyleId>{5940675A-B579-460E-94D1-54222C63F5DA}</a:tableStyleId>
              </a:tblPr>
              <a:tblGrid>
                <a:gridCol w="2556107">
                  <a:extLst>
                    <a:ext uri="{9D8B030D-6E8A-4147-A177-3AD203B41FA5}">
                      <a16:colId xmlns:a16="http://schemas.microsoft.com/office/drawing/2014/main" xmlns="" val="20000"/>
                    </a:ext>
                  </a:extLst>
                </a:gridCol>
                <a:gridCol w="1278051">
                  <a:extLst>
                    <a:ext uri="{9D8B030D-6E8A-4147-A177-3AD203B41FA5}">
                      <a16:colId xmlns:a16="http://schemas.microsoft.com/office/drawing/2014/main" xmlns="" val="20001"/>
                    </a:ext>
                  </a:extLst>
                </a:gridCol>
                <a:gridCol w="3266134">
                  <a:extLst>
                    <a:ext uri="{9D8B030D-6E8A-4147-A177-3AD203B41FA5}">
                      <a16:colId xmlns:a16="http://schemas.microsoft.com/office/drawing/2014/main" xmlns="" val="20002"/>
                    </a:ext>
                  </a:extLst>
                </a:gridCol>
              </a:tblGrid>
              <a:tr h="579017">
                <a:tc>
                  <a:txBody>
                    <a:bodyPr/>
                    <a:lstStyle/>
                    <a:p>
                      <a:pPr algn="ctr"/>
                      <a:r>
                        <a:rPr lang="hr-HR" b="1" dirty="0" smtClean="0"/>
                        <a:t>Strategija</a:t>
                      </a:r>
                      <a:endParaRPr lang="hr-HR" b="1" dirty="0"/>
                    </a:p>
                  </a:txBody>
                  <a:tcPr/>
                </a:tc>
                <a:tc>
                  <a:txBody>
                    <a:bodyPr/>
                    <a:lstStyle/>
                    <a:p>
                      <a:pPr algn="ctr"/>
                      <a:r>
                        <a:rPr lang="hr-HR" b="1" dirty="0" smtClean="0"/>
                        <a:t>Autor</a:t>
                      </a:r>
                      <a:endParaRPr lang="hr-HR" b="1" dirty="0"/>
                    </a:p>
                  </a:txBody>
                  <a:tcPr/>
                </a:tc>
                <a:tc>
                  <a:txBody>
                    <a:bodyPr/>
                    <a:lstStyle/>
                    <a:p>
                      <a:pPr algn="ctr"/>
                      <a:r>
                        <a:rPr lang="hr-HR" b="1" dirty="0" smtClean="0"/>
                        <a:t>Primjer podučavanja</a:t>
                      </a:r>
                      <a:endParaRPr lang="hr-HR" b="1" dirty="0"/>
                    </a:p>
                  </a:txBody>
                  <a:tcPr/>
                </a:tc>
                <a:extLst>
                  <a:ext uri="{0D108BD9-81ED-4DB2-BD59-A6C34878D82A}">
                    <a16:rowId xmlns:a16="http://schemas.microsoft.com/office/drawing/2014/main" xmlns="" val="10000"/>
                  </a:ext>
                </a:extLst>
              </a:tr>
              <a:tr h="1514685">
                <a:tc>
                  <a:txBody>
                    <a:bodyPr/>
                    <a:lstStyle/>
                    <a:p>
                      <a:r>
                        <a:rPr lang="en-US" dirty="0" err="1" smtClean="0"/>
                        <a:t>Koristite</a:t>
                      </a:r>
                      <a:r>
                        <a:rPr lang="en-US" dirty="0" smtClean="0"/>
                        <a:t> </a:t>
                      </a:r>
                      <a:r>
                        <a:rPr lang="hr-HR" dirty="0" smtClean="0"/>
                        <a:t>odlučne </a:t>
                      </a:r>
                      <a:r>
                        <a:rPr lang="en-US" dirty="0" err="1" smtClean="0"/>
                        <a:t>izjave</a:t>
                      </a:r>
                      <a:r>
                        <a:rPr lang="en-US" dirty="0" smtClean="0"/>
                        <a:t> </a:t>
                      </a:r>
                      <a:r>
                        <a:rPr lang="en-US" dirty="0" err="1" smtClean="0"/>
                        <a:t>za</a:t>
                      </a:r>
                      <a:r>
                        <a:rPr lang="en-US" dirty="0" smtClean="0"/>
                        <a:t> </a:t>
                      </a:r>
                      <a:r>
                        <a:rPr lang="en-US" dirty="0" err="1" smtClean="0"/>
                        <a:t>kontrolu</a:t>
                      </a:r>
                      <a:r>
                        <a:rPr lang="en-US" dirty="0" smtClean="0"/>
                        <a:t> </a:t>
                      </a:r>
                      <a:r>
                        <a:rPr lang="en-US" dirty="0" err="1" smtClean="0"/>
                        <a:t>ponašanja</a:t>
                      </a:r>
                      <a:r>
                        <a:rPr lang="en-US" dirty="0" smtClean="0"/>
                        <a:t> </a:t>
                      </a:r>
                      <a:r>
                        <a:rPr lang="hr-HR" dirty="0" smtClean="0"/>
                        <a:t>sportaša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Rogers (1995)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hr-HR" dirty="0" smtClean="0"/>
                        <a:t>Ante</a:t>
                      </a:r>
                      <a:r>
                        <a:rPr lang="en-US" dirty="0" smtClean="0"/>
                        <a:t>, </a:t>
                      </a:r>
                      <a:r>
                        <a:rPr lang="en-US" dirty="0" err="1" smtClean="0"/>
                        <a:t>razočaran</a:t>
                      </a:r>
                      <a:r>
                        <a:rPr lang="en-US" dirty="0" smtClean="0"/>
                        <a:t> </a:t>
                      </a:r>
                      <a:r>
                        <a:rPr lang="en-US" dirty="0" err="1" smtClean="0"/>
                        <a:t>sam</a:t>
                      </a:r>
                      <a:r>
                        <a:rPr lang="en-US" dirty="0" smtClean="0"/>
                        <a:t> </a:t>
                      </a:r>
                      <a:r>
                        <a:rPr lang="en-US" dirty="0" err="1" smtClean="0"/>
                        <a:t>što</a:t>
                      </a:r>
                      <a:r>
                        <a:rPr lang="en-US" dirty="0" smtClean="0"/>
                        <a:t> </a:t>
                      </a:r>
                      <a:r>
                        <a:rPr lang="en-US" dirty="0" err="1" smtClean="0"/>
                        <a:t>si</a:t>
                      </a:r>
                      <a:r>
                        <a:rPr lang="en-US" dirty="0" smtClean="0"/>
                        <a:t> </a:t>
                      </a:r>
                      <a:r>
                        <a:rPr lang="en-US" dirty="0" err="1" smtClean="0"/>
                        <a:t>koristi</a:t>
                      </a:r>
                      <a:r>
                        <a:rPr lang="hr-HR" dirty="0" smtClean="0"/>
                        <a:t>o</a:t>
                      </a:r>
                      <a:r>
                        <a:rPr lang="en-US" dirty="0" smtClean="0"/>
                        <a:t> </a:t>
                      </a:r>
                      <a:r>
                        <a:rPr lang="en-US" dirty="0" err="1" smtClean="0"/>
                        <a:t>taj</a:t>
                      </a:r>
                      <a:r>
                        <a:rPr lang="en-US" dirty="0" smtClean="0"/>
                        <a:t> </a:t>
                      </a:r>
                      <a:r>
                        <a:rPr lang="hr-HR" dirty="0" smtClean="0"/>
                        <a:t>rječnik</a:t>
                      </a:r>
                      <a:r>
                        <a:rPr lang="en-US" dirty="0" smtClean="0"/>
                        <a:t>. </a:t>
                      </a:r>
                      <a:r>
                        <a:rPr lang="en-US" dirty="0" err="1" smtClean="0"/>
                        <a:t>Ako</a:t>
                      </a:r>
                      <a:r>
                        <a:rPr lang="en-US" dirty="0" smtClean="0"/>
                        <a:t> </a:t>
                      </a:r>
                      <a:r>
                        <a:rPr lang="en-US" dirty="0" err="1" smtClean="0"/>
                        <a:t>nastavi</a:t>
                      </a:r>
                      <a:r>
                        <a:rPr lang="hr-HR" dirty="0" smtClean="0"/>
                        <a:t>š</a:t>
                      </a:r>
                      <a:r>
                        <a:rPr lang="hr-HR" baseline="0" dirty="0" smtClean="0"/>
                        <a:t> tako</a:t>
                      </a:r>
                      <a:r>
                        <a:rPr lang="en-US" dirty="0" smtClean="0"/>
                        <a:t> </a:t>
                      </a:r>
                      <a:r>
                        <a:rPr lang="en-US" dirty="0" err="1" smtClean="0"/>
                        <a:t>govoriti</a:t>
                      </a:r>
                      <a:r>
                        <a:rPr lang="en-US" dirty="0" smtClean="0"/>
                        <a:t> </a:t>
                      </a:r>
                      <a:r>
                        <a:rPr lang="hr-HR" dirty="0" smtClean="0"/>
                        <a:t>nećeš više sudjelovati u igri</a:t>
                      </a:r>
                      <a:r>
                        <a:rPr lang="en-US" dirty="0" smtClean="0"/>
                        <a:t>. "</a:t>
                      </a:r>
                      <a:endParaRPr lang="hr-HR" dirty="0"/>
                    </a:p>
                  </a:txBody>
                  <a:tcPr/>
                </a:tc>
                <a:extLst>
                  <a:ext uri="{0D108BD9-81ED-4DB2-BD59-A6C34878D82A}">
                    <a16:rowId xmlns:a16="http://schemas.microsoft.com/office/drawing/2014/main" xmlns="" val="10001"/>
                  </a:ext>
                </a:extLst>
              </a:tr>
              <a:tr h="1263884">
                <a:tc>
                  <a:txBody>
                    <a:bodyPr/>
                    <a:lstStyle/>
                    <a:p>
                      <a:r>
                        <a:rPr lang="en-US" dirty="0" err="1" smtClean="0"/>
                        <a:t>Koristite</a:t>
                      </a:r>
                      <a:r>
                        <a:rPr lang="en-US" dirty="0" smtClean="0"/>
                        <a:t> </a:t>
                      </a:r>
                      <a:r>
                        <a:rPr lang="en-US" dirty="0" err="1" smtClean="0"/>
                        <a:t>pozitivnu</a:t>
                      </a:r>
                      <a:r>
                        <a:rPr lang="en-US" dirty="0" smtClean="0"/>
                        <a:t> </a:t>
                      </a:r>
                      <a:r>
                        <a:rPr lang="en-US" dirty="0" err="1" smtClean="0"/>
                        <a:t>verbalnu</a:t>
                      </a:r>
                      <a:r>
                        <a:rPr lang="en-US" dirty="0" smtClean="0"/>
                        <a:t> </a:t>
                      </a:r>
                      <a:r>
                        <a:rPr lang="en-US" dirty="0" err="1" smtClean="0"/>
                        <a:t>komunikaciju</a:t>
                      </a:r>
                      <a:r>
                        <a:rPr lang="en-US" dirty="0" smtClean="0"/>
                        <a:t> </a:t>
                      </a:r>
                      <a:r>
                        <a:rPr lang="en-US" dirty="0" err="1" smtClean="0"/>
                        <a:t>za</a:t>
                      </a:r>
                      <a:r>
                        <a:rPr lang="en-US" dirty="0" smtClean="0"/>
                        <a:t> </a:t>
                      </a:r>
                      <a:r>
                        <a:rPr lang="en-US" dirty="0" err="1" smtClean="0"/>
                        <a:t>odgovarajuće</a:t>
                      </a:r>
                      <a:r>
                        <a:rPr lang="en-US" dirty="0" smtClean="0"/>
                        <a:t> </a:t>
                      </a:r>
                      <a:r>
                        <a:rPr lang="en-US" dirty="0" err="1" smtClean="0"/>
                        <a:t>ponašanje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Jones (2000) </a:t>
                      </a:r>
                      <a:endParaRPr lang="hr-H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Hvala</a:t>
                      </a:r>
                      <a:r>
                        <a:rPr lang="en-US" dirty="0" smtClean="0"/>
                        <a:t> </a:t>
                      </a:r>
                      <a:r>
                        <a:rPr lang="en-US" dirty="0" err="1" smtClean="0"/>
                        <a:t>što</a:t>
                      </a:r>
                      <a:r>
                        <a:rPr lang="en-US" dirty="0" smtClean="0"/>
                        <a:t> </a:t>
                      </a:r>
                      <a:r>
                        <a:rPr lang="en-US" dirty="0" err="1" smtClean="0"/>
                        <a:t>si</a:t>
                      </a:r>
                      <a:r>
                        <a:rPr lang="en-US" dirty="0" smtClean="0"/>
                        <a:t> </a:t>
                      </a:r>
                      <a:r>
                        <a:rPr lang="en-US" dirty="0" err="1" smtClean="0"/>
                        <a:t>pokupi</a:t>
                      </a:r>
                      <a:r>
                        <a:rPr lang="hr-HR" dirty="0" err="1" smtClean="0"/>
                        <a:t>la</a:t>
                      </a:r>
                      <a:r>
                        <a:rPr lang="en-US" dirty="0" smtClean="0"/>
                        <a:t> </a:t>
                      </a:r>
                      <a:r>
                        <a:rPr lang="en-US" dirty="0" err="1" smtClean="0"/>
                        <a:t>opremu</a:t>
                      </a:r>
                      <a:r>
                        <a:rPr lang="en-US" dirty="0" smtClean="0"/>
                        <a:t> </a:t>
                      </a:r>
                      <a:r>
                        <a:rPr lang="hr-HR" dirty="0" smtClean="0"/>
                        <a:t>Ana.</a:t>
                      </a:r>
                      <a:r>
                        <a:rPr lang="hr-HR" baseline="0" dirty="0" smtClean="0"/>
                        <a:t> </a:t>
                      </a:r>
                      <a:r>
                        <a:rPr lang="en-US" dirty="0" smtClean="0"/>
                        <a:t> </a:t>
                      </a:r>
                      <a:r>
                        <a:rPr lang="hr-HR" dirty="0" smtClean="0"/>
                        <a:t>Za</a:t>
                      </a:r>
                      <a:r>
                        <a:rPr lang="en-US" dirty="0" err="1" smtClean="0"/>
                        <a:t>ista</a:t>
                      </a:r>
                      <a:r>
                        <a:rPr lang="en-US" dirty="0" smtClean="0"/>
                        <a:t> </a:t>
                      </a:r>
                      <a:r>
                        <a:rPr lang="en-US" dirty="0" err="1" smtClean="0"/>
                        <a:t>cijenim</a:t>
                      </a:r>
                      <a:r>
                        <a:rPr lang="en-US" dirty="0" smtClean="0"/>
                        <a:t> </a:t>
                      </a:r>
                      <a:r>
                        <a:rPr lang="en-US" dirty="0" err="1" smtClean="0"/>
                        <a:t>tvoju</a:t>
                      </a:r>
                      <a:r>
                        <a:rPr lang="en-US" dirty="0" smtClean="0"/>
                        <a:t> </a:t>
                      </a:r>
                      <a:r>
                        <a:rPr lang="en-US" dirty="0" err="1" smtClean="0"/>
                        <a:t>pomoć</a:t>
                      </a:r>
                      <a:r>
                        <a:rPr lang="en-US" dirty="0" smtClean="0"/>
                        <a:t>."</a:t>
                      </a:r>
                      <a:endParaRPr lang="hr-HR" dirty="0"/>
                    </a:p>
                  </a:txBody>
                  <a:tcPr/>
                </a:tc>
                <a:extLst>
                  <a:ext uri="{0D108BD9-81ED-4DB2-BD59-A6C34878D82A}">
                    <a16:rowId xmlns:a16="http://schemas.microsoft.com/office/drawing/2014/main" xmlns="" val="10002"/>
                  </a:ext>
                </a:extLst>
              </a:tr>
            </a:tbl>
          </a:graphicData>
        </a:graphic>
      </p:graphicFrame>
      <p:sp>
        <p:nvSpPr>
          <p:cNvPr id="5" name="Pravokutnik 4"/>
          <p:cNvSpPr/>
          <p:nvPr/>
        </p:nvSpPr>
        <p:spPr>
          <a:xfrm>
            <a:off x="755576" y="195486"/>
            <a:ext cx="7429552" cy="307777"/>
          </a:xfrm>
          <a:prstGeom prst="rect">
            <a:avLst/>
          </a:prstGeom>
        </p:spPr>
        <p:txBody>
          <a:bodyPr wrap="square">
            <a:spAutoFit/>
          </a:bodyPr>
          <a:lstStyle/>
          <a:p>
            <a:pPr marL="457200" indent="-457200"/>
            <a:r>
              <a:rPr lang="hr-HR" sz="1400" dirty="0" smtClean="0">
                <a:solidFill>
                  <a:schemeClr val="tx1">
                    <a:lumMod val="50000"/>
                    <a:lumOff val="50000"/>
                  </a:schemeClr>
                </a:solidFill>
                <a:latin typeface="Open Sans"/>
              </a:rPr>
              <a:t>4.3. </a:t>
            </a:r>
            <a:r>
              <a:rPr lang="hr-HR" sz="1400" dirty="0" smtClean="0">
                <a:solidFill>
                  <a:schemeClr val="tx1">
                    <a:lumMod val="50000"/>
                    <a:lumOff val="50000"/>
                  </a:schemeClr>
                </a:solidFill>
              </a:rPr>
              <a:t>Primjeri mogućih strategija trenera za upravljanje ponašanjem sportaša</a:t>
            </a:r>
            <a:endParaRPr lang="hr-HR" sz="1400" dirty="0">
              <a:solidFill>
                <a:schemeClr val="tx1">
                  <a:lumMod val="50000"/>
                  <a:lumOff val="50000"/>
                </a:schemeClr>
              </a:solidFill>
            </a:endParaRPr>
          </a:p>
        </p:txBody>
      </p:sp>
    </p:spTree>
    <p:extLst>
      <p:ext uri="{BB962C8B-B14F-4D97-AF65-F5344CB8AC3E}">
        <p14:creationId xmlns:p14="http://schemas.microsoft.com/office/powerpoint/2010/main" val="49738844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71472" y="12858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endParaRPr lang="en-US" dirty="0"/>
          </a:p>
        </p:txBody>
      </p:sp>
      <p:graphicFrame>
        <p:nvGraphicFramePr>
          <p:cNvPr id="9" name="Tablica 8"/>
          <p:cNvGraphicFramePr>
            <a:graphicFrameLocks noGrp="1"/>
          </p:cNvGraphicFramePr>
          <p:nvPr>
            <p:extLst>
              <p:ext uri="{D42A27DB-BD31-4B8C-83A1-F6EECF244321}">
                <p14:modId xmlns:p14="http://schemas.microsoft.com/office/powerpoint/2010/main" val="821266039"/>
              </p:ext>
            </p:extLst>
          </p:nvPr>
        </p:nvGraphicFramePr>
        <p:xfrm>
          <a:off x="928662" y="857238"/>
          <a:ext cx="7315745" cy="3503777"/>
        </p:xfrm>
        <a:graphic>
          <a:graphicData uri="http://schemas.openxmlformats.org/drawingml/2006/table">
            <a:tbl>
              <a:tblPr firstRow="1" bandRow="1">
                <a:tableStyleId>{5940675A-B579-460E-94D1-54222C63F5DA}</a:tableStyleId>
              </a:tblPr>
              <a:tblGrid>
                <a:gridCol w="2633669">
                  <a:extLst>
                    <a:ext uri="{9D8B030D-6E8A-4147-A177-3AD203B41FA5}">
                      <a16:colId xmlns:a16="http://schemas.microsoft.com/office/drawing/2014/main" xmlns="" val="20000"/>
                    </a:ext>
                  </a:extLst>
                </a:gridCol>
                <a:gridCol w="1463149">
                  <a:extLst>
                    <a:ext uri="{9D8B030D-6E8A-4147-A177-3AD203B41FA5}">
                      <a16:colId xmlns:a16="http://schemas.microsoft.com/office/drawing/2014/main" xmlns="" val="20001"/>
                    </a:ext>
                  </a:extLst>
                </a:gridCol>
                <a:gridCol w="3218927">
                  <a:extLst>
                    <a:ext uri="{9D8B030D-6E8A-4147-A177-3AD203B41FA5}">
                      <a16:colId xmlns:a16="http://schemas.microsoft.com/office/drawing/2014/main" xmlns="" val="20002"/>
                    </a:ext>
                  </a:extLst>
                </a:gridCol>
              </a:tblGrid>
              <a:tr h="612445">
                <a:tc>
                  <a:txBody>
                    <a:bodyPr/>
                    <a:lstStyle/>
                    <a:p>
                      <a:pPr algn="ctr"/>
                      <a:r>
                        <a:rPr lang="hr-HR" b="1" dirty="0" smtClean="0"/>
                        <a:t>Strategija</a:t>
                      </a:r>
                      <a:endParaRPr lang="hr-HR" b="1" dirty="0"/>
                    </a:p>
                  </a:txBody>
                  <a:tcPr/>
                </a:tc>
                <a:tc>
                  <a:txBody>
                    <a:bodyPr/>
                    <a:lstStyle/>
                    <a:p>
                      <a:pPr algn="ctr"/>
                      <a:r>
                        <a:rPr lang="hr-HR" b="1" dirty="0" smtClean="0"/>
                        <a:t>Autor</a:t>
                      </a:r>
                      <a:endParaRPr lang="hr-HR" b="1" dirty="0"/>
                    </a:p>
                  </a:txBody>
                  <a:tcPr/>
                </a:tc>
                <a:tc>
                  <a:txBody>
                    <a:bodyPr/>
                    <a:lstStyle/>
                    <a:p>
                      <a:pPr algn="ctr"/>
                      <a:r>
                        <a:rPr lang="hr-HR" b="1" dirty="0" smtClean="0"/>
                        <a:t>Primjer podučavanja</a:t>
                      </a:r>
                      <a:endParaRPr lang="hr-HR" b="1" dirty="0"/>
                    </a:p>
                  </a:txBody>
                  <a:tcPr/>
                </a:tc>
                <a:extLst>
                  <a:ext uri="{0D108BD9-81ED-4DB2-BD59-A6C34878D82A}">
                    <a16:rowId xmlns:a16="http://schemas.microsoft.com/office/drawing/2014/main" xmlns="" val="10000"/>
                  </a:ext>
                </a:extLst>
              </a:tr>
              <a:tr h="1336852">
                <a:tc>
                  <a:txBody>
                    <a:bodyPr/>
                    <a:lstStyle/>
                    <a:p>
                      <a:r>
                        <a:rPr lang="hr-HR" sz="1600" dirty="0" smtClean="0"/>
                        <a:t>Pozitivno ponašanje se potiče ako se </a:t>
                      </a:r>
                      <a:r>
                        <a:rPr lang="hr-HR" sz="1600" dirty="0" err="1" smtClean="0"/>
                        <a:t>spriječava</a:t>
                      </a:r>
                      <a:r>
                        <a:rPr lang="hr-HR" sz="1600" dirty="0" smtClean="0"/>
                        <a:t> negativan ishod takvog ponašanja</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Skinner (2002) </a:t>
                      </a:r>
                    </a:p>
                    <a:p>
                      <a:endParaRPr lang="hr-HR" sz="1600" dirty="0"/>
                    </a:p>
                  </a:txBody>
                  <a:tcPr/>
                </a:tc>
                <a:tc>
                  <a:txBody>
                    <a:bodyPr/>
                    <a:lstStyle/>
                    <a:p>
                      <a:r>
                        <a:rPr lang="hr-HR" sz="1600" dirty="0" smtClean="0"/>
                        <a:t>Trener se mora pobrinuti da sportaš koji strpljivo čeka u redu ne izgubiti red zato što se druga djeca guraju preko reda</a:t>
                      </a:r>
                      <a:endParaRPr lang="en-US" sz="1600" dirty="0"/>
                    </a:p>
                    <a:p>
                      <a:r>
                        <a:rPr lang="en-US" sz="1600" dirty="0"/>
                        <a:t> </a:t>
                      </a:r>
                      <a:endParaRPr lang="hr-HR" sz="1600" dirty="0"/>
                    </a:p>
                    <a:p>
                      <a:endParaRPr lang="hr-HR" sz="1600" dirty="0"/>
                    </a:p>
                  </a:txBody>
                  <a:tcPr/>
                </a:tc>
                <a:extLst>
                  <a:ext uri="{0D108BD9-81ED-4DB2-BD59-A6C34878D82A}">
                    <a16:rowId xmlns:a16="http://schemas.microsoft.com/office/drawing/2014/main" xmlns="" val="10001"/>
                  </a:ext>
                </a:extLst>
              </a:tr>
              <a:tr h="1336852">
                <a:tc>
                  <a:txBody>
                    <a:bodyPr/>
                    <a:lstStyle/>
                    <a:p>
                      <a:r>
                        <a:rPr lang="hr-HR" sz="1600" dirty="0" smtClean="0"/>
                        <a:t>Omogućite izbor</a:t>
                      </a:r>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Rogers (1995) </a:t>
                      </a:r>
                    </a:p>
                    <a:p>
                      <a:endParaRPr lang="hr-HR" sz="1600" dirty="0"/>
                    </a:p>
                  </a:txBody>
                  <a:tcPr/>
                </a:tc>
                <a:tc>
                  <a:txBody>
                    <a:bodyPr/>
                    <a:lstStyle/>
                    <a:p>
                      <a:r>
                        <a:rPr lang="en-US" sz="1600" dirty="0" smtClean="0"/>
                        <a:t>“</a:t>
                      </a:r>
                      <a:r>
                        <a:rPr lang="hr-HR" sz="1600" dirty="0" smtClean="0"/>
                        <a:t>Petra</a:t>
                      </a:r>
                      <a:r>
                        <a:rPr lang="en-US" sz="1600" dirty="0" smtClean="0"/>
                        <a:t>, </a:t>
                      </a:r>
                      <a:r>
                        <a:rPr lang="hr-HR" sz="1600" dirty="0" smtClean="0"/>
                        <a:t>ako odabereš ne igrati po pravilima, zamolit ću te da odeš</a:t>
                      </a:r>
                      <a:r>
                        <a:rPr lang="en-US" sz="1600" dirty="0" smtClean="0"/>
                        <a:t>. </a:t>
                      </a:r>
                      <a:r>
                        <a:rPr lang="hr-HR" sz="1600" dirty="0" smtClean="0"/>
                        <a:t>Tvoj izbor</a:t>
                      </a:r>
                      <a:r>
                        <a:rPr lang="en-US" sz="1600" dirty="0" smtClean="0"/>
                        <a:t>.” </a:t>
                      </a:r>
                      <a:endParaRPr lang="hr-HR" sz="1600" dirty="0"/>
                    </a:p>
                    <a:p>
                      <a:endParaRPr lang="hr-HR" sz="1600" dirty="0"/>
                    </a:p>
                  </a:txBody>
                  <a:tcPr/>
                </a:tc>
                <a:extLst>
                  <a:ext uri="{0D108BD9-81ED-4DB2-BD59-A6C34878D82A}">
                    <a16:rowId xmlns:a16="http://schemas.microsoft.com/office/drawing/2014/main" xmlns="" val="10002"/>
                  </a:ext>
                </a:extLst>
              </a:tr>
            </a:tbl>
          </a:graphicData>
        </a:graphic>
      </p:graphicFrame>
      <p:sp>
        <p:nvSpPr>
          <p:cNvPr id="10" name="Pravokutnik 9"/>
          <p:cNvSpPr/>
          <p:nvPr/>
        </p:nvSpPr>
        <p:spPr>
          <a:xfrm>
            <a:off x="827584" y="195486"/>
            <a:ext cx="7500990" cy="307777"/>
          </a:xfrm>
          <a:prstGeom prst="rect">
            <a:avLst/>
          </a:prstGeom>
        </p:spPr>
        <p:txBody>
          <a:bodyPr wrap="square">
            <a:spAutoFit/>
          </a:bodyPr>
          <a:lstStyle/>
          <a:p>
            <a:pPr marL="457200" indent="-457200"/>
            <a:r>
              <a:rPr lang="hr-HR" sz="1400" dirty="0" smtClean="0">
                <a:solidFill>
                  <a:schemeClr val="tx1">
                    <a:lumMod val="50000"/>
                    <a:lumOff val="50000"/>
                  </a:schemeClr>
                </a:solidFill>
                <a:latin typeface="Open Sans"/>
              </a:rPr>
              <a:t>4.3. </a:t>
            </a:r>
            <a:r>
              <a:rPr lang="hr-HR" sz="1400" dirty="0" smtClean="0">
                <a:solidFill>
                  <a:schemeClr val="tx1">
                    <a:lumMod val="50000"/>
                    <a:lumOff val="50000"/>
                  </a:schemeClr>
                </a:solidFill>
              </a:rPr>
              <a:t>Primjeri mogućih strategija trenera za upravljanje ponašanjem sportaša</a:t>
            </a:r>
            <a:endParaRPr lang="hr-HR" sz="1400" dirty="0">
              <a:solidFill>
                <a:schemeClr val="tx1">
                  <a:lumMod val="50000"/>
                  <a:lumOff val="50000"/>
                </a:schemeClr>
              </a:solidFill>
            </a:endParaRPr>
          </a:p>
        </p:txBody>
      </p:sp>
    </p:spTree>
    <p:extLst>
      <p:ext uri="{BB962C8B-B14F-4D97-AF65-F5344CB8AC3E}">
        <p14:creationId xmlns:p14="http://schemas.microsoft.com/office/powerpoint/2010/main" val="102516334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71472" y="12858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endParaRPr lang="en-US" dirty="0"/>
          </a:p>
        </p:txBody>
      </p:sp>
      <p:graphicFrame>
        <p:nvGraphicFramePr>
          <p:cNvPr id="9" name="Tablica 8"/>
          <p:cNvGraphicFramePr>
            <a:graphicFrameLocks noGrp="1"/>
          </p:cNvGraphicFramePr>
          <p:nvPr>
            <p:extLst>
              <p:ext uri="{D42A27DB-BD31-4B8C-83A1-F6EECF244321}">
                <p14:modId xmlns:p14="http://schemas.microsoft.com/office/powerpoint/2010/main" val="2199933770"/>
              </p:ext>
            </p:extLst>
          </p:nvPr>
        </p:nvGraphicFramePr>
        <p:xfrm>
          <a:off x="714348" y="642924"/>
          <a:ext cx="8143932" cy="3613794"/>
        </p:xfrm>
        <a:graphic>
          <a:graphicData uri="http://schemas.openxmlformats.org/drawingml/2006/table">
            <a:tbl>
              <a:tblPr firstRow="1" bandRow="1">
                <a:tableStyleId>{5940675A-B579-460E-94D1-54222C63F5DA}</a:tableStyleId>
              </a:tblPr>
              <a:tblGrid>
                <a:gridCol w="3676720">
                  <a:extLst>
                    <a:ext uri="{9D8B030D-6E8A-4147-A177-3AD203B41FA5}">
                      <a16:colId xmlns:a16="http://schemas.microsoft.com/office/drawing/2014/main" xmlns="" val="20000"/>
                    </a:ext>
                  </a:extLst>
                </a:gridCol>
                <a:gridCol w="1572993">
                  <a:extLst>
                    <a:ext uri="{9D8B030D-6E8A-4147-A177-3AD203B41FA5}">
                      <a16:colId xmlns:a16="http://schemas.microsoft.com/office/drawing/2014/main" xmlns="" val="20001"/>
                    </a:ext>
                  </a:extLst>
                </a:gridCol>
                <a:gridCol w="2894219">
                  <a:extLst>
                    <a:ext uri="{9D8B030D-6E8A-4147-A177-3AD203B41FA5}">
                      <a16:colId xmlns:a16="http://schemas.microsoft.com/office/drawing/2014/main" xmlns="" val="20002"/>
                    </a:ext>
                  </a:extLst>
                </a:gridCol>
              </a:tblGrid>
              <a:tr h="317575">
                <a:tc>
                  <a:txBody>
                    <a:bodyPr/>
                    <a:lstStyle/>
                    <a:p>
                      <a:pPr algn="ctr"/>
                      <a:r>
                        <a:rPr lang="hr-HR" b="1" dirty="0" smtClean="0"/>
                        <a:t>Strategija</a:t>
                      </a:r>
                      <a:endParaRPr lang="hr-HR" b="1" dirty="0"/>
                    </a:p>
                  </a:txBody>
                  <a:tcPr/>
                </a:tc>
                <a:tc>
                  <a:txBody>
                    <a:bodyPr/>
                    <a:lstStyle/>
                    <a:p>
                      <a:pPr algn="ctr"/>
                      <a:r>
                        <a:rPr lang="hr-HR" b="1" dirty="0" smtClean="0"/>
                        <a:t>Teorija</a:t>
                      </a:r>
                      <a:endParaRPr lang="hr-HR" b="1" dirty="0"/>
                    </a:p>
                  </a:txBody>
                  <a:tcPr/>
                </a:tc>
                <a:tc>
                  <a:txBody>
                    <a:bodyPr/>
                    <a:lstStyle/>
                    <a:p>
                      <a:pPr algn="ctr"/>
                      <a:r>
                        <a:rPr lang="hr-HR" b="1" dirty="0" smtClean="0"/>
                        <a:t>Primjer podučavanja</a:t>
                      </a:r>
                      <a:endParaRPr lang="hr-HR" b="1" dirty="0"/>
                    </a:p>
                  </a:txBody>
                  <a:tcPr/>
                </a:tc>
                <a:extLst>
                  <a:ext uri="{0D108BD9-81ED-4DB2-BD59-A6C34878D82A}">
                    <a16:rowId xmlns:a16="http://schemas.microsoft.com/office/drawing/2014/main" xmlns="" val="10000"/>
                  </a:ext>
                </a:extLst>
              </a:tr>
              <a:tr h="1236355">
                <a:tc>
                  <a:txBody>
                    <a:bodyPr/>
                    <a:lstStyle/>
                    <a:p>
                      <a:r>
                        <a:rPr lang="en-US" dirty="0" err="1" smtClean="0"/>
                        <a:t>Koristite</a:t>
                      </a:r>
                      <a:r>
                        <a:rPr lang="en-US" dirty="0" smtClean="0"/>
                        <a:t> </a:t>
                      </a:r>
                      <a:r>
                        <a:rPr lang="hr-HR" dirty="0" smtClean="0"/>
                        <a:t>opipljive </a:t>
                      </a:r>
                      <a:r>
                        <a:rPr lang="en-US" dirty="0" err="1" smtClean="0"/>
                        <a:t>nagrade</a:t>
                      </a:r>
                      <a:r>
                        <a:rPr lang="en-US" dirty="0" smtClean="0"/>
                        <a:t> </a:t>
                      </a:r>
                      <a:r>
                        <a:rPr lang="en-US" dirty="0" err="1" smtClean="0"/>
                        <a:t>za</a:t>
                      </a:r>
                      <a:r>
                        <a:rPr lang="en-US" dirty="0" smtClean="0"/>
                        <a:t> </a:t>
                      </a:r>
                      <a:r>
                        <a:rPr lang="en-US" dirty="0" err="1" smtClean="0"/>
                        <a:t>dobro</a:t>
                      </a:r>
                      <a:r>
                        <a:rPr lang="en-US" dirty="0" smtClean="0"/>
                        <a:t> </a:t>
                      </a:r>
                      <a:r>
                        <a:rPr lang="en-US" dirty="0" err="1" smtClean="0"/>
                        <a:t>ponašanje</a:t>
                      </a:r>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Skinner (2002) </a:t>
                      </a:r>
                    </a:p>
                  </a:txBody>
                  <a:tcPr/>
                </a:tc>
                <a:tc>
                  <a:txBody>
                    <a:bodyPr/>
                    <a:lstStyle/>
                    <a:p>
                      <a:r>
                        <a:rPr lang="en-US" dirty="0" err="1" smtClean="0"/>
                        <a:t>Treneri</a:t>
                      </a:r>
                      <a:r>
                        <a:rPr lang="en-US" dirty="0" smtClean="0"/>
                        <a:t> </a:t>
                      </a:r>
                      <a:r>
                        <a:rPr lang="en-US" dirty="0" err="1" smtClean="0"/>
                        <a:t>mogu</a:t>
                      </a:r>
                      <a:r>
                        <a:rPr lang="en-US" dirty="0" smtClean="0"/>
                        <a:t> </a:t>
                      </a:r>
                      <a:r>
                        <a:rPr lang="en-US" dirty="0" err="1" smtClean="0"/>
                        <a:t>nagrađivati</a:t>
                      </a:r>
                      <a:r>
                        <a:rPr lang="en-US" dirty="0" smtClean="0"/>
                        <a:t> </a:t>
                      </a:r>
                      <a:r>
                        <a:rPr lang="en-US" dirty="0" err="1" smtClean="0"/>
                        <a:t>mlade</a:t>
                      </a:r>
                      <a:r>
                        <a:rPr lang="en-US" dirty="0" smtClean="0"/>
                        <a:t> </a:t>
                      </a:r>
                      <a:r>
                        <a:rPr lang="hr-HR" dirty="0" smtClean="0"/>
                        <a:t>sportaše primjerice diplomom za</a:t>
                      </a:r>
                      <a:r>
                        <a:rPr lang="en-US" dirty="0" smtClean="0"/>
                        <a:t> </a:t>
                      </a:r>
                      <a:r>
                        <a:rPr lang="hr-HR" dirty="0" smtClean="0"/>
                        <a:t>dobro</a:t>
                      </a:r>
                      <a:r>
                        <a:rPr lang="hr-HR" baseline="0" dirty="0" smtClean="0"/>
                        <a:t> ponašanje</a:t>
                      </a:r>
                      <a:endParaRPr lang="hr-HR" dirty="0"/>
                    </a:p>
                  </a:txBody>
                  <a:tcPr/>
                </a:tc>
                <a:extLst>
                  <a:ext uri="{0D108BD9-81ED-4DB2-BD59-A6C34878D82A}">
                    <a16:rowId xmlns:a16="http://schemas.microsoft.com/office/drawing/2014/main" xmlns="" val="10001"/>
                  </a:ext>
                </a:extLst>
              </a:tr>
              <a:tr h="1617027">
                <a:tc>
                  <a:txBody>
                    <a:bodyPr/>
                    <a:lstStyle/>
                    <a:p>
                      <a:r>
                        <a:rPr lang="en-US" dirty="0" err="1" smtClean="0"/>
                        <a:t>Ljubazno</a:t>
                      </a:r>
                      <a:r>
                        <a:rPr lang="en-US" dirty="0" smtClean="0"/>
                        <a:t> </a:t>
                      </a:r>
                      <a:r>
                        <a:rPr lang="en-US" dirty="0" err="1" smtClean="0"/>
                        <a:t>i</a:t>
                      </a:r>
                      <a:r>
                        <a:rPr lang="en-US" dirty="0" smtClean="0"/>
                        <a:t> </a:t>
                      </a:r>
                      <a:r>
                        <a:rPr lang="en-US" dirty="0" err="1" smtClean="0"/>
                        <a:t>poštujuće</a:t>
                      </a:r>
                      <a:r>
                        <a:rPr lang="en-US" dirty="0" smtClean="0"/>
                        <a:t> </a:t>
                      </a:r>
                      <a:r>
                        <a:rPr lang="en-US" dirty="0" err="1" smtClean="0"/>
                        <a:t>okruženje</a:t>
                      </a:r>
                      <a:r>
                        <a:rPr lang="en-US" dirty="0" smtClean="0"/>
                        <a:t> </a:t>
                      </a:r>
                      <a:r>
                        <a:rPr lang="hr-HR" dirty="0" smtClean="0"/>
                        <a:t>potiče isto takvo ponašanje</a:t>
                      </a:r>
                      <a:r>
                        <a:rPr lang="en-US" dirty="0" smtClean="0"/>
                        <a:t>. </a:t>
                      </a:r>
                      <a:r>
                        <a:rPr lang="en-US" dirty="0" err="1" smtClean="0"/>
                        <a:t>Ako</a:t>
                      </a:r>
                      <a:r>
                        <a:rPr lang="en-US" dirty="0" smtClean="0"/>
                        <a:t> se </a:t>
                      </a:r>
                      <a:r>
                        <a:rPr lang="hr-HR" dirty="0" smtClean="0"/>
                        <a:t>sportaše poštuje</a:t>
                      </a:r>
                      <a:r>
                        <a:rPr lang="en-US" dirty="0" smtClean="0"/>
                        <a:t>, </a:t>
                      </a:r>
                      <a:r>
                        <a:rPr lang="hr-HR" dirty="0" smtClean="0"/>
                        <a:t>i oni će pokazivati </a:t>
                      </a:r>
                      <a:r>
                        <a:rPr lang="en-US" dirty="0" err="1" smtClean="0"/>
                        <a:t>brižno</a:t>
                      </a:r>
                      <a:r>
                        <a:rPr lang="en-US" dirty="0" smtClean="0"/>
                        <a:t> </a:t>
                      </a:r>
                      <a:r>
                        <a:rPr lang="en-US" dirty="0" err="1" smtClean="0"/>
                        <a:t>ponašanje</a:t>
                      </a:r>
                      <a:r>
                        <a:rPr lang="en-US" dirty="0" smtClean="0"/>
                        <a:t> </a:t>
                      </a:r>
                      <a:r>
                        <a:rPr lang="en-US" dirty="0" err="1" smtClean="0"/>
                        <a:t>prema</a:t>
                      </a:r>
                      <a:r>
                        <a:rPr lang="en-US" dirty="0" smtClean="0"/>
                        <a:t> </a:t>
                      </a:r>
                      <a:r>
                        <a:rPr lang="en-US" dirty="0" err="1" smtClean="0"/>
                        <a:t>drugima</a:t>
                      </a:r>
                      <a:r>
                        <a:rPr lang="en-US" dirty="0" smtClean="0"/>
                        <a:t>.</a:t>
                      </a:r>
                      <a:endParaRPr lang="en-US" dirty="0"/>
                    </a:p>
                  </a:txBody>
                  <a:tcPr/>
                </a:tc>
                <a:tc>
                  <a:txBody>
                    <a:bodyPr/>
                    <a:lstStyle/>
                    <a:p>
                      <a:r>
                        <a:rPr lang="en-US" dirty="0"/>
                        <a:t>Maslow (1970</a:t>
                      </a:r>
                      <a:r>
                        <a:rPr lang="hr-HR" dirty="0"/>
                        <a:t>)</a:t>
                      </a:r>
                    </a:p>
                  </a:txBody>
                  <a:tcPr/>
                </a:tc>
                <a:tc>
                  <a:txBody>
                    <a:bodyPr/>
                    <a:lstStyle/>
                    <a:p>
                      <a:r>
                        <a:rPr lang="en-US" dirty="0" err="1" smtClean="0"/>
                        <a:t>Trener</a:t>
                      </a:r>
                      <a:r>
                        <a:rPr lang="en-US" dirty="0" smtClean="0"/>
                        <a:t> bi </a:t>
                      </a:r>
                      <a:r>
                        <a:rPr lang="en-US" dirty="0" err="1" smtClean="0"/>
                        <a:t>trebao</a:t>
                      </a:r>
                      <a:r>
                        <a:rPr lang="en-US" dirty="0" smtClean="0"/>
                        <a:t> </a:t>
                      </a:r>
                      <a:r>
                        <a:rPr lang="en-US" dirty="0" err="1" smtClean="0"/>
                        <a:t>biti</a:t>
                      </a:r>
                      <a:r>
                        <a:rPr lang="en-US" dirty="0" smtClean="0"/>
                        <a:t> </a:t>
                      </a:r>
                      <a:r>
                        <a:rPr lang="hr-HR" dirty="0" smtClean="0"/>
                        <a:t>primjer pristojnog </a:t>
                      </a:r>
                      <a:r>
                        <a:rPr lang="en-US" dirty="0" err="1" smtClean="0"/>
                        <a:t>ponašanja</a:t>
                      </a:r>
                      <a:r>
                        <a:rPr lang="en-US" dirty="0" smtClean="0"/>
                        <a:t> </a:t>
                      </a:r>
                      <a:r>
                        <a:rPr lang="en-US" dirty="0" err="1" smtClean="0"/>
                        <a:t>i</a:t>
                      </a:r>
                      <a:r>
                        <a:rPr lang="en-US" dirty="0" smtClean="0"/>
                        <a:t> </a:t>
                      </a:r>
                      <a:r>
                        <a:rPr lang="en-US" dirty="0" err="1" smtClean="0"/>
                        <a:t>pokazivanja</a:t>
                      </a:r>
                      <a:r>
                        <a:rPr lang="en-US" dirty="0" smtClean="0"/>
                        <a:t> </a:t>
                      </a:r>
                      <a:r>
                        <a:rPr lang="en-US" dirty="0" err="1" smtClean="0"/>
                        <a:t>poštovanja</a:t>
                      </a:r>
                      <a:r>
                        <a:rPr lang="en-US" dirty="0" smtClean="0"/>
                        <a:t> </a:t>
                      </a:r>
                      <a:r>
                        <a:rPr lang="en-US" dirty="0" err="1" smtClean="0"/>
                        <a:t>prema</a:t>
                      </a:r>
                      <a:r>
                        <a:rPr lang="en-US" dirty="0" smtClean="0"/>
                        <a:t> </a:t>
                      </a:r>
                      <a:r>
                        <a:rPr lang="hr-HR" dirty="0" smtClean="0"/>
                        <a:t>sportašima,</a:t>
                      </a:r>
                      <a:r>
                        <a:rPr lang="en-US" dirty="0" smtClean="0"/>
                        <a:t> </a:t>
                      </a:r>
                      <a:r>
                        <a:rPr lang="hr-HR" dirty="0" smtClean="0"/>
                        <a:t>ako želi da se i oni tako ponašaju prema drugima</a:t>
                      </a:r>
                      <a:endParaRPr lang="hr-HR" dirty="0"/>
                    </a:p>
                  </a:txBody>
                  <a:tcPr/>
                </a:tc>
                <a:extLst>
                  <a:ext uri="{0D108BD9-81ED-4DB2-BD59-A6C34878D82A}">
                    <a16:rowId xmlns:a16="http://schemas.microsoft.com/office/drawing/2014/main" xmlns="" val="10002"/>
                  </a:ext>
                </a:extLst>
              </a:tr>
            </a:tbl>
          </a:graphicData>
        </a:graphic>
      </p:graphicFrame>
      <p:sp>
        <p:nvSpPr>
          <p:cNvPr id="10" name="Pravokutnik 9"/>
          <p:cNvSpPr/>
          <p:nvPr/>
        </p:nvSpPr>
        <p:spPr>
          <a:xfrm>
            <a:off x="755576" y="195486"/>
            <a:ext cx="8215370" cy="307777"/>
          </a:xfrm>
          <a:prstGeom prst="rect">
            <a:avLst/>
          </a:prstGeom>
        </p:spPr>
        <p:txBody>
          <a:bodyPr wrap="square">
            <a:spAutoFit/>
          </a:bodyPr>
          <a:lstStyle/>
          <a:p>
            <a:pPr marL="457200" indent="-457200"/>
            <a:r>
              <a:rPr lang="hr-HR" sz="1400" dirty="0" smtClean="0">
                <a:solidFill>
                  <a:schemeClr val="tx1">
                    <a:lumMod val="50000"/>
                    <a:lumOff val="50000"/>
                  </a:schemeClr>
                </a:solidFill>
                <a:latin typeface="Open Sans"/>
              </a:rPr>
              <a:t>4.3. </a:t>
            </a:r>
            <a:r>
              <a:rPr lang="hr-HR" sz="1400" dirty="0" smtClean="0">
                <a:solidFill>
                  <a:schemeClr val="tx1">
                    <a:lumMod val="50000"/>
                    <a:lumOff val="50000"/>
                  </a:schemeClr>
                </a:solidFill>
              </a:rPr>
              <a:t>Primjeri mogućih strategija trenera za upravljanje ponašanjem sportaša</a:t>
            </a:r>
            <a:endParaRPr lang="hr-HR" sz="1400" dirty="0">
              <a:solidFill>
                <a:schemeClr val="tx1">
                  <a:lumMod val="50000"/>
                  <a:lumOff val="50000"/>
                </a:schemeClr>
              </a:solidFill>
            </a:endParaRPr>
          </a:p>
        </p:txBody>
      </p:sp>
    </p:spTree>
    <p:extLst>
      <p:ext uri="{BB962C8B-B14F-4D97-AF65-F5344CB8AC3E}">
        <p14:creationId xmlns:p14="http://schemas.microsoft.com/office/powerpoint/2010/main" val="343522044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4969E57E-D235-4830-ADA6-993A0199924A}"/>
              </a:ext>
            </a:extLst>
          </p:cNvPr>
          <p:cNvSpPr>
            <a:spLocks noGrp="1"/>
          </p:cNvSpPr>
          <p:nvPr>
            <p:ph type="subTitle" idx="1"/>
          </p:nvPr>
        </p:nvSpPr>
        <p:spPr>
          <a:xfrm>
            <a:off x="971601" y="195486"/>
            <a:ext cx="7776864" cy="360363"/>
          </a:xfrm>
        </p:spPr>
        <p:txBody>
          <a:bodyPr rtlCol="0">
            <a:noAutofit/>
          </a:bodyPr>
          <a:lstStyle/>
          <a:p>
            <a:pPr algn="l"/>
            <a:r>
              <a:rPr lang="hr-HR" sz="1500" dirty="0" smtClean="0"/>
              <a:t>4. Strategije u odnosu prema situacijskim faktorima </a:t>
            </a:r>
            <a:r>
              <a:rPr lang="hr-HR" sz="1500" dirty="0"/>
              <a:t/>
            </a:r>
            <a:br>
              <a:rPr lang="hr-HR" sz="1500" dirty="0"/>
            </a:br>
            <a:endParaRPr lang="lt-LT" sz="1500" dirty="0"/>
          </a:p>
          <a:p>
            <a:pPr algn="l"/>
            <a:endParaRPr lang="lt-LT" sz="1500" b="1" dirty="0"/>
          </a:p>
          <a:p>
            <a:pPr eaLnBrk="1" hangingPunct="1">
              <a:defRPr/>
            </a:pPr>
            <a:endParaRPr lang="en-US" altLang="en-US" sz="1400" dirty="0">
              <a:solidFill>
                <a:schemeClr val="tx1">
                  <a:lumMod val="50000"/>
                  <a:lumOff val="50000"/>
                </a:schemeClr>
              </a:solidFill>
              <a:latin typeface="Open Sans"/>
              <a:ea typeface="Open Sans"/>
              <a:cs typeface="Open Sans"/>
            </a:endParaRPr>
          </a:p>
          <a:p>
            <a:pPr eaLnBrk="1" fontAlgn="auto" hangingPunct="1">
              <a:spcAft>
                <a:spcPts val="0"/>
              </a:spcAft>
              <a:defRPr/>
            </a:pPr>
            <a:endParaRPr lang="lt-LT" sz="1400" dirty="0"/>
          </a:p>
          <a:p>
            <a:pPr eaLnBrk="1" fontAlgn="auto" hangingPunct="1">
              <a:spcAft>
                <a:spcPts val="0"/>
              </a:spcAft>
              <a:defRPr/>
            </a:pPr>
            <a:endParaRPr lang="en-US" sz="1400" dirty="0"/>
          </a:p>
        </p:txBody>
      </p:sp>
      <p:pic>
        <p:nvPicPr>
          <p:cNvPr id="43011" name="Picture 4" descr="C:\Users\Alex\Desktop\Loghi progetto\Erasmus+\eu_flag_co_funded_vect_pos_[cmyk]_right-[Convertito].png"/>
          <p:cNvPicPr>
            <a:picLocks noChangeAspect="1" noChangeArrowheads="1"/>
          </p:cNvPicPr>
          <p:nvPr/>
        </p:nvPicPr>
        <p:blipFill>
          <a:blip r:embed="rId2" cstate="print"/>
          <a:srcRect/>
          <a:stretch>
            <a:fillRect/>
          </a:stretch>
        </p:blipFill>
        <p:spPr bwMode="auto">
          <a:xfrm>
            <a:off x="376238" y="4241800"/>
            <a:ext cx="1906587" cy="544513"/>
          </a:xfrm>
          <a:prstGeom prst="rect">
            <a:avLst/>
          </a:prstGeom>
          <a:noFill/>
          <a:ln w="9525">
            <a:noFill/>
            <a:miter lim="800000"/>
            <a:headEnd/>
            <a:tailEnd/>
          </a:ln>
        </p:spPr>
      </p:pic>
      <p:sp>
        <p:nvSpPr>
          <p:cNvPr id="7" name="CasellaDiTesto 4">
            <a:extLst>
              <a:ext uri="{FF2B5EF4-FFF2-40B4-BE49-F238E27FC236}">
                <a16:creationId xmlns:a16="http://schemas.microsoft.com/office/drawing/2014/main" xmlns="" id="{5BA2D83B-E34E-42B4-9917-DD453E283EE5}"/>
              </a:ext>
            </a:extLst>
          </p:cNvPr>
          <p:cNvSpPr txBox="1"/>
          <p:nvPr/>
        </p:nvSpPr>
        <p:spPr>
          <a:xfrm>
            <a:off x="2484438" y="419417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43013" name="Subtitle 3"/>
          <p:cNvSpPr txBox="1">
            <a:spLocks/>
          </p:cNvSpPr>
          <p:nvPr/>
        </p:nvSpPr>
        <p:spPr bwMode="auto">
          <a:xfrm>
            <a:off x="1476375" y="730250"/>
            <a:ext cx="6400800" cy="609600"/>
          </a:xfrm>
          <a:prstGeom prst="rect">
            <a:avLst/>
          </a:prstGeom>
          <a:noFill/>
          <a:ln w="9525">
            <a:noFill/>
            <a:miter lim="800000"/>
            <a:headEnd/>
            <a:tailEnd/>
          </a:ln>
        </p:spPr>
        <p:txBody>
          <a:bodyPr/>
          <a:lstStyle/>
          <a:p>
            <a:pPr algn="ctr" eaLnBrk="1" hangingPunct="1">
              <a:spcBef>
                <a:spcPct val="20000"/>
              </a:spcBef>
              <a:buFont typeface="Arial" pitchFamily="34" charset="0"/>
              <a:buNone/>
            </a:pPr>
            <a:r>
              <a:rPr lang="hr-HR" altLang="en-US" sz="2400" b="1" dirty="0" smtClean="0">
                <a:solidFill>
                  <a:srgbClr val="898989"/>
                </a:solidFill>
                <a:latin typeface="Open Sans"/>
                <a:ea typeface="Open Sans"/>
                <a:cs typeface="Open Sans"/>
              </a:rPr>
              <a:t>Pitanja/zadaci</a:t>
            </a:r>
            <a:endParaRPr lang="en-US" altLang="en-US" sz="2400" dirty="0">
              <a:solidFill>
                <a:srgbClr val="898989"/>
              </a:solidFill>
              <a:latin typeface="Open Sans"/>
              <a:ea typeface="Open Sans"/>
              <a:cs typeface="Open Sans"/>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755576" y="1339850"/>
            <a:ext cx="7200800" cy="26552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r>
              <a:rPr lang="hr-HR" sz="1800" dirty="0" smtClean="0">
                <a:solidFill>
                  <a:srgbClr val="7F7F7F"/>
                </a:solidFill>
              </a:rPr>
              <a:t>Koristeći upute na str.. 96-99. u članku: </a:t>
            </a:r>
            <a:r>
              <a:rPr lang="en-US" sz="1800" b="1" dirty="0" smtClean="0">
                <a:solidFill>
                  <a:srgbClr val="7F7F7F"/>
                </a:solidFill>
              </a:rPr>
              <a:t>Harris-Reeves</a:t>
            </a:r>
            <a:r>
              <a:rPr lang="en-US" sz="1800" b="1" dirty="0">
                <a:solidFill>
                  <a:srgbClr val="7F7F7F"/>
                </a:solidFill>
              </a:rPr>
              <a:t>, B. E., Skinner, J., Milburn, P., &amp; </a:t>
            </a:r>
            <a:r>
              <a:rPr lang="en-US" sz="1800" b="1" dirty="0" err="1">
                <a:solidFill>
                  <a:srgbClr val="7F7F7F"/>
                </a:solidFill>
              </a:rPr>
              <a:t>Reddan</a:t>
            </a:r>
            <a:r>
              <a:rPr lang="en-US" sz="1800" b="1" dirty="0">
                <a:solidFill>
                  <a:srgbClr val="7F7F7F"/>
                </a:solidFill>
              </a:rPr>
              <a:t>, G. (2013). Applying Behavior Management Strategies in a Sport-Coaching Context. </a:t>
            </a:r>
            <a:r>
              <a:rPr lang="en-US" sz="1800" b="1" i="1" dirty="0">
                <a:solidFill>
                  <a:srgbClr val="7F7F7F"/>
                </a:solidFill>
              </a:rPr>
              <a:t>Journal of Coaching Education</a:t>
            </a:r>
            <a:r>
              <a:rPr lang="en-US" sz="1800" b="1" dirty="0">
                <a:solidFill>
                  <a:srgbClr val="7F7F7F"/>
                </a:solidFill>
              </a:rPr>
              <a:t>, </a:t>
            </a:r>
            <a:r>
              <a:rPr lang="en-US" sz="1800" b="1" i="1" dirty="0">
                <a:solidFill>
                  <a:srgbClr val="7F7F7F"/>
                </a:solidFill>
              </a:rPr>
              <a:t>6</a:t>
            </a:r>
            <a:r>
              <a:rPr lang="en-US" sz="1800" b="1" dirty="0">
                <a:solidFill>
                  <a:srgbClr val="7F7F7F"/>
                </a:solidFill>
              </a:rPr>
              <a:t>(2), 87-102.</a:t>
            </a:r>
            <a:r>
              <a:rPr lang="hr-HR" sz="1800" b="1" dirty="0">
                <a:solidFill>
                  <a:srgbClr val="7F7F7F"/>
                </a:solidFill>
              </a:rPr>
              <a:t> </a:t>
            </a:r>
            <a:r>
              <a:rPr lang="hr-HR" sz="1800" dirty="0">
                <a:solidFill>
                  <a:srgbClr val="7F7F7F"/>
                </a:solidFill>
              </a:rPr>
              <a:t> </a:t>
            </a:r>
            <a:r>
              <a:rPr lang="hr-HR" sz="1800" dirty="0" smtClean="0">
                <a:solidFill>
                  <a:srgbClr val="7F7F7F"/>
                </a:solidFill>
              </a:rPr>
              <a:t>svaki trener/student treba kreirati plan primjene strategija upravljanja </a:t>
            </a:r>
            <a:r>
              <a:rPr lang="hr-HR" sz="1800" dirty="0" err="1" smtClean="0">
                <a:solidFill>
                  <a:srgbClr val="7F7F7F"/>
                </a:solidFill>
              </a:rPr>
              <a:t>ponašnjem</a:t>
            </a:r>
            <a:r>
              <a:rPr lang="hr-HR" sz="1800" dirty="0" smtClean="0">
                <a:solidFill>
                  <a:srgbClr val="7F7F7F"/>
                </a:solidFill>
              </a:rPr>
              <a:t> u trenažnom procesu (na jednom ili na nekoliko treninga)</a:t>
            </a:r>
            <a:endParaRPr lang="en-US" sz="1800" dirty="0">
              <a:solidFill>
                <a:srgbClr val="7F7F7F"/>
              </a:solidFill>
            </a:endParaRPr>
          </a:p>
          <a:p>
            <a:pPr marL="457200" indent="-457200" algn="l">
              <a:buFont typeface="Arial" pitchFamily="34" charset="0"/>
              <a:buChar char="•"/>
            </a:pPr>
            <a:r>
              <a:rPr lang="hr-HR" sz="1800" dirty="0" smtClean="0">
                <a:solidFill>
                  <a:srgbClr val="7F7F7F"/>
                </a:solidFill>
              </a:rPr>
              <a:t>Napišite esej ne duži od 2 stranice u kojem ćete navesti primjere upravljanja ponašanjem za svaku strategiju</a:t>
            </a:r>
            <a:endParaRPr lang="en-US" sz="1800" dirty="0">
              <a:solidFill>
                <a:srgbClr val="7F7F7F"/>
              </a:solidFill>
            </a:endParaRPr>
          </a:p>
        </p:txBody>
      </p:sp>
    </p:spTree>
  </p:cSld>
  <p:clrMapOvr>
    <a:masterClrMapping/>
  </p:clrMapOvr>
  <p:transition spd="med">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hr-HR" sz="1800" dirty="0" smtClean="0"/>
              <a:t>KRAJ 4. CJELINE</a:t>
            </a:r>
            <a:r>
              <a:rPr lang="lt-LT" sz="1800" dirty="0"/>
              <a:t/>
            </a:r>
            <a:br>
              <a:rPr lang="lt-LT" sz="1800" dirty="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11560" y="5092030"/>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hr-HR" dirty="0"/>
              <a:t/>
            </a:r>
            <a:br>
              <a:rPr lang="hr-HR" dirty="0"/>
            </a:br>
            <a:r>
              <a:rPr lang="hr-HR" dirty="0"/>
              <a:t/>
            </a:r>
            <a:br>
              <a:rPr lang="hr-HR" dirty="0"/>
            </a:br>
            <a:r>
              <a:rPr lang="ta-IN" sz="1800" dirty="0" smtClean="0">
                <a:solidFill>
                  <a:schemeClr val="tx1"/>
                </a:solidFill>
              </a:rPr>
              <a:t>Cjelina</a:t>
            </a:r>
            <a:r>
              <a:rPr lang="lt-LT" sz="1800" dirty="0" smtClean="0">
                <a:solidFill>
                  <a:schemeClr val="tx1"/>
                </a:solidFill>
              </a:rPr>
              <a:t> </a:t>
            </a:r>
            <a:r>
              <a:rPr lang="hr-HR" sz="1800" dirty="0">
                <a:solidFill>
                  <a:schemeClr val="tx1"/>
                </a:solidFill>
              </a:rPr>
              <a:t>5</a:t>
            </a:r>
            <a:r>
              <a:rPr lang="lt-LT" sz="1800" dirty="0">
                <a:solidFill>
                  <a:schemeClr val="tx1"/>
                </a:solidFill>
              </a:rPr>
              <a:t>.</a:t>
            </a:r>
            <a:r>
              <a:rPr lang="en-US" sz="1800" dirty="0">
                <a:solidFill>
                  <a:schemeClr val="tx1"/>
                </a:solidFill>
              </a:rPr>
              <a:t> </a:t>
            </a:r>
            <a:r>
              <a:rPr lang="en-US" sz="1800" dirty="0" err="1" smtClean="0"/>
              <a:t>Komunikacija</a:t>
            </a:r>
            <a:r>
              <a:rPr lang="en-US" sz="1800" dirty="0" smtClean="0"/>
              <a:t> </a:t>
            </a:r>
            <a:r>
              <a:rPr lang="ta-IN" sz="1800" dirty="0" smtClean="0"/>
              <a:t>s nasilnikom i žrtvom i upravljanje negativnim emocijama </a:t>
            </a:r>
            <a:r>
              <a:rPr lang="lt-LT" sz="1800" dirty="0"/>
              <a:t/>
            </a:r>
            <a:br>
              <a:rPr lang="lt-LT" sz="1800" dirty="0"/>
            </a:br>
            <a:r>
              <a:rPr lang="lt-LT" sz="1800" dirty="0"/>
              <a:t/>
            </a:r>
            <a:br>
              <a:rPr lang="lt-LT" sz="1800" dirty="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4156340543"/>
      </p:ext>
    </p:extLst>
  </p:cSld>
  <p:clrMapOvr>
    <a:masterClrMapping/>
  </p:clrMapOvr>
  <p:transition spd="med">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043608" y="123478"/>
            <a:ext cx="7560840" cy="432048"/>
          </a:xfrm>
        </p:spPr>
        <p:txBody>
          <a:bodyPr>
            <a:noAutofit/>
          </a:bodyPr>
          <a:lstStyle/>
          <a:p>
            <a:pPr algn="l"/>
            <a:r>
              <a:rPr lang="hr-HR" sz="1500" b="1" dirty="0" smtClean="0">
                <a:solidFill>
                  <a:schemeClr val="tx1"/>
                </a:solidFill>
              </a:rPr>
              <a:t>5</a:t>
            </a:r>
            <a:r>
              <a:rPr lang="lt-LT" sz="1500" b="1" dirty="0">
                <a:solidFill>
                  <a:schemeClr val="tx1"/>
                </a:solidFill>
              </a:rPr>
              <a:t>.</a:t>
            </a:r>
            <a:r>
              <a:rPr lang="en-US" sz="1500" b="1" dirty="0">
                <a:solidFill>
                  <a:schemeClr val="tx1"/>
                </a:solidFill>
              </a:rPr>
              <a:t> </a:t>
            </a:r>
            <a:r>
              <a:rPr lang="ta-IN" sz="1500" dirty="0" smtClean="0"/>
              <a:t>Komunikacija s nasilnikom i žrtvom </a:t>
            </a:r>
            <a:r>
              <a:rPr lang="en-US" sz="1500" dirty="0" err="1" smtClean="0"/>
              <a:t>i</a:t>
            </a:r>
            <a:r>
              <a:rPr lang="en-US" sz="1500" dirty="0" smtClean="0"/>
              <a:t> </a:t>
            </a:r>
            <a:r>
              <a:rPr lang="ta-IN" sz="1500" dirty="0" smtClean="0"/>
              <a:t>upravljanje negativnim emocijama</a:t>
            </a:r>
            <a:endParaRPr lang="en-US" sz="15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1115616" y="1203598"/>
            <a:ext cx="7020780" cy="23179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hr-HR" sz="1800" b="1" dirty="0">
              <a:solidFill>
                <a:schemeClr val="tx1"/>
              </a:solidFill>
            </a:endParaRPr>
          </a:p>
          <a:p>
            <a:pPr algn="l"/>
            <a:r>
              <a:rPr lang="hr-HR" sz="1800" b="1" dirty="0" smtClean="0">
                <a:solidFill>
                  <a:schemeClr val="tx1"/>
                </a:solidFill>
              </a:rPr>
              <a:t>5.1</a:t>
            </a:r>
            <a:r>
              <a:rPr lang="hr-HR" sz="1800" b="1" dirty="0">
                <a:solidFill>
                  <a:schemeClr val="tx1"/>
                </a:solidFill>
              </a:rPr>
              <a:t>. </a:t>
            </a:r>
            <a:r>
              <a:rPr lang="hr-HR" sz="1800" dirty="0"/>
              <a:t>Emocionalni razvoj</a:t>
            </a:r>
            <a:r>
              <a:rPr lang="ta-IN" sz="1800" dirty="0"/>
              <a:t> djeteta</a:t>
            </a:r>
            <a:r>
              <a:rPr lang="hr-HR" sz="1800" dirty="0"/>
              <a:t> i upravljanje emocija</a:t>
            </a:r>
            <a:r>
              <a:rPr lang="ta-IN" sz="1800" dirty="0"/>
              <a:t>ma</a:t>
            </a:r>
            <a:endParaRPr lang="hr-HR" sz="1800" dirty="0"/>
          </a:p>
          <a:p>
            <a:pPr algn="l"/>
            <a:r>
              <a:rPr lang="hr-HR" sz="1800" b="1" dirty="0" smtClean="0">
                <a:solidFill>
                  <a:schemeClr val="tx1"/>
                </a:solidFill>
              </a:rPr>
              <a:t>5.2. </a:t>
            </a:r>
            <a:r>
              <a:rPr lang="ta-IN" sz="1800" dirty="0" smtClean="0"/>
              <a:t>Komunikacija s nasilnikom i žrtvom</a:t>
            </a:r>
            <a:endParaRPr lang="en-US" sz="1800" dirty="0"/>
          </a:p>
        </p:txBody>
      </p:sp>
      <p:sp>
        <p:nvSpPr>
          <p:cNvPr id="9" name="Pravokutnik 8"/>
          <p:cNvSpPr/>
          <p:nvPr/>
        </p:nvSpPr>
        <p:spPr>
          <a:xfrm>
            <a:off x="1547664" y="843558"/>
            <a:ext cx="6336704" cy="369332"/>
          </a:xfrm>
          <a:prstGeom prst="rect">
            <a:avLst/>
          </a:prstGeom>
        </p:spPr>
        <p:txBody>
          <a:bodyPr wrap="square">
            <a:spAutoFit/>
          </a:bodyPr>
          <a:lstStyle/>
          <a:p>
            <a:pPr lvl="0" algn="ctr">
              <a:spcBef>
                <a:spcPct val="20000"/>
              </a:spcBef>
            </a:pPr>
            <a:r>
              <a:rPr lang="ta-IN" b="1" dirty="0" smtClean="0">
                <a:solidFill>
                  <a:prstClr val="black">
                    <a:tint val="75000"/>
                  </a:prstClr>
                </a:solidFill>
                <a:latin typeface="Open Sans" pitchFamily="34" charset="0"/>
              </a:rPr>
              <a:t>Sadržaj</a:t>
            </a:r>
            <a:endParaRPr lang="lt-LT" b="1" dirty="0">
              <a:solidFill>
                <a:prstClr val="black">
                  <a:tint val="75000"/>
                </a:prstClr>
              </a:solidFill>
            </a:endParaRPr>
          </a:p>
        </p:txBody>
      </p:sp>
    </p:spTree>
    <p:extLst>
      <p:ext uri="{BB962C8B-B14F-4D97-AF65-F5344CB8AC3E}">
        <p14:creationId xmlns:p14="http://schemas.microsoft.com/office/powerpoint/2010/main" val="25638446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6400800" cy="609399"/>
          </a:xfrm>
        </p:spPr>
        <p:txBody>
          <a:bodyPr>
            <a:normAutofit/>
          </a:bodyPr>
          <a:lstStyle/>
          <a:p>
            <a:pPr algn="l"/>
            <a:r>
              <a:rPr lang="hr-HR" sz="1500" b="1" dirty="0" smtClean="0">
                <a:solidFill>
                  <a:schemeClr val="tx1"/>
                </a:solidFill>
              </a:rPr>
              <a:t>5.</a:t>
            </a:r>
            <a:r>
              <a:rPr lang="ta-IN" sz="1500" b="1" dirty="0" smtClean="0">
                <a:solidFill>
                  <a:schemeClr val="tx1"/>
                </a:solidFill>
              </a:rPr>
              <a:t>1</a:t>
            </a:r>
            <a:r>
              <a:rPr lang="hr-HR" sz="1500" b="1" dirty="0" smtClean="0">
                <a:solidFill>
                  <a:schemeClr val="tx1"/>
                </a:solidFill>
              </a:rPr>
              <a:t>. </a:t>
            </a:r>
            <a:r>
              <a:rPr lang="hr-HR" sz="1500" dirty="0"/>
              <a:t>Emocionalni razvoj</a:t>
            </a:r>
            <a:r>
              <a:rPr lang="ta-IN" sz="1500" dirty="0"/>
              <a:t> djeteta</a:t>
            </a:r>
            <a:r>
              <a:rPr lang="hr-HR" sz="1500" dirty="0"/>
              <a:t> i upravljanje emocija</a:t>
            </a:r>
            <a:r>
              <a:rPr lang="ta-IN" sz="1500" dirty="0"/>
              <a:t>ma</a:t>
            </a:r>
            <a:endParaRPr lang="hr-HR" sz="1500" dirty="0"/>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ta-IN" sz="1800" b="1" dirty="0" smtClean="0"/>
              <a:t>Razumijevanje djetetovih emocija</a:t>
            </a:r>
            <a:endParaRPr lang="en-US" sz="1800" dirty="0"/>
          </a:p>
          <a:p>
            <a:pPr algn="just"/>
            <a:endParaRPr lang="en-US" sz="1800" dirty="0"/>
          </a:p>
          <a:p>
            <a:pPr marL="285750" indent="-285750" algn="just">
              <a:buFont typeface="Arial"/>
              <a:buChar char="•"/>
            </a:pPr>
            <a:r>
              <a:rPr lang="ta-IN" sz="1800" dirty="0" smtClean="0"/>
              <a:t>Djeca, kao i odrasli, zaslužuju objašnjenje i njihove osjećaje treba uzeti u obzir.</a:t>
            </a:r>
          </a:p>
          <a:p>
            <a:pPr marL="285750" indent="-285750" algn="just">
              <a:buFont typeface="Arial"/>
              <a:buChar char="•"/>
            </a:pPr>
            <a:r>
              <a:rPr lang="ta-IN" sz="1800" dirty="0" smtClean="0"/>
              <a:t>Slušanje </a:t>
            </a:r>
            <a:r>
              <a:rPr lang="ta-IN" sz="1800" dirty="0"/>
              <a:t>i </a:t>
            </a:r>
            <a:r>
              <a:rPr lang="en-US" sz="1800" dirty="0" err="1" smtClean="0"/>
              <a:t>uva</a:t>
            </a:r>
            <a:r>
              <a:rPr lang="ta-IN" sz="1800" dirty="0" smtClean="0"/>
              <a:t>žavanje </a:t>
            </a:r>
            <a:r>
              <a:rPr lang="ta-IN" sz="1800" dirty="0"/>
              <a:t>djetetovih osjećaja ne znači da im morate popuštati i dopustiti im potpunu slobodu</a:t>
            </a:r>
            <a:r>
              <a:rPr lang="ta-IN" sz="1800" dirty="0" smtClean="0"/>
              <a:t>.</a:t>
            </a:r>
          </a:p>
          <a:p>
            <a:pPr marL="742950" lvl="1" indent="-285750" algn="just">
              <a:buFont typeface="Arial"/>
              <a:buChar char="•"/>
            </a:pPr>
            <a:r>
              <a:rPr lang="ta-IN" dirty="0" smtClean="0"/>
              <a:t>Na </a:t>
            </a:r>
            <a:r>
              <a:rPr lang="ta-IN" dirty="0"/>
              <a:t>primjer, u slučaju djeteta koje kaže da nije umorno </a:t>
            </a:r>
            <a:r>
              <a:rPr lang="ta-IN" dirty="0" smtClean="0"/>
              <a:t>i </a:t>
            </a:r>
            <a:r>
              <a:rPr lang="ta-IN" dirty="0"/>
              <a:t>ne želi ići u krevet, </a:t>
            </a:r>
            <a:r>
              <a:rPr lang="ta-IN" dirty="0" smtClean="0"/>
              <a:t>uvažavanje onoga </a:t>
            </a:r>
            <a:r>
              <a:rPr lang="ta-IN" dirty="0"/>
              <a:t>što </a:t>
            </a:r>
            <a:r>
              <a:rPr lang="ta-IN" dirty="0" smtClean="0"/>
              <a:t>kažu </a:t>
            </a:r>
            <a:r>
              <a:rPr lang="ta-IN" dirty="0"/>
              <a:t>ne znači nužno da im trebate dopustiti da </a:t>
            </a:r>
            <a:r>
              <a:rPr lang="ta-IN" dirty="0" smtClean="0"/>
              <a:t>ostaju </a:t>
            </a:r>
            <a:r>
              <a:rPr lang="ta-IN" dirty="0"/>
              <a:t>budni </a:t>
            </a:r>
            <a:r>
              <a:rPr lang="ta-IN" dirty="0" smtClean="0"/>
              <a:t>dulje nego </a:t>
            </a:r>
            <a:r>
              <a:rPr lang="ta-IN" dirty="0"/>
              <a:t>inače, što ujedno može biti i štetno ukoliko imaju nastavu </a:t>
            </a:r>
            <a:r>
              <a:rPr lang="ta-IN" dirty="0" smtClean="0"/>
              <a:t>ujutro. </a:t>
            </a:r>
            <a:r>
              <a:rPr lang="ta-IN" dirty="0"/>
              <a:t>P</a:t>
            </a:r>
            <a:r>
              <a:rPr lang="ta-IN" dirty="0" smtClean="0"/>
              <a:t>rihvatite što vam kažu i nemojte im govoriti kako da se osjećaju, već im objasnite zašto moraju ići u krevet.</a:t>
            </a:r>
            <a:endParaRPr lang="ta-IN" dirty="0"/>
          </a:p>
          <a:p>
            <a:pPr marL="285750" indent="-285750" algn="just">
              <a:buFont typeface="Arial"/>
              <a:buChar char="•"/>
            </a:pPr>
            <a:endParaRPr lang="en-GB" dirty="0"/>
          </a:p>
        </p:txBody>
      </p:sp>
    </p:spTree>
    <p:extLst>
      <p:ext uri="{BB962C8B-B14F-4D97-AF65-F5344CB8AC3E}">
        <p14:creationId xmlns:p14="http://schemas.microsoft.com/office/powerpoint/2010/main" val="322151490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704856" cy="609399"/>
          </a:xfrm>
        </p:spPr>
        <p:txBody>
          <a:bodyPr>
            <a:normAutofit/>
          </a:bodyPr>
          <a:lstStyle/>
          <a:p>
            <a:pPr algn="l"/>
            <a:r>
              <a:rPr lang="ta-IN" sz="1500" b="1" dirty="0" smtClean="0">
                <a:solidFill>
                  <a:schemeClr val="tx1"/>
                </a:solidFill>
              </a:rPr>
              <a:t>5.1</a:t>
            </a:r>
            <a:r>
              <a:rPr lang="hr-HR" sz="1500" b="1" dirty="0" smtClean="0">
                <a:solidFill>
                  <a:schemeClr val="tx1"/>
                </a:solidFill>
              </a:rPr>
              <a:t>. </a:t>
            </a:r>
            <a:r>
              <a:rPr lang="hr-HR" sz="1500" dirty="0"/>
              <a:t>Emocionalni razvoj</a:t>
            </a:r>
            <a:r>
              <a:rPr lang="ta-IN" sz="1500" dirty="0"/>
              <a:t> djeteta</a:t>
            </a:r>
            <a:r>
              <a:rPr lang="hr-HR" sz="1500" dirty="0"/>
              <a:t> i upravljanje emocija</a:t>
            </a:r>
            <a:r>
              <a:rPr lang="ta-IN" sz="1500" dirty="0"/>
              <a:t>ma</a:t>
            </a:r>
            <a:endParaRPr lang="hr-HR" sz="15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771550"/>
            <a:ext cx="7920880"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ta-IN" sz="1800" b="1" dirty="0" smtClean="0"/>
              <a:t>Prihvaćanje djetetovih osjećaja</a:t>
            </a:r>
            <a:endParaRPr lang="hr-HR" sz="1800" b="1" dirty="0"/>
          </a:p>
          <a:p>
            <a:pPr algn="just"/>
            <a:endParaRPr lang="hr-HR" sz="1800" b="1" dirty="0"/>
          </a:p>
          <a:p>
            <a:pPr marL="285750" indent="-285750" algn="just">
              <a:buFont typeface="Arial"/>
              <a:buChar char="•"/>
            </a:pPr>
            <a:r>
              <a:rPr lang="ta-IN" sz="1800" dirty="0" smtClean="0"/>
              <a:t>Kada vam dijete kaže kako se osjeća, uvijek mu posvetite punu pozornost. </a:t>
            </a:r>
          </a:p>
          <a:p>
            <a:pPr marL="285750" indent="-285750" algn="just">
              <a:buFont typeface="Arial"/>
              <a:buChar char="•"/>
            </a:pPr>
            <a:r>
              <a:rPr lang="ta-IN" sz="1800" dirty="0" smtClean="0"/>
              <a:t>Polu-slušanje ih može spriječiti da vam se otvore u budućnosti.</a:t>
            </a:r>
            <a:endParaRPr lang="hr-HR" sz="1800" dirty="0"/>
          </a:p>
          <a:p>
            <a:pPr marL="285750" indent="-285750" algn="just">
              <a:buFont typeface="Arial"/>
              <a:buChar char="•"/>
            </a:pPr>
            <a:r>
              <a:rPr lang="ta-IN" sz="1800" dirty="0" smtClean="0"/>
              <a:t>Suzdržite se preispitivanja njihovih osjećaja i pružanja savjeta prije nego vam kažu što su naumili </a:t>
            </a:r>
            <a:r>
              <a:rPr lang="mr-IN" sz="1800" dirty="0" smtClean="0"/>
              <a:t>–</a:t>
            </a:r>
            <a:r>
              <a:rPr lang="ta-IN" sz="1800" dirty="0" smtClean="0"/>
              <a:t> pokušajte prvo saslušati što imaju za reći. </a:t>
            </a:r>
          </a:p>
          <a:p>
            <a:pPr marL="285750" indent="-285750" algn="just">
              <a:buFont typeface="Arial"/>
              <a:buChar char="•"/>
            </a:pPr>
            <a:r>
              <a:rPr lang="ta-IN" sz="1800" dirty="0" smtClean="0"/>
              <a:t>Razgovarajte s djecom o njihovim osjećajima i zajedno istražite moguća objašnjenja i razloge zašto se tako osjećaju, umjesto da poričete njihove emocije.  </a:t>
            </a:r>
            <a:endParaRPr lang="en-GB" sz="1800" dirty="0"/>
          </a:p>
        </p:txBody>
      </p:sp>
    </p:spTree>
    <p:extLst>
      <p:ext uri="{BB962C8B-B14F-4D97-AF65-F5344CB8AC3E}">
        <p14:creationId xmlns:p14="http://schemas.microsoft.com/office/powerpoint/2010/main" val="388757953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704856" cy="609399"/>
          </a:xfrm>
        </p:spPr>
        <p:txBody>
          <a:bodyPr>
            <a:normAutofit/>
          </a:bodyPr>
          <a:lstStyle/>
          <a:p>
            <a:pPr algn="l"/>
            <a:r>
              <a:rPr lang="hr-HR" sz="1500" b="1" dirty="0">
                <a:solidFill>
                  <a:schemeClr val="tx1"/>
                </a:solidFill>
              </a:rPr>
              <a:t>1.2. </a:t>
            </a:r>
            <a:r>
              <a:rPr lang="hr-HR" sz="1500" dirty="0"/>
              <a:t>Definiranje predrasude kao najčešćeg preduvjeta za razvoj nasilnih i isključivih ponašanja</a:t>
            </a:r>
            <a:endParaRPr lang="en-US" sz="15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699792" y="1203598"/>
            <a:ext cx="3878426" cy="2880319"/>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600" b="1" dirty="0"/>
              <a:t>Definiranje predrasuda</a:t>
            </a:r>
            <a:endParaRPr lang="en-US" sz="1600" dirty="0"/>
          </a:p>
          <a:p>
            <a:endParaRPr lang="hr-HR" sz="1600" dirty="0"/>
          </a:p>
          <a:p>
            <a:r>
              <a:rPr lang="hr-HR" sz="1600" dirty="0"/>
              <a:t>Predrasude su </a:t>
            </a:r>
            <a:r>
              <a:rPr lang="hr-HR" sz="1600" i="1" dirty="0"/>
              <a:t>neopravdani ili netočni stavovi (obično negativni) prema pojedincu koji se temelje isključivo na određenim karakteristikama tog pojedinca.</a:t>
            </a:r>
          </a:p>
          <a:p>
            <a:pPr marL="285750" indent="-285750" algn="l">
              <a:buFont typeface="Arial" panose="020B0604020202020204" pitchFamily="34" charset="0"/>
              <a:buChar char="•"/>
            </a:pPr>
            <a:r>
              <a:rPr lang="hr-HR" sz="1600" dirty="0"/>
              <a:t>predrasude i stereotipi obično prethode nasilnom / isključivom ponašanju</a:t>
            </a:r>
          </a:p>
          <a:p>
            <a:pPr marL="285750" indent="-285750" algn="l">
              <a:buFont typeface="Arial" panose="020B0604020202020204" pitchFamily="34" charset="0"/>
              <a:buChar char="•"/>
            </a:pPr>
            <a:r>
              <a:rPr lang="hr-HR" sz="1600" dirty="0"/>
              <a:t>razvijanje tolerancije i uzajamnog poštovanja trebalo bi predstavljati uspješan „lijek”</a:t>
            </a:r>
            <a:endParaRPr lang="en-US" sz="1600" dirty="0"/>
          </a:p>
        </p:txBody>
      </p:sp>
      <p:pic>
        <p:nvPicPr>
          <p:cNvPr id="5122" name="Picture 2" descr="C:\TEA\P R O J E K T I\SAVE projekt_KIFST\kurikulumi\predavanja\bm\slike\mental-health-stigma-prejudice-discrimin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839862"/>
            <a:ext cx="2057810" cy="1307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123" name="Picture 3" descr="C:\TEA\P R O J E K T I\SAVE projekt_KIFST\kurikulumi\predavanja\bm\slike\neimenovan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1707655"/>
            <a:ext cx="2232248" cy="1672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0397433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488832" cy="609399"/>
          </a:xfrm>
        </p:spPr>
        <p:txBody>
          <a:bodyPr>
            <a:normAutofit/>
          </a:bodyPr>
          <a:lstStyle/>
          <a:p>
            <a:pPr algn="l"/>
            <a:r>
              <a:rPr lang="hr-HR" sz="1500" b="1" dirty="0" smtClean="0">
                <a:solidFill>
                  <a:schemeClr val="tx1"/>
                </a:solidFill>
              </a:rPr>
              <a:t>5.</a:t>
            </a:r>
            <a:r>
              <a:rPr lang="ta-IN" sz="1500" b="1" dirty="0" smtClean="0">
                <a:solidFill>
                  <a:schemeClr val="tx1"/>
                </a:solidFill>
              </a:rPr>
              <a:t>1</a:t>
            </a:r>
            <a:r>
              <a:rPr lang="hr-HR" sz="1500" b="1" dirty="0" smtClean="0">
                <a:solidFill>
                  <a:schemeClr val="tx1"/>
                </a:solidFill>
              </a:rPr>
              <a:t>. </a:t>
            </a:r>
            <a:r>
              <a:rPr lang="hr-HR" sz="1500" dirty="0"/>
              <a:t>Emocionalni </a:t>
            </a:r>
            <a:r>
              <a:rPr lang="hr-HR" sz="1500" dirty="0" smtClean="0"/>
              <a:t>razvoj</a:t>
            </a:r>
            <a:r>
              <a:rPr lang="ta-IN" sz="1500" dirty="0" smtClean="0"/>
              <a:t> djeteta</a:t>
            </a:r>
            <a:r>
              <a:rPr lang="hr-HR" sz="1500" dirty="0" smtClean="0"/>
              <a:t> </a:t>
            </a:r>
            <a:r>
              <a:rPr lang="hr-HR" sz="1500" dirty="0"/>
              <a:t>i upravljanje </a:t>
            </a:r>
            <a:r>
              <a:rPr lang="hr-HR" sz="1500" dirty="0" smtClean="0"/>
              <a:t>emocija</a:t>
            </a:r>
            <a:r>
              <a:rPr lang="ta-IN" sz="1500" dirty="0" smtClean="0"/>
              <a:t>ma</a:t>
            </a:r>
            <a:endParaRPr lang="hr-HR" sz="1500" dirty="0"/>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699542"/>
            <a:ext cx="8352928" cy="35283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ta-IN" sz="1600" b="1" dirty="0" smtClean="0"/>
              <a:t>Prikazivanje osjećaja i emocija</a:t>
            </a:r>
            <a:endParaRPr lang="hr-HR" sz="1600" b="1" dirty="0"/>
          </a:p>
          <a:p>
            <a:pPr algn="just"/>
            <a:endParaRPr lang="hr-HR" sz="1600" b="1" dirty="0"/>
          </a:p>
          <a:p>
            <a:pPr marL="285750" indent="-285750" algn="just">
              <a:buFont typeface="Arial"/>
              <a:buChar char="•"/>
            </a:pPr>
            <a:r>
              <a:rPr lang="ta-IN" sz="1600" dirty="0" smtClean="0"/>
              <a:t>Da bi dijete razvilo pozitiv</a:t>
            </a:r>
            <a:r>
              <a:rPr lang="en-US" sz="1600" dirty="0" smtClean="0"/>
              <a:t>nu </a:t>
            </a:r>
            <a:r>
              <a:rPr lang="en-US" sz="1600" dirty="0" err="1" smtClean="0"/>
              <a:t>sliku</a:t>
            </a:r>
            <a:r>
              <a:rPr lang="en-US" sz="1600" dirty="0" smtClean="0"/>
              <a:t> o </a:t>
            </a:r>
            <a:r>
              <a:rPr lang="en-US" sz="1600" dirty="0" err="1" smtClean="0"/>
              <a:t>sebi</a:t>
            </a:r>
            <a:r>
              <a:rPr lang="en-US" sz="1600" dirty="0" smtClean="0"/>
              <a:t> </a:t>
            </a:r>
            <a:r>
              <a:rPr lang="ta-IN" sz="1600" dirty="0" smtClean="0"/>
              <a:t>potrebna mu je pomoć i ohrabrenje roditelja i drugih odraslih osoba u njegovoj okolini</a:t>
            </a:r>
            <a:r>
              <a:rPr lang="ta-IN" sz="1600" dirty="0"/>
              <a:t> </a:t>
            </a:r>
            <a:r>
              <a:rPr lang="ta-IN" sz="1600" dirty="0" smtClean="0"/>
              <a:t>za razumijevanje sljedećeg:</a:t>
            </a:r>
          </a:p>
          <a:p>
            <a:pPr marL="285750" indent="-285750" algn="just">
              <a:buFont typeface="Arial"/>
              <a:buChar char="•"/>
            </a:pPr>
            <a:endParaRPr lang="hr-HR" sz="1600" dirty="0"/>
          </a:p>
          <a:p>
            <a:pPr marL="285750" indent="-285750" algn="l">
              <a:buFont typeface="Arial"/>
              <a:buChar char="•"/>
            </a:pPr>
            <a:r>
              <a:rPr lang="ta-IN" sz="1600" dirty="0" smtClean="0"/>
              <a:t>Kako prihvatiti sebe</a:t>
            </a:r>
            <a:endParaRPr lang="en-US" sz="1600" dirty="0"/>
          </a:p>
          <a:p>
            <a:pPr marL="285750" indent="-285750" algn="l">
              <a:buFont typeface="Arial"/>
              <a:buChar char="•"/>
            </a:pPr>
            <a:r>
              <a:rPr lang="ta-IN" sz="1600" dirty="0" smtClean="0"/>
              <a:t>Kako voljeti sebe</a:t>
            </a:r>
            <a:endParaRPr lang="en-US" sz="1600" dirty="0"/>
          </a:p>
          <a:p>
            <a:pPr marL="285750" indent="-285750" algn="l">
              <a:buFont typeface="Arial"/>
              <a:buChar char="•"/>
            </a:pPr>
            <a:r>
              <a:rPr lang="ta-IN" sz="1600" dirty="0" smtClean="0"/>
              <a:t>Kako poštovati sebe</a:t>
            </a:r>
            <a:endParaRPr lang="en-US" sz="1600" dirty="0"/>
          </a:p>
          <a:p>
            <a:pPr marL="285750" indent="-285750" algn="l">
              <a:buFont typeface="Arial"/>
              <a:buChar char="•"/>
            </a:pPr>
            <a:r>
              <a:rPr lang="ta-IN" sz="1600" dirty="0" smtClean="0"/>
              <a:t>Kako razviti pozitivnu sliku o sebi</a:t>
            </a:r>
            <a:endParaRPr lang="en-US" sz="1600" dirty="0"/>
          </a:p>
          <a:p>
            <a:pPr marL="285750" indent="-285750" algn="l">
              <a:buFont typeface="Arial"/>
              <a:buChar char="•"/>
            </a:pPr>
            <a:r>
              <a:rPr lang="ta-IN" sz="1600" dirty="0" smtClean="0"/>
              <a:t>Kako i zašto postoje</a:t>
            </a:r>
            <a:endParaRPr lang="en-US" sz="1600" dirty="0"/>
          </a:p>
          <a:p>
            <a:pPr marL="285750" indent="-285750" algn="l">
              <a:buFont typeface="Arial"/>
              <a:buChar char="•"/>
            </a:pPr>
            <a:r>
              <a:rPr lang="ta-IN" sz="1600" dirty="0" smtClean="0"/>
              <a:t>Kako razviti samopoštovanje</a:t>
            </a:r>
            <a:endParaRPr lang="en-US" sz="1600" dirty="0"/>
          </a:p>
          <a:p>
            <a:pPr marL="285750" indent="-285750" algn="l">
              <a:buFont typeface="Arial"/>
              <a:buChar char="•"/>
            </a:pPr>
            <a:r>
              <a:rPr lang="ta-IN" sz="1600" dirty="0" smtClean="0"/>
              <a:t>Kako razviti vještine koje će im omogućiti da se brinu o sebi</a:t>
            </a:r>
            <a:endParaRPr lang="hr-HR" sz="1600" dirty="0"/>
          </a:p>
          <a:p>
            <a:pPr algn="just"/>
            <a:endParaRPr lang="hr-HR" sz="1800" b="1" dirty="0"/>
          </a:p>
          <a:p>
            <a:pPr algn="just"/>
            <a:endParaRPr lang="en-GB" sz="1800" dirty="0"/>
          </a:p>
        </p:txBody>
      </p:sp>
    </p:spTree>
    <p:extLst>
      <p:ext uri="{BB962C8B-B14F-4D97-AF65-F5344CB8AC3E}">
        <p14:creationId xmlns:p14="http://schemas.microsoft.com/office/powerpoint/2010/main" val="23201782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843558"/>
            <a:ext cx="7848872" cy="3168352"/>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ta-IN" sz="2300" b="1" dirty="0" smtClean="0"/>
              <a:t>Poticanje pozitivne slike o sebi</a:t>
            </a:r>
          </a:p>
          <a:p>
            <a:pPr algn="just"/>
            <a:endParaRPr lang="en-US" sz="2300" b="1" dirty="0"/>
          </a:p>
          <a:p>
            <a:pPr marL="342900" indent="-342900" algn="l">
              <a:buFont typeface="Arial"/>
              <a:buChar char="•"/>
            </a:pPr>
            <a:r>
              <a:rPr lang="ta-IN" sz="2300" dirty="0" smtClean="0"/>
              <a:t>Postoje različiti načini kako pomoći i ohrabriti djecu da razviju pozitivnu sliku o sebi</a:t>
            </a:r>
            <a:r>
              <a:rPr lang="en-US" sz="2300" dirty="0" smtClean="0"/>
              <a:t>:</a:t>
            </a:r>
            <a:endParaRPr lang="hr-HR" sz="2300" dirty="0"/>
          </a:p>
          <a:p>
            <a:endParaRPr lang="en-US" sz="2300" dirty="0"/>
          </a:p>
          <a:p>
            <a:pPr marL="342900" indent="-342900" algn="l">
              <a:buFont typeface="Arial"/>
              <a:buChar char="•"/>
            </a:pPr>
            <a:r>
              <a:rPr lang="ta-IN" sz="2300" dirty="0" smtClean="0"/>
              <a:t>Pokažite ljubav i naklonost djetetu kako bi se razvili socijalno</a:t>
            </a:r>
            <a:r>
              <a:rPr lang="ta-IN" sz="2300" dirty="0"/>
              <a:t>.</a:t>
            </a:r>
            <a:endParaRPr lang="ta-IN" sz="2300" dirty="0" smtClean="0"/>
          </a:p>
          <a:p>
            <a:pPr marL="342900" indent="-342900" algn="l">
              <a:buFont typeface="Arial"/>
              <a:buChar char="•"/>
            </a:pPr>
            <a:r>
              <a:rPr lang="ta-IN" sz="2300" dirty="0" smtClean="0"/>
              <a:t>Prihvatite dijete za ono što je i što može učiniti bez postavljanja nerealnih ciljeva i tjeranja prije nego su spremni.</a:t>
            </a:r>
          </a:p>
          <a:p>
            <a:pPr marL="342900" indent="-342900" algn="l">
              <a:buFont typeface="Arial"/>
              <a:buChar char="•"/>
            </a:pPr>
            <a:r>
              <a:rPr lang="ta-IN" sz="2300" dirty="0" smtClean="0"/>
              <a:t>Poštujte i cijenite svoje dijete da ono nauči kako cijeniti sebe</a:t>
            </a:r>
            <a:r>
              <a:rPr lang="hr-HR" sz="2300" dirty="0" smtClean="0"/>
              <a:t>.</a:t>
            </a:r>
            <a:endParaRPr lang="ta-IN" sz="2300" dirty="0" smtClean="0"/>
          </a:p>
          <a:p>
            <a:pPr marL="342900" indent="-342900" algn="l">
              <a:buFont typeface="Arial"/>
              <a:buChar char="•"/>
            </a:pPr>
            <a:r>
              <a:rPr lang="ta-IN" sz="2300" dirty="0" smtClean="0"/>
              <a:t>Kada se dijete ne ponaša korektno, kritizirajte </a:t>
            </a:r>
            <a:r>
              <a:rPr lang="ta-IN" sz="2300" i="1" dirty="0" smtClean="0"/>
              <a:t>djetetovo ponašanje, a ne dijete</a:t>
            </a:r>
            <a:r>
              <a:rPr lang="ta-IN" sz="2300" dirty="0" smtClean="0"/>
              <a:t>!</a:t>
            </a:r>
            <a:endParaRPr lang="hr-HR" sz="2300" i="1" dirty="0"/>
          </a:p>
          <a:p>
            <a:pPr algn="just"/>
            <a:endParaRPr lang="en-GB" dirty="0"/>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899592" y="123478"/>
            <a:ext cx="756084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5.</a:t>
            </a:r>
            <a:r>
              <a:rPr lang="ta-IN" sz="1500" b="1" dirty="0" smtClean="0">
                <a:solidFill>
                  <a:schemeClr val="tx1"/>
                </a:solidFill>
              </a:rPr>
              <a:t>1</a:t>
            </a:r>
            <a:r>
              <a:rPr lang="hr-HR" sz="1500" b="1" dirty="0" smtClean="0">
                <a:solidFill>
                  <a:schemeClr val="tx1"/>
                </a:solidFill>
              </a:rPr>
              <a:t>. </a:t>
            </a:r>
            <a:r>
              <a:rPr lang="hr-HR" sz="1500" dirty="0"/>
              <a:t>Emocionalni razvoj</a:t>
            </a:r>
            <a:r>
              <a:rPr lang="ta-IN" sz="1500" dirty="0"/>
              <a:t> djeteta</a:t>
            </a:r>
            <a:r>
              <a:rPr lang="hr-HR" sz="1500" dirty="0"/>
              <a:t> i upravljanje emocija</a:t>
            </a:r>
            <a:r>
              <a:rPr lang="ta-IN" sz="1500" dirty="0"/>
              <a:t>ma</a:t>
            </a:r>
            <a:endParaRPr lang="hr-HR" sz="1500" dirty="0"/>
          </a:p>
        </p:txBody>
      </p:sp>
    </p:spTree>
    <p:extLst>
      <p:ext uri="{BB962C8B-B14F-4D97-AF65-F5344CB8AC3E}">
        <p14:creationId xmlns:p14="http://schemas.microsoft.com/office/powerpoint/2010/main" val="330081970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987574"/>
            <a:ext cx="7920880"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ta-IN" sz="1800" b="1" dirty="0" smtClean="0"/>
              <a:t>Podrška djeci</a:t>
            </a:r>
            <a:endParaRPr lang="hr-HR" sz="1800" b="1" dirty="0"/>
          </a:p>
          <a:p>
            <a:pPr algn="just"/>
            <a:endParaRPr lang="hr-HR" sz="1800" b="1" dirty="0"/>
          </a:p>
          <a:p>
            <a:pPr marL="285750" indent="-285750" algn="just">
              <a:buFont typeface="Arial"/>
              <a:buChar char="•"/>
            </a:pPr>
            <a:r>
              <a:rPr lang="en-US" sz="1800" dirty="0" err="1" smtClean="0"/>
              <a:t>Djeca</a:t>
            </a:r>
            <a:r>
              <a:rPr lang="en-US" sz="1800" dirty="0" smtClean="0"/>
              <a:t> </a:t>
            </a:r>
            <a:r>
              <a:rPr lang="en-US" sz="1800" dirty="0" err="1" smtClean="0"/>
              <a:t>trebaju</a:t>
            </a:r>
            <a:r>
              <a:rPr lang="en-US" sz="1800" dirty="0" smtClean="0"/>
              <a:t> </a:t>
            </a:r>
            <a:r>
              <a:rPr lang="en-US" sz="1800" dirty="0" err="1" smtClean="0"/>
              <a:t>vrijeme</a:t>
            </a:r>
            <a:r>
              <a:rPr lang="en-US" sz="1800" dirty="0" smtClean="0"/>
              <a:t>, </a:t>
            </a:r>
            <a:r>
              <a:rPr lang="en-US" sz="1800" dirty="0" err="1" smtClean="0"/>
              <a:t>prostor</a:t>
            </a:r>
            <a:r>
              <a:rPr lang="en-US" sz="1800" dirty="0" smtClean="0"/>
              <a:t> </a:t>
            </a:r>
            <a:r>
              <a:rPr lang="en-US" sz="1800" dirty="0" err="1" smtClean="0"/>
              <a:t>i</a:t>
            </a:r>
            <a:r>
              <a:rPr lang="en-US" sz="1800" dirty="0" smtClean="0"/>
              <a:t> </a:t>
            </a:r>
            <a:r>
              <a:rPr lang="ta-IN" sz="1800" dirty="0" smtClean="0"/>
              <a:t>veliku </a:t>
            </a:r>
            <a:r>
              <a:rPr lang="en-US" sz="1800" dirty="0" err="1" smtClean="0"/>
              <a:t>podr</a:t>
            </a:r>
            <a:r>
              <a:rPr lang="ta-IN" sz="1800" dirty="0" smtClean="0"/>
              <a:t>šku kako bi naučili prihvatiti, izraziti, i nositi se sa svojim emocijama. Važno je </a:t>
            </a:r>
            <a:r>
              <a:rPr lang="ta-IN" sz="1800" i="1" dirty="0" smtClean="0"/>
              <a:t>pokazati</a:t>
            </a:r>
            <a:r>
              <a:rPr lang="ta-IN" sz="1800" dirty="0" smtClean="0"/>
              <a:t> </a:t>
            </a:r>
            <a:r>
              <a:rPr lang="ta-IN" sz="1800" i="1" dirty="0" smtClean="0"/>
              <a:t>strpljenje</a:t>
            </a:r>
            <a:r>
              <a:rPr lang="ta-IN" sz="1800" dirty="0" smtClean="0"/>
              <a:t> u razdoblju kada se suočavaju sa svojim emocijama. Na taj način mogu naučiti kako kako pregovarati s drugima i izgraditi pozitivna prijateljstva. </a:t>
            </a:r>
            <a:endParaRPr lang="en-GB" sz="1800" dirty="0"/>
          </a:p>
        </p:txBody>
      </p:sp>
      <p:sp>
        <p:nvSpPr>
          <p:cNvPr id="8"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043608" y="123478"/>
            <a:ext cx="7272808" cy="609600"/>
          </a:xfrm>
        </p:spPr>
        <p:txBody>
          <a:bodyPr>
            <a:normAutofit/>
          </a:bodyPr>
          <a:lstStyle/>
          <a:p>
            <a:pPr algn="l"/>
            <a:r>
              <a:rPr lang="hr-HR" sz="1500" b="1" dirty="0" smtClean="0">
                <a:solidFill>
                  <a:schemeClr val="tx1"/>
                </a:solidFill>
              </a:rPr>
              <a:t>5.</a:t>
            </a:r>
            <a:r>
              <a:rPr lang="ta-IN" sz="1500" b="1" dirty="0">
                <a:solidFill>
                  <a:schemeClr val="tx1"/>
                </a:solidFill>
              </a:rPr>
              <a:t>1</a:t>
            </a:r>
            <a:r>
              <a:rPr lang="hr-HR" sz="1500" b="1" dirty="0" smtClean="0">
                <a:solidFill>
                  <a:schemeClr val="tx1"/>
                </a:solidFill>
              </a:rPr>
              <a:t>. </a:t>
            </a:r>
            <a:r>
              <a:rPr lang="hr-HR" sz="1500" dirty="0"/>
              <a:t>Emocionalni razvoj</a:t>
            </a:r>
            <a:r>
              <a:rPr lang="ta-IN" sz="1500" dirty="0"/>
              <a:t> djeteta</a:t>
            </a:r>
            <a:r>
              <a:rPr lang="hr-HR" sz="1500" dirty="0"/>
              <a:t> i upravljanje emocija</a:t>
            </a:r>
            <a:r>
              <a:rPr lang="ta-IN" sz="1500" dirty="0"/>
              <a:t>ma</a:t>
            </a:r>
            <a:endParaRPr lang="hr-HR" sz="1500" dirty="0"/>
          </a:p>
        </p:txBody>
      </p:sp>
    </p:spTree>
    <p:extLst>
      <p:ext uri="{BB962C8B-B14F-4D97-AF65-F5344CB8AC3E}">
        <p14:creationId xmlns:p14="http://schemas.microsoft.com/office/powerpoint/2010/main" val="23361813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99592" y="123478"/>
            <a:ext cx="7344816" cy="609399"/>
          </a:xfrm>
        </p:spPr>
        <p:txBody>
          <a:bodyPr>
            <a:normAutofit/>
          </a:bodyPr>
          <a:lstStyle/>
          <a:p>
            <a:pPr algn="l"/>
            <a:r>
              <a:rPr lang="hr-HR" sz="1500" b="1" dirty="0" smtClean="0">
                <a:solidFill>
                  <a:schemeClr val="tx1"/>
                </a:solidFill>
              </a:rPr>
              <a:t>5.1. </a:t>
            </a:r>
            <a:r>
              <a:rPr lang="hr-HR" sz="1500" dirty="0"/>
              <a:t>Emocionalni razvoj</a:t>
            </a:r>
            <a:r>
              <a:rPr lang="ta-IN" sz="1500" dirty="0"/>
              <a:t> djeteta</a:t>
            </a:r>
            <a:r>
              <a:rPr lang="hr-HR" sz="1500" dirty="0"/>
              <a:t> i upravljanje emocija</a:t>
            </a:r>
            <a:r>
              <a:rPr lang="ta-IN" sz="1500" dirty="0"/>
              <a:t>ma</a:t>
            </a:r>
            <a:endParaRPr lang="hr-HR" sz="150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 xmlns:a16="http://schemas.microsoft.com/office/drawing/2014/main" id="{A96D0E6D-E0FB-46EC-9E78-FCE19977F902}"/>
              </a:ext>
            </a:extLst>
          </p:cNvPr>
          <p:cNvSpPr txBox="1">
            <a:spLocks/>
          </p:cNvSpPr>
          <p:nvPr/>
        </p:nvSpPr>
        <p:spPr>
          <a:xfrm>
            <a:off x="395536" y="771550"/>
            <a:ext cx="8352928" cy="33843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ta-IN" sz="1800" b="1" dirty="0" smtClean="0"/>
              <a:t>Podizanje djetetova samopoštovanja</a:t>
            </a:r>
            <a:endParaRPr lang="hr-HR" sz="1800" b="1" dirty="0"/>
          </a:p>
          <a:p>
            <a:pPr algn="just"/>
            <a:endParaRPr lang="hr-HR" sz="1800" b="1" dirty="0"/>
          </a:p>
          <a:p>
            <a:pPr algn="just">
              <a:buFont typeface="Arial" pitchFamily="34" charset="0"/>
              <a:buChar char="•"/>
            </a:pPr>
            <a:r>
              <a:rPr lang="ta-IN" sz="1800" dirty="0" smtClean="0"/>
              <a:t>Potaknite/ohrabrite dijete</a:t>
            </a:r>
            <a:endParaRPr lang="hr-HR" sz="1800" dirty="0"/>
          </a:p>
          <a:p>
            <a:pPr algn="just">
              <a:buFont typeface="Arial" pitchFamily="34" charset="0"/>
              <a:buChar char="•"/>
            </a:pPr>
            <a:r>
              <a:rPr lang="ta-IN" sz="1800" dirty="0" smtClean="0"/>
              <a:t>Pružajte stalnu brigu</a:t>
            </a:r>
            <a:endParaRPr lang="hr-HR" sz="1800" dirty="0"/>
          </a:p>
          <a:p>
            <a:pPr algn="just">
              <a:buFont typeface="Arial" pitchFamily="34" charset="0"/>
              <a:buChar char="•"/>
            </a:pPr>
            <a:r>
              <a:rPr lang="ta-IN" sz="1800" dirty="0" smtClean="0"/>
              <a:t>Budite pozitivan uzor</a:t>
            </a:r>
            <a:endParaRPr lang="hr-HR" sz="1800" dirty="0"/>
          </a:p>
          <a:p>
            <a:pPr algn="just">
              <a:buFont typeface="Arial" pitchFamily="34" charset="0"/>
              <a:buChar char="•"/>
            </a:pPr>
            <a:r>
              <a:rPr lang="en-US" sz="1800" dirty="0" err="1" smtClean="0"/>
              <a:t>Pr</a:t>
            </a:r>
            <a:r>
              <a:rPr lang="ta-IN" sz="1800" dirty="0" smtClean="0"/>
              <a:t>užite djeci jasne i dosljedne granice </a:t>
            </a:r>
            <a:endParaRPr lang="ta-IN" sz="1800" dirty="0"/>
          </a:p>
          <a:p>
            <a:pPr algn="just">
              <a:buFont typeface="Arial" pitchFamily="34" charset="0"/>
              <a:buChar char="•"/>
            </a:pPr>
            <a:r>
              <a:rPr lang="ta-IN" sz="1800" dirty="0" smtClean="0"/>
              <a:t>Pomozite djeci da postignu uspjeh</a:t>
            </a:r>
            <a:endParaRPr lang="hr-HR" sz="1800" dirty="0"/>
          </a:p>
          <a:p>
            <a:pPr algn="just">
              <a:buFont typeface="Arial" pitchFamily="34" charset="0"/>
              <a:buChar char="•"/>
            </a:pPr>
            <a:r>
              <a:rPr lang="ta-IN" sz="1800" dirty="0" smtClean="0"/>
              <a:t>Cijenite djetetov trud</a:t>
            </a:r>
            <a:endParaRPr lang="hr-HR" sz="1800" dirty="0"/>
          </a:p>
          <a:p>
            <a:pPr algn="just">
              <a:buFont typeface="Arial" pitchFamily="34" charset="0"/>
              <a:buChar char="•"/>
            </a:pPr>
            <a:r>
              <a:rPr lang="ta-IN" sz="1800" dirty="0" smtClean="0"/>
              <a:t>Dopustite djeci slobodu izbora</a:t>
            </a:r>
            <a:endParaRPr lang="hr-HR" sz="1800" dirty="0"/>
          </a:p>
          <a:p>
            <a:pPr algn="just">
              <a:buFont typeface="Arial" pitchFamily="34" charset="0"/>
              <a:buChar char="•"/>
            </a:pPr>
            <a:r>
              <a:rPr lang="ta-IN" sz="1800" dirty="0" smtClean="0"/>
              <a:t>Pomozite djetetu da pronađe nešto u čemu je dobar/dobra</a:t>
            </a:r>
            <a:endParaRPr lang="en-GB" sz="1800" dirty="0"/>
          </a:p>
        </p:txBody>
      </p:sp>
    </p:spTree>
    <p:extLst>
      <p:ext uri="{BB962C8B-B14F-4D97-AF65-F5344CB8AC3E}">
        <p14:creationId xmlns:p14="http://schemas.microsoft.com/office/powerpoint/2010/main" val="308713245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560840" cy="609399"/>
          </a:xfrm>
        </p:spPr>
        <p:txBody>
          <a:bodyPr>
            <a:normAutofit/>
          </a:bodyPr>
          <a:lstStyle/>
          <a:p>
            <a:pPr algn="l"/>
            <a:r>
              <a:rPr lang="hr-HR" sz="1500" b="1" dirty="0" smtClean="0">
                <a:solidFill>
                  <a:schemeClr val="tx1"/>
                </a:solidFill>
              </a:rPr>
              <a:t>5.</a:t>
            </a:r>
            <a:r>
              <a:rPr lang="ta-IN" sz="1500" b="1" dirty="0" smtClean="0">
                <a:solidFill>
                  <a:schemeClr val="tx1"/>
                </a:solidFill>
              </a:rPr>
              <a:t>1</a:t>
            </a:r>
            <a:r>
              <a:rPr lang="hr-HR" sz="1500" b="1" dirty="0" smtClean="0">
                <a:solidFill>
                  <a:schemeClr val="tx1"/>
                </a:solidFill>
              </a:rPr>
              <a:t>. </a:t>
            </a:r>
            <a:r>
              <a:rPr lang="hr-HR" sz="1500" dirty="0"/>
              <a:t>Emocionalni razvoj</a:t>
            </a:r>
            <a:r>
              <a:rPr lang="ta-IN" sz="1500" dirty="0"/>
              <a:t> djeteta</a:t>
            </a:r>
            <a:r>
              <a:rPr lang="hr-HR" sz="1500" dirty="0"/>
              <a:t> i upravljanje emocija</a:t>
            </a:r>
            <a:r>
              <a:rPr lang="ta-IN" sz="1500" dirty="0"/>
              <a:t>ma</a:t>
            </a:r>
            <a:endParaRPr lang="hr-HR" sz="1500" dirty="0"/>
          </a:p>
          <a:p>
            <a:pPr algn="l"/>
            <a:endParaRPr lang="hr-HR" sz="15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987574"/>
            <a:ext cx="7848872"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ta-IN" sz="1800" b="1" dirty="0" smtClean="0"/>
              <a:t>Nošenje s negativnim emocijama</a:t>
            </a:r>
            <a:endParaRPr lang="hr-HR" sz="1800" b="1" dirty="0"/>
          </a:p>
          <a:p>
            <a:endParaRPr lang="hr-HR" sz="1800" b="1" dirty="0"/>
          </a:p>
          <a:p>
            <a:pPr marL="285750" indent="-285750" algn="just">
              <a:buFont typeface="Arial"/>
              <a:buChar char="•"/>
            </a:pPr>
            <a:r>
              <a:rPr lang="ta-IN" sz="1800" dirty="0" smtClean="0"/>
              <a:t>Stručnjaci koji rade u sportskim klubovima moraju se svakodnevno nositi s brojnim zadacima </a:t>
            </a:r>
            <a:r>
              <a:rPr lang="mr-IN" sz="1800" dirty="0" smtClean="0"/>
              <a:t>–</a:t>
            </a:r>
            <a:r>
              <a:rPr lang="ta-IN" sz="1800" dirty="0" smtClean="0"/>
              <a:t> od ispunjavanja ciljeva, upravljanja ponašanjima,  ispunjavanja roditeljskih očekivanja. </a:t>
            </a:r>
          </a:p>
          <a:p>
            <a:pPr marL="285750" indent="-285750" algn="just">
              <a:buFont typeface="Arial"/>
              <a:buChar char="•"/>
            </a:pPr>
            <a:r>
              <a:rPr lang="ta-IN" sz="1800" dirty="0" smtClean="0"/>
              <a:t>Ponekad se nošenje s</a:t>
            </a:r>
            <a:r>
              <a:rPr lang="en-US" sz="1800" dirty="0" smtClean="0"/>
              <a:t> </a:t>
            </a:r>
            <a:r>
              <a:rPr lang="ta-IN" sz="1800" dirty="0" smtClean="0"/>
              <a:t>negativnim emocijama ili neki</a:t>
            </a:r>
            <a:r>
              <a:rPr lang="en-US" sz="1800" dirty="0"/>
              <a:t>m</a:t>
            </a:r>
            <a:r>
              <a:rPr lang="ta-IN" sz="1800" dirty="0" smtClean="0"/>
              <a:t> psihološki</a:t>
            </a:r>
            <a:r>
              <a:rPr lang="en-US" sz="1800" dirty="0" smtClean="0"/>
              <a:t>m</a:t>
            </a:r>
            <a:r>
              <a:rPr lang="ta-IN" sz="1800" dirty="0" smtClean="0"/>
              <a:t> problemi</a:t>
            </a:r>
            <a:r>
              <a:rPr lang="en-US" sz="1800" dirty="0" smtClean="0"/>
              <a:t>ma</a:t>
            </a:r>
            <a:r>
              <a:rPr lang="ta-IN" sz="1800" dirty="0" smtClean="0"/>
              <a:t> djece čini kao nemogući zadatak povrh svega navedenog.</a:t>
            </a:r>
            <a:endParaRPr lang="en-US" b="1" dirty="0"/>
          </a:p>
        </p:txBody>
      </p:sp>
    </p:spTree>
    <p:extLst>
      <p:ext uri="{BB962C8B-B14F-4D97-AF65-F5344CB8AC3E}">
        <p14:creationId xmlns:p14="http://schemas.microsoft.com/office/powerpoint/2010/main" val="23895824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609399"/>
          </a:xfrm>
        </p:spPr>
        <p:txBody>
          <a:bodyPr>
            <a:normAutofit/>
          </a:bodyPr>
          <a:lstStyle/>
          <a:p>
            <a:pPr algn="l"/>
            <a:r>
              <a:rPr lang="hr-HR" sz="1800" b="1" dirty="0" smtClean="0">
                <a:solidFill>
                  <a:schemeClr val="tx1"/>
                </a:solidFill>
              </a:rPr>
              <a:t>5.</a:t>
            </a:r>
            <a:r>
              <a:rPr lang="ta-IN" sz="1800" b="1" dirty="0" smtClean="0">
                <a:solidFill>
                  <a:schemeClr val="tx1"/>
                </a:solidFill>
              </a:rPr>
              <a:t>1</a:t>
            </a:r>
            <a:r>
              <a:rPr lang="hr-HR" sz="1800" b="1" dirty="0" smtClean="0">
                <a:solidFill>
                  <a:schemeClr val="tx1"/>
                </a:solidFill>
              </a:rPr>
              <a:t>. </a:t>
            </a:r>
            <a:r>
              <a:rPr lang="hr-HR" sz="1800" dirty="0"/>
              <a:t>Emocionalni razvoj</a:t>
            </a:r>
            <a:r>
              <a:rPr lang="ta-IN" sz="1800" dirty="0"/>
              <a:t> djeteta</a:t>
            </a:r>
            <a:r>
              <a:rPr lang="hr-HR" sz="1800" dirty="0"/>
              <a:t> i upravljanje emocija</a:t>
            </a:r>
            <a:r>
              <a:rPr lang="ta-IN" sz="1800" dirty="0"/>
              <a:t>ma</a:t>
            </a:r>
            <a:endParaRPr lang="hr-HR" sz="1800" dirty="0"/>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843558"/>
            <a:ext cx="8064896" cy="3312368"/>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2300" b="1" dirty="0" smtClean="0"/>
              <a:t>Razgovarajte o emocijama</a:t>
            </a:r>
            <a:endParaRPr lang="hr-HR" sz="2300" b="1" dirty="0"/>
          </a:p>
          <a:p>
            <a:pPr algn="l"/>
            <a:endParaRPr lang="hr-HR" sz="2300" dirty="0"/>
          </a:p>
          <a:p>
            <a:pPr algn="l"/>
            <a:r>
              <a:rPr lang="en-US" sz="2300" dirty="0" err="1" smtClean="0"/>
              <a:t>Djeca</a:t>
            </a:r>
            <a:r>
              <a:rPr lang="en-US" sz="2300" dirty="0" smtClean="0"/>
              <a:t> s </a:t>
            </a:r>
            <a:r>
              <a:rPr lang="en-US" sz="2300" dirty="0" err="1" smtClean="0"/>
              <a:t>dobrom</a:t>
            </a:r>
            <a:r>
              <a:rPr lang="en-US" sz="2300" dirty="0" smtClean="0"/>
              <a:t> </a:t>
            </a:r>
            <a:r>
              <a:rPr lang="en-US" sz="2300" i="1" dirty="0" err="1" smtClean="0"/>
              <a:t>emocionalnom</a:t>
            </a:r>
            <a:r>
              <a:rPr lang="en-US" sz="2300" i="1" dirty="0" smtClean="0"/>
              <a:t> </a:t>
            </a:r>
            <a:r>
              <a:rPr lang="en-US" sz="2300" i="1" dirty="0" err="1" smtClean="0"/>
              <a:t>pismeno</a:t>
            </a:r>
            <a:r>
              <a:rPr lang="ta-IN" sz="2300" i="1" dirty="0" smtClean="0"/>
              <a:t>šću</a:t>
            </a:r>
            <a:r>
              <a:rPr lang="en-US" sz="2300" i="1" dirty="0" smtClean="0"/>
              <a:t> </a:t>
            </a:r>
            <a:r>
              <a:rPr lang="ta-IN" sz="2300" dirty="0" smtClean="0"/>
              <a:t>postižu bolje rezulta</a:t>
            </a:r>
            <a:r>
              <a:rPr lang="en-US" sz="2300" dirty="0" smtClean="0"/>
              <a:t>t</a:t>
            </a:r>
            <a:r>
              <a:rPr lang="ta-IN" sz="2300" dirty="0" smtClean="0"/>
              <a:t>e u školi i bolje se nose s jakim emocijama. Dobra </a:t>
            </a:r>
            <a:r>
              <a:rPr lang="ta-IN" sz="2300" i="1" dirty="0" smtClean="0"/>
              <a:t>emocionalna </a:t>
            </a:r>
            <a:r>
              <a:rPr lang="en-US" sz="2300" i="1" dirty="0" err="1" smtClean="0"/>
              <a:t>pismeno</a:t>
            </a:r>
            <a:r>
              <a:rPr lang="ta-IN" sz="2300" i="1" dirty="0" smtClean="0"/>
              <a:t>st</a:t>
            </a:r>
            <a:r>
              <a:rPr lang="en-US" sz="2300" i="1" dirty="0" smtClean="0"/>
              <a:t> </a:t>
            </a:r>
            <a:r>
              <a:rPr lang="ta-IN" sz="2300" i="1" dirty="0" smtClean="0"/>
              <a:t> </a:t>
            </a:r>
            <a:r>
              <a:rPr lang="ta-IN" sz="2300" dirty="0" smtClean="0"/>
              <a:t>znači sljedeće</a:t>
            </a:r>
            <a:r>
              <a:rPr lang="en-US" sz="2300" dirty="0" smtClean="0"/>
              <a:t>:</a:t>
            </a:r>
            <a:endParaRPr lang="en-US" sz="2300" dirty="0"/>
          </a:p>
          <a:p>
            <a:pPr marL="342900" indent="-342900" algn="l">
              <a:buFont typeface="Arial"/>
              <a:buChar char="•"/>
            </a:pPr>
            <a:r>
              <a:rPr lang="ta-IN" sz="2300" dirty="0" smtClean="0"/>
              <a:t>Razumijevanje postojanja različitih emocija (ljutnja, tuga, briga, sram, uzbuđenje, sreća, krivnja, itd. )</a:t>
            </a:r>
          </a:p>
          <a:p>
            <a:pPr marL="342900" indent="-342900" algn="l">
              <a:buFont typeface="Arial"/>
              <a:buChar char="•"/>
            </a:pPr>
            <a:r>
              <a:rPr lang="ta-IN" sz="2300" dirty="0" smtClean="0"/>
              <a:t>Razumijevanje različitog inteziteta emocija (od blagih do jakih)</a:t>
            </a:r>
          </a:p>
          <a:p>
            <a:pPr marL="342900" indent="-342900" algn="l">
              <a:buFont typeface="Arial"/>
              <a:buChar char="•"/>
            </a:pPr>
            <a:r>
              <a:rPr lang="ta-IN" sz="2300" dirty="0" smtClean="0"/>
              <a:t>Razumijevanje da su emocije potaknute mislima i situacijama</a:t>
            </a:r>
          </a:p>
          <a:p>
            <a:pPr marL="342900" indent="-342900" algn="l">
              <a:buFont typeface="Arial"/>
              <a:buChar char="•"/>
            </a:pPr>
            <a:r>
              <a:rPr lang="ta-IN" sz="2300" dirty="0" smtClean="0"/>
              <a:t>Mogućnost identifikacije emocija kod sebe i drugih </a:t>
            </a:r>
            <a:endParaRPr lang="ta-IN" sz="2300" dirty="0"/>
          </a:p>
          <a:p>
            <a:pPr marL="342900" indent="-342900" algn="l">
              <a:buFont typeface="Arial"/>
              <a:buChar char="•"/>
            </a:pPr>
            <a:r>
              <a:rPr lang="ta-IN" sz="2300" dirty="0" smtClean="0"/>
              <a:t>Mogućnost izražavanja emocija i poduzimanja koraka za nošenje s negativnim emocijama </a:t>
            </a:r>
            <a:endParaRPr lang="hr-HR" dirty="0"/>
          </a:p>
          <a:p>
            <a:pPr algn="just"/>
            <a:endParaRPr lang="en-US" b="1" dirty="0"/>
          </a:p>
        </p:txBody>
      </p:sp>
    </p:spTree>
    <p:extLst>
      <p:ext uri="{BB962C8B-B14F-4D97-AF65-F5344CB8AC3E}">
        <p14:creationId xmlns:p14="http://schemas.microsoft.com/office/powerpoint/2010/main" val="190791524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632848" cy="609399"/>
          </a:xfrm>
        </p:spPr>
        <p:txBody>
          <a:bodyPr>
            <a:normAutofit/>
          </a:bodyPr>
          <a:lstStyle/>
          <a:p>
            <a:pPr algn="l"/>
            <a:r>
              <a:rPr lang="hr-HR" sz="1800" b="1" dirty="0" smtClean="0">
                <a:solidFill>
                  <a:schemeClr val="tx1"/>
                </a:solidFill>
              </a:rPr>
              <a:t>5.</a:t>
            </a:r>
            <a:r>
              <a:rPr lang="ta-IN" sz="1800" b="1" dirty="0" smtClean="0">
                <a:solidFill>
                  <a:schemeClr val="tx1"/>
                </a:solidFill>
              </a:rPr>
              <a:t>1</a:t>
            </a:r>
            <a:r>
              <a:rPr lang="hr-HR" sz="1800" b="1" dirty="0" smtClean="0">
                <a:solidFill>
                  <a:schemeClr val="tx1"/>
                </a:solidFill>
              </a:rPr>
              <a:t>. </a:t>
            </a:r>
            <a:r>
              <a:rPr lang="hr-HR" sz="1800" dirty="0"/>
              <a:t>Emocionalni razvoj</a:t>
            </a:r>
            <a:r>
              <a:rPr lang="ta-IN" sz="1800" dirty="0"/>
              <a:t> djeteta</a:t>
            </a:r>
            <a:r>
              <a:rPr lang="hr-HR" sz="1800" dirty="0"/>
              <a:t> i upravljanje emocija</a:t>
            </a:r>
            <a:r>
              <a:rPr lang="ta-IN" sz="1800" dirty="0"/>
              <a:t>ma</a:t>
            </a:r>
            <a:endParaRPr lang="hr-HR" sz="1800" dirty="0"/>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843558"/>
            <a:ext cx="7992888" cy="324036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ta-IN" sz="3400" b="1" dirty="0" smtClean="0"/>
              <a:t>Potvrdite razumijevanje </a:t>
            </a:r>
            <a:r>
              <a:rPr lang="en-US" sz="3400" b="1" dirty="0" err="1" smtClean="0"/>
              <a:t>i</a:t>
            </a:r>
            <a:r>
              <a:rPr lang="en-US" sz="3400" b="1" dirty="0" smtClean="0"/>
              <a:t> </a:t>
            </a:r>
            <a:r>
              <a:rPr lang="en-US" sz="3400" b="1" dirty="0" err="1" smtClean="0"/>
              <a:t>empatizirajte</a:t>
            </a:r>
            <a:r>
              <a:rPr lang="ta-IN" sz="3400" b="1" dirty="0" smtClean="0"/>
              <a:t> prije nego što učinite bilo što drugo</a:t>
            </a:r>
            <a:endParaRPr lang="hr-HR" sz="3400" b="1" dirty="0"/>
          </a:p>
          <a:p>
            <a:pPr algn="just"/>
            <a:endParaRPr lang="en-US" sz="3400" dirty="0"/>
          </a:p>
          <a:p>
            <a:pPr algn="just"/>
            <a:r>
              <a:rPr lang="ta-IN" sz="3400" dirty="0" smtClean="0"/>
              <a:t>P</a:t>
            </a:r>
            <a:r>
              <a:rPr lang="en-US" sz="3400" dirty="0" err="1" smtClean="0"/>
              <a:t>otvrda</a:t>
            </a:r>
            <a:r>
              <a:rPr lang="en-US" sz="3400" dirty="0" smtClean="0"/>
              <a:t> </a:t>
            </a:r>
            <a:r>
              <a:rPr lang="en-US" sz="3400" dirty="0" err="1" smtClean="0"/>
              <a:t>razumijevanja</a:t>
            </a:r>
            <a:r>
              <a:rPr lang="ta-IN" sz="3400" dirty="0" smtClean="0"/>
              <a:t> i suosjećanj</a:t>
            </a:r>
            <a:r>
              <a:rPr lang="ta-IN" sz="3400" dirty="0"/>
              <a:t>e</a:t>
            </a:r>
            <a:r>
              <a:rPr lang="en-US" sz="3400" dirty="0" smtClean="0"/>
              <a:t> se </a:t>
            </a:r>
            <a:r>
              <a:rPr lang="en-US" sz="3400" dirty="0" err="1" smtClean="0"/>
              <a:t>izr</a:t>
            </a:r>
            <a:r>
              <a:rPr lang="ta-IN" sz="3400" dirty="0" smtClean="0"/>
              <a:t>iče kratkom rečenicom koja označava moguće emocije, provjerava je li to istina i iznosi da nam je stalo do njihove borbe</a:t>
            </a:r>
            <a:r>
              <a:rPr lang="en-US" sz="3400" dirty="0" smtClean="0"/>
              <a:t>. </a:t>
            </a:r>
            <a:r>
              <a:rPr lang="ta-IN" sz="3400" dirty="0" smtClean="0"/>
              <a:t>Na primjer</a:t>
            </a:r>
            <a:r>
              <a:rPr lang="en-US" sz="3400" dirty="0" smtClean="0"/>
              <a:t>:</a:t>
            </a:r>
            <a:endParaRPr lang="hr-HR" sz="3400" dirty="0"/>
          </a:p>
          <a:p>
            <a:pPr algn="just"/>
            <a:endParaRPr lang="en-US" sz="3400" dirty="0"/>
          </a:p>
          <a:p>
            <a:pPr marL="457200" indent="-457200" algn="l">
              <a:buFont typeface="Arial"/>
              <a:buChar char="•"/>
            </a:pPr>
            <a:r>
              <a:rPr lang="ta-IN" sz="3400" dirty="0" smtClean="0"/>
              <a:t>Vidim da si trenutno frustriran/na. Žao mi je što se osjećaš loše. </a:t>
            </a:r>
          </a:p>
          <a:p>
            <a:pPr marL="457200" indent="-457200" algn="l">
              <a:buFont typeface="Arial"/>
              <a:buChar char="•"/>
            </a:pPr>
            <a:r>
              <a:rPr lang="ta-IN" sz="3400" dirty="0" smtClean="0"/>
              <a:t>Možda se varam, ali izgledaš mi zabrinuto. To mora biti teško. </a:t>
            </a:r>
          </a:p>
          <a:p>
            <a:pPr marL="457200" indent="-457200" algn="l">
              <a:buFont typeface="Arial"/>
              <a:buChar char="•"/>
            </a:pPr>
            <a:r>
              <a:rPr lang="ta-IN" sz="3400" dirty="0" smtClean="0"/>
              <a:t>Žao mi je što si uznemiren/na zbog toga. </a:t>
            </a:r>
          </a:p>
          <a:p>
            <a:pPr marL="457200" indent="-457200" algn="l">
              <a:buFont typeface="Arial"/>
              <a:buChar char="•"/>
            </a:pPr>
            <a:r>
              <a:rPr lang="ta-IN" sz="3400" dirty="0" smtClean="0"/>
              <a:t>Mislim da bi se i ja osjećao/la vrlo tužno da sam to bio/bila ja. </a:t>
            </a:r>
          </a:p>
          <a:p>
            <a:pPr marL="457200" indent="-457200" algn="l">
              <a:buFont typeface="Arial"/>
              <a:buChar char="•"/>
            </a:pPr>
            <a:r>
              <a:rPr lang="ta-IN" sz="3400" dirty="0" smtClean="0"/>
              <a:t>Znam da si jako ljut/a. Nije se zabavno osjećati tako preplavljeno. </a:t>
            </a:r>
          </a:p>
          <a:p>
            <a:pPr marL="457200" indent="-457200" algn="l">
              <a:buFont typeface="Arial"/>
              <a:buChar char="•"/>
            </a:pPr>
            <a:r>
              <a:rPr lang="ta-IN" sz="3400" dirty="0" smtClean="0"/>
              <a:t>Žao mi je da se osjećaš tako tužno. </a:t>
            </a:r>
            <a:endParaRPr lang="en-US" b="1" dirty="0"/>
          </a:p>
        </p:txBody>
      </p:sp>
    </p:spTree>
    <p:extLst>
      <p:ext uri="{BB962C8B-B14F-4D97-AF65-F5344CB8AC3E}">
        <p14:creationId xmlns:p14="http://schemas.microsoft.com/office/powerpoint/2010/main" val="384994201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560840" cy="609399"/>
          </a:xfrm>
        </p:spPr>
        <p:txBody>
          <a:bodyPr>
            <a:normAutofit/>
          </a:bodyPr>
          <a:lstStyle/>
          <a:p>
            <a:pPr algn="l"/>
            <a:r>
              <a:rPr lang="hr-HR" sz="1500" b="1" dirty="0" smtClean="0">
                <a:solidFill>
                  <a:schemeClr val="tx1"/>
                </a:solidFill>
              </a:rPr>
              <a:t>5.</a:t>
            </a:r>
            <a:r>
              <a:rPr lang="ta-IN" sz="1500" b="1" dirty="0" smtClean="0">
                <a:solidFill>
                  <a:schemeClr val="tx1"/>
                </a:solidFill>
              </a:rPr>
              <a:t>1</a:t>
            </a:r>
            <a:r>
              <a:rPr lang="hr-HR" sz="1500" b="1" dirty="0" smtClean="0">
                <a:solidFill>
                  <a:schemeClr val="tx1"/>
                </a:solidFill>
              </a:rPr>
              <a:t>. </a:t>
            </a:r>
            <a:r>
              <a:rPr lang="hr-HR" sz="1500" dirty="0"/>
              <a:t>Emocionalni razvoj</a:t>
            </a:r>
            <a:r>
              <a:rPr lang="ta-IN" sz="1500" dirty="0"/>
              <a:t> djeteta</a:t>
            </a:r>
            <a:r>
              <a:rPr lang="hr-HR" sz="1500" dirty="0"/>
              <a:t> i upravljanje emocija</a:t>
            </a:r>
            <a:r>
              <a:rPr lang="ta-IN" sz="1500" dirty="0"/>
              <a:t>ma</a:t>
            </a:r>
            <a:endParaRPr lang="hr-HR" sz="1500" dirty="0"/>
          </a:p>
          <a:p>
            <a:pPr algn="l"/>
            <a:endParaRPr lang="hr-HR" sz="15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771550"/>
            <a:ext cx="8352928" cy="3672408"/>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ta-IN" sz="2900" b="1" dirty="0" smtClean="0"/>
              <a:t>Napravite plan za negativne emocije</a:t>
            </a:r>
            <a:endParaRPr lang="hr-HR" sz="2900" b="1" dirty="0"/>
          </a:p>
          <a:p>
            <a:pPr algn="just"/>
            <a:r>
              <a:rPr lang="ta-IN" sz="2900" dirty="0" smtClean="0"/>
              <a:t>Budući da djeca često svakodnevno doživljavaju snažne emocije, sljedeći vodič im može pomoći kako bi naučila što napraviti kada dožive negativne emocije:</a:t>
            </a:r>
            <a:endParaRPr lang="hr-HR" sz="2900" dirty="0"/>
          </a:p>
          <a:p>
            <a:pPr algn="l"/>
            <a:endParaRPr lang="hr-HR" sz="2900" dirty="0"/>
          </a:p>
          <a:p>
            <a:pPr marL="457200" indent="-457200" algn="l">
              <a:buFont typeface="Arial"/>
              <a:buChar char="•"/>
            </a:pPr>
            <a:r>
              <a:rPr lang="ta-IN" sz="2900" dirty="0" smtClean="0"/>
              <a:t>Polako udahnite i izdahnite </a:t>
            </a:r>
          </a:p>
          <a:p>
            <a:pPr marL="457200" indent="-457200" algn="l">
              <a:buFont typeface="Arial"/>
              <a:buChar char="•"/>
            </a:pPr>
            <a:r>
              <a:rPr lang="ta-IN" sz="2900" dirty="0" smtClean="0"/>
              <a:t>Koristite </a:t>
            </a:r>
            <a:r>
              <a:rPr lang="en-US" sz="2900" dirty="0" smtClean="0"/>
              <a:t>”</a:t>
            </a:r>
            <a:r>
              <a:rPr lang="ta-IN" sz="2900" dirty="0" smtClean="0"/>
              <a:t>smirene misli</a:t>
            </a:r>
            <a:r>
              <a:rPr lang="en-US" sz="2900" dirty="0" smtClean="0"/>
              <a:t>" (</a:t>
            </a:r>
            <a:r>
              <a:rPr lang="ta-IN" sz="2900" dirty="0" smtClean="0"/>
              <a:t>Djeca mogu pripremiti ključne izraze unaprijed i to držati kod sebe. Ti izrazi mogu biti na primjer</a:t>
            </a:r>
            <a:r>
              <a:rPr lang="en-US" sz="2900" dirty="0" smtClean="0"/>
              <a:t> ”</a:t>
            </a:r>
            <a:r>
              <a:rPr lang="ta-IN" sz="2900" dirty="0" smtClean="0"/>
              <a:t>Dobro sam</a:t>
            </a:r>
            <a:r>
              <a:rPr lang="en-US" sz="2900" dirty="0" smtClean="0"/>
              <a:t>"</a:t>
            </a:r>
            <a:r>
              <a:rPr lang="en-US" sz="2900" dirty="0"/>
              <a:t>, </a:t>
            </a:r>
            <a:r>
              <a:rPr lang="en-US" sz="2900" dirty="0" smtClean="0"/>
              <a:t>”</a:t>
            </a:r>
            <a:r>
              <a:rPr lang="ta-IN" sz="2900" dirty="0" smtClean="0"/>
              <a:t>Mogu se nositi</a:t>
            </a:r>
            <a:r>
              <a:rPr lang="en-US" sz="2900" dirty="0" smtClean="0"/>
              <a:t>"</a:t>
            </a:r>
            <a:r>
              <a:rPr lang="en-US" sz="2900" dirty="0"/>
              <a:t>, </a:t>
            </a:r>
            <a:r>
              <a:rPr lang="en-US" sz="2900" dirty="0" smtClean="0"/>
              <a:t>”</a:t>
            </a:r>
            <a:r>
              <a:rPr lang="ta-IN" sz="2900" dirty="0" smtClean="0"/>
              <a:t>Nije kraj svijeta</a:t>
            </a:r>
            <a:r>
              <a:rPr lang="en-US" sz="2900" dirty="0" smtClean="0"/>
              <a:t>”</a:t>
            </a:r>
            <a:r>
              <a:rPr lang="ta-IN" sz="2900" dirty="0" smtClean="0"/>
              <a:t>, itd.</a:t>
            </a:r>
            <a:r>
              <a:rPr lang="en-US" sz="2900" dirty="0" smtClean="0"/>
              <a:t>)</a:t>
            </a:r>
            <a:endParaRPr lang="en-US" sz="2900" dirty="0"/>
          </a:p>
          <a:p>
            <a:pPr marL="457200" indent="-457200" algn="l">
              <a:buFont typeface="Arial"/>
              <a:buChar char="•"/>
            </a:pPr>
            <a:r>
              <a:rPr lang="ta-IN" sz="2900" dirty="0" smtClean="0"/>
              <a:t>Koncentrirajte se 2 minute na zadatak (apsolutni fokus na zadatak) da </a:t>
            </a:r>
            <a:r>
              <a:rPr lang="en-US" sz="2900" dirty="0" smtClean="0"/>
              <a:t>"rest</a:t>
            </a:r>
            <a:r>
              <a:rPr lang="ta-IN" sz="2900" dirty="0" smtClean="0"/>
              <a:t>artirate</a:t>
            </a:r>
            <a:r>
              <a:rPr lang="en-US" sz="2900" dirty="0" smtClean="0"/>
              <a:t>" </a:t>
            </a:r>
            <a:r>
              <a:rPr lang="ta-IN" sz="2900" dirty="0" smtClean="0"/>
              <a:t>svoje misli.</a:t>
            </a:r>
            <a:endParaRPr lang="en-US" sz="2900" dirty="0"/>
          </a:p>
          <a:p>
            <a:pPr marL="457200" indent="-457200" algn="l">
              <a:buFont typeface="Arial"/>
              <a:buChar char="•"/>
            </a:pPr>
            <a:r>
              <a:rPr lang="ta-IN" sz="2900" dirty="0" smtClean="0"/>
              <a:t>Držite umirujući predmet.</a:t>
            </a:r>
            <a:endParaRPr lang="en-US" sz="2900" dirty="0"/>
          </a:p>
          <a:p>
            <a:pPr marL="457200" indent="-457200" algn="l">
              <a:buFont typeface="Arial"/>
              <a:buChar char="•"/>
            </a:pPr>
            <a:r>
              <a:rPr lang="ta-IN" sz="2900" dirty="0" smtClean="0"/>
              <a:t>Napišite ili nacrtajte sliku kojom ćete reći treneru da se ne osjećate dobro.</a:t>
            </a:r>
            <a:endParaRPr lang="en-US" sz="2900" dirty="0"/>
          </a:p>
          <a:p>
            <a:pPr marL="457200" indent="-457200" algn="l">
              <a:buFont typeface="Arial"/>
              <a:buChar char="•"/>
            </a:pPr>
            <a:r>
              <a:rPr lang="ta-IN" sz="2900" dirty="0" smtClean="0"/>
              <a:t>Istegnite tijelo.</a:t>
            </a:r>
            <a:endParaRPr lang="en-US" sz="2900" dirty="0"/>
          </a:p>
          <a:p>
            <a:pPr algn="just"/>
            <a:endParaRPr lang="en-US" dirty="0"/>
          </a:p>
          <a:p>
            <a:pPr algn="just"/>
            <a:endParaRPr lang="en-US" dirty="0"/>
          </a:p>
          <a:p>
            <a:pPr algn="just"/>
            <a:endParaRPr lang="hr-HR" dirty="0"/>
          </a:p>
          <a:p>
            <a:pPr algn="just"/>
            <a:endParaRPr lang="en-US" b="1" dirty="0"/>
          </a:p>
        </p:txBody>
      </p:sp>
    </p:spTree>
    <p:extLst>
      <p:ext uri="{BB962C8B-B14F-4D97-AF65-F5344CB8AC3E}">
        <p14:creationId xmlns:p14="http://schemas.microsoft.com/office/powerpoint/2010/main" val="393894865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560840" cy="609399"/>
          </a:xfrm>
        </p:spPr>
        <p:txBody>
          <a:bodyPr>
            <a:normAutofit/>
          </a:bodyPr>
          <a:lstStyle/>
          <a:p>
            <a:pPr algn="l"/>
            <a:r>
              <a:rPr lang="hr-HR" sz="1600" b="1" dirty="0" smtClean="0">
                <a:solidFill>
                  <a:schemeClr val="tx1"/>
                </a:solidFill>
              </a:rPr>
              <a:t>5.</a:t>
            </a:r>
            <a:r>
              <a:rPr lang="ta-IN" sz="1600" b="1" dirty="0" smtClean="0">
                <a:solidFill>
                  <a:schemeClr val="tx1"/>
                </a:solidFill>
              </a:rPr>
              <a:t>1</a:t>
            </a:r>
            <a:r>
              <a:rPr lang="hr-HR" sz="1600" b="1" dirty="0" smtClean="0">
                <a:solidFill>
                  <a:schemeClr val="tx1"/>
                </a:solidFill>
              </a:rPr>
              <a:t>. </a:t>
            </a:r>
            <a:r>
              <a:rPr lang="hr-HR" sz="1600" dirty="0"/>
              <a:t>Emocionalni razvoj</a:t>
            </a:r>
            <a:r>
              <a:rPr lang="ta-IN" sz="1600" dirty="0"/>
              <a:t> djeteta</a:t>
            </a:r>
            <a:r>
              <a:rPr lang="hr-HR" sz="1600" dirty="0"/>
              <a:t> i upravljanje emocija</a:t>
            </a:r>
            <a:r>
              <a:rPr lang="ta-IN" sz="1600" dirty="0"/>
              <a:t>ma</a:t>
            </a:r>
            <a:endParaRPr lang="hr-HR" sz="1600" dirty="0"/>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699542"/>
            <a:ext cx="7848872" cy="3528392"/>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ta-IN" sz="2100" b="1" dirty="0" smtClean="0"/>
              <a:t>Pohvala, priznanje i nagrada za hrabro i smireno ponašanje</a:t>
            </a:r>
          </a:p>
          <a:p>
            <a:pPr algn="just"/>
            <a:endParaRPr lang="en-US" sz="2100" b="1" dirty="0"/>
          </a:p>
          <a:p>
            <a:pPr algn="just"/>
            <a:r>
              <a:rPr lang="ta-IN" sz="2100" dirty="0" smtClean="0"/>
              <a:t>Pozitivna reakcija/pohvala je alat koji može iznimo povećati vjerojatnost ponovnog pojavljivanja ponašanja. Isto kao što trener pozitivno pohvali djecu kada ispune svoj zadatak, tako bi trebao/la pohvaliti djecu za mirna i hrabra ponašanja:</a:t>
            </a:r>
          </a:p>
          <a:p>
            <a:pPr algn="just"/>
            <a:endParaRPr lang="hr-HR" sz="2100" dirty="0"/>
          </a:p>
          <a:p>
            <a:pPr marL="342900" indent="-342900" algn="l">
              <a:buFont typeface="Arial"/>
              <a:buChar char="•"/>
            </a:pPr>
            <a:r>
              <a:rPr lang="ta-IN" sz="2100" dirty="0" smtClean="0"/>
              <a:t>Primjetio/la sam da si duboko udahnuo umjesto da si pobjegao. Bravo.</a:t>
            </a:r>
            <a:endParaRPr lang="ta-IN" sz="2100" dirty="0"/>
          </a:p>
          <a:p>
            <a:pPr marL="342900" indent="-342900" algn="l">
              <a:buFont typeface="Arial"/>
              <a:buChar char="•"/>
            </a:pPr>
            <a:r>
              <a:rPr lang="ta-IN" sz="2100" dirty="0" smtClean="0"/>
              <a:t>Vidim da si se potrudio ne vikati, ponosan/na sam na tebe.</a:t>
            </a:r>
          </a:p>
          <a:p>
            <a:pPr marL="342900" indent="-342900" algn="l">
              <a:buFont typeface="Arial"/>
              <a:buChar char="•"/>
            </a:pPr>
            <a:r>
              <a:rPr lang="ta-IN" sz="2100" dirty="0" smtClean="0"/>
              <a:t>Hvala za ovu prezentaciju, razumijem da za ovo treba puno hrabrosti.</a:t>
            </a:r>
          </a:p>
          <a:p>
            <a:pPr marL="342900" indent="-342900" algn="l">
              <a:buFont typeface="Arial"/>
              <a:buChar char="•"/>
            </a:pPr>
            <a:r>
              <a:rPr lang="ta-IN" sz="2100" dirty="0" smtClean="0"/>
              <a:t>Pročitao/la si mi to iako si bio/bila nervozna, hvala ti za hrabrost.</a:t>
            </a:r>
            <a:endParaRPr lang="ta-IN" sz="2100" dirty="0"/>
          </a:p>
          <a:p>
            <a:pPr marL="342900" indent="-342900" algn="l">
              <a:buFont typeface="Arial"/>
              <a:buChar char="•"/>
            </a:pPr>
            <a:r>
              <a:rPr lang="ta-IN" sz="2100" dirty="0" smtClean="0"/>
              <a:t>Primjetio/la sam da si se potrudio/la nastaviti raditi iako si bio/bila veoma frustrirana. Postaješ smireniji i ja sam impresioniran/na. </a:t>
            </a:r>
            <a:endParaRPr lang="en-US" sz="1800" dirty="0"/>
          </a:p>
          <a:p>
            <a:pPr algn="just"/>
            <a:endParaRPr lang="en-US" dirty="0"/>
          </a:p>
          <a:p>
            <a:pPr algn="just"/>
            <a:endParaRPr lang="hr-HR" dirty="0"/>
          </a:p>
          <a:p>
            <a:pPr algn="just"/>
            <a:endParaRPr lang="en-US" b="1" dirty="0"/>
          </a:p>
        </p:txBody>
      </p:sp>
    </p:spTree>
    <p:extLst>
      <p:ext uri="{BB962C8B-B14F-4D97-AF65-F5344CB8AC3E}">
        <p14:creationId xmlns:p14="http://schemas.microsoft.com/office/powerpoint/2010/main" val="413753120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609399"/>
          </a:xfrm>
        </p:spPr>
        <p:txBody>
          <a:bodyPr>
            <a:normAutofit/>
          </a:bodyPr>
          <a:lstStyle/>
          <a:p>
            <a:pPr algn="l"/>
            <a:r>
              <a:rPr lang="hr-HR" sz="1500" b="1" dirty="0" smtClean="0">
                <a:solidFill>
                  <a:schemeClr val="tx1"/>
                </a:solidFill>
              </a:rPr>
              <a:t>5.</a:t>
            </a:r>
            <a:r>
              <a:rPr lang="ta-IN" sz="1500" b="1" dirty="0" smtClean="0">
                <a:solidFill>
                  <a:schemeClr val="tx1"/>
                </a:solidFill>
              </a:rPr>
              <a:t>2</a:t>
            </a:r>
            <a:r>
              <a:rPr lang="hr-HR" sz="1500" b="1" dirty="0" smtClean="0">
                <a:solidFill>
                  <a:schemeClr val="tx1"/>
                </a:solidFill>
              </a:rPr>
              <a:t>. </a:t>
            </a:r>
            <a:r>
              <a:rPr lang="ta-IN" sz="1600" dirty="0" smtClean="0"/>
              <a:t>Komunikacija s nasilnikom i žrtvom</a:t>
            </a:r>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771550"/>
            <a:ext cx="8352928" cy="3384376"/>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ta-IN" sz="1800" b="1" dirty="0" smtClean="0"/>
              <a:t>Komunikacija s nasilnikom</a:t>
            </a:r>
          </a:p>
          <a:p>
            <a:pPr algn="just"/>
            <a:r>
              <a:rPr lang="ta-IN" sz="1800" b="1" dirty="0"/>
              <a:t/>
            </a:r>
            <a:br>
              <a:rPr lang="ta-IN" sz="1800" b="1" dirty="0"/>
            </a:br>
            <a:r>
              <a:rPr lang="ta-IN" sz="1800" dirty="0" smtClean="0"/>
              <a:t>Neke od strategija uključuju sljedeće</a:t>
            </a:r>
            <a:r>
              <a:rPr lang="en-US" sz="1800" dirty="0" smtClean="0"/>
              <a:t>:</a:t>
            </a:r>
            <a:endParaRPr lang="ta-IN" sz="1800" dirty="0" smtClean="0"/>
          </a:p>
          <a:p>
            <a:pPr marL="285750" indent="-285750" algn="just">
              <a:buFont typeface="Arial"/>
              <a:buChar char="•"/>
            </a:pPr>
            <a:r>
              <a:rPr lang="ta-IN" sz="1800" dirty="0" smtClean="0"/>
              <a:t>Pričajte s djecom i kroz priču pokušajte saznati što potiče nasilničko ponašanje i zašto smatraju potrebnim tako ponašati se.</a:t>
            </a:r>
          </a:p>
          <a:p>
            <a:pPr marL="285750" indent="-285750" algn="just">
              <a:buFont typeface="Arial"/>
              <a:buChar char="•"/>
            </a:pPr>
            <a:r>
              <a:rPr lang="ta-IN" sz="1800" dirty="0" smtClean="0"/>
              <a:t>Naglasite da vam se ne sviđa djetetovo ponašanje, a ne dijete.</a:t>
            </a:r>
          </a:p>
          <a:p>
            <a:pPr marL="285750" indent="-285750" algn="just">
              <a:buFont typeface="Arial"/>
              <a:buChar char="•"/>
            </a:pPr>
            <a:r>
              <a:rPr lang="ta-IN" sz="1800" dirty="0" smtClean="0"/>
              <a:t>Uvjerite dijete da ćete mu pomoći i zajedno s njim/njom pronaći način kako promijeniti takvo ponašanje.</a:t>
            </a:r>
          </a:p>
          <a:p>
            <a:pPr marL="285750" indent="-285750" algn="just">
              <a:buFont typeface="Arial"/>
              <a:buChar char="•"/>
            </a:pPr>
            <a:r>
              <a:rPr lang="ta-IN" sz="1800" dirty="0" smtClean="0"/>
              <a:t>Ohrabrite dijete da se iskupi žrtvi na način da se ispriča. </a:t>
            </a:r>
            <a:r>
              <a:rPr lang="ta-IN" sz="1800" dirty="0"/>
              <a:t>O</a:t>
            </a:r>
            <a:r>
              <a:rPr lang="ta-IN" sz="1800" dirty="0" smtClean="0"/>
              <a:t>bjasnite im zašto je to važno.</a:t>
            </a:r>
          </a:p>
          <a:p>
            <a:pPr marL="285750" indent="-285750" algn="just">
              <a:buFont typeface="Arial"/>
              <a:buChar char="•"/>
            </a:pPr>
            <a:r>
              <a:rPr lang="ta-IN" sz="1800" dirty="0" smtClean="0"/>
              <a:t>Potaknite i pohvalite dijete i potvrdite važnost situacija u kojima iskontroliraju svoje emocije.</a:t>
            </a:r>
          </a:p>
          <a:p>
            <a:pPr marL="285750" indent="-285750" algn="just">
              <a:buFont typeface="Arial"/>
              <a:buChar char="•"/>
            </a:pPr>
            <a:r>
              <a:rPr lang="ta-IN" sz="1800" dirty="0" smtClean="0"/>
              <a:t>Kada vam kažu </a:t>
            </a:r>
            <a:r>
              <a:rPr lang="en-US" sz="1800" dirty="0" smtClean="0"/>
              <a:t>“ to je </a:t>
            </a:r>
            <a:r>
              <a:rPr lang="en-US" sz="1800" dirty="0" err="1" smtClean="0"/>
              <a:t>samo</a:t>
            </a:r>
            <a:r>
              <a:rPr lang="en-US" sz="1800" dirty="0" smtClean="0"/>
              <a:t> </a:t>
            </a:r>
            <a:r>
              <a:rPr lang="ta-IN" sz="1800" dirty="0" smtClean="0"/>
              <a:t>šala</a:t>
            </a:r>
            <a:r>
              <a:rPr lang="en-US" sz="1800" dirty="0" smtClean="0"/>
              <a:t>“ </a:t>
            </a:r>
            <a:r>
              <a:rPr lang="ta-IN" sz="1800" dirty="0" smtClean="0"/>
              <a:t>ili </a:t>
            </a:r>
            <a:r>
              <a:rPr lang="en-US" sz="1800" dirty="0" smtClean="0"/>
              <a:t>“</a:t>
            </a:r>
            <a:r>
              <a:rPr lang="ta-IN" sz="1800" dirty="0" smtClean="0"/>
              <a:t>sve je krivo shvatio/la</a:t>
            </a:r>
            <a:r>
              <a:rPr lang="en-US" sz="1800" dirty="0" smtClean="0"/>
              <a:t>”</a:t>
            </a:r>
            <a:r>
              <a:rPr lang="ta-IN" sz="1800" dirty="0" smtClean="0"/>
              <a:t> objasnite im da nasilje nije šala i da nasilje nije smiješno.</a:t>
            </a:r>
          </a:p>
          <a:p>
            <a:pPr marL="285750" indent="-285750" algn="just">
              <a:buFont typeface="Arial"/>
              <a:buChar char="•"/>
            </a:pPr>
            <a:endParaRPr lang="ta-IN" sz="1800" dirty="0" smtClean="0"/>
          </a:p>
        </p:txBody>
      </p:sp>
    </p:spTree>
    <p:extLst>
      <p:ext uri="{BB962C8B-B14F-4D97-AF65-F5344CB8AC3E}">
        <p14:creationId xmlns:p14="http://schemas.microsoft.com/office/powerpoint/2010/main" val="195560682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503373" y="1131591"/>
            <a:ext cx="4300469" cy="3063008"/>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2300" b="1" dirty="0"/>
              <a:t>Teorije o prevenciji nasilnog/isključivog ponašanja </a:t>
            </a:r>
          </a:p>
          <a:p>
            <a:endParaRPr lang="hr-HR" sz="2300" dirty="0"/>
          </a:p>
          <a:p>
            <a:pPr marL="342900" indent="-342900" algn="l">
              <a:buFont typeface="Arial" panose="020B0604020202020204" pitchFamily="34" charset="0"/>
              <a:buChar char="•"/>
            </a:pPr>
            <a:r>
              <a:rPr lang="hr-HR" sz="2300" dirty="0"/>
              <a:t>većina suvremenih teorija ima isto polazište:</a:t>
            </a:r>
          </a:p>
          <a:p>
            <a:r>
              <a:rPr lang="hr-HR" sz="2300" i="1" dirty="0"/>
              <a:t>pojedinci su</a:t>
            </a:r>
            <a:r>
              <a:rPr lang="en-US" sz="2300" i="1" dirty="0"/>
              <a:t> </a:t>
            </a:r>
            <a:r>
              <a:rPr lang="hr-HR" sz="2300" i="1" dirty="0"/>
              <a:t>uronjeni u kontekste koji oblikuju utjecaje individualnih karakteristika na razvojne, društvene i zdravstvene ishode  </a:t>
            </a:r>
            <a:r>
              <a:rPr lang="hr-HR" sz="2300" dirty="0"/>
              <a:t>(Rivara, Le Menestrel, 2016)</a:t>
            </a:r>
            <a:endParaRPr lang="en-US" sz="2300" i="1" dirty="0"/>
          </a:p>
          <a:p>
            <a:endParaRPr lang="hr-HR" sz="2300" dirty="0"/>
          </a:p>
          <a:p>
            <a:pPr marL="342900" indent="-342900" algn="l">
              <a:buFont typeface="Arial" panose="020B0604020202020204" pitchFamily="34" charset="0"/>
              <a:buChar char="•"/>
            </a:pPr>
            <a:r>
              <a:rPr lang="hr-HR" sz="2300" dirty="0"/>
              <a:t>specifični konteksti, posebno u ovom projektu, su </a:t>
            </a:r>
            <a:r>
              <a:rPr lang="hr-HR" sz="2300" b="1" dirty="0"/>
              <a:t>sportski timovi </a:t>
            </a:r>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971600" y="123478"/>
            <a:ext cx="7704856"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a:solidFill>
                  <a:schemeClr val="tx1"/>
                </a:solidFill>
              </a:rPr>
              <a:t>1.2. </a:t>
            </a:r>
            <a:r>
              <a:rPr lang="hr-HR" sz="1500" dirty="0"/>
              <a:t>Definiranje predrasude kao najčešćeg preduvjeta za razvoj nasilnih i isključivih ponašanja</a:t>
            </a:r>
            <a:endParaRPr lang="en-US" sz="1500" dirty="0"/>
          </a:p>
          <a:p>
            <a:endParaRPr lang="en-US" dirty="0"/>
          </a:p>
        </p:txBody>
      </p:sp>
      <p:pic>
        <p:nvPicPr>
          <p:cNvPr id="4098" name="Picture 2" descr="C:\TEA\P R O J E K T I\SAVE projekt_KIFST\kurikulumi\predavanja\bm\slike\i4907393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52" y="1347614"/>
            <a:ext cx="3879631" cy="2183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980454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609399"/>
          </a:xfrm>
        </p:spPr>
        <p:txBody>
          <a:bodyPr>
            <a:normAutofit/>
          </a:bodyPr>
          <a:lstStyle/>
          <a:p>
            <a:pPr algn="l"/>
            <a:r>
              <a:rPr lang="hr-HR" sz="1500" b="1" dirty="0" smtClean="0">
                <a:solidFill>
                  <a:schemeClr val="tx1"/>
                </a:solidFill>
              </a:rPr>
              <a:t>5.</a:t>
            </a:r>
            <a:r>
              <a:rPr lang="ta-IN" sz="1500" b="1" dirty="0" smtClean="0">
                <a:solidFill>
                  <a:schemeClr val="tx1"/>
                </a:solidFill>
              </a:rPr>
              <a:t>2</a:t>
            </a:r>
            <a:r>
              <a:rPr lang="hr-HR" sz="1500" b="1" dirty="0" smtClean="0">
                <a:solidFill>
                  <a:schemeClr val="tx1"/>
                </a:solidFill>
              </a:rPr>
              <a:t>. </a:t>
            </a:r>
            <a:r>
              <a:rPr lang="ta-IN" sz="1600" dirty="0" smtClean="0"/>
              <a:t>Komunikacija s nasilnikom i žrtvom</a:t>
            </a:r>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ta-IN" sz="1800" b="1" dirty="0" smtClean="0"/>
              <a:t>Komunikacija sa žrtvom</a:t>
            </a:r>
            <a:endParaRPr lang="en-US" sz="1800" b="1" dirty="0"/>
          </a:p>
          <a:p>
            <a:pPr algn="just"/>
            <a:r>
              <a:rPr lang="ta-IN" sz="1800" dirty="0" smtClean="0"/>
              <a:t>Neke od strategija uključuju sljedeće</a:t>
            </a:r>
            <a:r>
              <a:rPr lang="en-US" sz="1800" dirty="0" smtClean="0"/>
              <a:t>:</a:t>
            </a:r>
            <a:endParaRPr lang="hr-HR" sz="1800" dirty="0"/>
          </a:p>
          <a:p>
            <a:pPr algn="just"/>
            <a:endParaRPr lang="hr-HR" sz="1800" dirty="0"/>
          </a:p>
          <a:p>
            <a:pPr algn="just">
              <a:buFont typeface="Arial" pitchFamily="34" charset="0"/>
              <a:buChar char="•"/>
            </a:pPr>
            <a:r>
              <a:rPr lang="ta-IN" sz="1800" dirty="0" smtClean="0"/>
              <a:t>Uvjerite dijete da ste 100% na njegovoj strani. Nikada ne odbacujte brige djeteta i postupajte ozbiljno </a:t>
            </a:r>
            <a:r>
              <a:rPr lang="ta-IN" sz="1800" i="1" dirty="0" smtClean="0"/>
              <a:t>sa svim oblicima nasilja</a:t>
            </a:r>
            <a:r>
              <a:rPr lang="en-US" sz="1800" dirty="0" smtClean="0"/>
              <a:t>. </a:t>
            </a:r>
            <a:r>
              <a:rPr lang="en-US" sz="1800" dirty="0" err="1" smtClean="0"/>
              <a:t>Ruganje</a:t>
            </a:r>
            <a:r>
              <a:rPr lang="ta-IN" sz="1800" dirty="0"/>
              <a:t> </a:t>
            </a:r>
            <a:r>
              <a:rPr lang="ta-IN" sz="1800" dirty="0" smtClean="0"/>
              <a:t>može biti jednako razorno za dijete kao i fizički napad, oba događaja mogu biti jednako traumatična.</a:t>
            </a:r>
            <a:r>
              <a:rPr lang="en-US" sz="1800" dirty="0" smtClean="0"/>
              <a:t> </a:t>
            </a:r>
            <a:endParaRPr lang="en-GB" sz="1800" dirty="0"/>
          </a:p>
        </p:txBody>
      </p:sp>
    </p:spTree>
    <p:extLst>
      <p:ext uri="{BB962C8B-B14F-4D97-AF65-F5344CB8AC3E}">
        <p14:creationId xmlns:p14="http://schemas.microsoft.com/office/powerpoint/2010/main" val="223400686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ta-IN" sz="1800" b="1" dirty="0" smtClean="0"/>
              <a:t>Komunikacija sa žrtvom</a:t>
            </a:r>
            <a:endParaRPr lang="ta-IN" sz="1800" b="1" dirty="0"/>
          </a:p>
          <a:p>
            <a:pPr algn="just"/>
            <a:endParaRPr lang="en-US" sz="1800" dirty="0"/>
          </a:p>
          <a:p>
            <a:pPr marL="457200" indent="-457200" algn="just">
              <a:buFont typeface="Arial" pitchFamily="34" charset="0"/>
              <a:buChar char="•"/>
            </a:pPr>
            <a:r>
              <a:rPr lang="ta-IN" sz="1800" dirty="0" smtClean="0"/>
              <a:t>Saznajte postoje li okidači koji uzrokuju početak nasilnih događaja. Ponekad dijete može nenamjerno </a:t>
            </a:r>
            <a:r>
              <a:rPr lang="en-US" sz="1800" smtClean="0"/>
              <a:t>ogovarati</a:t>
            </a:r>
            <a:r>
              <a:rPr lang="ta-IN" sz="1800" smtClean="0"/>
              <a:t> </a:t>
            </a:r>
            <a:r>
              <a:rPr lang="ta-IN" sz="1800" dirty="0" smtClean="0"/>
              <a:t>ili izazivati nasilnika stoga je važno utvrditi pretvara li se dijete nehotice u metu nasilnika. </a:t>
            </a:r>
          </a:p>
          <a:p>
            <a:pPr marL="457200" indent="-457200" algn="just">
              <a:buFont typeface="Arial" pitchFamily="34" charset="0"/>
              <a:buChar char="•"/>
            </a:pPr>
            <a:r>
              <a:rPr lang="ta-IN" sz="1800" dirty="0" smtClean="0"/>
              <a:t>Možda je dijete tiho i sramežljivo te teško stječe prijatelje. Ako je ovo slučaj, pomozite djetetu izgraditi samopouzdanje i pokazati mu strategije kako steći prijatelje. Potaknite ga da se uključi u izvanškolske aktivnosti/klubove. </a:t>
            </a:r>
            <a:endParaRPr lang="en-GB" sz="1800" dirty="0"/>
          </a:p>
        </p:txBody>
      </p:sp>
      <p:sp>
        <p:nvSpPr>
          <p:cNvPr id="8"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043608" y="123478"/>
            <a:ext cx="6400800" cy="609600"/>
          </a:xfrm>
        </p:spPr>
        <p:txBody>
          <a:bodyPr>
            <a:normAutofit/>
          </a:bodyPr>
          <a:lstStyle/>
          <a:p>
            <a:pPr algn="l"/>
            <a:r>
              <a:rPr lang="hr-HR" sz="1400" b="1" dirty="0">
                <a:solidFill>
                  <a:schemeClr val="tx1"/>
                </a:solidFill>
              </a:rPr>
              <a:t>5.</a:t>
            </a:r>
            <a:r>
              <a:rPr lang="ta-IN" sz="1400" b="1" dirty="0">
                <a:solidFill>
                  <a:schemeClr val="tx1"/>
                </a:solidFill>
              </a:rPr>
              <a:t>2</a:t>
            </a:r>
            <a:r>
              <a:rPr lang="hr-HR" sz="1400" b="1" dirty="0">
                <a:solidFill>
                  <a:schemeClr val="tx1"/>
                </a:solidFill>
              </a:rPr>
              <a:t>. </a:t>
            </a:r>
            <a:r>
              <a:rPr lang="ta-IN" sz="1400" dirty="0"/>
              <a:t>Komunikacija s nasilnikom i žrtvom</a:t>
            </a:r>
            <a:endParaRPr lang="en-US" sz="1400" dirty="0"/>
          </a:p>
        </p:txBody>
      </p:sp>
    </p:spTree>
    <p:extLst>
      <p:ext uri="{BB962C8B-B14F-4D97-AF65-F5344CB8AC3E}">
        <p14:creationId xmlns:p14="http://schemas.microsoft.com/office/powerpoint/2010/main" val="273969521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xmlns=""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ta-IN" sz="1800" b="1" dirty="0" smtClean="0"/>
              <a:t>Komunikacija sa žrtvom</a:t>
            </a:r>
            <a:endParaRPr lang="ta-IN" sz="1800" b="1" dirty="0"/>
          </a:p>
          <a:p>
            <a:pPr marL="285750" indent="-285750" algn="just">
              <a:buFont typeface="Arial"/>
              <a:buChar char="•"/>
            </a:pPr>
            <a:endParaRPr lang="en-US" sz="1800" dirty="0"/>
          </a:p>
          <a:p>
            <a:pPr marL="285750" indent="-285750" algn="just">
              <a:buFont typeface="Arial"/>
              <a:buChar char="•"/>
            </a:pPr>
            <a:r>
              <a:rPr lang="en-US" sz="1800" dirty="0" err="1" smtClean="0"/>
              <a:t>Potaknite</a:t>
            </a:r>
            <a:r>
              <a:rPr lang="en-US" sz="1800" dirty="0" smtClean="0"/>
              <a:t> </a:t>
            </a:r>
            <a:r>
              <a:rPr lang="ta-IN" sz="1800" dirty="0" smtClean="0"/>
              <a:t>asertivnost kod djece, ali nemojte to zamijeniti sa agresivnošću. Djeca trebaju prepoznati da ne moraju trpjeti nasilje i da imaju pravo da se prema njima postupa s poštovanjem. </a:t>
            </a:r>
          </a:p>
          <a:p>
            <a:pPr marL="285750" indent="-285750" algn="just">
              <a:buFont typeface="Arial"/>
              <a:buChar char="•"/>
            </a:pPr>
            <a:r>
              <a:rPr lang="ta-IN" sz="1800" dirty="0" smtClean="0"/>
              <a:t>Uvjerite dijete da ono nije krivo za nasilje koje doživljava. Vrlo često i nasilnik i žrtva doživljavaju slične emocije, a to su sumnja u sebe i bezvrijednost. </a:t>
            </a:r>
          </a:p>
          <a:p>
            <a:pPr marL="285750" indent="-285750" algn="just">
              <a:buFont typeface="Arial"/>
              <a:buChar char="•"/>
            </a:pPr>
            <a:r>
              <a:rPr lang="ta-IN" sz="1800" dirty="0" smtClean="0"/>
              <a:t>Potaknite i pohvalite dijete, pomozite mu izgraditi samopouzdanje.</a:t>
            </a:r>
          </a:p>
          <a:p>
            <a:pPr marL="285750" indent="-285750" algn="just">
              <a:buFont typeface="Arial"/>
              <a:buChar char="•"/>
            </a:pPr>
            <a:r>
              <a:rPr lang="ta-IN" sz="1800" dirty="0" smtClean="0"/>
              <a:t>Razmislite dobro prije nego što nešto učinite. Djeca moraju znati da će osoba kojoj se povjeravaju vidjeti situaciju iz njihove perspektive i razumijeti ih.</a:t>
            </a:r>
          </a:p>
          <a:p>
            <a:pPr marL="285750" indent="-285750" algn="just">
              <a:buFont typeface="Arial"/>
              <a:buChar char="•"/>
            </a:pPr>
            <a:r>
              <a:rPr lang="ta-IN" sz="1800" dirty="0" smtClean="0"/>
              <a:t>Razradite strategiju s djetetom kako se nositi s nasiljem.</a:t>
            </a:r>
            <a:endParaRPr lang="en-GB" sz="1800" dirty="0"/>
          </a:p>
        </p:txBody>
      </p:sp>
      <p:sp>
        <p:nvSpPr>
          <p:cNvPr id="8"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6689725" cy="752475"/>
          </a:xfrm>
        </p:spPr>
        <p:txBody>
          <a:bodyPr>
            <a:normAutofit/>
          </a:bodyPr>
          <a:lstStyle/>
          <a:p>
            <a:pPr algn="l"/>
            <a:r>
              <a:rPr lang="hr-HR" sz="1400" b="1" dirty="0">
                <a:solidFill>
                  <a:schemeClr val="tx1"/>
                </a:solidFill>
              </a:rPr>
              <a:t>5.</a:t>
            </a:r>
            <a:r>
              <a:rPr lang="ta-IN" sz="1400" b="1" dirty="0">
                <a:solidFill>
                  <a:schemeClr val="tx1"/>
                </a:solidFill>
              </a:rPr>
              <a:t>2</a:t>
            </a:r>
            <a:r>
              <a:rPr lang="hr-HR" sz="1400" b="1" dirty="0">
                <a:solidFill>
                  <a:schemeClr val="tx1"/>
                </a:solidFill>
              </a:rPr>
              <a:t>. </a:t>
            </a:r>
            <a:r>
              <a:rPr lang="ta-IN" sz="1400" dirty="0"/>
              <a:t>Komunikacija s nasilnikom i žrtvom</a:t>
            </a:r>
            <a:endParaRPr lang="en-US" sz="1400" dirty="0"/>
          </a:p>
          <a:p>
            <a:endParaRPr lang="en-US" dirty="0"/>
          </a:p>
        </p:txBody>
      </p:sp>
    </p:spTree>
    <p:extLst>
      <p:ext uri="{BB962C8B-B14F-4D97-AF65-F5344CB8AC3E}">
        <p14:creationId xmlns:p14="http://schemas.microsoft.com/office/powerpoint/2010/main" val="200154873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1428742"/>
            <a:ext cx="721523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mj-lt"/>
              <a:buAutoNum type="arabicPeriod"/>
            </a:pPr>
            <a:endParaRPr lang="en-US" sz="2000" dirty="0"/>
          </a:p>
        </p:txBody>
      </p:sp>
      <p:sp>
        <p:nvSpPr>
          <p:cNvPr id="9" name="Subtitle 3">
            <a:extLst>
              <a:ext uri="{FF2B5EF4-FFF2-40B4-BE49-F238E27FC236}">
                <a16:creationId xmlns:a16="http://schemas.microsoft.com/office/drawing/2014/main" xmlns="" id="{4969E57E-D235-4830-ADA6-993A0199924A}"/>
              </a:ext>
            </a:extLst>
          </p:cNvPr>
          <p:cNvSpPr txBox="1">
            <a:spLocks/>
          </p:cNvSpPr>
          <p:nvPr/>
        </p:nvSpPr>
        <p:spPr>
          <a:xfrm>
            <a:off x="792163" y="195486"/>
            <a:ext cx="8351837" cy="3603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solidFill>
                  <a:schemeClr val="tx1"/>
                </a:solidFill>
              </a:rPr>
              <a:t>5</a:t>
            </a:r>
            <a:r>
              <a:rPr lang="lt-LT" sz="1500" b="1" dirty="0">
                <a:solidFill>
                  <a:schemeClr val="tx1"/>
                </a:solidFill>
              </a:rPr>
              <a:t>.</a:t>
            </a:r>
            <a:r>
              <a:rPr lang="en-US" sz="1500" b="1" dirty="0">
                <a:solidFill>
                  <a:schemeClr val="tx1"/>
                </a:solidFill>
              </a:rPr>
              <a:t> </a:t>
            </a:r>
            <a:r>
              <a:rPr lang="en-US" sz="1500" dirty="0" err="1"/>
              <a:t>Komunikacija</a:t>
            </a:r>
            <a:r>
              <a:rPr lang="en-US" sz="1500" dirty="0"/>
              <a:t> </a:t>
            </a:r>
            <a:r>
              <a:rPr lang="en-US" sz="1500" dirty="0" smtClean="0"/>
              <a:t>s</a:t>
            </a:r>
            <a:r>
              <a:rPr lang="ta-IN" sz="1500" dirty="0"/>
              <a:t> </a:t>
            </a:r>
            <a:r>
              <a:rPr lang="ta-IN" sz="1500" dirty="0" smtClean="0"/>
              <a:t>nasilnikom i žrtvom </a:t>
            </a:r>
            <a:r>
              <a:rPr lang="ta-IN" sz="1500" dirty="0"/>
              <a:t>i počiniteljem i upravljanje negativnim emocijama </a:t>
            </a:r>
            <a:endParaRPr lang="lt-LT" sz="1500" b="1" dirty="0"/>
          </a:p>
          <a:p>
            <a:pPr>
              <a:defRPr/>
            </a:pPr>
            <a:endParaRPr lang="lt-LT" sz="1400" dirty="0"/>
          </a:p>
          <a:p>
            <a:pPr>
              <a:defRPr/>
            </a:pPr>
            <a:endParaRPr lang="en-US" sz="1400" dirty="0"/>
          </a:p>
        </p:txBody>
      </p:sp>
      <p:sp>
        <p:nvSpPr>
          <p:cNvPr id="10" name="Subtitle 3"/>
          <p:cNvSpPr txBox="1">
            <a:spLocks/>
          </p:cNvSpPr>
          <p:nvPr/>
        </p:nvSpPr>
        <p:spPr bwMode="auto">
          <a:xfrm>
            <a:off x="683568" y="627534"/>
            <a:ext cx="7200800" cy="3240360"/>
          </a:xfrm>
          <a:prstGeom prst="rect">
            <a:avLst/>
          </a:prstGeom>
          <a:noFill/>
          <a:ln w="9525">
            <a:noFill/>
            <a:miter lim="800000"/>
            <a:headEnd/>
            <a:tailEnd/>
          </a:ln>
        </p:spPr>
        <p:txBody>
          <a:bodyPr/>
          <a:lstStyle/>
          <a:p>
            <a:pPr algn="ctr" eaLnBrk="1" hangingPunct="1">
              <a:spcBef>
                <a:spcPct val="20000"/>
              </a:spcBef>
              <a:buFont typeface="Arial" pitchFamily="34" charset="0"/>
              <a:buNone/>
            </a:pPr>
            <a:r>
              <a:rPr lang="ta-IN" altLang="en-US" sz="2400" b="1" dirty="0" smtClean="0">
                <a:solidFill>
                  <a:srgbClr val="898989"/>
                </a:solidFill>
                <a:latin typeface="Open Sans"/>
                <a:ea typeface="Open Sans"/>
                <a:cs typeface="Open Sans"/>
              </a:rPr>
              <a:t>Pitanja/zadaci</a:t>
            </a:r>
            <a:endParaRPr lang="lt-LT" altLang="en-US" sz="2400" b="1" dirty="0">
              <a:solidFill>
                <a:srgbClr val="898989"/>
              </a:solidFill>
              <a:latin typeface="Open Sans"/>
              <a:ea typeface="Open Sans"/>
              <a:cs typeface="Open Sans"/>
            </a:endParaRPr>
          </a:p>
          <a:p>
            <a:pPr algn="ctr" eaLnBrk="1" hangingPunct="1">
              <a:spcBef>
                <a:spcPct val="20000"/>
              </a:spcBef>
              <a:buFont typeface="Arial" pitchFamily="34" charset="0"/>
              <a:buNone/>
            </a:pPr>
            <a:endParaRPr lang="lt-LT" altLang="en-US" dirty="0">
              <a:solidFill>
                <a:srgbClr val="898989"/>
              </a:solidFill>
              <a:latin typeface="Open Sans"/>
              <a:ea typeface="Open Sans"/>
              <a:cs typeface="Open Sans"/>
            </a:endParaRPr>
          </a:p>
          <a:p>
            <a:pPr marL="342900" indent="-342900" eaLnBrk="1" hangingPunct="1">
              <a:spcBef>
                <a:spcPct val="20000"/>
              </a:spcBef>
              <a:buFont typeface="Arial" pitchFamily="34" charset="0"/>
              <a:buAutoNum type="arabicPeriod"/>
            </a:pPr>
            <a:r>
              <a:rPr lang="ta-IN" altLang="en-US" dirty="0" smtClean="0">
                <a:solidFill>
                  <a:srgbClr val="898989"/>
                </a:solidFill>
                <a:latin typeface="Open Sans"/>
                <a:ea typeface="Open Sans"/>
                <a:cs typeface="Open Sans"/>
              </a:rPr>
              <a:t>Podijelite se  grupe od 5 pojedinaca. Navedite osobni primjer ili primjer nekoga koga znate ili izmišljeni primjer komunikacije sa žrtvom ili nasilnikom koristeći strategije za komunikaciju i strategije za upravljanje emocija navedene u ovom poglavlju. </a:t>
            </a:r>
          </a:p>
          <a:p>
            <a:pPr marL="342900" indent="-342900" eaLnBrk="1" hangingPunct="1">
              <a:spcBef>
                <a:spcPct val="20000"/>
              </a:spcBef>
              <a:buFont typeface="Arial" pitchFamily="34" charset="0"/>
              <a:buAutoNum type="arabicPeriod"/>
            </a:pPr>
            <a:r>
              <a:rPr lang="ta-IN" altLang="en-US" dirty="0" smtClean="0">
                <a:solidFill>
                  <a:srgbClr val="898989"/>
                </a:solidFill>
                <a:latin typeface="Open Sans"/>
                <a:ea typeface="Open Sans"/>
                <a:cs typeface="Open Sans"/>
              </a:rPr>
              <a:t>Napravite kratki ppt na temu nošenje s negativnim emocijama (na koji način vi kao treneri možete pomoći svojim sportašima u nošenju s negativnim emocijama na treningu ili natjecanju).</a:t>
            </a:r>
          </a:p>
        </p:txBody>
      </p:sp>
    </p:spTree>
    <p:extLst>
      <p:ext uri="{BB962C8B-B14F-4D97-AF65-F5344CB8AC3E}">
        <p14:creationId xmlns:p14="http://schemas.microsoft.com/office/powerpoint/2010/main" val="127482234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hr-HR" sz="1800" dirty="0" smtClean="0"/>
              <a:t>KRAJ </a:t>
            </a:r>
            <a:r>
              <a:rPr lang="ta-IN" sz="1800" dirty="0" smtClean="0"/>
              <a:t>5</a:t>
            </a:r>
            <a:r>
              <a:rPr lang="hr-HR" sz="1800" dirty="0" smtClean="0"/>
              <a:t>. CJELINE</a:t>
            </a:r>
            <a:r>
              <a:rPr lang="lt-LT" sz="1800" dirty="0"/>
              <a:t/>
            </a:r>
            <a:br>
              <a:rPr lang="lt-LT" sz="1800" dirty="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670309299"/>
      </p:ext>
    </p:extLst>
  </p:cSld>
  <p:clrMapOvr>
    <a:masterClrMapping/>
  </p:clrMapOvr>
  <p:transition spd="med">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3654592" y="339502"/>
            <a:ext cx="1906823" cy="545351"/>
          </a:xfrm>
        </p:spPr>
        <p:txBody>
          <a:bodyPr>
            <a:normAutofit/>
          </a:bodyPr>
          <a:lstStyle/>
          <a:p>
            <a:r>
              <a:rPr lang="hr-HR" b="1" dirty="0"/>
              <a:t>Literatura</a:t>
            </a:r>
            <a:endParaRPr lang="en-US"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515966"/>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107504" y="843558"/>
            <a:ext cx="8934896" cy="34563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lvl="0" indent="-457200" algn="l">
              <a:buFont typeface="+mj-lt"/>
              <a:buAutoNum type="arabicPeriod"/>
            </a:pPr>
            <a:r>
              <a:rPr lang="it-IT" sz="800" dirty="0"/>
              <a:t>Brännström, L., Kaunitz, C., Andershed, A., South, S:, Smedslund, G. (2016). Aggression replacement training (ART) for reducing antisocial behavior in adolescents and adults: A systematic review. </a:t>
            </a:r>
            <a:r>
              <a:rPr lang="it-IT" sz="800" i="1" dirty="0"/>
              <a:t>Aggression and Violent Behavior. </a:t>
            </a:r>
            <a:r>
              <a:rPr lang="it-IT" sz="800" dirty="0"/>
              <a:t>27: 30-41.</a:t>
            </a:r>
            <a:endParaRPr lang="hr-HR" sz="800" dirty="0"/>
          </a:p>
          <a:p>
            <a:pPr marL="457200" lvl="0" indent="-457200" algn="l">
              <a:buFont typeface="+mj-lt"/>
              <a:buAutoNum type="arabicPeriod"/>
            </a:pPr>
            <a:r>
              <a:rPr lang="it-IT" sz="800" dirty="0"/>
              <a:t>Brittian, A.S., Humphries, M.L. (2015). Prosocial Behavior during Adolescence, 2015-227. </a:t>
            </a:r>
            <a:r>
              <a:rPr lang="hr-HR" sz="800" dirty="0"/>
              <a:t>U</a:t>
            </a:r>
            <a:r>
              <a:rPr lang="it-IT" sz="800" dirty="0"/>
              <a:t> Smelser, N. J., Baltes, P.B. </a:t>
            </a:r>
            <a:r>
              <a:rPr lang="it-IT" sz="800" i="1" dirty="0"/>
              <a:t>International Encyclopedia of the Social &amp; Behavioral Sciences</a:t>
            </a:r>
            <a:r>
              <a:rPr lang="it-IT" sz="800" dirty="0"/>
              <a:t>. 2nd Edition (vol.19). Oxford: Elsevier Science Ltd.</a:t>
            </a:r>
            <a:endParaRPr lang="hr-HR" sz="800" dirty="0"/>
          </a:p>
          <a:p>
            <a:pPr marL="457200" lvl="0" indent="-457200" algn="l">
              <a:buFont typeface="+mj-lt"/>
              <a:buAutoNum type="arabicPeriod"/>
            </a:pPr>
            <a:r>
              <a:rPr lang="hr-HR" sz="800" dirty="0"/>
              <a:t>Calm Kid Central (2017). </a:t>
            </a:r>
            <a:r>
              <a:rPr lang="en-US" sz="800" i="1" dirty="0"/>
              <a:t>Helping Kids deal with Negative Emotions in the Classroom</a:t>
            </a:r>
            <a:r>
              <a:rPr lang="hr-HR" sz="800" i="1" dirty="0"/>
              <a:t>. </a:t>
            </a:r>
            <a:r>
              <a:rPr lang="hr-HR" sz="800" dirty="0"/>
              <a:t>Available at https://developingminds.net.au/articles-for-professionals/2017/5/21/helping-kids-deal-with-negative-emotions-in-the-classroom; 24.2.2019.</a:t>
            </a:r>
          </a:p>
          <a:p>
            <a:pPr marL="457200" lvl="0" indent="-457200" algn="l">
              <a:buFont typeface="+mj-lt"/>
              <a:buAutoNum type="arabicPeriod"/>
            </a:pPr>
            <a:r>
              <a:rPr lang="it-IT" sz="800" dirty="0"/>
              <a:t>Estévez, E., Inglés, C.J., Emler, N.P., Martínez-Monteagudo, M.C., Torregrosa, M.S. (2012). Analysis of the Relationship Between Victimization and School Violence: The Role of Antisocial Reputation. </a:t>
            </a:r>
            <a:r>
              <a:rPr lang="it-IT" sz="800" i="1" dirty="0"/>
              <a:t>Psychosocial Intervention</a:t>
            </a:r>
            <a:r>
              <a:rPr lang="it-IT" sz="800" dirty="0"/>
              <a:t>. 21 (1): 53-65.</a:t>
            </a:r>
          </a:p>
          <a:p>
            <a:pPr marL="457200" lvl="0" indent="-457200" algn="l">
              <a:buFont typeface="+mj-lt"/>
              <a:buAutoNum type="arabicPeriod"/>
            </a:pPr>
            <a:r>
              <a:rPr lang="it-IT" sz="800" dirty="0"/>
              <a:t>Harris-Reeves, B. E., </a:t>
            </a:r>
            <a:r>
              <a:rPr lang="it-IT" sz="800" dirty="0" err="1"/>
              <a:t>Skinner</a:t>
            </a:r>
            <a:r>
              <a:rPr lang="it-IT" sz="800" dirty="0"/>
              <a:t>, </a:t>
            </a:r>
            <a:r>
              <a:rPr lang="it-IT" sz="800" dirty="0" err="1"/>
              <a:t>J</a:t>
            </a:r>
            <a:r>
              <a:rPr lang="it-IT" sz="800" dirty="0"/>
              <a:t>., </a:t>
            </a:r>
            <a:r>
              <a:rPr lang="it-IT" sz="800" dirty="0" err="1"/>
              <a:t>Milburn</a:t>
            </a:r>
            <a:r>
              <a:rPr lang="it-IT" sz="800" dirty="0"/>
              <a:t>, P., &amp; </a:t>
            </a:r>
            <a:r>
              <a:rPr lang="it-IT" sz="800" dirty="0" err="1"/>
              <a:t>Reddan</a:t>
            </a:r>
            <a:r>
              <a:rPr lang="it-IT" sz="800" dirty="0"/>
              <a:t>, G. (2013).</a:t>
            </a:r>
            <a:r>
              <a:rPr lang="hr-HR" sz="800" dirty="0"/>
              <a:t> </a:t>
            </a:r>
            <a:r>
              <a:rPr lang="it-IT" sz="800" dirty="0" err="1"/>
              <a:t>Applying</a:t>
            </a:r>
            <a:r>
              <a:rPr lang="it-IT" sz="800" dirty="0"/>
              <a:t> </a:t>
            </a:r>
            <a:r>
              <a:rPr lang="it-IT" sz="800" dirty="0" err="1"/>
              <a:t>behavioural</a:t>
            </a:r>
            <a:r>
              <a:rPr lang="it-IT" sz="800" dirty="0"/>
              <a:t> management strategies in a sport-coaching </a:t>
            </a:r>
            <a:r>
              <a:rPr lang="it-IT" sz="800" dirty="0" err="1"/>
              <a:t>context</a:t>
            </a:r>
            <a:r>
              <a:rPr lang="it-IT" sz="800" dirty="0"/>
              <a:t>. </a:t>
            </a:r>
            <a:r>
              <a:rPr lang="it-IT" sz="800" i="1" dirty="0"/>
              <a:t>Journal of Coaching </a:t>
            </a:r>
            <a:r>
              <a:rPr lang="it-IT" sz="800" i="1" dirty="0" err="1"/>
              <a:t>Educat</a:t>
            </a:r>
            <a:r>
              <a:rPr lang="hr-HR" sz="800" i="1" dirty="0"/>
              <a:t>i</a:t>
            </a:r>
            <a:r>
              <a:rPr lang="it-IT" sz="800" i="1" dirty="0"/>
              <a:t>on, </a:t>
            </a:r>
            <a:r>
              <a:rPr lang="it-IT" sz="800" dirty="0"/>
              <a:t>6(2),87-102.</a:t>
            </a:r>
          </a:p>
          <a:p>
            <a:pPr marL="457200" indent="-457200" algn="l">
              <a:buFont typeface="+mj-lt"/>
              <a:buAutoNum type="arabicPeriod"/>
            </a:pPr>
            <a:endParaRPr lang="hr-HR" sz="100" dirty="0"/>
          </a:p>
          <a:p>
            <a:pPr marL="457200" lvl="0" indent="-457200" algn="l">
              <a:buFont typeface="+mj-lt"/>
              <a:buAutoNum type="arabicPeriod"/>
            </a:pPr>
            <a:r>
              <a:rPr lang="it-IT" sz="800" dirty="0"/>
              <a:t>Hawkins, R., Nabors, L. (</a:t>
            </a:r>
            <a:r>
              <a:rPr lang="hr-HR" sz="800" dirty="0" err="1"/>
              <a:t>ur</a:t>
            </a:r>
            <a:r>
              <a:rPr lang="it-IT" sz="800" dirty="0"/>
              <a:t>.) (2018). </a:t>
            </a:r>
            <a:r>
              <a:rPr lang="it-IT" sz="800" i="1" dirty="0"/>
              <a:t>Promoting Prosocial Behaviours in Children through Games and Play. Making Social Emotional Learning Fun. </a:t>
            </a:r>
            <a:r>
              <a:rPr lang="it-IT" sz="800" dirty="0"/>
              <a:t>New York: Nova Science Publisher.</a:t>
            </a:r>
          </a:p>
          <a:p>
            <a:pPr marL="457200" lvl="0" indent="-457200" algn="l">
              <a:buFont typeface="+mj-lt"/>
              <a:buAutoNum type="arabicPeriod"/>
            </a:pPr>
            <a:r>
              <a:rPr lang="it-IT" sz="800" dirty="0"/>
              <a:t>General, U.S. (2001). Youth </a:t>
            </a:r>
            <a:r>
              <a:rPr lang="it-IT" sz="800" dirty="0" err="1"/>
              <a:t>violence</a:t>
            </a:r>
            <a:r>
              <a:rPr lang="it-IT" sz="800" dirty="0"/>
              <a:t>: A report of the </a:t>
            </a:r>
            <a:r>
              <a:rPr lang="it-IT" sz="800" dirty="0" err="1"/>
              <a:t>Surgeon</a:t>
            </a:r>
            <a:r>
              <a:rPr lang="it-IT" sz="800" dirty="0"/>
              <a:t> General. </a:t>
            </a:r>
            <a:r>
              <a:rPr lang="it-IT" sz="800" i="1" dirty="0"/>
              <a:t>Washington SDC: US </a:t>
            </a:r>
            <a:r>
              <a:rPr lang="it-IT" sz="800" i="1" dirty="0" err="1"/>
              <a:t>Department</a:t>
            </a:r>
            <a:r>
              <a:rPr lang="it-IT" sz="800" i="1" dirty="0"/>
              <a:t> of </a:t>
            </a:r>
            <a:r>
              <a:rPr lang="it-IT" sz="800" i="1" dirty="0" err="1"/>
              <a:t>Health</a:t>
            </a:r>
            <a:r>
              <a:rPr lang="it-IT" sz="800" i="1" dirty="0"/>
              <a:t> and Human Services.</a:t>
            </a:r>
          </a:p>
          <a:p>
            <a:pPr marL="457200" indent="-457200" algn="l">
              <a:buFont typeface="+mj-lt"/>
              <a:buAutoNum type="arabicPeriod"/>
            </a:pPr>
            <a:endParaRPr lang="hr-HR" sz="100" dirty="0"/>
          </a:p>
          <a:p>
            <a:pPr marL="457200" lvl="0" indent="-457200" algn="l">
              <a:buFont typeface="+mj-lt"/>
              <a:buAutoNum type="arabicPeriod"/>
            </a:pPr>
            <a:r>
              <a:rPr lang="hr-HR" sz="800" dirty="0"/>
              <a:t>Lee, A. (2010). </a:t>
            </a:r>
            <a:r>
              <a:rPr lang="hr-HR" sz="800" i="1" dirty="0"/>
              <a:t>How to Grow Great Kids</a:t>
            </a:r>
            <a:r>
              <a:rPr lang="hr-HR" sz="800" dirty="0"/>
              <a:t>. Spring Hill: How to Content.</a:t>
            </a:r>
          </a:p>
          <a:p>
            <a:pPr marL="457200" lvl="0" indent="-457200" algn="l">
              <a:buFont typeface="+mj-lt"/>
              <a:buAutoNum type="arabicPeriod"/>
            </a:pPr>
            <a:r>
              <a:rPr lang="it-IT" sz="800" dirty="0"/>
              <a:t>Leff, S.S., Crick, N.R. (2010). Interventions for Relational Aggression: Innovative Programming and Next Steps in Research and Practice. </a:t>
            </a:r>
            <a:r>
              <a:rPr lang="it-IT" sz="800" i="1" dirty="0"/>
              <a:t>School Psychology Review. </a:t>
            </a:r>
            <a:r>
              <a:rPr lang="it-IT" sz="800" dirty="0"/>
              <a:t>39 (4): 504-507.</a:t>
            </a:r>
            <a:endParaRPr lang="hr-HR" sz="800" dirty="0"/>
          </a:p>
          <a:p>
            <a:pPr marL="457200" lvl="0" indent="-457200" algn="l">
              <a:buFont typeface="+mj-lt"/>
              <a:buAutoNum type="arabicPeriod"/>
            </a:pPr>
            <a:r>
              <a:rPr lang="hr-HR" sz="800" dirty="0"/>
              <a:t>Leff, S.S., Waasdorp, T.E., Crick, N.R:. (2010). </a:t>
            </a:r>
            <a:r>
              <a:rPr lang="en-US" sz="800" dirty="0"/>
              <a:t>A Review of Existing Relational Aggression Programs: Strengths, Limitations, and Future Directions</a:t>
            </a:r>
            <a:r>
              <a:rPr lang="hr-HR" sz="800" dirty="0"/>
              <a:t>. </a:t>
            </a:r>
            <a:r>
              <a:rPr lang="hr-HR" sz="800" i="1" dirty="0"/>
              <a:t>School Psychology Review</a:t>
            </a:r>
            <a:r>
              <a:rPr lang="hr-HR" sz="800" dirty="0"/>
              <a:t>. 39(4): 508-535. </a:t>
            </a:r>
          </a:p>
          <a:p>
            <a:pPr marL="457200" lvl="0" indent="-457200" algn="l">
              <a:buFont typeface="+mj-lt"/>
              <a:buAutoNum type="arabicPeriod"/>
            </a:pPr>
            <a:r>
              <a:rPr lang="hr-HR" sz="800" dirty="0"/>
              <a:t>Leff, S.S., Waasdorp, T.E., Paskewich, B., Gullan, R.L., Jawad, A.F., MacEvoy, J.P., Feinberg, B.E., Power, T.J. (2010). </a:t>
            </a:r>
            <a:r>
              <a:rPr lang="en-US" sz="800" dirty="0"/>
              <a:t>The Preventing Relational Aggression in Schools Everyday Program: A Preliminary Evaluation of Acceptability and Impact</a:t>
            </a:r>
            <a:r>
              <a:rPr lang="hr-HR" sz="800" dirty="0"/>
              <a:t>. </a:t>
            </a:r>
            <a:r>
              <a:rPr lang="hr-HR" sz="800" i="1" dirty="0"/>
              <a:t>School Psychology Review</a:t>
            </a:r>
            <a:r>
              <a:rPr lang="hr-HR" sz="800" dirty="0"/>
              <a:t>. 39(4): 569-587. </a:t>
            </a:r>
          </a:p>
          <a:p>
            <a:pPr marL="457200" lvl="0" indent="-457200" algn="l">
              <a:buFont typeface="+mj-lt"/>
              <a:buAutoNum type="arabicPeriod"/>
            </a:pPr>
            <a:r>
              <a:rPr lang="it-IT" sz="800" dirty="0"/>
              <a:t>Llorca-Mestre, A., Malonda-Vidal, E., Samper-García, P. (2017). Prosocial reasoning and emotions in young offenders and non-offenders. </a:t>
            </a:r>
            <a:r>
              <a:rPr lang="it-IT" sz="800" i="1" dirty="0"/>
              <a:t>The European Journal of Psychology, Applied to Legal Context. </a:t>
            </a:r>
            <a:r>
              <a:rPr lang="it-IT" sz="800" dirty="0"/>
              <a:t>9 (2): 65-73</a:t>
            </a:r>
            <a:r>
              <a:rPr lang="hr-HR" sz="800" dirty="0"/>
              <a:t>.</a:t>
            </a:r>
          </a:p>
          <a:p>
            <a:pPr marL="457200" lvl="0" indent="-457200" algn="l">
              <a:buFont typeface="+mj-lt"/>
              <a:buAutoNum type="arabicPeriod"/>
            </a:pPr>
            <a:r>
              <a:rPr lang="en-US" sz="800" dirty="0"/>
              <a:t>Rivara, F., Le M</a:t>
            </a:r>
            <a:r>
              <a:rPr lang="hr-HR" sz="800" dirty="0"/>
              <a:t>e</a:t>
            </a:r>
            <a:r>
              <a:rPr lang="en-US" sz="800" dirty="0"/>
              <a:t>nestrel, S. (</a:t>
            </a:r>
            <a:r>
              <a:rPr lang="hr-HR" sz="800" dirty="0" err="1"/>
              <a:t>ur</a:t>
            </a:r>
            <a:r>
              <a:rPr lang="en-US" sz="800" dirty="0"/>
              <a:t>.) (2016). </a:t>
            </a:r>
            <a:r>
              <a:rPr lang="en-US" sz="800" i="1" dirty="0"/>
              <a:t>Preventing Bullying through Science, Policy and Practice</a:t>
            </a:r>
            <a:r>
              <a:rPr lang="en-US" sz="800" dirty="0"/>
              <a:t>. Washington, DC: The National Academies Press</a:t>
            </a:r>
            <a:r>
              <a:rPr lang="hr-HR" sz="800" dirty="0"/>
              <a:t>.</a:t>
            </a:r>
          </a:p>
          <a:p>
            <a:pPr marL="457200" lvl="0" indent="-457200" algn="l">
              <a:buFont typeface="+mj-lt"/>
              <a:buAutoNum type="arabicPeriod"/>
            </a:pPr>
            <a:r>
              <a:rPr lang="hr-HR" sz="800" dirty="0"/>
              <a:t>Smout, K. (2015). </a:t>
            </a:r>
            <a:r>
              <a:rPr lang="hr-HR" sz="800" i="1" dirty="0"/>
              <a:t>When Life Sucks for Kids. </a:t>
            </a:r>
            <a:r>
              <a:rPr lang="en-US" sz="800" i="1" dirty="0"/>
              <a:t>Ideas and tips for when you feel mad, worried or sad – or when life goes horribly wrong</a:t>
            </a:r>
            <a:r>
              <a:rPr lang="hr-HR" sz="800" i="1" dirty="0"/>
              <a:t>!  </a:t>
            </a:r>
            <a:r>
              <a:rPr lang="hr-HR" sz="800" dirty="0"/>
              <a:t>Raspoloživo na https://static1.squarespace.com/static/551dfbb6e4b06a5b2a85e190/t/55a9c23ce4b03f43f2a1152c/1437188668580/WhenLifeSucksforKidsFirstTwoChapters.pdf; 24.2.2019.</a:t>
            </a:r>
            <a:endParaRPr lang="hr-HR" sz="800" i="1" dirty="0"/>
          </a:p>
          <a:p>
            <a:pPr marL="457200" lvl="0" indent="-457200" algn="l">
              <a:buFont typeface="+mj-lt"/>
              <a:buAutoNum type="arabicPeriod"/>
            </a:pPr>
            <a:r>
              <a:rPr lang="it-IT" sz="800" dirty="0"/>
              <a:t>Twenge, J.M., Ciarocco, N.J.,  Baumeister, R. F., DeWall, C.N., Bartels, J.M. (2007).</a:t>
            </a:r>
            <a:r>
              <a:rPr lang="hr-HR" sz="800" dirty="0"/>
              <a:t> </a:t>
            </a:r>
            <a:r>
              <a:rPr lang="it-IT" sz="800" dirty="0"/>
              <a:t>Social Exclusion Decreases Prosocial Behavior. </a:t>
            </a:r>
            <a:r>
              <a:rPr lang="it-IT" sz="800" i="1" dirty="0"/>
              <a:t>Journal of Personality and Social Psychology</a:t>
            </a:r>
            <a:r>
              <a:rPr lang="it-IT" sz="800" dirty="0"/>
              <a:t>. 92 (1): 56-66.</a:t>
            </a:r>
            <a:endParaRPr lang="hr-HR" sz="800" dirty="0"/>
          </a:p>
          <a:p>
            <a:pPr marL="457200" lvl="0" indent="-457200" algn="l">
              <a:buFont typeface="+mj-lt"/>
              <a:buAutoNum type="arabicPeriod"/>
            </a:pPr>
            <a:r>
              <a:rPr lang="it-IT" sz="800" dirty="0"/>
              <a:t>Young, E.L., Boye, A.E., Nelson, D.A. (2006).</a:t>
            </a:r>
            <a:r>
              <a:rPr lang="it-IT" sz="800" i="1" dirty="0"/>
              <a:t> </a:t>
            </a:r>
            <a:r>
              <a:rPr lang="it-IT" sz="800" dirty="0"/>
              <a:t>Relational Aggression: Understanding, Identifying and Responding in Schools. </a:t>
            </a:r>
            <a:r>
              <a:rPr lang="it-IT" sz="800" i="1" dirty="0"/>
              <a:t>Psychology in the Schools. </a:t>
            </a:r>
            <a:r>
              <a:rPr lang="it-IT" sz="800" dirty="0"/>
              <a:t>43(3): 297-312.</a:t>
            </a:r>
            <a:endParaRPr lang="hr-HR" sz="800"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915566"/>
            <a:ext cx="6400800" cy="2777480"/>
          </a:xfrm>
        </p:spPr>
        <p:txBody>
          <a:bodyPr>
            <a:normAutofit fontScale="92500" lnSpcReduction="10000"/>
          </a:bodyPr>
          <a:lstStyle/>
          <a:p>
            <a:r>
              <a:rPr lang="hr-HR" dirty="0"/>
              <a:t>Pripremili:</a:t>
            </a:r>
          </a:p>
          <a:p>
            <a:endParaRPr lang="hr-HR" dirty="0"/>
          </a:p>
          <a:p>
            <a:r>
              <a:rPr lang="hr-HR" dirty="0"/>
              <a:t>doc. dr. sc. Boris </a:t>
            </a:r>
            <a:r>
              <a:rPr lang="hr-HR" dirty="0" err="1"/>
              <a:t>Milavic</a:t>
            </a:r>
            <a:endParaRPr lang="hr-HR" dirty="0"/>
          </a:p>
          <a:p>
            <a:r>
              <a:rPr lang="hr-HR" dirty="0"/>
              <a:t>red. prof. Zoran </a:t>
            </a:r>
            <a:r>
              <a:rPr lang="hr-HR" dirty="0" err="1"/>
              <a:t>Grgantov</a:t>
            </a:r>
            <a:endParaRPr lang="hr-HR" dirty="0"/>
          </a:p>
          <a:p>
            <a:r>
              <a:rPr lang="hr-HR" dirty="0"/>
              <a:t>dr. sc. Goran </a:t>
            </a:r>
            <a:r>
              <a:rPr lang="hr-HR" dirty="0" err="1"/>
              <a:t>Kuvacic</a:t>
            </a:r>
            <a:endParaRPr lang="hr-HR" dirty="0"/>
          </a:p>
          <a:p>
            <a:r>
              <a:rPr lang="hr-HR" dirty="0"/>
              <a:t>dr. sc. Doris </a:t>
            </a:r>
            <a:r>
              <a:rPr lang="hr-HR" dirty="0" err="1"/>
              <a:t>Matosic</a:t>
            </a:r>
            <a:endParaRPr lang="hr-HR" dirty="0"/>
          </a:p>
          <a:p>
            <a:r>
              <a:rPr lang="hr-HR" dirty="0"/>
              <a:t>Tea Gutovic, mag. </a:t>
            </a:r>
            <a:r>
              <a:rPr lang="hr-HR" dirty="0" err="1"/>
              <a:t>soc</a:t>
            </a:r>
            <a:r>
              <a:rPr lang="hr-HR" dirty="0"/>
              <a:t>.</a:t>
            </a:r>
          </a:p>
          <a:p>
            <a:endParaRPr lang="en-US" dirty="0"/>
          </a:p>
        </p:txBody>
      </p:sp>
      <p:pic>
        <p:nvPicPr>
          <p:cNvPr id="4" name="Picture 7" descr="K:\Progetti CESIE - da 26-11-2013\SAVE\Partners\SPLIT.jpg"/>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63888" y="3795886"/>
            <a:ext cx="2304256" cy="792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730772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pSp>
        <p:nvGrpSpPr>
          <p:cNvPr id="3"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K:\Materiale CESIE\Logo\CESIE-logo-web.png"/>
            <p:cNvPicPr>
              <a:picLocks noChangeAspect="1" noChangeArrowheads="1"/>
            </p:cNvPicPr>
            <p:nvPr/>
          </p:nvPicPr>
          <p:blipFill>
            <a:blip r:embed="rId11"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632848" cy="609399"/>
          </a:xfrm>
        </p:spPr>
        <p:txBody>
          <a:bodyPr>
            <a:normAutofit/>
          </a:bodyPr>
          <a:lstStyle/>
          <a:p>
            <a:pPr algn="l"/>
            <a:r>
              <a:rPr lang="hr-HR" sz="1500" b="1" dirty="0">
                <a:solidFill>
                  <a:schemeClr val="tx1"/>
                </a:solidFill>
              </a:rPr>
              <a:t>1.2. </a:t>
            </a:r>
            <a:r>
              <a:rPr lang="hr-HR" sz="1500" dirty="0"/>
              <a:t>Definiranje predrasude kao najčešćeg preduvjeta za razvoj nasilnih i isključivih ponašanja</a:t>
            </a:r>
            <a:endParaRPr lang="en-US" sz="1500" dirty="0"/>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r>
              <a:rPr lang="hr-HR" sz="1600" b="1" dirty="0"/>
              <a:t>Posljedice opasnih situacija i nasilnog/isključivog ponašanja (</a:t>
            </a:r>
            <a:r>
              <a:rPr lang="hr-HR" sz="1600" b="1" dirty="0" err="1"/>
              <a:t>Rivara</a:t>
            </a:r>
            <a:r>
              <a:rPr lang="hr-HR" sz="1600" b="1" dirty="0"/>
              <a:t>, Le Menestrel, 2016)</a:t>
            </a:r>
            <a:endParaRPr lang="en-US" sz="1600" dirty="0"/>
          </a:p>
          <a:p>
            <a:pPr marL="342900" indent="-342900" algn="l">
              <a:buFont typeface="Arial" panose="020B0604020202020204" pitchFamily="34" charset="0"/>
              <a:buChar char="•"/>
            </a:pPr>
            <a:endParaRPr lang="hr-HR" sz="1600" dirty="0"/>
          </a:p>
          <a:p>
            <a:pPr marL="342900" indent="-342900" algn="l">
              <a:buFont typeface="Arial" panose="020B0604020202020204" pitchFamily="34" charset="0"/>
              <a:buChar char="•"/>
            </a:pPr>
            <a:r>
              <a:rPr lang="hr-HR" sz="1600" dirty="0"/>
              <a:t>posljedice osjećaju:</a:t>
            </a:r>
          </a:p>
          <a:p>
            <a:pPr marL="800100" lvl="1" indent="-342900" algn="l">
              <a:buFont typeface="Arial" panose="020B0604020202020204" pitchFamily="34" charset="0"/>
              <a:buChar char="•"/>
            </a:pPr>
            <a:r>
              <a:rPr lang="hr-HR" dirty="0"/>
              <a:t>pojedinci koji su zlostavljani,</a:t>
            </a:r>
            <a:r>
              <a:rPr lang="en-US" dirty="0"/>
              <a:t> </a:t>
            </a:r>
            <a:endParaRPr lang="hr-HR" dirty="0"/>
          </a:p>
          <a:p>
            <a:pPr marL="800100" lvl="1" indent="-342900" algn="l">
              <a:buFont typeface="Arial" panose="020B0604020202020204" pitchFamily="34" charset="0"/>
              <a:buChar char="•"/>
            </a:pPr>
            <a:r>
              <a:rPr lang="hr-HR" dirty="0"/>
              <a:t>pojedinci koji zlostavljaju,</a:t>
            </a:r>
            <a:r>
              <a:rPr lang="en-US" dirty="0"/>
              <a:t> </a:t>
            </a:r>
            <a:endParaRPr lang="hr-HR" dirty="0"/>
          </a:p>
          <a:p>
            <a:pPr marL="800100" lvl="1" indent="-342900" algn="l">
              <a:buFont typeface="Arial" panose="020B0604020202020204" pitchFamily="34" charset="0"/>
              <a:buChar char="•"/>
            </a:pPr>
            <a:r>
              <a:rPr lang="hr-HR" dirty="0"/>
              <a:t>pojedinci</a:t>
            </a:r>
            <a:r>
              <a:rPr lang="en-US" dirty="0"/>
              <a:t> </a:t>
            </a:r>
            <a:r>
              <a:rPr lang="hr-HR" dirty="0"/>
              <a:t>koji su zlostavljani i koji zlostavljaju druge, </a:t>
            </a:r>
          </a:p>
          <a:p>
            <a:pPr marL="800100" lvl="1" indent="-342900" algn="l">
              <a:buFont typeface="Arial" panose="020B0604020202020204" pitchFamily="34" charset="0"/>
              <a:buChar char="•"/>
            </a:pPr>
            <a:r>
              <a:rPr lang="hr-HR" dirty="0"/>
              <a:t>pojedinci </a:t>
            </a:r>
            <a:r>
              <a:rPr lang="en-US" dirty="0" err="1"/>
              <a:t>koji</a:t>
            </a:r>
            <a:r>
              <a:rPr lang="en-US" dirty="0"/>
              <a:t> </a:t>
            </a:r>
            <a:r>
              <a:rPr lang="en-US" dirty="0" err="1"/>
              <a:t>promatra</a:t>
            </a:r>
            <a:r>
              <a:rPr lang="hr-HR" dirty="0"/>
              <a:t>ju</a:t>
            </a:r>
            <a:r>
              <a:rPr lang="en-US" dirty="0"/>
              <a:t> </a:t>
            </a:r>
            <a:r>
              <a:rPr lang="en-US" dirty="0" err="1"/>
              <a:t>nasilnu</a:t>
            </a:r>
            <a:r>
              <a:rPr lang="en-US" dirty="0"/>
              <a:t>/</a:t>
            </a:r>
            <a:r>
              <a:rPr lang="en-US" dirty="0" err="1"/>
              <a:t>isključivu</a:t>
            </a:r>
            <a:r>
              <a:rPr lang="en-US" dirty="0"/>
              <a:t> </a:t>
            </a:r>
            <a:r>
              <a:rPr lang="en-US" dirty="0" err="1"/>
              <a:t>epizodu</a:t>
            </a:r>
            <a:endParaRPr lang="en-US" dirty="0"/>
          </a:p>
        </p:txBody>
      </p:sp>
      <p:pic>
        <p:nvPicPr>
          <p:cNvPr id="2050" name="Picture 2" descr="C:\TEA\P R O J E K T I\SAVE projekt_KIFST\kurikulumi\predavanja\bm\slike\D90B5208-FBB3-262E-AC48EB15120676E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591532"/>
            <a:ext cx="3571876" cy="2143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5928539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9"/>
            <a:ext cx="7560840" cy="648072"/>
          </a:xfrm>
        </p:spPr>
        <p:txBody>
          <a:bodyPr>
            <a:normAutofit/>
          </a:bodyPr>
          <a:lstStyle/>
          <a:p>
            <a:pPr algn="l"/>
            <a:r>
              <a:rPr lang="hr-HR" sz="1500" b="1" dirty="0">
                <a:solidFill>
                  <a:schemeClr val="tx1"/>
                </a:solidFill>
              </a:rPr>
              <a:t>1.2. </a:t>
            </a:r>
            <a:r>
              <a:rPr lang="hr-HR" sz="1500" dirty="0"/>
              <a:t>Definiranje predrasude kao najčešćeg preduvjeta za razvoj nasilnih i isključivih ponašanja</a:t>
            </a:r>
            <a:endParaRPr lang="en-US" sz="1500" dirty="0"/>
          </a:p>
          <a:p>
            <a:endParaRPr lang="en-US" b="1" i="1" dirty="0">
              <a:solidFill>
                <a:srgbClr val="FF0000"/>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515966"/>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endParaRPr lang="en-US" sz="1800"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539552" y="771550"/>
            <a:ext cx="4300469" cy="32790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600" b="1" dirty="0"/>
              <a:t>Posljedice opasnih situacija i nasilnog/isključivog ponašanja </a:t>
            </a:r>
          </a:p>
          <a:p>
            <a:r>
              <a:rPr lang="hr-HR" sz="1600" b="1" dirty="0">
                <a:solidFill>
                  <a:schemeClr val="bg1">
                    <a:lumMod val="50000"/>
                  </a:schemeClr>
                </a:solidFill>
              </a:rPr>
              <a:t>– </a:t>
            </a:r>
            <a:r>
              <a:rPr lang="hr-HR" sz="1600" b="1" i="1" dirty="0">
                <a:solidFill>
                  <a:schemeClr val="bg1">
                    <a:lumMod val="50000"/>
                  </a:schemeClr>
                </a:solidFill>
              </a:rPr>
              <a:t>za pojedinca koji je zlostavljan </a:t>
            </a:r>
            <a:endParaRPr lang="hr-HR" sz="1500" dirty="0">
              <a:solidFill>
                <a:schemeClr val="bg1">
                  <a:lumMod val="50000"/>
                </a:schemeClr>
              </a:solidFill>
            </a:endParaRPr>
          </a:p>
          <a:p>
            <a:pPr marL="342900" indent="-342900" algn="l">
              <a:buFont typeface="Arial" panose="020B0604020202020204" pitchFamily="34" charset="0"/>
              <a:buChar char="•"/>
            </a:pPr>
            <a:r>
              <a:rPr lang="hr-HR" sz="1500" dirty="0"/>
              <a:t>tjelesne, psihosocijalne i posljedice na akademsko postignuće</a:t>
            </a:r>
          </a:p>
          <a:p>
            <a:pPr marL="342900" indent="-342900" algn="l">
              <a:buFont typeface="Arial" panose="020B0604020202020204" pitchFamily="34" charset="0"/>
              <a:buChar char="•"/>
            </a:pPr>
            <a:r>
              <a:rPr lang="hr-HR" sz="1500" dirty="0"/>
              <a:t>tjelesne posljedice mogu biti neposredne (ozljede) ili dugotrajne (glavobolja, poremećaj spavanja itd.)</a:t>
            </a:r>
          </a:p>
          <a:p>
            <a:pPr marL="342900" indent="-342900" algn="l">
              <a:buFont typeface="Arial" panose="020B0604020202020204" pitchFamily="34" charset="0"/>
              <a:buChar char="•"/>
            </a:pPr>
            <a:r>
              <a:rPr lang="hr-HR" sz="1500" dirty="0"/>
              <a:t>mogu se uočiti kroz somatske simptome (poremećaji spavanja, gastrointestinalni problemi, glavobolje, </a:t>
            </a:r>
            <a:r>
              <a:rPr lang="hr-HR" sz="1500" dirty="0" err="1"/>
              <a:t>palpitacije</a:t>
            </a:r>
            <a:r>
              <a:rPr lang="hr-HR" sz="1500" dirty="0"/>
              <a:t> i kronična bol)</a:t>
            </a:r>
          </a:p>
          <a:p>
            <a:pPr marL="342900" indent="-342900" algn="l">
              <a:buFont typeface="Arial" panose="020B0604020202020204" pitchFamily="34" charset="0"/>
              <a:buChar char="•"/>
            </a:pPr>
            <a:r>
              <a:rPr lang="hr-HR" sz="1500" dirty="0"/>
              <a:t>izloženost nasilju ili isključenosti aktivira sustav stresa i utječe na funkcioniranje mozga</a:t>
            </a:r>
          </a:p>
        </p:txBody>
      </p:sp>
      <p:pic>
        <p:nvPicPr>
          <p:cNvPr id="5122" name="Picture 2" descr="C:\TEA\P R O J E K T I\SAVE projekt_KIFST\kurikulumi\predavanja\bm\slike\iStock_school%20bully_000024329294_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217613"/>
            <a:ext cx="3610026" cy="2400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956520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9"/>
            <a:ext cx="7704856" cy="576064"/>
          </a:xfrm>
        </p:spPr>
        <p:txBody>
          <a:bodyPr>
            <a:normAutofit/>
          </a:bodyPr>
          <a:lstStyle/>
          <a:p>
            <a:pPr algn="l"/>
            <a:r>
              <a:rPr lang="hr-HR" sz="1500" b="1" dirty="0">
                <a:solidFill>
                  <a:schemeClr val="tx1"/>
                </a:solidFill>
              </a:rPr>
              <a:t>1.2. </a:t>
            </a:r>
            <a:r>
              <a:rPr lang="hr-HR" sz="1500" dirty="0"/>
              <a:t>Definiranje predrasude kao najčešćeg preduvjeta za razvoj nasilnih i isključivih ponašanja</a:t>
            </a:r>
            <a:endParaRPr lang="en-US" sz="1500" dirty="0"/>
          </a:p>
          <a:p>
            <a:endParaRPr lang="en-US" b="1" i="1"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443958"/>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443958"/>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endParaRPr lang="en-US" sz="1800"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539552" y="1059582"/>
            <a:ext cx="4300469" cy="306300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600" b="1" dirty="0"/>
              <a:t>Posljedice opasnih situacija i nasilnog/isključivog ponašanja </a:t>
            </a:r>
          </a:p>
          <a:p>
            <a:pPr>
              <a:buFontTx/>
              <a:buChar char="-"/>
            </a:pPr>
            <a:r>
              <a:rPr lang="hr-HR" sz="1600" b="1" i="1" dirty="0">
                <a:solidFill>
                  <a:schemeClr val="bg1">
                    <a:lumMod val="50000"/>
                  </a:schemeClr>
                </a:solidFill>
              </a:rPr>
              <a:t> za pojedinca koji je zlostavljan</a:t>
            </a:r>
          </a:p>
          <a:p>
            <a:endParaRPr lang="hr-HR" sz="1500" dirty="0"/>
          </a:p>
          <a:p>
            <a:pPr marL="342900" indent="-342900" algn="l">
              <a:buFont typeface="Arial" panose="020B0604020202020204" pitchFamily="34" charset="0"/>
              <a:buChar char="•"/>
            </a:pPr>
            <a:r>
              <a:rPr lang="hr-HR" sz="1500" dirty="0"/>
              <a:t>na psihosocijalnoj razini stvara društvenu bol – </a:t>
            </a:r>
            <a:r>
              <a:rPr lang="hr-HR" sz="1500" i="1" dirty="0"/>
              <a:t>„osjećaje boli koji prate iskustva odbijanja od strane vršnjaka, izolacije ili gubitka"</a:t>
            </a:r>
          </a:p>
          <a:p>
            <a:pPr marL="342900" indent="-342900" algn="l">
              <a:buFont typeface="Arial" panose="020B0604020202020204" pitchFamily="34" charset="0"/>
              <a:buChar char="•"/>
            </a:pPr>
            <a:r>
              <a:rPr lang="hr-HR" sz="1500" dirty="0"/>
              <a:t>pojedinac može internalizirati ili prekomjerno eksternalizirati probleme</a:t>
            </a:r>
          </a:p>
          <a:p>
            <a:pPr marL="342900" indent="-342900" algn="l">
              <a:buFont typeface="Arial" panose="020B0604020202020204" pitchFamily="34" charset="0"/>
              <a:buChar char="•"/>
            </a:pPr>
            <a:r>
              <a:rPr lang="hr-HR" sz="1500" dirty="0"/>
              <a:t>ozbiljne i dugotrajne žrtve razvijaju (</a:t>
            </a:r>
            <a:r>
              <a:rPr lang="hr-HR" sz="1500" dirty="0" err="1"/>
              <a:t>pato</a:t>
            </a:r>
            <a:r>
              <a:rPr lang="hr-HR" sz="1500" dirty="0"/>
              <a:t>)psihološke  simptome</a:t>
            </a:r>
          </a:p>
        </p:txBody>
      </p:sp>
      <p:pic>
        <p:nvPicPr>
          <p:cNvPr id="10" name="Picture 9" descr="C:\TEA\P R O J E K T I\SAVE projekt_KIFST\kurikulumi\predavanja\bm\slike\Fotball_None_ipadFull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686211"/>
            <a:ext cx="2952750" cy="180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0471421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9"/>
            <a:ext cx="7704856" cy="648071"/>
          </a:xfrm>
        </p:spPr>
        <p:txBody>
          <a:bodyPr>
            <a:normAutofit/>
          </a:bodyPr>
          <a:lstStyle/>
          <a:p>
            <a:pPr algn="l"/>
            <a:r>
              <a:rPr lang="hr-HR" sz="1500" b="1" dirty="0">
                <a:solidFill>
                  <a:schemeClr val="tx1"/>
                </a:solidFill>
              </a:rPr>
              <a:t>1.2. </a:t>
            </a:r>
            <a:r>
              <a:rPr lang="hr-HR" sz="1500" dirty="0"/>
              <a:t>Definiranje predrasude kao najčešćeg preduvjeta za razvoj nasilnih i isključivih ponašanja</a:t>
            </a:r>
            <a:endParaRPr lang="en-US" sz="1500" dirty="0"/>
          </a:p>
          <a:p>
            <a:endParaRPr lang="en-US" b="1" i="1" dirty="0">
              <a:solidFill>
                <a:srgbClr val="FF0000"/>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515966"/>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555776"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endParaRPr lang="en-US" sz="1800"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4139952" y="915566"/>
            <a:ext cx="4650906" cy="3600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600" b="1" dirty="0"/>
              <a:t>Posljedice opasnih situacija i nasilnog/isključivog ponašanja </a:t>
            </a:r>
          </a:p>
          <a:p>
            <a:pPr>
              <a:buFontTx/>
              <a:buChar char="-"/>
            </a:pPr>
            <a:r>
              <a:rPr lang="hr-HR" sz="1600" b="1" i="1" dirty="0">
                <a:solidFill>
                  <a:schemeClr val="bg1">
                    <a:lumMod val="50000"/>
                  </a:schemeClr>
                </a:solidFill>
              </a:rPr>
              <a:t> za pojedinca koji zlostavlja</a:t>
            </a:r>
          </a:p>
          <a:p>
            <a:pPr marL="342900" indent="-342900" algn="l">
              <a:buFont typeface="Arial" panose="020B0604020202020204" pitchFamily="34" charset="0"/>
              <a:buChar char="•"/>
            </a:pPr>
            <a:endParaRPr lang="hr-HR" sz="1500" dirty="0"/>
          </a:p>
          <a:p>
            <a:pPr marL="342900" indent="-342900" algn="l">
              <a:buFont typeface="Arial" panose="020B0604020202020204" pitchFamily="34" charset="0"/>
              <a:buChar char="•"/>
            </a:pPr>
            <a:r>
              <a:rPr lang="hr-HR" sz="1500" dirty="0"/>
              <a:t>djeca i adolescenti koji zlostavljaju druge često su sami na određeni način neprilagođeni ili su motivirani uspostavljanjem svog statusa u vršnjačkoj mreži</a:t>
            </a:r>
          </a:p>
          <a:p>
            <a:pPr marL="342900" indent="-342900" algn="l">
              <a:buFont typeface="Arial" panose="020B0604020202020204" pitchFamily="34" charset="0"/>
              <a:buChar char="•"/>
            </a:pPr>
            <a:r>
              <a:rPr lang="hr-HR" sz="1500" dirty="0"/>
              <a:t>djeca i adolescenti koji zlostavljaju druge razvijaju psihopatologiji, smanjuju im se društvene vještine i posjeduju malo sredstava i kompetencija koje vršnjačke skupine cijene</a:t>
            </a:r>
          </a:p>
          <a:p>
            <a:pPr marL="342900" indent="-342900" algn="l">
              <a:buFont typeface="Arial" panose="020B0604020202020204" pitchFamily="34" charset="0"/>
              <a:buChar char="•"/>
            </a:pPr>
            <a:r>
              <a:rPr lang="hr-HR" sz="1500" dirty="0"/>
              <a:t>djeca i adolescenti koji zlostavljaju razvijaju psihosomatske i psihološke posljedice</a:t>
            </a:r>
          </a:p>
        </p:txBody>
      </p:sp>
      <p:pic>
        <p:nvPicPr>
          <p:cNvPr id="7170" name="Picture 2" descr="C:\TEA\P R O J E K T I\SAVE projekt_KIFST\kurikulumi\predavanja\bm\slike\bulliedstudent2_sto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99" y="2005979"/>
            <a:ext cx="3385319" cy="1894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870254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9"/>
            <a:ext cx="7704856" cy="648072"/>
          </a:xfrm>
        </p:spPr>
        <p:txBody>
          <a:bodyPr>
            <a:normAutofit/>
          </a:bodyPr>
          <a:lstStyle/>
          <a:p>
            <a:pPr algn="l"/>
            <a:r>
              <a:rPr lang="hr-HR" sz="1500" b="1" dirty="0">
                <a:solidFill>
                  <a:schemeClr val="tx1"/>
                </a:solidFill>
              </a:rPr>
              <a:t>1.2. </a:t>
            </a:r>
            <a:r>
              <a:rPr lang="hr-HR" sz="1500" dirty="0"/>
              <a:t>Definiranje predrasude kao najčešćeg preduvjeta za razvoj nasilnih i isključivih ponašanja</a:t>
            </a:r>
            <a:endParaRPr lang="en-US" sz="1500" dirty="0"/>
          </a:p>
          <a:p>
            <a:endParaRPr lang="en-US" b="1" i="1"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515966"/>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endParaRPr lang="en-US" sz="1800"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251520" y="915566"/>
            <a:ext cx="8424936" cy="33843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600" b="1" dirty="0"/>
              <a:t>Posljedice opasnih situacija i nasilnog/isključivog ponašanja </a:t>
            </a:r>
          </a:p>
          <a:p>
            <a:pPr>
              <a:buFontTx/>
              <a:buChar char="-"/>
            </a:pPr>
            <a:r>
              <a:rPr lang="hr-HR" sz="1600" b="1" i="1" dirty="0">
                <a:solidFill>
                  <a:schemeClr val="bg1">
                    <a:lumMod val="50000"/>
                  </a:schemeClr>
                </a:solidFill>
              </a:rPr>
              <a:t> za pojedinca koji je zlostavljan i koji zlostavlja druge</a:t>
            </a:r>
            <a:endParaRPr lang="en-US" sz="1600" b="1" i="1" dirty="0">
              <a:solidFill>
                <a:schemeClr val="bg1">
                  <a:lumMod val="50000"/>
                </a:schemeClr>
              </a:solidFill>
            </a:endParaRPr>
          </a:p>
          <a:p>
            <a:pPr marL="342900" indent="-342900" algn="l">
              <a:buFont typeface="Arial" panose="020B0604020202020204" pitchFamily="34" charset="0"/>
              <a:buChar char="•"/>
            </a:pPr>
            <a:endParaRPr lang="hr-HR" sz="1600" dirty="0"/>
          </a:p>
          <a:p>
            <a:pPr marL="342900" indent="-342900" algn="l">
              <a:buFont typeface="Arial" panose="020B0604020202020204" pitchFamily="34" charset="0"/>
              <a:buChar char="•"/>
            </a:pPr>
            <a:r>
              <a:rPr lang="hr-HR" sz="1600" dirty="0"/>
              <a:t>iskustvo određene kombinacije posljedica kod djece koja su samo počinitelji, te djece koja su samo žrtve</a:t>
            </a:r>
          </a:p>
          <a:p>
            <a:pPr marL="342900" indent="-342900" algn="l">
              <a:buFont typeface="Arial" panose="020B0604020202020204" pitchFamily="34" charset="0"/>
              <a:buChar char="•"/>
            </a:pPr>
            <a:r>
              <a:rPr lang="hr-HR" sz="1600" dirty="0"/>
              <a:t>kombinacija eksternaliziranja i internaliziranja problema, negativna percepcija sebe i drugih, loše socijalne vještine i odbacivanje od strane vršnjačke grupe</a:t>
            </a:r>
          </a:p>
          <a:p>
            <a:pPr marL="342900" indent="-342900" algn="l">
              <a:buFont typeface="Arial" panose="020B0604020202020204" pitchFamily="34" charset="0"/>
              <a:buChar char="•"/>
            </a:pPr>
            <a:r>
              <a:rPr lang="hr-HR" sz="1600" dirty="0"/>
              <a:t>tjelesne posljedice: najčešće poteškoće sa spavanjem</a:t>
            </a:r>
          </a:p>
          <a:p>
            <a:pPr marL="342900" indent="-342900" algn="l">
              <a:buFont typeface="Arial" panose="020B0604020202020204" pitchFamily="34" charset="0"/>
              <a:buChar char="•"/>
            </a:pPr>
            <a:r>
              <a:rPr lang="hr-HR" sz="1600" dirty="0"/>
              <a:t>psihosocijalne posljedice: internalizirani i eksternalizirani problemi, problemi s mentalnim zdravljem u odrasloj dobi</a:t>
            </a:r>
          </a:p>
        </p:txBody>
      </p:sp>
    </p:spTree>
    <p:extLst>
      <p:ext uri="{BB962C8B-B14F-4D97-AF65-F5344CB8AC3E}">
        <p14:creationId xmlns:p14="http://schemas.microsoft.com/office/powerpoint/2010/main" val="19870254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704856" cy="897431"/>
          </a:xfrm>
        </p:spPr>
        <p:txBody>
          <a:bodyPr>
            <a:normAutofit/>
          </a:bodyPr>
          <a:lstStyle/>
          <a:p>
            <a:pPr algn="l"/>
            <a:r>
              <a:rPr lang="hr-HR" sz="1500" b="1" dirty="0">
                <a:solidFill>
                  <a:schemeClr val="tx1"/>
                </a:solidFill>
              </a:rPr>
              <a:t>1.2. </a:t>
            </a:r>
            <a:r>
              <a:rPr lang="hr-HR" sz="1500" dirty="0"/>
              <a:t>Definiranje predrasude kao najčešćeg preduvjeta za razvoj nasilnih i isključivih ponašanja</a:t>
            </a:r>
            <a:endParaRPr lang="en-US" sz="1500" dirty="0"/>
          </a:p>
          <a:p>
            <a:endParaRPr lang="en-US" b="1" i="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443958"/>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443958"/>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endParaRPr lang="en-US" sz="1800" dirty="0"/>
          </a:p>
        </p:txBody>
      </p:sp>
      <p:sp>
        <p:nvSpPr>
          <p:cNvPr id="10" name="Subtitle 3">
            <a:extLst>
              <a:ext uri="{FF2B5EF4-FFF2-40B4-BE49-F238E27FC236}">
                <a16:creationId xmlns:a16="http://schemas.microsoft.com/office/drawing/2014/main" xmlns="" id="{2AB5D1A3-B1E7-4421-B55E-5DBB46C18533}"/>
              </a:ext>
            </a:extLst>
          </p:cNvPr>
          <p:cNvSpPr txBox="1">
            <a:spLocks/>
          </p:cNvSpPr>
          <p:nvPr/>
        </p:nvSpPr>
        <p:spPr>
          <a:xfrm>
            <a:off x="395536" y="1164926"/>
            <a:ext cx="8323314" cy="32790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600" b="1" dirty="0"/>
              <a:t>Posljedice opasnih situacija i nasilnog/isključivog ponašanja </a:t>
            </a:r>
          </a:p>
          <a:p>
            <a:pPr>
              <a:buFontTx/>
              <a:buChar char="-"/>
            </a:pPr>
            <a:r>
              <a:rPr lang="hr-HR" sz="1600" b="1" i="1" dirty="0">
                <a:solidFill>
                  <a:schemeClr val="bg1">
                    <a:lumMod val="50000"/>
                  </a:schemeClr>
                </a:solidFill>
              </a:rPr>
              <a:t> za pojedinca koji promatra nasilnu/isključivu epizodu</a:t>
            </a:r>
            <a:endParaRPr lang="hr-HR" sz="1500" dirty="0"/>
          </a:p>
          <a:p>
            <a:pPr marL="342900" indent="-342900" algn="l">
              <a:buFont typeface="Arial" panose="020B0604020202020204" pitchFamily="34" charset="0"/>
              <a:buChar char="•"/>
            </a:pPr>
            <a:r>
              <a:rPr lang="hr-HR" sz="1500" dirty="0"/>
              <a:t>osjećaj tjeskobe i nesigurnosti</a:t>
            </a:r>
          </a:p>
          <a:p>
            <a:pPr marL="342900" indent="-342900" algn="l">
              <a:buFont typeface="Arial" panose="020B0604020202020204" pitchFamily="34" charset="0"/>
              <a:buChar char="•"/>
            </a:pPr>
            <a:r>
              <a:rPr lang="hr-HR" sz="1500" dirty="0"/>
              <a:t>strah od osvete koji često sprečava promatrače da potraže pomoć</a:t>
            </a:r>
          </a:p>
          <a:p>
            <a:pPr marL="342900" indent="-342900" algn="l">
              <a:buFont typeface="Arial" panose="020B0604020202020204" pitchFamily="34" charset="0"/>
              <a:buChar char="•"/>
            </a:pPr>
            <a:r>
              <a:rPr lang="hr-HR" sz="1500" dirty="0"/>
              <a:t>vrlo ograničena istraživanja o posljedicama svjedočenja zlostavljanja za djecu i adolescente koji su promatrači</a:t>
            </a:r>
          </a:p>
          <a:p>
            <a:pPr marL="342900" indent="-342900" algn="l">
              <a:buFont typeface="Arial" panose="020B0604020202020204" pitchFamily="34" charset="0"/>
              <a:buChar char="•"/>
            </a:pPr>
            <a:r>
              <a:rPr lang="hr-HR" sz="1500" dirty="0"/>
              <a:t>posljedice postoje, ali ih je teže kategorizirati i zaključiti da je glavni razlog za razne simptome skriven upravo u svjedočenju nasilnom / isključivom ponašanju </a:t>
            </a:r>
          </a:p>
        </p:txBody>
      </p:sp>
    </p:spTree>
    <p:extLst>
      <p:ext uri="{BB962C8B-B14F-4D97-AF65-F5344CB8AC3E}">
        <p14:creationId xmlns:p14="http://schemas.microsoft.com/office/powerpoint/2010/main" val="19870254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descr="C:\Users\Alex\Desktop\Loghi progetto\Erasmus+\eu_flag_co_funded_vect_pos_[cmyk]_right-[Convertito].png"/>
          <p:cNvPicPr>
            <a:picLocks noChangeAspect="1" noChangeArrowheads="1"/>
          </p:cNvPicPr>
          <p:nvPr/>
        </p:nvPicPr>
        <p:blipFill>
          <a:blip r:embed="rId2" cstate="print"/>
          <a:srcRect/>
          <a:stretch>
            <a:fillRect/>
          </a:stretch>
        </p:blipFill>
        <p:spPr bwMode="auto">
          <a:xfrm>
            <a:off x="376238" y="4241800"/>
            <a:ext cx="1906587" cy="544513"/>
          </a:xfrm>
          <a:prstGeom prst="rect">
            <a:avLst/>
          </a:prstGeom>
          <a:noFill/>
          <a:ln w="9525">
            <a:noFill/>
            <a:miter lim="800000"/>
            <a:headEnd/>
            <a:tailEnd/>
          </a:ln>
        </p:spPr>
      </p:pic>
      <p:sp>
        <p:nvSpPr>
          <p:cNvPr id="7" name="CasellaDiTesto 4">
            <a:extLst>
              <a:ext uri="{FF2B5EF4-FFF2-40B4-BE49-F238E27FC236}">
                <a16:creationId xmlns:a16="http://schemas.microsoft.com/office/drawing/2014/main" xmlns="" id="{5BA2D83B-E34E-42B4-9917-DD453E283EE5}"/>
              </a:ext>
            </a:extLst>
          </p:cNvPr>
          <p:cNvSpPr txBox="1"/>
          <p:nvPr/>
        </p:nvSpPr>
        <p:spPr>
          <a:xfrm>
            <a:off x="2484438" y="419417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43013" name="Subtitle 3"/>
          <p:cNvSpPr txBox="1">
            <a:spLocks/>
          </p:cNvSpPr>
          <p:nvPr/>
        </p:nvSpPr>
        <p:spPr bwMode="auto">
          <a:xfrm>
            <a:off x="1476375" y="730250"/>
            <a:ext cx="6400800" cy="609600"/>
          </a:xfrm>
          <a:prstGeom prst="rect">
            <a:avLst/>
          </a:prstGeom>
          <a:noFill/>
          <a:ln w="9525">
            <a:noFill/>
            <a:miter lim="800000"/>
            <a:headEnd/>
            <a:tailEnd/>
          </a:ln>
        </p:spPr>
        <p:txBody>
          <a:bodyPr/>
          <a:lstStyle/>
          <a:p>
            <a:pPr algn="ctr" eaLnBrk="1" hangingPunct="1">
              <a:spcBef>
                <a:spcPct val="20000"/>
              </a:spcBef>
              <a:buFont typeface="Arial" pitchFamily="34" charset="0"/>
              <a:buNone/>
            </a:pPr>
            <a:r>
              <a:rPr lang="hr-HR" altLang="en-US" sz="2400" b="1" dirty="0">
                <a:solidFill>
                  <a:srgbClr val="898989"/>
                </a:solidFill>
                <a:latin typeface="Open Sans"/>
                <a:ea typeface="Open Sans"/>
                <a:cs typeface="Open Sans"/>
              </a:rPr>
              <a:t>Pitanja / zadaci</a:t>
            </a:r>
            <a:endParaRPr lang="en-US" altLang="en-US" sz="2400" dirty="0">
              <a:solidFill>
                <a:srgbClr val="898989"/>
              </a:solidFill>
              <a:latin typeface="Open Sans"/>
              <a:ea typeface="Open Sans"/>
              <a:cs typeface="Open Sans"/>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755576" y="1339850"/>
            <a:ext cx="7200800" cy="26552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AutoNum type="arabicPeriod"/>
            </a:pPr>
            <a:r>
              <a:rPr lang="hr-HR" sz="1800" dirty="0"/>
              <a:t>Nabrojite nekoliko opasnih situacija koje ste primijetili među djecom u svojoj ekipi / među djecom općenito. </a:t>
            </a:r>
          </a:p>
          <a:p>
            <a:pPr marL="342900" indent="-342900" algn="l">
              <a:buAutoNum type="arabicPeriod"/>
            </a:pPr>
            <a:r>
              <a:rPr lang="hr-HR" sz="1800" dirty="0"/>
              <a:t>Na koga sve utječe nasilno/isključivo ponašanje? </a:t>
            </a:r>
          </a:p>
          <a:p>
            <a:pPr marL="342900" indent="-342900" algn="l">
              <a:buAutoNum type="arabicPeriod"/>
            </a:pPr>
            <a:r>
              <a:rPr lang="hr-HR" sz="1800" dirty="0"/>
              <a:t>Podijelite se u grupe od 5 sudionika. Jedna osoba glumi pojedinca koji je nasilan, druga osoba pojedinca kojeg se zlostavlja, treća osoba pojedinca koji je oboje, četvrta osoba glumi promatrača nasilnog/isključivog ponašanja. Prikažite specifičnu opasnu situaciju. Peta osoba je trener koji prezentira svoj način rješavanja te situacije.   </a:t>
            </a:r>
          </a:p>
        </p:txBody>
      </p:sp>
      <p:sp>
        <p:nvSpPr>
          <p:cNvPr id="10" name="Subtitle 3">
            <a:extLst>
              <a:ext uri="{FF2B5EF4-FFF2-40B4-BE49-F238E27FC236}">
                <a16:creationId xmlns:a16="http://schemas.microsoft.com/office/drawing/2014/main" xmlns="" id="{6279C486-9B89-4995-8AEA-C7132E12E87B}"/>
              </a:ext>
            </a:extLst>
          </p:cNvPr>
          <p:cNvSpPr txBox="1">
            <a:spLocks/>
          </p:cNvSpPr>
          <p:nvPr/>
        </p:nvSpPr>
        <p:spPr>
          <a:xfrm>
            <a:off x="827584" y="198686"/>
            <a:ext cx="7226249"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800" b="1" dirty="0">
                <a:solidFill>
                  <a:schemeClr val="tx1"/>
                </a:solidFill>
              </a:rPr>
              <a:t>1</a:t>
            </a:r>
            <a:r>
              <a:rPr lang="lt-LT" sz="1800" b="1" dirty="0">
                <a:solidFill>
                  <a:schemeClr val="tx1"/>
                </a:solidFill>
              </a:rPr>
              <a:t>.</a:t>
            </a:r>
            <a:r>
              <a:rPr lang="en-US" sz="1800" b="1" dirty="0">
                <a:solidFill>
                  <a:schemeClr val="tx1"/>
                </a:solidFill>
              </a:rPr>
              <a:t> </a:t>
            </a:r>
            <a:r>
              <a:rPr lang="it-IT" sz="1800" b="1" dirty="0" err="1"/>
              <a:t>Opasne</a:t>
            </a:r>
            <a:r>
              <a:rPr lang="it-IT" sz="1800" b="1" dirty="0"/>
              <a:t> </a:t>
            </a:r>
            <a:r>
              <a:rPr lang="it-IT" sz="1800" b="1" dirty="0" err="1"/>
              <a:t>situacije</a:t>
            </a:r>
            <a:r>
              <a:rPr lang="it-IT" sz="1800" b="1" dirty="0"/>
              <a:t> i </a:t>
            </a:r>
            <a:r>
              <a:rPr lang="it-IT" sz="1800" b="1" dirty="0" err="1"/>
              <a:t>smanjivanje</a:t>
            </a:r>
            <a:r>
              <a:rPr lang="it-IT" sz="1800" b="1" dirty="0"/>
              <a:t> </a:t>
            </a:r>
            <a:r>
              <a:rPr lang="it-IT" sz="1800" b="1" dirty="0" err="1"/>
              <a:t>predrasuda</a:t>
            </a:r>
            <a:endParaRPr lang="en-US" sz="1800" b="1"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71600" y="267494"/>
            <a:ext cx="6400800" cy="432048"/>
          </a:xfrm>
        </p:spPr>
        <p:txBody>
          <a:bodyPr/>
          <a:lstStyle/>
          <a:p>
            <a:r>
              <a:rPr lang="hu-HU" sz="1800" dirty="0"/>
              <a:t>Kontakt</a:t>
            </a:r>
            <a:endParaRPr lang="it-IT" sz="1800" dirty="0"/>
          </a:p>
        </p:txBody>
      </p:sp>
      <p:sp>
        <p:nvSpPr>
          <p:cNvPr id="3" name="Sottotitolo 2"/>
          <p:cNvSpPr>
            <a:spLocks noGrp="1"/>
          </p:cNvSpPr>
          <p:nvPr>
            <p:ph type="subTitle" idx="1"/>
          </p:nvPr>
        </p:nvSpPr>
        <p:spPr>
          <a:xfrm>
            <a:off x="1384603" y="1059582"/>
            <a:ext cx="6400800" cy="2808312"/>
          </a:xfrm>
        </p:spPr>
        <p:txBody>
          <a:bodyPr>
            <a:noAutofit/>
          </a:bodyPr>
          <a:lstStyle/>
          <a:p>
            <a:r>
              <a:rPr lang="hr-HR" sz="1800" b="1" dirty="0"/>
              <a:t>KOORDINATOR PROJEKTA</a:t>
            </a:r>
            <a:endParaRPr lang="de-AT" sz="1800" b="1" dirty="0"/>
          </a:p>
          <a:p>
            <a:r>
              <a:rPr lang="de-AT" sz="1800" dirty="0"/>
              <a:t>LITHUANIAN SPORTS UNIVERSITY</a:t>
            </a:r>
          </a:p>
          <a:p>
            <a:r>
              <a:rPr lang="hr-HR" sz="1800" dirty="0"/>
              <a:t>izv. prof. dr. sc. </a:t>
            </a:r>
            <a:r>
              <a:rPr lang="de-AT" sz="1800" dirty="0"/>
              <a:t>Rasa Kreivyte</a:t>
            </a:r>
          </a:p>
          <a:p>
            <a:r>
              <a:rPr lang="de-AT" sz="1800" dirty="0">
                <a:hlinkClick r:id="rId2"/>
              </a:rPr>
              <a:t>rasa.kreivyte@lsu.lt</a:t>
            </a:r>
            <a:endParaRPr lang="de-AT" sz="1800" dirty="0"/>
          </a:p>
          <a:p>
            <a:endParaRPr lang="de-AT" sz="2000" dirty="0"/>
          </a:p>
        </p:txBody>
      </p:sp>
      <p:sp>
        <p:nvSpPr>
          <p:cNvPr id="5" name="Rectangle 4">
            <a:extLst>
              <a:ext uri="{FF2B5EF4-FFF2-40B4-BE49-F238E27FC236}">
                <a16:creationId xmlns:a16="http://schemas.microsoft.com/office/drawing/2014/main" xmlns="" id="{CE90D4A3-4C51-4185-80C6-60B73B7637A1}"/>
              </a:ext>
            </a:extLst>
          </p:cNvPr>
          <p:cNvSpPr/>
          <p:nvPr/>
        </p:nvSpPr>
        <p:spPr>
          <a:xfrm>
            <a:off x="2819949" y="2859782"/>
            <a:ext cx="4042004" cy="923330"/>
          </a:xfrm>
          <a:prstGeom prst="rect">
            <a:avLst/>
          </a:prstGeom>
        </p:spPr>
        <p:txBody>
          <a:bodyPr wrap="none">
            <a:spAutoFit/>
          </a:bodyPr>
          <a:lstStyle/>
          <a:p>
            <a:r>
              <a:rPr lang="hr-HR" dirty="0">
                <a:solidFill>
                  <a:schemeClr val="bg1">
                    <a:lumMod val="50000"/>
                  </a:schemeClr>
                </a:solidFill>
                <a:latin typeface="Open Sans"/>
              </a:rPr>
              <a:t>Pridruži nam se:</a:t>
            </a:r>
            <a:endParaRPr lang="de-AT" dirty="0">
              <a:solidFill>
                <a:schemeClr val="bg1">
                  <a:lumMod val="50000"/>
                </a:schemeClr>
              </a:solidFill>
              <a:latin typeface="Open Sans"/>
            </a:endParaRPr>
          </a:p>
          <a:p>
            <a:r>
              <a:rPr lang="de-AT" dirty="0">
                <a:solidFill>
                  <a:schemeClr val="bg1">
                    <a:lumMod val="50000"/>
                  </a:schemeClr>
                </a:solidFill>
                <a:latin typeface="Open Sans"/>
              </a:rPr>
              <a:t>Web – </a:t>
            </a:r>
            <a:r>
              <a:rPr lang="de-AT" dirty="0">
                <a:solidFill>
                  <a:schemeClr val="bg1">
                    <a:lumMod val="50000"/>
                  </a:schemeClr>
                </a:solidFill>
                <a:latin typeface="Open Sans"/>
                <a:hlinkClick r:id="rId3"/>
              </a:rPr>
              <a:t>www.sportsave.eu</a:t>
            </a:r>
            <a:endParaRPr lang="de-AT" dirty="0">
              <a:solidFill>
                <a:schemeClr val="bg1">
                  <a:lumMod val="50000"/>
                </a:schemeClr>
              </a:solidFill>
              <a:latin typeface="Open Sans"/>
            </a:endParaRPr>
          </a:p>
          <a:p>
            <a:r>
              <a:rPr lang="de-AT" dirty="0">
                <a:solidFill>
                  <a:schemeClr val="bg1">
                    <a:lumMod val="50000"/>
                  </a:schemeClr>
                </a:solidFill>
                <a:latin typeface="Open Sans"/>
              </a:rPr>
              <a:t>Moodle - </a:t>
            </a:r>
            <a:r>
              <a:rPr lang="de-AT" dirty="0">
                <a:solidFill>
                  <a:schemeClr val="bg1">
                    <a:lumMod val="50000"/>
                  </a:schemeClr>
                </a:solidFill>
                <a:latin typeface="Open Sans"/>
                <a:hlinkClick r:id="rId4"/>
              </a:rPr>
              <a:t>http://moodle.sportsave.eu/</a:t>
            </a:r>
            <a:endParaRPr lang="de-AT" dirty="0">
              <a:solidFill>
                <a:schemeClr val="bg1">
                  <a:lumMod val="50000"/>
                </a:schemeClr>
              </a:solidFill>
              <a:latin typeface="Open Sans"/>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DB5B39F1-3799-4702-8C9D-BFEF5EE37C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806E92CC-3A6B-4D08-B53D-EDACCD69DB51}"/>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74263761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hr-HR" sz="1800" dirty="0"/>
              <a:t>KRAJ 1. CJELINE</a:t>
            </a:r>
            <a:r>
              <a:rPr lang="en-US" dirty="0"/>
              <a:t/>
            </a:r>
            <a:br>
              <a:rPr lang="en-US" dirty="0"/>
            </a:br>
            <a:r>
              <a:rPr lang="lt-LT" sz="1800" dirty="0"/>
              <a:t/>
            </a:r>
            <a:br>
              <a:rPr lang="lt-LT" sz="1800" dirty="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83568" y="4787900"/>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hr-HR" dirty="0"/>
              <a:t/>
            </a:r>
            <a:br>
              <a:rPr lang="hr-HR" dirty="0"/>
            </a:br>
            <a:r>
              <a:rPr lang="hr-HR" sz="1800" dirty="0">
                <a:solidFill>
                  <a:schemeClr val="tx1"/>
                </a:solidFill>
              </a:rPr>
              <a:t>2</a:t>
            </a:r>
            <a:r>
              <a:rPr lang="lt-LT" sz="1800" dirty="0">
                <a:solidFill>
                  <a:schemeClr val="tx1"/>
                </a:solidFill>
              </a:rPr>
              <a:t>.</a:t>
            </a:r>
            <a:r>
              <a:rPr lang="en-US" sz="1800" dirty="0">
                <a:solidFill>
                  <a:schemeClr val="tx1"/>
                </a:solidFill>
              </a:rPr>
              <a:t> </a:t>
            </a:r>
            <a:r>
              <a:rPr lang="en-US" sz="1800" dirty="0" err="1"/>
              <a:t>Koncept</a:t>
            </a:r>
            <a:r>
              <a:rPr lang="en-US" sz="1800" dirty="0"/>
              <a:t> </a:t>
            </a:r>
            <a:r>
              <a:rPr lang="en-US" sz="1800" dirty="0" err="1"/>
              <a:t>poštovanja</a:t>
            </a:r>
            <a:r>
              <a:rPr lang="en-US" sz="1800" dirty="0"/>
              <a:t> </a:t>
            </a:r>
            <a:r>
              <a:rPr lang="en-US" sz="1800" dirty="0" err="1"/>
              <a:t>i</a:t>
            </a:r>
            <a:r>
              <a:rPr lang="en-US" sz="1800" dirty="0"/>
              <a:t> </a:t>
            </a:r>
            <a:r>
              <a:rPr lang="en-US" sz="1800" dirty="0" err="1"/>
              <a:t>predrasuda</a:t>
            </a:r>
            <a:r>
              <a:rPr lang="en-US" sz="1800" dirty="0"/>
              <a:t> </a:t>
            </a:r>
            <a:r>
              <a:rPr lang="en-US" sz="1800" dirty="0" err="1"/>
              <a:t>nakon</a:t>
            </a:r>
            <a:r>
              <a:rPr lang="en-US" sz="1800" dirty="0"/>
              <a:t> </a:t>
            </a:r>
            <a:r>
              <a:rPr lang="en-US" sz="1800" dirty="0" err="1"/>
              <a:t>epizode</a:t>
            </a:r>
            <a:r>
              <a:rPr lang="en-US" sz="1800" dirty="0"/>
              <a:t> </a:t>
            </a:r>
            <a:r>
              <a:rPr lang="en-US" sz="1800" dirty="0" err="1"/>
              <a:t>agresivnog</a:t>
            </a:r>
            <a:r>
              <a:rPr lang="en-US" sz="1800" dirty="0"/>
              <a:t>/</a:t>
            </a:r>
            <a:r>
              <a:rPr lang="en-US" sz="1800" dirty="0" err="1"/>
              <a:t>isključivog</a:t>
            </a:r>
            <a:r>
              <a:rPr lang="en-US" sz="1800" dirty="0"/>
              <a:t> </a:t>
            </a:r>
            <a:r>
              <a:rPr lang="hr-HR" sz="1800" dirty="0"/>
              <a:t>ponašanja</a:t>
            </a:r>
            <a:r>
              <a:rPr lang="lt-LT" sz="1800" dirty="0"/>
              <a:t/>
            </a:r>
            <a:br>
              <a:rPr lang="lt-LT" sz="1800" dirty="0"/>
            </a:br>
            <a:r>
              <a:rPr lang="lt-LT" sz="1800" dirty="0"/>
              <a:t/>
            </a:r>
            <a:br>
              <a:rPr lang="lt-LT" sz="1800" dirty="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652841" y="170509"/>
            <a:ext cx="7946329" cy="545351"/>
          </a:xfrm>
        </p:spPr>
        <p:txBody>
          <a:bodyPr>
            <a:noAutofit/>
          </a:bodyPr>
          <a:lstStyle/>
          <a:p>
            <a:r>
              <a:rPr lang="hr-HR" sz="1600" b="1" dirty="0">
                <a:solidFill>
                  <a:schemeClr val="tx1"/>
                </a:solidFill>
              </a:rPr>
              <a:t>2</a:t>
            </a:r>
            <a:r>
              <a:rPr lang="lt-LT" sz="1600" b="1" dirty="0">
                <a:solidFill>
                  <a:schemeClr val="tx1"/>
                </a:solidFill>
              </a:rPr>
              <a:t>.</a:t>
            </a:r>
            <a:r>
              <a:rPr lang="en-US" sz="1600" b="1" dirty="0">
                <a:solidFill>
                  <a:schemeClr val="tx1"/>
                </a:solidFill>
              </a:rPr>
              <a:t> </a:t>
            </a:r>
            <a:r>
              <a:rPr lang="en-US" sz="1600" dirty="0" err="1"/>
              <a:t>Koncept</a:t>
            </a:r>
            <a:r>
              <a:rPr lang="en-US" sz="1600" dirty="0"/>
              <a:t> </a:t>
            </a:r>
            <a:r>
              <a:rPr lang="en-US" sz="1600" dirty="0" err="1"/>
              <a:t>poštovanja</a:t>
            </a:r>
            <a:r>
              <a:rPr lang="en-US" sz="1600" dirty="0"/>
              <a:t> </a:t>
            </a:r>
            <a:r>
              <a:rPr lang="en-US" sz="1600" dirty="0" err="1"/>
              <a:t>i</a:t>
            </a:r>
            <a:r>
              <a:rPr lang="en-US" sz="1600" dirty="0"/>
              <a:t> </a:t>
            </a:r>
            <a:r>
              <a:rPr lang="en-US" sz="1600" dirty="0" err="1"/>
              <a:t>predrasuda</a:t>
            </a:r>
            <a:r>
              <a:rPr lang="en-US" sz="1600" dirty="0"/>
              <a:t> </a:t>
            </a:r>
            <a:r>
              <a:rPr lang="en-US" sz="1600" dirty="0" err="1"/>
              <a:t>nakon</a:t>
            </a:r>
            <a:r>
              <a:rPr lang="en-US" sz="1600" dirty="0"/>
              <a:t> </a:t>
            </a:r>
            <a:r>
              <a:rPr lang="en-US" sz="1600" dirty="0" err="1"/>
              <a:t>epizode</a:t>
            </a:r>
            <a:r>
              <a:rPr lang="en-US" sz="1600" dirty="0"/>
              <a:t> </a:t>
            </a:r>
            <a:r>
              <a:rPr lang="en-US" sz="1600" dirty="0" err="1"/>
              <a:t>agresivnog</a:t>
            </a:r>
            <a:r>
              <a:rPr lang="en-US" sz="1600" dirty="0"/>
              <a:t>/</a:t>
            </a:r>
            <a:r>
              <a:rPr lang="en-US" sz="1600" dirty="0" err="1"/>
              <a:t>isključivog</a:t>
            </a:r>
            <a:r>
              <a:rPr lang="en-US" sz="1600" dirty="0"/>
              <a:t> </a:t>
            </a:r>
            <a:r>
              <a:rPr lang="hr-HR" sz="1600" dirty="0"/>
              <a:t>ponašanja</a:t>
            </a:r>
            <a:endParaRPr lang="en-US" sz="16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1115616" y="1203598"/>
            <a:ext cx="7020780" cy="23179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800" b="1" dirty="0">
                <a:solidFill>
                  <a:schemeClr val="tx1"/>
                </a:solidFill>
              </a:rPr>
              <a:t>2.1. </a:t>
            </a:r>
            <a:r>
              <a:rPr lang="hr-HR" sz="1800" dirty="0"/>
              <a:t>Razumijevanje, identificiranje i odgovor na nasilnu/isključivu epizodu u specifičnom okruženju </a:t>
            </a:r>
          </a:p>
          <a:p>
            <a:pPr algn="l"/>
            <a:endParaRPr lang="en-US" sz="1800" dirty="0"/>
          </a:p>
          <a:p>
            <a:pPr algn="l"/>
            <a:r>
              <a:rPr lang="hr-HR" sz="1800" b="1" dirty="0">
                <a:solidFill>
                  <a:schemeClr val="tx1"/>
                </a:solidFill>
              </a:rPr>
              <a:t>2.2. </a:t>
            </a:r>
            <a:r>
              <a:rPr lang="hr-HR" sz="1800" dirty="0"/>
              <a:t>Razvijanje pozitivnog ponašanja među vršnjacima (u školi i u sportskom okruženju)  </a:t>
            </a:r>
          </a:p>
          <a:p>
            <a:pPr algn="l"/>
            <a:endParaRPr lang="hr-HR" sz="1800" dirty="0"/>
          </a:p>
          <a:p>
            <a:pPr algn="l"/>
            <a:endParaRPr lang="hr-HR" sz="1800" dirty="0"/>
          </a:p>
          <a:p>
            <a:pPr algn="l"/>
            <a:endParaRPr lang="en-US" sz="1800" dirty="0"/>
          </a:p>
        </p:txBody>
      </p:sp>
      <p:sp>
        <p:nvSpPr>
          <p:cNvPr id="9" name="Pravokutnik 8"/>
          <p:cNvSpPr/>
          <p:nvPr/>
        </p:nvSpPr>
        <p:spPr>
          <a:xfrm>
            <a:off x="1547664" y="843558"/>
            <a:ext cx="6336704" cy="369332"/>
          </a:xfrm>
          <a:prstGeom prst="rect">
            <a:avLst/>
          </a:prstGeom>
        </p:spPr>
        <p:txBody>
          <a:bodyPr wrap="square">
            <a:spAutoFit/>
          </a:bodyPr>
          <a:lstStyle/>
          <a:p>
            <a:pPr lvl="0" algn="ctr">
              <a:spcBef>
                <a:spcPct val="20000"/>
              </a:spcBef>
            </a:pPr>
            <a:r>
              <a:rPr lang="hr-HR" b="1" dirty="0">
                <a:solidFill>
                  <a:prstClr val="black">
                    <a:tint val="75000"/>
                  </a:prstClr>
                </a:solidFill>
                <a:latin typeface="Open Sans" pitchFamily="34" charset="0"/>
              </a:rPr>
              <a:t>Sadržaj</a:t>
            </a:r>
            <a:endParaRPr lang="lt-LT" b="1" dirty="0">
              <a:solidFill>
                <a:prstClr val="black">
                  <a:tint val="75000"/>
                </a:prstClr>
              </a:solidFill>
            </a:endParaRPr>
          </a:p>
        </p:txBody>
      </p:sp>
    </p:spTree>
    <p:extLst>
      <p:ext uri="{BB962C8B-B14F-4D97-AF65-F5344CB8AC3E}">
        <p14:creationId xmlns:p14="http://schemas.microsoft.com/office/powerpoint/2010/main" val="23087479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285750" indent="-285750" algn="l">
              <a:buFont typeface="Arial"/>
              <a:buChar char="•"/>
            </a:pPr>
            <a:r>
              <a:rPr lang="hr-HR" sz="1800" dirty="0"/>
              <a:t>agresija se općenito definira kao bilo koji čin kojim se želi povrijediti druga osoba</a:t>
            </a:r>
          </a:p>
          <a:p>
            <a:pPr marL="285750" indent="-285750" algn="l">
              <a:buFont typeface="Arial"/>
              <a:buChar char="•"/>
            </a:pPr>
            <a:r>
              <a:rPr lang="hr-HR" sz="1800" dirty="0"/>
              <a:t>šteta može poprimiti mnoge oblike </a:t>
            </a:r>
          </a:p>
          <a:p>
            <a:pPr marL="285750" indent="-285750" algn="l">
              <a:buFont typeface="Arial"/>
              <a:buChar char="•"/>
            </a:pPr>
            <a:r>
              <a:rPr lang="hr-HR" sz="1800" b="1" dirty="0"/>
              <a:t>fizička agresija (tjelesno nasilje) </a:t>
            </a:r>
            <a:r>
              <a:rPr lang="hr-HR" sz="1800" dirty="0"/>
              <a:t>uključuje vršnjake koji štete tjelesnom zdravlju drugog ili  prijete tjelesnom zdravlju drugog (npr. guranje, ugrizi, udaranje, itd.; </a:t>
            </a:r>
            <a:r>
              <a:rPr lang="hr-HR" sz="1800" dirty="0" err="1"/>
              <a:t>Leff</a:t>
            </a:r>
            <a:r>
              <a:rPr lang="hr-HR" sz="1800" dirty="0"/>
              <a:t> i dr., 2010)</a:t>
            </a:r>
          </a:p>
        </p:txBody>
      </p:sp>
      <p:pic>
        <p:nvPicPr>
          <p:cNvPr id="9218" name="Picture 2" descr="C:\TEA\P R O J E K T I\SAVE projekt_KIFST\kurikulumi\predavanja\bm\slike\aggression-in-children-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897" y="1275606"/>
            <a:ext cx="3121025" cy="2462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600" b="1" dirty="0">
                <a:solidFill>
                  <a:schemeClr val="tx1"/>
                </a:solidFill>
              </a:rPr>
              <a:t>2.1. </a:t>
            </a:r>
            <a:r>
              <a:rPr lang="hr-HR" sz="1600" dirty="0"/>
              <a:t>Razumijevanje, identificiranje i odgovor na nasilnu/isključivu epizodu u specifičnom okruženju</a:t>
            </a:r>
            <a:endParaRPr lang="en-US" sz="1500" dirty="0"/>
          </a:p>
        </p:txBody>
      </p:sp>
    </p:spTree>
    <p:extLst>
      <p:ext uri="{BB962C8B-B14F-4D97-AF65-F5344CB8AC3E}">
        <p14:creationId xmlns:p14="http://schemas.microsoft.com/office/powerpoint/2010/main" val="1497281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285750" indent="-285750" algn="l">
              <a:buFont typeface="Arial"/>
              <a:buChar char="•"/>
            </a:pPr>
            <a:r>
              <a:rPr lang="hr-HR" sz="1800" b="1" dirty="0"/>
              <a:t>relacijska agresija </a:t>
            </a:r>
            <a:r>
              <a:rPr lang="hr-HR" sz="1800" dirty="0"/>
              <a:t>nanosi štetu u obliku ozljede ili psihološke manipulacije (npr. prijetnje o prestanku razgovora, izolacija nekoga, ogovaranje </a:t>
            </a:r>
            <a:r>
              <a:rPr lang="hr-HR" sz="1800" dirty="0" err="1"/>
              <a:t>itd</a:t>
            </a:r>
            <a:r>
              <a:rPr lang="hr-HR" sz="1800" dirty="0"/>
              <a:t> .; </a:t>
            </a:r>
            <a:r>
              <a:rPr lang="hr-HR" sz="1800" dirty="0" err="1"/>
              <a:t>Leff</a:t>
            </a:r>
            <a:r>
              <a:rPr lang="hr-HR" sz="1800" dirty="0"/>
              <a:t>, Crick, 2010)</a:t>
            </a:r>
          </a:p>
          <a:p>
            <a:pPr marL="285750" indent="-285750" algn="l">
              <a:buFont typeface="Arial"/>
              <a:buChar char="•"/>
            </a:pPr>
            <a:r>
              <a:rPr lang="hr-HR" sz="1800" dirty="0"/>
              <a:t>uobičajeni pojmovi su i </a:t>
            </a:r>
            <a:r>
              <a:rPr lang="hr-HR" sz="1800" i="1" dirty="0"/>
              <a:t>neizravna agresija i društvena agresija</a:t>
            </a:r>
          </a:p>
        </p:txBody>
      </p:sp>
      <p:pic>
        <p:nvPicPr>
          <p:cNvPr id="8194" name="Picture 2" descr="C:\TEA\P R O J E K T I\SAVE projekt_KIFST\kurikulumi\predavanja\bm\slike\78748752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2543" y="1115742"/>
            <a:ext cx="2362449" cy="2362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Subtitle 3">
            <a:extLst>
              <a:ext uri="{FF2B5EF4-FFF2-40B4-BE49-F238E27FC236}">
                <a16:creationId xmlns:a16="http://schemas.microsoft.com/office/drawing/2014/main" xmlns="" id="{0B317B0E-60B8-4FDD-8E92-4B7B3E92DAAC}"/>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600" b="1" dirty="0">
                <a:solidFill>
                  <a:schemeClr val="tx1"/>
                </a:solidFill>
              </a:rPr>
              <a:t>2.1. </a:t>
            </a:r>
            <a:r>
              <a:rPr lang="hr-HR" sz="1600" dirty="0"/>
              <a:t>Razumijevanje, identificiranje i odgovor na nasilnu/isključivu epizodu u specifičnom okruženju</a:t>
            </a:r>
            <a:endParaRPr lang="en-US" sz="1500" dirty="0"/>
          </a:p>
        </p:txBody>
      </p:sp>
    </p:spTree>
    <p:extLst>
      <p:ext uri="{BB962C8B-B14F-4D97-AF65-F5344CB8AC3E}">
        <p14:creationId xmlns:p14="http://schemas.microsoft.com/office/powerpoint/2010/main" val="316268932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r>
              <a:rPr lang="hr-HR" sz="1800" dirty="0"/>
              <a:t>pri zamišljanju scenarija koji uključuju se fizičko nasilje, dječaci se obično prikazuju i kao agresori i kao žrtve</a:t>
            </a:r>
          </a:p>
          <a:p>
            <a:pPr marL="342900" indent="-342900" algn="l">
              <a:buFont typeface="Arial" panose="020B0604020202020204" pitchFamily="34" charset="0"/>
              <a:buChar char="•"/>
            </a:pPr>
            <a:r>
              <a:rPr lang="hr-HR" sz="1800" i="1" dirty="0"/>
              <a:t>relacijska agresija </a:t>
            </a:r>
            <a:r>
              <a:rPr lang="hr-HR" sz="1800" dirty="0"/>
              <a:t>- šteta nastala ozljedom ili psihološkom manipulacijom odnosa</a:t>
            </a:r>
          </a:p>
          <a:p>
            <a:pPr marL="342900" indent="-342900" algn="l">
              <a:buFont typeface="Arial" panose="020B0604020202020204" pitchFamily="34" charset="0"/>
              <a:buChar char="•"/>
            </a:pPr>
            <a:r>
              <a:rPr lang="hr-HR" sz="1800" dirty="0"/>
              <a:t>najnovija istraživanja pokazuju da djevojčice više koriste relacijsku agresiju nego dječaci</a:t>
            </a:r>
          </a:p>
        </p:txBody>
      </p:sp>
      <p:pic>
        <p:nvPicPr>
          <p:cNvPr id="10" name="Picture 2" descr="C:\TEA\P R O J E K T I\SAVE projekt_KIFST\kurikulumi\predavanja\bm\slike\Do-Sports-Help-Boys-Become-Men-e1391626648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153" y="1275606"/>
            <a:ext cx="3483592" cy="2484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1" name="Subtitle 3">
            <a:extLst>
              <a:ext uri="{FF2B5EF4-FFF2-40B4-BE49-F238E27FC236}">
                <a16:creationId xmlns:a16="http://schemas.microsoft.com/office/drawing/2014/main" xmlns="" id="{91ED5004-ACAC-4DEB-9DF5-8F7D81A4716F}"/>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600" b="1" dirty="0">
                <a:solidFill>
                  <a:schemeClr val="tx1"/>
                </a:solidFill>
              </a:rPr>
              <a:t>2.1. </a:t>
            </a:r>
            <a:r>
              <a:rPr lang="hr-HR" sz="1600" dirty="0"/>
              <a:t>Razumijevanje, identificiranje i odgovor na nasilnu/isključivu epizodu u specifičnom okruženju</a:t>
            </a:r>
            <a:endParaRPr lang="en-US" sz="1500" dirty="0"/>
          </a:p>
        </p:txBody>
      </p:sp>
    </p:spTree>
    <p:extLst>
      <p:ext uri="{BB962C8B-B14F-4D97-AF65-F5344CB8AC3E}">
        <p14:creationId xmlns:p14="http://schemas.microsoft.com/office/powerpoint/2010/main" val="27571913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r>
              <a:rPr lang="hr-HR" sz="1600" dirty="0"/>
              <a:t>utvrđivanje relacijske agresije u školskim okruženjima nije jednostavan proces - odrasle osobe često ne primjećuju relacijsku agresiju ili je ne identificiraju na isti način kao i učenici (slično u sportskim ekipama)</a:t>
            </a:r>
          </a:p>
          <a:p>
            <a:pPr marL="342900" indent="-342900" algn="l">
              <a:buFont typeface="Arial" panose="020B0604020202020204" pitchFamily="34" charset="0"/>
              <a:buChar char="•"/>
            </a:pPr>
            <a:r>
              <a:rPr lang="hr-HR" sz="1600" dirty="0"/>
              <a:t>preklapanje perspektiva i vršnjaka i odraslih stvara adekvatne percepcije ponašanja</a:t>
            </a:r>
          </a:p>
        </p:txBody>
      </p:sp>
      <p:pic>
        <p:nvPicPr>
          <p:cNvPr id="11266" name="Picture 2" descr="C:\TEA\P R O J E K T I\SAVE projekt_KIFST\kurikulumi\predavanja\bm\slike\shutterstock_200319638-705x4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439963"/>
            <a:ext cx="3669395" cy="2446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Subtitle 3">
            <a:extLst>
              <a:ext uri="{FF2B5EF4-FFF2-40B4-BE49-F238E27FC236}">
                <a16:creationId xmlns:a16="http://schemas.microsoft.com/office/drawing/2014/main" xmlns="" id="{B5B20E24-3455-47EE-8956-07CBC969B179}"/>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600" b="1" dirty="0">
                <a:solidFill>
                  <a:schemeClr val="tx1"/>
                </a:solidFill>
              </a:rPr>
              <a:t>2.1. </a:t>
            </a:r>
            <a:r>
              <a:rPr lang="hr-HR" sz="1600" dirty="0"/>
              <a:t>Razumijevanje, identificiranje i odgovor na nasilnu/isključivu epizodu u specifičnom okruženju</a:t>
            </a:r>
            <a:endParaRPr lang="en-US" sz="1500" dirty="0"/>
          </a:p>
        </p:txBody>
      </p:sp>
    </p:spTree>
    <p:extLst>
      <p:ext uri="{BB962C8B-B14F-4D97-AF65-F5344CB8AC3E}">
        <p14:creationId xmlns:p14="http://schemas.microsoft.com/office/powerpoint/2010/main" val="138793874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buFont typeface="Arial" panose="020B0604020202020204" pitchFamily="34" charset="0"/>
              <a:buChar char="•"/>
            </a:pPr>
            <a:r>
              <a:rPr lang="hr-HR" sz="1600" dirty="0"/>
              <a:t>fokusiranje na vještine koje pomažu djeci da razviju i održe socijalnu potporu mogu smanjiti pojavu žrtvi različitih oblika nasilja</a:t>
            </a:r>
          </a:p>
          <a:p>
            <a:pPr marL="342900" indent="-342900" algn="l">
              <a:buFont typeface="Arial" panose="020B0604020202020204" pitchFamily="34" charset="0"/>
              <a:buChar char="•"/>
            </a:pPr>
            <a:r>
              <a:rPr lang="hr-HR" sz="1600" dirty="0"/>
              <a:t>razvoj suradničkih odnosa među vršnjacima</a:t>
            </a:r>
          </a:p>
          <a:p>
            <a:pPr marL="342900" indent="-342900" algn="l">
              <a:buFont typeface="Arial" panose="020B0604020202020204" pitchFamily="34" charset="0"/>
              <a:buChar char="•"/>
            </a:pPr>
            <a:r>
              <a:rPr lang="hr-HR" sz="1600" dirty="0"/>
              <a:t>prilagodba specifičnoj dinamici grupe</a:t>
            </a:r>
          </a:p>
        </p:txBody>
      </p:sp>
      <p:pic>
        <p:nvPicPr>
          <p:cNvPr id="12290" name="Picture 2" descr="C:\TEA\P R O J E K T I\SAVE projekt_KIFST\kurikulumi\predavanja\bm\slike\shutterstock_997979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1131591"/>
            <a:ext cx="3167693" cy="21084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Subtitle 3">
            <a:extLst>
              <a:ext uri="{FF2B5EF4-FFF2-40B4-BE49-F238E27FC236}">
                <a16:creationId xmlns:a16="http://schemas.microsoft.com/office/drawing/2014/main" xmlns="" id="{4B2CB39E-B79D-4EE5-9D14-81B35A6CD683}"/>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600" b="1" dirty="0">
                <a:solidFill>
                  <a:schemeClr val="tx1"/>
                </a:solidFill>
              </a:rPr>
              <a:t>2.1. </a:t>
            </a:r>
            <a:r>
              <a:rPr lang="hr-HR" sz="1600" dirty="0"/>
              <a:t>Razumijevanje, identificiranje i odgovor na nasilnu/isključivu epizodu u specifičnom okruženju</a:t>
            </a:r>
            <a:endParaRPr lang="en-US" sz="1500" dirty="0"/>
          </a:p>
        </p:txBody>
      </p:sp>
    </p:spTree>
    <p:extLst>
      <p:ext uri="{BB962C8B-B14F-4D97-AF65-F5344CB8AC3E}">
        <p14:creationId xmlns:p14="http://schemas.microsoft.com/office/powerpoint/2010/main" val="16386767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1059582"/>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600" b="1" dirty="0"/>
              <a:t>Razvijanje pozitivnih ponašanja</a:t>
            </a:r>
          </a:p>
          <a:p>
            <a:pPr marL="342900" indent="-342900" algn="l">
              <a:buFont typeface="Arial" panose="020B0604020202020204" pitchFamily="34" charset="0"/>
              <a:buChar char="•"/>
            </a:pPr>
            <a:endParaRPr lang="hr-HR" sz="1600" dirty="0"/>
          </a:p>
          <a:p>
            <a:pPr marL="342900" indent="-342900" algn="l">
              <a:buFont typeface="Arial" panose="020B0604020202020204" pitchFamily="34" charset="0"/>
              <a:buChar char="•"/>
            </a:pPr>
            <a:r>
              <a:rPr lang="hr-HR" sz="1600" dirty="0"/>
              <a:t>jednom kad se nasilja / isključujuća epizoda dogodi u nekoj grupi, nema povratka</a:t>
            </a:r>
          </a:p>
          <a:p>
            <a:pPr marL="342900" indent="-342900" algn="l">
              <a:buFont typeface="Arial" panose="020B0604020202020204" pitchFamily="34" charset="0"/>
              <a:buChar char="•"/>
            </a:pPr>
            <a:r>
              <a:rPr lang="hr-HR" sz="1600" dirty="0"/>
              <a:t>nijekanje da se dogodila samo pogoršava situaciju</a:t>
            </a:r>
            <a:endParaRPr lang="en-US" sz="1600" dirty="0"/>
          </a:p>
          <a:p>
            <a:pPr marL="342900" indent="-342900" algn="l">
              <a:buFont typeface="Arial" panose="020B0604020202020204" pitchFamily="34" charset="0"/>
              <a:buChar char="•"/>
            </a:pPr>
            <a:r>
              <a:rPr lang="hr-HR" sz="1600" dirty="0"/>
              <a:t>pokušati sažeti razloge i raditi s grupom kako se slični događaj ne bi ponovio </a:t>
            </a:r>
          </a:p>
        </p:txBody>
      </p:sp>
      <p:pic>
        <p:nvPicPr>
          <p:cNvPr id="6146" name="Picture 2" descr="C:\TEA\P R O J E K T I\SAVE projekt_KIFST\kurikulumi\predavanja\bm\slike\Bullying-Lawsu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610968"/>
            <a:ext cx="3623465" cy="2040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600" b="1" dirty="0">
                <a:solidFill>
                  <a:schemeClr val="tx1"/>
                </a:solidFill>
              </a:rPr>
              <a:t>2.2. </a:t>
            </a:r>
            <a:r>
              <a:rPr lang="hr-HR" sz="1600" dirty="0"/>
              <a:t>Razvijanje pozitivnog ponašanja među vršnjacima (u školi i u sportskom okruženju)  </a:t>
            </a:r>
          </a:p>
        </p:txBody>
      </p:sp>
    </p:spTree>
    <p:extLst>
      <p:ext uri="{BB962C8B-B14F-4D97-AF65-F5344CB8AC3E}">
        <p14:creationId xmlns:p14="http://schemas.microsoft.com/office/powerpoint/2010/main" val="87877324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33" y="4566124"/>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6" y="1092918"/>
            <a:ext cx="8156854" cy="30630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600" b="1" dirty="0"/>
              <a:t>Razvijanje pozitivnih ponašanja</a:t>
            </a:r>
          </a:p>
          <a:p>
            <a:pPr marL="342900" indent="-342900" algn="l">
              <a:buFont typeface="Arial" panose="020B0604020202020204" pitchFamily="34" charset="0"/>
              <a:buChar char="•"/>
            </a:pPr>
            <a:r>
              <a:rPr lang="hr-HR" sz="1600" dirty="0"/>
              <a:t>pozitivna ponašanja kao što su poštovanje, tolerancija, razumijevanje i opća povezanost grupe smatraju se korisnima u prevenciji nasilnog / isključivog ponašanja (Hawkins, </a:t>
            </a:r>
            <a:r>
              <a:rPr lang="hr-HR" sz="1600" dirty="0" err="1"/>
              <a:t>Nabors</a:t>
            </a:r>
            <a:r>
              <a:rPr lang="hr-HR" sz="1600" dirty="0"/>
              <a:t>, 2018)</a:t>
            </a:r>
          </a:p>
          <a:p>
            <a:pPr marL="342900" indent="-342900" algn="l">
              <a:buFont typeface="Arial" panose="020B0604020202020204" pitchFamily="34" charset="0"/>
              <a:buChar char="•"/>
            </a:pPr>
            <a:r>
              <a:rPr lang="hr-HR" sz="1600" dirty="0"/>
              <a:t>djeca mogu biti prihvaćena ili odbijena od strane svojih vršnjaka, te su često definirana u učionici (ili sportskom timu) kao voljena (popularna) ili odbačena</a:t>
            </a:r>
          </a:p>
          <a:p>
            <a:pPr marL="342900" indent="-342900" algn="l">
              <a:buFont typeface="Arial" panose="020B0604020202020204" pitchFamily="34" charset="0"/>
              <a:buChar char="•"/>
            </a:pPr>
            <a:r>
              <a:rPr lang="hr-HR" sz="1600" dirty="0"/>
              <a:t>djeca koja su voljena od strane svojih vršnjaka su socijalno kompetentnija i kooperativnija nego odbačena djeca</a:t>
            </a:r>
          </a:p>
        </p:txBody>
      </p:sp>
      <p:sp>
        <p:nvSpPr>
          <p:cNvPr id="10" name="Subtitle 3">
            <a:extLst>
              <a:ext uri="{FF2B5EF4-FFF2-40B4-BE49-F238E27FC236}">
                <a16:creationId xmlns:a16="http://schemas.microsoft.com/office/drawing/2014/main" xmlns="" id="{E219FD0B-09EC-4E77-9AA6-8B8104C6FA1A}"/>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600" b="1" dirty="0">
                <a:solidFill>
                  <a:schemeClr val="tx1"/>
                </a:solidFill>
              </a:rPr>
              <a:t>2.2. </a:t>
            </a:r>
            <a:r>
              <a:rPr lang="hr-HR" sz="1600" dirty="0"/>
              <a:t>Razvijanje pozitivnog ponašanja među vršnjacima (u školi i u sportskom okruženju)  </a:t>
            </a:r>
          </a:p>
        </p:txBody>
      </p:sp>
    </p:spTree>
    <p:extLst>
      <p:ext uri="{BB962C8B-B14F-4D97-AF65-F5344CB8AC3E}">
        <p14:creationId xmlns:p14="http://schemas.microsoft.com/office/powerpoint/2010/main" val="225340347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339502"/>
            <a:ext cx="7772400" cy="432048"/>
          </a:xfrm>
        </p:spPr>
        <p:txBody>
          <a:bodyPr/>
          <a:lstStyle/>
          <a:p>
            <a:r>
              <a:rPr lang="hr-HR" sz="1800" dirty="0"/>
              <a:t>UVOD</a:t>
            </a:r>
          </a:p>
        </p:txBody>
      </p:sp>
      <p:sp>
        <p:nvSpPr>
          <p:cNvPr id="3" name="Podnaslov 2"/>
          <p:cNvSpPr>
            <a:spLocks noGrp="1"/>
          </p:cNvSpPr>
          <p:nvPr>
            <p:ph type="subTitle" idx="1"/>
          </p:nvPr>
        </p:nvSpPr>
        <p:spPr>
          <a:xfrm>
            <a:off x="1371600" y="915566"/>
            <a:ext cx="6400800" cy="3713584"/>
          </a:xfrm>
        </p:spPr>
        <p:txBody>
          <a:bodyPr>
            <a:normAutofit/>
          </a:bodyPr>
          <a:lstStyle/>
          <a:p>
            <a:pPr algn="l"/>
            <a:r>
              <a:rPr lang="hr-HR" sz="1800" dirty="0"/>
              <a:t>Ovaj modul je kreiran kao uvod u ponašanja nasilja i socijalne isključenosti u sportskom okružju. </a:t>
            </a:r>
          </a:p>
          <a:p>
            <a:pPr algn="l"/>
            <a:r>
              <a:rPr lang="hr-HR" sz="1800" dirty="0"/>
              <a:t>Modul uključuje učenje i razumijevanje nasilja i socijalne isključenosti te njihovih psihosocijalnih obilježja. </a:t>
            </a:r>
          </a:p>
          <a:p>
            <a:pPr algn="l"/>
            <a:r>
              <a:rPr lang="hr-HR" sz="1800" dirty="0"/>
              <a:t>Glavni cilj ovog modula je naučiti trenere iz lokalnih sportova kako prepoznati ponašanja nasilja i socijalne isključenosti kod svojih sportaša, te kako koristiti strategije (npr., poboljšati komunikaciju i emocionalne reakcije) za promicanje </a:t>
            </a:r>
            <a:r>
              <a:rPr lang="hr-HR" sz="1800" dirty="0" err="1"/>
              <a:t>prosocijalnih</a:t>
            </a:r>
            <a:r>
              <a:rPr lang="hr-HR" sz="1800" dirty="0"/>
              <a:t> ponašanja i smanjenje ponašanja nasilja i isključenosti u sportu.</a:t>
            </a:r>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800" b="1" dirty="0"/>
              <a:t>Razvijanje pozitivnih ponašanja</a:t>
            </a:r>
          </a:p>
          <a:p>
            <a:pPr marL="342900" indent="-342900" algn="l">
              <a:buFont typeface="Arial" panose="020B0604020202020204" pitchFamily="34" charset="0"/>
              <a:buChar char="•"/>
            </a:pPr>
            <a:endParaRPr lang="hr-HR" sz="1800" dirty="0"/>
          </a:p>
          <a:p>
            <a:pPr marL="342900" indent="-342900" algn="l">
              <a:buFont typeface="Arial" panose="020B0604020202020204" pitchFamily="34" charset="0"/>
              <a:buChar char="•"/>
            </a:pPr>
            <a:r>
              <a:rPr lang="hr-HR" sz="1800" dirty="0"/>
              <a:t>učinkoviti programi suzbijanja zlostavljanja naglašavaju smanjenje fizičke agresije i razvoj </a:t>
            </a:r>
            <a:r>
              <a:rPr lang="hr-HR" sz="1800" dirty="0" err="1"/>
              <a:t>prosocijalnih</a:t>
            </a:r>
            <a:r>
              <a:rPr lang="hr-HR" sz="1800" dirty="0"/>
              <a:t> vještina</a:t>
            </a:r>
          </a:p>
          <a:p>
            <a:pPr marL="342900" indent="-342900" algn="l">
              <a:buFont typeface="Arial" panose="020B0604020202020204" pitchFamily="34" charset="0"/>
              <a:buChar char="•"/>
            </a:pPr>
            <a:r>
              <a:rPr lang="hr-HR" sz="1800" dirty="0"/>
              <a:t>vršnjaci utječu na grupne norme, stavove i ponašanje - razvijanje pozitivnog ponašanja u grupi kao cjelini</a:t>
            </a:r>
          </a:p>
          <a:p>
            <a:pPr marL="342900" indent="-342900" algn="l">
              <a:buFont typeface="Arial" panose="020B0604020202020204" pitchFamily="34" charset="0"/>
              <a:buChar char="•"/>
            </a:pPr>
            <a:endParaRPr lang="hr-HR" sz="1800" dirty="0"/>
          </a:p>
        </p:txBody>
      </p:sp>
      <p:pic>
        <p:nvPicPr>
          <p:cNvPr id="10" name="Picture 2" descr="C:\TEA\P R O J E K T I\SAVE projekt_KIFST\kurikulumi\predavanja\bm\slike\neimenovano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428" y="1375508"/>
            <a:ext cx="3131161" cy="2348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2" name="Subtitle 3">
            <a:extLst>
              <a:ext uri="{FF2B5EF4-FFF2-40B4-BE49-F238E27FC236}">
                <a16:creationId xmlns:a16="http://schemas.microsoft.com/office/drawing/2014/main" xmlns="" id="{E03D6BC8-3202-46AB-B5E7-2C8C8E697741}"/>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600" b="1" dirty="0">
                <a:solidFill>
                  <a:schemeClr val="tx1"/>
                </a:solidFill>
              </a:rPr>
              <a:t>2.2. </a:t>
            </a:r>
            <a:r>
              <a:rPr lang="hr-HR" sz="1600" dirty="0"/>
              <a:t>Razvijanje pozitivnog ponašanja među vršnjacima (u školi i u sportskom okruženju)  </a:t>
            </a:r>
          </a:p>
        </p:txBody>
      </p:sp>
    </p:spTree>
    <p:extLst>
      <p:ext uri="{BB962C8B-B14F-4D97-AF65-F5344CB8AC3E}">
        <p14:creationId xmlns:p14="http://schemas.microsoft.com/office/powerpoint/2010/main" val="1188027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375987" y="915566"/>
            <a:ext cx="4300469" cy="32403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600" b="1" dirty="0"/>
              <a:t>Odnosi među vršnjacima</a:t>
            </a:r>
            <a:endParaRPr lang="en-US" sz="1600" dirty="0"/>
          </a:p>
          <a:p>
            <a:pPr algn="l"/>
            <a:endParaRPr lang="hr-HR" sz="1600" dirty="0"/>
          </a:p>
          <a:p>
            <a:pPr marL="342900" indent="-342900" algn="l">
              <a:buFont typeface="Arial" panose="020B0604020202020204" pitchFamily="34" charset="0"/>
              <a:buChar char="•"/>
            </a:pPr>
            <a:r>
              <a:rPr lang="hr-HR" sz="1600" dirty="0"/>
              <a:t>kroz proces socijalizacije na djecu utječu različiti čimbenici - prvenstveno njihovi roditelji, kasnije njihovi vršnjaci</a:t>
            </a:r>
          </a:p>
          <a:p>
            <a:pPr marL="342900" indent="-342900" algn="l">
              <a:buFont typeface="Arial" panose="020B0604020202020204" pitchFamily="34" charset="0"/>
              <a:buChar char="•"/>
            </a:pPr>
            <a:r>
              <a:rPr lang="hr-HR" sz="1600" dirty="0"/>
              <a:t>prihvaćanje grupe vršnjaka povezano je s vršnjačkim pritiskom</a:t>
            </a:r>
          </a:p>
          <a:p>
            <a:r>
              <a:rPr lang="hr-HR" sz="1600" i="1" dirty="0"/>
              <a:t>„Dakle, vršnjački pritisak je definiran i kao dio normalnog procesa psihološkog razvoja, i glavni doprinos razvoju rizičnog ponašanja koje donosi rizik”</a:t>
            </a:r>
          </a:p>
          <a:p>
            <a:r>
              <a:rPr lang="hr-HR" sz="1600" dirty="0"/>
              <a:t>(Lewis &amp; Lewis, 1984)</a:t>
            </a:r>
          </a:p>
        </p:txBody>
      </p:sp>
      <p:pic>
        <p:nvPicPr>
          <p:cNvPr id="7170" name="Picture 2" descr="C:\TEA\P R O J E K T I\SAVE projekt_KIFST\kurikulumi\predavanja\bm\slike\bullying_in_youth_sports-resized-600_jp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47614"/>
            <a:ext cx="3714780" cy="2464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Subtitle 3">
            <a:extLst>
              <a:ext uri="{FF2B5EF4-FFF2-40B4-BE49-F238E27FC236}">
                <a16:creationId xmlns:a16="http://schemas.microsoft.com/office/drawing/2014/main" xmlns="" id="{8CED79BF-53EB-4BFD-9DC3-32B11ED0463A}"/>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600" b="1" dirty="0">
                <a:solidFill>
                  <a:schemeClr val="tx1"/>
                </a:solidFill>
              </a:rPr>
              <a:t>2.2. </a:t>
            </a:r>
            <a:r>
              <a:rPr lang="hr-HR" sz="1600" dirty="0"/>
              <a:t>Razvijanje pozitivnog ponašanja među vršnjacima (u školi i u sportskom okruženju)  </a:t>
            </a:r>
          </a:p>
        </p:txBody>
      </p:sp>
    </p:spTree>
    <p:extLst>
      <p:ext uri="{BB962C8B-B14F-4D97-AF65-F5344CB8AC3E}">
        <p14:creationId xmlns:p14="http://schemas.microsoft.com/office/powerpoint/2010/main" val="14761441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447995" y="876894"/>
            <a:ext cx="4300469" cy="32070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800" b="1" dirty="0"/>
              <a:t>Odnosi među vršnjacima</a:t>
            </a:r>
            <a:endParaRPr lang="en-US" sz="1800" dirty="0"/>
          </a:p>
          <a:p>
            <a:pPr marL="342900" indent="-342900" algn="l">
              <a:buFont typeface="Arial" panose="020B0604020202020204" pitchFamily="34" charset="0"/>
              <a:buChar char="•"/>
            </a:pPr>
            <a:r>
              <a:rPr lang="hr-HR" sz="1800" dirty="0"/>
              <a:t>djeca više pričaju o negativnim događajima nego o pozitivnom ponašanju – „tužakanje”</a:t>
            </a:r>
          </a:p>
          <a:p>
            <a:pPr marL="342900" indent="-342900" algn="l">
              <a:buFont typeface="Arial" panose="020B0604020202020204" pitchFamily="34" charset="0"/>
              <a:buChar char="•"/>
            </a:pPr>
            <a:r>
              <a:rPr lang="hr-HR" sz="1800" dirty="0"/>
              <a:t>poučavanje i poticanje učenika da daju pozitivne, specifične tvrdnje o ponašanju svojih vršnjaka mijenja fokus i odraslih i djece od kažnjavanja neprikladnog ponašanja do prepoznavanja </a:t>
            </a:r>
            <a:r>
              <a:rPr lang="hr-HR" sz="1800" dirty="0" err="1"/>
              <a:t>prosocijalnog</a:t>
            </a:r>
            <a:r>
              <a:rPr lang="hr-HR" sz="1800"/>
              <a:t> ponašanja</a:t>
            </a:r>
            <a:endParaRPr lang="hr-HR" sz="1800" dirty="0"/>
          </a:p>
        </p:txBody>
      </p:sp>
      <p:pic>
        <p:nvPicPr>
          <p:cNvPr id="13314" name="Picture 2" descr="C:\TEA\P R O J E K T I\SAVE projekt_KIFST\kurikulumi\predavanja\bm\slike\Bully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166" y="1253449"/>
            <a:ext cx="3464422" cy="23098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Subtitle 3">
            <a:extLst>
              <a:ext uri="{FF2B5EF4-FFF2-40B4-BE49-F238E27FC236}">
                <a16:creationId xmlns:a16="http://schemas.microsoft.com/office/drawing/2014/main" xmlns="" id="{E44AEEA0-4429-4ED7-BA8C-81974B84FCDD}"/>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600" b="1" dirty="0">
                <a:solidFill>
                  <a:schemeClr val="tx1"/>
                </a:solidFill>
              </a:rPr>
              <a:t>2.2. </a:t>
            </a:r>
            <a:r>
              <a:rPr lang="hr-HR" sz="1600" dirty="0"/>
              <a:t>Razvijanje pozitivnog ponašanja među vršnjacima (u školi i u sportskom okruženju)  </a:t>
            </a:r>
          </a:p>
        </p:txBody>
      </p:sp>
    </p:spTree>
    <p:extLst>
      <p:ext uri="{BB962C8B-B14F-4D97-AF65-F5344CB8AC3E}">
        <p14:creationId xmlns:p14="http://schemas.microsoft.com/office/powerpoint/2010/main" val="328698898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6" y="4531322"/>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467274"/>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pic>
        <p:nvPicPr>
          <p:cNvPr id="8194" name="Picture 2" descr="C:\TEA\P R O J E K T I\SAVE projekt_KIFST\kurikulumi\predavanja\bm\slike\peer relationsh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5148" y="715813"/>
            <a:ext cx="5053704" cy="3656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1" y="1131591"/>
            <a:ext cx="2045148" cy="1080119"/>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r"/>
            <a:r>
              <a:rPr lang="hr-HR" i="1" dirty="0"/>
              <a:t>Krug zlostavljanja</a:t>
            </a:r>
            <a:r>
              <a:rPr lang="hr-HR" dirty="0"/>
              <a:t>: </a:t>
            </a:r>
            <a:r>
              <a:rPr lang="en-US" dirty="0"/>
              <a:t> </a:t>
            </a:r>
            <a:endParaRPr lang="hr-HR" dirty="0"/>
          </a:p>
          <a:p>
            <a:pPr algn="r"/>
            <a:r>
              <a:rPr lang="hr-HR" dirty="0"/>
              <a:t>Načini reakcije / uloga učenika u specifičnoj situaciji zlostavljanja. </a:t>
            </a:r>
          </a:p>
        </p:txBody>
      </p:sp>
      <p:sp>
        <p:nvSpPr>
          <p:cNvPr id="11" name="Subtitle 3">
            <a:extLst>
              <a:ext uri="{FF2B5EF4-FFF2-40B4-BE49-F238E27FC236}">
                <a16:creationId xmlns:a16="http://schemas.microsoft.com/office/drawing/2014/main" xmlns="" id="{2AB5D1A3-B1E7-4421-B55E-5DBB46C18533}"/>
              </a:ext>
            </a:extLst>
          </p:cNvPr>
          <p:cNvSpPr txBox="1">
            <a:spLocks/>
          </p:cNvSpPr>
          <p:nvPr/>
        </p:nvSpPr>
        <p:spPr>
          <a:xfrm>
            <a:off x="7098852" y="3114480"/>
            <a:ext cx="2045148" cy="1080119"/>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b="1" i="1" dirty="0"/>
              <a:t>IZVOR: </a:t>
            </a:r>
          </a:p>
          <a:p>
            <a:pPr algn="l"/>
            <a:r>
              <a:rPr lang="hr-HR" dirty="0"/>
              <a:t>prilagođeno prema </a:t>
            </a:r>
            <a:r>
              <a:rPr lang="hr-HR" dirty="0" err="1"/>
              <a:t>Olweus</a:t>
            </a:r>
            <a:r>
              <a:rPr lang="hr-HR" dirty="0"/>
              <a:t>, 2001, preuzeto iz </a:t>
            </a:r>
            <a:r>
              <a:rPr lang="hr-HR" dirty="0" err="1"/>
              <a:t>Rivara</a:t>
            </a:r>
            <a:r>
              <a:rPr lang="hr-HR" dirty="0"/>
              <a:t>, Le Menestrel, 2016, 78 </a:t>
            </a:r>
          </a:p>
        </p:txBody>
      </p:sp>
      <p:sp>
        <p:nvSpPr>
          <p:cNvPr id="8" name="Subtitle 3">
            <a:extLst>
              <a:ext uri="{FF2B5EF4-FFF2-40B4-BE49-F238E27FC236}">
                <a16:creationId xmlns:a16="http://schemas.microsoft.com/office/drawing/2014/main" xmlns="" id="{EB63B963-2E3E-4283-854B-EB1E6DB6574D}"/>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600" b="1" dirty="0">
                <a:solidFill>
                  <a:schemeClr val="tx1"/>
                </a:solidFill>
              </a:rPr>
              <a:t>2.2. </a:t>
            </a:r>
            <a:r>
              <a:rPr lang="hr-HR" sz="1600" dirty="0"/>
              <a:t>Razvijanje pozitivnog ponašanja među vršnjacima (u školi i u sportskom okruženju)  </a:t>
            </a:r>
          </a:p>
        </p:txBody>
      </p:sp>
    </p:spTree>
    <p:extLst>
      <p:ext uri="{BB962C8B-B14F-4D97-AF65-F5344CB8AC3E}">
        <p14:creationId xmlns:p14="http://schemas.microsoft.com/office/powerpoint/2010/main" val="419744083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403973"/>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987574"/>
            <a:ext cx="8372877" cy="30630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800" b="1" dirty="0"/>
              <a:t>Odnosi među vršnjacima</a:t>
            </a:r>
            <a:endParaRPr lang="en-US" sz="1800" dirty="0"/>
          </a:p>
          <a:p>
            <a:pPr algn="l"/>
            <a:endParaRPr lang="hr-HR" sz="1800" dirty="0"/>
          </a:p>
          <a:p>
            <a:pPr marL="342900" indent="-342900" algn="l">
              <a:buFont typeface="Arial" panose="020B0604020202020204" pitchFamily="34" charset="0"/>
              <a:buChar char="•"/>
            </a:pPr>
            <a:r>
              <a:rPr lang="hr-HR" sz="1800" dirty="0"/>
              <a:t>prijatelji kao zaštitni čimbenici</a:t>
            </a:r>
          </a:p>
          <a:p>
            <a:pPr marL="342900" indent="-342900" algn="l">
              <a:buFont typeface="Arial" panose="020B0604020202020204" pitchFamily="34" charset="0"/>
              <a:buChar char="•"/>
            </a:pPr>
            <a:r>
              <a:rPr lang="en-US" sz="1800" dirty="0" err="1"/>
              <a:t>prijateljstva</a:t>
            </a:r>
            <a:r>
              <a:rPr lang="en-US" sz="1800" dirty="0"/>
              <a:t> </a:t>
            </a:r>
            <a:r>
              <a:rPr lang="en-US" sz="1800" dirty="0" err="1"/>
              <a:t>su</a:t>
            </a:r>
            <a:r>
              <a:rPr lang="en-US" sz="1800" dirty="0"/>
              <a:t> </a:t>
            </a:r>
            <a:r>
              <a:rPr lang="en-US" sz="1800" dirty="0" err="1"/>
              <a:t>vrlo</a:t>
            </a:r>
            <a:r>
              <a:rPr lang="en-US" sz="1800" dirty="0"/>
              <a:t> </a:t>
            </a:r>
            <a:r>
              <a:rPr lang="en-US" sz="1800" dirty="0" err="1"/>
              <a:t>važna</a:t>
            </a:r>
            <a:r>
              <a:rPr lang="en-US" sz="1800" dirty="0"/>
              <a:t> za </a:t>
            </a:r>
            <a:r>
              <a:rPr lang="en-US" sz="1800" dirty="0" err="1"/>
              <a:t>razvoj</a:t>
            </a:r>
            <a:r>
              <a:rPr lang="en-US" sz="1800" dirty="0"/>
              <a:t> </a:t>
            </a:r>
            <a:r>
              <a:rPr lang="en-US" sz="1800" dirty="0" err="1"/>
              <a:t>djece</a:t>
            </a:r>
            <a:r>
              <a:rPr lang="en-US" sz="1800" dirty="0"/>
              <a:t> - </a:t>
            </a:r>
            <a:r>
              <a:rPr lang="en-US" sz="1800" dirty="0" err="1"/>
              <a:t>omogućuju</a:t>
            </a:r>
            <a:r>
              <a:rPr lang="en-US" sz="1800" dirty="0"/>
              <a:t> </a:t>
            </a:r>
            <a:r>
              <a:rPr lang="en-US" sz="1800" dirty="0" err="1"/>
              <a:t>djeci</a:t>
            </a:r>
            <a:r>
              <a:rPr lang="en-US" sz="1800" dirty="0"/>
              <a:t> </a:t>
            </a:r>
            <a:r>
              <a:rPr lang="en-US" sz="1800" dirty="0" err="1"/>
              <a:t>stjecanje</a:t>
            </a:r>
            <a:r>
              <a:rPr lang="en-US" sz="1800" dirty="0"/>
              <a:t> </a:t>
            </a:r>
            <a:r>
              <a:rPr lang="en-US" sz="1800" dirty="0" err="1"/>
              <a:t>osnovnih</a:t>
            </a:r>
            <a:r>
              <a:rPr lang="en-US" sz="1800" dirty="0"/>
              <a:t> </a:t>
            </a:r>
            <a:r>
              <a:rPr lang="en-US" sz="1800" dirty="0" err="1"/>
              <a:t>socijalnih</a:t>
            </a:r>
            <a:r>
              <a:rPr lang="en-US" sz="1800" dirty="0"/>
              <a:t> </a:t>
            </a:r>
            <a:r>
              <a:rPr lang="en-US" sz="1800" dirty="0" err="1"/>
              <a:t>vještina</a:t>
            </a:r>
            <a:r>
              <a:rPr lang="en-US" sz="1800" dirty="0"/>
              <a:t> (Hawkins, Nabors, 2018.)</a:t>
            </a:r>
          </a:p>
          <a:p>
            <a:pPr marL="342900" indent="-342900" algn="l">
              <a:buFont typeface="Arial" panose="020B0604020202020204" pitchFamily="34" charset="0"/>
              <a:buChar char="•"/>
            </a:pPr>
            <a:r>
              <a:rPr lang="en-US" sz="1800" dirty="0" err="1"/>
              <a:t>visokokvalitetno</a:t>
            </a:r>
            <a:r>
              <a:rPr lang="en-US" sz="1800" dirty="0"/>
              <a:t> </a:t>
            </a:r>
            <a:r>
              <a:rPr lang="en-US" sz="1800" dirty="0" err="1"/>
              <a:t>najbolje</a:t>
            </a:r>
            <a:r>
              <a:rPr lang="en-US" sz="1800" dirty="0"/>
              <a:t> </a:t>
            </a:r>
            <a:r>
              <a:rPr lang="en-US" sz="1800" dirty="0" err="1"/>
              <a:t>prijateljstvo</a:t>
            </a:r>
            <a:r>
              <a:rPr lang="en-US" sz="1800" dirty="0"/>
              <a:t> </a:t>
            </a:r>
            <a:r>
              <a:rPr lang="en-US" sz="1800" dirty="0" err="1"/>
              <a:t>može</a:t>
            </a:r>
            <a:r>
              <a:rPr lang="en-US" sz="1800" dirty="0"/>
              <a:t> </a:t>
            </a:r>
            <a:r>
              <a:rPr lang="en-US" sz="1800" dirty="0" err="1"/>
              <a:t>funkcionirati</a:t>
            </a:r>
            <a:r>
              <a:rPr lang="en-US" sz="1800" dirty="0"/>
              <a:t> </a:t>
            </a:r>
            <a:r>
              <a:rPr lang="hr-HR" sz="1800" dirty="0"/>
              <a:t>na različite načine kao z</a:t>
            </a:r>
            <a:r>
              <a:rPr lang="en-US" sz="1800" dirty="0" err="1"/>
              <a:t>aštit</a:t>
            </a:r>
            <a:r>
              <a:rPr lang="hr-HR" sz="1800" dirty="0"/>
              <a:t>a</a:t>
            </a:r>
            <a:r>
              <a:rPr lang="en-US" sz="1800" dirty="0"/>
              <a:t> </a:t>
            </a:r>
            <a:r>
              <a:rPr lang="en-US" sz="1800" dirty="0" err="1"/>
              <a:t>djec</a:t>
            </a:r>
            <a:r>
              <a:rPr lang="hr-HR" sz="1800" dirty="0"/>
              <a:t>e</a:t>
            </a:r>
            <a:r>
              <a:rPr lang="en-US" sz="1800" dirty="0"/>
              <a:t> od </a:t>
            </a:r>
            <a:r>
              <a:rPr lang="hr-HR" sz="1800" dirty="0"/>
              <a:t>postajanja metom </a:t>
            </a:r>
            <a:r>
              <a:rPr lang="en-US" sz="1800" dirty="0" err="1"/>
              <a:t>vršnjačkog</a:t>
            </a:r>
            <a:r>
              <a:rPr lang="en-US" sz="1800" dirty="0"/>
              <a:t> </a:t>
            </a:r>
            <a:r>
              <a:rPr lang="en-US" sz="1800" dirty="0" err="1"/>
              <a:t>nasilja</a:t>
            </a:r>
            <a:endParaRPr lang="hr-HR" sz="1800" dirty="0"/>
          </a:p>
        </p:txBody>
      </p:sp>
      <p:sp>
        <p:nvSpPr>
          <p:cNvPr id="10" name="Subtitle 3">
            <a:extLst>
              <a:ext uri="{FF2B5EF4-FFF2-40B4-BE49-F238E27FC236}">
                <a16:creationId xmlns:a16="http://schemas.microsoft.com/office/drawing/2014/main" xmlns="" id="{95D33EA9-7BB7-4CA8-AF20-090ADBA07929}"/>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600" b="1" dirty="0">
                <a:solidFill>
                  <a:schemeClr val="tx1"/>
                </a:solidFill>
              </a:rPr>
              <a:t>2.2. </a:t>
            </a:r>
            <a:r>
              <a:rPr lang="hr-HR" sz="1600" dirty="0"/>
              <a:t>Razvijanje pozitivnog ponašanja među vršnjacima (u školi i u sportskom okruženju)  </a:t>
            </a:r>
          </a:p>
        </p:txBody>
      </p:sp>
    </p:spTree>
    <p:extLst>
      <p:ext uri="{BB962C8B-B14F-4D97-AF65-F5344CB8AC3E}">
        <p14:creationId xmlns:p14="http://schemas.microsoft.com/office/powerpoint/2010/main" val="10811731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4969E57E-D235-4830-ADA6-993A0199924A}"/>
              </a:ext>
            </a:extLst>
          </p:cNvPr>
          <p:cNvSpPr>
            <a:spLocks noGrp="1"/>
          </p:cNvSpPr>
          <p:nvPr>
            <p:ph type="subTitle" idx="1"/>
          </p:nvPr>
        </p:nvSpPr>
        <p:spPr>
          <a:xfrm>
            <a:off x="684213" y="203200"/>
            <a:ext cx="8351837" cy="360363"/>
          </a:xfrm>
        </p:spPr>
        <p:txBody>
          <a:bodyPr rtlCol="0">
            <a:noAutofit/>
          </a:bodyPr>
          <a:lstStyle/>
          <a:p>
            <a:r>
              <a:rPr lang="hr-HR" sz="1600" b="1" dirty="0">
                <a:solidFill>
                  <a:schemeClr val="tx1"/>
                </a:solidFill>
              </a:rPr>
              <a:t>2</a:t>
            </a:r>
            <a:r>
              <a:rPr lang="lt-LT" sz="1600" b="1" dirty="0">
                <a:solidFill>
                  <a:schemeClr val="tx1"/>
                </a:solidFill>
              </a:rPr>
              <a:t>.</a:t>
            </a:r>
            <a:r>
              <a:rPr lang="en-US" sz="1600" b="1" dirty="0">
                <a:solidFill>
                  <a:schemeClr val="tx1"/>
                </a:solidFill>
              </a:rPr>
              <a:t> </a:t>
            </a:r>
            <a:r>
              <a:rPr lang="en-US" sz="1600" b="1" dirty="0" err="1"/>
              <a:t>Koncept</a:t>
            </a:r>
            <a:r>
              <a:rPr lang="en-US" sz="1600" b="1" dirty="0"/>
              <a:t> </a:t>
            </a:r>
            <a:r>
              <a:rPr lang="en-US" sz="1600" b="1" dirty="0" err="1"/>
              <a:t>poštovanja</a:t>
            </a:r>
            <a:r>
              <a:rPr lang="en-US" sz="1600" b="1" dirty="0"/>
              <a:t> </a:t>
            </a:r>
            <a:r>
              <a:rPr lang="en-US" sz="1600" b="1" dirty="0" err="1"/>
              <a:t>i</a:t>
            </a:r>
            <a:r>
              <a:rPr lang="en-US" sz="1600" b="1" dirty="0"/>
              <a:t> </a:t>
            </a:r>
            <a:r>
              <a:rPr lang="en-US" sz="1600" b="1" dirty="0" err="1"/>
              <a:t>predrasuda</a:t>
            </a:r>
            <a:r>
              <a:rPr lang="en-US" sz="1600" b="1" dirty="0"/>
              <a:t> </a:t>
            </a:r>
            <a:r>
              <a:rPr lang="en-US" sz="1600" b="1" dirty="0" err="1"/>
              <a:t>nakon</a:t>
            </a:r>
            <a:r>
              <a:rPr lang="en-US" sz="1600" b="1" dirty="0"/>
              <a:t> </a:t>
            </a:r>
            <a:r>
              <a:rPr lang="en-US" sz="1600" b="1" dirty="0" err="1"/>
              <a:t>epizode</a:t>
            </a:r>
            <a:r>
              <a:rPr lang="en-US" sz="1600" b="1" dirty="0"/>
              <a:t> </a:t>
            </a:r>
            <a:r>
              <a:rPr lang="en-US" sz="1600" b="1" dirty="0" err="1"/>
              <a:t>agresivnog</a:t>
            </a:r>
            <a:r>
              <a:rPr lang="en-US" sz="1600" b="1" dirty="0"/>
              <a:t>/</a:t>
            </a:r>
            <a:r>
              <a:rPr lang="en-US" sz="1600" b="1" dirty="0" err="1"/>
              <a:t>isključivog</a:t>
            </a:r>
            <a:r>
              <a:rPr lang="en-US" sz="1600" b="1" dirty="0"/>
              <a:t> </a:t>
            </a:r>
            <a:r>
              <a:rPr lang="hr-HR" sz="1600" b="1" dirty="0"/>
              <a:t>ponašanja</a:t>
            </a:r>
            <a:endParaRPr lang="en-US" sz="1600" b="1" dirty="0"/>
          </a:p>
          <a:p>
            <a:pPr algn="l">
              <a:defRPr/>
            </a:pPr>
            <a:endParaRPr lang="lt-LT" sz="1500" b="1" dirty="0"/>
          </a:p>
          <a:p>
            <a:pPr eaLnBrk="1" hangingPunct="1">
              <a:defRPr/>
            </a:pPr>
            <a:endParaRPr lang="en-US" altLang="en-US" sz="1400" dirty="0">
              <a:solidFill>
                <a:schemeClr val="tx1">
                  <a:lumMod val="50000"/>
                  <a:lumOff val="50000"/>
                </a:schemeClr>
              </a:solidFill>
              <a:latin typeface="Open Sans"/>
              <a:ea typeface="Open Sans"/>
              <a:cs typeface="Open Sans"/>
            </a:endParaRPr>
          </a:p>
          <a:p>
            <a:pPr eaLnBrk="1" fontAlgn="auto" hangingPunct="1">
              <a:spcAft>
                <a:spcPts val="0"/>
              </a:spcAft>
              <a:defRPr/>
            </a:pPr>
            <a:endParaRPr lang="lt-LT" sz="1400" dirty="0"/>
          </a:p>
          <a:p>
            <a:pPr eaLnBrk="1" fontAlgn="auto" hangingPunct="1">
              <a:spcAft>
                <a:spcPts val="0"/>
              </a:spcAft>
              <a:defRPr/>
            </a:pPr>
            <a:endParaRPr lang="en-US" sz="1400" dirty="0"/>
          </a:p>
        </p:txBody>
      </p:sp>
      <p:pic>
        <p:nvPicPr>
          <p:cNvPr id="43011" name="Picture 4" descr="C:\Users\Alex\Desktop\Loghi progetto\Erasmus+\eu_flag_co_funded_vect_pos_[cmyk]_right-[Convertito].png"/>
          <p:cNvPicPr>
            <a:picLocks noChangeAspect="1" noChangeArrowheads="1"/>
          </p:cNvPicPr>
          <p:nvPr/>
        </p:nvPicPr>
        <p:blipFill>
          <a:blip r:embed="rId2" cstate="print"/>
          <a:srcRect/>
          <a:stretch>
            <a:fillRect/>
          </a:stretch>
        </p:blipFill>
        <p:spPr bwMode="auto">
          <a:xfrm>
            <a:off x="376238" y="4241800"/>
            <a:ext cx="1906587" cy="544513"/>
          </a:xfrm>
          <a:prstGeom prst="rect">
            <a:avLst/>
          </a:prstGeom>
          <a:noFill/>
          <a:ln w="9525">
            <a:noFill/>
            <a:miter lim="800000"/>
            <a:headEnd/>
            <a:tailEnd/>
          </a:ln>
        </p:spPr>
      </p:pic>
      <p:sp>
        <p:nvSpPr>
          <p:cNvPr id="7" name="CasellaDiTesto 4">
            <a:extLst>
              <a:ext uri="{FF2B5EF4-FFF2-40B4-BE49-F238E27FC236}">
                <a16:creationId xmlns:a16="http://schemas.microsoft.com/office/drawing/2014/main" xmlns="" id="{5BA2D83B-E34E-42B4-9917-DD453E283EE5}"/>
              </a:ext>
            </a:extLst>
          </p:cNvPr>
          <p:cNvSpPr txBox="1"/>
          <p:nvPr/>
        </p:nvSpPr>
        <p:spPr>
          <a:xfrm>
            <a:off x="2484438" y="4194175"/>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43013" name="Subtitle 3"/>
          <p:cNvSpPr txBox="1">
            <a:spLocks/>
          </p:cNvSpPr>
          <p:nvPr/>
        </p:nvSpPr>
        <p:spPr bwMode="auto">
          <a:xfrm>
            <a:off x="1476375" y="1035050"/>
            <a:ext cx="6400800" cy="609600"/>
          </a:xfrm>
          <a:prstGeom prst="rect">
            <a:avLst/>
          </a:prstGeom>
          <a:noFill/>
          <a:ln w="9525">
            <a:noFill/>
            <a:miter lim="800000"/>
            <a:headEnd/>
            <a:tailEnd/>
          </a:ln>
        </p:spPr>
        <p:txBody>
          <a:bodyPr/>
          <a:lstStyle/>
          <a:p>
            <a:pPr algn="ctr" eaLnBrk="1" hangingPunct="1">
              <a:spcBef>
                <a:spcPct val="20000"/>
              </a:spcBef>
              <a:buFont typeface="Arial" pitchFamily="34" charset="0"/>
              <a:buNone/>
            </a:pPr>
            <a:r>
              <a:rPr lang="hr-HR" altLang="en-US" sz="2400" b="1" dirty="0">
                <a:solidFill>
                  <a:srgbClr val="898989"/>
                </a:solidFill>
                <a:latin typeface="Open Sans"/>
                <a:ea typeface="Open Sans"/>
                <a:cs typeface="Open Sans"/>
              </a:rPr>
              <a:t>Pitanja</a:t>
            </a:r>
            <a:r>
              <a:rPr lang="lt-LT" altLang="en-US" sz="2400" b="1" dirty="0">
                <a:solidFill>
                  <a:srgbClr val="898989"/>
                </a:solidFill>
                <a:latin typeface="Open Sans"/>
                <a:ea typeface="Open Sans"/>
                <a:cs typeface="Open Sans"/>
              </a:rPr>
              <a:t> / </a:t>
            </a:r>
            <a:r>
              <a:rPr lang="hr-HR" altLang="en-US" sz="2400" b="1" dirty="0">
                <a:solidFill>
                  <a:srgbClr val="898989"/>
                </a:solidFill>
                <a:latin typeface="Open Sans"/>
                <a:ea typeface="Open Sans"/>
                <a:cs typeface="Open Sans"/>
              </a:rPr>
              <a:t>Zadaci</a:t>
            </a:r>
            <a:endParaRPr lang="en-US" altLang="en-US" sz="2400" dirty="0">
              <a:solidFill>
                <a:srgbClr val="898989"/>
              </a:solidFill>
              <a:latin typeface="Open Sans"/>
              <a:ea typeface="Open Sans"/>
              <a:cs typeface="Open Sans"/>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755576" y="1563638"/>
            <a:ext cx="7200800" cy="26552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800" dirty="0"/>
              <a:t>Podijelite se u grupe od 5 sudionika i odgovorite na slijedeća pitanja: </a:t>
            </a:r>
          </a:p>
          <a:p>
            <a:pPr marL="342900" indent="-342900" algn="l">
              <a:buAutoNum type="arabicPeriod"/>
            </a:pPr>
            <a:endParaRPr lang="hr-HR" sz="1800" dirty="0"/>
          </a:p>
          <a:p>
            <a:pPr marL="342900" indent="-342900" algn="l">
              <a:buAutoNum type="arabicPeriod"/>
            </a:pPr>
            <a:r>
              <a:rPr lang="hr-HR" sz="1800" dirty="0"/>
              <a:t>Koje su osnovne vrste agresije?</a:t>
            </a:r>
          </a:p>
          <a:p>
            <a:pPr marL="342900" indent="-342900" algn="l">
              <a:buAutoNum type="arabicPeriod"/>
            </a:pPr>
            <a:r>
              <a:rPr lang="hr-HR" sz="1800" dirty="0"/>
              <a:t>Na koje se načine razvija pozitivno ponašanje? </a:t>
            </a:r>
          </a:p>
          <a:p>
            <a:pPr marL="342900" indent="-342900" algn="l">
              <a:buAutoNum type="arabicPeriod"/>
            </a:pPr>
            <a:r>
              <a:rPr lang="hr-HR" sz="1800" dirty="0"/>
              <a:t>Zašto su važni pozitivni odnosi </a:t>
            </a:r>
            <a:r>
              <a:rPr lang="hr-HR" sz="1800"/>
              <a:t>među vršnjacima?</a:t>
            </a:r>
            <a:endParaRPr lang="hr-HR" sz="1800" dirty="0"/>
          </a:p>
          <a:p>
            <a:pPr marL="342900" indent="-342900" algn="l">
              <a:buAutoNum type="arabicPeriod"/>
            </a:pPr>
            <a:r>
              <a:rPr lang="hr-HR" sz="1800" dirty="0"/>
              <a:t>Navedite primjer agresivnog ponašanja koje se pojavilo unutar Vaše sportske ekipe i raspravite unutar grupe moguće načine za rješavanje takvih situacija. </a:t>
            </a:r>
          </a:p>
        </p:txBody>
      </p:sp>
    </p:spTree>
    <p:extLst>
      <p:ext uri="{BB962C8B-B14F-4D97-AF65-F5344CB8AC3E}">
        <p14:creationId xmlns:p14="http://schemas.microsoft.com/office/powerpoint/2010/main" val="1530052624"/>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hr-HR" sz="1800" dirty="0"/>
              <a:t>KRAJ 2. CJELINE</a:t>
            </a:r>
            <a:r>
              <a:rPr lang="en-US" dirty="0"/>
              <a:t/>
            </a:r>
            <a:br>
              <a:rPr lang="en-US" dirty="0"/>
            </a:br>
            <a:r>
              <a:rPr lang="lt-LT" sz="1800" dirty="0"/>
              <a:t/>
            </a:r>
            <a:br>
              <a:rPr lang="lt-LT" sz="1800" dirty="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83568" y="4965700"/>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hr-HR" sz="1800" dirty="0">
                <a:solidFill>
                  <a:schemeClr val="tx1"/>
                </a:solidFill>
              </a:rPr>
              <a:t>3</a:t>
            </a:r>
            <a:r>
              <a:rPr lang="lt-LT" sz="1800" dirty="0">
                <a:solidFill>
                  <a:schemeClr val="tx1"/>
                </a:solidFill>
              </a:rPr>
              <a:t>.</a:t>
            </a:r>
            <a:r>
              <a:rPr lang="en-US" sz="1800" dirty="0">
                <a:solidFill>
                  <a:schemeClr val="tx1"/>
                </a:solidFill>
              </a:rPr>
              <a:t> </a:t>
            </a:r>
            <a:r>
              <a:rPr lang="en-US" sz="1800" dirty="0" err="1"/>
              <a:t>Grupni</a:t>
            </a:r>
            <a:r>
              <a:rPr lang="en-US" sz="1800" dirty="0"/>
              <a:t> </a:t>
            </a:r>
            <a:r>
              <a:rPr lang="hr-HR" sz="1800" dirty="0" smtClean="0"/>
              <a:t>emocionalni </a:t>
            </a:r>
            <a:r>
              <a:rPr lang="en-US" sz="1800" dirty="0" err="1" smtClean="0"/>
              <a:t>odgovor</a:t>
            </a:r>
            <a:r>
              <a:rPr lang="en-US" sz="1800" dirty="0"/>
              <a:t>, </a:t>
            </a:r>
            <a:r>
              <a:rPr lang="en-US" sz="1800" dirty="0" err="1"/>
              <a:t>grupna</a:t>
            </a:r>
            <a:r>
              <a:rPr lang="en-US" sz="1800" dirty="0"/>
              <a:t> </a:t>
            </a:r>
            <a:r>
              <a:rPr lang="en-US" sz="1800" dirty="0" err="1"/>
              <a:t>komunikacija</a:t>
            </a:r>
            <a:r>
              <a:rPr lang="en-US" sz="1800" dirty="0"/>
              <a:t> </a:t>
            </a:r>
            <a:r>
              <a:rPr lang="en-US" sz="1800" dirty="0" err="1"/>
              <a:t>nakon</a:t>
            </a:r>
            <a:r>
              <a:rPr lang="en-US" sz="1800" dirty="0"/>
              <a:t> </a:t>
            </a:r>
            <a:r>
              <a:rPr lang="en-US" sz="1800" dirty="0" err="1"/>
              <a:t>agresivnosti</a:t>
            </a:r>
            <a:r>
              <a:rPr lang="hr-HR" sz="1800" dirty="0"/>
              <a:t/>
            </a:r>
            <a:br>
              <a:rPr lang="hr-HR" sz="1800" dirty="0"/>
            </a:br>
            <a:r>
              <a:rPr lang="lt-LT" sz="1800" dirty="0"/>
              <a:t/>
            </a:r>
            <a:br>
              <a:rPr lang="lt-LT" sz="1800" dirty="0"/>
            </a:br>
            <a:r>
              <a:rPr lang="lt-LT" sz="1800" dirty="0"/>
              <a:t/>
            </a:r>
            <a:br>
              <a:rPr lang="lt-LT" sz="1800" dirty="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95486"/>
            <a:ext cx="7226249" cy="360040"/>
          </a:xfrm>
        </p:spPr>
        <p:txBody>
          <a:bodyPr>
            <a:normAutofit/>
          </a:bodyPr>
          <a:lstStyle/>
          <a:p>
            <a:pPr algn="l"/>
            <a:r>
              <a:rPr lang="hr-HR" sz="1500" b="1" dirty="0" smtClean="0">
                <a:solidFill>
                  <a:schemeClr val="tx1"/>
                </a:solidFill>
              </a:rPr>
              <a:t>  </a:t>
            </a:r>
            <a:r>
              <a:rPr lang="hr-HR" sz="1500" b="1" dirty="0" smtClean="0"/>
              <a:t>3. Grupni emocionalni odgovor</a:t>
            </a:r>
            <a:r>
              <a:rPr lang="en-US" sz="1500" b="1" dirty="0" smtClean="0"/>
              <a:t>, </a:t>
            </a:r>
            <a:r>
              <a:rPr lang="hr-HR" sz="1500" b="1" dirty="0" smtClean="0"/>
              <a:t>grupna komunikacija nakon nasilja</a:t>
            </a:r>
            <a:endParaRPr lang="lt-LT" sz="1500" b="1" dirty="0"/>
          </a:p>
          <a:p>
            <a:pPr algn="l"/>
            <a:endParaRPr lang="lt-LT" dirty="0"/>
          </a:p>
          <a:p>
            <a:pPr algn="l"/>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905184" y="915566"/>
            <a:ext cx="7128792" cy="332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r>
              <a:rPr lang="hr-HR" sz="1800" b="1" dirty="0" smtClean="0">
                <a:solidFill>
                  <a:schemeClr val="bg1">
                    <a:lumMod val="50000"/>
                  </a:schemeClr>
                </a:solidFill>
              </a:rPr>
              <a:t>Sadržaj</a:t>
            </a:r>
            <a:endParaRPr lang="hr-HR" sz="1800" b="1" dirty="0">
              <a:solidFill>
                <a:schemeClr val="bg1">
                  <a:lumMod val="50000"/>
                </a:schemeClr>
              </a:solidFill>
            </a:endParaRPr>
          </a:p>
          <a:p>
            <a:pPr marL="457200" indent="-457200" algn="l"/>
            <a:endParaRPr lang="hr-HR" sz="1800" b="1" dirty="0">
              <a:solidFill>
                <a:schemeClr val="bg1">
                  <a:lumMod val="50000"/>
                </a:schemeClr>
              </a:solidFill>
            </a:endParaRPr>
          </a:p>
          <a:p>
            <a:pPr marL="457200" indent="-457200" algn="l"/>
            <a:r>
              <a:rPr lang="hr-HR" sz="1800" b="1" dirty="0" smtClean="0">
                <a:solidFill>
                  <a:schemeClr val="bg1">
                    <a:lumMod val="50000"/>
                  </a:schemeClr>
                </a:solidFill>
              </a:rPr>
              <a:t>Poglavlje3.1</a:t>
            </a:r>
            <a:r>
              <a:rPr lang="hr-HR" sz="1800" b="1" dirty="0">
                <a:solidFill>
                  <a:schemeClr val="bg1">
                    <a:lumMod val="50000"/>
                  </a:schemeClr>
                </a:solidFill>
              </a:rPr>
              <a:t>.</a:t>
            </a:r>
            <a:r>
              <a:rPr lang="hr-HR" sz="1800" b="1" dirty="0">
                <a:solidFill>
                  <a:schemeClr val="tx1"/>
                </a:solidFill>
              </a:rPr>
              <a:t> </a:t>
            </a:r>
            <a:r>
              <a:rPr lang="hr-HR" sz="1800" dirty="0" smtClean="0"/>
              <a:t>Definiranje emocija i važnost grupne komunikacije nakon pojave nasilja/isključenosti</a:t>
            </a:r>
            <a:endParaRPr lang="hr-HR" sz="1800" dirty="0"/>
          </a:p>
          <a:p>
            <a:pPr marL="457200" indent="-457200" algn="l"/>
            <a:endParaRPr lang="hr-HR" sz="1800" dirty="0">
              <a:solidFill>
                <a:schemeClr val="accent6"/>
              </a:solidFill>
            </a:endParaRPr>
          </a:p>
          <a:p>
            <a:pPr marL="457200" indent="-457200" algn="l"/>
            <a:r>
              <a:rPr lang="hr-HR" sz="1800" b="1" dirty="0" smtClean="0">
                <a:solidFill>
                  <a:schemeClr val="bg1">
                    <a:lumMod val="50000"/>
                  </a:schemeClr>
                </a:solidFill>
              </a:rPr>
              <a:t>Poglavlje </a:t>
            </a:r>
            <a:r>
              <a:rPr lang="hr-HR" sz="1800" b="1" dirty="0">
                <a:solidFill>
                  <a:schemeClr val="bg1">
                    <a:lumMod val="50000"/>
                  </a:schemeClr>
                </a:solidFill>
              </a:rPr>
              <a:t>3.2</a:t>
            </a:r>
            <a:r>
              <a:rPr lang="hr-HR" sz="1800" b="1" dirty="0">
                <a:solidFill>
                  <a:schemeClr val="tx1"/>
                </a:solidFill>
              </a:rPr>
              <a:t>. </a:t>
            </a:r>
            <a:r>
              <a:rPr lang="hr-HR" sz="1800" dirty="0" smtClean="0">
                <a:solidFill>
                  <a:schemeClr val="bg1">
                    <a:lumMod val="50000"/>
                  </a:schemeClr>
                </a:solidFill>
              </a:rPr>
              <a:t>Igra dobrog ponašanja (G</a:t>
            </a:r>
            <a:r>
              <a:rPr lang="hr-HR" sz="18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800" dirty="0">
              <a:solidFill>
                <a:schemeClr val="tx1">
                  <a:lumMod val="50000"/>
                  <a:lumOff val="50000"/>
                </a:schemeClr>
              </a:solidFill>
            </a:endParaRPr>
          </a:p>
        </p:txBody>
      </p:sp>
    </p:spTree>
    <p:extLst>
      <p:ext uri="{BB962C8B-B14F-4D97-AF65-F5344CB8AC3E}">
        <p14:creationId xmlns:p14="http://schemas.microsoft.com/office/powerpoint/2010/main" val="166407223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704856" cy="609399"/>
          </a:xfrm>
        </p:spPr>
        <p:txBody>
          <a:bodyPr>
            <a:normAutofit/>
          </a:bodyPr>
          <a:lstStyle/>
          <a:p>
            <a:pPr algn="l"/>
            <a:r>
              <a:rPr lang="hr-HR" sz="1600" dirty="0" smtClean="0"/>
              <a:t>3.1. Definiranje emocija i važnost grupne komunikacije nakon pojave nasilja/isključenosti</a:t>
            </a:r>
            <a:endParaRPr lang="hr-HR" sz="1500" dirty="0">
              <a:solidFill>
                <a:schemeClr val="accent6"/>
              </a:solidFill>
            </a:endParaRP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83568" y="1131590"/>
            <a:ext cx="7962108" cy="2939788"/>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r>
              <a:rPr lang="hr-HR" b="1" dirty="0" smtClean="0"/>
              <a:t>Emocije</a:t>
            </a:r>
            <a:endParaRPr lang="en-US" dirty="0"/>
          </a:p>
          <a:p>
            <a:pPr marL="457200" indent="-457200" algn="l">
              <a:buFont typeface="Arial" pitchFamily="34" charset="0"/>
              <a:buChar char="•"/>
            </a:pPr>
            <a:endParaRPr lang="hr-HR" dirty="0"/>
          </a:p>
          <a:p>
            <a:pPr marL="457200" indent="-457200" algn="l">
              <a:buFont typeface="Arial" pitchFamily="34" charset="0"/>
              <a:buChar char="•"/>
            </a:pPr>
            <a:r>
              <a:rPr lang="hr-HR" sz="2100" dirty="0" smtClean="0"/>
              <a:t>Emocije prvenstveno djeluju kao pokretači ponašanja i na individualnoj i na grupnoj razini</a:t>
            </a:r>
          </a:p>
          <a:p>
            <a:pPr marL="457200" indent="-457200" algn="l">
              <a:buFont typeface="Arial" pitchFamily="34" charset="0"/>
              <a:buChar char="•"/>
            </a:pPr>
            <a:r>
              <a:rPr lang="hr-HR" sz="2100" dirty="0" smtClean="0"/>
              <a:t>Znanstveno proučavanje emocija tradicionalno je bilo usmjereno na pojedinca</a:t>
            </a:r>
            <a:endParaRPr lang="hr-HR" sz="2100" dirty="0"/>
          </a:p>
          <a:p>
            <a:pPr marL="457200" indent="-457200" algn="l">
              <a:buFont typeface="Arial" pitchFamily="34" charset="0"/>
              <a:buChar char="•"/>
            </a:pPr>
            <a:r>
              <a:rPr lang="hr-HR" sz="2100" dirty="0" smtClean="0"/>
              <a:t>U posljednje vrijeme sve više se orijentira na grupne emocije</a:t>
            </a:r>
            <a:r>
              <a:rPr lang="en-US" sz="2100" dirty="0" smtClean="0"/>
              <a:t>.</a:t>
            </a:r>
            <a:endParaRPr lang="hr-HR" sz="2100" dirty="0"/>
          </a:p>
          <a:p>
            <a:pPr marL="457200" indent="-457200" algn="l">
              <a:buFont typeface="Arial" pitchFamily="34" charset="0"/>
              <a:buChar char="•"/>
            </a:pPr>
            <a:r>
              <a:rPr lang="hr-HR" sz="2100" dirty="0" smtClean="0"/>
              <a:t>Grupne emocije su važne u stvaranju i održavanju međugrupnih stavova i odnosa</a:t>
            </a:r>
          </a:p>
          <a:p>
            <a:pPr marL="457200" indent="-457200" algn="l">
              <a:buFont typeface="Arial" pitchFamily="34" charset="0"/>
              <a:buChar char="•"/>
            </a:pPr>
            <a:r>
              <a:rPr lang="hr-HR" sz="2100" dirty="0" smtClean="0"/>
              <a:t>Promjene u tim emocijama tokom vremena mogu postati povezane s različitim ponašanjima među skupinama</a:t>
            </a:r>
            <a:r>
              <a:rPr lang="en-US" sz="2100" dirty="0" smtClean="0"/>
              <a:t>.</a:t>
            </a:r>
            <a:endParaRPr lang="en-US" sz="2100" dirty="0"/>
          </a:p>
        </p:txBody>
      </p:sp>
    </p:spTree>
    <p:extLst>
      <p:ext uri="{BB962C8B-B14F-4D97-AF65-F5344CB8AC3E}">
        <p14:creationId xmlns:p14="http://schemas.microsoft.com/office/powerpoint/2010/main" val="319034756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hr-HR" sz="1800" dirty="0">
                <a:solidFill>
                  <a:schemeClr val="tx1"/>
                </a:solidFill>
              </a:rPr>
              <a:t>1</a:t>
            </a:r>
            <a:r>
              <a:rPr lang="lt-LT" sz="1800" dirty="0">
                <a:solidFill>
                  <a:schemeClr val="tx1"/>
                </a:solidFill>
              </a:rPr>
              <a:t>.</a:t>
            </a:r>
            <a:r>
              <a:rPr lang="en-US" sz="1800" dirty="0">
                <a:solidFill>
                  <a:schemeClr val="tx1"/>
                </a:solidFill>
              </a:rPr>
              <a:t> </a:t>
            </a:r>
            <a:r>
              <a:rPr lang="it-IT" sz="1800" dirty="0" err="1"/>
              <a:t>Opasne</a:t>
            </a:r>
            <a:r>
              <a:rPr lang="it-IT" sz="1800" dirty="0"/>
              <a:t> </a:t>
            </a:r>
            <a:r>
              <a:rPr lang="it-IT" sz="1800" dirty="0" err="1"/>
              <a:t>situacije</a:t>
            </a:r>
            <a:r>
              <a:rPr lang="it-IT" sz="1800" dirty="0"/>
              <a:t> i </a:t>
            </a:r>
            <a:r>
              <a:rPr lang="it-IT" sz="1800" dirty="0" err="1"/>
              <a:t>smanjivanje</a:t>
            </a:r>
            <a:r>
              <a:rPr lang="it-IT" sz="1800" dirty="0"/>
              <a:t> </a:t>
            </a:r>
            <a:r>
              <a:rPr lang="it-IT" sz="1800" dirty="0" err="1"/>
              <a:t>predrasuda</a:t>
            </a:r>
            <a:r>
              <a:rPr lang="lt-LT" sz="1800" dirty="0"/>
              <a:t/>
            </a:r>
            <a:br>
              <a:rPr lang="lt-LT" sz="1800" dirty="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632848" cy="857256"/>
          </a:xfrm>
        </p:spPr>
        <p:txBody>
          <a:bodyPr>
            <a:normAutofit/>
          </a:bodyPr>
          <a:lstStyle/>
          <a:p>
            <a:pPr algn="l"/>
            <a:r>
              <a:rPr lang="hr-HR" sz="1600" dirty="0" smtClean="0"/>
              <a:t>3.1. Definiranje emocija i važnost grupne komunikacije nakon pojave nasilja/isključenosti</a:t>
            </a:r>
            <a:endParaRPr lang="hr-HR" sz="16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83568" y="1131590"/>
            <a:ext cx="8215370" cy="28083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800" b="1" dirty="0" smtClean="0"/>
              <a:t>Četiri ključna kriterija koji definiraju emocije na razini grupe</a:t>
            </a:r>
            <a:endParaRPr lang="en-US" sz="1800" b="1" dirty="0" smtClean="0"/>
          </a:p>
          <a:p>
            <a:pPr marL="457200" indent="-457200" algn="l"/>
            <a:endParaRPr lang="hr-HR" sz="1800" dirty="0"/>
          </a:p>
          <a:p>
            <a:pPr marL="457200" indent="-457200" algn="l">
              <a:buFont typeface="Arial" pitchFamily="34" charset="0"/>
              <a:buChar char="•"/>
            </a:pPr>
            <a:r>
              <a:rPr lang="hr-HR" sz="1800" dirty="0" smtClean="0"/>
              <a:t>Različite su od emocija na individualnoj razini kod iste osobe</a:t>
            </a:r>
          </a:p>
          <a:p>
            <a:pPr marL="457200" indent="-457200" algn="l">
              <a:buFont typeface="Arial" pitchFamily="34" charset="0"/>
              <a:buChar char="•"/>
            </a:pPr>
            <a:r>
              <a:rPr lang="hr-HR" sz="1800" dirty="0" smtClean="0"/>
              <a:t>Ovise o razini poistovjećivanja s grupom kod tog pojedinca</a:t>
            </a:r>
          </a:p>
          <a:p>
            <a:pPr marL="457200" indent="-457200" algn="l">
              <a:buFont typeface="Arial" pitchFamily="34" charset="0"/>
              <a:buChar char="•"/>
            </a:pPr>
            <a:r>
              <a:rPr lang="hr-HR" sz="1800" dirty="0" smtClean="0"/>
              <a:t>Razmjenjuju se unutar grupe</a:t>
            </a:r>
          </a:p>
          <a:p>
            <a:pPr marL="457200" indent="-457200" algn="l">
              <a:buFont typeface="Arial" pitchFamily="34" charset="0"/>
              <a:buChar char="•"/>
            </a:pPr>
            <a:r>
              <a:rPr lang="hr-HR" sz="1800" dirty="0" smtClean="0"/>
              <a:t>Doprinose reguliranju unutar-grupnih i među-grupnih stavova i ponašanja</a:t>
            </a:r>
            <a:endParaRPr lang="en-US" sz="1800" dirty="0"/>
          </a:p>
        </p:txBody>
      </p:sp>
    </p:spTree>
    <p:extLst>
      <p:ext uri="{BB962C8B-B14F-4D97-AF65-F5344CB8AC3E}">
        <p14:creationId xmlns:p14="http://schemas.microsoft.com/office/powerpoint/2010/main" val="59544358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95486"/>
            <a:ext cx="7632848" cy="609399"/>
          </a:xfrm>
        </p:spPr>
        <p:txBody>
          <a:bodyPr>
            <a:normAutofit/>
          </a:bodyPr>
          <a:lstStyle/>
          <a:p>
            <a:pPr algn="l"/>
            <a:r>
              <a:rPr lang="hr-HR" sz="1600" dirty="0" smtClean="0"/>
              <a:t>3.1. Definiranje emocija i važnost grupne komunikacije nakon pojave nasilja/isključenosti</a:t>
            </a:r>
            <a:endParaRPr lang="hr-HR" sz="16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714348" y="1500180"/>
            <a:ext cx="821537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34068" y="1275606"/>
            <a:ext cx="821537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Komunikacija</a:t>
            </a:r>
            <a:endParaRPr lang="en-US" sz="1800" dirty="0"/>
          </a:p>
          <a:p>
            <a:pPr marL="457200" indent="-457200" algn="l"/>
            <a:endParaRPr lang="hr-HR" sz="1800" dirty="0"/>
          </a:p>
          <a:p>
            <a:pPr marL="457200" indent="-457200" algn="l">
              <a:buFont typeface="Arial" pitchFamily="34" charset="0"/>
              <a:buChar char="•"/>
            </a:pPr>
            <a:r>
              <a:rPr lang="hr-HR" sz="1800" dirty="0" smtClean="0"/>
              <a:t>Komunikacija (verbalna i neverbalna) ključ je uspješnog rješavanja problema i prilagođavanja novim situacijama</a:t>
            </a:r>
          </a:p>
          <a:p>
            <a:pPr marL="457200" indent="-457200" algn="l">
              <a:buFont typeface="Arial" pitchFamily="34" charset="0"/>
              <a:buChar char="•"/>
            </a:pPr>
            <a:r>
              <a:rPr lang="hr-HR" sz="1800" dirty="0" smtClean="0"/>
              <a:t>Djeca koja imaju poteškoća u komunikaciji imat će manju sposobnost socijalizacije i druženja, što će dovesti do toga da se osjećaju podcijenjeno ili nesigurno</a:t>
            </a:r>
            <a:endParaRPr lang="hr-HR" sz="1800" dirty="0"/>
          </a:p>
        </p:txBody>
      </p:sp>
    </p:spTree>
    <p:extLst>
      <p:ext uri="{BB962C8B-B14F-4D97-AF65-F5344CB8AC3E}">
        <p14:creationId xmlns:p14="http://schemas.microsoft.com/office/powerpoint/2010/main" val="105839606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95486"/>
            <a:ext cx="7560840" cy="609399"/>
          </a:xfrm>
        </p:spPr>
        <p:txBody>
          <a:bodyPr>
            <a:normAutofit/>
          </a:bodyPr>
          <a:lstStyle/>
          <a:p>
            <a:pPr algn="l"/>
            <a:r>
              <a:rPr lang="hr-HR" sz="1600" dirty="0" smtClean="0"/>
              <a:t>3.1. Definiranje emocija i važnost grupne komunikacije nakon pojave nasilja/isključenosti</a:t>
            </a:r>
            <a:endParaRPr lang="hr-HR" sz="16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714348" y="1500180"/>
            <a:ext cx="821537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dirty="0"/>
          </a:p>
        </p:txBody>
      </p:sp>
      <p:sp>
        <p:nvSpPr>
          <p:cNvPr id="9" name="Subtitle 3">
            <a:extLst>
              <a:ext uri="{FF2B5EF4-FFF2-40B4-BE49-F238E27FC236}">
                <a16:creationId xmlns:a16="http://schemas.microsoft.com/office/drawing/2014/main" xmlns="" id="{2AB5D1A3-B1E7-4421-B55E-5DBB46C18533}"/>
              </a:ext>
            </a:extLst>
          </p:cNvPr>
          <p:cNvSpPr txBox="1">
            <a:spLocks/>
          </p:cNvSpPr>
          <p:nvPr/>
        </p:nvSpPr>
        <p:spPr>
          <a:xfrm>
            <a:off x="755576" y="1059582"/>
            <a:ext cx="8215370" cy="2643206"/>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3300" b="1" dirty="0" smtClean="0"/>
              <a:t>Komunikacija</a:t>
            </a:r>
            <a:endParaRPr lang="en-US" sz="3300" dirty="0"/>
          </a:p>
          <a:p>
            <a:pPr marL="457200" indent="-457200" algn="l"/>
            <a:endParaRPr lang="hr-HR" sz="2300" dirty="0"/>
          </a:p>
          <a:p>
            <a:pPr marL="457200" indent="-457200" algn="l">
              <a:buFont typeface="Arial" pitchFamily="34" charset="0"/>
              <a:buChar char="•"/>
            </a:pPr>
            <a:r>
              <a:rPr lang="hr-HR" sz="3300" dirty="0" smtClean="0"/>
              <a:t>Komunikacija može biti pozitivna i negativna - štetna</a:t>
            </a:r>
          </a:p>
          <a:p>
            <a:pPr marL="457200" indent="-457200" algn="l">
              <a:buFont typeface="Arial" pitchFamily="34" charset="0"/>
              <a:buChar char="•"/>
            </a:pPr>
            <a:r>
              <a:rPr lang="hr-HR" sz="3300" dirty="0" smtClean="0"/>
              <a:t>Komunikacija može predstavljati oblik agresivnog ponašanja</a:t>
            </a:r>
          </a:p>
          <a:p>
            <a:pPr marL="457200" indent="-457200" algn="l">
              <a:buFont typeface="Arial" pitchFamily="34" charset="0"/>
              <a:buChar char="•"/>
            </a:pPr>
            <a:r>
              <a:rPr lang="hr-HR" sz="3300" dirty="0" smtClean="0"/>
              <a:t>Otvorena i iskrena komunikacija nužan je alat u strategijama rješavanja problema</a:t>
            </a:r>
          </a:p>
          <a:p>
            <a:pPr marL="457200" indent="-457200" algn="l">
              <a:buFont typeface="Arial" pitchFamily="34" charset="0"/>
              <a:buChar char="•"/>
            </a:pPr>
            <a:r>
              <a:rPr lang="hr-HR" sz="3300" dirty="0" smtClean="0"/>
              <a:t>Komunikacija može:</a:t>
            </a:r>
          </a:p>
          <a:p>
            <a:pPr marL="914400" lvl="1" indent="-457200" algn="l">
              <a:buFont typeface="Arial" pitchFamily="34" charset="0"/>
              <a:buChar char="•"/>
            </a:pPr>
            <a:r>
              <a:rPr lang="en-US" sz="2500" dirty="0" err="1" smtClean="0"/>
              <a:t>unaprijediti</a:t>
            </a:r>
            <a:r>
              <a:rPr lang="en-US" sz="2500" dirty="0" smtClean="0"/>
              <a:t> </a:t>
            </a:r>
            <a:r>
              <a:rPr lang="en-US" sz="2500" dirty="0" err="1" smtClean="0"/>
              <a:t>dječje</a:t>
            </a:r>
            <a:r>
              <a:rPr lang="en-US" sz="2500" dirty="0" smtClean="0"/>
              <a:t> </a:t>
            </a:r>
            <a:r>
              <a:rPr lang="en-US" sz="2500" dirty="0" err="1" smtClean="0"/>
              <a:t>vještine</a:t>
            </a:r>
            <a:r>
              <a:rPr lang="en-US" sz="2500" dirty="0" smtClean="0"/>
              <a:t> u </a:t>
            </a:r>
            <a:r>
              <a:rPr lang="en-US" sz="2500" dirty="0" err="1" smtClean="0"/>
              <a:t>socijaln</a:t>
            </a:r>
            <a:r>
              <a:rPr lang="bs-Latn-BA" sz="2500" dirty="0" smtClean="0"/>
              <a:t>om i</a:t>
            </a:r>
            <a:r>
              <a:rPr lang="en-US" sz="2500" dirty="0" smtClean="0"/>
              <a:t> </a:t>
            </a:r>
            <a:r>
              <a:rPr lang="en-US" sz="2500" dirty="0" err="1" smtClean="0"/>
              <a:t>kognitivn</a:t>
            </a:r>
            <a:r>
              <a:rPr lang="bs-Latn-BA" sz="2500" dirty="0" smtClean="0"/>
              <a:t>om </a:t>
            </a:r>
            <a:r>
              <a:rPr lang="en-US" sz="2500" dirty="0" err="1" smtClean="0"/>
              <a:t>području</a:t>
            </a:r>
            <a:r>
              <a:rPr lang="bs-Latn-BA" sz="2500" dirty="0" smtClean="0"/>
              <a:t>, kao</a:t>
            </a:r>
            <a:r>
              <a:rPr lang="en-US" sz="2500" dirty="0" smtClean="0"/>
              <a:t> </a:t>
            </a:r>
            <a:r>
              <a:rPr lang="en-US" sz="2500" dirty="0" err="1" smtClean="0"/>
              <a:t>i</a:t>
            </a:r>
            <a:r>
              <a:rPr lang="en-US" sz="2500" dirty="0" smtClean="0"/>
              <a:t> </a:t>
            </a:r>
            <a:r>
              <a:rPr lang="en-US" sz="2500" dirty="0" err="1" smtClean="0"/>
              <a:t>rješavanja</a:t>
            </a:r>
            <a:r>
              <a:rPr lang="en-US" sz="2500" dirty="0" smtClean="0"/>
              <a:t> </a:t>
            </a:r>
            <a:r>
              <a:rPr lang="en-US" sz="2500" dirty="0" err="1" smtClean="0"/>
              <a:t>problema</a:t>
            </a:r>
            <a:r>
              <a:rPr lang="en-US" sz="2500" dirty="0" smtClean="0"/>
              <a:t>;</a:t>
            </a:r>
          </a:p>
          <a:p>
            <a:pPr marL="914400" lvl="1" indent="-457200" algn="l">
              <a:buFont typeface="Arial" pitchFamily="34" charset="0"/>
              <a:buChar char="•"/>
            </a:pPr>
            <a:r>
              <a:rPr lang="en-US" sz="2500" dirty="0" err="1" smtClean="0"/>
              <a:t>poboljšati</a:t>
            </a:r>
            <a:r>
              <a:rPr lang="en-US" sz="2500" dirty="0" smtClean="0"/>
              <a:t> </a:t>
            </a:r>
            <a:r>
              <a:rPr lang="en-US" sz="2500" dirty="0" err="1" smtClean="0"/>
              <a:t>odnose</a:t>
            </a:r>
            <a:r>
              <a:rPr lang="en-US" sz="2500" dirty="0" smtClean="0"/>
              <a:t> s </a:t>
            </a:r>
            <a:r>
              <a:rPr lang="en-US" sz="2500" dirty="0" err="1" smtClean="0"/>
              <a:t>vršnjacima</a:t>
            </a:r>
            <a:r>
              <a:rPr lang="en-US" sz="2500" dirty="0" smtClean="0"/>
              <a:t>;</a:t>
            </a:r>
          </a:p>
          <a:p>
            <a:pPr marL="914400" lvl="1" indent="-457200" algn="l">
              <a:buFont typeface="Arial" pitchFamily="34" charset="0"/>
              <a:buChar char="•"/>
            </a:pPr>
            <a:r>
              <a:rPr lang="en-US" sz="2500" dirty="0" err="1" smtClean="0"/>
              <a:t>smanjiti</a:t>
            </a:r>
            <a:r>
              <a:rPr lang="en-US" sz="2500" dirty="0" smtClean="0"/>
              <a:t> </a:t>
            </a:r>
            <a:r>
              <a:rPr lang="hr-HR" sz="2500" dirty="0" smtClean="0"/>
              <a:t>neprikladno </a:t>
            </a:r>
            <a:r>
              <a:rPr lang="en-US" sz="2500" dirty="0" err="1" smtClean="0"/>
              <a:t>ponašanje</a:t>
            </a:r>
            <a:r>
              <a:rPr lang="en-US" sz="2500" dirty="0" smtClean="0"/>
              <a:t> </a:t>
            </a:r>
            <a:r>
              <a:rPr lang="en-US" sz="2500" dirty="0" err="1" smtClean="0"/>
              <a:t>kod</a:t>
            </a:r>
            <a:r>
              <a:rPr lang="en-US" sz="2500" dirty="0" smtClean="0"/>
              <a:t> </a:t>
            </a:r>
            <a:r>
              <a:rPr lang="en-US" sz="2500" dirty="0" err="1" smtClean="0"/>
              <a:t>kuće</a:t>
            </a:r>
            <a:r>
              <a:rPr lang="en-US" sz="2500" dirty="0" smtClean="0"/>
              <a:t> </a:t>
            </a:r>
            <a:r>
              <a:rPr lang="en-US" sz="2500" dirty="0" err="1" smtClean="0"/>
              <a:t>i</a:t>
            </a:r>
            <a:r>
              <a:rPr lang="bs-Latn-BA" sz="2500" dirty="0" smtClean="0"/>
              <a:t> </a:t>
            </a:r>
            <a:r>
              <a:rPr lang="en-US" sz="2500" dirty="0" smtClean="0"/>
              <a:t>u </a:t>
            </a:r>
            <a:r>
              <a:rPr lang="en-US" sz="2500" dirty="0" err="1" smtClean="0"/>
              <a:t>školi</a:t>
            </a:r>
            <a:r>
              <a:rPr lang="en-US" sz="2500" dirty="0" smtClean="0"/>
              <a:t> (</a:t>
            </a:r>
            <a:r>
              <a:rPr lang="en-US" sz="2500" dirty="0" err="1" smtClean="0"/>
              <a:t>ili</a:t>
            </a:r>
            <a:r>
              <a:rPr lang="en-US" sz="2500" dirty="0" smtClean="0"/>
              <a:t> u </a:t>
            </a:r>
            <a:r>
              <a:rPr lang="en-US" sz="2500" dirty="0" err="1" smtClean="0"/>
              <a:t>sportskom</a:t>
            </a:r>
            <a:r>
              <a:rPr lang="en-US" sz="2500" dirty="0" smtClean="0"/>
              <a:t> </a:t>
            </a:r>
            <a:r>
              <a:rPr lang="en-US" sz="2500" dirty="0" err="1" smtClean="0"/>
              <a:t>timu</a:t>
            </a:r>
            <a:r>
              <a:rPr lang="en-US" sz="2500" dirty="0" smtClean="0"/>
              <a:t>)</a:t>
            </a:r>
          </a:p>
          <a:p>
            <a:pPr marL="914400" lvl="1" indent="-457200" algn="l"/>
            <a:endParaRPr lang="en-US" sz="1900" dirty="0"/>
          </a:p>
        </p:txBody>
      </p:sp>
    </p:spTree>
    <p:extLst>
      <p:ext uri="{BB962C8B-B14F-4D97-AF65-F5344CB8AC3E}">
        <p14:creationId xmlns:p14="http://schemas.microsoft.com/office/powerpoint/2010/main" val="142379999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848872" cy="609399"/>
          </a:xfrm>
        </p:spPr>
        <p:txBody>
          <a:bodyPr>
            <a:normAutofit/>
          </a:bodyPr>
          <a:lstStyle/>
          <a:p>
            <a:pPr algn="l"/>
            <a:r>
              <a:rPr lang="hr-HR" sz="1600" dirty="0" smtClean="0"/>
              <a:t>3.1. Definiranje emocija i važnost grupne komunikacije nakon pojave nasilja/isključenosti</a:t>
            </a:r>
            <a:endParaRPr lang="hr-HR" sz="1600" dirty="0" smtClean="0">
              <a:solidFill>
                <a:schemeClr val="accent6"/>
              </a:solidFill>
            </a:endParaRP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857620" y="1203598"/>
            <a:ext cx="5143536" cy="2939789"/>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900" b="1" dirty="0" smtClean="0"/>
              <a:t>Razvoj</a:t>
            </a:r>
            <a:r>
              <a:rPr lang="hr-HR" sz="2600" b="1" dirty="0" smtClean="0"/>
              <a:t> </a:t>
            </a:r>
            <a:r>
              <a:rPr lang="hr-HR" sz="1900" b="1" dirty="0" smtClean="0"/>
              <a:t>djeteta</a:t>
            </a:r>
            <a:endParaRPr lang="en-US" sz="1900" b="1" dirty="0"/>
          </a:p>
          <a:p>
            <a:pPr marL="457200" indent="-457200" algn="l"/>
            <a:endParaRPr lang="hr-HR" sz="2600" dirty="0"/>
          </a:p>
          <a:p>
            <a:pPr marL="457200" indent="-457200" algn="l">
              <a:buFont typeface="Arial" pitchFamily="34" charset="0"/>
              <a:buChar char="•"/>
            </a:pPr>
            <a:r>
              <a:rPr lang="hr-HR" sz="1800" dirty="0" smtClean="0"/>
              <a:t>Sportaši koji pokazuju poremećaje u ponašanju tijekom treninga sami sebi otežavaju učenje kao i učenje drugih sportaša, skraćujući raspoloživo vrijeme za vježbanje i time ograničavajući postignuća u sportu</a:t>
            </a:r>
          </a:p>
          <a:p>
            <a:pPr marL="457200" indent="-457200" algn="l">
              <a:buFont typeface="Arial" pitchFamily="34" charset="0"/>
              <a:buChar char="•"/>
            </a:pPr>
            <a:r>
              <a:rPr lang="hr-HR" sz="1800" dirty="0" smtClean="0"/>
              <a:t>Kako bi se spriječilo takvo ponašanje, treneri trebaju djelotvorne strategije upravljanja ponašanjem kako bi promovirali pozitivno ponašanje tijekom treninga</a:t>
            </a:r>
            <a:endParaRPr lang="en-US" sz="1800" dirty="0" smtClean="0"/>
          </a:p>
          <a:p>
            <a:pPr algn="l"/>
            <a:endParaRPr lang="en-US" dirty="0"/>
          </a:p>
        </p:txBody>
      </p:sp>
      <p:pic>
        <p:nvPicPr>
          <p:cNvPr id="1026" name="Picture 2" descr="D:\Users\Zoran\Pictures\SAVE 1.jpg"/>
          <p:cNvPicPr>
            <a:picLocks noChangeAspect="1" noChangeArrowheads="1"/>
          </p:cNvPicPr>
          <p:nvPr/>
        </p:nvPicPr>
        <p:blipFill>
          <a:blip r:embed="rId3" cstate="print"/>
          <a:srcRect/>
          <a:stretch>
            <a:fillRect/>
          </a:stretch>
        </p:blipFill>
        <p:spPr bwMode="auto">
          <a:xfrm>
            <a:off x="683568" y="1923678"/>
            <a:ext cx="3048000" cy="1495425"/>
          </a:xfrm>
          <a:prstGeom prst="rect">
            <a:avLst/>
          </a:prstGeom>
          <a:noFill/>
        </p:spPr>
      </p:pic>
    </p:spTree>
    <p:extLst>
      <p:ext uri="{BB962C8B-B14F-4D97-AF65-F5344CB8AC3E}">
        <p14:creationId xmlns:p14="http://schemas.microsoft.com/office/powerpoint/2010/main" val="341976939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776864" cy="609399"/>
          </a:xfrm>
        </p:spPr>
        <p:txBody>
          <a:bodyPr>
            <a:normAutofit/>
          </a:bodyPr>
          <a:lstStyle/>
          <a:p>
            <a:pPr algn="l"/>
            <a:r>
              <a:rPr lang="hr-HR" sz="1400" dirty="0" smtClean="0"/>
              <a:t>3.1. Definiranje emocija i važnost grupne komunikacije nakon pojave nasilja/isključenosti</a:t>
            </a:r>
            <a:endParaRPr lang="hr-HR" sz="14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139952" y="1131590"/>
            <a:ext cx="4500594" cy="3000396"/>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2100" b="1" dirty="0" smtClean="0"/>
              <a:t>Razvoj djeteta</a:t>
            </a:r>
            <a:endParaRPr lang="en-US" sz="2100" dirty="0"/>
          </a:p>
          <a:p>
            <a:pPr marL="457200" indent="-457200" algn="l"/>
            <a:endParaRPr lang="hr-HR" sz="2100" dirty="0"/>
          </a:p>
          <a:p>
            <a:pPr marL="457200" indent="-457200" algn="l">
              <a:buFont typeface="Arial" pitchFamily="34" charset="0"/>
              <a:buChar char="•"/>
            </a:pPr>
            <a:r>
              <a:rPr lang="hr-HR" sz="1800" dirty="0" smtClean="0"/>
              <a:t>Srećom, istraživači su pronašli djelotvorne strategije za podršku socijalnom i emocionalnom razvoju djece.</a:t>
            </a:r>
          </a:p>
          <a:p>
            <a:pPr marL="457200" indent="-457200" algn="l">
              <a:buFont typeface="Arial" pitchFamily="34" charset="0"/>
              <a:buChar char="•"/>
            </a:pPr>
            <a:r>
              <a:rPr lang="hr-HR" sz="1800" dirty="0" smtClean="0"/>
              <a:t>Budući da djeca uče kroz igru, a bavljenje igrama i zabavnim aktivnostima je središnje obilježje djetinjstva, ne čudi da se nekoliko metoda koje se baziraju na igri pokazalo učinkovitima u poticanju socijalnog i emocionalnog razvoja djece</a:t>
            </a:r>
            <a:endParaRPr lang="en-US" sz="1800" dirty="0" smtClean="0"/>
          </a:p>
          <a:p>
            <a:pPr algn="l"/>
            <a:endParaRPr lang="en-US" sz="2000" dirty="0"/>
          </a:p>
        </p:txBody>
      </p:sp>
      <p:pic>
        <p:nvPicPr>
          <p:cNvPr id="2050" name="Picture 2" descr="D:\Users\Zoran\Pictures\SAVE 8.jpg"/>
          <p:cNvPicPr>
            <a:picLocks noChangeAspect="1" noChangeArrowheads="1"/>
          </p:cNvPicPr>
          <p:nvPr/>
        </p:nvPicPr>
        <p:blipFill>
          <a:blip r:embed="rId3" cstate="print"/>
          <a:srcRect/>
          <a:stretch>
            <a:fillRect/>
          </a:stretch>
        </p:blipFill>
        <p:spPr bwMode="auto">
          <a:xfrm>
            <a:off x="1043608" y="1491630"/>
            <a:ext cx="2619375" cy="1743075"/>
          </a:xfrm>
          <a:prstGeom prst="rect">
            <a:avLst/>
          </a:prstGeom>
          <a:noFill/>
        </p:spPr>
      </p:pic>
    </p:spTree>
    <p:extLst>
      <p:ext uri="{BB962C8B-B14F-4D97-AF65-F5344CB8AC3E}">
        <p14:creationId xmlns:p14="http://schemas.microsoft.com/office/powerpoint/2010/main" val="26650296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416824" cy="609399"/>
          </a:xfrm>
        </p:spPr>
        <p:txBody>
          <a:bodyPr>
            <a:normAutofit fontScale="85000" lnSpcReduction="10000"/>
          </a:bodyPr>
          <a:lstStyle/>
          <a:p>
            <a:pPr algn="l"/>
            <a:r>
              <a:rPr lang="hr-HR" sz="1600" dirty="0" smtClean="0">
                <a:solidFill>
                  <a:schemeClr val="bg1">
                    <a:lumMod val="50000"/>
                  </a:schemeClr>
                </a:solidFill>
              </a:rPr>
              <a:t>3.2. Igra dobrog ponašanja (G</a:t>
            </a:r>
            <a:r>
              <a:rPr lang="hr-HR" sz="16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5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51520" y="1059582"/>
            <a:ext cx="4500594" cy="3000395"/>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2900" b="1" dirty="0" smtClean="0"/>
              <a:t>Igra dobrog ponašanja (</a:t>
            </a:r>
            <a:r>
              <a:rPr lang="en-US" sz="2900" b="1" dirty="0" smtClean="0"/>
              <a:t>GBG</a:t>
            </a:r>
            <a:r>
              <a:rPr lang="hr-HR" sz="2900" b="1" dirty="0" smtClean="0"/>
              <a:t>)</a:t>
            </a:r>
            <a:endParaRPr lang="en-US" sz="2900" b="1" dirty="0"/>
          </a:p>
          <a:p>
            <a:pPr marL="457200" indent="-457200" algn="l"/>
            <a:r>
              <a:rPr lang="hr-HR" sz="2900" b="1" dirty="0"/>
              <a:t> (</a:t>
            </a:r>
            <a:r>
              <a:rPr lang="it-IT" sz="2900" b="1" dirty="0" err="1"/>
              <a:t>Hawkins</a:t>
            </a:r>
            <a:r>
              <a:rPr lang="it-IT" sz="2900" b="1" dirty="0"/>
              <a:t>, R., </a:t>
            </a:r>
            <a:r>
              <a:rPr lang="it-IT" sz="2900" b="1" dirty="0" err="1"/>
              <a:t>Nabors</a:t>
            </a:r>
            <a:r>
              <a:rPr lang="it-IT" sz="2900" b="1" dirty="0"/>
              <a:t>, L. (</a:t>
            </a:r>
            <a:r>
              <a:rPr lang="it-IT" sz="2900" b="1" dirty="0" err="1"/>
              <a:t>eds</a:t>
            </a:r>
            <a:r>
              <a:rPr lang="it-IT" sz="2900" b="1" dirty="0"/>
              <a:t>.) 2018</a:t>
            </a:r>
            <a:r>
              <a:rPr lang="it-IT" sz="2900" dirty="0"/>
              <a:t>). </a:t>
            </a:r>
            <a:endParaRPr lang="en-US" sz="2900" b="1" dirty="0"/>
          </a:p>
          <a:p>
            <a:pPr marL="457200" indent="-457200" algn="l"/>
            <a:endParaRPr lang="hr-HR" sz="2900" dirty="0"/>
          </a:p>
          <a:p>
            <a:pPr marL="457200" indent="-457200" algn="l">
              <a:buFont typeface="Arial" pitchFamily="34" charset="0"/>
              <a:buChar char="•"/>
            </a:pPr>
            <a:r>
              <a:rPr lang="hr-HR" sz="2900" dirty="0" smtClean="0"/>
              <a:t>Spada u međuzavisne grupne </a:t>
            </a:r>
            <a:r>
              <a:rPr lang="hr-HR" sz="2900" dirty="0" err="1" smtClean="0"/>
              <a:t>kontingencije</a:t>
            </a:r>
            <a:endParaRPr lang="hr-HR" sz="2900" dirty="0" smtClean="0"/>
          </a:p>
          <a:p>
            <a:pPr marL="457200" indent="-457200" algn="l">
              <a:buFont typeface="Arial" pitchFamily="34" charset="0"/>
              <a:buChar char="•"/>
            </a:pPr>
            <a:r>
              <a:rPr lang="hr-HR" sz="2900" dirty="0" smtClean="0"/>
              <a:t>Igra u kojoj se izvršenje nekog zadatka ili dobro ponašanje povezuje sa specifičnom  nagradom. Posebno je primjenjiva u razredu</a:t>
            </a:r>
            <a:endParaRPr lang="hr-HR" sz="2900" dirty="0"/>
          </a:p>
          <a:p>
            <a:pPr marL="457200" indent="-457200" algn="l">
              <a:buFont typeface="Arial" pitchFamily="34" charset="0"/>
              <a:buChar char="•"/>
            </a:pPr>
            <a:r>
              <a:rPr lang="en-US" sz="2800" dirty="0" smtClean="0"/>
              <a:t>GBG </a:t>
            </a:r>
            <a:r>
              <a:rPr lang="hr-HR" sz="2800" dirty="0" smtClean="0"/>
              <a:t>potiče </a:t>
            </a:r>
            <a:r>
              <a:rPr lang="en-US" sz="2800" dirty="0" err="1" smtClean="0"/>
              <a:t>odgovarajuće</a:t>
            </a:r>
            <a:r>
              <a:rPr lang="en-US" sz="2800" dirty="0" smtClean="0"/>
              <a:t> </a:t>
            </a:r>
            <a:r>
              <a:rPr lang="en-US" sz="2800" dirty="0" err="1" smtClean="0"/>
              <a:t>socijalno</a:t>
            </a:r>
            <a:r>
              <a:rPr lang="en-US" sz="2800" dirty="0" smtClean="0"/>
              <a:t> </a:t>
            </a:r>
            <a:r>
              <a:rPr lang="en-US" sz="2800" dirty="0" err="1" smtClean="0"/>
              <a:t>ponašanje</a:t>
            </a:r>
            <a:r>
              <a:rPr lang="en-US" sz="2800" dirty="0" smtClean="0"/>
              <a:t> </a:t>
            </a:r>
            <a:r>
              <a:rPr lang="en-US" sz="2800" dirty="0" err="1" smtClean="0"/>
              <a:t>i</a:t>
            </a:r>
            <a:r>
              <a:rPr lang="en-US" sz="2800" dirty="0" smtClean="0"/>
              <a:t> </a:t>
            </a:r>
            <a:r>
              <a:rPr lang="hr-HR" sz="2800" dirty="0" smtClean="0"/>
              <a:t>smanjuje</a:t>
            </a:r>
            <a:r>
              <a:rPr lang="en-US" sz="2800" dirty="0" smtClean="0"/>
              <a:t> </a:t>
            </a:r>
            <a:r>
              <a:rPr lang="en-US" sz="2800" dirty="0" err="1" smtClean="0"/>
              <a:t>neprikladno</a:t>
            </a:r>
            <a:r>
              <a:rPr lang="en-US" sz="2800" dirty="0" smtClean="0"/>
              <a:t> </a:t>
            </a:r>
            <a:r>
              <a:rPr lang="en-US" sz="2800" dirty="0" err="1" smtClean="0"/>
              <a:t>socijalno</a:t>
            </a:r>
            <a:r>
              <a:rPr lang="en-US" sz="2800" dirty="0" smtClean="0"/>
              <a:t> </a:t>
            </a:r>
            <a:r>
              <a:rPr lang="en-US" sz="2800" dirty="0" err="1" smtClean="0"/>
              <a:t>ponašanje</a:t>
            </a:r>
            <a:r>
              <a:rPr lang="en-US" sz="2800" dirty="0" smtClean="0"/>
              <a:t> </a:t>
            </a:r>
            <a:r>
              <a:rPr lang="bs-Latn-BA" sz="2800" dirty="0" smtClean="0"/>
              <a:t>na satovima </a:t>
            </a:r>
            <a:r>
              <a:rPr lang="hr-HR" sz="2800" dirty="0" smtClean="0"/>
              <a:t>TZK</a:t>
            </a:r>
            <a:endParaRPr lang="en-US" sz="2000" dirty="0" smtClean="0"/>
          </a:p>
          <a:p>
            <a:pPr algn="l"/>
            <a:endParaRPr lang="en-US" dirty="0"/>
          </a:p>
        </p:txBody>
      </p:sp>
      <p:pic>
        <p:nvPicPr>
          <p:cNvPr id="3074" name="Picture 2" descr="D:\Users\Zoran\Pictures\SAVE 12.jpg"/>
          <p:cNvPicPr>
            <a:picLocks noChangeAspect="1" noChangeArrowheads="1"/>
          </p:cNvPicPr>
          <p:nvPr/>
        </p:nvPicPr>
        <p:blipFill>
          <a:blip r:embed="rId3" cstate="print"/>
          <a:srcRect/>
          <a:stretch>
            <a:fillRect/>
          </a:stretch>
        </p:blipFill>
        <p:spPr bwMode="auto">
          <a:xfrm>
            <a:off x="5580112" y="1275606"/>
            <a:ext cx="1809750" cy="2533650"/>
          </a:xfrm>
          <a:prstGeom prst="rect">
            <a:avLst/>
          </a:prstGeom>
          <a:noFill/>
        </p:spPr>
      </p:pic>
    </p:spTree>
    <p:extLst>
      <p:ext uri="{BB962C8B-B14F-4D97-AF65-F5344CB8AC3E}">
        <p14:creationId xmlns:p14="http://schemas.microsoft.com/office/powerpoint/2010/main" val="12527897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632848" cy="609399"/>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491880" y="1131590"/>
            <a:ext cx="4929222" cy="2928957"/>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2000" b="1" dirty="0" err="1" smtClean="0"/>
              <a:t>Kontingencijsko</a:t>
            </a:r>
            <a:r>
              <a:rPr lang="hr-HR" sz="2000" b="1" dirty="0" smtClean="0"/>
              <a:t> upravljanje</a:t>
            </a:r>
            <a:endParaRPr lang="en-US" sz="2000" b="1" dirty="0"/>
          </a:p>
          <a:p>
            <a:pPr marL="457200" indent="-457200" algn="l"/>
            <a:endParaRPr lang="hr-HR" sz="2200" dirty="0"/>
          </a:p>
          <a:p>
            <a:pPr marL="457200" indent="-457200" algn="l">
              <a:buFont typeface="Arial" pitchFamily="34" charset="0"/>
              <a:buChar char="•"/>
            </a:pPr>
            <a:r>
              <a:rPr lang="hr-HR" sz="2200" dirty="0" smtClean="0"/>
              <a:t>Odnosi se na vrstu bihevioralne terapije  u kojoj su pojedinci ili grupa potaknuti ili nagrađeni za iskazanu pozitivnu promjenu u ponašanju</a:t>
            </a:r>
            <a:endParaRPr lang="hr-HR" sz="2200" dirty="0"/>
          </a:p>
          <a:p>
            <a:pPr marL="457200" indent="-457200" algn="l">
              <a:buFont typeface="Arial" pitchFamily="34" charset="0"/>
              <a:buChar char="•"/>
            </a:pPr>
            <a:r>
              <a:rPr lang="hr-HR" sz="2200" dirty="0" smtClean="0"/>
              <a:t>Kreirane da bi povećali učestalost prikladnog ponašanja i smanjili učestalost neprikladnog</a:t>
            </a:r>
            <a:endParaRPr lang="hr-HR" sz="2200" dirty="0"/>
          </a:p>
          <a:p>
            <a:pPr algn="l"/>
            <a:endParaRPr lang="en-US" dirty="0"/>
          </a:p>
        </p:txBody>
      </p:sp>
      <p:pic>
        <p:nvPicPr>
          <p:cNvPr id="4098" name="Picture 2" descr="D:\Users\Zoran\Pictures\SAVE 13.jpg"/>
          <p:cNvPicPr>
            <a:picLocks noChangeAspect="1" noChangeArrowheads="1"/>
          </p:cNvPicPr>
          <p:nvPr/>
        </p:nvPicPr>
        <p:blipFill>
          <a:blip r:embed="rId3" cstate="print"/>
          <a:srcRect/>
          <a:stretch>
            <a:fillRect/>
          </a:stretch>
        </p:blipFill>
        <p:spPr bwMode="auto">
          <a:xfrm>
            <a:off x="1043608" y="1491630"/>
            <a:ext cx="1895475" cy="2409825"/>
          </a:xfrm>
          <a:prstGeom prst="rect">
            <a:avLst/>
          </a:prstGeom>
          <a:noFill/>
        </p:spPr>
      </p:pic>
    </p:spTree>
    <p:extLst>
      <p:ext uri="{BB962C8B-B14F-4D97-AF65-F5344CB8AC3E}">
        <p14:creationId xmlns:p14="http://schemas.microsoft.com/office/powerpoint/2010/main" val="101983504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416824" cy="609399"/>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67544" y="1131590"/>
            <a:ext cx="4608512" cy="2928957"/>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2300" b="1" dirty="0" smtClean="0"/>
              <a:t>Grupne </a:t>
            </a:r>
            <a:r>
              <a:rPr lang="hr-HR" sz="2300" b="1" dirty="0" err="1" smtClean="0"/>
              <a:t>kontingencije</a:t>
            </a:r>
            <a:endParaRPr lang="en-US" sz="2300" b="1" dirty="0"/>
          </a:p>
          <a:p>
            <a:pPr marL="457200" indent="-457200" algn="l"/>
            <a:endParaRPr lang="hr-HR" sz="2300" dirty="0"/>
          </a:p>
          <a:p>
            <a:pPr marL="457200" indent="-457200" algn="l">
              <a:buFont typeface="Arial" pitchFamily="34" charset="0"/>
              <a:buChar char="•"/>
            </a:pPr>
            <a:r>
              <a:rPr lang="hr-HR" sz="2300" dirty="0" smtClean="0"/>
              <a:t>Kreirane s ciljem poticanja pozitivnog ponašanja svih učenika u razredu odnosno sportaša na treningu</a:t>
            </a:r>
            <a:endParaRPr lang="hr-HR" sz="2300" dirty="0"/>
          </a:p>
          <a:p>
            <a:pPr marL="457200" indent="-457200" algn="l">
              <a:buFont typeface="Arial" pitchFamily="34" charset="0"/>
              <a:buChar char="•"/>
            </a:pPr>
            <a:r>
              <a:rPr lang="hr-HR" sz="2300" dirty="0" smtClean="0"/>
              <a:t>Mogu se koristiti na </a:t>
            </a:r>
            <a:r>
              <a:rPr lang="hr-HR" sz="2300" dirty="0" err="1" smtClean="0"/>
              <a:t>nastaviTZK</a:t>
            </a:r>
            <a:r>
              <a:rPr lang="hr-HR" sz="2300" dirty="0" smtClean="0"/>
              <a:t> i tijekom sportskih treninga</a:t>
            </a:r>
            <a:endParaRPr lang="hr-HR" sz="2300" dirty="0"/>
          </a:p>
          <a:p>
            <a:pPr marL="457200" indent="-457200" algn="l">
              <a:buFont typeface="Arial" pitchFamily="34" charset="0"/>
              <a:buChar char="•"/>
            </a:pPr>
            <a:r>
              <a:rPr lang="hr-HR" sz="2300" dirty="0" smtClean="0"/>
              <a:t>Dobro su istražene u znanstvenim istraživanjima i mogu se smatrati strategijom utemeljenom na dokazima</a:t>
            </a:r>
            <a:endParaRPr lang="hr-HR" sz="2300" dirty="0"/>
          </a:p>
          <a:p>
            <a:pPr algn="l"/>
            <a:endParaRPr lang="en-US" dirty="0"/>
          </a:p>
        </p:txBody>
      </p:sp>
      <p:pic>
        <p:nvPicPr>
          <p:cNvPr id="5122" name="Picture 2" descr="D:\Users\Zoran\Pictures\SAVE 14.jpg"/>
          <p:cNvPicPr>
            <a:picLocks noChangeAspect="1" noChangeArrowheads="1"/>
          </p:cNvPicPr>
          <p:nvPr/>
        </p:nvPicPr>
        <p:blipFill>
          <a:blip r:embed="rId3" cstate="print"/>
          <a:srcRect/>
          <a:stretch>
            <a:fillRect/>
          </a:stretch>
        </p:blipFill>
        <p:spPr bwMode="auto">
          <a:xfrm>
            <a:off x="5364088" y="1419622"/>
            <a:ext cx="3024336" cy="2376264"/>
          </a:xfrm>
          <a:prstGeom prst="rect">
            <a:avLst/>
          </a:prstGeom>
          <a:noFill/>
        </p:spPr>
      </p:pic>
    </p:spTree>
    <p:extLst>
      <p:ext uri="{BB962C8B-B14F-4D97-AF65-F5344CB8AC3E}">
        <p14:creationId xmlns:p14="http://schemas.microsoft.com/office/powerpoint/2010/main" val="21946954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704856" cy="609399"/>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83568" y="1142991"/>
            <a:ext cx="7632848"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Grupne </a:t>
            </a:r>
            <a:r>
              <a:rPr lang="hr-HR" sz="1800" b="1" dirty="0" err="1" smtClean="0"/>
              <a:t>kontingencije</a:t>
            </a:r>
            <a:endParaRPr lang="en-US" sz="1800" b="1" dirty="0"/>
          </a:p>
          <a:p>
            <a:pPr marL="457200" indent="-457200" algn="l"/>
            <a:endParaRPr lang="hr-HR" sz="1800" dirty="0"/>
          </a:p>
          <a:p>
            <a:pPr marL="457200" indent="-457200" algn="l">
              <a:buFont typeface="Arial" pitchFamily="34" charset="0"/>
              <a:buChar char="•"/>
            </a:pPr>
            <a:r>
              <a:rPr lang="hr-HR" sz="1800" dirty="0" smtClean="0"/>
              <a:t>Primjenjuju isto ciljano ponašanje, kriterije i poticaje na sve sportaše (članove grupe)</a:t>
            </a:r>
            <a:endParaRPr lang="hr-HR" sz="1800" dirty="0"/>
          </a:p>
          <a:p>
            <a:pPr marL="457200" indent="-457200" algn="l">
              <a:buFont typeface="Arial" pitchFamily="34" charset="0"/>
              <a:buChar char="•"/>
            </a:pPr>
            <a:r>
              <a:rPr lang="hr-HR" sz="1800" dirty="0" smtClean="0"/>
              <a:t>Mogu smanjiti ili čak i eliminirati potrebu za višestrukim individualiziranim intervencijskim planovima za sportaše koji učestalo pokazuju negativno (neprikladno) ponašanje</a:t>
            </a:r>
            <a:endParaRPr lang="en-US" sz="1800" dirty="0"/>
          </a:p>
        </p:txBody>
      </p:sp>
    </p:spTree>
    <p:extLst>
      <p:ext uri="{BB962C8B-B14F-4D97-AF65-F5344CB8AC3E}">
        <p14:creationId xmlns:p14="http://schemas.microsoft.com/office/powerpoint/2010/main" val="331724088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632848" cy="609399"/>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142844" y="1357304"/>
            <a:ext cx="356506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800" b="1" dirty="0" smtClean="0"/>
              <a:t>Vrste grupnih </a:t>
            </a:r>
            <a:r>
              <a:rPr lang="hr-HR" sz="1800" b="1" dirty="0" err="1" smtClean="0"/>
              <a:t>kontingencija</a:t>
            </a:r>
            <a:endParaRPr lang="hr-HR" sz="1800" b="1" dirty="0"/>
          </a:p>
          <a:p>
            <a:pPr algn="l"/>
            <a:endParaRPr lang="hr-HR" sz="1800" dirty="0"/>
          </a:p>
          <a:p>
            <a:pPr marL="457200" indent="-457200" algn="l">
              <a:buFont typeface="Arial" pitchFamily="34" charset="0"/>
              <a:buChar char="•"/>
            </a:pPr>
            <a:r>
              <a:rPr lang="hr-HR" sz="1800" dirty="0" smtClean="0"/>
              <a:t>Nezavisne</a:t>
            </a:r>
            <a:endParaRPr lang="hr-HR" sz="1800" dirty="0"/>
          </a:p>
          <a:p>
            <a:pPr marL="457200" indent="-457200" algn="l">
              <a:buFont typeface="Arial" pitchFamily="34" charset="0"/>
              <a:buChar char="•"/>
            </a:pPr>
            <a:r>
              <a:rPr lang="hr-HR" sz="1800" dirty="0" smtClean="0"/>
              <a:t>Zavisne</a:t>
            </a:r>
            <a:endParaRPr lang="hr-HR" sz="1800" dirty="0"/>
          </a:p>
          <a:p>
            <a:pPr marL="457200" indent="-457200" algn="l">
              <a:buFont typeface="Arial" pitchFamily="34" charset="0"/>
              <a:buChar char="•"/>
            </a:pPr>
            <a:r>
              <a:rPr lang="hr-HR" sz="1800" dirty="0" smtClean="0"/>
              <a:t>Međuzavisne</a:t>
            </a:r>
            <a:endParaRPr lang="en-US" sz="1800" dirty="0"/>
          </a:p>
        </p:txBody>
      </p:sp>
      <p:pic>
        <p:nvPicPr>
          <p:cNvPr id="9" name="Picture 2" descr="D:\Users\Zoran\Pictures\SAVE 15.jpg"/>
          <p:cNvPicPr>
            <a:picLocks noChangeAspect="1" noChangeArrowheads="1"/>
          </p:cNvPicPr>
          <p:nvPr/>
        </p:nvPicPr>
        <p:blipFill>
          <a:blip r:embed="rId3" cstate="print"/>
          <a:srcRect/>
          <a:stretch>
            <a:fillRect/>
          </a:stretch>
        </p:blipFill>
        <p:spPr bwMode="auto">
          <a:xfrm>
            <a:off x="4644008" y="1347614"/>
            <a:ext cx="3312368" cy="2520280"/>
          </a:xfrm>
          <a:prstGeom prst="rect">
            <a:avLst/>
          </a:prstGeom>
          <a:noFill/>
        </p:spPr>
      </p:pic>
    </p:spTree>
    <p:extLst>
      <p:ext uri="{BB962C8B-B14F-4D97-AF65-F5344CB8AC3E}">
        <p14:creationId xmlns:p14="http://schemas.microsoft.com/office/powerpoint/2010/main" val="304096740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1043608" y="123478"/>
            <a:ext cx="7226249" cy="432048"/>
          </a:xfrm>
        </p:spPr>
        <p:txBody>
          <a:bodyPr>
            <a:normAutofit/>
          </a:bodyPr>
          <a:lstStyle/>
          <a:p>
            <a:pPr algn="l"/>
            <a:r>
              <a:rPr lang="hr-HR" sz="1800" b="1" dirty="0">
                <a:solidFill>
                  <a:schemeClr val="tx1"/>
                </a:solidFill>
              </a:rPr>
              <a:t>1</a:t>
            </a:r>
            <a:r>
              <a:rPr lang="lt-LT" sz="1800" b="1" dirty="0">
                <a:solidFill>
                  <a:schemeClr val="tx1"/>
                </a:solidFill>
              </a:rPr>
              <a:t>.</a:t>
            </a:r>
            <a:r>
              <a:rPr lang="en-US" sz="1800" b="1" dirty="0">
                <a:solidFill>
                  <a:schemeClr val="tx1"/>
                </a:solidFill>
              </a:rPr>
              <a:t> </a:t>
            </a:r>
            <a:r>
              <a:rPr lang="it-IT" sz="1800" dirty="0" err="1"/>
              <a:t>Opasne</a:t>
            </a:r>
            <a:r>
              <a:rPr lang="it-IT" sz="1800" dirty="0"/>
              <a:t> </a:t>
            </a:r>
            <a:r>
              <a:rPr lang="it-IT" sz="1800" dirty="0" err="1"/>
              <a:t>situacije</a:t>
            </a:r>
            <a:r>
              <a:rPr lang="it-IT" sz="1800" dirty="0"/>
              <a:t> i </a:t>
            </a:r>
            <a:r>
              <a:rPr lang="it-IT" sz="1800" dirty="0" err="1"/>
              <a:t>smanjivanje</a:t>
            </a:r>
            <a:r>
              <a:rPr lang="it-IT" sz="1800" dirty="0"/>
              <a:t> </a:t>
            </a:r>
            <a:r>
              <a:rPr lang="it-IT" sz="1800" dirty="0" err="1"/>
              <a:t>predrasuda</a:t>
            </a:r>
            <a:endParaRPr lang="en-US" sz="18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1115616" y="1203598"/>
            <a:ext cx="7020780" cy="23179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800" b="1" dirty="0">
                <a:solidFill>
                  <a:schemeClr val="tx1"/>
                </a:solidFill>
              </a:rPr>
              <a:t>1.1. </a:t>
            </a:r>
            <a:r>
              <a:rPr lang="hr-HR" sz="1800" dirty="0"/>
              <a:t>Definiranje opasnih situacija i opasne okoline koja rezultira pojavom društveno neprihvatljivog ponašanja </a:t>
            </a:r>
            <a:endParaRPr lang="en-US" sz="1800" dirty="0"/>
          </a:p>
          <a:p>
            <a:pPr algn="l"/>
            <a:r>
              <a:rPr lang="hr-HR" sz="1800" b="1" dirty="0">
                <a:solidFill>
                  <a:schemeClr val="tx1"/>
                </a:solidFill>
              </a:rPr>
              <a:t>1.2. </a:t>
            </a:r>
            <a:r>
              <a:rPr lang="hr-HR" sz="1800" dirty="0"/>
              <a:t>Definiranje predrasude kao najčešćeg preduvjeta za razvoj nasilnih i isključivih ponašanja </a:t>
            </a:r>
            <a:endParaRPr lang="en-US" sz="1800" dirty="0"/>
          </a:p>
        </p:txBody>
      </p:sp>
      <p:sp>
        <p:nvSpPr>
          <p:cNvPr id="9" name="Pravokutnik 8"/>
          <p:cNvSpPr/>
          <p:nvPr/>
        </p:nvSpPr>
        <p:spPr>
          <a:xfrm>
            <a:off x="1547664" y="843558"/>
            <a:ext cx="6336704" cy="369332"/>
          </a:xfrm>
          <a:prstGeom prst="rect">
            <a:avLst/>
          </a:prstGeom>
        </p:spPr>
        <p:txBody>
          <a:bodyPr wrap="square">
            <a:spAutoFit/>
          </a:bodyPr>
          <a:lstStyle/>
          <a:p>
            <a:pPr lvl="0" algn="ctr">
              <a:spcBef>
                <a:spcPct val="20000"/>
              </a:spcBef>
            </a:pPr>
            <a:r>
              <a:rPr lang="hr-HR" b="1" dirty="0">
                <a:solidFill>
                  <a:prstClr val="black">
                    <a:tint val="75000"/>
                  </a:prstClr>
                </a:solidFill>
                <a:latin typeface="Open Sans" pitchFamily="34" charset="0"/>
              </a:rPr>
              <a:t>Sadržaj</a:t>
            </a:r>
            <a:endParaRPr lang="lt-LT" b="1" dirty="0">
              <a:solidFill>
                <a:prstClr val="black">
                  <a:tint val="75000"/>
                </a:prstClr>
              </a:solidFill>
            </a:endParaRPr>
          </a:p>
        </p:txBody>
      </p:sp>
    </p:spTree>
    <p:extLst>
      <p:ext uri="{BB962C8B-B14F-4D97-AF65-F5344CB8AC3E}">
        <p14:creationId xmlns:p14="http://schemas.microsoft.com/office/powerpoint/2010/main" val="23087479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755576" y="123478"/>
            <a:ext cx="7344816" cy="969439"/>
          </a:xfrm>
        </p:spPr>
        <p:txBody>
          <a:bodyPr>
            <a:normAutofit fontScale="55000" lnSpcReduction="20000"/>
          </a:bodyPr>
          <a:lstStyle/>
          <a:p>
            <a:pPr algn="l"/>
            <a:r>
              <a:rPr lang="hr-HR" dirty="0" smtClean="0">
                <a:solidFill>
                  <a:schemeClr val="bg1">
                    <a:lumMod val="50000"/>
                  </a:schemeClr>
                </a:solidFill>
              </a:rPr>
              <a:t>3.2. Igra dobrog ponašanja (G</a:t>
            </a:r>
            <a:r>
              <a:rPr lang="hr-HR" dirty="0" smtClean="0">
                <a:solidFill>
                  <a:schemeClr val="tx1">
                    <a:lumMod val="50000"/>
                    <a:lumOff val="50000"/>
                  </a:schemeClr>
                </a:solidFill>
              </a:rPr>
              <a:t>BG) i pozitivno vršnjačko izvještavanje kao primjeri metoda temeljenih na igri s ciljem promoviranja socijalnog i emocionalnog razvoja djece</a:t>
            </a:r>
            <a:endParaRPr lang="en-GB" dirty="0" smtClean="0">
              <a:solidFill>
                <a:schemeClr val="tx1">
                  <a:lumMod val="50000"/>
                  <a:lumOff val="50000"/>
                </a:schemeClr>
              </a:solidFill>
            </a:endParaRPr>
          </a:p>
          <a:p>
            <a:pPr algn="l"/>
            <a:endParaRPr lang="hr-HR" b="1" dirty="0"/>
          </a:p>
          <a:p>
            <a:pPr algn="l"/>
            <a:r>
              <a:rPr lang="hr-HR" b="1" dirty="0" smtClean="0"/>
              <a:t>Karakteristike grupnih </a:t>
            </a:r>
            <a:r>
              <a:rPr lang="hr-HR" b="1" dirty="0" err="1" smtClean="0"/>
              <a:t>kontingencija</a:t>
            </a:r>
            <a:endParaRPr lang="en-US" dirty="0"/>
          </a:p>
          <a:p>
            <a:endParaRPr lang="hr-HR" dirty="0">
              <a:solidFill>
                <a:schemeClr val="tx1">
                  <a:lumMod val="50000"/>
                  <a:lumOff val="50000"/>
                </a:schemeClr>
              </a:solidFill>
            </a:endParaRPr>
          </a:p>
          <a:p>
            <a:endParaRPr lang="en-GB"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1142990"/>
            <a:ext cx="8286808" cy="28575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hr-HR" dirty="0"/>
          </a:p>
          <a:p>
            <a:endParaRPr lang="hr-HR" dirty="0"/>
          </a:p>
          <a:p>
            <a:endParaRPr lang="hr-HR" dirty="0"/>
          </a:p>
          <a:p>
            <a:endParaRPr lang="en-US" dirty="0"/>
          </a:p>
        </p:txBody>
      </p:sp>
      <p:graphicFrame>
        <p:nvGraphicFramePr>
          <p:cNvPr id="12" name="Tablica 11"/>
          <p:cNvGraphicFramePr>
            <a:graphicFrameLocks noGrp="1"/>
          </p:cNvGraphicFramePr>
          <p:nvPr>
            <p:extLst>
              <p:ext uri="{D42A27DB-BD31-4B8C-83A1-F6EECF244321}">
                <p14:modId xmlns:p14="http://schemas.microsoft.com/office/powerpoint/2010/main" val="2409376104"/>
              </p:ext>
            </p:extLst>
          </p:nvPr>
        </p:nvGraphicFramePr>
        <p:xfrm>
          <a:off x="714348" y="1214428"/>
          <a:ext cx="7215238" cy="2296159"/>
        </p:xfrm>
        <a:graphic>
          <a:graphicData uri="http://schemas.openxmlformats.org/drawingml/2006/table">
            <a:tbl>
              <a:tblPr firstRow="1" bandRow="1">
                <a:tableStyleId>{5940675A-B579-460E-94D1-54222C63F5DA}</a:tableStyleId>
              </a:tblPr>
              <a:tblGrid>
                <a:gridCol w="1954127">
                  <a:extLst>
                    <a:ext uri="{9D8B030D-6E8A-4147-A177-3AD203B41FA5}">
                      <a16:colId xmlns:a16="http://schemas.microsoft.com/office/drawing/2014/main" xmlns="" val="20000"/>
                    </a:ext>
                  </a:extLst>
                </a:gridCol>
                <a:gridCol w="1878968">
                  <a:extLst>
                    <a:ext uri="{9D8B030D-6E8A-4147-A177-3AD203B41FA5}">
                      <a16:colId xmlns:a16="http://schemas.microsoft.com/office/drawing/2014/main" xmlns="" val="20001"/>
                    </a:ext>
                  </a:extLst>
                </a:gridCol>
                <a:gridCol w="1728651">
                  <a:extLst>
                    <a:ext uri="{9D8B030D-6E8A-4147-A177-3AD203B41FA5}">
                      <a16:colId xmlns:a16="http://schemas.microsoft.com/office/drawing/2014/main" xmlns="" val="20002"/>
                    </a:ext>
                  </a:extLst>
                </a:gridCol>
                <a:gridCol w="1653492">
                  <a:extLst>
                    <a:ext uri="{9D8B030D-6E8A-4147-A177-3AD203B41FA5}">
                      <a16:colId xmlns:a16="http://schemas.microsoft.com/office/drawing/2014/main" xmlns="" val="20003"/>
                    </a:ext>
                  </a:extLst>
                </a:gridCol>
              </a:tblGrid>
              <a:tr h="370840">
                <a:tc>
                  <a:txBody>
                    <a:bodyPr/>
                    <a:lstStyle/>
                    <a:p>
                      <a:r>
                        <a:rPr lang="hr-HR" dirty="0" smtClean="0"/>
                        <a:t>Vrsta</a:t>
                      </a:r>
                      <a:r>
                        <a:rPr lang="hr-HR" baseline="0" dirty="0" smtClean="0"/>
                        <a:t> </a:t>
                      </a:r>
                      <a:r>
                        <a:rPr lang="hr-HR" baseline="0" dirty="0" err="1" smtClean="0"/>
                        <a:t>kontingencije</a:t>
                      </a:r>
                      <a:endParaRPr lang="hr-HR" dirty="0"/>
                    </a:p>
                  </a:txBody>
                  <a:tcPr/>
                </a:tc>
                <a:tc>
                  <a:txBody>
                    <a:bodyPr/>
                    <a:lstStyle/>
                    <a:p>
                      <a:r>
                        <a:rPr lang="hr-HR" dirty="0" smtClean="0"/>
                        <a:t>Odgovornost je na</a:t>
                      </a:r>
                      <a:endParaRPr lang="hr-HR" dirty="0"/>
                    </a:p>
                  </a:txBody>
                  <a:tcPr/>
                </a:tc>
                <a:tc>
                  <a:txBody>
                    <a:bodyPr/>
                    <a:lstStyle/>
                    <a:p>
                      <a:r>
                        <a:rPr lang="hr-HR" dirty="0" smtClean="0"/>
                        <a:t>Promatrano ponašanje za kriterij</a:t>
                      </a:r>
                      <a:endParaRPr lang="hr-HR" dirty="0"/>
                    </a:p>
                  </a:txBody>
                  <a:tcPr/>
                </a:tc>
                <a:tc>
                  <a:txBody>
                    <a:bodyPr/>
                    <a:lstStyle/>
                    <a:p>
                      <a:r>
                        <a:rPr lang="hr-HR" dirty="0" smtClean="0"/>
                        <a:t>Nagradu dobiva</a:t>
                      </a:r>
                      <a:endParaRPr lang="hr-HR" dirty="0"/>
                    </a:p>
                  </a:txBody>
                  <a:tcPr/>
                </a:tc>
                <a:extLst>
                  <a:ext uri="{0D108BD9-81ED-4DB2-BD59-A6C34878D82A}">
                    <a16:rowId xmlns:a16="http://schemas.microsoft.com/office/drawing/2014/main" xmlns="" val="10000"/>
                  </a:ext>
                </a:extLst>
              </a:tr>
              <a:tr h="370840">
                <a:tc>
                  <a:txBody>
                    <a:bodyPr/>
                    <a:lstStyle/>
                    <a:p>
                      <a:r>
                        <a:rPr lang="hr-HR" dirty="0" smtClean="0"/>
                        <a:t>Međuzavisna</a:t>
                      </a:r>
                      <a:endParaRPr lang="hr-HR" dirty="0"/>
                    </a:p>
                  </a:txBody>
                  <a:tcPr/>
                </a:tc>
                <a:tc>
                  <a:txBody>
                    <a:bodyPr/>
                    <a:lstStyle/>
                    <a:p>
                      <a:r>
                        <a:rPr lang="hr-HR" dirty="0" smtClean="0"/>
                        <a:t>Cijeloj grupi</a:t>
                      </a:r>
                      <a:endParaRPr lang="hr-HR" dirty="0"/>
                    </a:p>
                  </a:txBody>
                  <a:tcPr/>
                </a:tc>
                <a:tc>
                  <a:txBody>
                    <a:bodyPr/>
                    <a:lstStyle/>
                    <a:p>
                      <a:r>
                        <a:rPr lang="hr-HR" dirty="0" smtClean="0"/>
                        <a:t>Cijela grupa</a:t>
                      </a:r>
                      <a:endParaRPr lang="hr-HR" dirty="0"/>
                    </a:p>
                  </a:txBody>
                  <a:tcPr/>
                </a:tc>
                <a:tc>
                  <a:txBody>
                    <a:bodyPr/>
                    <a:lstStyle/>
                    <a:p>
                      <a:r>
                        <a:rPr lang="hr-HR" dirty="0" smtClean="0"/>
                        <a:t>Cijela grupa</a:t>
                      </a:r>
                      <a:endParaRPr lang="hr-HR" dirty="0"/>
                    </a:p>
                  </a:txBody>
                  <a:tcPr/>
                </a:tc>
                <a:extLst>
                  <a:ext uri="{0D108BD9-81ED-4DB2-BD59-A6C34878D82A}">
                    <a16:rowId xmlns:a16="http://schemas.microsoft.com/office/drawing/2014/main" xmlns="" val="10001"/>
                  </a:ext>
                </a:extLst>
              </a:tr>
              <a:tr h="370840">
                <a:tc>
                  <a:txBody>
                    <a:bodyPr/>
                    <a:lstStyle/>
                    <a:p>
                      <a:r>
                        <a:rPr lang="hr-HR" dirty="0" smtClean="0"/>
                        <a:t>Nezavisna</a:t>
                      </a:r>
                      <a:endParaRPr lang="hr-HR" dirty="0"/>
                    </a:p>
                  </a:txBody>
                  <a:tcPr/>
                </a:tc>
                <a:tc>
                  <a:txBody>
                    <a:bodyPr/>
                    <a:lstStyle/>
                    <a:p>
                      <a:r>
                        <a:rPr lang="hr-HR" dirty="0" smtClean="0"/>
                        <a:t>Cijeloj grupi</a:t>
                      </a:r>
                      <a:endParaRPr lang="hr-HR" dirty="0"/>
                    </a:p>
                  </a:txBody>
                  <a:tcPr/>
                </a:tc>
                <a:tc>
                  <a:txBody>
                    <a:bodyPr/>
                    <a:lstStyle/>
                    <a:p>
                      <a:r>
                        <a:rPr lang="hr-HR" dirty="0" smtClean="0"/>
                        <a:t>Pojedinac</a:t>
                      </a:r>
                      <a:endParaRPr lang="hr-HR" dirty="0"/>
                    </a:p>
                  </a:txBody>
                  <a:tcPr/>
                </a:tc>
                <a:tc>
                  <a:txBody>
                    <a:bodyPr/>
                    <a:lstStyle/>
                    <a:p>
                      <a:r>
                        <a:rPr lang="hr-HR" dirty="0" smtClean="0"/>
                        <a:t>Pojedinac</a:t>
                      </a:r>
                      <a:endParaRPr lang="hr-HR" dirty="0"/>
                    </a:p>
                  </a:txBody>
                  <a:tcPr/>
                </a:tc>
                <a:extLst>
                  <a:ext uri="{0D108BD9-81ED-4DB2-BD59-A6C34878D82A}">
                    <a16:rowId xmlns:a16="http://schemas.microsoft.com/office/drawing/2014/main" xmlns="" val="10002"/>
                  </a:ext>
                </a:extLst>
              </a:tr>
              <a:tr h="370840">
                <a:tc>
                  <a:txBody>
                    <a:bodyPr/>
                    <a:lstStyle/>
                    <a:p>
                      <a:r>
                        <a:rPr lang="hr-HR" dirty="0" smtClean="0"/>
                        <a:t>Zavisna</a:t>
                      </a:r>
                      <a:endParaRPr lang="hr-HR" dirty="0"/>
                    </a:p>
                  </a:txBody>
                  <a:tcPr/>
                </a:tc>
                <a:tc>
                  <a:txBody>
                    <a:bodyPr/>
                    <a:lstStyle/>
                    <a:p>
                      <a:r>
                        <a:rPr lang="hr-HR" dirty="0" smtClean="0"/>
                        <a:t>Pojedincu ili manjoj grupi</a:t>
                      </a:r>
                      <a:endParaRPr lang="hr-HR" dirty="0"/>
                    </a:p>
                  </a:txBody>
                  <a:tcPr/>
                </a:tc>
                <a:tc>
                  <a:txBody>
                    <a:bodyPr/>
                    <a:lstStyle/>
                    <a:p>
                      <a:r>
                        <a:rPr lang="hr-HR" dirty="0" smtClean="0"/>
                        <a:t>Pojedinac ili manja grupa</a:t>
                      </a:r>
                      <a:endParaRPr lang="hr-HR" dirty="0"/>
                    </a:p>
                  </a:txBody>
                  <a:tcPr/>
                </a:tc>
                <a:tc>
                  <a:txBody>
                    <a:bodyPr/>
                    <a:lstStyle/>
                    <a:p>
                      <a:r>
                        <a:rPr lang="hr-HR" dirty="0" smtClean="0"/>
                        <a:t>Cijela grupa</a:t>
                      </a:r>
                      <a:endParaRPr lang="hr-HR"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88891354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609399"/>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67544" y="987574"/>
            <a:ext cx="7672936" cy="30129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Prednosti međuzavisnih grupnih </a:t>
            </a:r>
            <a:r>
              <a:rPr lang="hr-HR" sz="1800" b="1" dirty="0" err="1" smtClean="0"/>
              <a:t>kontingencija</a:t>
            </a:r>
            <a:endParaRPr lang="en-US" sz="1800" dirty="0"/>
          </a:p>
          <a:p>
            <a:pPr marL="457200" indent="-457200" algn="l"/>
            <a:endParaRPr lang="hr-HR" sz="1800" dirty="0"/>
          </a:p>
          <a:p>
            <a:pPr marL="457200" indent="-457200" algn="l">
              <a:buFont typeface="Arial" pitchFamily="34" charset="0"/>
              <a:buChar char="•"/>
            </a:pPr>
            <a:r>
              <a:rPr lang="hr-HR" sz="1800" dirty="0" smtClean="0"/>
              <a:t>Od 3 vrste grupnih </a:t>
            </a:r>
            <a:r>
              <a:rPr lang="hr-HR" sz="1800" dirty="0" err="1" smtClean="0"/>
              <a:t>kontingencija</a:t>
            </a:r>
            <a:r>
              <a:rPr lang="hr-HR" sz="1800" dirty="0" smtClean="0"/>
              <a:t> (nezavisnih, zavisnih, međuzavisnih)</a:t>
            </a:r>
            <a:r>
              <a:rPr lang="en-US" sz="1800" dirty="0" smtClean="0"/>
              <a:t>,</a:t>
            </a:r>
            <a:r>
              <a:rPr lang="hr-HR" sz="1800" dirty="0" smtClean="0"/>
              <a:t> međuzavisne imaju najveću vjerojatnost poticanja sportaša na zajednički rad s ciljem pokazivanja prikladnog sportskog ponašanja</a:t>
            </a:r>
            <a:r>
              <a:rPr lang="en-US" sz="1800" dirty="0" smtClean="0"/>
              <a:t> </a:t>
            </a:r>
            <a:r>
              <a:rPr lang="hr-HR" sz="1800" dirty="0" smtClean="0"/>
              <a:t>kako bi cijela grupa (tim) dobila nagradu</a:t>
            </a:r>
            <a:endParaRPr lang="hr-HR" sz="1800" dirty="0"/>
          </a:p>
          <a:p>
            <a:pPr marL="457200" indent="-457200" algn="l">
              <a:buFont typeface="Arial" pitchFamily="34" charset="0"/>
              <a:buChar char="•"/>
            </a:pPr>
            <a:r>
              <a:rPr lang="hr-HR" sz="1800" dirty="0" smtClean="0"/>
              <a:t>Nagrade kojima se potiče neka aktivnost mogu se mnogo lakše davati na razini čitave grupe</a:t>
            </a:r>
            <a:endParaRPr lang="en-US" sz="1800" dirty="0"/>
          </a:p>
        </p:txBody>
      </p:sp>
    </p:spTree>
    <p:extLst>
      <p:ext uri="{BB962C8B-B14F-4D97-AF65-F5344CB8AC3E}">
        <p14:creationId xmlns:p14="http://schemas.microsoft.com/office/powerpoint/2010/main" val="25641490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51520" y="987574"/>
            <a:ext cx="8001626" cy="28803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Nedostaci međuzavisnih grupnih </a:t>
            </a:r>
            <a:r>
              <a:rPr lang="hr-HR" sz="1800" b="1" dirty="0" err="1" smtClean="0"/>
              <a:t>kontingencija</a:t>
            </a:r>
            <a:endParaRPr lang="en-US" sz="1800" dirty="0" smtClean="0"/>
          </a:p>
          <a:p>
            <a:pPr marL="457200" indent="-457200" algn="l"/>
            <a:endParaRPr lang="hr-HR" sz="1800" dirty="0"/>
          </a:p>
          <a:p>
            <a:pPr marL="457200" indent="-457200" algn="l">
              <a:buFont typeface="Arial" pitchFamily="34" charset="0"/>
              <a:buChar char="•"/>
            </a:pPr>
            <a:r>
              <a:rPr lang="hr-HR" sz="1800" dirty="0" smtClean="0"/>
              <a:t>Negativni međusobni odnosi mogu nastati unutar grupe ako grupa osjeti da nisu dobili nagradu zbog neodgovarajućeg ponašanja pojedinaca</a:t>
            </a:r>
            <a:endParaRPr lang="hr-HR" sz="1800" dirty="0"/>
          </a:p>
          <a:p>
            <a:pPr marL="457200" indent="-457200" algn="l">
              <a:buFont typeface="Arial" pitchFamily="34" charset="0"/>
              <a:buChar char="•"/>
            </a:pPr>
            <a:r>
              <a:rPr lang="hr-HR" sz="1800" dirty="0" smtClean="0"/>
              <a:t>Članovi grupe koji pokazuju prikladno ponašanje mogu postati frustrirani što nisu dobili nagradu te postati manje motivirani poštivati postavljena pravila</a:t>
            </a:r>
            <a:endParaRPr lang="hr-HR" sz="1800" dirty="0"/>
          </a:p>
          <a:p>
            <a:pPr marL="457200" indent="-457200" algn="l">
              <a:buFont typeface="Arial" pitchFamily="34" charset="0"/>
              <a:buChar char="•"/>
            </a:pPr>
            <a:r>
              <a:rPr lang="hr-HR" sz="1800" dirty="0" smtClean="0"/>
              <a:t>Treneri mogu nerado nagrađivati sportaše za koje su uočili da ne daju sve od sebe s ciljem dostizanja grupnih ciljeva</a:t>
            </a:r>
            <a:endParaRPr lang="en-US" sz="1800" dirty="0"/>
          </a:p>
        </p:txBody>
      </p:sp>
    </p:spTree>
    <p:extLst>
      <p:ext uri="{BB962C8B-B14F-4D97-AF65-F5344CB8AC3E}">
        <p14:creationId xmlns:p14="http://schemas.microsoft.com/office/powerpoint/2010/main" val="69940900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848872"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1059582"/>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Faze u razvoju i primjeni </a:t>
            </a:r>
            <a:r>
              <a:rPr lang="en-US" sz="1800" b="1" dirty="0" smtClean="0"/>
              <a:t>GBG </a:t>
            </a:r>
            <a:endParaRPr lang="en-US" sz="1800" b="1" dirty="0"/>
          </a:p>
          <a:p>
            <a:pPr marL="457200" indent="-457200" algn="l"/>
            <a:endParaRPr lang="hr-HR" sz="1800" dirty="0"/>
          </a:p>
          <a:p>
            <a:pPr marL="457200" indent="-457200" algn="l">
              <a:buFont typeface="Arial" pitchFamily="34" charset="0"/>
              <a:buChar char="•"/>
            </a:pPr>
            <a:r>
              <a:rPr lang="hr-HR" sz="1800" dirty="0" smtClean="0"/>
              <a:t>Postaviti grupna pravila i podučiti sportaše željenom ponašanju </a:t>
            </a:r>
            <a:endParaRPr lang="hr-HR" sz="1800" dirty="0"/>
          </a:p>
          <a:p>
            <a:pPr marL="457200" indent="-457200" algn="l">
              <a:buFont typeface="Arial" pitchFamily="34" charset="0"/>
              <a:buChar char="•"/>
            </a:pPr>
            <a:r>
              <a:rPr lang="hr-HR" sz="1800" dirty="0" smtClean="0"/>
              <a:t>Postaviti</a:t>
            </a:r>
            <a:r>
              <a:rPr lang="en-US" sz="1800" dirty="0" smtClean="0"/>
              <a:t> </a:t>
            </a:r>
            <a:r>
              <a:rPr lang="hr-HR" sz="1800" dirty="0"/>
              <a:t>GBG </a:t>
            </a:r>
            <a:r>
              <a:rPr lang="hr-HR" sz="1800" dirty="0" smtClean="0"/>
              <a:t>procedure</a:t>
            </a:r>
            <a:endParaRPr lang="hr-HR" sz="1800" dirty="0"/>
          </a:p>
          <a:p>
            <a:pPr marL="457200" indent="-457200" algn="l">
              <a:buFont typeface="Arial" pitchFamily="34" charset="0"/>
              <a:buChar char="•"/>
            </a:pPr>
            <a:r>
              <a:rPr lang="hr-HR" sz="1800" dirty="0" smtClean="0"/>
              <a:t>Upoznati djecu s igrom</a:t>
            </a:r>
            <a:endParaRPr lang="hr-HR" sz="1800" dirty="0"/>
          </a:p>
          <a:p>
            <a:pPr marL="457200" indent="-457200" algn="l">
              <a:buFont typeface="Arial" pitchFamily="34" charset="0"/>
              <a:buChar char="•"/>
            </a:pPr>
            <a:r>
              <a:rPr lang="hr-HR" sz="1800" dirty="0" smtClean="0"/>
              <a:t>Pratiti napredak i rješavati probleme</a:t>
            </a:r>
            <a:endParaRPr lang="en-US" sz="1800" dirty="0"/>
          </a:p>
        </p:txBody>
      </p:sp>
    </p:spTree>
    <p:extLst>
      <p:ext uri="{BB962C8B-B14F-4D97-AF65-F5344CB8AC3E}">
        <p14:creationId xmlns:p14="http://schemas.microsoft.com/office/powerpoint/2010/main" val="60621380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857256"/>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915566"/>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Postaviti grupna pravila i podučiti sportaše željenom ponašanju </a:t>
            </a:r>
          </a:p>
          <a:p>
            <a:pPr marL="457200" indent="-457200" algn="l"/>
            <a:endParaRPr lang="hr-HR" sz="1800" dirty="0"/>
          </a:p>
          <a:p>
            <a:pPr marL="457200" indent="-457200" algn="l">
              <a:buFont typeface="Arial" pitchFamily="34" charset="0"/>
              <a:buChar char="•"/>
            </a:pPr>
            <a:r>
              <a:rPr lang="hr-HR" sz="1800" dirty="0" smtClean="0"/>
              <a:t>Odrediti očekivana ponašanja sportaša</a:t>
            </a:r>
            <a:r>
              <a:rPr lang="en-US" sz="1800" dirty="0" smtClean="0"/>
              <a:t> </a:t>
            </a:r>
            <a:r>
              <a:rPr lang="hr-HR" sz="1800" dirty="0"/>
              <a:t>(3-5 </a:t>
            </a:r>
            <a:r>
              <a:rPr lang="hr-HR" sz="1800" dirty="0" smtClean="0"/>
              <a:t>grupnih pravila). Ako je moguće treneri trebaju uključiti djecu u kreiranje tih pravila kako bi stekla osjećaj da su to i njihova pravila, a ne nešto nametnuto</a:t>
            </a:r>
            <a:endParaRPr lang="hr-HR" sz="1800" dirty="0"/>
          </a:p>
          <a:p>
            <a:pPr marL="457200" indent="-457200" algn="l">
              <a:buFont typeface="Arial" pitchFamily="34" charset="0"/>
              <a:buChar char="•"/>
            </a:pPr>
            <a:r>
              <a:rPr lang="hr-HR" sz="1800" dirty="0" smtClean="0"/>
              <a:t>Kada su pravila određena</a:t>
            </a:r>
            <a:r>
              <a:rPr lang="en-US" sz="1800" dirty="0" smtClean="0"/>
              <a:t>, </a:t>
            </a:r>
            <a:r>
              <a:rPr lang="hr-HR" sz="1800" dirty="0" smtClean="0"/>
              <a:t>sportašima se trebaju dati jasne upute o prihvatljivom ponašanju povezanom s tim pravilima</a:t>
            </a:r>
            <a:endParaRPr lang="en-US" sz="1800" dirty="0"/>
          </a:p>
        </p:txBody>
      </p:sp>
    </p:spTree>
    <p:extLst>
      <p:ext uri="{BB962C8B-B14F-4D97-AF65-F5344CB8AC3E}">
        <p14:creationId xmlns:p14="http://schemas.microsoft.com/office/powerpoint/2010/main" val="175669168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915566"/>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Postaviti grupna pravila i podučiti sportaše željenom ponašanju </a:t>
            </a:r>
          </a:p>
          <a:p>
            <a:pPr marL="457200" indent="-457200" algn="l"/>
            <a:endParaRPr lang="hr-HR" sz="1800" dirty="0"/>
          </a:p>
          <a:p>
            <a:pPr marL="457200" indent="-457200" algn="l">
              <a:buFont typeface="Arial" pitchFamily="34" charset="0"/>
              <a:buChar char="•"/>
            </a:pPr>
            <a:r>
              <a:rPr lang="hr-HR" sz="1800" dirty="0" smtClean="0"/>
              <a:t>Treneri mogu ponoviti primjere prikladnog i neprikladnog ponašanja a koja su važna za trenažno i natjecateljsko okružje</a:t>
            </a:r>
            <a:endParaRPr lang="hr-HR" sz="1800" dirty="0"/>
          </a:p>
          <a:p>
            <a:pPr marL="457200" indent="-457200" algn="l">
              <a:buFont typeface="Arial" pitchFamily="34" charset="0"/>
              <a:buChar char="•"/>
            </a:pPr>
            <a:r>
              <a:rPr lang="hr-HR" sz="1800" dirty="0" smtClean="0"/>
              <a:t>Djeca se trebaju angažirati u rasprave o različitim scenarijima i u aktivnosti u kojima preuzimaju različite uloge kako bi bolje razumjeli kakva se ponašanja od njih očekuju</a:t>
            </a:r>
            <a:endParaRPr lang="en-US" sz="1800" dirty="0"/>
          </a:p>
        </p:txBody>
      </p:sp>
    </p:spTree>
    <p:extLst>
      <p:ext uri="{BB962C8B-B14F-4D97-AF65-F5344CB8AC3E}">
        <p14:creationId xmlns:p14="http://schemas.microsoft.com/office/powerpoint/2010/main" val="3756630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488832"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1203598"/>
            <a:ext cx="439248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r>
              <a:rPr lang="hr-HR" sz="2000" b="1" dirty="0" smtClean="0"/>
              <a:t>Postaviti grupna pravila i podučiti sportaše željenom ponašanju </a:t>
            </a:r>
          </a:p>
          <a:p>
            <a:pPr marL="457200" indent="-457200" algn="l"/>
            <a:endParaRPr lang="hr-HR" sz="2300" dirty="0"/>
          </a:p>
          <a:p>
            <a:pPr marL="457200" indent="-457200" algn="l">
              <a:buFont typeface="Arial" pitchFamily="34" charset="0"/>
              <a:buChar char="•"/>
            </a:pPr>
            <a:r>
              <a:rPr lang="hr-HR" sz="1900" dirty="0" smtClean="0"/>
              <a:t>Tijekom nekoliko treninga treneri trebaju, s ciljem poticanja učenja, isticati poželjna ponašanja koja uoče</a:t>
            </a:r>
            <a:endParaRPr lang="en-US" sz="1900" dirty="0"/>
          </a:p>
          <a:p>
            <a:pPr marL="457200" indent="-457200" algn="l">
              <a:buFont typeface="Arial" pitchFamily="34" charset="0"/>
              <a:buChar char="•"/>
            </a:pPr>
            <a:endParaRPr lang="en-US" dirty="0"/>
          </a:p>
        </p:txBody>
      </p:sp>
      <p:pic>
        <p:nvPicPr>
          <p:cNvPr id="2" name="Picture 1"/>
          <p:cNvPicPr>
            <a:picLocks noChangeAspect="1"/>
          </p:cNvPicPr>
          <p:nvPr/>
        </p:nvPicPr>
        <p:blipFill>
          <a:blip r:embed="rId3" cstate="print"/>
          <a:stretch>
            <a:fillRect/>
          </a:stretch>
        </p:blipFill>
        <p:spPr>
          <a:xfrm>
            <a:off x="5292080" y="1419622"/>
            <a:ext cx="3112563" cy="2491358"/>
          </a:xfrm>
          <a:prstGeom prst="rect">
            <a:avLst/>
          </a:prstGeom>
        </p:spPr>
      </p:pic>
    </p:spTree>
    <p:extLst>
      <p:ext uri="{BB962C8B-B14F-4D97-AF65-F5344CB8AC3E}">
        <p14:creationId xmlns:p14="http://schemas.microsoft.com/office/powerpoint/2010/main" val="82697585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987574"/>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Postaviti</a:t>
            </a:r>
            <a:r>
              <a:rPr lang="en-US" sz="1800" b="1" dirty="0" smtClean="0"/>
              <a:t> </a:t>
            </a:r>
            <a:r>
              <a:rPr lang="hr-HR" sz="1800" b="1" dirty="0" smtClean="0"/>
              <a:t>GBG procedure</a:t>
            </a:r>
          </a:p>
          <a:p>
            <a:pPr marL="457200" indent="-457200" algn="l"/>
            <a:endParaRPr lang="hr-HR" sz="1800" dirty="0"/>
          </a:p>
          <a:p>
            <a:pPr marL="457200" indent="-457200" algn="l">
              <a:buFont typeface="Arial" pitchFamily="34" charset="0"/>
              <a:buChar char="•"/>
            </a:pPr>
            <a:r>
              <a:rPr lang="hr-HR" sz="1800" dirty="0" smtClean="0"/>
              <a:t>Podijeliti sportaše u grupe</a:t>
            </a:r>
            <a:r>
              <a:rPr lang="en-US" sz="1800" dirty="0" smtClean="0"/>
              <a:t> </a:t>
            </a:r>
            <a:endParaRPr lang="hr-HR" sz="1800" dirty="0"/>
          </a:p>
          <a:p>
            <a:pPr marL="457200" indent="-457200" algn="l">
              <a:buFont typeface="Arial" pitchFamily="34" charset="0"/>
              <a:buChar char="•"/>
            </a:pPr>
            <a:r>
              <a:rPr lang="hr-HR" sz="1800" dirty="0" smtClean="0"/>
              <a:t>Odrediti ciljana ponašanja</a:t>
            </a:r>
            <a:endParaRPr lang="hr-HR" sz="1800" dirty="0"/>
          </a:p>
          <a:p>
            <a:pPr marL="457200" indent="-457200" algn="l">
              <a:buFont typeface="Arial" pitchFamily="34" charset="0"/>
              <a:buChar char="•"/>
            </a:pPr>
            <a:r>
              <a:rPr lang="hr-HR" sz="1800" dirty="0" smtClean="0"/>
              <a:t>Odrediti </a:t>
            </a:r>
            <a:r>
              <a:rPr lang="hr-HR" sz="1800" dirty="0" smtClean="0">
                <a:solidFill>
                  <a:schemeClr val="tx1">
                    <a:lumMod val="50000"/>
                    <a:lumOff val="50000"/>
                  </a:schemeClr>
                </a:solidFill>
              </a:rPr>
              <a:t>kriterije za dobivanje nagrade</a:t>
            </a:r>
            <a:endParaRPr lang="hr-HR" sz="1800" dirty="0">
              <a:solidFill>
                <a:schemeClr val="tx1">
                  <a:lumMod val="50000"/>
                  <a:lumOff val="50000"/>
                </a:schemeClr>
              </a:solidFill>
            </a:endParaRPr>
          </a:p>
          <a:p>
            <a:pPr marL="457200" indent="-457200" algn="l">
              <a:buFont typeface="Arial" pitchFamily="34" charset="0"/>
              <a:buChar char="•"/>
            </a:pPr>
            <a:r>
              <a:rPr lang="hr-HR" sz="1800" dirty="0" smtClean="0">
                <a:solidFill>
                  <a:schemeClr val="tx1">
                    <a:lumMod val="50000"/>
                    <a:lumOff val="50000"/>
                  </a:schemeClr>
                </a:solidFill>
              </a:rPr>
              <a:t>Odabrati nagrade i plan nagrađivanja</a:t>
            </a:r>
            <a:endParaRPr lang="en-US" sz="1800" dirty="0">
              <a:solidFill>
                <a:schemeClr val="tx1">
                  <a:lumMod val="50000"/>
                  <a:lumOff val="50000"/>
                </a:schemeClr>
              </a:solidFill>
            </a:endParaRPr>
          </a:p>
        </p:txBody>
      </p:sp>
    </p:spTree>
    <p:extLst>
      <p:ext uri="{BB962C8B-B14F-4D97-AF65-F5344CB8AC3E}">
        <p14:creationId xmlns:p14="http://schemas.microsoft.com/office/powerpoint/2010/main" val="278210949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987574"/>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Upoznati djecu s igrom</a:t>
            </a:r>
          </a:p>
          <a:p>
            <a:pPr marL="457200" indent="-457200" algn="l"/>
            <a:endParaRPr lang="hr-HR" sz="1800" dirty="0"/>
          </a:p>
          <a:p>
            <a:pPr marL="457200" indent="-457200" algn="l">
              <a:buFont typeface="Arial" pitchFamily="34" charset="0"/>
              <a:buChar char="•"/>
            </a:pPr>
            <a:r>
              <a:rPr lang="hr-HR" sz="1800" dirty="0" smtClean="0"/>
              <a:t>Pravila igre trebaju biti objašnjena kao i dostupne nagrade te kako djeca mogu dobiti te nagrade</a:t>
            </a:r>
            <a:endParaRPr lang="hr-HR" sz="1800" dirty="0"/>
          </a:p>
          <a:p>
            <a:pPr marL="457200" indent="-457200" algn="l">
              <a:buFont typeface="Arial" pitchFamily="34" charset="0"/>
              <a:buChar char="•"/>
            </a:pPr>
            <a:r>
              <a:rPr lang="hr-HR" sz="1800" dirty="0" smtClean="0"/>
              <a:t>Kako bi pomogli djeci u lakšem pridržavanju pravila igre treneri mogu napisati upute</a:t>
            </a:r>
            <a:endParaRPr lang="en-US" sz="1800" dirty="0"/>
          </a:p>
        </p:txBody>
      </p:sp>
    </p:spTree>
    <p:extLst>
      <p:ext uri="{BB962C8B-B14F-4D97-AF65-F5344CB8AC3E}">
        <p14:creationId xmlns:p14="http://schemas.microsoft.com/office/powerpoint/2010/main" val="240714372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488832"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915566"/>
            <a:ext cx="7929618" cy="29523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Praćenje napretka</a:t>
            </a:r>
            <a:endParaRPr lang="en-US" sz="1800" b="1" dirty="0"/>
          </a:p>
          <a:p>
            <a:pPr marL="457200" indent="-457200" algn="l"/>
            <a:endParaRPr lang="hr-HR" sz="1800" dirty="0"/>
          </a:p>
          <a:p>
            <a:pPr marL="457200" indent="-457200" algn="l">
              <a:buFont typeface="Arial" pitchFamily="34" charset="0"/>
              <a:buChar char="•"/>
            </a:pPr>
            <a:r>
              <a:rPr lang="hr-HR" sz="1800" dirty="0" smtClean="0"/>
              <a:t>Kada je igra uvedena</a:t>
            </a:r>
            <a:r>
              <a:rPr lang="en-US" sz="1800" dirty="0" smtClean="0"/>
              <a:t>, </a:t>
            </a:r>
            <a:r>
              <a:rPr lang="hr-HR" sz="1800" dirty="0" smtClean="0"/>
              <a:t>treba postojati plan za praćenje napretka sportaša i za donošenje odluka o nastavku igre ili o modificiranju ili ukidanju nekih pravila</a:t>
            </a:r>
            <a:endParaRPr lang="hr-HR" sz="1800" dirty="0"/>
          </a:p>
          <a:p>
            <a:pPr marL="457200" indent="-457200" algn="l">
              <a:buFont typeface="Arial" pitchFamily="34" charset="0"/>
              <a:buChar char="•"/>
            </a:pPr>
            <a:r>
              <a:rPr lang="hr-HR" sz="1800" dirty="0" smtClean="0"/>
              <a:t>Treneri trebaju odlučiti da li je GBG ostvarila željene učinke na ponašanje sportaša</a:t>
            </a:r>
            <a:endParaRPr lang="hr-HR" sz="1800" dirty="0"/>
          </a:p>
          <a:p>
            <a:pPr marL="457200" indent="-457200" algn="l">
              <a:buFont typeface="Arial" pitchFamily="34" charset="0"/>
              <a:buChar char="•"/>
            </a:pPr>
            <a:r>
              <a:rPr lang="hr-HR" sz="1800" dirty="0" smtClean="0"/>
              <a:t>Premda je G</a:t>
            </a:r>
            <a:r>
              <a:rPr lang="en-US" sz="1800" dirty="0" smtClean="0"/>
              <a:t>BG </a:t>
            </a:r>
            <a:r>
              <a:rPr lang="hr-HR" sz="1800" dirty="0" smtClean="0"/>
              <a:t>dobro istražena metoda</a:t>
            </a:r>
            <a:r>
              <a:rPr lang="en-US" sz="1800" dirty="0" smtClean="0"/>
              <a:t>, </a:t>
            </a:r>
            <a:r>
              <a:rPr lang="hr-HR" sz="1800" dirty="0" smtClean="0"/>
              <a:t>odnosi u svakoj grupi su specifični i prilagodba početnog plana može biti potrebna za uspjeh </a:t>
            </a:r>
            <a:r>
              <a:rPr lang="en-US" sz="1800" dirty="0" smtClean="0"/>
              <a:t>. </a:t>
            </a:r>
            <a:endParaRPr lang="en-US" sz="1800" dirty="0"/>
          </a:p>
        </p:txBody>
      </p:sp>
    </p:spTree>
    <p:extLst>
      <p:ext uri="{BB962C8B-B14F-4D97-AF65-F5344CB8AC3E}">
        <p14:creationId xmlns:p14="http://schemas.microsoft.com/office/powerpoint/2010/main" val="372576512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704856" cy="609399"/>
          </a:xfrm>
        </p:spPr>
        <p:txBody>
          <a:bodyPr>
            <a:normAutofit/>
          </a:bodyPr>
          <a:lstStyle/>
          <a:p>
            <a:pPr algn="l"/>
            <a:r>
              <a:rPr lang="hr-HR" sz="1500" b="1" dirty="0">
                <a:solidFill>
                  <a:schemeClr val="tx1"/>
                </a:solidFill>
              </a:rPr>
              <a:t>1.1. </a:t>
            </a:r>
            <a:r>
              <a:rPr lang="hr-HR" sz="1500" dirty="0"/>
              <a:t>Definiranje opasnih situacija i opasne okoline koja rezultira pojavom društveno neprihvatljivog ponašanja </a:t>
            </a:r>
            <a:endParaRPr lang="en-US" sz="1500" dirty="0"/>
          </a:p>
          <a:p>
            <a:pPr algn="l"/>
            <a:endParaRPr lang="en-US" sz="1800"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67" y="4499298"/>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83676" y="876893"/>
            <a:ext cx="4484445" cy="313501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r>
              <a:rPr lang="hr-HR" sz="1500" b="1" dirty="0"/>
              <a:t>Kako prepoznati (potencijalno) opasnu situaciju?</a:t>
            </a:r>
            <a:endParaRPr lang="en-US" sz="1500" dirty="0"/>
          </a:p>
          <a:p>
            <a:pPr marL="342900" indent="-342900" algn="l">
              <a:buFont typeface="Arial" panose="020B0604020202020204" pitchFamily="34" charset="0"/>
              <a:buChar char="•"/>
            </a:pPr>
            <a:r>
              <a:rPr lang="hr-HR" sz="1500" dirty="0"/>
              <a:t>nasilna ponašanja (nasilje i socijalna isključenosti) mogu se pojaviti u različitim društvenim kontekstima i u različitim situacijama</a:t>
            </a:r>
          </a:p>
          <a:p>
            <a:pPr marL="342900" indent="-342900" algn="l">
              <a:buFont typeface="Arial" panose="020B0604020202020204" pitchFamily="34" charset="0"/>
              <a:buChar char="•"/>
            </a:pPr>
            <a:r>
              <a:rPr lang="hr-HR" sz="1500" dirty="0"/>
              <a:t>do sada su istraživanja o tim ponašanjima bila uglavnom deskriptivna - fokus na pojedince bez uzimanja u obzir društvenog konteksta (</a:t>
            </a:r>
            <a:r>
              <a:rPr lang="hr-HR" sz="1500" dirty="0" err="1"/>
              <a:t>Rivara</a:t>
            </a:r>
            <a:r>
              <a:rPr lang="hr-HR" sz="1500" dirty="0"/>
              <a:t>, </a:t>
            </a:r>
            <a:r>
              <a:rPr lang="hr-HR" sz="1500" dirty="0" err="1"/>
              <a:t>Le</a:t>
            </a:r>
            <a:r>
              <a:rPr lang="hr-HR" sz="1500" dirty="0"/>
              <a:t> </a:t>
            </a:r>
            <a:r>
              <a:rPr lang="hr-HR" sz="1500" dirty="0" err="1"/>
              <a:t>Menestrel</a:t>
            </a:r>
            <a:r>
              <a:rPr lang="hr-HR" sz="1500" dirty="0"/>
              <a:t>, 2016)</a:t>
            </a:r>
          </a:p>
          <a:p>
            <a:pPr marL="342900" indent="-342900" algn="l">
              <a:buFont typeface="Arial" panose="020B0604020202020204" pitchFamily="34" charset="0"/>
              <a:buChar char="•"/>
            </a:pPr>
            <a:r>
              <a:rPr lang="hr-HR" sz="1500" dirty="0"/>
              <a:t>pojedinci su uronjeni u situacije koje su uronjene u šire društvene kontekste</a:t>
            </a:r>
          </a:p>
          <a:p>
            <a:pPr marL="342900" indent="-342900" algn="l">
              <a:buFont typeface="Arial" panose="020B0604020202020204" pitchFamily="34" charset="0"/>
              <a:buChar char="•"/>
            </a:pPr>
            <a:r>
              <a:rPr lang="hr-HR" sz="1500" dirty="0"/>
              <a:t>ta su ponašanja ozbiljan problem kod djece školske dobi i adolescenata</a:t>
            </a:r>
          </a:p>
        </p:txBody>
      </p:sp>
      <p:pic>
        <p:nvPicPr>
          <p:cNvPr id="1026" name="Picture 2" descr="C:\TEA\P R O J E K T I\SAVE projekt_KIFST\kurikulumi\predavanja\bm\slike\bullying77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635646"/>
            <a:ext cx="3641105" cy="1891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5585091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16824"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1131590"/>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Rješavanje problema</a:t>
            </a:r>
            <a:endParaRPr lang="en-US" sz="1800" b="1" dirty="0"/>
          </a:p>
          <a:p>
            <a:pPr marL="457200" indent="-457200" algn="l"/>
            <a:endParaRPr lang="hr-HR" sz="1800" dirty="0"/>
          </a:p>
          <a:p>
            <a:pPr marL="457200" indent="-457200" algn="l">
              <a:buFont typeface="Arial" pitchFamily="34" charset="0"/>
              <a:buChar char="•"/>
            </a:pPr>
            <a:r>
              <a:rPr lang="hr-HR" sz="1800" dirty="0" smtClean="0"/>
              <a:t>Ako smo se pridržavali procedura u skladu s GBG uputama, a njihovom provedbom nisu ostvareni željeni rezultati procedure se trebaju preispitati</a:t>
            </a:r>
            <a:endParaRPr lang="hr-HR" sz="1800" dirty="0"/>
          </a:p>
          <a:p>
            <a:pPr marL="457200" indent="-457200" algn="l">
              <a:buFont typeface="Arial" pitchFamily="34" charset="0"/>
              <a:buChar char="•"/>
            </a:pPr>
            <a:r>
              <a:rPr lang="hr-HR" sz="1800" dirty="0" smtClean="0"/>
              <a:t>Sastav timova, ciljana ponašanja, kriterij i plan poticanja, vrste nagrada </a:t>
            </a:r>
            <a:r>
              <a:rPr lang="hr-HR" sz="1800" dirty="0" err="1" smtClean="0"/>
              <a:t>itd</a:t>
            </a:r>
            <a:r>
              <a:rPr lang="hr-HR" sz="1800" dirty="0" smtClean="0"/>
              <a:t>. se mogu preispitati i po potrebi s vremenom mijenjati</a:t>
            </a:r>
            <a:endParaRPr lang="en-US" sz="1800" dirty="0"/>
          </a:p>
        </p:txBody>
      </p:sp>
    </p:spTree>
    <p:extLst>
      <p:ext uri="{BB962C8B-B14F-4D97-AF65-F5344CB8AC3E}">
        <p14:creationId xmlns:p14="http://schemas.microsoft.com/office/powerpoint/2010/main" val="419664207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16824"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57158" y="987574"/>
            <a:ext cx="7895988" cy="32272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Rješavanje problema</a:t>
            </a:r>
            <a:endParaRPr lang="en-US" sz="1800" b="1" dirty="0"/>
          </a:p>
          <a:p>
            <a:pPr marL="457200" indent="-457200" algn="l"/>
            <a:endParaRPr lang="hr-HR" sz="1800" dirty="0"/>
          </a:p>
          <a:p>
            <a:pPr marL="457200" indent="-457200" algn="l">
              <a:buFont typeface="Arial" pitchFamily="34" charset="0"/>
              <a:buChar char="•"/>
            </a:pPr>
            <a:r>
              <a:rPr lang="hr-HR" sz="1800" dirty="0" smtClean="0"/>
              <a:t>Postavljanje pitanja primjerice</a:t>
            </a:r>
            <a:r>
              <a:rPr lang="en-US" sz="1800" dirty="0" smtClean="0"/>
              <a:t> “</a:t>
            </a:r>
            <a:r>
              <a:rPr lang="hr-HR" sz="1800" dirty="0" smtClean="0"/>
              <a:t>Jesu li nagrade još motivirajuće</a:t>
            </a:r>
            <a:r>
              <a:rPr lang="en-US" sz="1800" dirty="0" smtClean="0"/>
              <a:t>” “</a:t>
            </a:r>
            <a:r>
              <a:rPr lang="hr-HR" sz="1800" dirty="0" smtClean="0"/>
              <a:t>Je li kriterij dobivanja nagrada prezahtjevan?</a:t>
            </a:r>
            <a:r>
              <a:rPr lang="en-US" sz="1800" dirty="0" smtClean="0"/>
              <a:t>,” “</a:t>
            </a:r>
            <a:r>
              <a:rPr lang="hr-HR" sz="1800" dirty="0" smtClean="0"/>
              <a:t>Kada sportaši zarade nagradu</a:t>
            </a:r>
            <a:r>
              <a:rPr lang="en-US" sz="1800" dirty="0" smtClean="0"/>
              <a:t>,</a:t>
            </a:r>
            <a:r>
              <a:rPr lang="hr-HR" sz="1800" dirty="0" smtClean="0"/>
              <a:t> da li je dajem na način kao što sam obećao?</a:t>
            </a:r>
            <a:r>
              <a:rPr lang="en-US" sz="1800" dirty="0" smtClean="0"/>
              <a:t>,” “</a:t>
            </a:r>
            <a:r>
              <a:rPr lang="hr-HR" sz="1800" dirty="0" smtClean="0"/>
              <a:t>Da li sportaši razumiju zašto su dobili ili nisu dobili bodove tijekom igre</a:t>
            </a:r>
            <a:r>
              <a:rPr lang="en-US" sz="1800" dirty="0" smtClean="0"/>
              <a:t>?,” </a:t>
            </a:r>
            <a:r>
              <a:rPr lang="hr-HR" sz="1800" dirty="0" smtClean="0"/>
              <a:t>može pomoći u identificiranju potencijalnih problema kojima se treba posvetiti</a:t>
            </a:r>
          </a:p>
          <a:p>
            <a:pPr marL="457200" indent="-457200" algn="l">
              <a:buFont typeface="Arial" pitchFamily="34" charset="0"/>
              <a:buChar char="•"/>
            </a:pPr>
            <a:r>
              <a:rPr lang="hr-HR" sz="1800" dirty="0" smtClean="0"/>
              <a:t>Ako je GBG ostvarila željene učinke na djecu, trener treba promisliti da li treba nastaviti s njenom primjenom ili ne</a:t>
            </a:r>
            <a:endParaRPr lang="en-US" sz="1800" dirty="0"/>
          </a:p>
        </p:txBody>
      </p:sp>
    </p:spTree>
    <p:extLst>
      <p:ext uri="{BB962C8B-B14F-4D97-AF65-F5344CB8AC3E}">
        <p14:creationId xmlns:p14="http://schemas.microsoft.com/office/powerpoint/2010/main" val="222968806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632848"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14282" y="1131590"/>
            <a:ext cx="8038864" cy="265460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GBG </a:t>
            </a:r>
            <a:r>
              <a:rPr lang="hr-HR" sz="1800" b="1" dirty="0"/>
              <a:t>- </a:t>
            </a:r>
            <a:r>
              <a:rPr lang="hr-HR" sz="1800" b="1" dirty="0" smtClean="0"/>
              <a:t>zaključci</a:t>
            </a:r>
            <a:endParaRPr lang="en-US" sz="1800" b="1" dirty="0"/>
          </a:p>
          <a:p>
            <a:pPr marL="457200" indent="-457200" algn="l"/>
            <a:endParaRPr lang="hr-HR" sz="1800" dirty="0"/>
          </a:p>
          <a:p>
            <a:pPr marL="457200" indent="-457200" algn="l">
              <a:buFont typeface="Arial" pitchFamily="34" charset="0"/>
              <a:buChar char="•"/>
            </a:pPr>
            <a:r>
              <a:rPr lang="en-US" sz="1800" dirty="0" smtClean="0"/>
              <a:t>GBG </a:t>
            </a:r>
            <a:r>
              <a:rPr lang="hr-HR" sz="1800" dirty="0" smtClean="0"/>
              <a:t>je metoda grupnog upravljanja ponašanjem čiji su pozitivni učinci na ponašanje djece potvrđeni u većem broju znanstvenih istraživanja</a:t>
            </a:r>
            <a:endParaRPr lang="hr-HR" sz="1800" dirty="0"/>
          </a:p>
          <a:p>
            <a:pPr marL="457200" indent="-457200" algn="l">
              <a:buFont typeface="Arial" pitchFamily="34" charset="0"/>
              <a:buChar char="•"/>
            </a:pPr>
            <a:r>
              <a:rPr lang="hr-HR" sz="1800" dirty="0" smtClean="0"/>
              <a:t>Procjena primjene G</a:t>
            </a:r>
            <a:r>
              <a:rPr lang="en-US" sz="1800" dirty="0" smtClean="0"/>
              <a:t>BG </a:t>
            </a:r>
            <a:r>
              <a:rPr lang="hr-HR" sz="1800" dirty="0" smtClean="0"/>
              <a:t>u različitim uvjetima</a:t>
            </a:r>
            <a:r>
              <a:rPr lang="en-US" sz="1800" dirty="0" smtClean="0"/>
              <a:t>, </a:t>
            </a:r>
            <a:r>
              <a:rPr lang="hr-HR" sz="1800" dirty="0" smtClean="0"/>
              <a:t>s različitim populacijama</a:t>
            </a:r>
            <a:r>
              <a:rPr lang="en-US" sz="1800" dirty="0" smtClean="0"/>
              <a:t>, </a:t>
            </a:r>
            <a:r>
              <a:rPr lang="hr-HR" sz="1800" dirty="0" smtClean="0"/>
              <a:t>i s modificiranim procedurama ili u kombinaciji s nekim drugim procedurama</a:t>
            </a:r>
            <a:r>
              <a:rPr lang="en-US" sz="1800" dirty="0" smtClean="0"/>
              <a:t> (</a:t>
            </a:r>
            <a:r>
              <a:rPr lang="hr-HR" sz="1800" dirty="0" err="1" smtClean="0"/>
              <a:t>npr</a:t>
            </a:r>
            <a:r>
              <a:rPr lang="hr-HR" sz="1800" dirty="0" smtClean="0"/>
              <a:t>. </a:t>
            </a:r>
            <a:r>
              <a:rPr lang="hr-HR" sz="1800" dirty="0" err="1" smtClean="0"/>
              <a:t>samoprocjenjivanje</a:t>
            </a:r>
            <a:r>
              <a:rPr lang="en-US" sz="1800" dirty="0" smtClean="0"/>
              <a:t>, </a:t>
            </a:r>
            <a:r>
              <a:rPr lang="hr-HR" sz="1800" dirty="0" smtClean="0"/>
              <a:t>nezavisne grupne </a:t>
            </a:r>
            <a:r>
              <a:rPr lang="hr-HR" sz="1800" dirty="0" err="1" smtClean="0"/>
              <a:t>kontingencije</a:t>
            </a:r>
            <a:r>
              <a:rPr lang="en-US" sz="1800" dirty="0" smtClean="0"/>
              <a:t>) </a:t>
            </a:r>
            <a:r>
              <a:rPr lang="hr-HR" sz="1800" dirty="0" smtClean="0"/>
              <a:t>može pomoći u dobivanju uvida u primjere dobre prakse s ciljem poticanja pozitivnog ponašanja</a:t>
            </a:r>
            <a:endParaRPr lang="en-US" sz="1800" dirty="0"/>
          </a:p>
        </p:txBody>
      </p:sp>
    </p:spTree>
    <p:extLst>
      <p:ext uri="{BB962C8B-B14F-4D97-AF65-F5344CB8AC3E}">
        <p14:creationId xmlns:p14="http://schemas.microsoft.com/office/powerpoint/2010/main" val="378940602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987574"/>
            <a:ext cx="7824550" cy="30129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Razlozi primjene pozitivnog vršnjačkog izvještavanja</a:t>
            </a:r>
            <a:endParaRPr lang="en-US" sz="1800" b="1" dirty="0"/>
          </a:p>
          <a:p>
            <a:pPr marL="457200" indent="-457200" algn="l"/>
            <a:r>
              <a:rPr lang="hr-HR" sz="1800" dirty="0"/>
              <a:t> (</a:t>
            </a:r>
            <a:r>
              <a:rPr lang="it-IT" sz="1800" dirty="0" err="1"/>
              <a:t>Hawkins</a:t>
            </a:r>
            <a:r>
              <a:rPr lang="it-IT" sz="1800" dirty="0"/>
              <a:t>, R., </a:t>
            </a:r>
            <a:r>
              <a:rPr lang="it-IT" sz="1800" dirty="0" err="1"/>
              <a:t>Nabors</a:t>
            </a:r>
            <a:r>
              <a:rPr lang="it-IT" sz="1800" dirty="0"/>
              <a:t>, L. (</a:t>
            </a:r>
            <a:r>
              <a:rPr lang="it-IT" sz="1800" dirty="0" err="1"/>
              <a:t>eds</a:t>
            </a:r>
            <a:r>
              <a:rPr lang="it-IT" sz="1800" dirty="0"/>
              <a:t>.) 2018)</a:t>
            </a:r>
            <a:endParaRPr lang="en-US" sz="1800" dirty="0"/>
          </a:p>
          <a:p>
            <a:pPr marL="457200" indent="-457200" algn="l"/>
            <a:endParaRPr lang="hr-HR" sz="1800" dirty="0"/>
          </a:p>
          <a:p>
            <a:pPr marL="457200" indent="-457200" algn="l">
              <a:buFont typeface="Arial" pitchFamily="34" charset="0"/>
              <a:buChar char="•"/>
            </a:pPr>
            <a:r>
              <a:rPr lang="hr-HR" sz="1800" dirty="0" smtClean="0"/>
              <a:t>Tradicionalniji pristup upravljanju ponašanjem djece je kažnjavanje nesocijalnog ponašanja u metodi nulte tolerancije</a:t>
            </a:r>
            <a:endParaRPr lang="hr-HR" sz="1800" dirty="0"/>
          </a:p>
          <a:p>
            <a:pPr marL="457200" indent="-457200" algn="l">
              <a:buFont typeface="Arial" pitchFamily="34" charset="0"/>
              <a:buChar char="•"/>
            </a:pPr>
            <a:r>
              <a:rPr lang="hr-HR" sz="1800" dirty="0" smtClean="0"/>
              <a:t>U toj metodi djeca često izbjegavaju kaznu prikrivajući problematično ponašanje tako da ga treneri ne mogu vidjeti, a to često za posljedicu ima tužakanje (prijavljivanje vršnjačkog nepoželjnog ponašanja treneru)</a:t>
            </a:r>
            <a:endParaRPr lang="en-US" sz="1800" dirty="0"/>
          </a:p>
        </p:txBody>
      </p:sp>
    </p:spTree>
    <p:extLst>
      <p:ext uri="{BB962C8B-B14F-4D97-AF65-F5344CB8AC3E}">
        <p14:creationId xmlns:p14="http://schemas.microsoft.com/office/powerpoint/2010/main" val="188442816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16824"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85720" y="987574"/>
            <a:ext cx="7967426" cy="27271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600" b="1" dirty="0" smtClean="0"/>
              <a:t>Razlozi primjene pozitivnog vršnjačkog izvještavanja</a:t>
            </a:r>
            <a:endParaRPr lang="en-US" sz="1600" b="1" dirty="0" smtClean="0"/>
          </a:p>
          <a:p>
            <a:pPr marL="457200" indent="-457200" algn="l"/>
            <a:r>
              <a:rPr lang="hr-HR" sz="1700" dirty="0" smtClean="0"/>
              <a:t>Tužakanje je problematično iz više razloga</a:t>
            </a:r>
            <a:r>
              <a:rPr lang="en-US" sz="1700" dirty="0" smtClean="0"/>
              <a:t>. </a:t>
            </a:r>
            <a:endParaRPr lang="hr-HR" sz="1700" dirty="0"/>
          </a:p>
          <a:p>
            <a:pPr marL="457200" indent="-457200" algn="l">
              <a:buFont typeface="Arial" pitchFamily="34" charset="0"/>
              <a:buChar char="•"/>
            </a:pPr>
            <a:r>
              <a:rPr lang="hr-HR" sz="1700" dirty="0" smtClean="0"/>
              <a:t>Tužakanje može voditi prema nasilju među vršnjacima</a:t>
            </a:r>
            <a:r>
              <a:rPr lang="en-US" sz="1700" dirty="0" smtClean="0"/>
              <a:t>, </a:t>
            </a:r>
            <a:endParaRPr lang="hr-HR" sz="1700" dirty="0"/>
          </a:p>
          <a:p>
            <a:pPr marL="457200" indent="-457200" algn="l">
              <a:buFont typeface="Arial" pitchFamily="34" charset="0"/>
              <a:buChar char="•"/>
            </a:pPr>
            <a:r>
              <a:rPr lang="hr-HR" sz="1700" dirty="0" smtClean="0"/>
              <a:t>Treneri moraju trošiti vrijeme u istraživanju prijavljenih problematičnih ponašanja, a mogli su ga iskoristiti za poučavanje ili poticanje </a:t>
            </a:r>
            <a:r>
              <a:rPr lang="hr-HR" sz="1700" dirty="0" err="1" smtClean="0"/>
              <a:t>prosocijalnog</a:t>
            </a:r>
            <a:r>
              <a:rPr lang="hr-HR" sz="1700" dirty="0" smtClean="0"/>
              <a:t> ponašanja</a:t>
            </a:r>
            <a:endParaRPr lang="hr-HR" sz="1700" dirty="0"/>
          </a:p>
          <a:p>
            <a:pPr marL="457200" indent="-457200" algn="l">
              <a:buFont typeface="Arial" pitchFamily="34" charset="0"/>
              <a:buChar char="•"/>
            </a:pPr>
            <a:r>
              <a:rPr lang="hr-HR" sz="1700" dirty="0" smtClean="0"/>
              <a:t>Tužakanje može biti posebno štetno za djecu koja imaju problema s kontrolom emocija i ponašanjem jer će takva djeca biti </a:t>
            </a:r>
            <a:r>
              <a:rPr lang="hr-HR" sz="1700" dirty="0" err="1" smtClean="0"/>
              <a:t>sklonijai</a:t>
            </a:r>
            <a:r>
              <a:rPr lang="hr-HR" sz="1700" dirty="0" smtClean="0"/>
              <a:t> neprikladnom ponašanju</a:t>
            </a:r>
            <a:endParaRPr lang="en-US" sz="1700" dirty="0"/>
          </a:p>
        </p:txBody>
      </p:sp>
    </p:spTree>
    <p:extLst>
      <p:ext uri="{BB962C8B-B14F-4D97-AF65-F5344CB8AC3E}">
        <p14:creationId xmlns:p14="http://schemas.microsoft.com/office/powerpoint/2010/main" val="149363805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488832"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915566"/>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Razlozi primjene pozitivnog vršnjačkog izvještavanja</a:t>
            </a:r>
            <a:endParaRPr lang="hr-HR" sz="1800" dirty="0"/>
          </a:p>
          <a:p>
            <a:pPr marL="457200" indent="-457200" algn="l">
              <a:buFont typeface="Arial" pitchFamily="34" charset="0"/>
              <a:buChar char="•"/>
            </a:pPr>
            <a:r>
              <a:rPr lang="hr-HR" sz="1800" dirty="0" smtClean="0"/>
              <a:t>Umjesto fokusiranja isključivo na kažnjavanje nesocijalnog ponašanja, treneri bi se trebali truditi uočavati i poticati </a:t>
            </a:r>
            <a:r>
              <a:rPr lang="hr-HR" sz="1800" dirty="0" err="1" smtClean="0"/>
              <a:t>prosocijalno</a:t>
            </a:r>
            <a:r>
              <a:rPr lang="hr-HR" sz="1800" dirty="0" smtClean="0"/>
              <a:t> ponašanje</a:t>
            </a:r>
          </a:p>
          <a:p>
            <a:pPr marL="457200" indent="-457200" algn="l">
              <a:buFont typeface="Arial" pitchFamily="34" charset="0"/>
              <a:buChar char="•"/>
            </a:pPr>
            <a:r>
              <a:rPr lang="hr-HR" sz="1800" dirty="0" smtClean="0"/>
              <a:t>Treneri često ne primjećuju i ne nagrađuju prikladno ponašanje jer ulažu veliki trud i dosta vremena u poučavanje sportskih vještina</a:t>
            </a:r>
            <a:endParaRPr lang="hr-HR" sz="1800" dirty="0"/>
          </a:p>
          <a:p>
            <a:pPr marL="457200" indent="-457200" algn="l">
              <a:buFont typeface="Arial" pitchFamily="34" charset="0"/>
              <a:buChar char="•"/>
            </a:pPr>
            <a:r>
              <a:rPr lang="hr-HR" sz="1800" dirty="0" smtClean="0"/>
              <a:t>Zbog toga treneri mogu koristiti djecu za poticanje (prijavljivanje) </a:t>
            </a:r>
            <a:r>
              <a:rPr lang="hr-HR" sz="1800" dirty="0" err="1" smtClean="0"/>
              <a:t>prosocijalnog</a:t>
            </a:r>
            <a:r>
              <a:rPr lang="hr-HR" sz="1800" dirty="0" smtClean="0"/>
              <a:t> ponašanja svojih vršnjaka</a:t>
            </a:r>
            <a:endParaRPr lang="en-US" sz="1800" dirty="0"/>
          </a:p>
        </p:txBody>
      </p:sp>
    </p:spTree>
    <p:extLst>
      <p:ext uri="{BB962C8B-B14F-4D97-AF65-F5344CB8AC3E}">
        <p14:creationId xmlns:p14="http://schemas.microsoft.com/office/powerpoint/2010/main" val="61725283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416824"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987574"/>
            <a:ext cx="8001626" cy="28083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Razlozi primjene pozitivnog vršnjačkog izvještavanja</a:t>
            </a:r>
            <a:endParaRPr lang="hr-HR" sz="1800" dirty="0" smtClean="0"/>
          </a:p>
          <a:p>
            <a:pPr marL="457200" indent="-457200" algn="l"/>
            <a:endParaRPr lang="hr-HR" sz="1800" dirty="0"/>
          </a:p>
          <a:p>
            <a:pPr marL="457200" indent="-457200" algn="l">
              <a:buFont typeface="Arial" pitchFamily="34" charset="0"/>
              <a:buChar char="•"/>
            </a:pPr>
            <a:r>
              <a:rPr lang="hr-HR" sz="1800" dirty="0" smtClean="0"/>
              <a:t>Podučiti vršnjake da prate </a:t>
            </a:r>
            <a:r>
              <a:rPr lang="hr-HR" sz="1800" dirty="0" err="1" smtClean="0"/>
              <a:t>prosocijalno</a:t>
            </a:r>
            <a:r>
              <a:rPr lang="hr-HR" sz="1800" dirty="0" smtClean="0"/>
              <a:t> ponašanje i izvještavaju o njemu povećava vjerojatnost da će se takva ponašanja </a:t>
            </a:r>
            <a:r>
              <a:rPr lang="hr-HR" sz="1800" dirty="0" err="1" smtClean="0"/>
              <a:t>primjetiti</a:t>
            </a:r>
            <a:r>
              <a:rPr lang="hr-HR" sz="1800" dirty="0" smtClean="0"/>
              <a:t> i nagraditi, a to može usput dovesti do učenja </a:t>
            </a:r>
            <a:r>
              <a:rPr lang="hr-HR" sz="1800" dirty="0" err="1" smtClean="0"/>
              <a:t>prosocijalnog</a:t>
            </a:r>
            <a:r>
              <a:rPr lang="hr-HR" sz="1800" dirty="0" smtClean="0"/>
              <a:t> ponašanja</a:t>
            </a:r>
            <a:endParaRPr lang="hr-HR" sz="1800" dirty="0"/>
          </a:p>
          <a:p>
            <a:pPr marL="457200" indent="-457200" algn="l">
              <a:buFont typeface="Arial" pitchFamily="34" charset="0"/>
              <a:buChar char="•"/>
            </a:pPr>
            <a:r>
              <a:rPr lang="hr-HR" sz="1800" dirty="0" smtClean="0"/>
              <a:t>Vršnjačko izvještavanje o </a:t>
            </a:r>
            <a:r>
              <a:rPr lang="hr-HR" sz="1800" dirty="0" err="1" smtClean="0"/>
              <a:t>prosocijalnom</a:t>
            </a:r>
            <a:r>
              <a:rPr lang="hr-HR" sz="1800" dirty="0" smtClean="0"/>
              <a:t> ponašanju potiče djecu da prihvate i koriste </a:t>
            </a:r>
            <a:r>
              <a:rPr lang="hr-HR" sz="1800" dirty="0" err="1" smtClean="0"/>
              <a:t>prosocijalno</a:t>
            </a:r>
            <a:r>
              <a:rPr lang="hr-HR" sz="1800" dirty="0" smtClean="0"/>
              <a:t> ponašanje što je u suprotnosti s uobičajenim učincima tužakanja </a:t>
            </a:r>
            <a:r>
              <a:rPr lang="hr-HR" sz="1800" dirty="0" err="1" smtClean="0"/>
              <a:t>tj</a:t>
            </a:r>
            <a:r>
              <a:rPr lang="hr-HR" sz="1800" dirty="0" smtClean="0"/>
              <a:t>. izvještavanja o negativnom ponašanju</a:t>
            </a:r>
            <a:endParaRPr lang="en-US" sz="1800" dirty="0"/>
          </a:p>
        </p:txBody>
      </p:sp>
    </p:spTree>
    <p:extLst>
      <p:ext uri="{BB962C8B-B14F-4D97-AF65-F5344CB8AC3E}">
        <p14:creationId xmlns:p14="http://schemas.microsoft.com/office/powerpoint/2010/main" val="24862107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344816"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smtClean="0">
              <a:solidFill>
                <a:schemeClr val="tx1">
                  <a:lumMod val="50000"/>
                  <a:lumOff val="50000"/>
                </a:schemeClr>
              </a:solidFill>
            </a:endParaRPr>
          </a:p>
          <a:p>
            <a:endParaRPr lang="en-US" dirty="0"/>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23528" y="987574"/>
            <a:ext cx="8001626" cy="27363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Razlozi primjene pozitivnog vršnjačkog izvještavanja</a:t>
            </a:r>
            <a:endParaRPr lang="hr-HR" sz="1800" dirty="0" smtClean="0"/>
          </a:p>
          <a:p>
            <a:pPr marL="457200" indent="-457200" algn="l"/>
            <a:endParaRPr lang="hr-HR" sz="1800" dirty="0"/>
          </a:p>
          <a:p>
            <a:pPr marL="457200" indent="-457200" algn="l">
              <a:buFont typeface="Arial" pitchFamily="34" charset="0"/>
              <a:buChar char="•"/>
            </a:pPr>
            <a:r>
              <a:rPr lang="hr-HR" sz="1800" dirty="0" smtClean="0"/>
              <a:t>Pozitivno vršnjačko izvještavanje potiče djecu da koriste prikladne oblike ponašanja u njihovom uobičajenom okružju (razred, sportski trening…) što može pomoći u općoj primjeni socijalnih vještina naučenih ili usputno ili direktnim instrukcijama</a:t>
            </a:r>
            <a:endParaRPr lang="hr-HR" sz="1800" dirty="0"/>
          </a:p>
          <a:p>
            <a:pPr marL="457200" indent="-457200" algn="l">
              <a:buFont typeface="Arial" pitchFamily="34" charset="0"/>
              <a:buChar char="•"/>
            </a:pPr>
            <a:r>
              <a:rPr lang="hr-HR" sz="1800" dirty="0" smtClean="0"/>
              <a:t>Ono također daje mogućnost djeci slabijeg socijalnog statusa </a:t>
            </a:r>
            <a:r>
              <a:rPr lang="en-US" sz="1800" dirty="0" smtClean="0"/>
              <a:t>(</a:t>
            </a:r>
            <a:r>
              <a:rPr lang="hr-HR" sz="1800" dirty="0" smtClean="0"/>
              <a:t>koje bi vršnjaci mogli zapostavljati ili isključivati</a:t>
            </a:r>
            <a:r>
              <a:rPr lang="en-US" sz="1800" dirty="0" smtClean="0"/>
              <a:t>) </a:t>
            </a:r>
            <a:r>
              <a:rPr lang="hr-HR" sz="1800" dirty="0" smtClean="0"/>
              <a:t>da vježbaju </a:t>
            </a:r>
            <a:r>
              <a:rPr lang="hr-HR" sz="1800" dirty="0" err="1" smtClean="0"/>
              <a:t>prosocijalno</a:t>
            </a:r>
            <a:r>
              <a:rPr lang="hr-HR" sz="1800" dirty="0" smtClean="0"/>
              <a:t> ponašanje i da dobiju priznanja ili pohvale za takvo ponašanje</a:t>
            </a:r>
            <a:endParaRPr lang="en-US" sz="1800" dirty="0"/>
          </a:p>
        </p:txBody>
      </p:sp>
    </p:spTree>
    <p:extLst>
      <p:ext uri="{BB962C8B-B14F-4D97-AF65-F5344CB8AC3E}">
        <p14:creationId xmlns:p14="http://schemas.microsoft.com/office/powerpoint/2010/main" val="221706204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128792"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51520" y="1071552"/>
            <a:ext cx="4752528" cy="19322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Vrste pozitivnog vršnjačkog izvještavanja</a:t>
            </a:r>
            <a:endParaRPr lang="en-US" sz="1800" b="1" dirty="0"/>
          </a:p>
          <a:p>
            <a:pPr marL="457200" indent="-457200" algn="l"/>
            <a:endParaRPr lang="hr-HR" sz="1800" dirty="0"/>
          </a:p>
          <a:p>
            <a:pPr marL="457200" indent="-457200" algn="l">
              <a:buFont typeface="Arial" pitchFamily="34" charset="0"/>
              <a:buChar char="•"/>
            </a:pPr>
            <a:r>
              <a:rPr lang="hr-HR" sz="1800" dirty="0" smtClean="0"/>
              <a:t>Usmeno - </a:t>
            </a:r>
            <a:r>
              <a:rPr lang="en-US" sz="1800" dirty="0" smtClean="0"/>
              <a:t>Positive </a:t>
            </a:r>
            <a:r>
              <a:rPr lang="en-US" sz="1800" dirty="0"/>
              <a:t>peer reporting (PPR</a:t>
            </a:r>
            <a:r>
              <a:rPr lang="en-US" sz="1800" dirty="0" smtClean="0"/>
              <a:t>)</a:t>
            </a:r>
            <a:endParaRPr lang="hr-HR" sz="1800" dirty="0" smtClean="0"/>
          </a:p>
          <a:p>
            <a:pPr marL="457200" indent="-457200" algn="l">
              <a:buFont typeface="Arial" pitchFamily="34" charset="0"/>
              <a:buChar char="•"/>
            </a:pPr>
            <a:r>
              <a:rPr lang="hr-HR" sz="1800" dirty="0" smtClean="0"/>
              <a:t>Pismeno (“</a:t>
            </a:r>
            <a:r>
              <a:rPr lang="en-US" sz="1800" dirty="0" smtClean="0"/>
              <a:t>tootling</a:t>
            </a:r>
            <a:r>
              <a:rPr lang="hr-HR" sz="1800" dirty="0" smtClean="0"/>
              <a:t>”)</a:t>
            </a:r>
            <a:endParaRPr lang="en-US" sz="1800" dirty="0"/>
          </a:p>
        </p:txBody>
      </p:sp>
      <p:pic>
        <p:nvPicPr>
          <p:cNvPr id="1026" name="Picture 2" descr="C:\Users\Zoran\Pictures\Positive peer reporting.jpg"/>
          <p:cNvPicPr>
            <a:picLocks noChangeAspect="1" noChangeArrowheads="1"/>
          </p:cNvPicPr>
          <p:nvPr/>
        </p:nvPicPr>
        <p:blipFill>
          <a:blip r:embed="rId3" cstate="print"/>
          <a:srcRect/>
          <a:stretch>
            <a:fillRect/>
          </a:stretch>
        </p:blipFill>
        <p:spPr bwMode="auto">
          <a:xfrm>
            <a:off x="2699792" y="2427734"/>
            <a:ext cx="2232248" cy="1617410"/>
          </a:xfrm>
          <a:prstGeom prst="rect">
            <a:avLst/>
          </a:prstGeom>
          <a:noFill/>
        </p:spPr>
      </p:pic>
      <p:pic>
        <p:nvPicPr>
          <p:cNvPr id="1027" name="Picture 3" descr="C:\Users\Zoran\Pictures\Tootling.jpg"/>
          <p:cNvPicPr>
            <a:picLocks noChangeAspect="1" noChangeArrowheads="1"/>
          </p:cNvPicPr>
          <p:nvPr/>
        </p:nvPicPr>
        <p:blipFill>
          <a:blip r:embed="rId4" cstate="print"/>
          <a:srcRect/>
          <a:stretch>
            <a:fillRect/>
          </a:stretch>
        </p:blipFill>
        <p:spPr bwMode="auto">
          <a:xfrm>
            <a:off x="5652120" y="1131590"/>
            <a:ext cx="2143125" cy="2143125"/>
          </a:xfrm>
          <a:prstGeom prst="rect">
            <a:avLst/>
          </a:prstGeom>
          <a:noFill/>
        </p:spPr>
      </p:pic>
    </p:spTree>
    <p:extLst>
      <p:ext uri="{BB962C8B-B14F-4D97-AF65-F5344CB8AC3E}">
        <p14:creationId xmlns:p14="http://schemas.microsoft.com/office/powerpoint/2010/main" val="339777675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632848"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299942"/>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299942"/>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251520" y="915566"/>
            <a:ext cx="8175852" cy="32403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700" b="1" dirty="0" smtClean="0"/>
              <a:t>Sličnosti pismenog i usmenog izvještavanja</a:t>
            </a:r>
            <a:endParaRPr lang="en-US" sz="1700" b="1" dirty="0"/>
          </a:p>
          <a:p>
            <a:pPr marL="457200" indent="-457200" algn="l"/>
            <a:endParaRPr lang="hr-HR" sz="1700" dirty="0"/>
          </a:p>
          <a:p>
            <a:pPr marL="457200" indent="-457200" algn="l">
              <a:buFont typeface="Arial" pitchFamily="34" charset="0"/>
              <a:buChar char="•"/>
            </a:pPr>
            <a:r>
              <a:rPr lang="hr-HR" sz="1700" dirty="0" smtClean="0"/>
              <a:t>Potiču djecu da se uključe u pozitivna (</a:t>
            </a:r>
            <a:r>
              <a:rPr lang="hr-HR" sz="1700" dirty="0" err="1" smtClean="0"/>
              <a:t>prosocijalna</a:t>
            </a:r>
            <a:r>
              <a:rPr lang="hr-HR" sz="1700" dirty="0" smtClean="0"/>
              <a:t>) ponašanja</a:t>
            </a:r>
            <a:endParaRPr lang="hr-HR" sz="1700" dirty="0"/>
          </a:p>
          <a:p>
            <a:pPr marL="457200" indent="-457200" algn="l">
              <a:buFont typeface="Arial" pitchFamily="34" charset="0"/>
              <a:buChar char="•"/>
            </a:pPr>
            <a:r>
              <a:rPr lang="hr-HR" sz="1700" dirty="0" smtClean="0"/>
              <a:t>Pružaju priliku djeci slabijeg socijalnog statusa da razvijaju </a:t>
            </a:r>
            <a:r>
              <a:rPr lang="hr-HR" sz="1700" dirty="0" err="1" smtClean="0"/>
              <a:t>prosocijalna</a:t>
            </a:r>
            <a:r>
              <a:rPr lang="hr-HR" sz="1700" dirty="0" smtClean="0"/>
              <a:t> ponašanja i da za to budu pohvaljena</a:t>
            </a:r>
            <a:r>
              <a:rPr lang="en-US" sz="1700" dirty="0" smtClean="0"/>
              <a:t>,</a:t>
            </a:r>
            <a:endParaRPr lang="hr-HR" sz="1700" dirty="0"/>
          </a:p>
          <a:p>
            <a:pPr marL="457200" indent="-457200" algn="l">
              <a:buFont typeface="Arial" pitchFamily="34" charset="0"/>
              <a:buChar char="•"/>
            </a:pPr>
            <a:r>
              <a:rPr lang="hr-HR" sz="1700" dirty="0" smtClean="0"/>
              <a:t>Efikasni su u raznim uvjetima, u različitim populacijama i s različitim ciljanim ponašanjima</a:t>
            </a:r>
            <a:endParaRPr lang="hr-HR" sz="1700" dirty="0"/>
          </a:p>
          <a:p>
            <a:pPr marL="457200" indent="-457200" algn="l">
              <a:buFont typeface="Arial" pitchFamily="34" charset="0"/>
              <a:buChar char="•"/>
            </a:pPr>
            <a:r>
              <a:rPr lang="hr-HR" sz="1700" dirty="0" smtClean="0"/>
              <a:t>Mogu se koristiti kao grupne </a:t>
            </a:r>
            <a:r>
              <a:rPr lang="hr-HR" sz="1700" dirty="0" err="1" smtClean="0"/>
              <a:t>kontingencije</a:t>
            </a:r>
            <a:endParaRPr lang="hr-HR" sz="1700" dirty="0"/>
          </a:p>
          <a:p>
            <a:pPr marL="457200" indent="-457200" algn="l">
              <a:buFont typeface="Arial" pitchFamily="34" charset="0"/>
              <a:buChar char="•"/>
            </a:pPr>
            <a:r>
              <a:rPr lang="hr-HR" sz="1700" dirty="0" smtClean="0"/>
              <a:t>Omogućuje djeci razvijanje vještina izvještavanja vršnjačkog </a:t>
            </a:r>
            <a:r>
              <a:rPr lang="hr-HR" sz="1700" dirty="0" err="1" smtClean="0"/>
              <a:t>prosocijalnog</a:t>
            </a:r>
            <a:r>
              <a:rPr lang="hr-HR" sz="1700" dirty="0" smtClean="0"/>
              <a:t> ponašanja</a:t>
            </a:r>
            <a:endParaRPr lang="hr-HR" sz="1700" dirty="0"/>
          </a:p>
          <a:p>
            <a:pPr marL="457200" indent="-457200" algn="l">
              <a:buFont typeface="Arial" pitchFamily="34" charset="0"/>
              <a:buChar char="•"/>
            </a:pPr>
            <a:r>
              <a:rPr lang="hr-HR" sz="1700" dirty="0" smtClean="0"/>
              <a:t>Uključuje javno prezentiranje grupnog napretka prema zacrtanim ciljevima</a:t>
            </a:r>
            <a:endParaRPr lang="en-US" sz="1700" dirty="0"/>
          </a:p>
        </p:txBody>
      </p:sp>
    </p:spTree>
    <p:extLst>
      <p:ext uri="{BB962C8B-B14F-4D97-AF65-F5344CB8AC3E}">
        <p14:creationId xmlns:p14="http://schemas.microsoft.com/office/powerpoint/2010/main" val="45268634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4513822"/>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31543" y="789479"/>
            <a:ext cx="4392488" cy="33843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r>
              <a:rPr lang="hr-HR" sz="1400" b="1" dirty="0"/>
              <a:t>      Kako prepoznati opasnu situaciju? </a:t>
            </a:r>
            <a:endParaRPr lang="en-US" sz="1400" dirty="0"/>
          </a:p>
          <a:p>
            <a:pPr marL="342900" indent="-342900" algn="l">
              <a:buFont typeface="Arial" panose="020B0604020202020204" pitchFamily="34" charset="0"/>
              <a:buChar char="•"/>
            </a:pPr>
            <a:endParaRPr lang="hr-HR" sz="1400" dirty="0"/>
          </a:p>
          <a:p>
            <a:pPr marL="342900" indent="-342900" algn="l">
              <a:buFont typeface="Arial" panose="020B0604020202020204" pitchFamily="34" charset="0"/>
              <a:buChar char="•"/>
            </a:pPr>
            <a:r>
              <a:rPr lang="hr-HR" sz="1400" dirty="0"/>
              <a:t>situacija se odnosi na</a:t>
            </a:r>
            <a:r>
              <a:rPr lang="hr-HR" sz="1400" b="1" dirty="0"/>
              <a:t> „određenu konkretnu fizičku i društvenu okolinu u koju je osoba uronjena u bilo kojem trenutku" </a:t>
            </a:r>
            <a:r>
              <a:rPr lang="hr-HR" sz="1400" dirty="0"/>
              <a:t>(</a:t>
            </a:r>
            <a:r>
              <a:rPr lang="hr-HR" sz="1400" dirty="0" err="1"/>
              <a:t>Rivara</a:t>
            </a:r>
            <a:r>
              <a:rPr lang="hr-HR" sz="1400" dirty="0"/>
              <a:t>, </a:t>
            </a:r>
            <a:r>
              <a:rPr lang="hr-HR" sz="1400" dirty="0" err="1"/>
              <a:t>Le</a:t>
            </a:r>
            <a:r>
              <a:rPr lang="hr-HR" sz="1400" dirty="0"/>
              <a:t> </a:t>
            </a:r>
            <a:r>
              <a:rPr lang="hr-HR" sz="1400" dirty="0" err="1"/>
              <a:t>Menestrel</a:t>
            </a:r>
            <a:r>
              <a:rPr lang="hr-HR" sz="1400" dirty="0"/>
              <a:t>, 2016, str.69)</a:t>
            </a:r>
          </a:p>
          <a:p>
            <a:pPr marL="342900" indent="-342900" algn="l">
              <a:buFont typeface="Arial" panose="020B0604020202020204" pitchFamily="34" charset="0"/>
              <a:buChar char="•"/>
            </a:pPr>
            <a:r>
              <a:rPr lang="hr-HR" sz="1400" dirty="0"/>
              <a:t>kontekst je </a:t>
            </a:r>
            <a:r>
              <a:rPr lang="hr-HR" sz="1400" b="1" dirty="0"/>
              <a:t>„okruženje za situacije (i pojedince u situacijama). Kontekst je općeniti i kontinuirani višeslojni i isprepleteni skup materijalnih realnosti, društvenih struktura, obrazaca društvenih odnosa i zajedničkih sustava vjerovanja koji okružuju svaku situaciju” </a:t>
            </a:r>
            <a:r>
              <a:rPr lang="hr-HR" sz="1400" dirty="0"/>
              <a:t>(</a:t>
            </a:r>
            <a:r>
              <a:rPr lang="hr-HR" sz="1400" dirty="0" err="1"/>
              <a:t>Rivara</a:t>
            </a:r>
            <a:r>
              <a:rPr lang="hr-HR" sz="1400" dirty="0"/>
              <a:t>, </a:t>
            </a:r>
            <a:r>
              <a:rPr lang="hr-HR" sz="1400" dirty="0" err="1"/>
              <a:t>Le</a:t>
            </a:r>
            <a:r>
              <a:rPr lang="hr-HR" sz="1400" dirty="0"/>
              <a:t> </a:t>
            </a:r>
            <a:r>
              <a:rPr lang="hr-HR" sz="1400" dirty="0" err="1"/>
              <a:t>Menestrel</a:t>
            </a:r>
            <a:r>
              <a:rPr lang="hr-HR" sz="1400" dirty="0"/>
              <a:t>, 2016, str. 69)</a:t>
            </a:r>
          </a:p>
          <a:p>
            <a:pPr marL="342900" indent="-342900" algn="l">
              <a:buFont typeface="Arial" panose="020B0604020202020204" pitchFamily="34" charset="0"/>
              <a:buChar char="•"/>
            </a:pPr>
            <a:r>
              <a:rPr lang="hr-HR" sz="1400" dirty="0"/>
              <a:t>interakcija </a:t>
            </a:r>
            <a:r>
              <a:rPr lang="hr-HR" sz="1400" b="1" dirty="0"/>
              <a:t>„osoba u situaciji unutar konteksta” </a:t>
            </a:r>
            <a:r>
              <a:rPr lang="hr-HR" sz="1400" dirty="0"/>
              <a:t>primijenjena je na osobnost i društvene značajke, ali se također primjenjuje na nasilje</a:t>
            </a:r>
          </a:p>
        </p:txBody>
      </p:sp>
      <p:pic>
        <p:nvPicPr>
          <p:cNvPr id="2" name="Picture 2" descr="C:\TEA\P R O J E K T I\SAVE projekt_KIFST\kurikulumi\predavanja\bm\slike\12535050-no-bulling-sign-with-different-words-on-a-white-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169031"/>
            <a:ext cx="2589413" cy="2589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Subtitle 3">
            <a:extLst>
              <a:ext uri="{FF2B5EF4-FFF2-40B4-BE49-F238E27FC236}">
                <a16:creationId xmlns:a16="http://schemas.microsoft.com/office/drawing/2014/main" xmlns="" id="{828D4B40-EFC3-4C46-BEFB-AB1FCECB282B}"/>
              </a:ext>
            </a:extLst>
          </p:cNvPr>
          <p:cNvSpPr txBox="1">
            <a:spLocks/>
          </p:cNvSpPr>
          <p:nvPr/>
        </p:nvSpPr>
        <p:spPr>
          <a:xfrm>
            <a:off x="971600" y="123478"/>
            <a:ext cx="7704856"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a:solidFill>
                  <a:schemeClr val="tx1"/>
                </a:solidFill>
              </a:rPr>
              <a:t>1.1. </a:t>
            </a:r>
            <a:r>
              <a:rPr lang="hr-HR" sz="1500" dirty="0"/>
              <a:t>Definiranje opasnih situacija i opasne okoline koja rezultira pojavom društveno neprihvatljivog ponašanja </a:t>
            </a:r>
            <a:endParaRPr lang="en-US" sz="1500" dirty="0"/>
          </a:p>
          <a:p>
            <a:pPr algn="l"/>
            <a:endParaRPr lang="en-US" sz="1800" dirty="0"/>
          </a:p>
        </p:txBody>
      </p:sp>
    </p:spTree>
    <p:extLst>
      <p:ext uri="{BB962C8B-B14F-4D97-AF65-F5344CB8AC3E}">
        <p14:creationId xmlns:p14="http://schemas.microsoft.com/office/powerpoint/2010/main" val="319802210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755576" y="123478"/>
            <a:ext cx="7488832" cy="1224136"/>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smtClean="0">
              <a:solidFill>
                <a:schemeClr val="tx1">
                  <a:lumMod val="50000"/>
                  <a:lumOff val="50000"/>
                </a:schemeClr>
              </a:solidFill>
            </a:endParaRPr>
          </a:p>
          <a:p>
            <a:pPr algn="l"/>
            <a:endParaRPr lang="hr-HR" sz="1800" dirty="0"/>
          </a:p>
          <a:p>
            <a:pPr algn="l"/>
            <a:r>
              <a:rPr lang="hr-HR" sz="1800" b="1" dirty="0" smtClean="0"/>
              <a:t>Razlike usmenog i pismenog izvještavanja</a:t>
            </a:r>
            <a:endParaRPr lang="en-US" sz="1800" b="1"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1428742"/>
            <a:ext cx="721523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endParaRPr lang="en-US" sz="2000" dirty="0"/>
          </a:p>
        </p:txBody>
      </p:sp>
      <p:graphicFrame>
        <p:nvGraphicFramePr>
          <p:cNvPr id="9" name="Tablica 8"/>
          <p:cNvGraphicFramePr>
            <a:graphicFrameLocks noGrp="1"/>
          </p:cNvGraphicFramePr>
          <p:nvPr>
            <p:extLst>
              <p:ext uri="{D42A27DB-BD31-4B8C-83A1-F6EECF244321}">
                <p14:modId xmlns:p14="http://schemas.microsoft.com/office/powerpoint/2010/main" val="23382288"/>
              </p:ext>
            </p:extLst>
          </p:nvPr>
        </p:nvGraphicFramePr>
        <p:xfrm>
          <a:off x="755576" y="1491630"/>
          <a:ext cx="7416824" cy="2683303"/>
        </p:xfrm>
        <a:graphic>
          <a:graphicData uri="http://schemas.openxmlformats.org/drawingml/2006/table">
            <a:tbl>
              <a:tblPr firstRow="1" bandRow="1">
                <a:tableStyleId>{5940675A-B579-460E-94D1-54222C63F5DA}</a:tableStyleId>
              </a:tblPr>
              <a:tblGrid>
                <a:gridCol w="3620802">
                  <a:extLst>
                    <a:ext uri="{9D8B030D-6E8A-4147-A177-3AD203B41FA5}">
                      <a16:colId xmlns:a16="http://schemas.microsoft.com/office/drawing/2014/main" xmlns="" val="20000"/>
                    </a:ext>
                  </a:extLst>
                </a:gridCol>
                <a:gridCol w="3796022">
                  <a:extLst>
                    <a:ext uri="{9D8B030D-6E8A-4147-A177-3AD203B41FA5}">
                      <a16:colId xmlns:a16="http://schemas.microsoft.com/office/drawing/2014/main" xmlns="" val="20001"/>
                    </a:ext>
                  </a:extLst>
                </a:gridCol>
              </a:tblGrid>
              <a:tr h="558062">
                <a:tc>
                  <a:txBody>
                    <a:bodyPr/>
                    <a:lstStyle/>
                    <a:p>
                      <a:pPr algn="ctr"/>
                      <a:r>
                        <a:rPr lang="hr-HR" b="1" dirty="0" smtClean="0">
                          <a:solidFill>
                            <a:schemeClr val="tx1"/>
                          </a:solidFill>
                        </a:rPr>
                        <a:t>Usmeno (PPR)</a:t>
                      </a:r>
                      <a:endParaRPr lang="hr-HR" b="1" dirty="0">
                        <a:solidFill>
                          <a:schemeClr val="tx1"/>
                        </a:solidFill>
                      </a:endParaRPr>
                    </a:p>
                  </a:txBody>
                  <a:tcPr/>
                </a:tc>
                <a:tc>
                  <a:txBody>
                    <a:bodyPr/>
                    <a:lstStyle/>
                    <a:p>
                      <a:pPr algn="ctr"/>
                      <a:r>
                        <a:rPr lang="hr-HR" b="1" dirty="0" smtClean="0">
                          <a:solidFill>
                            <a:srgbClr val="000000"/>
                          </a:solidFill>
                        </a:rPr>
                        <a:t>Pismeno (TOOTLING)</a:t>
                      </a:r>
                      <a:endParaRPr lang="hr-HR" b="1" dirty="0">
                        <a:solidFill>
                          <a:srgbClr val="000000"/>
                        </a:solidFill>
                      </a:endParaRPr>
                    </a:p>
                  </a:txBody>
                  <a:tcPr/>
                </a:tc>
                <a:extLst>
                  <a:ext uri="{0D108BD9-81ED-4DB2-BD59-A6C34878D82A}">
                    <a16:rowId xmlns:a16="http://schemas.microsoft.com/office/drawing/2014/main" xmlns="" val="10000"/>
                  </a:ext>
                </a:extLst>
              </a:tr>
              <a:tr h="558062">
                <a:tc>
                  <a:txBody>
                    <a:bodyPr/>
                    <a:lstStyle/>
                    <a:p>
                      <a:r>
                        <a:rPr lang="hr-HR" sz="1800" kern="1200" baseline="0" dirty="0" smtClean="0">
                          <a:solidFill>
                            <a:schemeClr val="tx1"/>
                          </a:solidFill>
                          <a:latin typeface="+mn-lt"/>
                          <a:ea typeface="+mn-ea"/>
                          <a:cs typeface="+mn-cs"/>
                        </a:rPr>
                        <a:t>Izvještavanje je javno</a:t>
                      </a:r>
                      <a:endParaRPr lang="hr-HR" dirty="0"/>
                    </a:p>
                  </a:txBody>
                  <a:tcPr/>
                </a:tc>
                <a:tc>
                  <a:txBody>
                    <a:bodyPr/>
                    <a:lstStyle/>
                    <a:p>
                      <a:r>
                        <a:rPr lang="hr-HR" sz="1800" kern="1200" baseline="0" dirty="0" smtClean="0">
                          <a:solidFill>
                            <a:schemeClr val="tx1"/>
                          </a:solidFill>
                          <a:latin typeface="+mn-lt"/>
                          <a:ea typeface="+mn-ea"/>
                          <a:cs typeface="+mn-cs"/>
                        </a:rPr>
                        <a:t>Izvještavanje je privatno </a:t>
                      </a:r>
                      <a:r>
                        <a:rPr lang="en-US" sz="1800" kern="1200" baseline="0" dirty="0" smtClean="0">
                          <a:solidFill>
                            <a:schemeClr val="tx1"/>
                          </a:solidFill>
                          <a:latin typeface="Open Sans"/>
                          <a:ea typeface="+mn-ea"/>
                          <a:cs typeface="+mn-cs"/>
                        </a:rPr>
                        <a:t>(</a:t>
                      </a:r>
                      <a:r>
                        <a:rPr lang="hr-HR" sz="1800" kern="1200" baseline="0" dirty="0" smtClean="0">
                          <a:solidFill>
                            <a:schemeClr val="tx1"/>
                          </a:solidFill>
                          <a:latin typeface="Open Sans"/>
                          <a:ea typeface="+mn-ea"/>
                          <a:cs typeface="+mn-cs"/>
                        </a:rPr>
                        <a:t>iako odabrani pisani komentari mogu biti pročitani naglas</a:t>
                      </a:r>
                      <a:r>
                        <a:rPr lang="en-US" sz="1800" kern="1200" baseline="0" dirty="0" smtClean="0">
                          <a:solidFill>
                            <a:schemeClr val="tx1"/>
                          </a:solidFill>
                          <a:latin typeface="Open Sans"/>
                          <a:ea typeface="+mn-ea"/>
                          <a:cs typeface="+mn-cs"/>
                        </a:rPr>
                        <a:t>)</a:t>
                      </a:r>
                      <a:endParaRPr lang="hr-HR" dirty="0"/>
                    </a:p>
                  </a:txBody>
                  <a:tcPr/>
                </a:tc>
                <a:extLst>
                  <a:ext uri="{0D108BD9-81ED-4DB2-BD59-A6C34878D82A}">
                    <a16:rowId xmlns:a16="http://schemas.microsoft.com/office/drawing/2014/main" xmlns="" val="10001"/>
                  </a:ext>
                </a:extLst>
              </a:tr>
              <a:tr h="558062">
                <a:tc>
                  <a:txBody>
                    <a:bodyPr/>
                    <a:lstStyle/>
                    <a:p>
                      <a:r>
                        <a:rPr lang="hr-HR" sz="1800" kern="1200" baseline="0" dirty="0" smtClean="0">
                          <a:solidFill>
                            <a:schemeClr val="tx1"/>
                          </a:solidFill>
                          <a:latin typeface="+mn-lt"/>
                          <a:ea typeface="+mn-ea"/>
                          <a:cs typeface="+mn-cs"/>
                        </a:rPr>
                        <a:t>Zahtjeva govorne vještine</a:t>
                      </a:r>
                      <a:endParaRPr lang="hr-HR" dirty="0"/>
                    </a:p>
                  </a:txBody>
                  <a:tcPr/>
                </a:tc>
                <a:tc>
                  <a:txBody>
                    <a:bodyPr/>
                    <a:lstStyle/>
                    <a:p>
                      <a:r>
                        <a:rPr lang="hr-HR" sz="1800" kern="1200" baseline="0" dirty="0" smtClean="0">
                          <a:solidFill>
                            <a:schemeClr val="tx1"/>
                          </a:solidFill>
                          <a:latin typeface="+mn-lt"/>
                          <a:ea typeface="+mn-ea"/>
                          <a:cs typeface="+mn-cs"/>
                        </a:rPr>
                        <a:t>Zahtjeva vještinu pisanja</a:t>
                      </a:r>
                      <a:endParaRPr lang="hr-HR" dirty="0"/>
                    </a:p>
                  </a:txBody>
                  <a:tcPr/>
                </a:tc>
                <a:extLst>
                  <a:ext uri="{0D108BD9-81ED-4DB2-BD59-A6C34878D82A}">
                    <a16:rowId xmlns:a16="http://schemas.microsoft.com/office/drawing/2014/main" xmlns="" val="10002"/>
                  </a:ext>
                </a:extLst>
              </a:tr>
              <a:tr h="558062">
                <a:tc>
                  <a:txBody>
                    <a:bodyPr/>
                    <a:lstStyle/>
                    <a:p>
                      <a:r>
                        <a:rPr lang="hr-HR" sz="1800" kern="1200" baseline="0" dirty="0" smtClean="0">
                          <a:solidFill>
                            <a:schemeClr val="tx1"/>
                          </a:solidFill>
                          <a:latin typeface="Open Sans"/>
                          <a:ea typeface="+mn-ea"/>
                          <a:cs typeface="+mn-cs"/>
                        </a:rPr>
                        <a:t>Izvještaj se odnosi na djecu čije je praćenje unaprijed određeno</a:t>
                      </a:r>
                      <a:endParaRPr lang="hr-HR" dirty="0"/>
                    </a:p>
                  </a:txBody>
                  <a:tcPr/>
                </a:tc>
                <a:tc>
                  <a:txBody>
                    <a:bodyPr/>
                    <a:lstStyle/>
                    <a:p>
                      <a:r>
                        <a:rPr lang="hr-HR" sz="1800" kern="1200" baseline="0" dirty="0" smtClean="0">
                          <a:solidFill>
                            <a:schemeClr val="tx1"/>
                          </a:solidFill>
                          <a:latin typeface="Open Sans"/>
                          <a:ea typeface="+mn-ea"/>
                          <a:cs typeface="+mn-cs"/>
                        </a:rPr>
                        <a:t>Može se odnositi na </a:t>
                      </a:r>
                      <a:r>
                        <a:rPr lang="hr-HR" sz="1800" kern="1200" baseline="0" dirty="0" err="1" smtClean="0">
                          <a:solidFill>
                            <a:schemeClr val="tx1"/>
                          </a:solidFill>
                          <a:latin typeface="Open Sans"/>
                          <a:ea typeface="+mn-ea"/>
                          <a:cs typeface="+mn-cs"/>
                        </a:rPr>
                        <a:t>prosocijalno</a:t>
                      </a:r>
                      <a:r>
                        <a:rPr lang="hr-HR" sz="1800" kern="1200" baseline="0" dirty="0" smtClean="0">
                          <a:solidFill>
                            <a:schemeClr val="tx1"/>
                          </a:solidFill>
                          <a:latin typeface="Open Sans"/>
                          <a:ea typeface="+mn-ea"/>
                          <a:cs typeface="+mn-cs"/>
                        </a:rPr>
                        <a:t> ponašanje bilo kojeg djeteta</a:t>
                      </a:r>
                      <a:endParaRPr lang="hr-HR"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9041068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67544" y="915566"/>
            <a:ext cx="721523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Procedura usmenog izvještavanja</a:t>
            </a:r>
            <a:endParaRPr lang="en-US" sz="1800" b="1" dirty="0"/>
          </a:p>
          <a:p>
            <a:pPr marL="457200" indent="-457200" algn="l"/>
            <a:endParaRPr lang="hr-HR" sz="1800" dirty="0"/>
          </a:p>
          <a:p>
            <a:pPr marL="457200" indent="-457200" algn="l">
              <a:buFont typeface="Arial" pitchFamily="34" charset="0"/>
              <a:buChar char="•"/>
            </a:pPr>
            <a:r>
              <a:rPr lang="hr-HR" sz="1800" dirty="0" smtClean="0"/>
              <a:t>Trener uglavnom odvoji </a:t>
            </a:r>
            <a:r>
              <a:rPr lang="en-US" sz="1800" dirty="0" smtClean="0"/>
              <a:t>10-15 min</a:t>
            </a:r>
            <a:r>
              <a:rPr lang="hr-HR" sz="1800" dirty="0" err="1" smtClean="0"/>
              <a:t>uta</a:t>
            </a:r>
            <a:r>
              <a:rPr lang="hr-HR" sz="1800" dirty="0" smtClean="0"/>
              <a:t> pri kraju treninga kada se iznose vršnjački komentari </a:t>
            </a:r>
            <a:r>
              <a:rPr lang="hr-HR" sz="1800" dirty="0" err="1" smtClean="0"/>
              <a:t>prosocijalnog</a:t>
            </a:r>
            <a:r>
              <a:rPr lang="hr-HR" sz="1800" dirty="0" smtClean="0"/>
              <a:t> ponašanja odabranog djeteta</a:t>
            </a:r>
            <a:endParaRPr lang="en-US" sz="1800" dirty="0"/>
          </a:p>
          <a:p>
            <a:pPr marL="457200" indent="-457200" algn="l">
              <a:buFont typeface="Arial" pitchFamily="34" charset="0"/>
              <a:buChar char="•"/>
            </a:pPr>
            <a:r>
              <a:rPr lang="hr-HR" sz="1800" dirty="0" smtClean="0"/>
              <a:t>Djeca su uvježbana da međusobno procjenjuju praćena ponašanja i izvještaji se obično pretvaraju u bodove koji vode prema zajedničkoj nagradi</a:t>
            </a:r>
            <a:endParaRPr lang="en-US" sz="1800" dirty="0"/>
          </a:p>
        </p:txBody>
      </p:sp>
    </p:spTree>
    <p:extLst>
      <p:ext uri="{BB962C8B-B14F-4D97-AF65-F5344CB8AC3E}">
        <p14:creationId xmlns:p14="http://schemas.microsoft.com/office/powerpoint/2010/main" val="7909292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987574"/>
            <a:ext cx="721523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Procedura pismenog izvještavanja (</a:t>
            </a:r>
            <a:r>
              <a:rPr lang="hr-HR" sz="1800" b="1" dirty="0" err="1" smtClean="0"/>
              <a:t>tootling</a:t>
            </a:r>
            <a:r>
              <a:rPr lang="hr-HR" sz="1800" b="1" dirty="0" smtClean="0"/>
              <a:t>)</a:t>
            </a:r>
            <a:endParaRPr lang="en-US" sz="1800" b="1" dirty="0"/>
          </a:p>
          <a:p>
            <a:pPr marL="457200" indent="-457200" algn="l"/>
            <a:endParaRPr lang="hr-HR" sz="1800" dirty="0"/>
          </a:p>
          <a:p>
            <a:pPr marL="457200" indent="-457200" algn="l">
              <a:buFont typeface="Arial" pitchFamily="34" charset="0"/>
              <a:buChar char="•"/>
            </a:pPr>
            <a:r>
              <a:rPr lang="hr-HR" sz="1800" dirty="0" smtClean="0"/>
              <a:t>Skinner i sur (2000) su izmislili naziv </a:t>
            </a:r>
            <a:r>
              <a:rPr lang="hr-HR" sz="1800" dirty="0" err="1" smtClean="0"/>
              <a:t>tootling</a:t>
            </a:r>
            <a:r>
              <a:rPr lang="hr-HR" sz="1800" dirty="0" smtClean="0"/>
              <a:t> kao kombinacija riječi </a:t>
            </a:r>
            <a:r>
              <a:rPr lang="en-US" sz="1800" dirty="0" smtClean="0"/>
              <a:t>tattling </a:t>
            </a:r>
            <a:r>
              <a:rPr lang="hr-HR" sz="1800" dirty="0" smtClean="0"/>
              <a:t>i </a:t>
            </a:r>
            <a:r>
              <a:rPr lang="en-US" sz="1800" dirty="0" smtClean="0"/>
              <a:t>tooting</a:t>
            </a:r>
            <a:r>
              <a:rPr lang="en-US" sz="1800" dirty="0"/>
              <a:t>, </a:t>
            </a:r>
            <a:endParaRPr lang="hr-HR" sz="1800" dirty="0"/>
          </a:p>
          <a:p>
            <a:pPr marL="457200" indent="-457200" algn="l">
              <a:buFont typeface="Arial" pitchFamily="34" charset="0"/>
              <a:buChar char="•"/>
            </a:pPr>
            <a:r>
              <a:rPr lang="hr-HR" sz="1800" dirty="0" smtClean="0"/>
              <a:t>U proceduri pismenog izvještavanja djeca su uvježbana za pisanje izvješća o </a:t>
            </a:r>
            <a:r>
              <a:rPr lang="hr-HR" sz="1800" dirty="0" err="1" smtClean="0"/>
              <a:t>prosocijalnom</a:t>
            </a:r>
            <a:r>
              <a:rPr lang="hr-HR" sz="1800" dirty="0" smtClean="0"/>
              <a:t> ponašanju druge djece s kojom treniraju, </a:t>
            </a:r>
            <a:r>
              <a:rPr lang="en-US" sz="1800" dirty="0" smtClean="0"/>
              <a:t>(</a:t>
            </a:r>
            <a:r>
              <a:rPr lang="hr-HR" sz="1800" dirty="0" smtClean="0"/>
              <a:t>primjerice tko je bio uključen u </a:t>
            </a:r>
            <a:r>
              <a:rPr lang="hr-HR" sz="1800" dirty="0" err="1" smtClean="0"/>
              <a:t>prosocijalno</a:t>
            </a:r>
            <a:r>
              <a:rPr lang="hr-HR" sz="1800" dirty="0" smtClean="0"/>
              <a:t> ponašanje</a:t>
            </a:r>
            <a:r>
              <a:rPr lang="en-US" sz="1800" dirty="0" smtClean="0"/>
              <a:t>, </a:t>
            </a:r>
            <a:r>
              <a:rPr lang="hr-HR" sz="1800" dirty="0" smtClean="0"/>
              <a:t>što je to dijete učinilo</a:t>
            </a:r>
            <a:r>
              <a:rPr lang="en-US" sz="1800" dirty="0" smtClean="0"/>
              <a:t> </a:t>
            </a:r>
            <a:r>
              <a:rPr lang="hr-HR" sz="1800" dirty="0" smtClean="0"/>
              <a:t>i tko je imao koristi od tog ponašanja</a:t>
            </a:r>
            <a:r>
              <a:rPr lang="en-US" sz="1800" dirty="0" smtClean="0"/>
              <a:t>)</a:t>
            </a:r>
            <a:endParaRPr lang="en-US" sz="1800" dirty="0"/>
          </a:p>
        </p:txBody>
      </p:sp>
    </p:spTree>
    <p:extLst>
      <p:ext uri="{BB962C8B-B14F-4D97-AF65-F5344CB8AC3E}">
        <p14:creationId xmlns:p14="http://schemas.microsoft.com/office/powerpoint/2010/main" val="258294276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51470"/>
            <a:ext cx="7704856"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57158" y="843558"/>
            <a:ext cx="7253616" cy="27283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Učinkovitost procedura pozitivnog vršnjačkog izvještavanja</a:t>
            </a:r>
            <a:endParaRPr lang="en-US" sz="1800" dirty="0"/>
          </a:p>
          <a:p>
            <a:pPr marL="457200" indent="-457200" algn="l"/>
            <a:endParaRPr lang="hr-HR" sz="1800" dirty="0"/>
          </a:p>
          <a:p>
            <a:pPr marL="457200" indent="-457200" algn="l">
              <a:buFont typeface="Arial" pitchFamily="34" charset="0"/>
              <a:buChar char="•"/>
            </a:pPr>
            <a:r>
              <a:rPr lang="hr-HR" sz="1800" dirty="0" smtClean="0"/>
              <a:t>Neovisno da li ih koristimo u obliku javnih usmenih ili privatnih pismenih izvješća, pozitivna vršnjačka izvještavanja imaju snažno uporište u znanstvenim dokazima koji potvrđuju njihovu učinkovitost u različitim uvjetima i s različitim populacijama</a:t>
            </a:r>
            <a:endParaRPr lang="hr-HR" sz="1800" dirty="0"/>
          </a:p>
          <a:p>
            <a:pPr marL="457200" indent="-457200" algn="l">
              <a:buFont typeface="Arial" pitchFamily="34" charset="0"/>
              <a:buChar char="•"/>
            </a:pPr>
            <a:r>
              <a:rPr lang="hr-HR" sz="1800" dirty="0" smtClean="0"/>
              <a:t>Učinkovitost se odnosi na povećanje učestalosti prijavljivanja </a:t>
            </a:r>
            <a:r>
              <a:rPr lang="hr-HR" sz="1800" dirty="0" err="1" smtClean="0"/>
              <a:t>prosocijalnog</a:t>
            </a:r>
            <a:r>
              <a:rPr lang="hr-HR" sz="1800" dirty="0" smtClean="0"/>
              <a:t> ponašanja, pozitivnih interakcija među vršnjacima kao i socijalnih vještina uočenih kod promatrane djece </a:t>
            </a:r>
            <a:endParaRPr lang="hr-HR" sz="1800" dirty="0"/>
          </a:p>
        </p:txBody>
      </p:sp>
    </p:spTree>
    <p:extLst>
      <p:ext uri="{BB962C8B-B14F-4D97-AF65-F5344CB8AC3E}">
        <p14:creationId xmlns:p14="http://schemas.microsoft.com/office/powerpoint/2010/main" val="429429381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632848"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smtClean="0">
              <a:solidFill>
                <a:schemeClr val="tx1">
                  <a:lumMod val="50000"/>
                  <a:lumOff val="50000"/>
                </a:schemeClr>
              </a:solidFill>
            </a:endParaRP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915566"/>
            <a:ext cx="7215238" cy="250033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2000" b="1" dirty="0" smtClean="0"/>
              <a:t>Učinkovitost procedura pozitivnog vršnjačkog izvještavanja</a:t>
            </a:r>
            <a:endParaRPr lang="en-US" sz="2000" dirty="0" smtClean="0"/>
          </a:p>
          <a:p>
            <a:pPr marL="457200" indent="-457200" algn="l"/>
            <a:endParaRPr lang="hr-HR" sz="1900" dirty="0"/>
          </a:p>
          <a:p>
            <a:pPr marL="457200" indent="-457200" algn="l">
              <a:buFont typeface="Arial" pitchFamily="34" charset="0"/>
              <a:buChar char="•"/>
            </a:pPr>
            <a:r>
              <a:rPr lang="hr-HR" sz="1900" dirty="0" smtClean="0"/>
              <a:t>Treneri i djeca ukazuju da je pozitivno vršnjačko izvještavanje vrlo učinkovita procedura i zato što za njenu provedbu treba minimum vremena i resursa za uspješno poticanje </a:t>
            </a:r>
            <a:r>
              <a:rPr lang="hr-HR" sz="1900" dirty="0" err="1" smtClean="0"/>
              <a:t>prosocijalnog</a:t>
            </a:r>
            <a:r>
              <a:rPr lang="hr-HR" sz="1900" dirty="0" smtClean="0"/>
              <a:t> ponašanja djece</a:t>
            </a:r>
            <a:endParaRPr lang="hr-HR" sz="1900" dirty="0"/>
          </a:p>
          <a:p>
            <a:pPr marL="457200" indent="-457200" algn="l">
              <a:buFont typeface="Arial" pitchFamily="34" charset="0"/>
              <a:buChar char="•"/>
            </a:pPr>
            <a:r>
              <a:rPr lang="hr-HR" sz="1900" dirty="0" smtClean="0"/>
              <a:t>Rezultati Istraživanja ukazuju da treneri nastavljaju s primjenom ovih procedura i nakon službenog završetka istraživanja</a:t>
            </a:r>
            <a:endParaRPr lang="hr-HR" sz="1900" dirty="0"/>
          </a:p>
          <a:p>
            <a:pPr marL="457200" indent="-457200" algn="l">
              <a:buFont typeface="Arial" pitchFamily="34" charset="0"/>
              <a:buChar char="•"/>
            </a:pPr>
            <a:endParaRPr lang="en-US" sz="2000" dirty="0"/>
          </a:p>
        </p:txBody>
      </p:sp>
    </p:spTree>
    <p:extLst>
      <p:ext uri="{BB962C8B-B14F-4D97-AF65-F5344CB8AC3E}">
        <p14:creationId xmlns:p14="http://schemas.microsoft.com/office/powerpoint/2010/main" val="288022755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714380"/>
          </a:xfrm>
        </p:spPr>
        <p:txBody>
          <a:bodyPr>
            <a:normAutofit/>
          </a:bodyPr>
          <a:lstStyle/>
          <a:p>
            <a:pPr algn="l"/>
            <a:r>
              <a:rPr lang="hr-HR" sz="1400" dirty="0" smtClean="0">
                <a:solidFill>
                  <a:schemeClr val="bg1">
                    <a:lumMod val="50000"/>
                  </a:schemeClr>
                </a:solidFill>
              </a:rPr>
              <a:t>3.2. Igra dobrog ponašanja (G</a:t>
            </a:r>
            <a:r>
              <a:rPr lang="hr-HR" sz="1400" dirty="0" smtClean="0">
                <a:solidFill>
                  <a:schemeClr val="tx1">
                    <a:lumMod val="50000"/>
                    <a:lumOff val="50000"/>
                  </a:schemeClr>
                </a:solidFill>
              </a:rPr>
              <a:t>BG) i pozitivno vršnjačko izvještavanje kao primjeri metoda temeljenih na igri s ciljem promoviranja socijalnog i emocionalnog razvoja djece</a:t>
            </a:r>
            <a:endParaRPr lang="en-GB"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915566"/>
            <a:ext cx="7215238" cy="30135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800" b="1" dirty="0" smtClean="0"/>
              <a:t>Upute za primjenu pozitivnog vršnjačkog izvještavanja</a:t>
            </a:r>
            <a:endParaRPr lang="hr-HR" sz="1800" dirty="0"/>
          </a:p>
          <a:p>
            <a:pPr marL="457200" indent="-457200" algn="l">
              <a:buFont typeface="Arial" pitchFamily="34" charset="0"/>
              <a:buChar char="•"/>
            </a:pPr>
            <a:r>
              <a:rPr lang="hr-HR" sz="1800" dirty="0" smtClean="0"/>
              <a:t>Brojne upute za primjenu ovih intervencija trebaju se uzeti u obzir. To uključuje:</a:t>
            </a:r>
            <a:r>
              <a:rPr lang="en-US" sz="1800" dirty="0" smtClean="0"/>
              <a:t>: </a:t>
            </a:r>
            <a:r>
              <a:rPr lang="en-US" sz="1800" dirty="0"/>
              <a:t>(1) </a:t>
            </a:r>
            <a:r>
              <a:rPr lang="hr-HR" sz="1800" dirty="0" smtClean="0"/>
              <a:t>Odabir usmenog ili pismenog izvještavanja</a:t>
            </a:r>
            <a:r>
              <a:rPr lang="en-US" sz="1800" dirty="0" smtClean="0"/>
              <a:t>;</a:t>
            </a:r>
            <a:r>
              <a:rPr lang="hr-HR" sz="1800" dirty="0" smtClean="0"/>
              <a:t> </a:t>
            </a:r>
            <a:r>
              <a:rPr lang="en-US" sz="1800" dirty="0"/>
              <a:t>(2) </a:t>
            </a:r>
            <a:r>
              <a:rPr lang="hr-HR" sz="1800" dirty="0" smtClean="0"/>
              <a:t>Odabir individualnog ili ekipnog izvještavanja</a:t>
            </a:r>
            <a:r>
              <a:rPr lang="en-US" sz="1800" dirty="0" smtClean="0"/>
              <a:t>; </a:t>
            </a:r>
            <a:r>
              <a:rPr lang="en-US" sz="1800" dirty="0"/>
              <a:t>(3) </a:t>
            </a:r>
            <a:r>
              <a:rPr lang="hr-HR" sz="1800" dirty="0" smtClean="0"/>
              <a:t>Obuku djece</a:t>
            </a:r>
            <a:r>
              <a:rPr lang="en-US" sz="1800" dirty="0" smtClean="0"/>
              <a:t>; </a:t>
            </a:r>
            <a:r>
              <a:rPr lang="en-US" sz="1800" dirty="0"/>
              <a:t>(4) </a:t>
            </a:r>
            <a:r>
              <a:rPr lang="hr-HR" sz="1800" dirty="0" smtClean="0"/>
              <a:t>Korištenje odgovarajućih grupnih </a:t>
            </a:r>
            <a:r>
              <a:rPr lang="hr-HR" sz="1800" dirty="0" err="1" smtClean="0"/>
              <a:t>kontingencija</a:t>
            </a:r>
            <a:r>
              <a:rPr lang="hr-HR" sz="1800" dirty="0" smtClean="0"/>
              <a:t> s javnim objavljivanjem</a:t>
            </a:r>
            <a:r>
              <a:rPr lang="en-US" sz="1800" dirty="0" smtClean="0"/>
              <a:t>; </a:t>
            </a:r>
            <a:r>
              <a:rPr lang="en-US" sz="1800" dirty="0"/>
              <a:t>(5) </a:t>
            </a:r>
            <a:r>
              <a:rPr lang="hr-HR" sz="1800" dirty="0" err="1" smtClean="0"/>
              <a:t>Spriječavanje</a:t>
            </a:r>
            <a:r>
              <a:rPr lang="hr-HR" sz="1800" dirty="0" smtClean="0"/>
              <a:t> negativnih interakcija među djecom</a:t>
            </a:r>
            <a:r>
              <a:rPr lang="en-US" sz="1800" dirty="0" smtClean="0"/>
              <a:t>; </a:t>
            </a:r>
            <a:r>
              <a:rPr lang="hr-HR" sz="1800" dirty="0" smtClean="0"/>
              <a:t>i</a:t>
            </a:r>
            <a:r>
              <a:rPr lang="en-US" sz="1800" dirty="0" smtClean="0"/>
              <a:t> </a:t>
            </a:r>
            <a:r>
              <a:rPr lang="en-US" sz="1800" dirty="0"/>
              <a:t>(6) </a:t>
            </a:r>
            <a:r>
              <a:rPr lang="hr-HR" sz="1800" dirty="0" smtClean="0"/>
              <a:t>Kreirati plan praćenja napretka</a:t>
            </a:r>
            <a:endParaRPr lang="en-US" sz="1800" dirty="0"/>
          </a:p>
        </p:txBody>
      </p:sp>
    </p:spTree>
    <p:extLst>
      <p:ext uri="{BB962C8B-B14F-4D97-AF65-F5344CB8AC3E}">
        <p14:creationId xmlns:p14="http://schemas.microsoft.com/office/powerpoint/2010/main" val="28906917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1428742"/>
            <a:ext cx="7215238" cy="250033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mj-lt"/>
              <a:buAutoNum type="arabicPeriod"/>
            </a:pPr>
            <a:r>
              <a:rPr lang="hr-HR" sz="2000" dirty="0" smtClean="0">
                <a:solidFill>
                  <a:schemeClr val="bg1">
                    <a:lumMod val="50000"/>
                  </a:schemeClr>
                </a:solidFill>
              </a:rPr>
              <a:t>Koristeći </a:t>
            </a:r>
            <a:r>
              <a:rPr lang="en-US" sz="2000" dirty="0" smtClean="0">
                <a:solidFill>
                  <a:schemeClr val="bg1">
                    <a:lumMod val="50000"/>
                  </a:schemeClr>
                </a:solidFill>
              </a:rPr>
              <a:t>GBG </a:t>
            </a:r>
            <a:r>
              <a:rPr lang="hr-HR" sz="2000" dirty="0" smtClean="0">
                <a:solidFill>
                  <a:schemeClr val="bg1">
                    <a:lumMod val="50000"/>
                  </a:schemeClr>
                </a:solidFill>
              </a:rPr>
              <a:t>upute </a:t>
            </a:r>
            <a:r>
              <a:rPr lang="en-US" sz="2000" dirty="0" smtClean="0">
                <a:solidFill>
                  <a:schemeClr val="bg1">
                    <a:lumMod val="50000"/>
                  </a:schemeClr>
                </a:solidFill>
              </a:rPr>
              <a:t>(</a:t>
            </a:r>
            <a:r>
              <a:rPr lang="hr-HR" sz="2000" dirty="0" smtClean="0">
                <a:solidFill>
                  <a:schemeClr val="bg1">
                    <a:lumMod val="50000"/>
                  </a:schemeClr>
                </a:solidFill>
              </a:rPr>
              <a:t>poglavlje</a:t>
            </a:r>
            <a:r>
              <a:rPr lang="en-US" sz="2000" dirty="0" smtClean="0">
                <a:solidFill>
                  <a:schemeClr val="bg1">
                    <a:lumMod val="50000"/>
                  </a:schemeClr>
                </a:solidFill>
              </a:rPr>
              <a:t>1</a:t>
            </a:r>
            <a:r>
              <a:rPr lang="en-US" sz="2000" dirty="0">
                <a:solidFill>
                  <a:schemeClr val="bg1">
                    <a:lumMod val="50000"/>
                  </a:schemeClr>
                </a:solidFill>
              </a:rPr>
              <a:t>. </a:t>
            </a:r>
            <a:r>
              <a:rPr lang="hr-HR" sz="2000" dirty="0" smtClean="0">
                <a:solidFill>
                  <a:schemeClr val="bg1">
                    <a:lumMod val="50000"/>
                  </a:schemeClr>
                </a:solidFill>
              </a:rPr>
              <a:t>u knjizi: </a:t>
            </a:r>
            <a:r>
              <a:rPr lang="en-US" sz="2000" dirty="0" smtClean="0">
                <a:solidFill>
                  <a:schemeClr val="bg1">
                    <a:lumMod val="50000"/>
                  </a:schemeClr>
                </a:solidFill>
              </a:rPr>
              <a:t>Hawkins</a:t>
            </a:r>
            <a:r>
              <a:rPr lang="en-US" sz="2000" dirty="0">
                <a:solidFill>
                  <a:schemeClr val="bg1">
                    <a:lumMod val="50000"/>
                  </a:schemeClr>
                </a:solidFill>
              </a:rPr>
              <a:t>, R., Nabors, L. (eds.) (2018). </a:t>
            </a:r>
            <a:r>
              <a:rPr lang="en-US" sz="2000" i="1" dirty="0">
                <a:solidFill>
                  <a:schemeClr val="bg1">
                    <a:lumMod val="50000"/>
                  </a:schemeClr>
                </a:solidFill>
              </a:rPr>
              <a:t>Promoting </a:t>
            </a:r>
            <a:r>
              <a:rPr lang="en-US" sz="2000" i="1" dirty="0" err="1">
                <a:solidFill>
                  <a:schemeClr val="bg1">
                    <a:lumMod val="50000"/>
                  </a:schemeClr>
                </a:solidFill>
              </a:rPr>
              <a:t>Prosocial</a:t>
            </a:r>
            <a:r>
              <a:rPr lang="en-US" sz="2000" i="1" dirty="0">
                <a:solidFill>
                  <a:schemeClr val="bg1">
                    <a:lumMod val="50000"/>
                  </a:schemeClr>
                </a:solidFill>
              </a:rPr>
              <a:t> </a:t>
            </a:r>
            <a:r>
              <a:rPr lang="en-US" sz="2000" i="1" dirty="0" err="1">
                <a:solidFill>
                  <a:schemeClr val="bg1">
                    <a:lumMod val="50000"/>
                  </a:schemeClr>
                </a:solidFill>
              </a:rPr>
              <a:t>Behaviours</a:t>
            </a:r>
            <a:r>
              <a:rPr lang="en-US" sz="2000" i="1" dirty="0">
                <a:solidFill>
                  <a:schemeClr val="bg1">
                    <a:lumMod val="50000"/>
                  </a:schemeClr>
                </a:solidFill>
              </a:rPr>
              <a:t> in Children through Games and Play. Making Social Emotional Learning Fun</a:t>
            </a:r>
            <a:r>
              <a:rPr lang="en-US" sz="2000" i="1" dirty="0" smtClean="0">
                <a:solidFill>
                  <a:schemeClr val="bg1">
                    <a:lumMod val="50000"/>
                  </a:schemeClr>
                </a:solidFill>
              </a:rPr>
              <a:t>) </a:t>
            </a:r>
            <a:r>
              <a:rPr lang="hr-HR" sz="2000" i="1" dirty="0" smtClean="0">
                <a:solidFill>
                  <a:schemeClr val="bg1">
                    <a:lumMod val="50000"/>
                  </a:schemeClr>
                </a:solidFill>
              </a:rPr>
              <a:t>s</a:t>
            </a:r>
            <a:r>
              <a:rPr lang="hr-HR" sz="2000" dirty="0" smtClean="0">
                <a:solidFill>
                  <a:schemeClr val="bg1">
                    <a:lumMod val="50000"/>
                  </a:schemeClr>
                </a:solidFill>
              </a:rPr>
              <a:t>vaki trener/student</a:t>
            </a:r>
            <a:r>
              <a:rPr lang="en-US" sz="2000" dirty="0" smtClean="0">
                <a:solidFill>
                  <a:schemeClr val="bg1">
                    <a:lumMod val="50000"/>
                  </a:schemeClr>
                </a:solidFill>
              </a:rPr>
              <a:t> </a:t>
            </a:r>
            <a:r>
              <a:rPr lang="hr-HR" sz="2000" dirty="0" smtClean="0">
                <a:solidFill>
                  <a:schemeClr val="bg1">
                    <a:lumMod val="50000"/>
                  </a:schemeClr>
                </a:solidFill>
              </a:rPr>
              <a:t>treba kreirati svoju verziju kako </a:t>
            </a:r>
            <a:r>
              <a:rPr lang="en-US" sz="2000" dirty="0" smtClean="0">
                <a:solidFill>
                  <a:schemeClr val="bg1">
                    <a:lumMod val="50000"/>
                  </a:schemeClr>
                </a:solidFill>
              </a:rPr>
              <a:t> </a:t>
            </a:r>
            <a:r>
              <a:rPr lang="hr-HR" sz="2000" dirty="0" smtClean="0">
                <a:solidFill>
                  <a:schemeClr val="bg1">
                    <a:lumMod val="50000"/>
                  </a:schemeClr>
                </a:solidFill>
              </a:rPr>
              <a:t>provesti </a:t>
            </a:r>
            <a:r>
              <a:rPr lang="en-US" sz="2000" dirty="0" smtClean="0">
                <a:solidFill>
                  <a:schemeClr val="bg1">
                    <a:lumMod val="50000"/>
                  </a:schemeClr>
                </a:solidFill>
              </a:rPr>
              <a:t>GBG </a:t>
            </a:r>
            <a:r>
              <a:rPr lang="hr-HR" sz="2000" dirty="0" smtClean="0">
                <a:solidFill>
                  <a:schemeClr val="bg1">
                    <a:lumMod val="50000"/>
                  </a:schemeClr>
                </a:solidFill>
              </a:rPr>
              <a:t>procedure u svom sportskom klubu </a:t>
            </a:r>
          </a:p>
          <a:p>
            <a:pPr marL="457200" indent="-457200" algn="l">
              <a:buFont typeface="+mj-lt"/>
              <a:buAutoNum type="arabicPeriod"/>
            </a:pPr>
            <a:r>
              <a:rPr lang="hr-HR" sz="2000" dirty="0" smtClean="0">
                <a:solidFill>
                  <a:schemeClr val="bg1">
                    <a:lumMod val="50000"/>
                  </a:schemeClr>
                </a:solidFill>
              </a:rPr>
              <a:t>Koristeći upute za primjenu vršnjačkog izvještavanja </a:t>
            </a:r>
            <a:r>
              <a:rPr lang="en-US" sz="2000" dirty="0" smtClean="0">
                <a:solidFill>
                  <a:schemeClr val="bg1">
                    <a:lumMod val="50000"/>
                  </a:schemeClr>
                </a:solidFill>
              </a:rPr>
              <a:t>(</a:t>
            </a:r>
            <a:r>
              <a:rPr lang="hr-HR" sz="2000" dirty="0" smtClean="0">
                <a:solidFill>
                  <a:schemeClr val="bg1">
                    <a:lumMod val="50000"/>
                  </a:schemeClr>
                </a:solidFill>
              </a:rPr>
              <a:t>poglavlje 3. u knjizi: </a:t>
            </a:r>
            <a:r>
              <a:rPr lang="en-US" sz="2000" dirty="0" smtClean="0">
                <a:solidFill>
                  <a:schemeClr val="bg1">
                    <a:lumMod val="50000"/>
                  </a:schemeClr>
                </a:solidFill>
              </a:rPr>
              <a:t>Hawkins</a:t>
            </a:r>
            <a:r>
              <a:rPr lang="en-US" sz="2000" dirty="0">
                <a:solidFill>
                  <a:schemeClr val="bg1">
                    <a:lumMod val="50000"/>
                  </a:schemeClr>
                </a:solidFill>
              </a:rPr>
              <a:t>, R., Nabors, L. (eds.) (2018). </a:t>
            </a:r>
            <a:r>
              <a:rPr lang="en-US" sz="2000" i="1" dirty="0">
                <a:solidFill>
                  <a:schemeClr val="bg1">
                    <a:lumMod val="50000"/>
                  </a:schemeClr>
                </a:solidFill>
              </a:rPr>
              <a:t>Promoting </a:t>
            </a:r>
            <a:r>
              <a:rPr lang="en-US" sz="2000" i="1" dirty="0" err="1">
                <a:solidFill>
                  <a:schemeClr val="bg1">
                    <a:lumMod val="50000"/>
                  </a:schemeClr>
                </a:solidFill>
              </a:rPr>
              <a:t>Prosocial</a:t>
            </a:r>
            <a:r>
              <a:rPr lang="en-US" sz="2000" i="1" dirty="0">
                <a:solidFill>
                  <a:schemeClr val="bg1">
                    <a:lumMod val="50000"/>
                  </a:schemeClr>
                </a:solidFill>
              </a:rPr>
              <a:t> </a:t>
            </a:r>
            <a:r>
              <a:rPr lang="en-US" sz="2000" i="1" dirty="0" err="1">
                <a:solidFill>
                  <a:schemeClr val="bg1">
                    <a:lumMod val="50000"/>
                  </a:schemeClr>
                </a:solidFill>
              </a:rPr>
              <a:t>Behaviours</a:t>
            </a:r>
            <a:r>
              <a:rPr lang="en-US" sz="2000" i="1" dirty="0">
                <a:solidFill>
                  <a:schemeClr val="bg1">
                    <a:lumMod val="50000"/>
                  </a:schemeClr>
                </a:solidFill>
              </a:rPr>
              <a:t> in Children through Games and Play. Making Social Emotional Learning Fun) </a:t>
            </a:r>
            <a:r>
              <a:rPr lang="hr-HR" sz="2000" i="1" dirty="0" smtClean="0">
                <a:solidFill>
                  <a:schemeClr val="bg1">
                    <a:lumMod val="50000"/>
                  </a:schemeClr>
                </a:solidFill>
              </a:rPr>
              <a:t>s</a:t>
            </a:r>
            <a:r>
              <a:rPr lang="hr-HR" sz="2000" dirty="0" smtClean="0">
                <a:solidFill>
                  <a:schemeClr val="bg1">
                    <a:lumMod val="50000"/>
                  </a:schemeClr>
                </a:solidFill>
              </a:rPr>
              <a:t>vaki trener/student</a:t>
            </a:r>
            <a:r>
              <a:rPr lang="en-US" sz="2000" dirty="0" smtClean="0">
                <a:solidFill>
                  <a:schemeClr val="bg1">
                    <a:lumMod val="50000"/>
                  </a:schemeClr>
                </a:solidFill>
              </a:rPr>
              <a:t> </a:t>
            </a:r>
            <a:r>
              <a:rPr lang="hr-HR" sz="2000" dirty="0" smtClean="0">
                <a:solidFill>
                  <a:schemeClr val="bg1">
                    <a:lumMod val="50000"/>
                  </a:schemeClr>
                </a:solidFill>
              </a:rPr>
              <a:t>treba kreirati svoju verziju kako </a:t>
            </a:r>
            <a:r>
              <a:rPr lang="en-US" sz="2000" dirty="0" smtClean="0">
                <a:solidFill>
                  <a:schemeClr val="bg1">
                    <a:lumMod val="50000"/>
                  </a:schemeClr>
                </a:solidFill>
              </a:rPr>
              <a:t> </a:t>
            </a:r>
            <a:r>
              <a:rPr lang="hr-HR" sz="2000" dirty="0" smtClean="0">
                <a:solidFill>
                  <a:schemeClr val="bg1">
                    <a:lumMod val="50000"/>
                  </a:schemeClr>
                </a:solidFill>
              </a:rPr>
              <a:t>provesti procedure pismenog/usmenog izvještavanja u svom klubu</a:t>
            </a:r>
            <a:endParaRPr lang="en-US" sz="2000" dirty="0">
              <a:solidFill>
                <a:schemeClr val="bg1">
                  <a:lumMod val="50000"/>
                </a:schemeClr>
              </a:solidFill>
            </a:endParaRPr>
          </a:p>
          <a:p>
            <a:pPr marL="457200" indent="-457200" algn="l">
              <a:buFont typeface="+mj-lt"/>
              <a:buAutoNum type="arabicPeriod"/>
            </a:pPr>
            <a:endParaRPr lang="en-US" sz="2000" dirty="0"/>
          </a:p>
        </p:txBody>
      </p:sp>
      <p:sp>
        <p:nvSpPr>
          <p:cNvPr id="9" name="Subtitle 3">
            <a:extLst>
              <a:ext uri="{FF2B5EF4-FFF2-40B4-BE49-F238E27FC236}">
                <a16:creationId xmlns:a16="http://schemas.microsoft.com/office/drawing/2014/main" xmlns="" id="{4969E57E-D235-4830-ADA6-993A0199924A}"/>
              </a:ext>
            </a:extLst>
          </p:cNvPr>
          <p:cNvSpPr txBox="1">
            <a:spLocks/>
          </p:cNvSpPr>
          <p:nvPr/>
        </p:nvSpPr>
        <p:spPr>
          <a:xfrm>
            <a:off x="792163" y="195486"/>
            <a:ext cx="8351837" cy="3603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smtClean="0"/>
              <a:t>3. Grupni emocionalni odgovor</a:t>
            </a:r>
            <a:r>
              <a:rPr lang="en-US" sz="1500" b="1" dirty="0" smtClean="0"/>
              <a:t>, </a:t>
            </a:r>
            <a:r>
              <a:rPr lang="hr-HR" sz="1500" b="1" dirty="0" smtClean="0"/>
              <a:t>grupna komunikacija nakon nasilja</a:t>
            </a:r>
            <a:endParaRPr lang="lt-LT" sz="1400" dirty="0"/>
          </a:p>
          <a:p>
            <a:pPr>
              <a:defRPr/>
            </a:pPr>
            <a:endParaRPr lang="en-US" sz="1400" dirty="0"/>
          </a:p>
        </p:txBody>
      </p:sp>
      <p:sp>
        <p:nvSpPr>
          <p:cNvPr id="10" name="Subtitle 3"/>
          <p:cNvSpPr txBox="1">
            <a:spLocks/>
          </p:cNvSpPr>
          <p:nvPr/>
        </p:nvSpPr>
        <p:spPr bwMode="auto">
          <a:xfrm>
            <a:off x="1259632" y="627534"/>
            <a:ext cx="6400800" cy="609600"/>
          </a:xfrm>
          <a:prstGeom prst="rect">
            <a:avLst/>
          </a:prstGeom>
          <a:noFill/>
          <a:ln w="9525">
            <a:noFill/>
            <a:miter lim="800000"/>
            <a:headEnd/>
            <a:tailEnd/>
          </a:ln>
        </p:spPr>
        <p:txBody>
          <a:bodyPr/>
          <a:lstStyle/>
          <a:p>
            <a:pPr algn="ctr">
              <a:spcBef>
                <a:spcPct val="20000"/>
              </a:spcBef>
            </a:pPr>
            <a:r>
              <a:rPr lang="hr-HR" altLang="en-US" sz="2400" b="1" dirty="0" smtClean="0">
                <a:solidFill>
                  <a:srgbClr val="898989"/>
                </a:solidFill>
                <a:latin typeface="Open Sans"/>
                <a:ea typeface="Open Sans"/>
                <a:cs typeface="Open Sans"/>
              </a:rPr>
              <a:t>Pitanja / zadaci</a:t>
            </a:r>
            <a:endParaRPr lang="en-US" altLang="en-US" sz="2400" dirty="0">
              <a:solidFill>
                <a:srgbClr val="898989"/>
              </a:solidFill>
              <a:latin typeface="Open Sans"/>
              <a:ea typeface="Open Sans"/>
              <a:cs typeface="Open Sans"/>
            </a:endParaRPr>
          </a:p>
        </p:txBody>
      </p:sp>
    </p:spTree>
    <p:extLst>
      <p:ext uri="{BB962C8B-B14F-4D97-AF65-F5344CB8AC3E}">
        <p14:creationId xmlns:p14="http://schemas.microsoft.com/office/powerpoint/2010/main" val="1440959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90563" y="4516438"/>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hr-HR" sz="1800" dirty="0" smtClean="0"/>
              <a:t>KRAJ 3. CJELINE </a:t>
            </a:r>
            <a:r>
              <a:rPr lang="lt-LT" sz="1800" dirty="0"/>
              <a:t/>
            </a:r>
            <a:br>
              <a:rPr lang="lt-LT" sz="1800" dirty="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B20A0-0736-432E-83A1-F516E93820F1}"/>
              </a:ext>
            </a:extLst>
          </p:cNvPr>
          <p:cNvSpPr>
            <a:spLocks noGrp="1"/>
          </p:cNvSpPr>
          <p:nvPr>
            <p:ph type="ctrTitle"/>
          </p:nvPr>
        </p:nvSpPr>
        <p:spPr>
          <a:xfrm>
            <a:off x="683568" y="4965700"/>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hr-HR" dirty="0"/>
              <a:t/>
            </a:r>
            <a:br>
              <a:rPr lang="hr-HR" dirty="0"/>
            </a:br>
            <a:r>
              <a:rPr lang="hr-HR" dirty="0"/>
              <a:t/>
            </a:r>
            <a:br>
              <a:rPr lang="hr-HR" dirty="0"/>
            </a:br>
            <a:r>
              <a:rPr lang="hr-HR" sz="1800" dirty="0" smtClean="0">
                <a:solidFill>
                  <a:schemeClr val="tx1"/>
                </a:solidFill>
              </a:rPr>
              <a:t>Cjelina</a:t>
            </a:r>
            <a:r>
              <a:rPr lang="lt-LT" sz="1800" dirty="0" smtClean="0">
                <a:solidFill>
                  <a:schemeClr val="tx1"/>
                </a:solidFill>
              </a:rPr>
              <a:t> </a:t>
            </a:r>
            <a:r>
              <a:rPr lang="hr-HR" sz="1800" dirty="0">
                <a:solidFill>
                  <a:schemeClr val="tx1"/>
                </a:solidFill>
              </a:rPr>
              <a:t>4</a:t>
            </a:r>
            <a:r>
              <a:rPr lang="lt-LT" sz="1800" dirty="0">
                <a:solidFill>
                  <a:schemeClr val="tx1"/>
                </a:solidFill>
              </a:rPr>
              <a:t>.</a:t>
            </a:r>
            <a:r>
              <a:rPr lang="en-US" sz="1800" dirty="0">
                <a:solidFill>
                  <a:schemeClr val="tx1"/>
                </a:solidFill>
              </a:rPr>
              <a:t> </a:t>
            </a:r>
            <a:r>
              <a:rPr lang="hr-HR" sz="1800" dirty="0" smtClean="0"/>
              <a:t>Strategije u odnosu prema situacijskim faktorima</a:t>
            </a:r>
            <a:r>
              <a:rPr lang="hr-HR" sz="1800" dirty="0"/>
              <a:t/>
            </a:r>
            <a:br>
              <a:rPr lang="hr-HR" sz="1800" dirty="0"/>
            </a:br>
            <a:r>
              <a:rPr lang="lt-LT" sz="1800" dirty="0"/>
              <a:t/>
            </a:r>
            <a:br>
              <a:rPr lang="lt-LT" sz="1800" dirty="0"/>
            </a:br>
            <a:r>
              <a:rPr lang="lt-LT" sz="1800" dirty="0"/>
              <a:t/>
            </a:r>
            <a:br>
              <a:rPr lang="lt-LT" sz="1800" dirty="0"/>
            </a:br>
            <a:r>
              <a:rPr lang="en-US" dirty="0"/>
              <a:t/>
            </a:r>
            <a:br>
              <a:rPr lang="en-US" dirty="0"/>
            </a:br>
            <a:endParaRPr lang="en-US" dirty="0"/>
          </a:p>
        </p:txBody>
      </p:sp>
      <p:sp>
        <p:nvSpPr>
          <p:cNvPr id="3" name="Title 1">
            <a:extLst>
              <a:ext uri="{FF2B5EF4-FFF2-40B4-BE49-F238E27FC236}">
                <a16:creationId xmlns:a16="http://schemas.microsoft.com/office/drawing/2014/main" xmlns=""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95486"/>
            <a:ext cx="7226249" cy="360040"/>
          </a:xfrm>
        </p:spPr>
        <p:txBody>
          <a:bodyPr>
            <a:normAutofit fontScale="25000" lnSpcReduction="20000"/>
          </a:bodyPr>
          <a:lstStyle/>
          <a:p>
            <a:pPr algn="l"/>
            <a:r>
              <a:rPr lang="hr-HR" sz="6000" dirty="0" smtClean="0"/>
              <a:t>4. Strategije u odnosu prema situacijskim faktorima</a:t>
            </a:r>
            <a:br>
              <a:rPr lang="hr-HR" sz="6000" dirty="0" smtClean="0"/>
            </a:br>
            <a:endParaRPr lang="lt-LT" sz="6000" dirty="0"/>
          </a:p>
          <a:p>
            <a:pPr algn="l"/>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xmlns="" id="{A96D0E6D-E0FB-46EC-9E78-FCE19977F902}"/>
              </a:ext>
            </a:extLst>
          </p:cNvPr>
          <p:cNvSpPr txBox="1">
            <a:spLocks/>
          </p:cNvSpPr>
          <p:nvPr/>
        </p:nvSpPr>
        <p:spPr>
          <a:xfrm>
            <a:off x="827584" y="843558"/>
            <a:ext cx="7128792" cy="332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r>
              <a:rPr lang="hr-HR" sz="1800" b="1" dirty="0" smtClean="0">
                <a:solidFill>
                  <a:schemeClr val="bg1">
                    <a:lumMod val="50000"/>
                  </a:schemeClr>
                </a:solidFill>
              </a:rPr>
              <a:t>Sadržaj</a:t>
            </a:r>
            <a:endParaRPr lang="hr-HR" sz="1800" b="1" dirty="0">
              <a:solidFill>
                <a:schemeClr val="bg1">
                  <a:lumMod val="50000"/>
                </a:schemeClr>
              </a:solidFill>
            </a:endParaRPr>
          </a:p>
          <a:p>
            <a:pPr marL="457200" indent="-457200" algn="l"/>
            <a:endParaRPr lang="hr-HR" sz="1800" b="1" dirty="0">
              <a:solidFill>
                <a:schemeClr val="bg1">
                  <a:lumMod val="50000"/>
                </a:schemeClr>
              </a:solidFill>
            </a:endParaRPr>
          </a:p>
          <a:p>
            <a:pPr marL="457200" indent="-457200" algn="l"/>
            <a:r>
              <a:rPr lang="hr-HR" sz="1800" b="1" dirty="0" smtClean="0">
                <a:solidFill>
                  <a:schemeClr val="tx1"/>
                </a:solidFill>
              </a:rPr>
              <a:t>Poglavlje </a:t>
            </a:r>
            <a:r>
              <a:rPr lang="hr-HR" sz="1800" b="1" dirty="0">
                <a:solidFill>
                  <a:schemeClr val="tx1"/>
                </a:solidFill>
              </a:rPr>
              <a:t>4.1. </a:t>
            </a:r>
            <a:r>
              <a:rPr lang="hr-HR" sz="1800" dirty="0" smtClean="0">
                <a:solidFill>
                  <a:schemeClr val="tx1">
                    <a:lumMod val="50000"/>
                    <a:lumOff val="50000"/>
                  </a:schemeClr>
                </a:solidFill>
              </a:rPr>
              <a:t>Situacijski rizici i faktori zaštite od pojave nasilja i socijalne isključenosti</a:t>
            </a:r>
            <a:endParaRPr lang="hr-HR" sz="1800" dirty="0">
              <a:solidFill>
                <a:schemeClr val="accent6"/>
              </a:solidFill>
            </a:endParaRPr>
          </a:p>
          <a:p>
            <a:pPr marL="457200" indent="-457200" algn="l"/>
            <a:r>
              <a:rPr lang="hr-HR" sz="1800" b="1" dirty="0" smtClean="0">
                <a:solidFill>
                  <a:schemeClr val="tx1"/>
                </a:solidFill>
              </a:rPr>
              <a:t>Poglavlje </a:t>
            </a:r>
            <a:r>
              <a:rPr lang="hr-HR" sz="1800" b="1" dirty="0">
                <a:solidFill>
                  <a:schemeClr val="tx1"/>
                </a:solidFill>
              </a:rPr>
              <a:t>4.2. </a:t>
            </a:r>
            <a:r>
              <a:rPr lang="hr-HR" sz="1800" dirty="0" smtClean="0">
                <a:solidFill>
                  <a:schemeClr val="tx1">
                    <a:lumMod val="50000"/>
                    <a:lumOff val="50000"/>
                  </a:schemeClr>
                </a:solidFill>
              </a:rPr>
              <a:t>Programi kreirani za borbu protiv nasilja i socijalne isključenosti</a:t>
            </a:r>
            <a:endParaRPr lang="hr-HR" sz="1800" dirty="0">
              <a:solidFill>
                <a:schemeClr val="tx1">
                  <a:lumMod val="50000"/>
                  <a:lumOff val="50000"/>
                </a:schemeClr>
              </a:solidFill>
            </a:endParaRPr>
          </a:p>
          <a:p>
            <a:pPr marL="457200" indent="-457200" algn="l"/>
            <a:r>
              <a:rPr lang="hr-HR" sz="1800" b="1" dirty="0" smtClean="0">
                <a:solidFill>
                  <a:schemeClr val="tx1"/>
                </a:solidFill>
              </a:rPr>
              <a:t>Poglavlje </a:t>
            </a:r>
            <a:r>
              <a:rPr lang="hr-HR" sz="1800" b="1" dirty="0">
                <a:solidFill>
                  <a:schemeClr val="tx1"/>
                </a:solidFill>
              </a:rPr>
              <a:t>4.3. </a:t>
            </a:r>
            <a:r>
              <a:rPr lang="hr-HR" sz="1800" dirty="0" smtClean="0">
                <a:solidFill>
                  <a:schemeClr val="tx1">
                    <a:lumMod val="50000"/>
                    <a:lumOff val="50000"/>
                  </a:schemeClr>
                </a:solidFill>
              </a:rPr>
              <a:t>Primjeri mogućih strategija trenera za upravljanje ponašanjem sportaša</a:t>
            </a:r>
            <a:endParaRPr lang="en-US" sz="1800" dirty="0">
              <a:solidFill>
                <a:schemeClr val="tx1">
                  <a:lumMod val="50000"/>
                  <a:lumOff val="50000"/>
                </a:schemeClr>
              </a:solidFill>
            </a:endParaRPr>
          </a:p>
          <a:p>
            <a:pPr marL="457200" indent="-457200" algn="l"/>
            <a:endParaRPr lang="en-GB" sz="1800" dirty="0">
              <a:solidFill>
                <a:schemeClr val="tx1">
                  <a:lumMod val="50000"/>
                  <a:lumOff val="50000"/>
                </a:schemeClr>
              </a:solidFill>
            </a:endParaRPr>
          </a:p>
        </p:txBody>
      </p:sp>
    </p:spTree>
    <p:extLst>
      <p:ext uri="{BB962C8B-B14F-4D97-AF65-F5344CB8AC3E}">
        <p14:creationId xmlns:p14="http://schemas.microsoft.com/office/powerpoint/2010/main" val="166407223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75587" y="987574"/>
            <a:ext cx="8156853" cy="30963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r>
              <a:rPr lang="hr-HR" sz="1600" b="1" dirty="0"/>
              <a:t>     Kako prepoznati opasnu situaciju?</a:t>
            </a:r>
            <a:endParaRPr lang="en-US" sz="1600" dirty="0"/>
          </a:p>
          <a:p>
            <a:pPr marL="342900" indent="-342900" algn="l">
              <a:buFont typeface="Arial" panose="020B0604020202020204" pitchFamily="34" charset="0"/>
              <a:buChar char="•"/>
            </a:pPr>
            <a:endParaRPr lang="hr-HR" sz="1600" dirty="0"/>
          </a:p>
          <a:p>
            <a:pPr marL="342900" indent="-342900" algn="l">
              <a:buFont typeface="Arial" panose="020B0604020202020204" pitchFamily="34" charset="0"/>
              <a:buChar char="•"/>
            </a:pPr>
            <a:r>
              <a:rPr lang="hr-HR" sz="1600" dirty="0"/>
              <a:t>opasne situacije su one koje oblikuju specifičan kontekst, faktor ili interakciju koje mogu rezultirati nasilnim / isključivim ponašanjima (</a:t>
            </a:r>
            <a:r>
              <a:rPr lang="hr-HR" sz="1600" dirty="0" err="1"/>
              <a:t>Rivara</a:t>
            </a:r>
            <a:r>
              <a:rPr lang="hr-HR" sz="1600" dirty="0"/>
              <a:t>, </a:t>
            </a:r>
            <a:r>
              <a:rPr lang="hr-HR" sz="1600" dirty="0" err="1"/>
              <a:t>Le</a:t>
            </a:r>
            <a:r>
              <a:rPr lang="hr-HR" sz="1600" dirty="0"/>
              <a:t> </a:t>
            </a:r>
            <a:r>
              <a:rPr lang="hr-HR" sz="1600" dirty="0" err="1"/>
              <a:t>Menestrel</a:t>
            </a:r>
            <a:r>
              <a:rPr lang="hr-HR" sz="1600" dirty="0"/>
              <a:t>, 2016)</a:t>
            </a:r>
          </a:p>
          <a:p>
            <a:pPr marL="342900" indent="-342900" algn="l">
              <a:buFont typeface="Arial" panose="020B0604020202020204" pitchFamily="34" charset="0"/>
              <a:buChar char="•"/>
            </a:pPr>
            <a:r>
              <a:rPr lang="hr-HR" sz="1600" dirty="0"/>
              <a:t>trener / učitelj bi trebao biti svjestan potencijalnih prijetnji i pokušati ih smanjiti čak i prije nego što eskaliraju</a:t>
            </a:r>
          </a:p>
          <a:p>
            <a:pPr marL="342900" indent="-342900" algn="l">
              <a:buFont typeface="Arial" panose="020B0604020202020204" pitchFamily="34" charset="0"/>
              <a:buChar char="•"/>
            </a:pPr>
            <a:r>
              <a:rPr lang="hr-HR" sz="1600" dirty="0"/>
              <a:t>to se može postići pravilnom komunikacijom s djecom, pripremajući ih za potencijalne promjene koje mogu na njih utjecati i obrazujući ih o poštovanju, toleranciji i grupnoj koheziji (zajedništvu)</a:t>
            </a:r>
          </a:p>
          <a:p>
            <a:pPr marL="342900" indent="-342900" algn="l">
              <a:buFont typeface="Arial" panose="020B0604020202020204" pitchFamily="34" charset="0"/>
              <a:buChar char="•"/>
            </a:pPr>
            <a:endParaRPr lang="hr-HR" sz="1100" dirty="0"/>
          </a:p>
        </p:txBody>
      </p:sp>
      <p:sp>
        <p:nvSpPr>
          <p:cNvPr id="9" name="Subtitle 3">
            <a:extLst>
              <a:ext uri="{FF2B5EF4-FFF2-40B4-BE49-F238E27FC236}">
                <a16:creationId xmlns:a16="http://schemas.microsoft.com/office/drawing/2014/main" xmlns="" id="{67886179-8280-406E-92DF-DBDD05AE6255}"/>
              </a:ext>
            </a:extLst>
          </p:cNvPr>
          <p:cNvSpPr txBox="1">
            <a:spLocks/>
          </p:cNvSpPr>
          <p:nvPr/>
        </p:nvSpPr>
        <p:spPr>
          <a:xfrm>
            <a:off x="971600" y="123478"/>
            <a:ext cx="7704856"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a:solidFill>
                  <a:schemeClr val="tx1"/>
                </a:solidFill>
              </a:rPr>
              <a:t>1.1. </a:t>
            </a:r>
            <a:r>
              <a:rPr lang="hr-HR" sz="1500"/>
              <a:t>Definiranje opasnih situacija i opasne okoline koja rezultira pojavom društveno neprihvatljivog ponašanja </a:t>
            </a:r>
            <a:endParaRPr lang="en-US" sz="1500"/>
          </a:p>
          <a:p>
            <a:pPr algn="l"/>
            <a:endParaRPr lang="en-US" sz="1800" dirty="0"/>
          </a:p>
        </p:txBody>
      </p:sp>
    </p:spTree>
    <p:extLst>
      <p:ext uri="{BB962C8B-B14F-4D97-AF65-F5344CB8AC3E}">
        <p14:creationId xmlns:p14="http://schemas.microsoft.com/office/powerpoint/2010/main" val="290170966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344816" cy="609399"/>
          </a:xfrm>
        </p:spPr>
        <p:txBody>
          <a:bodyPr>
            <a:normAutofit/>
          </a:bodyPr>
          <a:lstStyle/>
          <a:p>
            <a:pPr algn="l"/>
            <a:r>
              <a:rPr lang="hr-HR" sz="1500" dirty="0" smtClean="0">
                <a:solidFill>
                  <a:schemeClr val="tx1">
                    <a:lumMod val="50000"/>
                    <a:lumOff val="50000"/>
                  </a:schemeClr>
                </a:solidFill>
              </a:rPr>
              <a:t>4.1. </a:t>
            </a:r>
            <a:r>
              <a:rPr lang="hr-HR" sz="1600" dirty="0" smtClean="0">
                <a:solidFill>
                  <a:schemeClr val="tx1">
                    <a:lumMod val="50000"/>
                    <a:lumOff val="50000"/>
                  </a:schemeClr>
                </a:solidFill>
              </a:rPr>
              <a:t>Situacijski rizici i faktori zaštite od pojave nasilja i socijalne isključenosti</a:t>
            </a:r>
            <a:endParaRPr lang="hr-HR" sz="15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83568" y="843558"/>
            <a:ext cx="7162108" cy="27146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Javno-zdravstveni pristup nasilju među mladima</a:t>
            </a:r>
            <a:endParaRPr lang="en-US" sz="1800" b="1" dirty="0"/>
          </a:p>
          <a:p>
            <a:pPr marL="457200" indent="-457200" algn="l"/>
            <a:endParaRPr lang="hr-HR" sz="1800" dirty="0"/>
          </a:p>
          <a:p>
            <a:pPr marL="457200" indent="-457200" algn="l">
              <a:buFont typeface="Arial" pitchFamily="34" charset="0"/>
              <a:buChar char="•"/>
            </a:pPr>
            <a:r>
              <a:rPr lang="en-US" sz="1800" dirty="0" smtClean="0"/>
              <a:t>I</a:t>
            </a:r>
            <a:r>
              <a:rPr lang="hr-HR" sz="1800" dirty="0" smtClean="0"/>
              <a:t>identificirati rizične faktore i faktore zaštite</a:t>
            </a:r>
            <a:endParaRPr lang="en-US" sz="1800" dirty="0"/>
          </a:p>
          <a:p>
            <a:pPr marL="457200" indent="-457200" algn="l">
              <a:buFont typeface="Arial" pitchFamily="34" charset="0"/>
              <a:buChar char="•"/>
            </a:pPr>
            <a:r>
              <a:rPr lang="hr-HR" sz="1800" dirty="0" smtClean="0"/>
              <a:t>Odrediti kada oni tijekom života najčešće dolaze do izražaja</a:t>
            </a:r>
            <a:r>
              <a:rPr lang="en-US" sz="1800" dirty="0" smtClean="0"/>
              <a:t>, </a:t>
            </a:r>
            <a:endParaRPr lang="en-US" sz="1800" dirty="0"/>
          </a:p>
          <a:p>
            <a:pPr marL="457200" indent="-457200" algn="l">
              <a:buFont typeface="Arial" pitchFamily="34" charset="0"/>
              <a:buChar char="•"/>
            </a:pPr>
            <a:r>
              <a:rPr lang="hr-HR" sz="1800" dirty="0" smtClean="0"/>
              <a:t>Kreirati preventivne programe koje treba pravovremeno primijeniti kako bi njihov učinak bio najizraženiji</a:t>
            </a:r>
            <a:endParaRPr lang="en-US" sz="1800" dirty="0"/>
          </a:p>
          <a:p>
            <a:pPr marL="457200" indent="-457200" algn="l">
              <a:buFont typeface="Arial" pitchFamily="34" charset="0"/>
              <a:buChar char="•"/>
            </a:pPr>
            <a:r>
              <a:rPr lang="hr-HR" sz="1800" dirty="0" smtClean="0"/>
              <a:t>Upoznati javnost sa svim potrebnim </a:t>
            </a:r>
            <a:r>
              <a:rPr lang="hr-HR" sz="1800" dirty="0" err="1" smtClean="0"/>
              <a:t>informaijama</a:t>
            </a:r>
            <a:endParaRPr lang="en-US" sz="1800" dirty="0"/>
          </a:p>
        </p:txBody>
      </p:sp>
    </p:spTree>
    <p:extLst>
      <p:ext uri="{BB962C8B-B14F-4D97-AF65-F5344CB8AC3E}">
        <p14:creationId xmlns:p14="http://schemas.microsoft.com/office/powerpoint/2010/main" val="354227260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609399"/>
          </a:xfrm>
        </p:spPr>
        <p:txBody>
          <a:bodyPr>
            <a:normAutofit/>
          </a:bodyPr>
          <a:lstStyle/>
          <a:p>
            <a:pPr algn="l"/>
            <a:r>
              <a:rPr lang="hr-HR" sz="1400" dirty="0" smtClean="0">
                <a:solidFill>
                  <a:schemeClr val="tx1">
                    <a:lumMod val="50000"/>
                    <a:lumOff val="50000"/>
                  </a:schemeClr>
                </a:solidFill>
              </a:rPr>
              <a:t>4.1. Situacijski rizici i faktori zaštite od pojave nasilja i socijalne isključenosti</a:t>
            </a:r>
            <a:endParaRPr lang="hr-HR" sz="14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11560" y="987574"/>
            <a:ext cx="7233546"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Rizični </a:t>
            </a:r>
            <a:r>
              <a:rPr lang="hr-HR" sz="1800" b="1" dirty="0" err="1" smtClean="0"/>
              <a:t>faktorii</a:t>
            </a:r>
            <a:r>
              <a:rPr lang="hr-HR" sz="1800" b="1" dirty="0" smtClean="0"/>
              <a:t> i faktori zaštite</a:t>
            </a:r>
            <a:endParaRPr lang="en-US" sz="1800" dirty="0"/>
          </a:p>
          <a:p>
            <a:pPr marL="457200" indent="-457200" algn="l"/>
            <a:endParaRPr lang="hr-HR" sz="1800" dirty="0"/>
          </a:p>
          <a:p>
            <a:pPr marL="457200" indent="-457200" algn="l">
              <a:buFont typeface="Arial" pitchFamily="34" charset="0"/>
              <a:buChar char="•"/>
            </a:pPr>
            <a:r>
              <a:rPr lang="hr-HR" sz="1800" dirty="0" smtClean="0"/>
              <a:t>Znanstvenici su identificirali brojne osobne karakteristike i </a:t>
            </a:r>
            <a:r>
              <a:rPr lang="hr-HR" sz="1800" dirty="0" err="1" smtClean="0"/>
              <a:t>okolinske</a:t>
            </a:r>
            <a:r>
              <a:rPr lang="hr-HR" sz="1800" dirty="0" smtClean="0"/>
              <a:t> čimbenike koji povećavaju rizik </a:t>
            </a:r>
            <a:r>
              <a:rPr lang="hr-HR" sz="1800" dirty="0" err="1" smtClean="0"/>
              <a:t>ispoljavanja</a:t>
            </a:r>
            <a:r>
              <a:rPr lang="hr-HR" sz="1800" dirty="0" smtClean="0"/>
              <a:t> nasilnog ponašanja među djecom i mladima kao i one koji smanjuju rizik</a:t>
            </a:r>
            <a:endParaRPr lang="en-US" sz="1800" dirty="0"/>
          </a:p>
          <a:p>
            <a:pPr marL="457200" indent="-457200" algn="l">
              <a:buFont typeface="Arial" pitchFamily="34" charset="0"/>
              <a:buChar char="•"/>
            </a:pPr>
            <a:r>
              <a:rPr lang="hr-HR" sz="1800" dirty="0" smtClean="0"/>
              <a:t>Ti rizični i zaštitni faktori se mogu uočiti u različitim područjima života  i imaju različite učinke u različitim fazama razvoja čovjeka</a:t>
            </a:r>
            <a:endParaRPr lang="en-US" sz="1800" dirty="0"/>
          </a:p>
        </p:txBody>
      </p:sp>
    </p:spTree>
    <p:extLst>
      <p:ext uri="{BB962C8B-B14F-4D97-AF65-F5344CB8AC3E}">
        <p14:creationId xmlns:p14="http://schemas.microsoft.com/office/powerpoint/2010/main" val="73883719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848872" cy="609399"/>
          </a:xfrm>
        </p:spPr>
        <p:txBody>
          <a:bodyPr>
            <a:normAutofit/>
          </a:bodyPr>
          <a:lstStyle/>
          <a:p>
            <a:pPr algn="l"/>
            <a:r>
              <a:rPr lang="hr-HR" sz="1400" dirty="0" smtClean="0">
                <a:solidFill>
                  <a:schemeClr val="tx1">
                    <a:lumMod val="50000"/>
                    <a:lumOff val="50000"/>
                  </a:schemeClr>
                </a:solidFill>
              </a:rPr>
              <a:t>4.1. Situacijski rizici i faktori zaštite od pojave nasilja i socijalne isključenosti</a:t>
            </a:r>
            <a:endParaRPr lang="hr-HR" sz="14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843558"/>
            <a:ext cx="7858180" cy="30963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Osnovni principi iz znanstvenih istraživanja</a:t>
            </a:r>
            <a:endParaRPr lang="hr-HR" sz="1800" b="1" dirty="0"/>
          </a:p>
          <a:p>
            <a:pPr marL="457200" indent="-457200" algn="l"/>
            <a:endParaRPr lang="hr-HR" sz="1800" dirty="0"/>
          </a:p>
          <a:p>
            <a:pPr marL="457200" indent="-457200" algn="l">
              <a:buFont typeface="Arial" pitchFamily="34" charset="0"/>
              <a:buChar char="•"/>
            </a:pPr>
            <a:r>
              <a:rPr lang="hr-HR" sz="1800" dirty="0" smtClean="0"/>
              <a:t>Rizični i zaštitni faktori su prisutni u svim područjima života – osobnom, obiteljskom, u školi, sportu…</a:t>
            </a:r>
          </a:p>
          <a:p>
            <a:pPr marL="457200" indent="-457200" algn="l">
              <a:buFont typeface="Arial" pitchFamily="34" charset="0"/>
              <a:buChar char="•"/>
            </a:pPr>
            <a:r>
              <a:rPr lang="hr-HR" sz="1800" dirty="0" smtClean="0"/>
              <a:t>Osobine pojedinca uzrokuju u interakciji s okolinom moguću pojavu nasilnog ponašanja</a:t>
            </a:r>
            <a:endParaRPr lang="en-US" sz="1800" dirty="0"/>
          </a:p>
          <a:p>
            <a:pPr marL="457200" indent="-457200" algn="l">
              <a:buFont typeface="Arial" pitchFamily="34" charset="0"/>
              <a:buChar char="•"/>
            </a:pPr>
            <a:r>
              <a:rPr lang="hr-HR" sz="1800" dirty="0" err="1" smtClean="0"/>
              <a:t>Prediktivna</a:t>
            </a:r>
            <a:r>
              <a:rPr lang="hr-HR" sz="1800" dirty="0" smtClean="0"/>
              <a:t> snaga pojedinih rizičnih i zaštitnih faktora je različita u različitim fazama života</a:t>
            </a:r>
            <a:r>
              <a:rPr lang="en-US" sz="1800" dirty="0" smtClean="0"/>
              <a:t>. </a:t>
            </a:r>
            <a:r>
              <a:rPr lang="hr-HR" sz="1800" dirty="0" smtClean="0"/>
              <a:t>Na putu od ranog djetinjstva prema odrastanju neki rizični faktori postaju važniji od ostalih. </a:t>
            </a:r>
            <a:endParaRPr lang="en-US" sz="1800" dirty="0"/>
          </a:p>
        </p:txBody>
      </p:sp>
    </p:spTree>
    <p:extLst>
      <p:ext uri="{BB962C8B-B14F-4D97-AF65-F5344CB8AC3E}">
        <p14:creationId xmlns:p14="http://schemas.microsoft.com/office/powerpoint/2010/main" val="182580873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344816" cy="609399"/>
          </a:xfrm>
        </p:spPr>
        <p:txBody>
          <a:bodyPr>
            <a:noAutofit/>
          </a:bodyPr>
          <a:lstStyle/>
          <a:p>
            <a:pPr algn="l"/>
            <a:r>
              <a:rPr lang="hr-HR" sz="1400" dirty="0" smtClean="0">
                <a:solidFill>
                  <a:schemeClr val="tx1">
                    <a:lumMod val="50000"/>
                    <a:lumOff val="50000"/>
                  </a:schemeClr>
                </a:solidFill>
              </a:rPr>
              <a:t>4.1. Situacijski rizici i faktori zaštite od pojave nasilja i socijalne isključenosti</a:t>
            </a:r>
            <a:endParaRPr lang="hr-HR" sz="14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1059582"/>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Osnovni principi iz znanstvenih istraživanja</a:t>
            </a:r>
          </a:p>
          <a:p>
            <a:pPr marL="457200" indent="-457200" algn="l"/>
            <a:endParaRPr lang="hr-HR" sz="1800" dirty="0"/>
          </a:p>
          <a:p>
            <a:pPr marL="457200" indent="-457200" algn="l">
              <a:buFont typeface="Arial" pitchFamily="34" charset="0"/>
              <a:buChar char="•"/>
            </a:pPr>
            <a:r>
              <a:rPr lang="hr-HR" sz="1800" dirty="0" smtClean="0"/>
              <a:t>Rizični faktori ne djeluju izolirano – što je većem broju rizičnih faktora dijete izloženo, veća je vjerojatnost nasilnog ponašanja </a:t>
            </a:r>
          </a:p>
          <a:p>
            <a:pPr marL="457200" indent="-457200" algn="l">
              <a:buFont typeface="Arial" pitchFamily="34" charset="0"/>
              <a:buChar char="•"/>
            </a:pPr>
            <a:r>
              <a:rPr lang="hr-HR" sz="1800" dirty="0" smtClean="0"/>
              <a:t>Rizični faktori mogu se neutralizirati faktorima zaštite. Primjerice, malo je vjerojatno da će adolescent koji ima netolerantan stav prema nasilju  </a:t>
            </a:r>
            <a:r>
              <a:rPr lang="hr-HR" sz="1800" dirty="0" err="1" smtClean="0"/>
              <a:t>ispoljiti</a:t>
            </a:r>
            <a:r>
              <a:rPr lang="hr-HR" sz="1800" dirty="0" smtClean="0"/>
              <a:t> nasilna ponašanja, čak i ako je povezan s vršnjacima koji su skloni takvim ponašanjima (što predstavlja velik faktor rizika u tom razdoblju života)</a:t>
            </a:r>
            <a:endParaRPr lang="en-US" sz="1800" dirty="0"/>
          </a:p>
        </p:txBody>
      </p:sp>
    </p:spTree>
    <p:extLst>
      <p:ext uri="{BB962C8B-B14F-4D97-AF65-F5344CB8AC3E}">
        <p14:creationId xmlns:p14="http://schemas.microsoft.com/office/powerpoint/2010/main" val="148020764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971600" y="123478"/>
            <a:ext cx="7416824" cy="609399"/>
          </a:xfrm>
        </p:spPr>
        <p:txBody>
          <a:bodyPr>
            <a:normAutofit/>
          </a:bodyPr>
          <a:lstStyle/>
          <a:p>
            <a:pPr algn="l"/>
            <a:r>
              <a:rPr lang="hr-HR" sz="1400" dirty="0" smtClean="0">
                <a:solidFill>
                  <a:schemeClr val="tx1">
                    <a:lumMod val="50000"/>
                    <a:lumOff val="50000"/>
                  </a:schemeClr>
                </a:solidFill>
              </a:rPr>
              <a:t>4.1. Situacijski rizici i faktori zaštite od pojave nasilja i socijalne isključenosti</a:t>
            </a:r>
            <a:endParaRPr lang="hr-HR" sz="14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11560" y="987574"/>
            <a:ext cx="7858180" cy="2786082"/>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Osnovni principi iz znanstvenih istraživanja</a:t>
            </a:r>
          </a:p>
          <a:p>
            <a:pPr marL="457200" indent="-457200" algn="l"/>
            <a:endParaRPr lang="hr-HR" sz="1800" dirty="0"/>
          </a:p>
          <a:p>
            <a:pPr marL="457200" indent="-457200" algn="l">
              <a:buFont typeface="Arial" pitchFamily="34" charset="0"/>
              <a:buChar char="•"/>
            </a:pPr>
            <a:r>
              <a:rPr lang="hr-HR" sz="1800" dirty="0" smtClean="0"/>
              <a:t>Rizični faktori povećavaju vjerojatnost da će mlada osoba postati nasilna, ali oni ne mogu direktno </a:t>
            </a:r>
            <a:r>
              <a:rPr lang="hr-HR" sz="1800" dirty="0" err="1" smtClean="0"/>
              <a:t>uzrkovati</a:t>
            </a:r>
            <a:r>
              <a:rPr lang="hr-HR" sz="1800" dirty="0" smtClean="0"/>
              <a:t> da netko postane nasilan</a:t>
            </a:r>
          </a:p>
          <a:p>
            <a:pPr marL="457200" indent="-457200" algn="l">
              <a:buFont typeface="Arial" pitchFamily="34" charset="0"/>
              <a:buChar char="•"/>
            </a:pPr>
            <a:r>
              <a:rPr lang="hr-HR" sz="1800" dirty="0" smtClean="0"/>
              <a:t>Znanstvenici ih smatraju pouzdanim prediktorima ili vjerojatnim uzročnicima nasilja među mladima. Oni su korisni kako bi se mogle identificirati ranjive skupine za koje bi se trebale provoditi preventivne intervencije</a:t>
            </a:r>
            <a:endParaRPr lang="hr-HR" sz="1800" dirty="0"/>
          </a:p>
          <a:p>
            <a:pPr marL="457200" indent="-457200" algn="l">
              <a:buFont typeface="Arial" pitchFamily="34" charset="0"/>
              <a:buChar char="•"/>
            </a:pPr>
            <a:r>
              <a:rPr lang="hr-HR" sz="1800" dirty="0" smtClean="0"/>
              <a:t>Rizične oznake kao što su rasa i etnička pripadnost se često brkaju s rizičnim faktorima. Rizične oznake nemaju uzročnu povezanost s nasiljem</a:t>
            </a:r>
            <a:endParaRPr lang="en-US" sz="1800" dirty="0"/>
          </a:p>
        </p:txBody>
      </p:sp>
    </p:spTree>
    <p:extLst>
      <p:ext uri="{BB962C8B-B14F-4D97-AF65-F5344CB8AC3E}">
        <p14:creationId xmlns:p14="http://schemas.microsoft.com/office/powerpoint/2010/main" val="11234118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609399"/>
          </a:xfrm>
        </p:spPr>
        <p:txBody>
          <a:bodyPr>
            <a:normAutofit/>
          </a:bodyPr>
          <a:lstStyle/>
          <a:p>
            <a:pPr algn="l"/>
            <a:r>
              <a:rPr lang="hr-HR" sz="1400" dirty="0" smtClean="0">
                <a:solidFill>
                  <a:schemeClr val="tx1">
                    <a:lumMod val="50000"/>
                    <a:lumOff val="50000"/>
                  </a:schemeClr>
                </a:solidFill>
              </a:rPr>
              <a:t>4.1. Situacijski rizici i faktori zaštite od pojave nasilja i socijalne isključenosti</a:t>
            </a:r>
            <a:endParaRPr lang="hr-HR" sz="14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9155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Osnovni principi iz znanstvenih istraživanja</a:t>
            </a:r>
          </a:p>
          <a:p>
            <a:pPr marL="457200" indent="-457200" algn="l"/>
            <a:endParaRPr lang="hr-HR" sz="1800" dirty="0"/>
          </a:p>
          <a:p>
            <a:pPr marL="457200" indent="-457200" algn="l">
              <a:buFont typeface="Arial" pitchFamily="34" charset="0"/>
              <a:buChar char="•"/>
            </a:pPr>
            <a:r>
              <a:rPr lang="hr-HR" sz="1800" dirty="0" smtClean="0"/>
              <a:t>Ni jedan izolirani faktor rizika ni kombinacija tih faktora ne može predvidjeti nasilje s nepogrešivom točnošću. Vrlo mali postotak djece izloženih izoliranom faktoru rizika će </a:t>
            </a:r>
            <a:r>
              <a:rPr lang="hr-HR" sz="1800" dirty="0" err="1" smtClean="0"/>
              <a:t>ispoljiti</a:t>
            </a:r>
            <a:r>
              <a:rPr lang="hr-HR" sz="1800" dirty="0" smtClean="0"/>
              <a:t> nasilnička ponašanja. Slično tome, većina djece izložena višestrukim faktorima rizika također neće postati nasilna. S druge strane, ni prisutnost faktora zaštite ne može garantirati da djeca izložena rizičnim faktorima neće postati nasilna. </a:t>
            </a:r>
            <a:endParaRPr lang="en-US" sz="1800" dirty="0"/>
          </a:p>
        </p:txBody>
      </p:sp>
    </p:spTree>
    <p:extLst>
      <p:ext uri="{BB962C8B-B14F-4D97-AF65-F5344CB8AC3E}">
        <p14:creationId xmlns:p14="http://schemas.microsoft.com/office/powerpoint/2010/main" val="41416881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609399"/>
          </a:xfrm>
        </p:spPr>
        <p:txBody>
          <a:bodyPr>
            <a:normAutofit/>
          </a:bodyPr>
          <a:lstStyle/>
          <a:p>
            <a:pPr algn="l"/>
            <a:r>
              <a:rPr lang="hr-HR" sz="1400" dirty="0" smtClean="0">
                <a:solidFill>
                  <a:schemeClr val="tx1">
                    <a:lumMod val="50000"/>
                    <a:lumOff val="50000"/>
                  </a:schemeClr>
                </a:solidFill>
              </a:rPr>
              <a:t>4.1. Situacijski rizici i faktori zaštite od pojave nasilja i socijalne isključenosti</a:t>
            </a:r>
            <a:endParaRPr lang="hr-HR" sz="14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1059582"/>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Osnovni principi iz znanstvenih istraživanja</a:t>
            </a:r>
          </a:p>
          <a:p>
            <a:pPr marL="457200" indent="-457200" algn="l"/>
            <a:endParaRPr lang="hr-HR" sz="1800" dirty="0"/>
          </a:p>
          <a:p>
            <a:pPr marL="457200" indent="-457200" algn="l">
              <a:buFont typeface="Arial" pitchFamily="34" charset="0"/>
              <a:buChar char="•"/>
            </a:pPr>
            <a:r>
              <a:rPr lang="hr-HR" sz="1800" dirty="0" smtClean="0"/>
              <a:t>U istraživanjima su identificirana barem dvije početne točke vršnjačkog nasilja: prva se odnosi na djetinjstvo i počinje prije puberteta (manji broj slučajeva), a druga je adolescentska koja počinje nakon puberteta (veći broj slučajeva). Nasilje svoj vrhunac dostiže u drugom desetljeću života. </a:t>
            </a:r>
            <a:endParaRPr lang="en-US" sz="1800" dirty="0"/>
          </a:p>
        </p:txBody>
      </p:sp>
    </p:spTree>
    <p:extLst>
      <p:ext uri="{BB962C8B-B14F-4D97-AF65-F5344CB8AC3E}">
        <p14:creationId xmlns:p14="http://schemas.microsoft.com/office/powerpoint/2010/main" val="157372024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560840" cy="609399"/>
          </a:xfrm>
        </p:spPr>
        <p:txBody>
          <a:bodyPr>
            <a:normAutofit/>
          </a:bodyPr>
          <a:lstStyle/>
          <a:p>
            <a:pPr algn="l"/>
            <a:r>
              <a:rPr lang="hr-HR" sz="1400" dirty="0" smtClean="0">
                <a:solidFill>
                  <a:schemeClr val="tx1">
                    <a:lumMod val="50000"/>
                    <a:lumOff val="50000"/>
                  </a:schemeClr>
                </a:solidFill>
              </a:rPr>
              <a:t>4.1. Situacijski rizici i faktori zaštite od pojave nasilja i socijalne isključenosti</a:t>
            </a:r>
            <a:endParaRPr lang="hr-HR" sz="1400" dirty="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987574"/>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Osnovni principi iz znanstvenih istraživanja</a:t>
            </a:r>
          </a:p>
          <a:p>
            <a:pPr marL="457200" indent="-457200" algn="l"/>
            <a:endParaRPr lang="hr-HR" sz="1800" dirty="0"/>
          </a:p>
          <a:p>
            <a:pPr marL="457200" indent="-457200" algn="l">
              <a:buFont typeface="Arial" pitchFamily="34" charset="0"/>
              <a:buChar char="•"/>
            </a:pPr>
            <a:r>
              <a:rPr lang="hr-HR" sz="1800" dirty="0" smtClean="0"/>
              <a:t>Identificirati i razumjeti način djelovanja faktora zaštite je podjednako važno u </a:t>
            </a:r>
            <a:r>
              <a:rPr lang="hr-HR" sz="1800" dirty="0" err="1" smtClean="0"/>
              <a:t>spriječavanju</a:t>
            </a:r>
            <a:r>
              <a:rPr lang="hr-HR" sz="1800" dirty="0" smtClean="0"/>
              <a:t> i zaustavljanju nasilja kao i identificiranje i razumijevanje rizičnih faktora </a:t>
            </a:r>
          </a:p>
          <a:p>
            <a:pPr marL="457200" indent="-457200" algn="l">
              <a:buFont typeface="Arial" pitchFamily="34" charset="0"/>
              <a:buChar char="•"/>
            </a:pPr>
            <a:r>
              <a:rPr lang="hr-HR" sz="1800" dirty="0" smtClean="0"/>
              <a:t>Više zaštitnih faktora je predlagano, ali dosad su samo 2 potvrđena kao učinkovita u neutraliziranju rizičnih faktora –netolerantan stav prema nasilju i posvećenost školovanju. Zaštitni faktori zahtijevaju veću pažnju istraživača u budućnosti </a:t>
            </a:r>
            <a:endParaRPr lang="en-US" sz="1800" dirty="0"/>
          </a:p>
        </p:txBody>
      </p:sp>
    </p:spTree>
    <p:extLst>
      <p:ext uri="{BB962C8B-B14F-4D97-AF65-F5344CB8AC3E}">
        <p14:creationId xmlns:p14="http://schemas.microsoft.com/office/powerpoint/2010/main" val="378708665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128792" cy="801778"/>
          </a:xfrm>
        </p:spPr>
        <p:txBody>
          <a:bodyPr>
            <a:normAutofit/>
          </a:bodyPr>
          <a:lstStyle/>
          <a:p>
            <a:pPr algn="l"/>
            <a:r>
              <a:rPr lang="hr-HR" sz="1600" dirty="0" smtClean="0">
                <a:solidFill>
                  <a:schemeClr val="tx1">
                    <a:lumMod val="50000"/>
                    <a:lumOff val="50000"/>
                  </a:schemeClr>
                </a:solidFill>
              </a:rPr>
              <a:t>4.2. Programi kreirani za borbu protiv nasilja i socijalne isključenosti</a:t>
            </a:r>
            <a:endParaRPr lang="hr-HR" sz="1500" dirty="0">
              <a:solidFill>
                <a:schemeClr val="tx1">
                  <a:lumMod val="50000"/>
                  <a:lumOff val="50000"/>
                </a:schemeClr>
              </a:solidFill>
            </a:endParaRPr>
          </a:p>
          <a:p>
            <a:r>
              <a:rPr lang="hr-HR" dirty="0"/>
              <a:t> </a:t>
            </a:r>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843558"/>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Korištene znanstvene metode u </a:t>
            </a:r>
            <a:r>
              <a:rPr lang="hr-HR" sz="1800" b="1" dirty="0" err="1" smtClean="0"/>
              <a:t>identifiiranju</a:t>
            </a:r>
            <a:r>
              <a:rPr lang="hr-HR" sz="1800" b="1" dirty="0" smtClean="0"/>
              <a:t> primjera najbolje prakse</a:t>
            </a:r>
            <a:endParaRPr lang="hr-HR" sz="1800" b="1" dirty="0"/>
          </a:p>
          <a:p>
            <a:pPr marL="457200" indent="-457200" algn="l"/>
            <a:endParaRPr lang="hr-HR" sz="1800" dirty="0"/>
          </a:p>
          <a:p>
            <a:pPr marL="457200" indent="-457200" algn="l">
              <a:buFont typeface="Arial" pitchFamily="34" charset="0"/>
              <a:buChar char="•"/>
            </a:pPr>
            <a:r>
              <a:rPr lang="hr-HR" sz="1800" dirty="0" smtClean="0"/>
              <a:t>Meta analize- rigorozne statističke metode u kojima se uspoređuju rezultati većeg broja pomno odabranih studija - koriste se za dobivanje pouzdanije procjene učinaka različitih programa</a:t>
            </a:r>
            <a:endParaRPr lang="hr-HR" sz="1800" dirty="0"/>
          </a:p>
          <a:p>
            <a:pPr marL="457200" indent="-457200" algn="l">
              <a:buFont typeface="Arial" pitchFamily="34" charset="0"/>
              <a:buChar char="•"/>
            </a:pPr>
            <a:r>
              <a:rPr lang="hr-HR" sz="1800" dirty="0" smtClean="0"/>
              <a:t>Pregled različitih istraživanja i identificiranje općih strategija i učinkovitih programa</a:t>
            </a:r>
            <a:endParaRPr lang="hr-HR" sz="1800" dirty="0"/>
          </a:p>
        </p:txBody>
      </p:sp>
    </p:spTree>
    <p:extLst>
      <p:ext uri="{BB962C8B-B14F-4D97-AF65-F5344CB8AC3E}">
        <p14:creationId xmlns:p14="http://schemas.microsoft.com/office/powerpoint/2010/main" val="317024761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344816" cy="857256"/>
          </a:xfrm>
        </p:spPr>
        <p:txBody>
          <a:bodyPr>
            <a:normAutofit/>
          </a:bodyPr>
          <a:lstStyle/>
          <a:p>
            <a:pPr algn="l"/>
            <a:r>
              <a:rPr lang="hr-HR" sz="1600" dirty="0" smtClean="0">
                <a:solidFill>
                  <a:schemeClr val="tx1">
                    <a:lumMod val="50000"/>
                    <a:lumOff val="50000"/>
                  </a:schemeClr>
                </a:solidFill>
              </a:rPr>
              <a:t>4.2. Programi kreirani za borbu protiv nasilja i socijalne isključenosti</a:t>
            </a:r>
            <a:endParaRPr lang="hr-HR" sz="1500" dirty="0" smtClean="0">
              <a:solidFill>
                <a:schemeClr val="tx1">
                  <a:lumMod val="50000"/>
                  <a:lumOff val="50000"/>
                </a:schemeClr>
              </a:solidFill>
            </a:endParaRPr>
          </a:p>
          <a:p>
            <a:r>
              <a:rPr lang="en-US" dirty="0"/>
              <a:t> </a:t>
            </a: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843558"/>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Podjela strategija i programa prema učinkovitosti</a:t>
            </a:r>
            <a:endParaRPr lang="hr-HR" sz="1800" b="1" dirty="0"/>
          </a:p>
          <a:p>
            <a:pPr marL="457200" indent="-457200" algn="l"/>
            <a:r>
              <a:rPr lang="hr-HR" sz="1800" b="1" dirty="0"/>
              <a:t>(General, U. S. 2001</a:t>
            </a:r>
            <a:r>
              <a:rPr lang="hr-HR" sz="1800" dirty="0"/>
              <a:t>). </a:t>
            </a:r>
          </a:p>
          <a:p>
            <a:pPr marL="457200" indent="-457200" algn="l">
              <a:buFont typeface="Arial" pitchFamily="34" charset="0"/>
              <a:buChar char="•"/>
            </a:pPr>
            <a:r>
              <a:rPr lang="hr-HR" sz="1800" dirty="0" smtClean="0"/>
              <a:t>Učinkoviti i neučinkoviti</a:t>
            </a:r>
            <a:endParaRPr lang="hr-HR" sz="1800" dirty="0"/>
          </a:p>
          <a:p>
            <a:pPr algn="l"/>
            <a:endParaRPr lang="hr-HR" sz="1800" dirty="0"/>
          </a:p>
          <a:p>
            <a:pPr marL="457200" indent="-457200" algn="l"/>
            <a:r>
              <a:rPr lang="hr-HR" sz="1800" b="1" dirty="0" smtClean="0"/>
              <a:t>Podjela učinkovitih programa</a:t>
            </a:r>
            <a:endParaRPr lang="hr-HR" sz="1800" b="1" dirty="0"/>
          </a:p>
          <a:p>
            <a:pPr marL="457200" indent="-457200" algn="l">
              <a:buFont typeface="Arial" pitchFamily="34" charset="0"/>
              <a:buChar char="•"/>
            </a:pPr>
            <a:r>
              <a:rPr lang="hr-HR" sz="1800" dirty="0" err="1" smtClean="0"/>
              <a:t>Modelni</a:t>
            </a:r>
            <a:r>
              <a:rPr lang="hr-HR" sz="1800" dirty="0" smtClean="0"/>
              <a:t> programi (ispunjavaju vrlo visoke kriterije učinkovitosti)</a:t>
            </a:r>
            <a:r>
              <a:rPr lang="en-US" sz="1800" dirty="0" smtClean="0"/>
              <a:t> </a:t>
            </a:r>
            <a:endParaRPr lang="hr-HR" sz="1800" dirty="0"/>
          </a:p>
          <a:p>
            <a:pPr marL="457200" indent="-457200" algn="l">
              <a:buFont typeface="Arial" pitchFamily="34" charset="0"/>
              <a:buChar char="•"/>
            </a:pPr>
            <a:r>
              <a:rPr lang="hr-HR" sz="1800" dirty="0" smtClean="0"/>
              <a:t>Obećavajući programi (ispunjavaju minimalne kriterije učinkovitosti)</a:t>
            </a:r>
            <a:r>
              <a:rPr lang="en-US" sz="1800" dirty="0" smtClean="0"/>
              <a:t> </a:t>
            </a:r>
            <a:endParaRPr lang="en-US" sz="1800" dirty="0"/>
          </a:p>
        </p:txBody>
      </p:sp>
    </p:spTree>
    <p:extLst>
      <p:ext uri="{BB962C8B-B14F-4D97-AF65-F5344CB8AC3E}">
        <p14:creationId xmlns:p14="http://schemas.microsoft.com/office/powerpoint/2010/main" val="2744423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395536" y="915566"/>
            <a:ext cx="4464496" cy="32403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r>
              <a:rPr lang="hr-HR" sz="1600" b="1" dirty="0"/>
              <a:t>Kako prepoznati opasnu situaciju? </a:t>
            </a:r>
            <a:endParaRPr lang="hr-HR" sz="1500" dirty="0"/>
          </a:p>
          <a:p>
            <a:pPr marL="342900" indent="-342900" algn="l">
              <a:buFont typeface="Arial" panose="020B0604020202020204" pitchFamily="34" charset="0"/>
              <a:buChar char="•"/>
            </a:pPr>
            <a:r>
              <a:rPr lang="hr-HR" sz="1500" dirty="0"/>
              <a:t>primjeri potencijalno opasne situacije: </a:t>
            </a:r>
            <a:endParaRPr lang="en-US" sz="1500" dirty="0"/>
          </a:p>
          <a:p>
            <a:pPr marL="800100" lvl="1" indent="-342900" algn="l">
              <a:buFont typeface="Arial" panose="020B0604020202020204" pitchFamily="34" charset="0"/>
              <a:buChar char="•"/>
            </a:pPr>
            <a:r>
              <a:rPr lang="hr-HR" sz="1500" dirty="0"/>
              <a:t>novo dijete u grupi (u razredu ili sportskom timu)</a:t>
            </a:r>
          </a:p>
          <a:p>
            <a:pPr marL="800100" lvl="1" indent="-342900" algn="l">
              <a:buFont typeface="Arial" panose="020B0604020202020204" pitchFamily="34" charset="0"/>
              <a:buChar char="•"/>
            </a:pPr>
            <a:r>
              <a:rPr lang="hr-HR" sz="1500" dirty="0"/>
              <a:t>važno sportsko natjecanje u bliskoj budućnosti - utjecaj pritiska za postizanje uspjeha</a:t>
            </a:r>
          </a:p>
          <a:p>
            <a:pPr marL="800100" lvl="1" indent="-342900" algn="l">
              <a:buFont typeface="Arial" panose="020B0604020202020204" pitchFamily="34" charset="0"/>
              <a:buChar char="•"/>
            </a:pPr>
            <a:r>
              <a:rPr lang="hr-HR" sz="1500" dirty="0"/>
              <a:t>dijete se ističe na specifičan način (religija, etnička pripadnost, financijski standard)</a:t>
            </a:r>
          </a:p>
          <a:p>
            <a:pPr marL="800100" lvl="1" indent="-342900" algn="l">
              <a:buFont typeface="Arial" panose="020B0604020202020204" pitchFamily="34" charset="0"/>
              <a:buChar char="•"/>
            </a:pPr>
            <a:r>
              <a:rPr lang="hr-HR" sz="1500" dirty="0"/>
              <a:t>problemi kod kuće (djeca često mijenjaju svoje ponašanje kada prolaze kroz promjenu koju ne mogu kontrolirati)</a:t>
            </a:r>
          </a:p>
        </p:txBody>
      </p:sp>
      <p:pic>
        <p:nvPicPr>
          <p:cNvPr id="3074" name="Picture 2" descr="C:\TEA\P R O J E K T I\SAVE projekt_KIFST\kurikulumi\predavanja\bm\slike\addressing-Bullying-in-Schools_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563638"/>
            <a:ext cx="3279665" cy="1715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Subtitle 3">
            <a:extLst>
              <a:ext uri="{FF2B5EF4-FFF2-40B4-BE49-F238E27FC236}">
                <a16:creationId xmlns:a16="http://schemas.microsoft.com/office/drawing/2014/main" xmlns="" id="{DE8D6CD6-96BE-4C49-99AF-EAB5102B28B8}"/>
              </a:ext>
            </a:extLst>
          </p:cNvPr>
          <p:cNvSpPr txBox="1">
            <a:spLocks/>
          </p:cNvSpPr>
          <p:nvPr/>
        </p:nvSpPr>
        <p:spPr>
          <a:xfrm>
            <a:off x="971600" y="123478"/>
            <a:ext cx="7704856"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b="1" dirty="0">
                <a:solidFill>
                  <a:schemeClr val="tx1"/>
                </a:solidFill>
              </a:rPr>
              <a:t>1.1. </a:t>
            </a:r>
            <a:r>
              <a:rPr lang="hr-HR" sz="1500" dirty="0"/>
              <a:t>Definiranje opasnih situacija i opasne okoline koja rezultira pojavom društveno neprihvatljivog ponašanja </a:t>
            </a:r>
            <a:endParaRPr lang="en-US" sz="1500" dirty="0"/>
          </a:p>
          <a:p>
            <a:pPr algn="l"/>
            <a:endParaRPr lang="en-US" sz="1800" dirty="0"/>
          </a:p>
        </p:txBody>
      </p:sp>
    </p:spTree>
    <p:extLst>
      <p:ext uri="{BB962C8B-B14F-4D97-AF65-F5344CB8AC3E}">
        <p14:creationId xmlns:p14="http://schemas.microsoft.com/office/powerpoint/2010/main" val="24771371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560840" cy="609399"/>
          </a:xfrm>
        </p:spPr>
        <p:txBody>
          <a:bodyPr>
            <a:normAutofit/>
          </a:bodyPr>
          <a:lstStyle/>
          <a:p>
            <a:pPr algn="l"/>
            <a:r>
              <a:rPr lang="hr-HR" sz="1400" dirty="0" smtClean="0">
                <a:solidFill>
                  <a:schemeClr val="tx1">
                    <a:lumMod val="50000"/>
                    <a:lumOff val="50000"/>
                  </a:schemeClr>
                </a:solidFill>
              </a:rPr>
              <a:t>4.2. Programi kreirani za borbu protiv nasilja i socijalne isključenosti</a:t>
            </a:r>
            <a:endParaRPr lang="hr-HR"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611560" y="915566"/>
            <a:ext cx="7858180" cy="27860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hr-HR" sz="1800" b="1" dirty="0" smtClean="0"/>
              <a:t>Podjela strategija i programa</a:t>
            </a:r>
            <a:endParaRPr lang="en-US" sz="1800" b="1" dirty="0"/>
          </a:p>
          <a:p>
            <a:pPr marL="457200" indent="-457200" algn="l"/>
            <a:endParaRPr lang="hr-HR" sz="1800" b="1" dirty="0"/>
          </a:p>
          <a:p>
            <a:pPr marL="457200" indent="-457200" algn="l">
              <a:buFont typeface="Arial" pitchFamily="34" charset="0"/>
              <a:buChar char="•"/>
            </a:pPr>
            <a:r>
              <a:rPr lang="hr-HR" sz="1800" dirty="0" smtClean="0"/>
              <a:t>Preventivni programi i strategije (primarna prevencija) – </a:t>
            </a:r>
            <a:r>
              <a:rPr lang="hr-HR" sz="1800" dirty="0" err="1" smtClean="0"/>
              <a:t>spriječavanje</a:t>
            </a:r>
            <a:r>
              <a:rPr lang="hr-HR" sz="1800" dirty="0" smtClean="0"/>
              <a:t> nasilja u općoj populaciji mladih</a:t>
            </a:r>
            <a:endParaRPr lang="hr-HR" sz="1800" dirty="0"/>
          </a:p>
          <a:p>
            <a:pPr marL="457200" indent="-457200" algn="l">
              <a:buFont typeface="Arial" pitchFamily="34" charset="0"/>
              <a:buChar char="•"/>
            </a:pPr>
            <a:r>
              <a:rPr lang="hr-HR" sz="1800" dirty="0" smtClean="0"/>
              <a:t>Intervencijski programi i strategije (sekundarna i tercijarna prevencija) – smanjivanje rizika nasilnog ponašanja među mladima koji imaju jedan ili više rizičnih faktora za </a:t>
            </a:r>
            <a:r>
              <a:rPr lang="hr-HR" sz="1800" dirty="0" err="1" smtClean="0"/>
              <a:t>ispoljavanje</a:t>
            </a:r>
            <a:r>
              <a:rPr lang="hr-HR" sz="1800" dirty="0" smtClean="0"/>
              <a:t> nasilja </a:t>
            </a:r>
            <a:r>
              <a:rPr lang="en-US" sz="1800" dirty="0" smtClean="0"/>
              <a:t>(</a:t>
            </a:r>
            <a:r>
              <a:rPr lang="hr-HR" sz="1800" dirty="0" smtClean="0"/>
              <a:t>skupina visokorizičnih </a:t>
            </a:r>
            <a:r>
              <a:rPr lang="hr-HR" sz="1800" dirty="0" err="1" smtClean="0"/>
              <a:t>madih</a:t>
            </a:r>
            <a:r>
              <a:rPr lang="hr-HR" sz="1800" dirty="0" smtClean="0"/>
              <a:t> osoba</a:t>
            </a:r>
            <a:r>
              <a:rPr lang="en-US" sz="1800" dirty="0" smtClean="0"/>
              <a:t>) </a:t>
            </a:r>
            <a:r>
              <a:rPr lang="hr-HR" sz="1800" dirty="0" smtClean="0"/>
              <a:t>ili </a:t>
            </a:r>
            <a:r>
              <a:rPr lang="hr-HR" sz="1800" dirty="0" err="1" smtClean="0"/>
              <a:t>spriječavanje</a:t>
            </a:r>
            <a:r>
              <a:rPr lang="hr-HR" sz="1800" dirty="0" smtClean="0"/>
              <a:t> daljnje pojave ili eskalacije nasilja među mladima koji su već </a:t>
            </a:r>
            <a:r>
              <a:rPr lang="hr-HR" sz="1800" dirty="0" err="1" smtClean="0"/>
              <a:t>ispoljavali</a:t>
            </a:r>
            <a:r>
              <a:rPr lang="hr-HR" sz="1800" dirty="0" smtClean="0"/>
              <a:t> nasilno ponašanje</a:t>
            </a:r>
            <a:endParaRPr lang="en-US" sz="1800" dirty="0"/>
          </a:p>
        </p:txBody>
      </p:sp>
    </p:spTree>
    <p:extLst>
      <p:ext uri="{BB962C8B-B14F-4D97-AF65-F5344CB8AC3E}">
        <p14:creationId xmlns:p14="http://schemas.microsoft.com/office/powerpoint/2010/main" val="8636466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560840" cy="730340"/>
          </a:xfrm>
        </p:spPr>
        <p:txBody>
          <a:bodyPr>
            <a:normAutofit/>
          </a:bodyPr>
          <a:lstStyle/>
          <a:p>
            <a:pPr algn="l"/>
            <a:r>
              <a:rPr lang="hr-HR" sz="1400" dirty="0" smtClean="0">
                <a:solidFill>
                  <a:schemeClr val="tx1">
                    <a:lumMod val="50000"/>
                    <a:lumOff val="50000"/>
                  </a:schemeClr>
                </a:solidFill>
              </a:rPr>
              <a:t>4.2. Programi kreirani za borbu protiv nasilja i socijalne isključenosti</a:t>
            </a:r>
            <a:endParaRPr lang="hr-HR"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915566"/>
            <a:ext cx="7858180" cy="3096344"/>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2600" b="1" dirty="0" smtClean="0"/>
              <a:t>Primarni prevencijski programi i strategije</a:t>
            </a:r>
            <a:endParaRPr lang="hr-HR" sz="2600" b="1" dirty="0"/>
          </a:p>
          <a:p>
            <a:r>
              <a:rPr lang="hr-HR" sz="2600" b="1" dirty="0"/>
              <a:t>M = </a:t>
            </a:r>
            <a:r>
              <a:rPr lang="hr-HR" sz="2600" b="1" dirty="0" err="1" smtClean="0"/>
              <a:t>modelni</a:t>
            </a:r>
            <a:r>
              <a:rPr lang="hr-HR" sz="2600" b="1" dirty="0" smtClean="0"/>
              <a:t> programi; </a:t>
            </a:r>
            <a:r>
              <a:rPr lang="hr-HR" sz="2600" b="1" dirty="0"/>
              <a:t>O</a:t>
            </a:r>
            <a:r>
              <a:rPr lang="hr-HR" sz="2600" b="1" dirty="0" smtClean="0"/>
              <a:t> </a:t>
            </a:r>
            <a:r>
              <a:rPr lang="hr-HR" sz="2600" b="1" dirty="0"/>
              <a:t>= </a:t>
            </a:r>
            <a:r>
              <a:rPr lang="hr-HR" sz="2600" b="1" dirty="0" smtClean="0"/>
              <a:t>obećavajući programi</a:t>
            </a:r>
            <a:endParaRPr lang="en-US" sz="2600" b="1" dirty="0"/>
          </a:p>
          <a:p>
            <a:pPr marL="457200" indent="-457200" algn="l"/>
            <a:endParaRPr lang="hr-HR" sz="2600" dirty="0"/>
          </a:p>
          <a:p>
            <a:pPr marL="457200" indent="-457200" algn="l"/>
            <a:r>
              <a:rPr lang="hr-HR" sz="2600" b="1" dirty="0" smtClean="0"/>
              <a:t>Programi za razvoj kompetencija (znanja, vještine, pripadajuća samostalnost i odgovornost)</a:t>
            </a:r>
            <a:endParaRPr lang="hr-HR" sz="2600" b="1" dirty="0"/>
          </a:p>
          <a:p>
            <a:pPr marL="457200" indent="-457200" algn="l"/>
            <a:endParaRPr lang="hr-HR" sz="2600" dirty="0"/>
          </a:p>
          <a:p>
            <a:pPr marL="457200" indent="-457200" algn="l">
              <a:buFont typeface="Arial" pitchFamily="34" charset="0"/>
              <a:buChar char="•"/>
            </a:pPr>
            <a:r>
              <a:rPr lang="hr-HR" sz="2600" dirty="0"/>
              <a:t>Life </a:t>
            </a:r>
            <a:r>
              <a:rPr lang="hr-HR" sz="2600" dirty="0" err="1"/>
              <a:t>skills</a:t>
            </a:r>
            <a:r>
              <a:rPr lang="hr-HR" sz="2600" dirty="0"/>
              <a:t> </a:t>
            </a:r>
            <a:r>
              <a:rPr lang="hr-HR" sz="2600" dirty="0" err="1"/>
              <a:t>training</a:t>
            </a:r>
            <a:r>
              <a:rPr lang="hr-HR" sz="2600" dirty="0"/>
              <a:t> (M)</a:t>
            </a:r>
          </a:p>
          <a:p>
            <a:pPr marL="457200" indent="-457200" algn="l">
              <a:buFont typeface="Arial" pitchFamily="34" charset="0"/>
              <a:buChar char="•"/>
            </a:pPr>
            <a:r>
              <a:rPr lang="hr-HR" sz="2600" dirty="0" err="1"/>
              <a:t>Midwestern</a:t>
            </a:r>
            <a:r>
              <a:rPr lang="hr-HR" sz="2600" dirty="0"/>
              <a:t> </a:t>
            </a:r>
            <a:r>
              <a:rPr lang="hr-HR" sz="2600" dirty="0" err="1"/>
              <a:t>Prevention</a:t>
            </a:r>
            <a:r>
              <a:rPr lang="hr-HR" sz="2600" dirty="0"/>
              <a:t> Project (M)</a:t>
            </a:r>
          </a:p>
          <a:p>
            <a:pPr marL="457200" indent="-457200" algn="l">
              <a:buFont typeface="Arial" pitchFamily="34" charset="0"/>
              <a:buChar char="•"/>
            </a:pPr>
            <a:r>
              <a:rPr lang="hr-HR" sz="2600" dirty="0" err="1"/>
              <a:t>Promoting</a:t>
            </a:r>
            <a:r>
              <a:rPr lang="hr-HR" sz="2600" dirty="0"/>
              <a:t> Alternative </a:t>
            </a:r>
            <a:r>
              <a:rPr lang="hr-HR" sz="2600" dirty="0" err="1"/>
              <a:t>Thinking</a:t>
            </a:r>
            <a:r>
              <a:rPr lang="hr-HR" sz="2600" dirty="0"/>
              <a:t> </a:t>
            </a:r>
            <a:r>
              <a:rPr lang="hr-HR" sz="2600" dirty="0" err="1"/>
              <a:t>Strategies</a:t>
            </a:r>
            <a:r>
              <a:rPr lang="hr-HR" sz="2600" dirty="0"/>
              <a:t> </a:t>
            </a:r>
            <a:r>
              <a:rPr lang="hr-HR" sz="2600" dirty="0" smtClean="0"/>
              <a:t>(O)</a:t>
            </a:r>
            <a:endParaRPr lang="hr-HR" sz="2600" dirty="0"/>
          </a:p>
          <a:p>
            <a:pPr marL="457200" indent="-457200" algn="l">
              <a:buFont typeface="Arial" pitchFamily="34" charset="0"/>
              <a:buChar char="•"/>
            </a:pPr>
            <a:r>
              <a:rPr lang="hr-HR" sz="2600" dirty="0"/>
              <a:t>I </a:t>
            </a:r>
            <a:r>
              <a:rPr lang="hr-HR" sz="2600" dirty="0" err="1"/>
              <a:t>Can</a:t>
            </a:r>
            <a:r>
              <a:rPr lang="hr-HR" sz="2600" dirty="0"/>
              <a:t> Problem </a:t>
            </a:r>
            <a:r>
              <a:rPr lang="hr-HR" sz="2600" dirty="0" err="1"/>
              <a:t>Solve</a:t>
            </a:r>
            <a:r>
              <a:rPr lang="hr-HR" sz="2600" dirty="0"/>
              <a:t> </a:t>
            </a:r>
            <a:r>
              <a:rPr lang="hr-HR" sz="2600" dirty="0" smtClean="0"/>
              <a:t>(O)</a:t>
            </a:r>
            <a:endParaRPr lang="hr-HR" sz="2600" dirty="0"/>
          </a:p>
          <a:p>
            <a:pPr marL="457200" indent="-457200" algn="l"/>
            <a:r>
              <a:rPr lang="hr-HR" dirty="0"/>
              <a:t> 		 </a:t>
            </a:r>
          </a:p>
        </p:txBody>
      </p:sp>
    </p:spTree>
    <p:extLst>
      <p:ext uri="{BB962C8B-B14F-4D97-AF65-F5344CB8AC3E}">
        <p14:creationId xmlns:p14="http://schemas.microsoft.com/office/powerpoint/2010/main" val="24036572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95486"/>
            <a:ext cx="7200800" cy="609399"/>
          </a:xfrm>
        </p:spPr>
        <p:txBody>
          <a:bodyPr>
            <a:normAutofit/>
          </a:bodyPr>
          <a:lstStyle/>
          <a:p>
            <a:pPr algn="l"/>
            <a:r>
              <a:rPr lang="hr-HR" sz="1400" dirty="0" smtClean="0">
                <a:solidFill>
                  <a:schemeClr val="tx1">
                    <a:lumMod val="50000"/>
                    <a:lumOff val="50000"/>
                  </a:schemeClr>
                </a:solidFill>
              </a:rPr>
              <a:t>4.2. Programi kreirani za borbu protiv nasilja i socijalne isključenosti</a:t>
            </a: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9155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800" b="1" dirty="0" smtClean="0"/>
              <a:t>Primarni prevencijski programi i strategije</a:t>
            </a:r>
          </a:p>
          <a:p>
            <a:r>
              <a:rPr lang="hr-HR" sz="1800" b="1" dirty="0" smtClean="0"/>
              <a:t>M = </a:t>
            </a:r>
            <a:r>
              <a:rPr lang="hr-HR" sz="1800" b="1" dirty="0" err="1" smtClean="0"/>
              <a:t>modelni</a:t>
            </a:r>
            <a:r>
              <a:rPr lang="hr-HR" sz="1800" b="1" dirty="0" smtClean="0"/>
              <a:t> programi; O = obećavajući programi</a:t>
            </a:r>
            <a:endParaRPr lang="en-US" sz="1800" b="1" dirty="0" smtClean="0"/>
          </a:p>
          <a:p>
            <a:endParaRPr lang="en-US" sz="1800" b="1" dirty="0"/>
          </a:p>
          <a:p>
            <a:pPr marL="457200" indent="-457200" algn="l"/>
            <a:r>
              <a:rPr lang="hr-HR" sz="1800" b="1" dirty="0" smtClean="0"/>
              <a:t>Programi za roditelje</a:t>
            </a:r>
            <a:endParaRPr lang="hr-HR" sz="1800" dirty="0"/>
          </a:p>
          <a:p>
            <a:pPr marL="457200" indent="-457200" algn="l">
              <a:buFont typeface="Arial" pitchFamily="34" charset="0"/>
              <a:buChar char="•"/>
            </a:pPr>
            <a:r>
              <a:rPr lang="en-US" sz="1800" dirty="0"/>
              <a:t>Iowa Strengthening Families Program </a:t>
            </a:r>
            <a:r>
              <a:rPr lang="hr-HR" sz="1800" dirty="0" smtClean="0"/>
              <a:t>(O)</a:t>
            </a:r>
            <a:endParaRPr lang="hr-HR" sz="1800" dirty="0"/>
          </a:p>
          <a:p>
            <a:pPr marL="457200" indent="-457200" algn="l">
              <a:buFont typeface="Arial" pitchFamily="34" charset="0"/>
              <a:buChar char="•"/>
            </a:pPr>
            <a:r>
              <a:rPr lang="en-US" sz="1800" dirty="0"/>
              <a:t>Preparing for the Drug-Free Years</a:t>
            </a:r>
            <a:r>
              <a:rPr lang="hr-HR" sz="1800" dirty="0"/>
              <a:t> </a:t>
            </a:r>
            <a:r>
              <a:rPr lang="hr-HR" sz="1800" dirty="0" smtClean="0"/>
              <a:t>(O)</a:t>
            </a:r>
            <a:endParaRPr lang="hr-HR" sz="1800" dirty="0"/>
          </a:p>
          <a:p>
            <a:pPr marL="457200" indent="-457200" algn="l">
              <a:buFont typeface="Arial" pitchFamily="34" charset="0"/>
              <a:buChar char="•"/>
            </a:pPr>
            <a:r>
              <a:rPr lang="en-US" sz="1800" dirty="0"/>
              <a:t>Linking the Interests of Families and Teachers</a:t>
            </a:r>
            <a:r>
              <a:rPr lang="hr-HR" sz="1800" dirty="0"/>
              <a:t> </a:t>
            </a:r>
            <a:r>
              <a:rPr lang="hr-HR" sz="1800" dirty="0" smtClean="0"/>
              <a:t>(O) </a:t>
            </a:r>
            <a:endParaRPr lang="en-US" sz="1800" dirty="0"/>
          </a:p>
        </p:txBody>
      </p:sp>
    </p:spTree>
    <p:extLst>
      <p:ext uri="{BB962C8B-B14F-4D97-AF65-F5344CB8AC3E}">
        <p14:creationId xmlns:p14="http://schemas.microsoft.com/office/powerpoint/2010/main" val="8867328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857256"/>
          </a:xfrm>
        </p:spPr>
        <p:txBody>
          <a:bodyPr>
            <a:normAutofit/>
          </a:bodyPr>
          <a:lstStyle/>
          <a:p>
            <a:pPr algn="l"/>
            <a:r>
              <a:rPr lang="hr-HR" sz="1400" dirty="0" smtClean="0">
                <a:solidFill>
                  <a:schemeClr val="tx1">
                    <a:lumMod val="50000"/>
                    <a:lumOff val="50000"/>
                  </a:schemeClr>
                </a:solidFill>
              </a:rPr>
              <a:t>4.2. Programi kreirani za borbu protiv nasilja i socijalne isključenosti</a:t>
            </a: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428596" y="699542"/>
            <a:ext cx="7969136" cy="33009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800" b="1" dirty="0" smtClean="0"/>
              <a:t>Primarni prevencijski programi i strategije</a:t>
            </a:r>
          </a:p>
          <a:p>
            <a:r>
              <a:rPr lang="hr-HR" sz="1800" b="1" dirty="0" smtClean="0"/>
              <a:t>M = </a:t>
            </a:r>
            <a:r>
              <a:rPr lang="hr-HR" sz="1800" b="1" dirty="0" err="1" smtClean="0"/>
              <a:t>modelni</a:t>
            </a:r>
            <a:r>
              <a:rPr lang="hr-HR" sz="1800" b="1" dirty="0" smtClean="0"/>
              <a:t> programi; O = obećavajući programi</a:t>
            </a:r>
            <a:endParaRPr lang="hr-HR" sz="1800" b="1" dirty="0"/>
          </a:p>
          <a:p>
            <a:pPr marL="457200" indent="-457200" algn="l"/>
            <a:endParaRPr lang="hr-HR" sz="1800" b="1" dirty="0" smtClean="0"/>
          </a:p>
          <a:p>
            <a:pPr marL="457200" indent="-457200" algn="l"/>
            <a:r>
              <a:rPr lang="hr-HR" sz="1800" b="1" dirty="0" smtClean="0"/>
              <a:t>Programi i strategije za upravljanje ponašanjem</a:t>
            </a:r>
            <a:endParaRPr lang="hr-HR" sz="1800" dirty="0"/>
          </a:p>
          <a:p>
            <a:pPr marL="457200" indent="-457200" algn="l">
              <a:buFont typeface="Arial" pitchFamily="34" charset="0"/>
              <a:buChar char="•"/>
            </a:pPr>
            <a:r>
              <a:rPr lang="hr-HR" sz="1800" dirty="0" err="1"/>
              <a:t>Behavior</a:t>
            </a:r>
            <a:r>
              <a:rPr lang="hr-HR" sz="1800" dirty="0"/>
              <a:t> </a:t>
            </a:r>
            <a:r>
              <a:rPr lang="hr-HR" sz="1800" dirty="0" err="1"/>
              <a:t>monitoring</a:t>
            </a:r>
            <a:r>
              <a:rPr lang="hr-HR" sz="1800" dirty="0"/>
              <a:t> </a:t>
            </a:r>
            <a:r>
              <a:rPr lang="hr-HR" sz="1800" dirty="0" err="1"/>
              <a:t>and</a:t>
            </a:r>
            <a:r>
              <a:rPr lang="hr-HR" sz="1800" dirty="0"/>
              <a:t> </a:t>
            </a:r>
            <a:r>
              <a:rPr lang="hr-HR" sz="1800" dirty="0" err="1"/>
              <a:t>reinforcement</a:t>
            </a:r>
            <a:r>
              <a:rPr lang="hr-HR" sz="1800" dirty="0"/>
              <a:t> </a:t>
            </a:r>
            <a:r>
              <a:rPr lang="hr-HR" sz="1800" dirty="0" err="1"/>
              <a:t>strategy</a:t>
            </a:r>
            <a:r>
              <a:rPr lang="hr-HR" sz="1800" dirty="0"/>
              <a:t> (M)</a:t>
            </a:r>
          </a:p>
          <a:p>
            <a:pPr marL="457200" indent="-457200" algn="l">
              <a:buFont typeface="Arial" pitchFamily="34" charset="0"/>
              <a:buChar char="•"/>
            </a:pPr>
            <a:r>
              <a:rPr lang="hr-HR" sz="1800" dirty="0" err="1"/>
              <a:t>Behavioral</a:t>
            </a:r>
            <a:r>
              <a:rPr lang="hr-HR" sz="1800" dirty="0"/>
              <a:t> </a:t>
            </a:r>
            <a:r>
              <a:rPr lang="hr-HR" sz="1800" dirty="0" err="1"/>
              <a:t>techniques</a:t>
            </a:r>
            <a:r>
              <a:rPr lang="hr-HR" sz="1800" dirty="0"/>
              <a:t> for </a:t>
            </a:r>
            <a:r>
              <a:rPr lang="hr-HR" sz="1800" dirty="0" err="1"/>
              <a:t>classroom</a:t>
            </a:r>
            <a:r>
              <a:rPr lang="hr-HR" sz="1800" dirty="0"/>
              <a:t> management (M)</a:t>
            </a:r>
          </a:p>
          <a:p>
            <a:pPr marL="457200" indent="-457200" algn="l">
              <a:buFont typeface="Arial" pitchFamily="34" charset="0"/>
              <a:buChar char="•"/>
            </a:pPr>
            <a:r>
              <a:rPr lang="hr-HR" sz="1800" dirty="0" err="1"/>
              <a:t>Seattle</a:t>
            </a:r>
            <a:r>
              <a:rPr lang="hr-HR" sz="1800" dirty="0"/>
              <a:t> </a:t>
            </a:r>
            <a:r>
              <a:rPr lang="hr-HR" sz="1800" dirty="0" err="1"/>
              <a:t>Social</a:t>
            </a:r>
            <a:r>
              <a:rPr lang="hr-HR" sz="1800" dirty="0"/>
              <a:t> </a:t>
            </a:r>
            <a:r>
              <a:rPr lang="hr-HR" sz="1800" dirty="0" err="1"/>
              <a:t>Development</a:t>
            </a:r>
            <a:r>
              <a:rPr lang="hr-HR" sz="1800" dirty="0"/>
              <a:t> Project (M)</a:t>
            </a:r>
          </a:p>
          <a:p>
            <a:pPr marL="457200" indent="-457200" algn="l">
              <a:buFont typeface="Arial" pitchFamily="34" charset="0"/>
              <a:buChar char="•"/>
            </a:pPr>
            <a:r>
              <a:rPr lang="en-US" sz="1800" dirty="0"/>
              <a:t>Bullying Prevention Program</a:t>
            </a:r>
            <a:r>
              <a:rPr lang="hr-HR" sz="1800" dirty="0"/>
              <a:t> </a:t>
            </a:r>
            <a:r>
              <a:rPr lang="hr-HR" sz="1800" dirty="0" smtClean="0"/>
              <a:t>(O)</a:t>
            </a:r>
            <a:endParaRPr lang="hr-HR" sz="1800" dirty="0"/>
          </a:p>
          <a:p>
            <a:pPr marL="457200" indent="-457200" algn="l">
              <a:buFont typeface="Arial" pitchFamily="34" charset="0"/>
              <a:buChar char="•"/>
            </a:pPr>
            <a:r>
              <a:rPr lang="en-US" sz="1800" dirty="0"/>
              <a:t>Good Behavior Game</a:t>
            </a:r>
            <a:r>
              <a:rPr lang="hr-HR" sz="1800" dirty="0"/>
              <a:t> </a:t>
            </a:r>
            <a:r>
              <a:rPr lang="hr-HR" sz="1800" dirty="0" smtClean="0"/>
              <a:t>(O)</a:t>
            </a:r>
            <a:endParaRPr lang="hr-HR" sz="1800" dirty="0"/>
          </a:p>
          <a:p>
            <a:pPr marL="457200" indent="-457200" algn="l">
              <a:buFont typeface="Arial" pitchFamily="34" charset="0"/>
              <a:buChar char="•"/>
            </a:pPr>
            <a:r>
              <a:rPr lang="en-US" sz="1800" dirty="0"/>
              <a:t>School Transitional Environmental Program</a:t>
            </a:r>
            <a:r>
              <a:rPr lang="hr-HR" sz="1800" dirty="0"/>
              <a:t> </a:t>
            </a:r>
            <a:r>
              <a:rPr lang="hr-HR" sz="1800" dirty="0" smtClean="0"/>
              <a:t>(O)</a:t>
            </a:r>
            <a:endParaRPr lang="en-US" sz="1800" dirty="0"/>
          </a:p>
        </p:txBody>
      </p:sp>
    </p:spTree>
    <p:extLst>
      <p:ext uri="{BB962C8B-B14F-4D97-AF65-F5344CB8AC3E}">
        <p14:creationId xmlns:p14="http://schemas.microsoft.com/office/powerpoint/2010/main" val="25597757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609399"/>
          </a:xfrm>
        </p:spPr>
        <p:txBody>
          <a:bodyPr>
            <a:normAutofit/>
          </a:bodyPr>
          <a:lstStyle/>
          <a:p>
            <a:pPr algn="l"/>
            <a:r>
              <a:rPr lang="hr-HR" sz="1400" dirty="0" smtClean="0">
                <a:solidFill>
                  <a:schemeClr val="tx1">
                    <a:lumMod val="50000"/>
                    <a:lumOff val="50000"/>
                  </a:schemeClr>
                </a:solidFill>
              </a:rPr>
              <a:t>4.2. Programi kreirani za borbu protiv nasilja i socijalne isključenosti</a:t>
            </a: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771550"/>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800" b="1" dirty="0" smtClean="0"/>
              <a:t>Primarni prevencijski programi i strategije</a:t>
            </a:r>
          </a:p>
          <a:p>
            <a:r>
              <a:rPr lang="hr-HR" sz="1800" b="1" dirty="0" smtClean="0"/>
              <a:t>M = </a:t>
            </a:r>
            <a:r>
              <a:rPr lang="hr-HR" sz="1800" b="1" dirty="0" err="1" smtClean="0"/>
              <a:t>modelni</a:t>
            </a:r>
            <a:r>
              <a:rPr lang="hr-HR" sz="1800" b="1" dirty="0" smtClean="0"/>
              <a:t> programi; O = </a:t>
            </a:r>
            <a:r>
              <a:rPr lang="hr-HR" sz="1800" b="1" dirty="0" err="1" smtClean="0"/>
              <a:t>obečavajući</a:t>
            </a:r>
            <a:r>
              <a:rPr lang="hr-HR" sz="1800" b="1" dirty="0" smtClean="0"/>
              <a:t> programi</a:t>
            </a:r>
            <a:endParaRPr lang="en-US" sz="1800" b="1" dirty="0" smtClean="0"/>
          </a:p>
          <a:p>
            <a:pPr algn="l"/>
            <a:endParaRPr lang="hr-HR" sz="1800" b="1" dirty="0"/>
          </a:p>
          <a:p>
            <a:pPr algn="l"/>
            <a:r>
              <a:rPr lang="hr-HR" sz="1800" b="1" dirty="0" smtClean="0"/>
              <a:t>Programi za razvoj kapaciteta</a:t>
            </a:r>
            <a:endParaRPr lang="hr-HR" sz="1800" dirty="0"/>
          </a:p>
          <a:p>
            <a:pPr marL="457200" indent="-457200" algn="l">
              <a:buFont typeface="Arial" pitchFamily="34" charset="0"/>
              <a:buChar char="•"/>
            </a:pPr>
            <a:r>
              <a:rPr lang="hr-HR" sz="1800" dirty="0"/>
              <a:t>Program </a:t>
            </a:r>
            <a:r>
              <a:rPr lang="hr-HR" sz="1800" dirty="0" err="1"/>
              <a:t>Development</a:t>
            </a:r>
            <a:r>
              <a:rPr lang="hr-HR" sz="1800" dirty="0"/>
              <a:t> </a:t>
            </a:r>
            <a:r>
              <a:rPr lang="hr-HR" sz="1800" dirty="0" err="1"/>
              <a:t>Education</a:t>
            </a:r>
            <a:r>
              <a:rPr lang="hr-HR" sz="1800" dirty="0"/>
              <a:t> (M)</a:t>
            </a:r>
            <a:endParaRPr lang="en-US" sz="1800" dirty="0"/>
          </a:p>
        </p:txBody>
      </p:sp>
    </p:spTree>
    <p:extLst>
      <p:ext uri="{BB962C8B-B14F-4D97-AF65-F5344CB8AC3E}">
        <p14:creationId xmlns:p14="http://schemas.microsoft.com/office/powerpoint/2010/main" val="38088963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99592" y="123478"/>
            <a:ext cx="7488832" cy="609399"/>
          </a:xfrm>
        </p:spPr>
        <p:txBody>
          <a:bodyPr>
            <a:normAutofit/>
          </a:bodyPr>
          <a:lstStyle/>
          <a:p>
            <a:pPr algn="l"/>
            <a:r>
              <a:rPr lang="hr-HR" sz="1400" dirty="0" smtClean="0">
                <a:solidFill>
                  <a:schemeClr val="tx1">
                    <a:lumMod val="50000"/>
                    <a:lumOff val="50000"/>
                  </a:schemeClr>
                </a:solidFill>
              </a:rPr>
              <a:t>4.2. Programi kreirani za borbu protiv nasilja i socijalne isključenosti</a:t>
            </a:r>
            <a:endParaRPr lang="hr-HR" sz="1400" dirty="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699542"/>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800" b="1" dirty="0" smtClean="0"/>
              <a:t>Primarni prevencijski programi i strategije</a:t>
            </a:r>
          </a:p>
          <a:p>
            <a:r>
              <a:rPr lang="hr-HR" sz="1800" b="1" dirty="0" smtClean="0"/>
              <a:t>M = </a:t>
            </a:r>
            <a:r>
              <a:rPr lang="hr-HR" sz="1800" b="1" dirty="0" err="1" smtClean="0"/>
              <a:t>modelni</a:t>
            </a:r>
            <a:r>
              <a:rPr lang="hr-HR" sz="1800" b="1" dirty="0" smtClean="0"/>
              <a:t> programi; O = obećavajući programi</a:t>
            </a:r>
            <a:endParaRPr lang="en-US" sz="1800" b="1" dirty="0" smtClean="0"/>
          </a:p>
          <a:p>
            <a:pPr marL="457200" indent="-457200" algn="l"/>
            <a:endParaRPr lang="hr-HR" sz="1800" b="1" dirty="0"/>
          </a:p>
          <a:p>
            <a:pPr marL="457200" indent="-457200" algn="l"/>
            <a:r>
              <a:rPr lang="hr-HR" sz="1800" b="1" dirty="0" smtClean="0"/>
              <a:t>Strategije podučavanja</a:t>
            </a:r>
            <a:endParaRPr lang="hr-HR" sz="1800" dirty="0"/>
          </a:p>
          <a:p>
            <a:pPr marL="457200" indent="-457200" algn="l">
              <a:buFont typeface="Arial" pitchFamily="34" charset="0"/>
              <a:buChar char="•"/>
            </a:pPr>
            <a:r>
              <a:rPr lang="hr-HR" sz="1800" dirty="0"/>
              <a:t>C</a:t>
            </a:r>
            <a:r>
              <a:rPr lang="en-US" sz="1800" dirty="0" err="1"/>
              <a:t>ontinuous</a:t>
            </a:r>
            <a:r>
              <a:rPr lang="en-US" sz="1800" dirty="0"/>
              <a:t> progress programs</a:t>
            </a:r>
            <a:r>
              <a:rPr lang="hr-HR" sz="1800" dirty="0"/>
              <a:t> (M)</a:t>
            </a:r>
          </a:p>
          <a:p>
            <a:pPr marL="457200" indent="-457200" algn="l">
              <a:buFont typeface="Arial" pitchFamily="34" charset="0"/>
              <a:buChar char="•"/>
            </a:pPr>
            <a:r>
              <a:rPr lang="hr-HR" sz="1800" dirty="0"/>
              <a:t>C</a:t>
            </a:r>
            <a:r>
              <a:rPr lang="en-US" sz="1800" dirty="0" err="1"/>
              <a:t>ooperative</a:t>
            </a:r>
            <a:r>
              <a:rPr lang="en-US" sz="1800" dirty="0"/>
              <a:t> learning</a:t>
            </a:r>
            <a:r>
              <a:rPr lang="hr-HR" sz="1800" dirty="0"/>
              <a:t> (M)</a:t>
            </a:r>
            <a:endParaRPr lang="en-US" sz="1800" dirty="0"/>
          </a:p>
        </p:txBody>
      </p:sp>
    </p:spTree>
    <p:extLst>
      <p:ext uri="{BB962C8B-B14F-4D97-AF65-F5344CB8AC3E}">
        <p14:creationId xmlns:p14="http://schemas.microsoft.com/office/powerpoint/2010/main" val="196745456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2AB5D1A3-B1E7-4421-B55E-5DBB46C18533}"/>
              </a:ext>
            </a:extLst>
          </p:cNvPr>
          <p:cNvSpPr>
            <a:spLocks noGrp="1"/>
          </p:cNvSpPr>
          <p:nvPr>
            <p:ph type="subTitle" idx="1"/>
          </p:nvPr>
        </p:nvSpPr>
        <p:spPr>
          <a:xfrm>
            <a:off x="827584" y="123478"/>
            <a:ext cx="7488832" cy="609399"/>
          </a:xfrm>
        </p:spPr>
        <p:txBody>
          <a:bodyPr>
            <a:normAutofit/>
          </a:bodyPr>
          <a:lstStyle/>
          <a:p>
            <a:pPr algn="l"/>
            <a:r>
              <a:rPr lang="hr-HR" sz="1400" dirty="0" smtClean="0">
                <a:solidFill>
                  <a:schemeClr val="tx1">
                    <a:lumMod val="50000"/>
                    <a:lumOff val="50000"/>
                  </a:schemeClr>
                </a:solidFill>
              </a:rPr>
              <a:t>4.2. Programi kreirani za borbu protiv nasilja i socijalne isključenosti</a:t>
            </a: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39552" y="699542"/>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800" b="1" dirty="0" smtClean="0"/>
              <a:t>Primarni prevencijski programi i strategije</a:t>
            </a:r>
          </a:p>
          <a:p>
            <a:r>
              <a:rPr lang="hr-HR" sz="1800" b="1" dirty="0" smtClean="0"/>
              <a:t>M = </a:t>
            </a:r>
            <a:r>
              <a:rPr lang="hr-HR" sz="1800" b="1" dirty="0" err="1" smtClean="0"/>
              <a:t>modelni</a:t>
            </a:r>
            <a:r>
              <a:rPr lang="hr-HR" sz="1800" b="1" dirty="0" smtClean="0"/>
              <a:t> programi; O = obećavajući programi</a:t>
            </a:r>
            <a:endParaRPr lang="en-US" sz="1800" b="1" dirty="0" smtClean="0"/>
          </a:p>
          <a:p>
            <a:pPr marL="457200" indent="-457200" algn="l"/>
            <a:endParaRPr lang="hr-HR" sz="1800" b="1" dirty="0"/>
          </a:p>
          <a:p>
            <a:pPr marL="457200" indent="-457200" algn="l"/>
            <a:r>
              <a:rPr lang="hr-HR" sz="1800" b="1" dirty="0" smtClean="0"/>
              <a:t>Programi usmjereni na zajednicu</a:t>
            </a:r>
            <a:endParaRPr lang="hr-HR" sz="1800" dirty="0"/>
          </a:p>
          <a:p>
            <a:pPr marL="457200" indent="-457200" algn="l">
              <a:buFont typeface="Arial" pitchFamily="34" charset="0"/>
              <a:buChar char="•"/>
            </a:pPr>
            <a:r>
              <a:rPr lang="hr-HR" sz="1800" dirty="0" err="1"/>
              <a:t>Positive</a:t>
            </a:r>
            <a:r>
              <a:rPr lang="hr-HR" sz="1800" dirty="0"/>
              <a:t> youth development </a:t>
            </a:r>
            <a:r>
              <a:rPr lang="hr-HR" sz="1800" dirty="0" err="1"/>
              <a:t>programs</a:t>
            </a:r>
            <a:r>
              <a:rPr lang="hr-HR" sz="1800" dirty="0"/>
              <a:t> </a:t>
            </a:r>
            <a:r>
              <a:rPr lang="hr-HR" sz="1800" dirty="0" smtClean="0"/>
              <a:t>(O)</a:t>
            </a:r>
            <a:endParaRPr lang="en-US" sz="1800" dirty="0"/>
          </a:p>
        </p:txBody>
      </p:sp>
    </p:spTree>
    <p:extLst>
      <p:ext uri="{BB962C8B-B14F-4D97-AF65-F5344CB8AC3E}">
        <p14:creationId xmlns:p14="http://schemas.microsoft.com/office/powerpoint/2010/main" val="404552638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7195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3186892317"/>
              </p:ext>
            </p:extLst>
          </p:nvPr>
        </p:nvGraphicFramePr>
        <p:xfrm>
          <a:off x="785786" y="714362"/>
          <a:ext cx="7072362" cy="3500353"/>
        </p:xfrm>
        <a:graphic>
          <a:graphicData uri="http://schemas.openxmlformats.org/drawingml/2006/table">
            <a:tbl>
              <a:tblPr firstRow="1" bandRow="1">
                <a:tableStyleId>{5940675A-B579-460E-94D1-54222C63F5DA}</a:tableStyleId>
              </a:tblPr>
              <a:tblGrid>
                <a:gridCol w="2970393">
                  <a:extLst>
                    <a:ext uri="{9D8B030D-6E8A-4147-A177-3AD203B41FA5}">
                      <a16:colId xmlns:a16="http://schemas.microsoft.com/office/drawing/2014/main" xmlns="" val="20000"/>
                    </a:ext>
                  </a:extLst>
                </a:gridCol>
                <a:gridCol w="1414472">
                  <a:extLst>
                    <a:ext uri="{9D8B030D-6E8A-4147-A177-3AD203B41FA5}">
                      <a16:colId xmlns:a16="http://schemas.microsoft.com/office/drawing/2014/main" xmlns="" val="20001"/>
                    </a:ext>
                  </a:extLst>
                </a:gridCol>
                <a:gridCol w="2687497">
                  <a:extLst>
                    <a:ext uri="{9D8B030D-6E8A-4147-A177-3AD203B41FA5}">
                      <a16:colId xmlns:a16="http://schemas.microsoft.com/office/drawing/2014/main" xmlns="" val="20002"/>
                    </a:ext>
                  </a:extLst>
                </a:gridCol>
              </a:tblGrid>
              <a:tr h="360973">
                <a:tc>
                  <a:txBody>
                    <a:bodyPr/>
                    <a:lstStyle/>
                    <a:p>
                      <a:pPr algn="ctr"/>
                      <a:r>
                        <a:rPr lang="hr-HR" b="1" dirty="0" smtClean="0"/>
                        <a:t>Strategija</a:t>
                      </a:r>
                      <a:endParaRPr lang="hr-HR" b="1" dirty="0"/>
                    </a:p>
                  </a:txBody>
                  <a:tcPr/>
                </a:tc>
                <a:tc>
                  <a:txBody>
                    <a:bodyPr/>
                    <a:lstStyle/>
                    <a:p>
                      <a:pPr algn="ctr"/>
                      <a:r>
                        <a:rPr lang="hr-HR" b="1" dirty="0" smtClean="0"/>
                        <a:t>Autor</a:t>
                      </a:r>
                      <a:endParaRPr lang="hr-HR" b="1" dirty="0"/>
                    </a:p>
                  </a:txBody>
                  <a:tcPr/>
                </a:tc>
                <a:tc>
                  <a:txBody>
                    <a:bodyPr/>
                    <a:lstStyle/>
                    <a:p>
                      <a:pPr algn="ctr"/>
                      <a:r>
                        <a:rPr lang="hr-HR" b="1" dirty="0" smtClean="0"/>
                        <a:t>Primjer podučavanja</a:t>
                      </a:r>
                      <a:endParaRPr lang="hr-HR" b="1" dirty="0"/>
                    </a:p>
                  </a:txBody>
                  <a:tcPr/>
                </a:tc>
                <a:extLst>
                  <a:ext uri="{0D108BD9-81ED-4DB2-BD59-A6C34878D82A}">
                    <a16:rowId xmlns:a16="http://schemas.microsoft.com/office/drawing/2014/main" xmlns="" val="10000"/>
                  </a:ext>
                </a:extLst>
              </a:tr>
              <a:tr h="1777379">
                <a:tc>
                  <a:txBody>
                    <a:bodyPr/>
                    <a:lstStyle/>
                    <a:p>
                      <a:r>
                        <a:rPr lang="en-US" dirty="0" err="1" smtClean="0"/>
                        <a:t>Jasno</a:t>
                      </a:r>
                      <a:r>
                        <a:rPr lang="en-US" dirty="0" smtClean="0"/>
                        <a:t> </a:t>
                      </a:r>
                      <a:r>
                        <a:rPr lang="en-US" dirty="0" err="1" smtClean="0"/>
                        <a:t>objasnite</a:t>
                      </a:r>
                      <a:r>
                        <a:rPr lang="en-US" dirty="0" smtClean="0"/>
                        <a:t> </a:t>
                      </a:r>
                      <a:r>
                        <a:rPr lang="en-US" dirty="0" err="1" smtClean="0"/>
                        <a:t>očekivano</a:t>
                      </a:r>
                      <a:r>
                        <a:rPr lang="en-US" dirty="0" smtClean="0"/>
                        <a:t> </a:t>
                      </a:r>
                      <a:r>
                        <a:rPr lang="en-US" dirty="0" err="1" smtClean="0"/>
                        <a:t>ponašanje</a:t>
                      </a:r>
                      <a:r>
                        <a:rPr lang="hr-HR" dirty="0" smtClean="0"/>
                        <a:t> </a:t>
                      </a:r>
                      <a:r>
                        <a:rPr lang="en-US" dirty="0" smtClean="0"/>
                        <a:t> </a:t>
                      </a:r>
                      <a:r>
                        <a:rPr lang="en-US" dirty="0" err="1" smtClean="0"/>
                        <a:t>Jasno</a:t>
                      </a:r>
                      <a:r>
                        <a:rPr lang="en-US" dirty="0" smtClean="0"/>
                        <a:t> </a:t>
                      </a:r>
                      <a:r>
                        <a:rPr lang="en-US" dirty="0" err="1" smtClean="0"/>
                        <a:t>objasnite</a:t>
                      </a:r>
                      <a:r>
                        <a:rPr lang="en-US" dirty="0" smtClean="0"/>
                        <a:t> </a:t>
                      </a:r>
                      <a:r>
                        <a:rPr lang="en-US" dirty="0" err="1" smtClean="0"/>
                        <a:t>ponašanje</a:t>
                      </a:r>
                      <a:r>
                        <a:rPr lang="en-US" dirty="0" smtClean="0"/>
                        <a:t> </a:t>
                      </a:r>
                      <a:r>
                        <a:rPr lang="en-US" dirty="0" err="1" smtClean="0"/>
                        <a:t>koje</a:t>
                      </a:r>
                      <a:r>
                        <a:rPr lang="en-US" dirty="0" smtClean="0"/>
                        <a:t> se ne </a:t>
                      </a:r>
                      <a:r>
                        <a:rPr lang="en-US" dirty="0" err="1" smtClean="0"/>
                        <a:t>tolerira</a:t>
                      </a:r>
                      <a:r>
                        <a:rPr lang="hr-HR" dirty="0" smtClean="0"/>
                        <a:t> </a:t>
                      </a:r>
                      <a:r>
                        <a:rPr lang="en-US" dirty="0" smtClean="0"/>
                        <a:t> </a:t>
                      </a:r>
                      <a:r>
                        <a:rPr lang="en-US" dirty="0" err="1" smtClean="0"/>
                        <a:t>Jasno</a:t>
                      </a:r>
                      <a:r>
                        <a:rPr lang="en-US" dirty="0" smtClean="0"/>
                        <a:t> </a:t>
                      </a:r>
                      <a:r>
                        <a:rPr lang="en-US" dirty="0" err="1" smtClean="0"/>
                        <a:t>objasnite</a:t>
                      </a:r>
                      <a:r>
                        <a:rPr lang="en-US" dirty="0" smtClean="0"/>
                        <a:t> </a:t>
                      </a:r>
                      <a:r>
                        <a:rPr lang="en-US" dirty="0" err="1" smtClean="0"/>
                        <a:t>posljedice</a:t>
                      </a:r>
                      <a:endParaRPr lang="en-US" dirty="0"/>
                    </a:p>
                    <a:p>
                      <a:r>
                        <a:rPr lang="en-US" dirty="0"/>
                        <a:t> </a:t>
                      </a:r>
                    </a:p>
                    <a:p>
                      <a:r>
                        <a:rPr lang="en-US" dirty="0"/>
                        <a:t> </a:t>
                      </a:r>
                      <a:endParaRPr lang="hr-H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Canter </a:t>
                      </a:r>
                      <a:r>
                        <a:rPr lang="hr-HR" dirty="0" smtClean="0"/>
                        <a:t>i</a:t>
                      </a:r>
                      <a:r>
                        <a:rPr lang="en-US" dirty="0" smtClean="0"/>
                        <a:t> </a:t>
                      </a:r>
                      <a:r>
                        <a:rPr lang="en-US" dirty="0"/>
                        <a:t>Canter (2010)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Dok</a:t>
                      </a:r>
                      <a:r>
                        <a:rPr lang="en-US" dirty="0" smtClean="0"/>
                        <a:t> </a:t>
                      </a:r>
                      <a:r>
                        <a:rPr lang="en-US" dirty="0" err="1" smtClean="0"/>
                        <a:t>čekate</a:t>
                      </a:r>
                      <a:r>
                        <a:rPr lang="en-US" dirty="0" smtClean="0"/>
                        <a:t> u </a:t>
                      </a:r>
                      <a:r>
                        <a:rPr lang="en-US" dirty="0" err="1" smtClean="0"/>
                        <a:t>redu</a:t>
                      </a:r>
                      <a:r>
                        <a:rPr lang="en-US" dirty="0" smtClean="0"/>
                        <a:t> </a:t>
                      </a:r>
                      <a:r>
                        <a:rPr lang="hr-HR" dirty="0" smtClean="0"/>
                        <a:t>nemojte se gurati</a:t>
                      </a:r>
                      <a:r>
                        <a:rPr lang="en-US" dirty="0" smtClean="0"/>
                        <a:t>. </a:t>
                      </a:r>
                      <a:r>
                        <a:rPr lang="en-US" dirty="0" err="1" smtClean="0"/>
                        <a:t>Ako</a:t>
                      </a:r>
                      <a:r>
                        <a:rPr lang="en-US" dirty="0" smtClean="0"/>
                        <a:t> </a:t>
                      </a:r>
                      <a:r>
                        <a:rPr lang="en-US" dirty="0" err="1" smtClean="0"/>
                        <a:t>vidim</a:t>
                      </a:r>
                      <a:r>
                        <a:rPr lang="en-US" dirty="0" smtClean="0"/>
                        <a:t> da</a:t>
                      </a:r>
                      <a:r>
                        <a:rPr lang="hr-HR" dirty="0" smtClean="0"/>
                        <a:t> se</a:t>
                      </a:r>
                      <a:r>
                        <a:rPr lang="en-US" dirty="0" smtClean="0"/>
                        <a:t> </a:t>
                      </a:r>
                      <a:r>
                        <a:rPr lang="en-US" dirty="0" err="1" smtClean="0"/>
                        <a:t>netko</a:t>
                      </a:r>
                      <a:r>
                        <a:rPr lang="en-US" dirty="0" smtClean="0"/>
                        <a:t> </a:t>
                      </a:r>
                      <a:r>
                        <a:rPr lang="en-US" dirty="0" err="1" smtClean="0"/>
                        <a:t>gura</a:t>
                      </a:r>
                      <a:r>
                        <a:rPr lang="en-US" dirty="0" smtClean="0"/>
                        <a:t>, </a:t>
                      </a:r>
                      <a:r>
                        <a:rPr lang="hr-HR" dirty="0" smtClean="0"/>
                        <a:t>morat će otići</a:t>
                      </a:r>
                      <a:r>
                        <a:rPr lang="hr-HR" baseline="0" dirty="0" smtClean="0"/>
                        <a:t> na kraj reda</a:t>
                      </a:r>
                      <a:r>
                        <a:rPr lang="en-US" dirty="0" smtClean="0"/>
                        <a:t>. "</a:t>
                      </a:r>
                      <a:endParaRPr lang="hr-HR" dirty="0"/>
                    </a:p>
                  </a:txBody>
                  <a:tcPr/>
                </a:tc>
                <a:extLst>
                  <a:ext uri="{0D108BD9-81ED-4DB2-BD59-A6C34878D82A}">
                    <a16:rowId xmlns:a16="http://schemas.microsoft.com/office/drawing/2014/main" xmlns="" val="10001"/>
                  </a:ext>
                </a:extLst>
              </a:tr>
              <a:tr h="1122914">
                <a:tc>
                  <a:txBody>
                    <a:bodyPr/>
                    <a:lstStyle/>
                    <a:p>
                      <a:r>
                        <a:rPr lang="en-US" dirty="0" err="1" smtClean="0"/>
                        <a:t>Uspostavite</a:t>
                      </a:r>
                      <a:r>
                        <a:rPr lang="en-US" dirty="0" smtClean="0"/>
                        <a:t> </a:t>
                      </a:r>
                      <a:r>
                        <a:rPr lang="en-US" dirty="0" err="1" smtClean="0"/>
                        <a:t>pravila</a:t>
                      </a:r>
                      <a:r>
                        <a:rPr lang="en-US" dirty="0" smtClean="0"/>
                        <a:t> </a:t>
                      </a:r>
                      <a:r>
                        <a:rPr lang="en-US" dirty="0" err="1" smtClean="0"/>
                        <a:t>na</a:t>
                      </a:r>
                      <a:r>
                        <a:rPr lang="en-US" dirty="0" smtClean="0"/>
                        <a:t> </a:t>
                      </a:r>
                      <a:r>
                        <a:rPr lang="en-US" dirty="0" err="1" smtClean="0"/>
                        <a:t>početku</a:t>
                      </a:r>
                      <a:r>
                        <a:rPr lang="en-US" dirty="0" smtClean="0"/>
                        <a:t> </a:t>
                      </a:r>
                      <a:r>
                        <a:rPr lang="en-US" dirty="0" err="1" smtClean="0"/>
                        <a:t>trenerske</a:t>
                      </a:r>
                      <a:r>
                        <a:rPr lang="en-US" dirty="0" smtClean="0"/>
                        <a:t> </a:t>
                      </a:r>
                      <a:r>
                        <a:rPr lang="en-US" dirty="0" err="1" smtClean="0"/>
                        <a:t>sesije</a:t>
                      </a:r>
                      <a:r>
                        <a:rPr lang="en-US" dirty="0" smtClean="0"/>
                        <a:t> </a:t>
                      </a:r>
                      <a:endParaRPr lang="en-US" dirty="0"/>
                    </a:p>
                    <a:p>
                      <a:r>
                        <a:rPr lang="en-US" dirty="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Jones (2000)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 </a:t>
                      </a:r>
                      <a:r>
                        <a:rPr lang="en-US" dirty="0" err="1" smtClean="0"/>
                        <a:t>početku</a:t>
                      </a:r>
                      <a:r>
                        <a:rPr lang="en-US" dirty="0" smtClean="0"/>
                        <a:t> </a:t>
                      </a:r>
                      <a:r>
                        <a:rPr lang="en-US" dirty="0" err="1" smtClean="0"/>
                        <a:t>svak</a:t>
                      </a:r>
                      <a:r>
                        <a:rPr lang="hr-HR" dirty="0" smtClean="0"/>
                        <a:t>og</a:t>
                      </a:r>
                      <a:r>
                        <a:rPr lang="en-US" dirty="0" smtClean="0"/>
                        <a:t> </a:t>
                      </a:r>
                      <a:r>
                        <a:rPr lang="hr-HR" dirty="0" smtClean="0"/>
                        <a:t>treninga</a:t>
                      </a:r>
                      <a:r>
                        <a:rPr lang="en-US" dirty="0" smtClean="0"/>
                        <a:t> </a:t>
                      </a:r>
                      <a:r>
                        <a:rPr lang="en-US" dirty="0" err="1" smtClean="0"/>
                        <a:t>ukratko</a:t>
                      </a:r>
                      <a:r>
                        <a:rPr lang="en-US" dirty="0" smtClean="0"/>
                        <a:t> </a:t>
                      </a:r>
                      <a:r>
                        <a:rPr lang="en-US" dirty="0" err="1" smtClean="0"/>
                        <a:t>iznesite</a:t>
                      </a:r>
                      <a:r>
                        <a:rPr lang="en-US" dirty="0" smtClean="0"/>
                        <a:t> </a:t>
                      </a:r>
                      <a:r>
                        <a:rPr lang="en-US" dirty="0" err="1" smtClean="0"/>
                        <a:t>očekivanja</a:t>
                      </a:r>
                      <a:endParaRPr lang="hr-HR" dirty="0"/>
                    </a:p>
                  </a:txBody>
                  <a:tcPr/>
                </a:tc>
                <a:extLst>
                  <a:ext uri="{0D108BD9-81ED-4DB2-BD59-A6C34878D82A}">
                    <a16:rowId xmlns:a16="http://schemas.microsoft.com/office/drawing/2014/main" xmlns="" val="10002"/>
                  </a:ext>
                </a:extLst>
              </a:tr>
            </a:tbl>
          </a:graphicData>
        </a:graphic>
      </p:graphicFrame>
      <p:sp>
        <p:nvSpPr>
          <p:cNvPr id="5" name="Pravokutnik 4"/>
          <p:cNvSpPr/>
          <p:nvPr/>
        </p:nvSpPr>
        <p:spPr>
          <a:xfrm>
            <a:off x="785786" y="0"/>
            <a:ext cx="7215238" cy="338554"/>
          </a:xfrm>
          <a:prstGeom prst="rect">
            <a:avLst/>
          </a:prstGeom>
        </p:spPr>
        <p:txBody>
          <a:bodyPr wrap="square">
            <a:spAutoFit/>
          </a:bodyPr>
          <a:lstStyle/>
          <a:p>
            <a:pPr marL="457200" indent="-457200"/>
            <a:r>
              <a:rPr lang="hr-HR" sz="1500" dirty="0" smtClean="0">
                <a:solidFill>
                  <a:schemeClr val="tx1">
                    <a:lumMod val="50000"/>
                    <a:lumOff val="50000"/>
                  </a:schemeClr>
                </a:solidFill>
                <a:latin typeface="Open Sans"/>
              </a:rPr>
              <a:t>4.3. </a:t>
            </a:r>
            <a:r>
              <a:rPr lang="hr-HR" sz="1600" dirty="0" smtClean="0">
                <a:solidFill>
                  <a:schemeClr val="tx1">
                    <a:lumMod val="50000"/>
                    <a:lumOff val="50000"/>
                  </a:schemeClr>
                </a:solidFill>
              </a:rPr>
              <a:t>Primjeri mogućih strategija trenera za upravljanje ponašanjem sportaša</a:t>
            </a:r>
            <a:endParaRPr lang="hr-HR" sz="1500" dirty="0">
              <a:solidFill>
                <a:schemeClr val="tx1">
                  <a:lumMod val="50000"/>
                  <a:lumOff val="50000"/>
                </a:schemeClr>
              </a:solidFill>
            </a:endParaRPr>
          </a:p>
        </p:txBody>
      </p:sp>
    </p:spTree>
    <p:extLst>
      <p:ext uri="{BB962C8B-B14F-4D97-AF65-F5344CB8AC3E}">
        <p14:creationId xmlns:p14="http://schemas.microsoft.com/office/powerpoint/2010/main" val="210560703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xmlns="" id="{2AB5D1A3-B1E7-4421-B55E-5DBB46C18533}"/>
              </a:ext>
            </a:extLst>
          </p:cNvPr>
          <p:cNvSpPr txBox="1">
            <a:spLocks/>
          </p:cNvSpPr>
          <p:nvPr/>
        </p:nvSpPr>
        <p:spPr>
          <a:xfrm>
            <a:off x="571472" y="12858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endParaRPr lang="en-US" dirty="0"/>
          </a:p>
        </p:txBody>
      </p:sp>
      <p:graphicFrame>
        <p:nvGraphicFramePr>
          <p:cNvPr id="9" name="Tablica 8"/>
          <p:cNvGraphicFramePr>
            <a:graphicFrameLocks noGrp="1"/>
          </p:cNvGraphicFramePr>
          <p:nvPr>
            <p:extLst>
              <p:ext uri="{D42A27DB-BD31-4B8C-83A1-F6EECF244321}">
                <p14:modId xmlns:p14="http://schemas.microsoft.com/office/powerpoint/2010/main" val="2458426725"/>
              </p:ext>
            </p:extLst>
          </p:nvPr>
        </p:nvGraphicFramePr>
        <p:xfrm>
          <a:off x="785786" y="714362"/>
          <a:ext cx="7572428" cy="3358330"/>
        </p:xfrm>
        <a:graphic>
          <a:graphicData uri="http://schemas.openxmlformats.org/drawingml/2006/table">
            <a:tbl>
              <a:tblPr firstRow="1" bandRow="1">
                <a:tableStyleId>{5940675A-B579-460E-94D1-54222C63F5DA}</a:tableStyleId>
              </a:tblPr>
              <a:tblGrid>
                <a:gridCol w="2071704">
                  <a:extLst>
                    <a:ext uri="{9D8B030D-6E8A-4147-A177-3AD203B41FA5}">
                      <a16:colId xmlns:a16="http://schemas.microsoft.com/office/drawing/2014/main" xmlns="" val="20000"/>
                    </a:ext>
                  </a:extLst>
                </a:gridCol>
                <a:gridCol w="1214446">
                  <a:extLst>
                    <a:ext uri="{9D8B030D-6E8A-4147-A177-3AD203B41FA5}">
                      <a16:colId xmlns:a16="http://schemas.microsoft.com/office/drawing/2014/main" xmlns="" val="20001"/>
                    </a:ext>
                  </a:extLst>
                </a:gridCol>
                <a:gridCol w="4286278">
                  <a:extLst>
                    <a:ext uri="{9D8B030D-6E8A-4147-A177-3AD203B41FA5}">
                      <a16:colId xmlns:a16="http://schemas.microsoft.com/office/drawing/2014/main" xmlns="" val="20002"/>
                    </a:ext>
                  </a:extLst>
                </a:gridCol>
              </a:tblGrid>
              <a:tr h="612445">
                <a:tc>
                  <a:txBody>
                    <a:bodyPr/>
                    <a:lstStyle/>
                    <a:p>
                      <a:pPr algn="ctr"/>
                      <a:r>
                        <a:rPr lang="hr-HR" b="1" dirty="0" smtClean="0"/>
                        <a:t>Strategija</a:t>
                      </a:r>
                      <a:endParaRPr lang="hr-HR" b="1" dirty="0"/>
                    </a:p>
                  </a:txBody>
                  <a:tcPr/>
                </a:tc>
                <a:tc>
                  <a:txBody>
                    <a:bodyPr/>
                    <a:lstStyle/>
                    <a:p>
                      <a:pPr algn="ctr"/>
                      <a:r>
                        <a:rPr lang="hr-HR" b="1" dirty="0" smtClean="0"/>
                        <a:t>Autor</a:t>
                      </a:r>
                      <a:endParaRPr lang="hr-HR" b="1" dirty="0"/>
                    </a:p>
                  </a:txBody>
                  <a:tcPr/>
                </a:tc>
                <a:tc>
                  <a:txBody>
                    <a:bodyPr/>
                    <a:lstStyle/>
                    <a:p>
                      <a:pPr algn="ctr"/>
                      <a:r>
                        <a:rPr lang="hr-HR" b="1" dirty="0" smtClean="0"/>
                        <a:t>Primjer podučavanja</a:t>
                      </a:r>
                      <a:endParaRPr lang="hr-HR" b="1" dirty="0"/>
                    </a:p>
                  </a:txBody>
                  <a:tcPr/>
                </a:tc>
                <a:extLst>
                  <a:ext uri="{0D108BD9-81ED-4DB2-BD59-A6C34878D82A}">
                    <a16:rowId xmlns:a16="http://schemas.microsoft.com/office/drawing/2014/main" xmlns="" val="10000"/>
                  </a:ext>
                </a:extLst>
              </a:tr>
              <a:tr h="1173504">
                <a:tc>
                  <a:txBody>
                    <a:bodyPr/>
                    <a:lstStyle/>
                    <a:p>
                      <a:r>
                        <a:rPr lang="hr-HR" dirty="0" smtClean="0"/>
                        <a:t>Podsjećajte na </a:t>
                      </a:r>
                      <a:r>
                        <a:rPr lang="en-US" dirty="0" err="1" smtClean="0"/>
                        <a:t>pravila</a:t>
                      </a:r>
                      <a:r>
                        <a:rPr lang="en-US" dirty="0" smtClean="0"/>
                        <a:t> t</a:t>
                      </a:r>
                      <a:r>
                        <a:rPr lang="hr-HR" dirty="0" err="1" smtClean="0"/>
                        <a:t>ije</a:t>
                      </a:r>
                      <a:r>
                        <a:rPr lang="en-US" dirty="0" err="1" smtClean="0"/>
                        <a:t>kom</a:t>
                      </a:r>
                      <a:r>
                        <a:rPr lang="en-US" dirty="0" smtClean="0"/>
                        <a:t> </a:t>
                      </a:r>
                      <a:r>
                        <a:rPr lang="en-US" dirty="0" err="1" smtClean="0"/>
                        <a:t>treninga</a:t>
                      </a:r>
                      <a:endParaRPr lang="en-US" dirty="0"/>
                    </a:p>
                  </a:txBody>
                  <a:tcPr/>
                </a:tc>
                <a:tc>
                  <a:txBody>
                    <a:bodyPr/>
                    <a:lstStyle/>
                    <a:p>
                      <a:r>
                        <a:rPr lang="en-US" dirty="0"/>
                        <a:t>Rogers (1995)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hr-HR" dirty="0" smtClean="0"/>
                        <a:t>Ivane</a:t>
                      </a:r>
                      <a:r>
                        <a:rPr lang="en-US" dirty="0" smtClean="0"/>
                        <a:t>, </a:t>
                      </a:r>
                      <a:r>
                        <a:rPr lang="hr-HR" dirty="0" smtClean="0"/>
                        <a:t>budi miran dok ne dođeš na red</a:t>
                      </a:r>
                      <a:r>
                        <a:rPr lang="en-US" dirty="0" smtClean="0"/>
                        <a:t>."</a:t>
                      </a:r>
                      <a:endParaRPr lang="hr-HR" dirty="0"/>
                    </a:p>
                  </a:txBody>
                  <a:tcPr/>
                </a:tc>
                <a:extLst>
                  <a:ext uri="{0D108BD9-81ED-4DB2-BD59-A6C34878D82A}">
                    <a16:rowId xmlns:a16="http://schemas.microsoft.com/office/drawing/2014/main" xmlns="" val="10001"/>
                  </a:ext>
                </a:extLst>
              </a:tr>
              <a:tr h="1572381">
                <a:tc>
                  <a:txBody>
                    <a:bodyPr/>
                    <a:lstStyle/>
                    <a:p>
                      <a:r>
                        <a:rPr lang="hr-HR" dirty="0" smtClean="0"/>
                        <a:t>Pratite očekivanja</a:t>
                      </a:r>
                      <a:endParaRPr lang="en-US" dirty="0"/>
                    </a:p>
                  </a:txBody>
                  <a:tcPr/>
                </a:tc>
                <a:tc>
                  <a:txBody>
                    <a:bodyPr/>
                    <a:lstStyle/>
                    <a:p>
                      <a:r>
                        <a:rPr lang="en-US" dirty="0"/>
                        <a:t>Jones (2000) </a:t>
                      </a:r>
                      <a:endParaRPr lang="hr-H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hr-HR" dirty="0" smtClean="0"/>
                        <a:t>Ivane zamolio sam te da budeš miran, a </a:t>
                      </a:r>
                      <a:r>
                        <a:rPr lang="en-US" dirty="0" err="1" smtClean="0"/>
                        <a:t>vid</a:t>
                      </a:r>
                      <a:r>
                        <a:rPr lang="hr-HR" dirty="0" smtClean="0"/>
                        <a:t>io</a:t>
                      </a:r>
                      <a:r>
                        <a:rPr lang="en-US" dirty="0" smtClean="0"/>
                        <a:t> </a:t>
                      </a:r>
                      <a:r>
                        <a:rPr lang="en-US" dirty="0" err="1" smtClean="0"/>
                        <a:t>sam</a:t>
                      </a:r>
                      <a:r>
                        <a:rPr lang="en-US" dirty="0" smtClean="0"/>
                        <a:t> </a:t>
                      </a:r>
                      <a:r>
                        <a:rPr lang="en-US" dirty="0" err="1" smtClean="0"/>
                        <a:t>kako</a:t>
                      </a:r>
                      <a:r>
                        <a:rPr lang="en-US" dirty="0" smtClean="0"/>
                        <a:t> </a:t>
                      </a:r>
                      <a:r>
                        <a:rPr lang="hr-HR" dirty="0" smtClean="0"/>
                        <a:t>se </a:t>
                      </a:r>
                      <a:r>
                        <a:rPr lang="en-US" dirty="0" err="1" smtClean="0"/>
                        <a:t>pokušavaš</a:t>
                      </a:r>
                      <a:r>
                        <a:rPr lang="en-US" dirty="0" smtClean="0"/>
                        <a:t> </a:t>
                      </a:r>
                      <a:r>
                        <a:rPr lang="hr-HR" dirty="0" smtClean="0"/>
                        <a:t> progurati</a:t>
                      </a:r>
                      <a:r>
                        <a:rPr lang="en-US" dirty="0" smtClean="0"/>
                        <a:t> </a:t>
                      </a:r>
                      <a:r>
                        <a:rPr lang="en-US" dirty="0" err="1" smtClean="0"/>
                        <a:t>prema</a:t>
                      </a:r>
                      <a:r>
                        <a:rPr lang="en-US" dirty="0" smtClean="0"/>
                        <a:t> </a:t>
                      </a:r>
                      <a:r>
                        <a:rPr lang="en-US" dirty="0" err="1" smtClean="0"/>
                        <a:t>naprijed</a:t>
                      </a:r>
                      <a:r>
                        <a:rPr lang="en-US" dirty="0" smtClean="0"/>
                        <a:t>. </a:t>
                      </a:r>
                      <a:r>
                        <a:rPr lang="en-US" dirty="0" err="1" smtClean="0"/>
                        <a:t>Sada</a:t>
                      </a:r>
                      <a:r>
                        <a:rPr lang="en-US" dirty="0" smtClean="0"/>
                        <a:t> </a:t>
                      </a:r>
                      <a:r>
                        <a:rPr lang="en-US" dirty="0" err="1" smtClean="0"/>
                        <a:t>će</a:t>
                      </a:r>
                      <a:r>
                        <a:rPr lang="hr-HR" dirty="0" smtClean="0"/>
                        <a:t>š</a:t>
                      </a:r>
                      <a:r>
                        <a:rPr lang="en-US" dirty="0" smtClean="0"/>
                        <a:t> </a:t>
                      </a:r>
                      <a:r>
                        <a:rPr lang="en-US" dirty="0" err="1" smtClean="0"/>
                        <a:t>propustiti</a:t>
                      </a:r>
                      <a:r>
                        <a:rPr lang="en-US" dirty="0" smtClean="0"/>
                        <a:t> </a:t>
                      </a:r>
                      <a:r>
                        <a:rPr lang="hr-HR" dirty="0" smtClean="0"/>
                        <a:t>svoj</a:t>
                      </a:r>
                      <a:r>
                        <a:rPr lang="hr-HR" baseline="0" dirty="0" smtClean="0"/>
                        <a:t> red</a:t>
                      </a:r>
                      <a:r>
                        <a:rPr lang="en-US" dirty="0" smtClean="0"/>
                        <a:t> </a:t>
                      </a:r>
                      <a:r>
                        <a:rPr lang="en-US" dirty="0" err="1" smtClean="0"/>
                        <a:t>i</a:t>
                      </a:r>
                      <a:r>
                        <a:rPr lang="en-US" dirty="0" smtClean="0"/>
                        <a:t> </a:t>
                      </a:r>
                      <a:r>
                        <a:rPr lang="en-US" dirty="0" err="1" smtClean="0"/>
                        <a:t>mora</a:t>
                      </a:r>
                      <a:r>
                        <a:rPr lang="hr-HR" dirty="0" smtClean="0"/>
                        <a:t>š</a:t>
                      </a:r>
                      <a:r>
                        <a:rPr lang="en-US" dirty="0" smtClean="0"/>
                        <a:t> </a:t>
                      </a:r>
                      <a:r>
                        <a:rPr lang="en-US" dirty="0" err="1" smtClean="0"/>
                        <a:t>ići</a:t>
                      </a:r>
                      <a:r>
                        <a:rPr lang="en-US" dirty="0" smtClean="0"/>
                        <a:t> </a:t>
                      </a:r>
                      <a:r>
                        <a:rPr lang="en-US" dirty="0" err="1" smtClean="0"/>
                        <a:t>na</a:t>
                      </a:r>
                      <a:r>
                        <a:rPr lang="en-US" dirty="0" smtClean="0"/>
                        <a:t> </a:t>
                      </a:r>
                      <a:r>
                        <a:rPr lang="en-US" dirty="0" err="1" smtClean="0"/>
                        <a:t>kraj</a:t>
                      </a:r>
                      <a:r>
                        <a:rPr lang="en-US" dirty="0" smtClean="0"/>
                        <a:t> </a:t>
                      </a:r>
                      <a:r>
                        <a:rPr lang="hr-HR" dirty="0" smtClean="0"/>
                        <a:t>reda</a:t>
                      </a:r>
                      <a:r>
                        <a:rPr lang="en-US" dirty="0" smtClean="0"/>
                        <a:t>. "</a:t>
                      </a:r>
                      <a:endParaRPr lang="hr-HR" dirty="0"/>
                    </a:p>
                  </a:txBody>
                  <a:tcPr/>
                </a:tc>
                <a:extLst>
                  <a:ext uri="{0D108BD9-81ED-4DB2-BD59-A6C34878D82A}">
                    <a16:rowId xmlns:a16="http://schemas.microsoft.com/office/drawing/2014/main" xmlns="" val="10002"/>
                  </a:ext>
                </a:extLst>
              </a:tr>
            </a:tbl>
          </a:graphicData>
        </a:graphic>
      </p:graphicFrame>
      <p:sp>
        <p:nvSpPr>
          <p:cNvPr id="10" name="Pravokutnik 9"/>
          <p:cNvSpPr/>
          <p:nvPr/>
        </p:nvSpPr>
        <p:spPr>
          <a:xfrm>
            <a:off x="755576" y="123478"/>
            <a:ext cx="7429552" cy="307777"/>
          </a:xfrm>
          <a:prstGeom prst="rect">
            <a:avLst/>
          </a:prstGeom>
        </p:spPr>
        <p:txBody>
          <a:bodyPr wrap="square">
            <a:spAutoFit/>
          </a:bodyPr>
          <a:lstStyle/>
          <a:p>
            <a:pPr marL="457200" indent="-457200"/>
            <a:r>
              <a:rPr lang="hr-HR" sz="1400" dirty="0" smtClean="0">
                <a:solidFill>
                  <a:schemeClr val="tx1">
                    <a:lumMod val="50000"/>
                    <a:lumOff val="50000"/>
                  </a:schemeClr>
                </a:solidFill>
                <a:latin typeface="Open Sans"/>
              </a:rPr>
              <a:t>4.3. </a:t>
            </a:r>
            <a:r>
              <a:rPr lang="hr-HR" sz="1400" dirty="0" smtClean="0">
                <a:solidFill>
                  <a:schemeClr val="tx1">
                    <a:lumMod val="50000"/>
                    <a:lumOff val="50000"/>
                  </a:schemeClr>
                </a:solidFill>
              </a:rPr>
              <a:t>Primjeri mogućih strategija trenera za upravljanje ponašanjem sportaša</a:t>
            </a:r>
            <a:endParaRPr lang="hr-HR" sz="1400" dirty="0">
              <a:solidFill>
                <a:schemeClr val="tx1">
                  <a:lumMod val="50000"/>
                  <a:lumOff val="50000"/>
                </a:schemeClr>
              </a:solidFill>
            </a:endParaRPr>
          </a:p>
        </p:txBody>
      </p:sp>
    </p:spTree>
    <p:extLst>
      <p:ext uri="{BB962C8B-B14F-4D97-AF65-F5344CB8AC3E}">
        <p14:creationId xmlns:p14="http://schemas.microsoft.com/office/powerpoint/2010/main" val="18047125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xmlns=""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4">
            <a:extLst>
              <a:ext uri="{FF2B5EF4-FFF2-40B4-BE49-F238E27FC236}">
                <a16:creationId xmlns:a16="http://schemas.microsoft.com/office/drawing/2014/main" xmlns=""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2888679852"/>
              </p:ext>
            </p:extLst>
          </p:nvPr>
        </p:nvGraphicFramePr>
        <p:xfrm>
          <a:off x="571472" y="714362"/>
          <a:ext cx="7715304" cy="3718560"/>
        </p:xfrm>
        <a:graphic>
          <a:graphicData uri="http://schemas.openxmlformats.org/drawingml/2006/table">
            <a:tbl>
              <a:tblPr firstRow="1" bandRow="1">
                <a:tableStyleId>{5940675A-B579-460E-94D1-54222C63F5DA}</a:tableStyleId>
              </a:tblPr>
              <a:tblGrid>
                <a:gridCol w="2854662">
                  <a:extLst>
                    <a:ext uri="{9D8B030D-6E8A-4147-A177-3AD203B41FA5}">
                      <a16:colId xmlns:a16="http://schemas.microsoft.com/office/drawing/2014/main" xmlns="" val="20000"/>
                    </a:ext>
                  </a:extLst>
                </a:gridCol>
                <a:gridCol w="1388757">
                  <a:extLst>
                    <a:ext uri="{9D8B030D-6E8A-4147-A177-3AD203B41FA5}">
                      <a16:colId xmlns:a16="http://schemas.microsoft.com/office/drawing/2014/main" xmlns="" val="20001"/>
                    </a:ext>
                  </a:extLst>
                </a:gridCol>
                <a:gridCol w="3471885">
                  <a:extLst>
                    <a:ext uri="{9D8B030D-6E8A-4147-A177-3AD203B41FA5}">
                      <a16:colId xmlns:a16="http://schemas.microsoft.com/office/drawing/2014/main" xmlns="" val="20002"/>
                    </a:ext>
                  </a:extLst>
                </a:gridCol>
              </a:tblGrid>
              <a:tr h="319582">
                <a:tc>
                  <a:txBody>
                    <a:bodyPr/>
                    <a:lstStyle/>
                    <a:p>
                      <a:pPr algn="ctr"/>
                      <a:r>
                        <a:rPr lang="hr-HR" b="1" dirty="0" smtClean="0"/>
                        <a:t>Strategija</a:t>
                      </a:r>
                      <a:endParaRPr lang="hr-HR" b="1" dirty="0"/>
                    </a:p>
                  </a:txBody>
                  <a:tcPr/>
                </a:tc>
                <a:tc>
                  <a:txBody>
                    <a:bodyPr/>
                    <a:lstStyle/>
                    <a:p>
                      <a:pPr algn="ctr"/>
                      <a:r>
                        <a:rPr lang="hr-HR" b="1" dirty="0" smtClean="0"/>
                        <a:t>Autor</a:t>
                      </a:r>
                      <a:endParaRPr lang="hr-HR" b="1" dirty="0"/>
                    </a:p>
                  </a:txBody>
                  <a:tcPr/>
                </a:tc>
                <a:tc>
                  <a:txBody>
                    <a:bodyPr/>
                    <a:lstStyle/>
                    <a:p>
                      <a:pPr algn="ctr"/>
                      <a:r>
                        <a:rPr lang="hr-HR" b="1" dirty="0" smtClean="0"/>
                        <a:t>Primjer podučavanja</a:t>
                      </a:r>
                      <a:endParaRPr lang="hr-HR" b="1" dirty="0"/>
                    </a:p>
                  </a:txBody>
                  <a:tcPr/>
                </a:tc>
                <a:extLst>
                  <a:ext uri="{0D108BD9-81ED-4DB2-BD59-A6C34878D82A}">
                    <a16:rowId xmlns:a16="http://schemas.microsoft.com/office/drawing/2014/main" xmlns="" val="10000"/>
                  </a:ext>
                </a:extLst>
              </a:tr>
              <a:tr h="1164918">
                <a:tc>
                  <a:txBody>
                    <a:bodyPr/>
                    <a:lstStyle/>
                    <a:p>
                      <a:r>
                        <a:rPr lang="hr-HR" sz="1600" dirty="0" smtClean="0"/>
                        <a:t>Budite pripremljeni</a:t>
                      </a:r>
                      <a:r>
                        <a:rPr lang="en-US" sz="1600" dirty="0" smtClean="0"/>
                        <a:t>; </a:t>
                      </a:r>
                      <a:r>
                        <a:rPr lang="hr-HR" sz="1600" dirty="0" smtClean="0"/>
                        <a:t>planirajte kako postupiti u slučaju neprikladnog ponašanja</a:t>
                      </a:r>
                      <a:endParaRPr lang="en-US" sz="1600" dirty="0"/>
                    </a:p>
                    <a:p>
                      <a:r>
                        <a:rPr lang="en-US" sz="1600" dirty="0"/>
                        <a:t> </a:t>
                      </a:r>
                    </a:p>
                    <a:p>
                      <a:r>
                        <a:rPr lang="en-US" sz="1600" dirty="0"/>
                        <a:t> </a:t>
                      </a:r>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Rogers (1995) </a:t>
                      </a:r>
                    </a:p>
                    <a:p>
                      <a:endParaRPr lang="hr-HR" sz="1600" dirty="0"/>
                    </a:p>
                  </a:txBody>
                  <a:tcPr/>
                </a:tc>
                <a:tc>
                  <a:txBody>
                    <a:bodyPr/>
                    <a:lstStyle/>
                    <a:p>
                      <a:r>
                        <a:rPr lang="en-US" sz="1600" dirty="0" err="1" smtClean="0"/>
                        <a:t>Trener</a:t>
                      </a:r>
                      <a:r>
                        <a:rPr lang="en-US" sz="1600" dirty="0" smtClean="0"/>
                        <a:t> bi </a:t>
                      </a:r>
                      <a:r>
                        <a:rPr lang="en-US" sz="1600" dirty="0" err="1" smtClean="0"/>
                        <a:t>trebao</a:t>
                      </a:r>
                      <a:r>
                        <a:rPr lang="en-US" sz="1600" dirty="0" smtClean="0"/>
                        <a:t> </a:t>
                      </a:r>
                      <a:r>
                        <a:rPr lang="en-US" sz="1600" dirty="0" err="1" smtClean="0"/>
                        <a:t>identificirati</a:t>
                      </a:r>
                      <a:r>
                        <a:rPr lang="en-US" sz="1600" dirty="0" smtClean="0"/>
                        <a:t> </a:t>
                      </a:r>
                      <a:r>
                        <a:rPr lang="en-US" sz="1600" dirty="0" err="1" smtClean="0"/>
                        <a:t>moguće</a:t>
                      </a:r>
                      <a:r>
                        <a:rPr lang="en-US" sz="1600" dirty="0" smtClean="0"/>
                        <a:t> </a:t>
                      </a:r>
                      <a:r>
                        <a:rPr lang="en-US" sz="1600" dirty="0" err="1" smtClean="0"/>
                        <a:t>neprimjereno</a:t>
                      </a:r>
                      <a:r>
                        <a:rPr lang="en-US" sz="1600" dirty="0" smtClean="0"/>
                        <a:t> </a:t>
                      </a:r>
                      <a:r>
                        <a:rPr lang="en-US" sz="1600" dirty="0" err="1" smtClean="0"/>
                        <a:t>ponašanje</a:t>
                      </a:r>
                      <a:r>
                        <a:rPr lang="en-US" sz="1600" dirty="0" smtClean="0"/>
                        <a:t> </a:t>
                      </a:r>
                      <a:r>
                        <a:rPr lang="en-US" sz="1600" dirty="0" err="1" smtClean="0"/>
                        <a:t>koje</a:t>
                      </a:r>
                      <a:r>
                        <a:rPr lang="en-US" sz="1600" dirty="0" smtClean="0"/>
                        <a:t> se </a:t>
                      </a:r>
                      <a:r>
                        <a:rPr lang="en-US" sz="1600" dirty="0" err="1" smtClean="0"/>
                        <a:t>može</a:t>
                      </a:r>
                      <a:r>
                        <a:rPr lang="en-US" sz="1600" dirty="0" smtClean="0"/>
                        <a:t> </a:t>
                      </a:r>
                      <a:r>
                        <a:rPr lang="en-US" sz="1600" dirty="0" err="1" smtClean="0"/>
                        <a:t>dogoditi</a:t>
                      </a:r>
                      <a:r>
                        <a:rPr lang="en-US" sz="1600" dirty="0" smtClean="0"/>
                        <a:t> </a:t>
                      </a:r>
                      <a:r>
                        <a:rPr lang="en-US" sz="1600" dirty="0" err="1" smtClean="0"/>
                        <a:t>i</a:t>
                      </a:r>
                      <a:r>
                        <a:rPr lang="en-US" sz="1600" dirty="0" smtClean="0"/>
                        <a:t> </a:t>
                      </a:r>
                      <a:r>
                        <a:rPr lang="en-US" sz="1600" dirty="0" err="1" smtClean="0"/>
                        <a:t>osmisliti</a:t>
                      </a:r>
                      <a:r>
                        <a:rPr lang="en-US" sz="1600" dirty="0" smtClean="0"/>
                        <a:t> plan </a:t>
                      </a:r>
                      <a:r>
                        <a:rPr lang="en-US" sz="1600" dirty="0" err="1" smtClean="0"/>
                        <a:t>kako</a:t>
                      </a:r>
                      <a:r>
                        <a:rPr lang="en-US" sz="1600" dirty="0" smtClean="0"/>
                        <a:t> </a:t>
                      </a:r>
                      <a:r>
                        <a:rPr lang="en-US" sz="1600" dirty="0" err="1" smtClean="0"/>
                        <a:t>odgovoriti</a:t>
                      </a:r>
                      <a:r>
                        <a:rPr lang="en-US" sz="1600" dirty="0" smtClean="0"/>
                        <a:t> </a:t>
                      </a:r>
                      <a:r>
                        <a:rPr lang="hr-HR" sz="1600" dirty="0" smtClean="0"/>
                        <a:t>na to ponašanje</a:t>
                      </a:r>
                      <a:r>
                        <a:rPr lang="en-US" sz="1600" dirty="0" smtClean="0"/>
                        <a:t>. </a:t>
                      </a:r>
                      <a:endParaRPr lang="hr-HR" sz="1600" dirty="0"/>
                    </a:p>
                  </a:txBody>
                  <a:tcPr/>
                </a:tc>
                <a:extLst>
                  <a:ext uri="{0D108BD9-81ED-4DB2-BD59-A6C34878D82A}">
                    <a16:rowId xmlns:a16="http://schemas.microsoft.com/office/drawing/2014/main" xmlns="" val="10001"/>
                  </a:ext>
                </a:extLst>
              </a:tr>
              <a:tr h="1568790">
                <a:tc>
                  <a:txBody>
                    <a:bodyPr/>
                    <a:lstStyle/>
                    <a:p>
                      <a:r>
                        <a:rPr lang="hr-HR" sz="1600" dirty="0" smtClean="0"/>
                        <a:t>Poticati Prijateljske izjave,  Geste, Izraze lica riječima  (“U redu”, “dobro odrađeno”) ili neverbalno (</a:t>
                      </a:r>
                      <a:r>
                        <a:rPr lang="hr-HR" sz="1600" dirty="0" err="1" smtClean="0"/>
                        <a:t>smješak</a:t>
                      </a:r>
                      <a:r>
                        <a:rPr lang="hr-HR" sz="1600" dirty="0" smtClean="0"/>
                        <a:t>, </a:t>
                      </a:r>
                      <a:r>
                        <a:rPr lang="hr-HR" sz="1600" dirty="0" err="1" smtClean="0"/>
                        <a:t>pleskanje</a:t>
                      </a:r>
                      <a:r>
                        <a:rPr lang="hr-HR" sz="1600" dirty="0" smtClean="0"/>
                        <a:t>, podizanje palca) </a:t>
                      </a:r>
                      <a:endParaRPr lang="hr-HR" sz="1600" dirty="0"/>
                    </a:p>
                    <a:p>
                      <a:r>
                        <a:rPr lang="hr-HR" sz="1600" dirty="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600" dirty="0"/>
                        <a:t>Skinner (2002) </a:t>
                      </a:r>
                    </a:p>
                    <a:p>
                      <a:endParaRPr lang="hr-HR" sz="1600" dirty="0"/>
                    </a:p>
                  </a:txBody>
                  <a:tcPr/>
                </a:tc>
                <a:tc>
                  <a:txBody>
                    <a:bodyPr/>
                    <a:lstStyle/>
                    <a:p>
                      <a:r>
                        <a:rPr lang="hr-HR" sz="1600" dirty="0" smtClean="0"/>
                        <a:t>Trener potiče pozitivno ponašanje sportaša usmenim pohvalama ili pozitivnim gestama </a:t>
                      </a:r>
                    </a:p>
                    <a:p>
                      <a:endParaRPr lang="hr-HR" sz="1600" dirty="0"/>
                    </a:p>
                  </a:txBody>
                  <a:tcPr/>
                </a:tc>
                <a:extLst>
                  <a:ext uri="{0D108BD9-81ED-4DB2-BD59-A6C34878D82A}">
                    <a16:rowId xmlns:a16="http://schemas.microsoft.com/office/drawing/2014/main" xmlns="" val="10002"/>
                  </a:ext>
                </a:extLst>
              </a:tr>
            </a:tbl>
          </a:graphicData>
        </a:graphic>
      </p:graphicFrame>
      <p:sp>
        <p:nvSpPr>
          <p:cNvPr id="5" name="Pravokutnik 4"/>
          <p:cNvSpPr/>
          <p:nvPr/>
        </p:nvSpPr>
        <p:spPr>
          <a:xfrm>
            <a:off x="683568" y="123478"/>
            <a:ext cx="7500990" cy="307777"/>
          </a:xfrm>
          <a:prstGeom prst="rect">
            <a:avLst/>
          </a:prstGeom>
        </p:spPr>
        <p:txBody>
          <a:bodyPr wrap="square">
            <a:spAutoFit/>
          </a:bodyPr>
          <a:lstStyle/>
          <a:p>
            <a:pPr marL="457200" indent="-457200"/>
            <a:r>
              <a:rPr lang="hr-HR" sz="1400" dirty="0" smtClean="0">
                <a:solidFill>
                  <a:schemeClr val="tx1">
                    <a:lumMod val="50000"/>
                    <a:lumOff val="50000"/>
                  </a:schemeClr>
                </a:solidFill>
                <a:latin typeface="Open Sans"/>
              </a:rPr>
              <a:t>4.3. </a:t>
            </a:r>
            <a:r>
              <a:rPr lang="hr-HR" sz="1400" dirty="0" smtClean="0">
                <a:solidFill>
                  <a:schemeClr val="tx1">
                    <a:lumMod val="50000"/>
                    <a:lumOff val="50000"/>
                  </a:schemeClr>
                </a:solidFill>
              </a:rPr>
              <a:t>Primjeri mogućih strategija trenera za upravljanje ponašanjem sportaša</a:t>
            </a:r>
            <a:endParaRPr lang="hr-HR" sz="1400" dirty="0">
              <a:solidFill>
                <a:schemeClr val="tx1">
                  <a:lumMod val="50000"/>
                  <a:lumOff val="50000"/>
                </a:schemeClr>
              </a:solidFill>
            </a:endParaRPr>
          </a:p>
        </p:txBody>
      </p:sp>
    </p:spTree>
    <p:extLst>
      <p:ext uri="{BB962C8B-B14F-4D97-AF65-F5344CB8AC3E}">
        <p14:creationId xmlns:p14="http://schemas.microsoft.com/office/powerpoint/2010/main" val="136045670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E - Dissemination report">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SAVE - Dissemination report</Template>
  <TotalTime>6615</TotalTime>
  <Words>14233</Words>
  <Application>Microsoft Office PowerPoint</Application>
  <PresentationFormat>On-screen Show (16:9)</PresentationFormat>
  <Paragraphs>913</Paragraphs>
  <Slides>127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127</vt:i4>
      </vt:variant>
    </vt:vector>
  </HeadingPairs>
  <TitlesOfParts>
    <vt:vector size="135" baseType="lpstr">
      <vt:lpstr>Arial</vt:lpstr>
      <vt:lpstr>Arial Narrow</vt:lpstr>
      <vt:lpstr>Calibri</vt:lpstr>
      <vt:lpstr>Courier New</vt:lpstr>
      <vt:lpstr>Latha</vt:lpstr>
      <vt:lpstr>Open Sans</vt:lpstr>
      <vt:lpstr>Palatino Linotype</vt:lpstr>
      <vt:lpstr>SAVE - Dissemination report</vt:lpstr>
      <vt:lpstr>I. PREPOZNAVANJE NASILJA I SOCIJALNE ISKLJUCENOSTI U SPORTU I NJIHOVA PSIHOSOCIJALNA OBILJEZJA TEA GUTOVIĆ, ZORAN GRGANTOV, DORIS MATOŠIĆ</vt:lpstr>
      <vt:lpstr>Kontakt</vt:lpstr>
      <vt:lpstr>UVOD</vt:lpstr>
      <vt:lpstr>     1. Opasne situacije i smanjivanje predrasuda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KRAJ 1. CJELINE   </vt:lpstr>
      <vt:lpstr>      2. Koncept poštovanja i predrasuda nakon epizode agresivnog/isključivog ponašanja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KRAJ 2. CJELINE   </vt:lpstr>
      <vt:lpstr>     3. Grupni emocionalni odgovor, grupna komunikacija nakon agresivnosti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KRAJ 3. CJELINE   </vt:lpstr>
      <vt:lpstr>       Cjelina 4. Strategije u odnosu prema situacijskim faktorima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KRAJ 4. CJELINE  </vt:lpstr>
      <vt:lpstr>       Cjelina 5. Komunikacija s nasilnikom i žrtvom i upravljanje negativnim emocijama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KRAJ 5. CJELINE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DISSEMINATION REPORT</dc:title>
  <dc:creator>Emiliano M</dc:creator>
  <cp:lastModifiedBy>RASA</cp:lastModifiedBy>
  <cp:revision>383</cp:revision>
  <cp:lastPrinted>2019-05-13T08:01:50Z</cp:lastPrinted>
  <dcterms:created xsi:type="dcterms:W3CDTF">2018-09-28T07:52:55Z</dcterms:created>
  <dcterms:modified xsi:type="dcterms:W3CDTF">2020-04-25T08:21:09Z</dcterms:modified>
</cp:coreProperties>
</file>