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89"/>
  </p:notesMasterIdLst>
  <p:handoutMasterIdLst>
    <p:handoutMasterId r:id="rId90"/>
  </p:handoutMasterIdLst>
  <p:sldIdLst>
    <p:sldId id="256" r:id="rId2"/>
    <p:sldId id="261" r:id="rId3"/>
    <p:sldId id="352" r:id="rId4"/>
    <p:sldId id="272" r:id="rId5"/>
    <p:sldId id="347" r:id="rId6"/>
    <p:sldId id="274" r:id="rId7"/>
    <p:sldId id="276" r:id="rId8"/>
    <p:sldId id="293" r:id="rId9"/>
    <p:sldId id="305" r:id="rId10"/>
    <p:sldId id="294" r:id="rId11"/>
    <p:sldId id="302" r:id="rId12"/>
    <p:sldId id="303" r:id="rId13"/>
    <p:sldId id="298" r:id="rId14"/>
    <p:sldId id="301" r:id="rId15"/>
    <p:sldId id="299" r:id="rId16"/>
    <p:sldId id="304" r:id="rId17"/>
    <p:sldId id="296" r:id="rId18"/>
    <p:sldId id="306" r:id="rId19"/>
    <p:sldId id="307" r:id="rId20"/>
    <p:sldId id="364" r:id="rId21"/>
    <p:sldId id="269" r:id="rId22"/>
    <p:sldId id="355" r:id="rId23"/>
    <p:sldId id="348" r:id="rId24"/>
    <p:sldId id="277" r:id="rId25"/>
    <p:sldId id="319" r:id="rId26"/>
    <p:sldId id="278" r:id="rId27"/>
    <p:sldId id="310" r:id="rId28"/>
    <p:sldId id="311" r:id="rId29"/>
    <p:sldId id="320" r:id="rId30"/>
    <p:sldId id="321" r:id="rId31"/>
    <p:sldId id="322" r:id="rId32"/>
    <p:sldId id="365" r:id="rId33"/>
    <p:sldId id="366" r:id="rId34"/>
    <p:sldId id="367" r:id="rId35"/>
    <p:sldId id="368" r:id="rId36"/>
    <p:sldId id="369" r:id="rId37"/>
    <p:sldId id="279" r:id="rId38"/>
    <p:sldId id="356" r:id="rId39"/>
    <p:sldId id="349" r:id="rId40"/>
    <p:sldId id="281" r:id="rId41"/>
    <p:sldId id="282" r:id="rId42"/>
    <p:sldId id="326" r:id="rId43"/>
    <p:sldId id="343" r:id="rId44"/>
    <p:sldId id="345" r:id="rId45"/>
    <p:sldId id="344" r:id="rId46"/>
    <p:sldId id="346" r:id="rId47"/>
    <p:sldId id="323" r:id="rId48"/>
    <p:sldId id="327" r:id="rId49"/>
    <p:sldId id="328" r:id="rId50"/>
    <p:sldId id="324" r:id="rId51"/>
    <p:sldId id="370" r:id="rId52"/>
    <p:sldId id="283" r:id="rId53"/>
    <p:sldId id="357" r:id="rId54"/>
    <p:sldId id="350" r:id="rId55"/>
    <p:sldId id="285" r:id="rId56"/>
    <p:sldId id="286" r:id="rId57"/>
    <p:sldId id="335" r:id="rId58"/>
    <p:sldId id="354" r:id="rId59"/>
    <p:sldId id="372" r:id="rId60"/>
    <p:sldId id="373" r:id="rId61"/>
    <p:sldId id="374" r:id="rId62"/>
    <p:sldId id="375" r:id="rId63"/>
    <p:sldId id="376" r:id="rId64"/>
    <p:sldId id="377" r:id="rId65"/>
    <p:sldId id="378" r:id="rId66"/>
    <p:sldId id="287" r:id="rId67"/>
    <p:sldId id="358" r:id="rId68"/>
    <p:sldId id="351" r:id="rId69"/>
    <p:sldId id="289" r:id="rId70"/>
    <p:sldId id="290" r:id="rId71"/>
    <p:sldId id="336" r:id="rId72"/>
    <p:sldId id="337" r:id="rId73"/>
    <p:sldId id="338" r:id="rId74"/>
    <p:sldId id="339" r:id="rId75"/>
    <p:sldId id="340" r:id="rId76"/>
    <p:sldId id="341" r:id="rId77"/>
    <p:sldId id="379" r:id="rId78"/>
    <p:sldId id="384" r:id="rId79"/>
    <p:sldId id="381" r:id="rId80"/>
    <p:sldId id="291" r:id="rId81"/>
    <p:sldId id="360" r:id="rId82"/>
    <p:sldId id="361" r:id="rId83"/>
    <p:sldId id="362" r:id="rId84"/>
    <p:sldId id="292" r:id="rId85"/>
    <p:sldId id="353" r:id="rId86"/>
    <p:sldId id="359" r:id="rId87"/>
    <p:sldId id="259" r:id="rId88"/>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79"/>
    <a:srgbClr val="00A7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11" d="100"/>
          <a:sy n="111" d="100"/>
        </p:scale>
        <p:origin x="77"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A8867-C46C-46E8-9752-F6D1214EB87F}" type="datetimeFigureOut">
              <a:rPr lang="it-IT" smtClean="0"/>
              <a:pPr/>
              <a:t>25/04/2020</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D82D-950C-4129-8AA8-D8DC359B7258}" type="slidenum">
              <a:rPr lang="it-IT" smtClean="0"/>
              <a:pPr/>
              <a:t>‹#›</a:t>
            </a:fld>
            <a:endParaRPr lang="it-IT" dirty="0"/>
          </a:p>
        </p:txBody>
      </p:sp>
    </p:spTree>
    <p:extLst>
      <p:ext uri="{BB962C8B-B14F-4D97-AF65-F5344CB8AC3E}">
        <p14:creationId xmlns:p14="http://schemas.microsoft.com/office/powerpoint/2010/main" val="393784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556FD-4957-4388-A532-CA8057D3199A}" type="datetimeFigureOut">
              <a:rPr lang="it-IT" smtClean="0"/>
              <a:pPr/>
              <a:t>25/04/2020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46A19-F8B6-41B5-9063-DC381FDC9023}" type="slidenum">
              <a:rPr lang="it-IT" smtClean="0"/>
              <a:pPr/>
              <a:t>‹#›</a:t>
            </a:fld>
            <a:endParaRPr lang="it-IT"/>
          </a:p>
        </p:txBody>
      </p:sp>
    </p:spTree>
    <p:extLst>
      <p:ext uri="{BB962C8B-B14F-4D97-AF65-F5344CB8AC3E}">
        <p14:creationId xmlns:p14="http://schemas.microsoft.com/office/powerpoint/2010/main" val="12196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B4D46A19-F8B6-41B5-9063-DC381FDC9023}" type="slidenum">
              <a:rPr lang="it-IT" smtClean="0"/>
              <a:pPr/>
              <a:t>15</a:t>
            </a:fld>
            <a:endParaRPr lang="it-IT"/>
          </a:p>
        </p:txBody>
      </p:sp>
    </p:spTree>
    <p:extLst>
      <p:ext uri="{BB962C8B-B14F-4D97-AF65-F5344CB8AC3E}">
        <p14:creationId xmlns:p14="http://schemas.microsoft.com/office/powerpoint/2010/main" val="3932272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731461"/>
            <a:ext cx="7772400" cy="357065"/>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pic>
        <p:nvPicPr>
          <p:cNvPr id="2"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484" y="28962"/>
            <a:ext cx="3881032" cy="388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09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3638"/>
            <a:ext cx="7772400" cy="432048"/>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5"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60396" cy="860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4720" y="872198"/>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871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0"/>
            <a:ext cx="7787208" cy="1200150"/>
          </a:xfrm>
          <a:prstGeom prst="rect">
            <a:avLst/>
          </a:prstGeom>
        </p:spPr>
        <p:txBody>
          <a:bodyPr vert="horz" lIns="91440" tIns="45720" rIns="91440" bIns="45720"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99592" y="1200151"/>
            <a:ext cx="7787208"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51" r:id="rId5"/>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lnSpc>
          <a:spcPts val="58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50000"/>
              <a:lumOff val="50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rasa.kreivyte@lsu.l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moodle.sportsave.e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8PRuxMprSDQ" TargetMode="External"/><Relationship Id="rId7" Type="http://schemas.openxmlformats.org/officeDocument/2006/relationships/hyperlink" Target="http://www.fscamps.com/blog/dont-get-along-teammat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eb.usafootball.com/blogs/football-parents/post/12486/teach-your-young-athletes-how-to-fight" TargetMode="External"/><Relationship Id="rId5" Type="http://schemas.openxmlformats.org/officeDocument/2006/relationships/hyperlink" Target="http://www.appliedsportpsych.org/resources/resources-for-coaches/coaching-through-conflict-effective-communication-strategies/" TargetMode="External"/><Relationship Id="rId4" Type="http://schemas.openxmlformats.org/officeDocument/2006/relationships/hyperlink" Target="http://blog.steellockersports.com/coachs-corner/playing-peacekeeper-tips-for-resolving-conflict-between-players/"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8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it-IT" sz="1800" dirty="0" smtClean="0">
                <a:solidFill>
                  <a:schemeClr val="bg1">
                    <a:lumMod val="50000"/>
                  </a:schemeClr>
                </a:solidFill>
              </a:rPr>
              <a:t>V. Pregiudizio e </a:t>
            </a:r>
            <a:r>
              <a:rPr lang="it-IT" sz="1800" dirty="0" err="1" smtClean="0">
                <a:solidFill>
                  <a:schemeClr val="bg1">
                    <a:lumMod val="50000"/>
                  </a:schemeClr>
                </a:solidFill>
              </a:rPr>
              <a:t>problem</a:t>
            </a:r>
            <a:r>
              <a:rPr lang="it-IT" sz="1800" dirty="0" smtClean="0">
                <a:solidFill>
                  <a:schemeClr val="bg1">
                    <a:lumMod val="50000"/>
                  </a:schemeClr>
                </a:solidFill>
              </a:rPr>
              <a:t> </a:t>
            </a:r>
            <a:r>
              <a:rPr lang="it-IT" sz="1800" dirty="0" err="1" smtClean="0">
                <a:solidFill>
                  <a:schemeClr val="bg1">
                    <a:lumMod val="50000"/>
                  </a:schemeClr>
                </a:solidFill>
              </a:rPr>
              <a:t>solving</a:t>
            </a:r>
            <a:r>
              <a:rPr lang="it-IT" sz="1800" dirty="0" smtClean="0">
                <a:solidFill>
                  <a:schemeClr val="bg1">
                    <a:lumMod val="50000"/>
                  </a:schemeClr>
                </a:solidFill>
              </a:rPr>
              <a:t> nella violenza e nell’esclusione</a:t>
            </a:r>
            <a:endParaRPr lang="it-IT" sz="180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214282" y="857239"/>
            <a:ext cx="8501122" cy="5632311"/>
          </a:xfrm>
          <a:prstGeom prst="rect">
            <a:avLst/>
          </a:prstGeom>
        </p:spPr>
        <p:txBody>
          <a:bodyPr wrap="square">
            <a:spAutoFit/>
          </a:bodyPr>
          <a:lstStyle/>
          <a:p>
            <a:pPr algn="ctr"/>
            <a:r>
              <a:rPr lang="en-GB" b="1" dirty="0" err="1" smtClean="0">
                <a:solidFill>
                  <a:schemeClr val="bg1">
                    <a:lumMod val="50000"/>
                  </a:schemeClr>
                </a:solidFill>
                <a:latin typeface="Open Sans"/>
              </a:rPr>
              <a:t>Principali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pregiudizio</a:t>
            </a:r>
            <a:endParaRPr lang="en-GB" b="1" dirty="0" smtClean="0">
              <a:solidFill>
                <a:schemeClr val="bg1">
                  <a:lumMod val="50000"/>
                </a:schemeClr>
              </a:solidFill>
              <a:latin typeface="Open Sans"/>
            </a:endParaRPr>
          </a:p>
          <a:p>
            <a:pPr algn="ctr"/>
            <a:endParaRPr lang="en-GB" b="1" dirty="0" smtClean="0">
              <a:solidFill>
                <a:schemeClr val="bg1">
                  <a:lumMod val="50000"/>
                </a:schemeClr>
              </a:solidFill>
              <a:latin typeface="Open Sans"/>
            </a:endParaRPr>
          </a:p>
          <a:p>
            <a:pPr marL="342900" indent="-342900" algn="just">
              <a:buAutoNum type="arabicPeriod" startAt="2"/>
            </a:pPr>
            <a:r>
              <a:rPr lang="en-GB" b="1" dirty="0" err="1" smtClean="0">
                <a:solidFill>
                  <a:schemeClr val="bg1">
                    <a:lumMod val="50000"/>
                  </a:schemeClr>
                </a:solidFill>
                <a:latin typeface="Open Sans"/>
              </a:rPr>
              <a:t>Teoria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dell’identità</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sociale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Tajfel</a:t>
            </a:r>
            <a:r>
              <a:rPr lang="en-GB" b="1" dirty="0" smtClean="0">
                <a:solidFill>
                  <a:schemeClr val="bg1">
                    <a:lumMod val="50000"/>
                  </a:schemeClr>
                </a:solidFill>
                <a:latin typeface="Open Sans"/>
              </a:rPr>
              <a:t> &amp; Turner, 1986)</a:t>
            </a:r>
          </a:p>
          <a:p>
            <a:pPr marL="342900" indent="-342900" algn="just"/>
            <a:endParaRPr lang="it-IT" b="1" dirty="0" smtClean="0">
              <a:solidFill>
                <a:schemeClr val="bg1">
                  <a:lumMod val="50000"/>
                </a:schemeClr>
              </a:solidFill>
              <a:latin typeface="Open Sans"/>
            </a:endParaRPr>
          </a:p>
          <a:p>
            <a:pPr marL="342900" indent="-342900" algn="just"/>
            <a:r>
              <a:rPr lang="it-IT" dirty="0" smtClean="0">
                <a:solidFill>
                  <a:schemeClr val="bg1">
                    <a:lumMod val="50000"/>
                  </a:schemeClr>
                </a:solidFill>
                <a:latin typeface="Open Sans"/>
              </a:rPr>
              <a:t>Ogni qualvolta che ci percepiamo come membri di un gruppo, ci riferiamo alla nostra identità sociale. L’identità sociale può essere distinta secondo tre caratteristiche: </a:t>
            </a:r>
          </a:p>
          <a:p>
            <a:pPr marL="342900" indent="-342900" algn="just">
              <a:buFont typeface="Arial" pitchFamily="34" charset="0"/>
              <a:buChar char="•"/>
            </a:pPr>
            <a:r>
              <a:rPr lang="it-IT" dirty="0" smtClean="0">
                <a:solidFill>
                  <a:schemeClr val="bg1">
                    <a:lumMod val="50000"/>
                  </a:schemeClr>
                </a:solidFill>
                <a:latin typeface="Open Sans"/>
              </a:rPr>
              <a:t>Ciò che sappiamo sul nostro gruppo sociale;</a:t>
            </a:r>
          </a:p>
          <a:p>
            <a:pPr marL="342900" indent="-342900" algn="just">
              <a:buFont typeface="Arial" pitchFamily="34" charset="0"/>
              <a:buChar char="•"/>
            </a:pPr>
            <a:r>
              <a:rPr lang="it-IT" dirty="0" smtClean="0">
                <a:solidFill>
                  <a:schemeClr val="bg1">
                    <a:lumMod val="50000"/>
                  </a:schemeClr>
                </a:solidFill>
                <a:latin typeface="Open Sans"/>
              </a:rPr>
              <a:t>La connessione emotiva con il nostro gruppo sociale;</a:t>
            </a:r>
          </a:p>
          <a:p>
            <a:pPr marL="342900" indent="-342900" algn="just">
              <a:buFont typeface="Arial" pitchFamily="34" charset="0"/>
              <a:buChar char="•"/>
            </a:pPr>
            <a:r>
              <a:rPr lang="it-IT" dirty="0" smtClean="0">
                <a:solidFill>
                  <a:schemeClr val="bg1">
                    <a:lumMod val="50000"/>
                  </a:schemeClr>
                </a:solidFill>
                <a:latin typeface="Open Sans"/>
              </a:rPr>
              <a:t>La valutazione generale che abbiamo su noi stessi che deriva dall’appartenenza al gruppo (per esempio, orgoglio, status sociale, ecc.)</a:t>
            </a:r>
          </a:p>
          <a:p>
            <a:pPr marL="342900" indent="-342900" algn="just">
              <a:buFont typeface="Arial" pitchFamily="34" charset="0"/>
              <a:buChar char="•"/>
            </a:pPr>
            <a:endParaRPr lang="it-IT" dirty="0" smtClean="0"/>
          </a:p>
          <a:p>
            <a:pPr marL="342900" indent="-342900" algn="just">
              <a:buFont typeface="Arial" pitchFamily="34" charset="0"/>
              <a:buChar char="•"/>
            </a:pPr>
            <a:endParaRPr lang="it-IT" dirty="0" smtClean="0"/>
          </a:p>
          <a:p>
            <a:pPr marL="342900" indent="-342900" algn="just">
              <a:buFont typeface="Arial" pitchFamily="34" charset="0"/>
              <a:buChar char="•"/>
            </a:pPr>
            <a:endParaRPr lang="it-IT" dirty="0" smtClean="0"/>
          </a:p>
          <a:p>
            <a:pPr marL="342900" indent="-342900" algn="just"/>
            <a:endParaRPr lang="it-IT" dirty="0" smtClean="0"/>
          </a:p>
          <a:p>
            <a:pPr marL="342900" indent="-342900" algn="just"/>
            <a:endParaRPr lang="it-IT" dirty="0" smtClean="0"/>
          </a:p>
          <a:p>
            <a:pPr marL="342900" indent="-342900" algn="just"/>
            <a:endParaRPr lang="it-IT" dirty="0" smtClean="0"/>
          </a:p>
          <a:p>
            <a:pPr marL="342900" indent="-342900" algn="just"/>
            <a:endParaRPr lang="it-IT" b="1" dirty="0" smtClean="0"/>
          </a:p>
          <a:p>
            <a:pPr algn="ctr"/>
            <a:endParaRPr lang="it-IT" b="1" dirty="0" smtClean="0"/>
          </a:p>
          <a:p>
            <a:pPr marL="342900" indent="-342900" algn="ctr"/>
            <a:endParaRPr lang="it-IT" b="1" dirty="0" smtClean="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83" name="Picture 7" descr="C:\Users\ambra\Desktop\download.jpg"/>
          <p:cNvPicPr>
            <a:picLocks noChangeAspect="1" noChangeArrowheads="1"/>
          </p:cNvPicPr>
          <p:nvPr/>
        </p:nvPicPr>
        <p:blipFill>
          <a:blip r:embed="rId3"/>
          <a:srcRect/>
          <a:stretch>
            <a:fillRect/>
          </a:stretch>
        </p:blipFill>
        <p:spPr bwMode="auto">
          <a:xfrm>
            <a:off x="6572264" y="785800"/>
            <a:ext cx="2000264" cy="1120149"/>
          </a:xfrm>
          <a:prstGeom prst="rect">
            <a:avLst/>
          </a:prstGeom>
          <a:noFill/>
        </p:spPr>
      </p:pic>
      <p:sp>
        <p:nvSpPr>
          <p:cNvPr id="12"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214282" y="857238"/>
            <a:ext cx="8501122" cy="4247317"/>
          </a:xfrm>
          <a:prstGeom prst="rect">
            <a:avLst/>
          </a:prstGeom>
        </p:spPr>
        <p:txBody>
          <a:bodyPr wrap="square">
            <a:spAutoFit/>
          </a:bodyPr>
          <a:lstStyle/>
          <a:p>
            <a:pPr algn="ctr"/>
            <a:r>
              <a:rPr lang="en-GB" b="1" dirty="0" err="1" smtClean="0">
                <a:solidFill>
                  <a:schemeClr val="bg1">
                    <a:lumMod val="50000"/>
                  </a:schemeClr>
                </a:solidFill>
                <a:latin typeface="Open Sans"/>
              </a:rPr>
              <a:t>Principali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pregiudizio</a:t>
            </a:r>
            <a:endParaRPr lang="en-GB" b="1" dirty="0" smtClean="0">
              <a:solidFill>
                <a:schemeClr val="bg1">
                  <a:lumMod val="50000"/>
                </a:schemeClr>
              </a:solidFill>
              <a:latin typeface="Open Sans"/>
            </a:endParaRPr>
          </a:p>
          <a:p>
            <a:pPr algn="ctr"/>
            <a:endParaRPr lang="en-GB" b="1" dirty="0" smtClean="0">
              <a:solidFill>
                <a:schemeClr val="bg1">
                  <a:lumMod val="50000"/>
                </a:schemeClr>
              </a:solidFill>
              <a:latin typeface="Open Sans"/>
            </a:endParaRPr>
          </a:p>
          <a:p>
            <a:pPr marL="342900" indent="-342900" algn="just">
              <a:buAutoNum type="arabicPeriod" startAt="2"/>
            </a:pPr>
            <a:r>
              <a:rPr lang="en-GB" b="1" dirty="0" err="1" smtClean="0">
                <a:solidFill>
                  <a:schemeClr val="bg1">
                    <a:lumMod val="50000"/>
                  </a:schemeClr>
                </a:solidFill>
                <a:latin typeface="Open Sans"/>
              </a:rPr>
              <a:t>Teoria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dell’identità</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sociale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Tajfel</a:t>
            </a:r>
            <a:r>
              <a:rPr lang="en-GB" b="1" dirty="0" smtClean="0">
                <a:solidFill>
                  <a:schemeClr val="bg1">
                    <a:lumMod val="50000"/>
                  </a:schemeClr>
                </a:solidFill>
                <a:latin typeface="Open Sans"/>
              </a:rPr>
              <a:t> &amp; Turner, 1986)</a:t>
            </a:r>
          </a:p>
          <a:p>
            <a:pPr marL="342900" indent="-342900" algn="ctr"/>
            <a:endParaRPr lang="en-GB" b="1" dirty="0" smtClean="0">
              <a:solidFill>
                <a:schemeClr val="bg1">
                  <a:lumMod val="50000"/>
                </a:schemeClr>
              </a:solidFill>
              <a:latin typeface="Open Sans"/>
            </a:endParaRPr>
          </a:p>
          <a:p>
            <a:pPr marL="342900" indent="-342900" algn="ctr"/>
            <a:endParaRPr lang="en-GB" b="1" dirty="0" smtClean="0">
              <a:solidFill>
                <a:schemeClr val="bg1">
                  <a:lumMod val="50000"/>
                </a:schemeClr>
              </a:solidFill>
              <a:latin typeface="Open Sans"/>
            </a:endParaRPr>
          </a:p>
          <a:p>
            <a:pPr marL="342900" indent="-342900" algn="ctr"/>
            <a:r>
              <a:rPr lang="en-GB" b="1" dirty="0" smtClean="0">
                <a:solidFill>
                  <a:schemeClr val="bg1">
                    <a:lumMod val="50000"/>
                  </a:schemeClr>
                </a:solidFill>
                <a:latin typeface="Open Sans"/>
              </a:rPr>
              <a:t>Le </a:t>
            </a:r>
            <a:r>
              <a:rPr lang="en-GB" b="1" dirty="0" err="1" smtClean="0">
                <a:solidFill>
                  <a:schemeClr val="bg1">
                    <a:lumMod val="50000"/>
                  </a:schemeClr>
                </a:solidFill>
                <a:latin typeface="Open Sans"/>
              </a:rPr>
              <a:t>informazioni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che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possediamo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nostro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gruppo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derivano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valutazioni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che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consentoni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collocarci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all’interno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di</a:t>
            </a:r>
            <a:r>
              <a:rPr lang="en-GB" b="1" dirty="0" smtClean="0">
                <a:solidFill>
                  <a:schemeClr val="bg1">
                    <a:lumMod val="50000"/>
                  </a:schemeClr>
                </a:solidFill>
                <a:latin typeface="Open Sans"/>
              </a:rPr>
              <a:t> un </a:t>
            </a:r>
            <a:r>
              <a:rPr lang="en-GB" b="1" dirty="0" err="1" smtClean="0">
                <a:solidFill>
                  <a:schemeClr val="bg1">
                    <a:lumMod val="50000"/>
                  </a:schemeClr>
                </a:solidFill>
                <a:latin typeface="Open Sans"/>
              </a:rPr>
              <a:t>gruppo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ingroup</a:t>
            </a:r>
            <a:r>
              <a:rPr lang="en-GB" b="1" dirty="0" smtClean="0">
                <a:solidFill>
                  <a:schemeClr val="bg1">
                    <a:lumMod val="50000"/>
                  </a:schemeClr>
                </a:solidFill>
                <a:latin typeface="Open Sans"/>
              </a:rPr>
              <a:t>) e </a:t>
            </a:r>
            <a:r>
              <a:rPr lang="en-GB" b="1" dirty="0" err="1" smtClean="0">
                <a:solidFill>
                  <a:schemeClr val="bg1">
                    <a:lumMod val="50000"/>
                  </a:schemeClr>
                </a:solidFill>
                <a:latin typeface="Open Sans"/>
              </a:rPr>
              <a:t>di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distinguerci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dai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membri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di</a:t>
            </a:r>
            <a:r>
              <a:rPr lang="en-GB" b="1" dirty="0" smtClean="0">
                <a:solidFill>
                  <a:schemeClr val="bg1">
                    <a:lumMod val="50000"/>
                  </a:schemeClr>
                </a:solidFill>
                <a:latin typeface="Open Sans"/>
              </a:rPr>
              <a:t> un </a:t>
            </a:r>
            <a:r>
              <a:rPr lang="en-GB" b="1" dirty="0" err="1" smtClean="0">
                <a:solidFill>
                  <a:schemeClr val="bg1">
                    <a:lumMod val="50000"/>
                  </a:schemeClr>
                </a:solidFill>
                <a:latin typeface="Open Sans"/>
              </a:rPr>
              <a:t>altro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gruppo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outgroup</a:t>
            </a:r>
            <a:r>
              <a:rPr lang="en-GB" b="1" dirty="0" smtClean="0">
                <a:solidFill>
                  <a:schemeClr val="bg1">
                    <a:lumMod val="50000"/>
                  </a:schemeClr>
                </a:solidFill>
                <a:latin typeface="Open Sans"/>
              </a:rPr>
              <a:t>). </a:t>
            </a:r>
            <a:endParaRPr lang="it-IT" dirty="0" smtClean="0">
              <a:latin typeface="Open Sans"/>
            </a:endParaRPr>
          </a:p>
          <a:p>
            <a:pPr marL="342900" indent="-342900" algn="just">
              <a:buFont typeface="Arial" pitchFamily="34" charset="0"/>
              <a:buChar char="•"/>
            </a:pPr>
            <a:endParaRPr lang="it-IT" dirty="0" smtClean="0">
              <a:latin typeface="Open Sans"/>
            </a:endParaRPr>
          </a:p>
          <a:p>
            <a:pPr marL="342900" indent="-342900" algn="just"/>
            <a:endParaRPr lang="it-IT" dirty="0" smtClean="0"/>
          </a:p>
          <a:p>
            <a:pPr marL="342900" indent="-342900" algn="just"/>
            <a:endParaRPr lang="it-IT" dirty="0" smtClean="0"/>
          </a:p>
          <a:p>
            <a:pPr marL="342900" indent="-342900" algn="just"/>
            <a:endParaRPr lang="it-IT" dirty="0" smtClean="0"/>
          </a:p>
          <a:p>
            <a:pPr marL="342900" indent="-342900" algn="just"/>
            <a:endParaRPr lang="it-IT" b="1" dirty="0" smtClean="0"/>
          </a:p>
          <a:p>
            <a:pPr algn="ctr"/>
            <a:endParaRPr lang="it-IT" b="1" dirty="0" smtClean="0"/>
          </a:p>
          <a:p>
            <a:pPr marL="342900" indent="-342900" algn="ctr"/>
            <a:endParaRPr lang="it-IT" b="1" dirty="0" smtClean="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 name="Picture 2" descr="Risultati immagini per social identity theory"/>
          <p:cNvPicPr>
            <a:picLocks noChangeAspect="1" noChangeArrowheads="1"/>
          </p:cNvPicPr>
          <p:nvPr/>
        </p:nvPicPr>
        <p:blipFill>
          <a:blip r:embed="rId3" cstate="print"/>
          <a:srcRect/>
          <a:stretch>
            <a:fillRect/>
          </a:stretch>
        </p:blipFill>
        <p:spPr bwMode="auto">
          <a:xfrm>
            <a:off x="3571868" y="3214692"/>
            <a:ext cx="1524010" cy="857256"/>
          </a:xfrm>
          <a:prstGeom prst="rect">
            <a:avLst/>
          </a:prstGeom>
          <a:noFill/>
        </p:spPr>
      </p:pic>
      <p:sp>
        <p:nvSpPr>
          <p:cNvPr id="12"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214282" y="857238"/>
            <a:ext cx="8501122" cy="2308324"/>
          </a:xfrm>
          <a:prstGeom prst="rect">
            <a:avLst/>
          </a:prstGeom>
        </p:spPr>
        <p:txBody>
          <a:bodyPr wrap="square">
            <a:spAutoFit/>
          </a:bodyPr>
          <a:lstStyle/>
          <a:p>
            <a:pPr marL="342900" indent="-342900" algn="just">
              <a:buFont typeface="Arial" pitchFamily="34" charset="0"/>
              <a:buChar char="•"/>
            </a:pPr>
            <a:endParaRPr lang="it-IT" dirty="0" smtClean="0"/>
          </a:p>
          <a:p>
            <a:pPr marL="342900" indent="-342900" algn="just">
              <a:buFont typeface="Arial" pitchFamily="34" charset="0"/>
              <a:buChar char="•"/>
            </a:pPr>
            <a:endParaRPr lang="it-IT" dirty="0" smtClean="0"/>
          </a:p>
          <a:p>
            <a:pPr marL="342900" indent="-342900" algn="just"/>
            <a:endParaRPr lang="it-IT" dirty="0" smtClean="0"/>
          </a:p>
          <a:p>
            <a:pPr marL="342900" indent="-342900" algn="just"/>
            <a:endParaRPr lang="it-IT" dirty="0" smtClean="0"/>
          </a:p>
          <a:p>
            <a:pPr marL="342900" indent="-342900" algn="just"/>
            <a:endParaRPr lang="it-IT" dirty="0" smtClean="0"/>
          </a:p>
          <a:p>
            <a:pPr marL="342900" indent="-342900" algn="just"/>
            <a:endParaRPr lang="it-IT" b="1" dirty="0" smtClean="0"/>
          </a:p>
          <a:p>
            <a:pPr algn="ctr"/>
            <a:endParaRPr lang="it-IT" b="1" dirty="0" smtClean="0"/>
          </a:p>
          <a:p>
            <a:pPr marL="342900" indent="-342900" algn="ctr"/>
            <a:endParaRPr lang="it-IT" b="1" dirty="0" smtClean="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CasellaDiTesto 9"/>
          <p:cNvSpPr txBox="1"/>
          <p:nvPr/>
        </p:nvSpPr>
        <p:spPr>
          <a:xfrm>
            <a:off x="214282" y="1643056"/>
            <a:ext cx="8643998" cy="2308324"/>
          </a:xfrm>
          <a:prstGeom prst="rect">
            <a:avLst/>
          </a:prstGeom>
          <a:noFill/>
        </p:spPr>
        <p:txBody>
          <a:bodyPr wrap="square" rtlCol="0">
            <a:spAutoFit/>
          </a:bodyPr>
          <a:lstStyle/>
          <a:p>
            <a:r>
              <a:rPr lang="en-GB" dirty="0" err="1" smtClean="0">
                <a:solidFill>
                  <a:schemeClr val="bg1">
                    <a:lumMod val="50000"/>
                  </a:schemeClr>
                </a:solidFill>
                <a:latin typeface="Open Sans"/>
              </a:rPr>
              <a:t>Quando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identifichiamo</a:t>
            </a:r>
            <a:r>
              <a:rPr lang="en-GB" dirty="0" smtClean="0">
                <a:solidFill>
                  <a:schemeClr val="bg1">
                    <a:lumMod val="50000"/>
                  </a:schemeClr>
                </a:solidFill>
                <a:latin typeface="Open Sans"/>
              </a:rPr>
              <a:t> in un </a:t>
            </a:r>
            <a:r>
              <a:rPr lang="en-GB" dirty="0" err="1" smtClean="0">
                <a:solidFill>
                  <a:schemeClr val="bg1">
                    <a:lumMod val="50000"/>
                  </a:schemeClr>
                </a:solidFill>
                <a:latin typeface="Open Sans"/>
              </a:rPr>
              <a:t>gruppo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il</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nostro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gruppo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prende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il</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nome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ingroup</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percepiamo</a:t>
            </a:r>
            <a:r>
              <a:rPr lang="en-GB" dirty="0" smtClean="0">
                <a:solidFill>
                  <a:schemeClr val="bg1">
                    <a:lumMod val="50000"/>
                  </a:schemeClr>
                </a:solidFill>
                <a:latin typeface="Open Sans"/>
              </a:rPr>
              <a:t> come </a:t>
            </a:r>
            <a:r>
              <a:rPr lang="en-GB" dirty="0" err="1" smtClean="0">
                <a:solidFill>
                  <a:schemeClr val="bg1">
                    <a:lumMod val="50000"/>
                  </a:schemeClr>
                </a:solidFill>
                <a:latin typeface="Open Sans"/>
              </a:rPr>
              <a:t>membri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interscambiabili</a:t>
            </a:r>
            <a:r>
              <a:rPr lang="en-GB" dirty="0" smtClean="0">
                <a:solidFill>
                  <a:schemeClr val="bg1">
                    <a:lumMod val="50000"/>
                  </a:schemeClr>
                </a:solidFill>
                <a:latin typeface="Open Sans"/>
              </a:rPr>
              <a:t> del </a:t>
            </a:r>
            <a:r>
              <a:rPr lang="en-GB" dirty="0" err="1" smtClean="0">
                <a:solidFill>
                  <a:schemeClr val="bg1">
                    <a:lumMod val="50000"/>
                  </a:schemeClr>
                </a:solidFill>
                <a:latin typeface="Open Sans"/>
              </a:rPr>
              <a:t>gruppo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piuttosto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che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individui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unici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Questo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fenomeno</a:t>
            </a:r>
            <a:r>
              <a:rPr lang="en-GB" dirty="0" smtClean="0">
                <a:solidFill>
                  <a:schemeClr val="bg1">
                    <a:lumMod val="50000"/>
                  </a:schemeClr>
                </a:solidFill>
                <a:latin typeface="Open Sans"/>
              </a:rPr>
              <a:t> è un </a:t>
            </a:r>
            <a:r>
              <a:rPr lang="en-GB" dirty="0" err="1" smtClean="0">
                <a:solidFill>
                  <a:schemeClr val="bg1">
                    <a:lumMod val="50000"/>
                  </a:schemeClr>
                </a:solidFill>
                <a:latin typeface="Open Sans"/>
              </a:rPr>
              <a:t>normale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processo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depersonalizzazione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che</a:t>
            </a:r>
            <a:r>
              <a:rPr lang="en-GB" dirty="0" smtClean="0">
                <a:solidFill>
                  <a:schemeClr val="bg1">
                    <a:lumMod val="50000"/>
                  </a:schemeClr>
                </a:solidFill>
                <a:latin typeface="Open Sans"/>
              </a:rPr>
              <a:t> non ha </a:t>
            </a:r>
            <a:r>
              <a:rPr lang="en-GB" dirty="0" err="1" smtClean="0">
                <a:solidFill>
                  <a:schemeClr val="bg1">
                    <a:lumMod val="50000"/>
                  </a:schemeClr>
                </a:solidFill>
                <a:latin typeface="Open Sans"/>
              </a:rPr>
              <a:t>un’accezione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negativa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dal</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momento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che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spostiamo</a:t>
            </a:r>
            <a:r>
              <a:rPr lang="en-GB" dirty="0" smtClean="0">
                <a:solidFill>
                  <a:schemeClr val="bg1">
                    <a:lumMod val="50000"/>
                  </a:schemeClr>
                </a:solidFill>
                <a:latin typeface="Open Sans"/>
              </a:rPr>
              <a:t> la nostra </a:t>
            </a:r>
            <a:r>
              <a:rPr lang="en-GB" dirty="0" err="1" smtClean="0">
                <a:solidFill>
                  <a:schemeClr val="bg1">
                    <a:lumMod val="50000"/>
                  </a:schemeClr>
                </a:solidFill>
                <a:latin typeface="Open Sans"/>
              </a:rPr>
              <a:t>identità</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personale</a:t>
            </a:r>
            <a:r>
              <a:rPr lang="en-GB" dirty="0" smtClean="0">
                <a:solidFill>
                  <a:schemeClr val="bg1">
                    <a:lumMod val="50000"/>
                  </a:schemeClr>
                </a:solidFill>
                <a:latin typeface="Open Sans"/>
              </a:rPr>
              <a:t> a </a:t>
            </a:r>
            <a:r>
              <a:rPr lang="en-GB" dirty="0" err="1" smtClean="0">
                <a:solidFill>
                  <a:schemeClr val="bg1">
                    <a:lumMod val="50000"/>
                  </a:schemeClr>
                </a:solidFill>
                <a:latin typeface="Open Sans"/>
              </a:rPr>
              <a:t>sociale</a:t>
            </a:r>
            <a:r>
              <a:rPr lang="en-GB" dirty="0" smtClean="0">
                <a:solidFill>
                  <a:schemeClr val="bg1">
                    <a:lumMod val="50000"/>
                  </a:schemeClr>
                </a:solidFill>
                <a:latin typeface="Open Sans"/>
              </a:rPr>
              <a:t>. </a:t>
            </a:r>
          </a:p>
          <a:p>
            <a:r>
              <a:rPr lang="en-GB" dirty="0" smtClean="0">
                <a:solidFill>
                  <a:schemeClr val="bg1">
                    <a:lumMod val="50000"/>
                  </a:schemeClr>
                </a:solidFill>
                <a:latin typeface="Open Sans"/>
              </a:rPr>
              <a:t>Le </a:t>
            </a:r>
            <a:r>
              <a:rPr lang="en-GB" dirty="0" err="1" smtClean="0">
                <a:solidFill>
                  <a:schemeClr val="bg1">
                    <a:lumMod val="50000"/>
                  </a:schemeClr>
                </a:solidFill>
                <a:latin typeface="Open Sans"/>
              </a:rPr>
              <a:t>persone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che</a:t>
            </a:r>
            <a:r>
              <a:rPr lang="en-GB" dirty="0" smtClean="0">
                <a:solidFill>
                  <a:schemeClr val="bg1">
                    <a:lumMod val="50000"/>
                  </a:schemeClr>
                </a:solidFill>
                <a:latin typeface="Open Sans"/>
              </a:rPr>
              <a:t> non </a:t>
            </a:r>
            <a:r>
              <a:rPr lang="en-GB" dirty="0" err="1" smtClean="0">
                <a:solidFill>
                  <a:schemeClr val="bg1">
                    <a:lumMod val="50000"/>
                  </a:schemeClr>
                </a:solidFill>
                <a:latin typeface="Open Sans"/>
              </a:rPr>
              <a:t>fanno</a:t>
            </a:r>
            <a:r>
              <a:rPr lang="en-GB" dirty="0" smtClean="0">
                <a:solidFill>
                  <a:schemeClr val="bg1">
                    <a:lumMod val="50000"/>
                  </a:schemeClr>
                </a:solidFill>
                <a:latin typeface="Open Sans"/>
              </a:rPr>
              <a:t> parte del </a:t>
            </a:r>
            <a:r>
              <a:rPr lang="en-GB" dirty="0" err="1" smtClean="0">
                <a:solidFill>
                  <a:schemeClr val="bg1">
                    <a:lumMod val="50000"/>
                  </a:schemeClr>
                </a:solidFill>
                <a:latin typeface="Open Sans"/>
              </a:rPr>
              <a:t>nostro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gruppo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vengono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percepite</a:t>
            </a:r>
            <a:r>
              <a:rPr lang="en-GB" dirty="0" smtClean="0">
                <a:solidFill>
                  <a:schemeClr val="bg1">
                    <a:lumMod val="50000"/>
                  </a:schemeClr>
                </a:solidFill>
                <a:latin typeface="Open Sans"/>
              </a:rPr>
              <a:t> come “</a:t>
            </a:r>
            <a:r>
              <a:rPr lang="en-GB" dirty="0" err="1" smtClean="0">
                <a:solidFill>
                  <a:schemeClr val="bg1">
                    <a:lumMod val="50000"/>
                  </a:schemeClr>
                </a:solidFill>
                <a:latin typeface="Open Sans"/>
              </a:rPr>
              <a:t>altre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outgroup</a:t>
            </a:r>
            <a:r>
              <a:rPr lang="en-GB" dirty="0" smtClean="0">
                <a:solidFill>
                  <a:schemeClr val="bg1">
                    <a:lumMod val="50000"/>
                  </a:schemeClr>
                </a:solidFill>
                <a:latin typeface="Open Sans"/>
              </a:rPr>
              <a:t>”) e </a:t>
            </a:r>
            <a:r>
              <a:rPr lang="en-GB" dirty="0" err="1" smtClean="0">
                <a:solidFill>
                  <a:schemeClr val="bg1">
                    <a:lumMod val="50000"/>
                  </a:schemeClr>
                </a:solidFill>
                <a:latin typeface="Open Sans"/>
              </a:rPr>
              <a:t>questo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può</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condurre</a:t>
            </a:r>
            <a:r>
              <a:rPr lang="en-GB" dirty="0" smtClean="0">
                <a:solidFill>
                  <a:schemeClr val="bg1">
                    <a:lumMod val="50000"/>
                  </a:schemeClr>
                </a:solidFill>
                <a:latin typeface="Open Sans"/>
              </a:rPr>
              <a:t> a </a:t>
            </a:r>
            <a:r>
              <a:rPr lang="en-GB" dirty="0" err="1" smtClean="0">
                <a:solidFill>
                  <a:schemeClr val="bg1">
                    <a:lumMod val="50000"/>
                  </a:schemeClr>
                </a:solidFill>
                <a:latin typeface="Open Sans"/>
              </a:rPr>
              <a:t>giudizi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ipersemplificati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espressi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senza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avere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sufficienti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informazioni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sugli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altri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outgroup</a:t>
            </a:r>
            <a:r>
              <a:rPr lang="en-GB" dirty="0" smtClean="0">
                <a:solidFill>
                  <a:schemeClr val="bg1">
                    <a:lumMod val="50000"/>
                  </a:schemeClr>
                </a:solidFill>
                <a:latin typeface="Open Sans"/>
              </a:rPr>
              <a:t>”). </a:t>
            </a:r>
          </a:p>
        </p:txBody>
      </p:sp>
      <p:sp>
        <p:nvSpPr>
          <p:cNvPr id="12" name="Rettangolo 11"/>
          <p:cNvSpPr/>
          <p:nvPr/>
        </p:nvSpPr>
        <p:spPr>
          <a:xfrm>
            <a:off x="3500430" y="1142990"/>
            <a:ext cx="2217274" cy="369332"/>
          </a:xfrm>
          <a:prstGeom prst="rect">
            <a:avLst/>
          </a:prstGeom>
        </p:spPr>
        <p:txBody>
          <a:bodyPr wrap="none">
            <a:spAutoFit/>
          </a:bodyPr>
          <a:lstStyle/>
          <a:p>
            <a:pPr marL="342900" indent="-342900" algn="just"/>
            <a:r>
              <a:rPr lang="en-GB" b="1" dirty="0" err="1" smtClean="0">
                <a:solidFill>
                  <a:schemeClr val="bg1">
                    <a:lumMod val="50000"/>
                  </a:schemeClr>
                </a:solidFill>
                <a:latin typeface="Open Sans"/>
              </a:rPr>
              <a:t>Ingroup</a:t>
            </a:r>
            <a:r>
              <a:rPr lang="en-GB" b="1" dirty="0" smtClean="0">
                <a:solidFill>
                  <a:schemeClr val="bg1">
                    <a:lumMod val="50000"/>
                  </a:schemeClr>
                </a:solidFill>
                <a:latin typeface="Open Sans"/>
              </a:rPr>
              <a:t>/</a:t>
            </a:r>
            <a:r>
              <a:rPr lang="en-GB" b="1" dirty="0" err="1" smtClean="0">
                <a:solidFill>
                  <a:schemeClr val="bg1">
                    <a:lumMod val="50000"/>
                  </a:schemeClr>
                </a:solidFill>
                <a:latin typeface="Open Sans"/>
              </a:rPr>
              <a:t>Outgroup</a:t>
            </a:r>
            <a:r>
              <a:rPr lang="it-IT" b="1" dirty="0" smtClean="0">
                <a:solidFill>
                  <a:schemeClr val="bg1">
                    <a:lumMod val="50000"/>
                  </a:schemeClr>
                </a:solidFill>
              </a:rPr>
              <a:t> </a:t>
            </a:r>
          </a:p>
        </p:txBody>
      </p:sp>
      <p:pic>
        <p:nvPicPr>
          <p:cNvPr id="55300" name="Picture 4" descr="Risultati immagini per intergroup relations"/>
          <p:cNvPicPr>
            <a:picLocks noChangeAspect="1" noChangeArrowheads="1"/>
          </p:cNvPicPr>
          <p:nvPr/>
        </p:nvPicPr>
        <p:blipFill>
          <a:blip r:embed="rId3"/>
          <a:srcRect/>
          <a:stretch>
            <a:fillRect/>
          </a:stretch>
        </p:blipFill>
        <p:spPr bwMode="auto">
          <a:xfrm>
            <a:off x="1071538" y="357172"/>
            <a:ext cx="1428760" cy="1428760"/>
          </a:xfrm>
          <a:prstGeom prst="rect">
            <a:avLst/>
          </a:prstGeom>
          <a:noFill/>
        </p:spPr>
      </p:pic>
      <p:sp>
        <p:nvSpPr>
          <p:cNvPr id="16" name="Titolo 1"/>
          <p:cNvSpPr txBox="1">
            <a:spLocks/>
          </p:cNvSpPr>
          <p:nvPr/>
        </p:nvSpPr>
        <p:spPr>
          <a:xfrm>
            <a:off x="714348" y="214296"/>
            <a:ext cx="7558086"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smtClean="0">
                <a:ln>
                  <a:noFill/>
                </a:ln>
                <a:solidFill>
                  <a:schemeClr val="bg1">
                    <a:lumMod val="50000"/>
                  </a:schemeClr>
                </a:solidFill>
                <a:effectLst/>
                <a:uLnTx/>
                <a:uFillTx/>
                <a:latin typeface="Open Sans" pitchFamily="34" charset="0"/>
                <a:ea typeface="Open Sans" pitchFamily="34" charset="0"/>
                <a:cs typeface="Open Sans" pitchFamily="34" charset="0"/>
              </a:rPr>
              <a:t>Unità 1. </a:t>
            </a:r>
            <a:r>
              <a:rPr kumimoji="0" lang="it-IT" sz="1800" b="0" i="0" u="none" strike="noStrike" kern="1200" cap="none" spc="0" normalizeH="0" baseline="0" noProof="0" smtClean="0">
                <a:ln>
                  <a:noFill/>
                </a:ln>
                <a:solidFill>
                  <a:schemeClr val="bg1">
                    <a:lumMod val="50000"/>
                  </a:schemeClr>
                </a:solidFill>
                <a:effectLst/>
                <a:uLnTx/>
                <a:uFillTx/>
                <a:latin typeface="Open Sans" pitchFamily="34" charset="0"/>
                <a:ea typeface="Open Sans" pitchFamily="34" charset="0"/>
                <a:cs typeface="Open Sans" pitchFamily="34" charset="0"/>
              </a:rPr>
              <a:t>Pregiudizio e teoria del contatto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285720" y="928676"/>
            <a:ext cx="8072494" cy="5632311"/>
          </a:xfrm>
          <a:prstGeom prst="rect">
            <a:avLst/>
          </a:prstGeom>
        </p:spPr>
        <p:txBody>
          <a:bodyPr wrap="square">
            <a:spAutoFit/>
          </a:bodyPr>
          <a:lstStyle/>
          <a:p>
            <a:pPr algn="ct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principali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pregiudizio</a:t>
            </a:r>
            <a:endParaRPr lang="en-GB" b="1" dirty="0" smtClean="0">
              <a:solidFill>
                <a:schemeClr val="bg1">
                  <a:lumMod val="50000"/>
                </a:schemeClr>
              </a:solidFill>
              <a:latin typeface="Open Sans"/>
            </a:endParaRPr>
          </a:p>
          <a:p>
            <a:pPr algn="ctr"/>
            <a:endParaRPr lang="en-GB" b="1" dirty="0" smtClean="0">
              <a:solidFill>
                <a:schemeClr val="bg1">
                  <a:lumMod val="50000"/>
                </a:schemeClr>
              </a:solidFill>
              <a:latin typeface="Open Sans"/>
            </a:endParaRPr>
          </a:p>
          <a:p>
            <a:pPr marL="342900" indent="-342900" algn="just">
              <a:buAutoNum type="arabicPeriod" startAt="3"/>
            </a:pP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bifattoriali</a:t>
            </a:r>
            <a:endParaRPr lang="en-GB" b="1" dirty="0" smtClean="0">
              <a:solidFill>
                <a:schemeClr val="bg1">
                  <a:lumMod val="50000"/>
                </a:schemeClr>
              </a:solidFill>
              <a:latin typeface="Open Sans"/>
            </a:endParaRPr>
          </a:p>
          <a:p>
            <a:pPr marL="342900" indent="-342900" algn="just"/>
            <a:endParaRPr lang="en-GB" b="1" dirty="0" smtClean="0">
              <a:solidFill>
                <a:schemeClr val="bg1">
                  <a:lumMod val="50000"/>
                </a:schemeClr>
              </a:solidFill>
              <a:latin typeface="Open Sans"/>
            </a:endParaRPr>
          </a:p>
          <a:p>
            <a:pPr marL="342900" indent="-342900" algn="just"/>
            <a:r>
              <a:rPr lang="en-GB" dirty="0" err="1" smtClean="0">
                <a:solidFill>
                  <a:schemeClr val="bg1">
                    <a:lumMod val="50000"/>
                  </a:schemeClr>
                </a:solidFill>
                <a:latin typeface="Open Sans"/>
              </a:rPr>
              <a:t>Queste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teorie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assumono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che</a:t>
            </a:r>
            <a:r>
              <a:rPr lang="en-GB" dirty="0" smtClean="0">
                <a:solidFill>
                  <a:schemeClr val="bg1">
                    <a:lumMod val="50000"/>
                  </a:schemeClr>
                </a:solidFill>
                <a:latin typeface="Open Sans"/>
              </a:rPr>
              <a:t> </a:t>
            </a:r>
            <a:r>
              <a:rPr lang="en-GB" b="1" dirty="0" err="1" smtClean="0">
                <a:solidFill>
                  <a:schemeClr val="bg1">
                    <a:lumMod val="50000"/>
                  </a:schemeClr>
                </a:solidFill>
                <a:latin typeface="Open Sans"/>
              </a:rPr>
              <a:t>il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comportamento</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che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deriva</a:t>
            </a:r>
            <a:r>
              <a:rPr lang="en-GB" b="1" dirty="0" smtClean="0">
                <a:solidFill>
                  <a:schemeClr val="bg1">
                    <a:lumMod val="50000"/>
                  </a:schemeClr>
                </a:solidFill>
                <a:latin typeface="Open Sans"/>
              </a:rPr>
              <a:t> </a:t>
            </a:r>
            <a:r>
              <a:rPr lang="en-GB" b="1" err="1" smtClean="0">
                <a:solidFill>
                  <a:schemeClr val="bg1">
                    <a:lumMod val="50000"/>
                  </a:schemeClr>
                </a:solidFill>
                <a:latin typeface="Open Sans"/>
              </a:rPr>
              <a:t>da</a:t>
            </a:r>
            <a:r>
              <a:rPr lang="en-GB" b="1" smtClean="0">
                <a:solidFill>
                  <a:schemeClr val="bg1">
                    <a:lumMod val="50000"/>
                  </a:schemeClr>
                </a:solidFill>
                <a:latin typeface="Open Sans"/>
              </a:rPr>
              <a:t> pregiudizio sia composto da due fattori</a:t>
            </a:r>
            <a:r>
              <a:rPr lang="en-GB" smtClean="0">
                <a:solidFill>
                  <a:schemeClr val="bg1">
                    <a:lumMod val="50000"/>
                  </a:schemeClr>
                </a:solidFill>
                <a:latin typeface="Open Sans"/>
              </a:rPr>
              <a:t>, ovvero l’espressione del </a:t>
            </a:r>
            <a:r>
              <a:rPr lang="en-GB" b="1" smtClean="0">
                <a:solidFill>
                  <a:schemeClr val="bg1">
                    <a:lumMod val="50000"/>
                  </a:schemeClr>
                </a:solidFill>
                <a:latin typeface="Open Sans"/>
              </a:rPr>
              <a:t>pregiudizio stesso</a:t>
            </a:r>
            <a:r>
              <a:rPr lang="en-GB" smtClean="0">
                <a:solidFill>
                  <a:schemeClr val="bg1">
                    <a:lumMod val="50000"/>
                  </a:schemeClr>
                </a:solidFill>
                <a:latin typeface="Open Sans"/>
              </a:rPr>
              <a:t> e la </a:t>
            </a:r>
            <a:r>
              <a:rPr lang="en-GB" b="1" smtClean="0">
                <a:solidFill>
                  <a:schemeClr val="bg1">
                    <a:lumMod val="50000"/>
                  </a:schemeClr>
                </a:solidFill>
                <a:latin typeface="Open Sans"/>
              </a:rPr>
              <a:t>motivazione a sopprimerlo </a:t>
            </a:r>
            <a:r>
              <a:rPr lang="en-GB" b="1" dirty="0" smtClean="0">
                <a:solidFill>
                  <a:schemeClr val="bg1">
                    <a:lumMod val="50000"/>
                  </a:schemeClr>
                </a:solidFill>
                <a:latin typeface="Open Sans"/>
              </a:rPr>
              <a:t>(Crandall &amp; </a:t>
            </a:r>
            <a:r>
              <a:rPr lang="en-GB" b="1" dirty="0" err="1" smtClean="0">
                <a:solidFill>
                  <a:schemeClr val="bg1">
                    <a:lumMod val="50000"/>
                  </a:schemeClr>
                </a:solidFill>
                <a:latin typeface="Open Sans"/>
              </a:rPr>
              <a:t>Eshleman</a:t>
            </a:r>
            <a:r>
              <a:rPr lang="en-GB" b="1" dirty="0" smtClean="0">
                <a:solidFill>
                  <a:schemeClr val="bg1">
                    <a:lumMod val="50000"/>
                  </a:schemeClr>
                </a:solidFill>
                <a:latin typeface="Open Sans"/>
              </a:rPr>
              <a:t>, 2003)</a:t>
            </a:r>
            <a:r>
              <a:rPr lang="en-GB" dirty="0" smtClean="0">
                <a:solidFill>
                  <a:schemeClr val="bg1">
                    <a:lumMod val="50000"/>
                  </a:schemeClr>
                </a:solidFill>
                <a:latin typeface="Open Sans"/>
              </a:rPr>
              <a:t>.</a:t>
            </a:r>
          </a:p>
          <a:p>
            <a:pPr marL="342900" indent="-342900" algn="just"/>
            <a:r>
              <a:rPr lang="en-GB" smtClean="0">
                <a:solidFill>
                  <a:schemeClr val="bg1">
                    <a:lumMod val="50000"/>
                  </a:schemeClr>
                </a:solidFill>
                <a:latin typeface="Open Sans"/>
              </a:rPr>
              <a:t>Nel tentativo di soddisfare queste due motivazioni, le persone mostrano instabilità nel comportamento ed incoerenza nei pensieri. </a:t>
            </a:r>
          </a:p>
          <a:p>
            <a:pPr marL="342900" indent="-342900" algn="just"/>
            <a:endParaRPr lang="en-GB" dirty="0" smtClean="0">
              <a:solidFill>
                <a:schemeClr val="bg1">
                  <a:lumMod val="50000"/>
                </a:schemeClr>
              </a:solidFill>
              <a:latin typeface="Open Sans"/>
            </a:endParaRPr>
          </a:p>
          <a:p>
            <a:pPr marL="342900" indent="-342900" algn="just"/>
            <a:r>
              <a:rPr lang="en-GB" dirty="0" smtClean="0">
                <a:solidFill>
                  <a:schemeClr val="bg1">
                    <a:lumMod val="50000"/>
                  </a:schemeClr>
                </a:solidFill>
                <a:latin typeface="Open Sans"/>
              </a:rPr>
              <a:t>People, in attempt to satisfy these two motivations, show instability in</a:t>
            </a:r>
          </a:p>
          <a:p>
            <a:pPr marL="342900" indent="-342900" algn="just"/>
            <a:r>
              <a:rPr lang="en-GB" dirty="0" smtClean="0">
                <a:solidFill>
                  <a:schemeClr val="bg1">
                    <a:lumMod val="50000"/>
                  </a:schemeClr>
                </a:solidFill>
                <a:latin typeface="Open Sans"/>
              </a:rPr>
              <a:t>their behaviours and inconsistency in their thoughts.</a:t>
            </a:r>
          </a:p>
          <a:p>
            <a:pPr marL="342900" indent="-342900" algn="just"/>
            <a:endParaRPr lang="en-GB" b="1" dirty="0" smtClean="0"/>
          </a:p>
          <a:p>
            <a:pPr marL="342900" indent="-342900" algn="just"/>
            <a:endParaRPr lang="en-GB" b="1" dirty="0" smtClean="0"/>
          </a:p>
          <a:p>
            <a:pPr marL="342900" indent="-342900" algn="just"/>
            <a:endParaRPr lang="en-GB" b="1" dirty="0" smtClean="0"/>
          </a:p>
          <a:p>
            <a:pPr marL="342900" indent="-342900" algn="just"/>
            <a:endParaRPr lang="en-GB" b="1" dirty="0" smtClean="0"/>
          </a:p>
          <a:p>
            <a:pPr marL="342900" indent="-342900" algn="just"/>
            <a:endParaRPr lang="en-GB" b="1" dirty="0" smtClean="0"/>
          </a:p>
          <a:p>
            <a:pPr marL="342900" indent="-342900" algn="just"/>
            <a:endParaRPr lang="en-GB" b="1" dirty="0" smtClean="0"/>
          </a:p>
          <a:p>
            <a:pPr marL="342900" indent="-342900" algn="just"/>
            <a:endParaRPr lang="en-GB" b="1" dirty="0" smtClean="0"/>
          </a:p>
          <a:p>
            <a:pPr algn="ctr"/>
            <a:endParaRPr lang="it-IT" b="1" dirty="0" smtClean="0"/>
          </a:p>
          <a:p>
            <a:pPr marL="342900" indent="-342900" algn="ctr"/>
            <a:endParaRPr lang="it-IT" b="1" dirty="0" smtClean="0"/>
          </a:p>
        </p:txBody>
      </p:sp>
      <p:sp>
        <p:nvSpPr>
          <p:cNvPr id="10"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571472" y="928676"/>
            <a:ext cx="7786742" cy="1200329"/>
          </a:xfrm>
          <a:prstGeom prst="rect">
            <a:avLst/>
          </a:prstGeom>
        </p:spPr>
        <p:txBody>
          <a:bodyPr wrap="square">
            <a:spAutoFit/>
          </a:bodyPr>
          <a:lstStyle/>
          <a:p>
            <a:pPr algn="ct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principali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pregiudizio</a:t>
            </a:r>
            <a:endParaRPr lang="en-GB" b="1" dirty="0" smtClean="0">
              <a:solidFill>
                <a:schemeClr val="bg1">
                  <a:lumMod val="50000"/>
                </a:schemeClr>
              </a:solidFill>
              <a:latin typeface="Open Sans"/>
            </a:endParaRPr>
          </a:p>
          <a:p>
            <a:pPr algn="ctr"/>
            <a:endParaRPr lang="it-IT" b="1" dirty="0" smtClean="0">
              <a:solidFill>
                <a:schemeClr val="bg1">
                  <a:lumMod val="50000"/>
                </a:schemeClr>
              </a:solidFill>
              <a:latin typeface="Open Sans"/>
            </a:endParaRPr>
          </a:p>
          <a:p>
            <a:pPr algn="ctr"/>
            <a:r>
              <a:rPr lang="it-IT" b="1" dirty="0" smtClean="0">
                <a:solidFill>
                  <a:schemeClr val="bg1">
                    <a:lumMod val="50000"/>
                  </a:schemeClr>
                </a:solidFill>
                <a:latin typeface="Open Sans"/>
              </a:rPr>
              <a:t>Pregiudizio Genuino</a:t>
            </a:r>
            <a:endParaRPr lang="en-GB" b="1" dirty="0" smtClean="0">
              <a:solidFill>
                <a:schemeClr val="bg1">
                  <a:lumMod val="50000"/>
                </a:schemeClr>
              </a:solidFill>
              <a:latin typeface="Open Sans"/>
            </a:endParaRPr>
          </a:p>
          <a:p>
            <a:pPr marL="342900" indent="-342900" algn="ctr"/>
            <a:endParaRPr lang="it-IT" b="1" dirty="0" smtClean="0">
              <a:solidFill>
                <a:schemeClr val="bg1">
                  <a:lumMod val="50000"/>
                </a:schemeClr>
              </a:solidFill>
              <a:latin typeface="Open Sans"/>
            </a:endParaRPr>
          </a:p>
        </p:txBody>
      </p:sp>
      <p:sp>
        <p:nvSpPr>
          <p:cNvPr id="10" name="CasellaDiTesto 9"/>
          <p:cNvSpPr txBox="1"/>
          <p:nvPr/>
        </p:nvSpPr>
        <p:spPr>
          <a:xfrm>
            <a:off x="571472" y="2000246"/>
            <a:ext cx="8286808" cy="2585323"/>
          </a:xfrm>
          <a:prstGeom prst="rect">
            <a:avLst/>
          </a:prstGeom>
          <a:noFill/>
        </p:spPr>
        <p:txBody>
          <a:bodyPr wrap="square" rtlCol="0">
            <a:spAutoFit/>
          </a:bodyPr>
          <a:lstStyle/>
          <a:p>
            <a:r>
              <a:rPr lang="en-GB" b="1" u="sng" dirty="0" smtClean="0">
                <a:solidFill>
                  <a:schemeClr val="bg1">
                    <a:lumMod val="50000"/>
                  </a:schemeClr>
                </a:solidFill>
                <a:latin typeface="Open Sans"/>
              </a:rPr>
              <a:t>Il </a:t>
            </a:r>
            <a:r>
              <a:rPr lang="en-GB" b="1" u="sng" dirty="0" err="1" smtClean="0">
                <a:solidFill>
                  <a:schemeClr val="bg1">
                    <a:lumMod val="50000"/>
                  </a:schemeClr>
                </a:solidFill>
                <a:latin typeface="Open Sans"/>
              </a:rPr>
              <a:t>pregiudizio</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genuino</a:t>
            </a:r>
            <a:r>
              <a:rPr lang="en-GB" b="1" u="sng" dirty="0" smtClean="0">
                <a:solidFill>
                  <a:schemeClr val="bg1">
                    <a:lumMod val="50000"/>
                  </a:schemeClr>
                </a:solidFill>
                <a:latin typeface="Open Sans"/>
              </a:rPr>
              <a:t> è un </a:t>
            </a:r>
            <a:r>
              <a:rPr lang="en-GB" b="1" u="sng" dirty="0" err="1" smtClean="0">
                <a:solidFill>
                  <a:schemeClr val="bg1">
                    <a:lumMod val="50000"/>
                  </a:schemeClr>
                </a:solidFill>
                <a:latin typeface="Open Sans"/>
              </a:rPr>
              <a:t>atteggiamento</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negativo</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appreso</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durante</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l’infanzia</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che</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motiva</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un’azione</a:t>
            </a:r>
            <a:r>
              <a:rPr lang="en-GB" b="1" u="sng" dirty="0" smtClean="0">
                <a:solidFill>
                  <a:schemeClr val="bg1">
                    <a:lumMod val="50000"/>
                  </a:schemeClr>
                </a:solidFill>
                <a:latin typeface="Open Sans"/>
              </a:rPr>
              <a:t> non </a:t>
            </a:r>
            <a:r>
              <a:rPr lang="en-GB" b="1" u="sng" dirty="0" err="1" smtClean="0">
                <a:solidFill>
                  <a:schemeClr val="bg1">
                    <a:lumMod val="50000"/>
                  </a:schemeClr>
                </a:solidFill>
                <a:latin typeface="Open Sans"/>
              </a:rPr>
              <a:t>basata</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su</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valutazioni</a:t>
            </a:r>
            <a:r>
              <a:rPr lang="en-GB" b="1" u="sng" dirty="0" smtClean="0">
                <a:solidFill>
                  <a:schemeClr val="bg1">
                    <a:lumMod val="50000"/>
                  </a:schemeClr>
                </a:solidFill>
                <a:latin typeface="Open Sans"/>
              </a:rPr>
              <a:t> </a:t>
            </a:r>
            <a:r>
              <a:rPr lang="en-GB" b="1" u="sng" dirty="0" err="1" smtClean="0">
                <a:solidFill>
                  <a:schemeClr val="bg1">
                    <a:lumMod val="50000"/>
                  </a:schemeClr>
                </a:solidFill>
                <a:latin typeface="Open Sans"/>
              </a:rPr>
              <a:t>razionali</a:t>
            </a:r>
            <a:r>
              <a:rPr lang="en-GB" b="1" u="sng" dirty="0" smtClean="0">
                <a:solidFill>
                  <a:schemeClr val="bg1">
                    <a:lumMod val="50000"/>
                  </a:schemeClr>
                </a:solidFill>
                <a:latin typeface="Open Sans"/>
              </a:rPr>
              <a:t>. </a:t>
            </a:r>
          </a:p>
          <a:p>
            <a:endParaRPr lang="en-GB" dirty="0" smtClean="0">
              <a:solidFill>
                <a:schemeClr val="bg1">
                  <a:lumMod val="50000"/>
                </a:schemeClr>
              </a:solidFill>
              <a:latin typeface="Open Sans"/>
            </a:endParaRPr>
          </a:p>
          <a:p>
            <a:pPr>
              <a:buFont typeface="Arial" pitchFamily="34" charset="0"/>
              <a:buChar char="•"/>
            </a:pP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Viene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appreso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durante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l’infanzia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dagli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atteggiamenti</a:t>
            </a:r>
            <a:r>
              <a:rPr lang="en-GB" dirty="0" smtClean="0">
                <a:solidFill>
                  <a:schemeClr val="bg1">
                    <a:lumMod val="50000"/>
                  </a:schemeClr>
                </a:solidFill>
                <a:latin typeface="Open Sans"/>
              </a:rPr>
              <a:t> </a:t>
            </a:r>
          </a:p>
          <a:p>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dei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genitori</a:t>
            </a:r>
            <a:endParaRPr lang="en-GB" dirty="0" smtClean="0">
              <a:solidFill>
                <a:schemeClr val="bg1">
                  <a:lumMod val="50000"/>
                </a:schemeClr>
              </a:solidFill>
              <a:latin typeface="Open Sans"/>
            </a:endParaRPr>
          </a:p>
          <a:p>
            <a:endParaRPr lang="en-GB" b="1" u="sng" dirty="0" smtClean="0">
              <a:solidFill>
                <a:schemeClr val="bg1">
                  <a:lumMod val="50000"/>
                </a:schemeClr>
              </a:solidFill>
              <a:latin typeface="Open Sans"/>
            </a:endParaRPr>
          </a:p>
          <a:p>
            <a:r>
              <a:rPr lang="en-GB" dirty="0" smtClean="0">
                <a:solidFill>
                  <a:schemeClr val="bg1">
                    <a:lumMod val="50000"/>
                  </a:schemeClr>
                </a:solidFill>
                <a:latin typeface="Open Sans"/>
              </a:rPr>
              <a:t>Per </a:t>
            </a:r>
            <a:r>
              <a:rPr lang="en-GB" dirty="0" err="1" smtClean="0">
                <a:solidFill>
                  <a:schemeClr val="bg1">
                    <a:lumMod val="50000"/>
                  </a:schemeClr>
                </a:solidFill>
                <a:latin typeface="Open Sans"/>
              </a:rPr>
              <a:t>esempio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Gli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immigrati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sono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meno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intelligenti</a:t>
            </a:r>
            <a:r>
              <a:rPr lang="en-GB" dirty="0" smtClean="0">
                <a:solidFill>
                  <a:schemeClr val="bg1">
                    <a:lumMod val="50000"/>
                  </a:schemeClr>
                </a:solidFill>
                <a:latin typeface="Open Sans"/>
              </a:rPr>
              <a:t>. </a:t>
            </a:r>
          </a:p>
          <a:p>
            <a:endParaRPr lang="it-IT" dirty="0" smtClean="0"/>
          </a:p>
          <a:p>
            <a:endParaRPr lang="it-IT" dirty="0"/>
          </a:p>
        </p:txBody>
      </p:sp>
      <p:pic>
        <p:nvPicPr>
          <p:cNvPr id="53249" name="Picture 1"/>
          <p:cNvPicPr>
            <a:picLocks noChangeAspect="1" noChangeArrowheads="1"/>
          </p:cNvPicPr>
          <p:nvPr/>
        </p:nvPicPr>
        <p:blipFill>
          <a:blip r:embed="rId3" cstate="print"/>
          <a:srcRect/>
          <a:stretch>
            <a:fillRect/>
          </a:stretch>
        </p:blipFill>
        <p:spPr bwMode="auto">
          <a:xfrm>
            <a:off x="285720" y="928676"/>
            <a:ext cx="1285884" cy="668782"/>
          </a:xfrm>
          <a:prstGeom prst="rect">
            <a:avLst/>
          </a:prstGeom>
          <a:noFill/>
          <a:ln w="9525">
            <a:noFill/>
            <a:miter lim="800000"/>
            <a:headEnd/>
            <a:tailEnd/>
          </a:ln>
          <a:effectLst/>
        </p:spPr>
      </p:pic>
      <p:pic>
        <p:nvPicPr>
          <p:cNvPr id="53250" name="Picture 2"/>
          <p:cNvPicPr>
            <a:picLocks noChangeAspect="1" noChangeArrowheads="1"/>
          </p:cNvPicPr>
          <p:nvPr/>
        </p:nvPicPr>
        <p:blipFill>
          <a:blip r:embed="rId4" cstate="print"/>
          <a:srcRect/>
          <a:stretch>
            <a:fillRect/>
          </a:stretch>
        </p:blipFill>
        <p:spPr bwMode="auto">
          <a:xfrm>
            <a:off x="6143636" y="2928940"/>
            <a:ext cx="2231852" cy="1252534"/>
          </a:xfrm>
          <a:prstGeom prst="rect">
            <a:avLst/>
          </a:prstGeom>
          <a:noFill/>
          <a:ln w="9525">
            <a:noFill/>
            <a:miter lim="800000"/>
            <a:headEnd/>
            <a:tailEnd/>
          </a:ln>
          <a:effectLst/>
        </p:spPr>
      </p:pic>
      <p:sp>
        <p:nvSpPr>
          <p:cNvPr id="11"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571472" y="928676"/>
            <a:ext cx="7786742" cy="1200329"/>
          </a:xfrm>
          <a:prstGeom prst="rect">
            <a:avLst/>
          </a:prstGeom>
        </p:spPr>
        <p:txBody>
          <a:bodyPr wrap="square">
            <a:spAutoFit/>
          </a:bodyPr>
          <a:lstStyle/>
          <a:p>
            <a:pPr algn="ct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principali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pregiudizio</a:t>
            </a:r>
            <a:endParaRPr lang="en-GB" b="1" dirty="0" smtClean="0">
              <a:solidFill>
                <a:schemeClr val="bg1">
                  <a:lumMod val="50000"/>
                </a:schemeClr>
              </a:solidFill>
              <a:latin typeface="Open Sans"/>
            </a:endParaRPr>
          </a:p>
          <a:p>
            <a:pPr algn="ctr"/>
            <a:endParaRPr lang="en-GB" b="1" dirty="0" smtClean="0">
              <a:solidFill>
                <a:schemeClr val="bg1">
                  <a:lumMod val="50000"/>
                </a:schemeClr>
              </a:solidFill>
              <a:latin typeface="Open Sans"/>
            </a:endParaRPr>
          </a:p>
          <a:p>
            <a:pPr algn="ctr"/>
            <a:r>
              <a:rPr lang="it-IT" b="1" dirty="0" smtClean="0">
                <a:solidFill>
                  <a:schemeClr val="bg1">
                    <a:lumMod val="50000"/>
                  </a:schemeClr>
                </a:solidFill>
                <a:latin typeface="Open Sans"/>
              </a:rPr>
              <a:t>Fattori di soppressione </a:t>
            </a:r>
          </a:p>
          <a:p>
            <a:pPr marL="342900" indent="-342900" algn="ctr"/>
            <a:endParaRPr lang="it-IT" b="1" dirty="0" smtClean="0"/>
          </a:p>
        </p:txBody>
      </p:sp>
      <p:sp>
        <p:nvSpPr>
          <p:cNvPr id="10" name="CasellaDiTesto 9"/>
          <p:cNvSpPr txBox="1"/>
          <p:nvPr/>
        </p:nvSpPr>
        <p:spPr>
          <a:xfrm>
            <a:off x="357158" y="2285998"/>
            <a:ext cx="8501122" cy="646331"/>
          </a:xfrm>
          <a:prstGeom prst="rect">
            <a:avLst/>
          </a:prstGeom>
          <a:noFill/>
        </p:spPr>
        <p:txBody>
          <a:bodyPr wrap="square" rtlCol="0">
            <a:spAutoFit/>
          </a:bodyPr>
          <a:lstStyle/>
          <a:p>
            <a:pPr algn="ctr"/>
            <a:r>
              <a:rPr lang="it-IT" b="1" u="sng" dirty="0" smtClean="0">
                <a:solidFill>
                  <a:schemeClr val="bg1">
                    <a:lumMod val="50000"/>
                  </a:schemeClr>
                </a:solidFill>
                <a:latin typeface="Open Sans"/>
              </a:rPr>
              <a:t>La motivazione a sopprimere il pregiudizio è rappresentata dalla norma sociale implicita esistente nell’ambiente sociale. </a:t>
            </a:r>
            <a:endParaRPr lang="it-IT" b="1" u="sng" dirty="0">
              <a:solidFill>
                <a:schemeClr val="bg1">
                  <a:lumMod val="50000"/>
                </a:schemeClr>
              </a:solidFill>
              <a:latin typeface="Open Sans"/>
            </a:endParaRPr>
          </a:p>
        </p:txBody>
      </p:sp>
      <p:sp>
        <p:nvSpPr>
          <p:cNvPr id="11" name="CasellaDiTesto 10"/>
          <p:cNvSpPr txBox="1"/>
          <p:nvPr/>
        </p:nvSpPr>
        <p:spPr>
          <a:xfrm>
            <a:off x="1071538" y="3214692"/>
            <a:ext cx="7500990" cy="369332"/>
          </a:xfrm>
          <a:prstGeom prst="rect">
            <a:avLst/>
          </a:prstGeom>
          <a:noFill/>
        </p:spPr>
        <p:txBody>
          <a:bodyPr wrap="square" rtlCol="0">
            <a:spAutoFit/>
          </a:bodyPr>
          <a:lstStyle/>
          <a:p>
            <a:r>
              <a:rPr lang="it-IT" dirty="0" smtClean="0">
                <a:solidFill>
                  <a:schemeClr val="bg1">
                    <a:lumMod val="50000"/>
                  </a:schemeClr>
                </a:solidFill>
                <a:latin typeface="Open Sans"/>
              </a:rPr>
              <a:t>Per esempio: non è corretto esprimere pensieri negativi sugli immigrati </a:t>
            </a:r>
            <a:endParaRPr lang="it-IT" dirty="0">
              <a:solidFill>
                <a:schemeClr val="bg1">
                  <a:lumMod val="50000"/>
                </a:schemeClr>
              </a:solidFill>
              <a:latin typeface="Open Sans"/>
            </a:endParaRPr>
          </a:p>
        </p:txBody>
      </p:sp>
      <p:pic>
        <p:nvPicPr>
          <p:cNvPr id="52225" name="Picture 1"/>
          <p:cNvPicPr>
            <a:picLocks noChangeAspect="1" noChangeArrowheads="1"/>
          </p:cNvPicPr>
          <p:nvPr/>
        </p:nvPicPr>
        <p:blipFill>
          <a:blip r:embed="rId4"/>
          <a:srcRect/>
          <a:stretch>
            <a:fillRect/>
          </a:stretch>
        </p:blipFill>
        <p:spPr bwMode="auto">
          <a:xfrm>
            <a:off x="7500958" y="571486"/>
            <a:ext cx="1233496" cy="1071570"/>
          </a:xfrm>
          <a:prstGeom prst="rect">
            <a:avLst/>
          </a:prstGeom>
          <a:noFill/>
          <a:ln w="9525">
            <a:noFill/>
            <a:miter lim="800000"/>
            <a:headEnd/>
            <a:tailEnd/>
          </a:ln>
          <a:effectLst/>
        </p:spPr>
      </p:pic>
      <p:sp>
        <p:nvSpPr>
          <p:cNvPr id="12"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Rettangolo 8"/>
          <p:cNvSpPr/>
          <p:nvPr/>
        </p:nvSpPr>
        <p:spPr>
          <a:xfrm>
            <a:off x="571472" y="928676"/>
            <a:ext cx="7786742" cy="2862322"/>
          </a:xfrm>
          <a:prstGeom prst="rect">
            <a:avLst/>
          </a:prstGeom>
        </p:spPr>
        <p:txBody>
          <a:bodyPr wrap="square">
            <a:spAutoFit/>
          </a:bodyPr>
          <a:lstStyle/>
          <a:p>
            <a:pPr algn="ctr"/>
            <a:r>
              <a:rPr lang="en-GB" b="1" dirty="0" err="1" smtClean="0">
                <a:solidFill>
                  <a:schemeClr val="bg1">
                    <a:lumMod val="50000"/>
                  </a:schemeClr>
                </a:solidFill>
                <a:latin typeface="Open Sans"/>
              </a:rPr>
              <a:t>Principali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pregiudizio</a:t>
            </a:r>
            <a:endParaRPr lang="en-GB" b="1" dirty="0" smtClean="0">
              <a:solidFill>
                <a:schemeClr val="bg1">
                  <a:lumMod val="50000"/>
                </a:schemeClr>
              </a:solidFill>
              <a:latin typeface="Open Sans"/>
            </a:endParaRPr>
          </a:p>
          <a:p>
            <a:pPr algn="ct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bifattoriali</a:t>
            </a:r>
            <a:endParaRPr lang="en-GB" b="1" dirty="0" smtClean="0">
              <a:solidFill>
                <a:schemeClr val="bg1">
                  <a:lumMod val="50000"/>
                </a:schemeClr>
              </a:solidFill>
              <a:latin typeface="Open Sans"/>
            </a:endParaRPr>
          </a:p>
          <a:p>
            <a:pPr algn="ctr"/>
            <a:endParaRPr lang="it-IT" b="1" dirty="0" smtClean="0">
              <a:solidFill>
                <a:schemeClr val="bg1">
                  <a:lumMod val="50000"/>
                </a:schemeClr>
              </a:solidFill>
              <a:latin typeface="Open Sans"/>
            </a:endParaRPr>
          </a:p>
          <a:p>
            <a:pPr algn="ctr"/>
            <a:endParaRPr lang="it-IT" b="1" dirty="0" smtClean="0">
              <a:solidFill>
                <a:schemeClr val="bg1">
                  <a:lumMod val="50000"/>
                </a:schemeClr>
              </a:solidFill>
              <a:latin typeface="Open Sans"/>
            </a:endParaRPr>
          </a:p>
          <a:p>
            <a:pPr algn="ctr"/>
            <a:r>
              <a:rPr lang="it-IT" b="1" u="sng" dirty="0" smtClean="0">
                <a:solidFill>
                  <a:schemeClr val="bg1">
                    <a:lumMod val="50000"/>
                  </a:schemeClr>
                </a:solidFill>
                <a:latin typeface="Open Sans"/>
              </a:rPr>
              <a:t>Pregiudizio </a:t>
            </a:r>
            <a:r>
              <a:rPr lang="it-IT" b="1" u="sng" dirty="0" err="1" smtClean="0">
                <a:solidFill>
                  <a:schemeClr val="bg1">
                    <a:lumMod val="50000"/>
                  </a:schemeClr>
                </a:solidFill>
                <a:latin typeface="Open Sans"/>
              </a:rPr>
              <a:t>Genuino+</a:t>
            </a:r>
            <a:r>
              <a:rPr lang="it-IT" b="1" u="sng" dirty="0" smtClean="0">
                <a:solidFill>
                  <a:schemeClr val="bg1">
                    <a:lumMod val="50000"/>
                  </a:schemeClr>
                </a:solidFill>
                <a:latin typeface="Open Sans"/>
              </a:rPr>
              <a:t> Fattori di soppressione = Espressione del Pregiudizio</a:t>
            </a:r>
          </a:p>
          <a:p>
            <a:pPr algn="ctr"/>
            <a:endParaRPr lang="it-IT" b="1" dirty="0" smtClean="0">
              <a:solidFill>
                <a:schemeClr val="bg1">
                  <a:lumMod val="50000"/>
                </a:schemeClr>
              </a:solidFill>
              <a:latin typeface="Open Sans"/>
            </a:endParaRPr>
          </a:p>
          <a:p>
            <a:pPr algn="ctr"/>
            <a:endParaRPr lang="it-IT" b="1" dirty="0" smtClean="0">
              <a:solidFill>
                <a:schemeClr val="bg1">
                  <a:lumMod val="50000"/>
                </a:schemeClr>
              </a:solidFill>
              <a:latin typeface="Open Sans"/>
            </a:endParaRPr>
          </a:p>
          <a:p>
            <a:pPr algn="ctr"/>
            <a:r>
              <a:rPr lang="it-IT" dirty="0" smtClean="0">
                <a:solidFill>
                  <a:schemeClr val="bg1">
                    <a:lumMod val="50000"/>
                  </a:schemeClr>
                </a:solidFill>
                <a:latin typeface="Open Sans"/>
              </a:rPr>
              <a:t>Per esempio: quando siamo sotto pressione o insultati, potremmo avere reazioni spiacevoli contro un immigrato (Razzismo regressivo).</a:t>
            </a:r>
            <a:endParaRPr lang="it-IT" b="1" dirty="0" smtClean="0"/>
          </a:p>
        </p:txBody>
      </p:sp>
      <p:pic>
        <p:nvPicPr>
          <p:cNvPr id="50179" name="Picture 3"/>
          <p:cNvPicPr>
            <a:picLocks noChangeAspect="1" noChangeArrowheads="1"/>
          </p:cNvPicPr>
          <p:nvPr/>
        </p:nvPicPr>
        <p:blipFill>
          <a:blip r:embed="rId3" cstate="print"/>
          <a:srcRect/>
          <a:stretch>
            <a:fillRect/>
          </a:stretch>
        </p:blipFill>
        <p:spPr bwMode="auto">
          <a:xfrm>
            <a:off x="785786" y="857238"/>
            <a:ext cx="874420" cy="904864"/>
          </a:xfrm>
          <a:prstGeom prst="rect">
            <a:avLst/>
          </a:prstGeom>
          <a:noFill/>
          <a:ln w="9525">
            <a:noFill/>
            <a:miter lim="800000"/>
            <a:headEnd/>
            <a:tailEnd/>
          </a:ln>
          <a:effectLst/>
        </p:spPr>
      </p:pic>
      <p:sp>
        <p:nvSpPr>
          <p:cNvPr id="12"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it-IT" b="1" dirty="0" smtClean="0">
                <a:solidFill>
                  <a:schemeClr val="bg1">
                    <a:lumMod val="50000"/>
                  </a:schemeClr>
                </a:solidFill>
                <a:latin typeface="Open Sans"/>
              </a:rPr>
              <a:t>Teoria del contatto (Allport, 1954)</a:t>
            </a:r>
            <a:endParaRPr lang="it-IT" b="1" dirty="0">
              <a:solidFill>
                <a:schemeClr val="bg1">
                  <a:lumMod val="50000"/>
                </a:schemeClr>
              </a:solidFill>
              <a:latin typeface="Open Sans"/>
            </a:endParaRPr>
          </a:p>
        </p:txBody>
      </p:sp>
      <p:sp>
        <p:nvSpPr>
          <p:cNvPr id="10" name="CasellaDiTesto 9"/>
          <p:cNvSpPr txBox="1"/>
          <p:nvPr/>
        </p:nvSpPr>
        <p:spPr>
          <a:xfrm>
            <a:off x="214282" y="1857370"/>
            <a:ext cx="8501122" cy="923330"/>
          </a:xfrm>
          <a:prstGeom prst="rect">
            <a:avLst/>
          </a:prstGeom>
          <a:noFill/>
        </p:spPr>
        <p:txBody>
          <a:bodyPr wrap="square" rtlCol="0">
            <a:spAutoFit/>
          </a:bodyPr>
          <a:lstStyle/>
          <a:p>
            <a:pPr algn="ctr"/>
            <a:r>
              <a:rPr lang="it-IT" dirty="0" smtClean="0">
                <a:solidFill>
                  <a:schemeClr val="bg1">
                    <a:lumMod val="50000"/>
                  </a:schemeClr>
                </a:solidFill>
                <a:latin typeface="Open Sans"/>
              </a:rPr>
              <a:t>Secondo Allport (1954), il meccanismo attraverso il quale il pregiudizio può essere ridotto è spiegato dall’ipotesi del contatto. Secondo l’Autore, la riduzione del pregiudizio è possibile se si verifica un contatto intergruppi.  </a:t>
            </a:r>
          </a:p>
        </p:txBody>
      </p:sp>
      <p:sp>
        <p:nvSpPr>
          <p:cNvPr id="12" name="Subtitle 3">
            <a:extLst>
              <a:ext uri="{FF2B5EF4-FFF2-40B4-BE49-F238E27FC236}">
                <a16:creationId xmlns="" xmlns:a16="http://schemas.microsoft.com/office/drawing/2014/main" id="{2AB5D1A3-B1E7-4421-B55E-5DBB46C18533}"/>
              </a:ext>
            </a:extLst>
          </p:cNvPr>
          <p:cNvSpPr txBox="1">
            <a:spLocks/>
          </p:cNvSpPr>
          <p:nvPr/>
        </p:nvSpPr>
        <p:spPr>
          <a:xfrm>
            <a:off x="714348" y="142858"/>
            <a:ext cx="6400800" cy="42862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800" b="1" i="0" u="none" strike="noStrike" kern="1200" cap="none" spc="0" normalizeH="0" baseline="0" noProof="0" dirty="0" err="1" smtClean="0">
                <a:ln>
                  <a:noFill/>
                </a:ln>
                <a:solidFill>
                  <a:schemeClr val="bg1">
                    <a:lumMod val="50000"/>
                  </a:schemeClr>
                </a:solidFill>
                <a:effectLst/>
                <a:uLnTx/>
                <a:uFillTx/>
                <a:latin typeface="Open Sans" pitchFamily="34" charset="0"/>
                <a:ea typeface="Open Sans" pitchFamily="34" charset="0"/>
                <a:cs typeface="Open Sans" pitchFamily="34" charset="0"/>
              </a:rPr>
              <a:t>Unit</a:t>
            </a: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 1. </a:t>
            </a:r>
            <a:r>
              <a:rPr kumimoji="0" lang="it-IT" sz="1800" i="0" u="none" strike="noStrike" kern="1200" cap="none" spc="0" normalizeH="0" baseline="0" noProof="0" dirty="0" err="1" smtClean="0">
                <a:ln>
                  <a:noFill/>
                </a:ln>
                <a:solidFill>
                  <a:schemeClr val="bg1">
                    <a:lumMod val="50000"/>
                  </a:schemeClr>
                </a:solidFill>
                <a:effectLst/>
                <a:uLnTx/>
                <a:uFillTx/>
                <a:latin typeface="Open Sans" pitchFamily="34" charset="0"/>
                <a:ea typeface="Open Sans" pitchFamily="34" charset="0"/>
                <a:cs typeface="Open Sans" pitchFamily="34" charset="0"/>
              </a:rPr>
              <a:t>Prejudice</a:t>
            </a:r>
            <a:r>
              <a:rPr kumimoji="0" lang="it-IT" sz="180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 and </a:t>
            </a:r>
            <a:r>
              <a:rPr kumimoji="0" lang="it-IT" sz="1800" i="0" u="none" strike="noStrike" kern="1200" cap="none" spc="0" normalizeH="0" baseline="0" noProof="0" dirty="0" err="1" smtClean="0">
                <a:ln>
                  <a:noFill/>
                </a:ln>
                <a:solidFill>
                  <a:schemeClr val="bg1">
                    <a:lumMod val="50000"/>
                  </a:schemeClr>
                </a:solidFill>
                <a:effectLst/>
                <a:uLnTx/>
                <a:uFillTx/>
                <a:latin typeface="Open Sans" pitchFamily="34" charset="0"/>
                <a:ea typeface="Open Sans" pitchFamily="34" charset="0"/>
                <a:cs typeface="Open Sans" pitchFamily="34" charset="0"/>
              </a:rPr>
              <a:t>Contact</a:t>
            </a:r>
            <a:r>
              <a:rPr kumimoji="0" lang="it-IT" sz="180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 </a:t>
            </a:r>
            <a:r>
              <a:rPr kumimoji="0" lang="it-IT" sz="1800" i="0" u="none" strike="noStrike" kern="1200" cap="none" spc="0" normalizeH="0" baseline="0" noProof="0" dirty="0" err="1" smtClean="0">
                <a:ln>
                  <a:noFill/>
                </a:ln>
                <a:solidFill>
                  <a:schemeClr val="bg1">
                    <a:lumMod val="50000"/>
                  </a:schemeClr>
                </a:solidFill>
                <a:effectLst/>
                <a:uLnTx/>
                <a:uFillTx/>
                <a:latin typeface="Open Sans" pitchFamily="34" charset="0"/>
                <a:ea typeface="Open Sans" pitchFamily="34" charset="0"/>
                <a:cs typeface="Open Sans" pitchFamily="34" charset="0"/>
              </a:rPr>
              <a:t>Theory</a:t>
            </a:r>
            <a:endParaRPr kumimoji="0" lang="en-US"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it-IT" b="1" dirty="0" smtClean="0">
                <a:solidFill>
                  <a:schemeClr val="bg1">
                    <a:lumMod val="50000"/>
                  </a:schemeClr>
                </a:solidFill>
                <a:latin typeface="Open Sans"/>
              </a:rPr>
              <a:t>Teoria del contatto (Allport, 1954)</a:t>
            </a:r>
            <a:endParaRPr lang="it-IT" b="1" dirty="0">
              <a:solidFill>
                <a:schemeClr val="bg1">
                  <a:lumMod val="50000"/>
                </a:schemeClr>
              </a:solidFill>
              <a:latin typeface="Open Sans"/>
            </a:endParaRPr>
          </a:p>
        </p:txBody>
      </p:sp>
      <p:sp>
        <p:nvSpPr>
          <p:cNvPr id="10" name="CasellaDiTesto 9"/>
          <p:cNvSpPr txBox="1"/>
          <p:nvPr/>
        </p:nvSpPr>
        <p:spPr>
          <a:xfrm>
            <a:off x="357158" y="1571618"/>
            <a:ext cx="8143932" cy="2585323"/>
          </a:xfrm>
          <a:prstGeom prst="rect">
            <a:avLst/>
          </a:prstGeom>
          <a:noFill/>
        </p:spPr>
        <p:txBody>
          <a:bodyPr wrap="square" rtlCol="0">
            <a:spAutoFit/>
          </a:bodyPr>
          <a:lstStyle/>
          <a:p>
            <a:pPr>
              <a:lnSpc>
                <a:spcPct val="150000"/>
              </a:lnSpc>
            </a:pPr>
            <a:r>
              <a:rPr lang="it-IT" dirty="0" smtClean="0">
                <a:solidFill>
                  <a:schemeClr val="bg1">
                    <a:lumMod val="50000"/>
                  </a:schemeClr>
                </a:solidFill>
                <a:latin typeface="Open Sans"/>
              </a:rPr>
              <a:t>Il contatto ha un effetto positivo sulla riduzione del pregiudizio solo se si verificano quattro condizioni:</a:t>
            </a:r>
          </a:p>
          <a:p>
            <a:pPr>
              <a:lnSpc>
                <a:spcPct val="150000"/>
              </a:lnSpc>
              <a:buFont typeface="Arial" pitchFamily="34" charset="0"/>
              <a:buChar char="•"/>
            </a:pPr>
            <a:r>
              <a:rPr lang="it-IT" b="1" dirty="0" smtClean="0">
                <a:solidFill>
                  <a:schemeClr val="bg1">
                    <a:lumMod val="50000"/>
                  </a:schemeClr>
                </a:solidFill>
                <a:latin typeface="Open Sans"/>
              </a:rPr>
              <a:t> Status paritario </a:t>
            </a:r>
            <a:r>
              <a:rPr lang="it-IT" dirty="0" smtClean="0">
                <a:solidFill>
                  <a:schemeClr val="bg1">
                    <a:lumMod val="50000"/>
                  </a:schemeClr>
                </a:solidFill>
                <a:latin typeface="Open Sans"/>
              </a:rPr>
              <a:t>dei gruppi coinvolti;</a:t>
            </a:r>
          </a:p>
          <a:p>
            <a:pPr>
              <a:lnSpc>
                <a:spcPct val="150000"/>
              </a:lnSpc>
              <a:buFont typeface="Arial" pitchFamily="34" charset="0"/>
              <a:buChar char="•"/>
            </a:pPr>
            <a:r>
              <a:rPr lang="it-IT" b="1" dirty="0" smtClean="0">
                <a:solidFill>
                  <a:schemeClr val="bg1">
                    <a:lumMod val="50000"/>
                  </a:schemeClr>
                </a:solidFill>
                <a:latin typeface="Open Sans"/>
              </a:rPr>
              <a:t>Obiettivi comuni</a:t>
            </a:r>
            <a:r>
              <a:rPr lang="it-IT" dirty="0" smtClean="0">
                <a:solidFill>
                  <a:schemeClr val="bg1">
                    <a:lumMod val="50000"/>
                  </a:schemeClr>
                </a:solidFill>
                <a:latin typeface="Open Sans"/>
              </a:rPr>
              <a:t>;</a:t>
            </a:r>
          </a:p>
          <a:p>
            <a:pPr>
              <a:lnSpc>
                <a:spcPct val="150000"/>
              </a:lnSpc>
              <a:buFont typeface="Arial" pitchFamily="34" charset="0"/>
              <a:buChar char="•"/>
            </a:pPr>
            <a:r>
              <a:rPr lang="it-IT" b="1" dirty="0" smtClean="0">
                <a:solidFill>
                  <a:schemeClr val="bg1">
                    <a:lumMod val="50000"/>
                  </a:schemeClr>
                </a:solidFill>
                <a:latin typeface="Open Sans"/>
              </a:rPr>
              <a:t>Cooperazione intergruppi</a:t>
            </a:r>
            <a:r>
              <a:rPr lang="it-IT" dirty="0" smtClean="0">
                <a:solidFill>
                  <a:schemeClr val="bg1">
                    <a:lumMod val="50000"/>
                  </a:schemeClr>
                </a:solidFill>
                <a:latin typeface="Open Sans"/>
              </a:rPr>
              <a:t>;</a:t>
            </a:r>
          </a:p>
          <a:p>
            <a:pPr>
              <a:lnSpc>
                <a:spcPct val="150000"/>
              </a:lnSpc>
              <a:buFont typeface="Arial" pitchFamily="34" charset="0"/>
              <a:buChar char="•"/>
            </a:pPr>
            <a:r>
              <a:rPr lang="it-IT" b="1" dirty="0" smtClean="0">
                <a:solidFill>
                  <a:schemeClr val="bg1">
                    <a:lumMod val="50000"/>
                  </a:schemeClr>
                </a:solidFill>
                <a:latin typeface="Open Sans"/>
              </a:rPr>
              <a:t>Supporto da parte delle autorità</a:t>
            </a:r>
            <a:r>
              <a:rPr lang="it-IT" dirty="0" smtClean="0">
                <a:solidFill>
                  <a:schemeClr val="bg1">
                    <a:lumMod val="50000"/>
                  </a:schemeClr>
                </a:solidFill>
                <a:latin typeface="Open Sans"/>
              </a:rPr>
              <a:t>;</a:t>
            </a:r>
            <a:endParaRPr lang="it-IT" dirty="0">
              <a:solidFill>
                <a:schemeClr val="bg1">
                  <a:lumMod val="50000"/>
                </a:schemeClr>
              </a:solidFill>
              <a:latin typeface="Open Sans"/>
            </a:endParaRPr>
          </a:p>
        </p:txBody>
      </p:sp>
      <p:pic>
        <p:nvPicPr>
          <p:cNvPr id="11" name="Picture 2" descr="Risultati immagini per intergroup contact theory"/>
          <p:cNvPicPr>
            <a:picLocks noChangeAspect="1" noChangeArrowheads="1"/>
          </p:cNvPicPr>
          <p:nvPr/>
        </p:nvPicPr>
        <p:blipFill>
          <a:blip r:embed="rId3" cstate="print"/>
          <a:srcRect/>
          <a:stretch>
            <a:fillRect/>
          </a:stretch>
        </p:blipFill>
        <p:spPr bwMode="auto">
          <a:xfrm>
            <a:off x="5715008" y="2500312"/>
            <a:ext cx="1500198" cy="1237664"/>
          </a:xfrm>
          <a:prstGeom prst="rect">
            <a:avLst/>
          </a:prstGeom>
          <a:ln>
            <a:noFill/>
          </a:ln>
          <a:effectLst>
            <a:softEdge rad="112500"/>
          </a:effectLst>
        </p:spPr>
      </p:pic>
      <p:sp>
        <p:nvSpPr>
          <p:cNvPr id="12"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it-IT" b="1" dirty="0" smtClean="0">
                <a:solidFill>
                  <a:schemeClr val="bg1">
                    <a:lumMod val="50000"/>
                  </a:schemeClr>
                </a:solidFill>
                <a:latin typeface="Open Sans"/>
              </a:rPr>
              <a:t>Teoria del contatto (Allport, 1954)</a:t>
            </a:r>
            <a:endParaRPr lang="it-IT" b="1" dirty="0">
              <a:solidFill>
                <a:schemeClr val="bg1">
                  <a:lumMod val="50000"/>
                </a:schemeClr>
              </a:solidFill>
              <a:latin typeface="Open Sans"/>
            </a:endParaRPr>
          </a:p>
        </p:txBody>
      </p:sp>
      <p:sp>
        <p:nvSpPr>
          <p:cNvPr id="10" name="CasellaDiTesto 9"/>
          <p:cNvSpPr txBox="1"/>
          <p:nvPr/>
        </p:nvSpPr>
        <p:spPr>
          <a:xfrm>
            <a:off x="285720" y="1500180"/>
            <a:ext cx="8143932" cy="2862322"/>
          </a:xfrm>
          <a:prstGeom prst="rect">
            <a:avLst/>
          </a:prstGeom>
          <a:noFill/>
        </p:spPr>
        <p:txBody>
          <a:bodyPr wrap="square" rtlCol="0">
            <a:spAutoFit/>
          </a:bodyPr>
          <a:lstStyle/>
          <a:p>
            <a:r>
              <a:rPr lang="it-IT" dirty="0" err="1" smtClean="0">
                <a:solidFill>
                  <a:schemeClr val="bg1">
                    <a:lumMod val="50000"/>
                  </a:schemeClr>
                </a:solidFill>
                <a:latin typeface="Open Sans"/>
              </a:rPr>
              <a:t>Athletic</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teams</a:t>
            </a:r>
            <a:r>
              <a:rPr lang="it-IT" dirty="0" smtClean="0">
                <a:solidFill>
                  <a:schemeClr val="bg1">
                    <a:lumMod val="50000"/>
                  </a:schemeClr>
                </a:solidFill>
                <a:latin typeface="Open Sans"/>
              </a:rPr>
              <a:t> are </a:t>
            </a:r>
            <a:r>
              <a:rPr lang="it-IT" dirty="0" err="1" smtClean="0">
                <a:solidFill>
                  <a:schemeClr val="bg1">
                    <a:lumMod val="50000"/>
                  </a:schemeClr>
                </a:solidFill>
                <a:latin typeface="Open Sans"/>
              </a:rPr>
              <a:t>often</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interracial</a:t>
            </a:r>
            <a:r>
              <a:rPr lang="it-IT" dirty="0" smtClean="0">
                <a:solidFill>
                  <a:schemeClr val="bg1">
                    <a:lumMod val="50000"/>
                  </a:schemeClr>
                </a:solidFill>
                <a:latin typeface="Open Sans"/>
              </a:rPr>
              <a:t>, and </a:t>
            </a:r>
            <a:r>
              <a:rPr lang="it-IT" dirty="0" err="1" smtClean="0">
                <a:solidFill>
                  <a:schemeClr val="bg1">
                    <a:lumMod val="50000"/>
                  </a:schemeClr>
                </a:solidFill>
                <a:latin typeface="Open Sans"/>
              </a:rPr>
              <a:t>it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could</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be</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frequent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intolerance</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episodes</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To</a:t>
            </a:r>
            <a:r>
              <a:rPr lang="it-IT" dirty="0" smtClean="0">
                <a:solidFill>
                  <a:schemeClr val="bg1">
                    <a:lumMod val="50000"/>
                  </a:schemeClr>
                </a:solidFill>
                <a:latin typeface="Open Sans"/>
              </a:rPr>
              <a:t> reduce </a:t>
            </a:r>
            <a:r>
              <a:rPr lang="it-IT" dirty="0" err="1" smtClean="0">
                <a:solidFill>
                  <a:schemeClr val="bg1">
                    <a:lumMod val="50000"/>
                  </a:schemeClr>
                </a:solidFill>
                <a:latin typeface="Open Sans"/>
              </a:rPr>
              <a:t>prejudice</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according</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to</a:t>
            </a:r>
            <a:r>
              <a:rPr lang="it-IT" dirty="0" smtClean="0">
                <a:solidFill>
                  <a:schemeClr val="bg1">
                    <a:lumMod val="50000"/>
                  </a:schemeClr>
                </a:solidFill>
                <a:latin typeface="Open Sans"/>
              </a:rPr>
              <a:t> the </a:t>
            </a:r>
            <a:r>
              <a:rPr lang="it-IT" dirty="0" err="1" smtClean="0">
                <a:solidFill>
                  <a:schemeClr val="bg1">
                    <a:lumMod val="50000"/>
                  </a:schemeClr>
                </a:solidFill>
                <a:latin typeface="Open Sans"/>
              </a:rPr>
              <a:t>Integroup</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Contact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Theory</a:t>
            </a:r>
            <a:r>
              <a:rPr lang="it-IT" dirty="0" smtClean="0">
                <a:solidFill>
                  <a:schemeClr val="bg1">
                    <a:lumMod val="50000"/>
                  </a:schemeClr>
                </a:solidFill>
                <a:latin typeface="Open Sans"/>
              </a:rPr>
              <a:t>: </a:t>
            </a:r>
          </a:p>
          <a:p>
            <a:endParaRPr lang="it-IT" dirty="0" smtClean="0">
              <a:solidFill>
                <a:schemeClr val="bg1">
                  <a:lumMod val="50000"/>
                </a:schemeClr>
              </a:solidFill>
              <a:latin typeface="Open Sans"/>
            </a:endParaRPr>
          </a:p>
          <a:p>
            <a:pPr marL="342900" indent="-342900">
              <a:buFont typeface="Arial" pitchFamily="34" charset="0"/>
              <a:buChar char="•"/>
            </a:pPr>
            <a:r>
              <a:rPr lang="it-IT" b="1" dirty="0" err="1" smtClean="0">
                <a:solidFill>
                  <a:schemeClr val="bg1">
                    <a:lumMod val="50000"/>
                  </a:schemeClr>
                </a:solidFill>
                <a:latin typeface="Open Sans"/>
              </a:rPr>
              <a:t>Equal</a:t>
            </a:r>
            <a:r>
              <a:rPr lang="it-IT" b="1" dirty="0" smtClean="0">
                <a:solidFill>
                  <a:schemeClr val="bg1">
                    <a:lumMod val="50000"/>
                  </a:schemeClr>
                </a:solidFill>
                <a:latin typeface="Open Sans"/>
              </a:rPr>
              <a:t> Status</a:t>
            </a:r>
            <a:r>
              <a:rPr lang="it-IT" dirty="0" smtClean="0">
                <a:solidFill>
                  <a:schemeClr val="bg1">
                    <a:lumMod val="50000"/>
                  </a:schemeClr>
                </a:solidFill>
                <a:latin typeface="Open Sans"/>
              </a:rPr>
              <a:t> – the coach </a:t>
            </a:r>
            <a:r>
              <a:rPr lang="it-IT" dirty="0" err="1" smtClean="0">
                <a:solidFill>
                  <a:schemeClr val="bg1">
                    <a:lumMod val="50000"/>
                  </a:schemeClr>
                </a:solidFill>
                <a:latin typeface="Open Sans"/>
              </a:rPr>
              <a:t>should</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pay</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attention</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to</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not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creating</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disparities</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among</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group</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members</a:t>
            </a:r>
            <a:r>
              <a:rPr lang="it-IT" dirty="0" smtClean="0">
                <a:solidFill>
                  <a:schemeClr val="bg1">
                    <a:lumMod val="50000"/>
                  </a:schemeClr>
                </a:solidFill>
                <a:latin typeface="Open Sans"/>
              </a:rPr>
              <a:t> (e.g., </a:t>
            </a:r>
            <a:r>
              <a:rPr lang="it-IT" dirty="0" err="1" smtClean="0">
                <a:solidFill>
                  <a:schemeClr val="bg1">
                    <a:lumMod val="50000"/>
                  </a:schemeClr>
                </a:solidFill>
                <a:latin typeface="Open Sans"/>
              </a:rPr>
              <a:t>treat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all</a:t>
            </a:r>
            <a:r>
              <a:rPr lang="it-IT" dirty="0" smtClean="0">
                <a:solidFill>
                  <a:schemeClr val="bg1">
                    <a:lumMod val="50000"/>
                  </a:schemeClr>
                </a:solidFill>
                <a:latin typeface="Open Sans"/>
              </a:rPr>
              <a:t> the </a:t>
            </a:r>
            <a:r>
              <a:rPr lang="it-IT" dirty="0" err="1" smtClean="0">
                <a:solidFill>
                  <a:schemeClr val="bg1">
                    <a:lumMod val="50000"/>
                  </a:schemeClr>
                </a:solidFill>
                <a:latin typeface="Open Sans"/>
              </a:rPr>
              <a:t>group</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members</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with</a:t>
            </a:r>
            <a:r>
              <a:rPr lang="it-IT" dirty="0" smtClean="0">
                <a:solidFill>
                  <a:schemeClr val="bg1">
                    <a:lumMod val="50000"/>
                  </a:schemeClr>
                </a:solidFill>
                <a:latin typeface="Open Sans"/>
              </a:rPr>
              <a:t> the </a:t>
            </a:r>
            <a:r>
              <a:rPr lang="it-IT" dirty="0" err="1" smtClean="0">
                <a:solidFill>
                  <a:schemeClr val="bg1">
                    <a:lumMod val="50000"/>
                  </a:schemeClr>
                </a:solidFill>
                <a:latin typeface="Open Sans"/>
              </a:rPr>
              <a:t>same</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attitude</a:t>
            </a:r>
            <a:r>
              <a:rPr lang="it-IT" dirty="0" smtClean="0">
                <a:solidFill>
                  <a:schemeClr val="bg1">
                    <a:lumMod val="50000"/>
                  </a:schemeClr>
                </a:solidFill>
                <a:latin typeface="Open Sans"/>
              </a:rPr>
              <a:t>);</a:t>
            </a:r>
          </a:p>
          <a:p>
            <a:pPr marL="342900" indent="-342900">
              <a:buAutoNum type="arabicPeriod"/>
            </a:pPr>
            <a:endParaRPr lang="it-IT" dirty="0" smtClean="0">
              <a:solidFill>
                <a:schemeClr val="bg1">
                  <a:lumMod val="50000"/>
                </a:schemeClr>
              </a:solidFill>
              <a:latin typeface="Open Sans"/>
            </a:endParaRPr>
          </a:p>
          <a:p>
            <a:pPr marL="342900" indent="-342900">
              <a:buFont typeface="Arial" pitchFamily="34" charset="0"/>
              <a:buChar char="•"/>
            </a:pPr>
            <a:r>
              <a:rPr lang="it-IT" b="1" dirty="0" smtClean="0">
                <a:solidFill>
                  <a:schemeClr val="bg1">
                    <a:lumMod val="50000"/>
                  </a:schemeClr>
                </a:solidFill>
                <a:latin typeface="Open Sans"/>
              </a:rPr>
              <a:t>Common </a:t>
            </a:r>
            <a:r>
              <a:rPr lang="it-IT" b="1" dirty="0" err="1" smtClean="0">
                <a:solidFill>
                  <a:schemeClr val="bg1">
                    <a:lumMod val="50000"/>
                  </a:schemeClr>
                </a:solidFill>
                <a:latin typeface="Open Sans"/>
              </a:rPr>
              <a:t>goals</a:t>
            </a:r>
            <a:r>
              <a:rPr lang="it-IT" dirty="0" smtClean="0">
                <a:solidFill>
                  <a:schemeClr val="bg1">
                    <a:lumMod val="50000"/>
                  </a:schemeClr>
                </a:solidFill>
                <a:latin typeface="Open Sans"/>
              </a:rPr>
              <a:t> – the coach </a:t>
            </a:r>
            <a:r>
              <a:rPr lang="it-IT" dirty="0" err="1" smtClean="0">
                <a:solidFill>
                  <a:schemeClr val="bg1">
                    <a:lumMod val="50000"/>
                  </a:schemeClr>
                </a:solidFill>
                <a:latin typeface="Open Sans"/>
              </a:rPr>
              <a:t>should</a:t>
            </a:r>
            <a:r>
              <a:rPr lang="it-IT" dirty="0" smtClean="0">
                <a:solidFill>
                  <a:schemeClr val="bg1">
                    <a:lumMod val="50000"/>
                  </a:schemeClr>
                </a:solidFill>
                <a:latin typeface="Open Sans"/>
              </a:rPr>
              <a:t> focus the </a:t>
            </a:r>
            <a:r>
              <a:rPr lang="it-IT" dirty="0" err="1" smtClean="0">
                <a:solidFill>
                  <a:schemeClr val="bg1">
                    <a:lumMod val="50000"/>
                  </a:schemeClr>
                </a:solidFill>
                <a:latin typeface="Open Sans"/>
              </a:rPr>
              <a:t>group</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attention</a:t>
            </a:r>
            <a:r>
              <a:rPr lang="it-IT" dirty="0" smtClean="0">
                <a:solidFill>
                  <a:schemeClr val="bg1">
                    <a:lumMod val="50000"/>
                  </a:schemeClr>
                </a:solidFill>
                <a:latin typeface="Open Sans"/>
              </a:rPr>
              <a:t> on the    </a:t>
            </a:r>
            <a:r>
              <a:rPr lang="it-IT" dirty="0" err="1" smtClean="0">
                <a:solidFill>
                  <a:schemeClr val="bg1">
                    <a:lumMod val="50000"/>
                  </a:schemeClr>
                </a:solidFill>
                <a:latin typeface="Open Sans"/>
              </a:rPr>
              <a:t>achievement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of</a:t>
            </a:r>
            <a:r>
              <a:rPr lang="it-IT" dirty="0" smtClean="0">
                <a:solidFill>
                  <a:schemeClr val="bg1">
                    <a:lumMod val="50000"/>
                  </a:schemeClr>
                </a:solidFill>
                <a:latin typeface="Open Sans"/>
              </a:rPr>
              <a:t> the common goal (e.g., </a:t>
            </a:r>
            <a:r>
              <a:rPr lang="it-IT" dirty="0" err="1" smtClean="0">
                <a:solidFill>
                  <a:schemeClr val="bg1">
                    <a:lumMod val="50000"/>
                  </a:schemeClr>
                </a:solidFill>
                <a:latin typeface="Open Sans"/>
              </a:rPr>
              <a:t>to</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win</a:t>
            </a:r>
            <a:r>
              <a:rPr lang="it-IT" dirty="0" smtClean="0">
                <a:solidFill>
                  <a:schemeClr val="bg1">
                    <a:lumMod val="50000"/>
                  </a:schemeClr>
                </a:solidFill>
                <a:latin typeface="Open Sans"/>
              </a:rPr>
              <a:t> the sport </a:t>
            </a:r>
            <a:r>
              <a:rPr lang="it-IT" dirty="0" err="1" smtClean="0">
                <a:solidFill>
                  <a:schemeClr val="bg1">
                    <a:lumMod val="50000"/>
                  </a:schemeClr>
                </a:solidFill>
                <a:latin typeface="Open Sans"/>
              </a:rPr>
              <a:t>season</a:t>
            </a:r>
            <a:r>
              <a:rPr lang="it-IT" dirty="0" smtClean="0">
                <a:solidFill>
                  <a:schemeClr val="bg1">
                    <a:lumMod val="50000"/>
                  </a:schemeClr>
                </a:solidFill>
                <a:latin typeface="Open Sans"/>
              </a:rPr>
              <a:t>);</a:t>
            </a:r>
          </a:p>
          <a:p>
            <a:endParaRPr lang="it-IT" dirty="0" smtClean="0">
              <a:latin typeface="Open Sans"/>
            </a:endParaRPr>
          </a:p>
        </p:txBody>
      </p:sp>
      <p:sp>
        <p:nvSpPr>
          <p:cNvPr id="11"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67494"/>
            <a:ext cx="6400800" cy="432048"/>
          </a:xfrm>
        </p:spPr>
        <p:txBody>
          <a:bodyPr/>
          <a:lstStyle/>
          <a:p>
            <a:r>
              <a:rPr lang="hu-HU" dirty="0"/>
              <a:t>Contact Details</a:t>
            </a:r>
            <a:r>
              <a:rPr lang="en-US" dirty="0"/>
              <a:t>:</a:t>
            </a:r>
            <a:endParaRPr lang="it-IT" dirty="0"/>
          </a:p>
        </p:txBody>
      </p:sp>
      <p:sp>
        <p:nvSpPr>
          <p:cNvPr id="3" name="Sottotitolo 2"/>
          <p:cNvSpPr>
            <a:spLocks noGrp="1"/>
          </p:cNvSpPr>
          <p:nvPr>
            <p:ph type="subTitle" idx="1"/>
          </p:nvPr>
        </p:nvSpPr>
        <p:spPr>
          <a:xfrm>
            <a:off x="1384603" y="1059582"/>
            <a:ext cx="6400800" cy="914400"/>
          </a:xfrm>
        </p:spPr>
        <p:txBody>
          <a:bodyPr>
            <a:noAutofit/>
          </a:bodyPr>
          <a:lstStyle/>
          <a:p>
            <a:r>
              <a:rPr lang="de-AT" sz="2000" b="1" dirty="0"/>
              <a:t>PROJECT COORDINATOR</a:t>
            </a:r>
          </a:p>
          <a:p>
            <a:r>
              <a:rPr lang="de-AT" sz="2000" dirty="0"/>
              <a:t>LITHUANIAN SPORTS UNIVERSITY</a:t>
            </a:r>
          </a:p>
          <a:p>
            <a:r>
              <a:rPr lang="de-AT" sz="2000" dirty="0"/>
              <a:t>Assoc. Prof. Dr. Rasa Kreivyte</a:t>
            </a:r>
          </a:p>
          <a:p>
            <a:r>
              <a:rPr lang="de-AT" sz="2000" dirty="0">
                <a:hlinkClick r:id="rId2"/>
              </a:rPr>
              <a:t>rasa.kreivyte@lsu.lt</a:t>
            </a:r>
            <a:endParaRPr lang="de-AT" sz="2000" dirty="0"/>
          </a:p>
          <a:p>
            <a:endParaRPr lang="de-AT" sz="2000" dirty="0"/>
          </a:p>
        </p:txBody>
      </p:sp>
      <p:sp>
        <p:nvSpPr>
          <p:cNvPr id="5" name="Rectangle 4">
            <a:extLst>
              <a:ext uri="{FF2B5EF4-FFF2-40B4-BE49-F238E27FC236}">
                <a16:creationId xmlns="" xmlns:a16="http://schemas.microsoft.com/office/drawing/2014/main" id="{CE90D4A3-4C51-4185-80C6-60B73B7637A1}"/>
              </a:ext>
            </a:extLst>
          </p:cNvPr>
          <p:cNvSpPr/>
          <p:nvPr/>
        </p:nvSpPr>
        <p:spPr>
          <a:xfrm>
            <a:off x="2819949" y="2859782"/>
            <a:ext cx="3929281" cy="923330"/>
          </a:xfrm>
          <a:prstGeom prst="rect">
            <a:avLst/>
          </a:prstGeom>
        </p:spPr>
        <p:txBody>
          <a:bodyPr wrap="none">
            <a:spAutoFit/>
          </a:bodyPr>
          <a:lstStyle/>
          <a:p>
            <a:r>
              <a:rPr lang="de-AT" dirty="0">
                <a:solidFill>
                  <a:schemeClr val="bg1">
                    <a:lumMod val="50000"/>
                  </a:schemeClr>
                </a:solidFill>
                <a:latin typeface="Open Sans"/>
              </a:rPr>
              <a:t>Join us on:</a:t>
            </a:r>
          </a:p>
          <a:p>
            <a:r>
              <a:rPr lang="de-AT" dirty="0">
                <a:solidFill>
                  <a:schemeClr val="bg1">
                    <a:lumMod val="50000"/>
                  </a:schemeClr>
                </a:solidFill>
                <a:latin typeface="Open Sans"/>
              </a:rPr>
              <a:t>Webpage – </a:t>
            </a:r>
            <a:r>
              <a:rPr lang="de-AT" dirty="0">
                <a:solidFill>
                  <a:schemeClr val="bg1">
                    <a:lumMod val="50000"/>
                  </a:schemeClr>
                </a:solidFill>
                <a:latin typeface="Open Sans"/>
                <a:hlinkClick r:id="rId3"/>
              </a:rPr>
              <a:t>www.sportsave.eu</a:t>
            </a:r>
            <a:endParaRPr lang="de-AT" dirty="0">
              <a:solidFill>
                <a:schemeClr val="bg1">
                  <a:lumMod val="50000"/>
                </a:schemeClr>
              </a:solidFill>
              <a:latin typeface="Open Sans"/>
            </a:endParaRPr>
          </a:p>
          <a:p>
            <a:r>
              <a:rPr lang="de-AT" dirty="0">
                <a:solidFill>
                  <a:schemeClr val="bg1">
                    <a:lumMod val="50000"/>
                  </a:schemeClr>
                </a:solidFill>
                <a:latin typeface="Open Sans"/>
              </a:rPr>
              <a:t>Moodle - </a:t>
            </a:r>
            <a:r>
              <a:rPr lang="de-AT" dirty="0">
                <a:solidFill>
                  <a:schemeClr val="bg1">
                    <a:lumMod val="50000"/>
                  </a:schemeClr>
                </a:solidFill>
                <a:latin typeface="Open Sans"/>
                <a:hlinkClick r:id="rId4"/>
              </a:rPr>
              <a:t>http://</a:t>
            </a:r>
            <a:r>
              <a:rPr lang="de-AT" dirty="0" smtClean="0">
                <a:solidFill>
                  <a:schemeClr val="bg1">
                    <a:lumMod val="50000"/>
                  </a:schemeClr>
                </a:solidFill>
                <a:latin typeface="Open Sans"/>
                <a:hlinkClick r:id="rId4"/>
              </a:rPr>
              <a:t>moodle.sportsave.eu</a:t>
            </a:r>
            <a:r>
              <a:rPr lang="de-AT" dirty="0">
                <a:solidFill>
                  <a:schemeClr val="bg1">
                    <a:lumMod val="50000"/>
                  </a:schemeClr>
                </a:solidFill>
                <a:latin typeface="Open Sans"/>
                <a:hlinkClick r:id="rId4"/>
              </a:rPr>
              <a:t>/</a:t>
            </a:r>
            <a:endParaRPr lang="de-AT" dirty="0">
              <a:solidFill>
                <a:schemeClr val="bg1">
                  <a:lumMod val="50000"/>
                </a:schemeClr>
              </a:solidFill>
              <a:latin typeface="Open Sans"/>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DB5B39F1-3799-4702-8C9D-BFEF5EE37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806E92CC-3A6B-4D08-B53D-EDACCD69DB51}"/>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a:r>
              <a:rPr lang="it-IT" b="1" dirty="0" err="1" smtClean="0">
                <a:solidFill>
                  <a:schemeClr val="bg1">
                    <a:lumMod val="50000"/>
                  </a:schemeClr>
                </a:solidFill>
                <a:latin typeface="Open Sans"/>
              </a:rPr>
              <a:t>Intergroup</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Contact</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Theory</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Allport</a:t>
            </a:r>
            <a:r>
              <a:rPr lang="it-IT" b="1" dirty="0" smtClean="0">
                <a:solidFill>
                  <a:schemeClr val="bg1">
                    <a:lumMod val="50000"/>
                  </a:schemeClr>
                </a:solidFill>
                <a:latin typeface="Open Sans"/>
              </a:rPr>
              <a:t>, 1954)</a:t>
            </a:r>
            <a:endParaRPr lang="it-IT" b="1" dirty="0">
              <a:solidFill>
                <a:schemeClr val="bg1">
                  <a:lumMod val="50000"/>
                </a:schemeClr>
              </a:solidFill>
              <a:latin typeface="Open Sans"/>
            </a:endParaRPr>
          </a:p>
        </p:txBody>
      </p:sp>
      <p:sp>
        <p:nvSpPr>
          <p:cNvPr id="10" name="CasellaDiTesto 9"/>
          <p:cNvSpPr txBox="1"/>
          <p:nvPr/>
        </p:nvSpPr>
        <p:spPr>
          <a:xfrm>
            <a:off x="285720" y="1643056"/>
            <a:ext cx="8143932" cy="2031325"/>
          </a:xfrm>
          <a:prstGeom prst="rect">
            <a:avLst/>
          </a:prstGeom>
          <a:noFill/>
        </p:spPr>
        <p:txBody>
          <a:bodyPr wrap="square" rtlCol="0">
            <a:spAutoFit/>
          </a:bodyPr>
          <a:lstStyle/>
          <a:p>
            <a:pPr marL="342900" indent="-342900">
              <a:buFont typeface="Arial" pitchFamily="34" charset="0"/>
              <a:buChar char="•"/>
            </a:pPr>
            <a:r>
              <a:rPr lang="it-IT" b="1" dirty="0" err="1" smtClean="0">
                <a:solidFill>
                  <a:schemeClr val="bg1">
                    <a:lumMod val="50000"/>
                  </a:schemeClr>
                </a:solidFill>
                <a:latin typeface="Open Sans"/>
              </a:rPr>
              <a:t>Intergroup</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Cooperation</a:t>
            </a:r>
            <a:r>
              <a:rPr lang="it-IT" b="1" dirty="0" smtClean="0">
                <a:solidFill>
                  <a:schemeClr val="bg1">
                    <a:lumMod val="50000"/>
                  </a:schemeClr>
                </a:solidFill>
                <a:latin typeface="Open Sans"/>
              </a:rPr>
              <a:t> </a:t>
            </a:r>
            <a:r>
              <a:rPr lang="it-IT" dirty="0" smtClean="0">
                <a:solidFill>
                  <a:schemeClr val="bg1">
                    <a:lumMod val="50000"/>
                  </a:schemeClr>
                </a:solidFill>
                <a:latin typeface="Open Sans"/>
              </a:rPr>
              <a:t>- the coach </a:t>
            </a:r>
            <a:r>
              <a:rPr lang="it-IT" dirty="0" err="1" smtClean="0">
                <a:solidFill>
                  <a:schemeClr val="bg1">
                    <a:lumMod val="50000"/>
                  </a:schemeClr>
                </a:solidFill>
                <a:latin typeface="Open Sans"/>
              </a:rPr>
              <a:t>should</a:t>
            </a:r>
            <a:r>
              <a:rPr lang="it-IT" dirty="0" smtClean="0">
                <a:solidFill>
                  <a:schemeClr val="bg1">
                    <a:lumMod val="50000"/>
                  </a:schemeClr>
                </a:solidFill>
                <a:latin typeface="Open Sans"/>
              </a:rPr>
              <a:t> focus </a:t>
            </a:r>
            <a:r>
              <a:rPr lang="it-IT" dirty="0" err="1" smtClean="0">
                <a:solidFill>
                  <a:schemeClr val="bg1">
                    <a:lumMod val="50000"/>
                  </a:schemeClr>
                </a:solidFill>
                <a:latin typeface="Open Sans"/>
              </a:rPr>
              <a:t>group</a:t>
            </a:r>
            <a:r>
              <a:rPr lang="it-IT" dirty="0" smtClean="0">
                <a:solidFill>
                  <a:schemeClr val="bg1">
                    <a:lumMod val="50000"/>
                  </a:schemeClr>
                </a:solidFill>
                <a:latin typeface="Open Sans"/>
              </a:rPr>
              <a:t>’s </a:t>
            </a:r>
            <a:r>
              <a:rPr lang="it-IT" dirty="0" err="1" smtClean="0">
                <a:solidFill>
                  <a:schemeClr val="bg1">
                    <a:lumMod val="50000"/>
                  </a:schemeClr>
                </a:solidFill>
                <a:latin typeface="Open Sans"/>
              </a:rPr>
              <a:t>attention</a:t>
            </a:r>
            <a:r>
              <a:rPr lang="it-IT" dirty="0" smtClean="0">
                <a:solidFill>
                  <a:schemeClr val="bg1">
                    <a:lumMod val="50000"/>
                  </a:schemeClr>
                </a:solidFill>
                <a:latin typeface="Open Sans"/>
              </a:rPr>
              <a:t> on goal </a:t>
            </a:r>
            <a:r>
              <a:rPr lang="it-IT" dirty="0" err="1" smtClean="0">
                <a:solidFill>
                  <a:schemeClr val="bg1">
                    <a:lumMod val="50000"/>
                  </a:schemeClr>
                </a:solidFill>
                <a:latin typeface="Open Sans"/>
              </a:rPr>
              <a:t>attainment</a:t>
            </a:r>
            <a:r>
              <a:rPr lang="it-IT" dirty="0" smtClean="0">
                <a:solidFill>
                  <a:schemeClr val="bg1">
                    <a:lumMod val="50000"/>
                  </a:schemeClr>
                </a:solidFill>
                <a:latin typeface="Open Sans"/>
              </a:rPr>
              <a:t> (e.g., “the </a:t>
            </a:r>
            <a:r>
              <a:rPr lang="it-IT" dirty="0" err="1" smtClean="0">
                <a:solidFill>
                  <a:schemeClr val="bg1">
                    <a:lumMod val="50000"/>
                  </a:schemeClr>
                </a:solidFill>
                <a:latin typeface="Open Sans"/>
              </a:rPr>
              <a:t>most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important</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thing</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this</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year</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will</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be</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to</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win</a:t>
            </a:r>
            <a:r>
              <a:rPr lang="it-IT" dirty="0" smtClean="0">
                <a:solidFill>
                  <a:schemeClr val="bg1">
                    <a:lumMod val="50000"/>
                  </a:schemeClr>
                </a:solidFill>
                <a:latin typeface="Open Sans"/>
              </a:rPr>
              <a:t> the </a:t>
            </a:r>
            <a:r>
              <a:rPr lang="it-IT" dirty="0" err="1" smtClean="0">
                <a:solidFill>
                  <a:schemeClr val="bg1">
                    <a:lumMod val="50000"/>
                  </a:schemeClr>
                </a:solidFill>
                <a:latin typeface="Open Sans"/>
              </a:rPr>
              <a:t>season</a:t>
            </a:r>
            <a:r>
              <a:rPr lang="it-IT" dirty="0" smtClean="0">
                <a:solidFill>
                  <a:schemeClr val="bg1">
                    <a:lumMod val="50000"/>
                  </a:schemeClr>
                </a:solidFill>
                <a:latin typeface="Open Sans"/>
              </a:rPr>
              <a:t>. </a:t>
            </a:r>
            <a:r>
              <a:rPr lang="it-IT" b="1" dirty="0" err="1" smtClean="0">
                <a:solidFill>
                  <a:schemeClr val="bg1">
                    <a:lumMod val="50000"/>
                  </a:schemeClr>
                </a:solidFill>
                <a:latin typeface="Open Sans"/>
              </a:rPr>
              <a:t>For</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achieving</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this</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objective</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you</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need</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each</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others</a:t>
            </a:r>
            <a:r>
              <a:rPr lang="it-IT" dirty="0" smtClean="0">
                <a:solidFill>
                  <a:schemeClr val="bg1">
                    <a:lumMod val="50000"/>
                  </a:schemeClr>
                </a:solidFill>
                <a:latin typeface="Open Sans"/>
              </a:rPr>
              <a:t>”).</a:t>
            </a:r>
          </a:p>
          <a:p>
            <a:pPr marL="342900" indent="-342900">
              <a:buFont typeface="+mj-lt"/>
              <a:buAutoNum type="arabicPeriod" startAt="3"/>
            </a:pPr>
            <a:endParaRPr lang="it-IT" b="1" dirty="0" smtClean="0">
              <a:solidFill>
                <a:schemeClr val="bg1">
                  <a:lumMod val="50000"/>
                </a:schemeClr>
              </a:solidFill>
              <a:latin typeface="Open Sans"/>
            </a:endParaRPr>
          </a:p>
          <a:p>
            <a:pPr marL="342900" indent="-342900">
              <a:buFont typeface="Arial" pitchFamily="34" charset="0"/>
              <a:buChar char="•"/>
            </a:pPr>
            <a:r>
              <a:rPr lang="it-IT" b="1" dirty="0" err="1" smtClean="0">
                <a:solidFill>
                  <a:schemeClr val="bg1">
                    <a:lumMod val="50000"/>
                  </a:schemeClr>
                </a:solidFill>
                <a:latin typeface="Open Sans"/>
              </a:rPr>
              <a:t>Support</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of</a:t>
            </a:r>
            <a:r>
              <a:rPr lang="it-IT" b="1" dirty="0" smtClean="0">
                <a:solidFill>
                  <a:schemeClr val="bg1">
                    <a:lumMod val="50000"/>
                  </a:schemeClr>
                </a:solidFill>
                <a:latin typeface="Open Sans"/>
              </a:rPr>
              <a:t> </a:t>
            </a:r>
            <a:r>
              <a:rPr lang="it-IT" b="1" dirty="0" err="1" smtClean="0">
                <a:solidFill>
                  <a:schemeClr val="bg1">
                    <a:lumMod val="50000"/>
                  </a:schemeClr>
                </a:solidFill>
                <a:latin typeface="Open Sans"/>
              </a:rPr>
              <a:t>Authorities</a:t>
            </a:r>
            <a:r>
              <a:rPr lang="it-IT" b="1" dirty="0" smtClean="0">
                <a:solidFill>
                  <a:schemeClr val="bg1">
                    <a:lumMod val="50000"/>
                  </a:schemeClr>
                </a:solidFill>
                <a:latin typeface="Open Sans"/>
              </a:rPr>
              <a:t> – </a:t>
            </a:r>
            <a:r>
              <a:rPr lang="it-IT" dirty="0" smtClean="0">
                <a:solidFill>
                  <a:schemeClr val="bg1">
                    <a:lumMod val="50000"/>
                  </a:schemeClr>
                </a:solidFill>
                <a:latin typeface="Open Sans"/>
              </a:rPr>
              <a:t>the coach </a:t>
            </a:r>
            <a:r>
              <a:rPr lang="it-IT" dirty="0" err="1" smtClean="0">
                <a:solidFill>
                  <a:schemeClr val="bg1">
                    <a:lumMod val="50000"/>
                  </a:schemeClr>
                </a:solidFill>
                <a:latin typeface="Open Sans"/>
              </a:rPr>
              <a:t>should</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promote</a:t>
            </a:r>
            <a:r>
              <a:rPr lang="it-IT" dirty="0" smtClean="0">
                <a:solidFill>
                  <a:schemeClr val="bg1">
                    <a:lumMod val="50000"/>
                  </a:schemeClr>
                </a:solidFill>
                <a:latin typeface="Open Sans"/>
              </a:rPr>
              <a:t> a </a:t>
            </a:r>
            <a:r>
              <a:rPr lang="it-IT" dirty="0" err="1" smtClean="0">
                <a:solidFill>
                  <a:schemeClr val="bg1">
                    <a:lumMod val="50000"/>
                  </a:schemeClr>
                </a:solidFill>
                <a:latin typeface="Open Sans"/>
              </a:rPr>
              <a:t>climate</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of</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norms</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clearly</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focused</a:t>
            </a:r>
            <a:r>
              <a:rPr lang="it-IT" dirty="0" smtClean="0">
                <a:solidFill>
                  <a:schemeClr val="bg1">
                    <a:lumMod val="50000"/>
                  </a:schemeClr>
                </a:solidFill>
                <a:latin typeface="Open Sans"/>
              </a:rPr>
              <a:t> on </a:t>
            </a:r>
            <a:r>
              <a:rPr lang="it-IT" dirty="0" err="1" smtClean="0">
                <a:solidFill>
                  <a:schemeClr val="bg1">
                    <a:lumMod val="50000"/>
                  </a:schemeClr>
                </a:solidFill>
                <a:latin typeface="Open Sans"/>
              </a:rPr>
              <a:t>mutual</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respect</a:t>
            </a:r>
            <a:r>
              <a:rPr lang="it-IT" dirty="0" smtClean="0">
                <a:solidFill>
                  <a:schemeClr val="bg1">
                    <a:lumMod val="50000"/>
                  </a:schemeClr>
                </a:solidFill>
                <a:latin typeface="Open Sans"/>
              </a:rPr>
              <a:t> and </a:t>
            </a:r>
            <a:r>
              <a:rPr lang="it-IT" dirty="0" err="1" smtClean="0">
                <a:solidFill>
                  <a:schemeClr val="bg1">
                    <a:lumMod val="50000"/>
                  </a:schemeClr>
                </a:solidFill>
                <a:latin typeface="Open Sans"/>
              </a:rPr>
              <a:t>sanction</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of</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inadequate</a:t>
            </a:r>
            <a:r>
              <a:rPr lang="it-IT" dirty="0" smtClean="0">
                <a:solidFill>
                  <a:schemeClr val="bg1">
                    <a:lumMod val="50000"/>
                  </a:schemeClr>
                </a:solidFill>
                <a:latin typeface="Open Sans"/>
              </a:rPr>
              <a:t> </a:t>
            </a:r>
            <a:r>
              <a:rPr lang="it-IT" dirty="0" err="1" smtClean="0">
                <a:solidFill>
                  <a:schemeClr val="bg1">
                    <a:lumMod val="50000"/>
                  </a:schemeClr>
                </a:solidFill>
                <a:latin typeface="Open Sans"/>
              </a:rPr>
              <a:t>behaviours</a:t>
            </a:r>
            <a:r>
              <a:rPr lang="it-IT" dirty="0" smtClean="0">
                <a:solidFill>
                  <a:schemeClr val="bg1">
                    <a:lumMod val="50000"/>
                  </a:schemeClr>
                </a:solidFill>
                <a:latin typeface="Open Sans"/>
              </a:rPr>
              <a:t>.</a:t>
            </a:r>
            <a:endParaRPr lang="it-IT" b="1" dirty="0" smtClean="0">
              <a:solidFill>
                <a:schemeClr val="bg1">
                  <a:lumMod val="50000"/>
                </a:schemeClr>
              </a:solidFill>
              <a:latin typeface="Open Sans"/>
            </a:endParaRPr>
          </a:p>
          <a:p>
            <a:pPr marL="342900" indent="-342900">
              <a:buFont typeface="+mj-lt"/>
              <a:buAutoNum type="arabicPeriod" startAt="3"/>
            </a:pPr>
            <a:endParaRPr lang="it-IT" dirty="0" smtClean="0"/>
          </a:p>
        </p:txBody>
      </p:sp>
      <p:sp>
        <p:nvSpPr>
          <p:cNvPr id="12"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71604" y="357172"/>
            <a:ext cx="6400800" cy="609399"/>
          </a:xfrm>
        </p:spPr>
        <p:txBody>
          <a:bodyPr/>
          <a:lstStyle/>
          <a:p>
            <a:r>
              <a:rPr lang="it-IT" b="1" dirty="0" smtClean="0"/>
              <a:t>Domande</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571472" y="1142990"/>
            <a:ext cx="7361385" cy="609399"/>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GB" sz="8000" dirty="0" err="1" smtClean="0"/>
              <a:t>Domande</a:t>
            </a:r>
            <a:r>
              <a:rPr lang="en-GB" sz="8000" dirty="0" smtClean="0"/>
              <a:t> </a:t>
            </a:r>
            <a:r>
              <a:rPr lang="en-GB" sz="8000" dirty="0" err="1" smtClean="0"/>
              <a:t>di</a:t>
            </a:r>
            <a:r>
              <a:rPr lang="en-GB" sz="8000" dirty="0" smtClean="0"/>
              <a:t> </a:t>
            </a:r>
            <a:r>
              <a:rPr lang="en-GB" sz="8000" dirty="0" err="1" smtClean="0"/>
              <a:t>autovalutazione</a:t>
            </a:r>
            <a:r>
              <a:rPr lang="en-GB" sz="8000" dirty="0" smtClean="0"/>
              <a:t>:</a:t>
            </a:r>
          </a:p>
          <a:p>
            <a:pPr algn="l">
              <a:lnSpc>
                <a:spcPct val="170000"/>
              </a:lnSpc>
            </a:pPr>
            <a:endParaRPr lang="en-GB" sz="8000" dirty="0" smtClean="0"/>
          </a:p>
          <a:p>
            <a:pPr algn="l">
              <a:lnSpc>
                <a:spcPct val="170000"/>
              </a:lnSpc>
              <a:buFont typeface="Arial" pitchFamily="34" charset="0"/>
              <a:buChar char="•"/>
            </a:pPr>
            <a:r>
              <a:rPr lang="en-GB" sz="8000" dirty="0" smtClean="0"/>
              <a:t> </a:t>
            </a:r>
            <a:r>
              <a:rPr lang="en-GB" sz="8000" dirty="0" err="1" smtClean="0"/>
              <a:t>Cosa</a:t>
            </a:r>
            <a:r>
              <a:rPr lang="en-GB" sz="8000" dirty="0" smtClean="0"/>
              <a:t> è </a:t>
            </a:r>
            <a:r>
              <a:rPr lang="en-GB" sz="8000" dirty="0" err="1" smtClean="0"/>
              <a:t>il</a:t>
            </a:r>
            <a:r>
              <a:rPr lang="en-GB" sz="8000" dirty="0" smtClean="0"/>
              <a:t> </a:t>
            </a:r>
            <a:r>
              <a:rPr lang="en-GB" sz="8000" dirty="0" err="1" smtClean="0"/>
              <a:t>pregiudizio</a:t>
            </a:r>
            <a:r>
              <a:rPr lang="en-GB" sz="8000" dirty="0" smtClean="0"/>
              <a:t>?</a:t>
            </a:r>
          </a:p>
          <a:p>
            <a:pPr algn="l">
              <a:lnSpc>
                <a:spcPct val="170000"/>
              </a:lnSpc>
              <a:buFont typeface="Arial" pitchFamily="34" charset="0"/>
              <a:buChar char="•"/>
            </a:pPr>
            <a:r>
              <a:rPr lang="en-GB" sz="8000" dirty="0" smtClean="0"/>
              <a:t> Come </a:t>
            </a:r>
            <a:r>
              <a:rPr lang="en-GB" sz="8000" dirty="0" err="1" smtClean="0"/>
              <a:t>può</a:t>
            </a:r>
            <a:r>
              <a:rPr lang="en-GB" sz="8000" dirty="0" smtClean="0"/>
              <a:t> </a:t>
            </a:r>
            <a:r>
              <a:rPr lang="en-GB" sz="8000" dirty="0" err="1" smtClean="0"/>
              <a:t>l’allenatore</a:t>
            </a:r>
            <a:r>
              <a:rPr lang="en-GB" sz="8000" dirty="0" smtClean="0"/>
              <a:t> </a:t>
            </a:r>
            <a:r>
              <a:rPr lang="en-GB" sz="8000" dirty="0" err="1" smtClean="0"/>
              <a:t>ridurlo</a:t>
            </a:r>
            <a:r>
              <a:rPr lang="en-GB" sz="8000" dirty="0" smtClean="0"/>
              <a:t>?</a:t>
            </a:r>
          </a:p>
          <a:p>
            <a:pPr algn="l">
              <a:buFontTx/>
              <a:buChar char="-"/>
            </a:pPr>
            <a:endParaRPr lang="en-GB" dirty="0" smtClean="0"/>
          </a:p>
        </p:txBody>
      </p:sp>
      <p:pic>
        <p:nvPicPr>
          <p:cNvPr id="43010" name="Picture 2" descr="Risultati immagini per question mark"/>
          <p:cNvPicPr>
            <a:picLocks noChangeAspect="1" noChangeArrowheads="1"/>
          </p:cNvPicPr>
          <p:nvPr/>
        </p:nvPicPr>
        <p:blipFill>
          <a:blip r:embed="rId3" cstate="print"/>
          <a:srcRect/>
          <a:stretch>
            <a:fillRect/>
          </a:stretch>
        </p:blipFill>
        <p:spPr bwMode="auto">
          <a:xfrm>
            <a:off x="7368766" y="285734"/>
            <a:ext cx="1346638" cy="758669"/>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it-IT" b="1" dirty="0" smtClean="0">
                <a:solidFill>
                  <a:schemeClr val="tx1">
                    <a:lumMod val="50000"/>
                    <a:lumOff val="50000"/>
                  </a:schemeClr>
                </a:solidFill>
                <a:latin typeface="Open Sans"/>
              </a:rPr>
              <a:t>Fine Unità 1</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it-IT" sz="1800" dirty="0" smtClean="0">
                <a:solidFill>
                  <a:schemeClr val="bg1">
                    <a:lumMod val="50000"/>
                  </a:schemeClr>
                </a:solidFill>
              </a:rPr>
              <a:t>Unità 2. </a:t>
            </a:r>
            <a:r>
              <a:rPr lang="it-IT" sz="1800" b="0" dirty="0" smtClean="0">
                <a:solidFill>
                  <a:schemeClr val="bg1">
                    <a:lumMod val="50000"/>
                  </a:schemeClr>
                </a:solidFill>
              </a:rPr>
              <a:t>Strategie di prevenzione </a:t>
            </a:r>
            <a:endParaRPr lang="it-IT"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14348" y="1071552"/>
            <a:ext cx="6317893" cy="357190"/>
          </a:xfrm>
        </p:spPr>
        <p:txBody>
          <a:bodyPr>
            <a:normAutofit fontScale="85000" lnSpcReduction="20000"/>
          </a:bodyPr>
          <a:lstStyle/>
          <a:p>
            <a:r>
              <a:rPr lang="en-US" b="1" dirty="0" smtClean="0"/>
              <a:t>OVERVIEW</a:t>
            </a:r>
            <a:endParaRPr lang="lt-LT" b="1" dirty="0"/>
          </a:p>
          <a:p>
            <a:endParaRPr lang="lt-LT" dirty="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857224" y="1643056"/>
            <a:ext cx="5715040" cy="235745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dirty="0" smtClean="0"/>
              <a:t>Questa </a:t>
            </a:r>
            <a:r>
              <a:rPr lang="en-US" dirty="0" err="1" smtClean="0"/>
              <a:t>unità</a:t>
            </a:r>
            <a:r>
              <a:rPr lang="en-US" dirty="0" smtClean="0"/>
              <a:t> </a:t>
            </a:r>
            <a:r>
              <a:rPr lang="en-US" dirty="0" err="1" smtClean="0"/>
              <a:t>si</a:t>
            </a:r>
            <a:r>
              <a:rPr lang="en-US" dirty="0" smtClean="0"/>
              <a:t> pone </a:t>
            </a:r>
            <a:r>
              <a:rPr lang="en-US" dirty="0" err="1" smtClean="0"/>
              <a:t>l’obiettivo</a:t>
            </a:r>
            <a:r>
              <a:rPr lang="en-US" dirty="0" smtClean="0"/>
              <a:t> </a:t>
            </a:r>
            <a:r>
              <a:rPr lang="en-US" dirty="0" err="1" smtClean="0"/>
              <a:t>di</a:t>
            </a:r>
            <a:r>
              <a:rPr lang="en-US" dirty="0" smtClean="0"/>
              <a:t> </a:t>
            </a:r>
            <a:r>
              <a:rPr lang="en-US" dirty="0" err="1" smtClean="0"/>
              <a:t>identificare</a:t>
            </a:r>
            <a:r>
              <a:rPr lang="en-US" dirty="0" smtClean="0"/>
              <a:t> le </a:t>
            </a:r>
            <a:r>
              <a:rPr lang="en-US" dirty="0" err="1" smtClean="0"/>
              <a:t>caratteristiche</a:t>
            </a:r>
            <a:r>
              <a:rPr lang="en-US" dirty="0" smtClean="0"/>
              <a:t> </a:t>
            </a:r>
            <a:r>
              <a:rPr lang="en-US" dirty="0" err="1" smtClean="0"/>
              <a:t>principali</a:t>
            </a:r>
            <a:r>
              <a:rPr lang="en-US" dirty="0" smtClean="0"/>
              <a:t> </a:t>
            </a:r>
            <a:r>
              <a:rPr lang="en-US" dirty="0" err="1" smtClean="0"/>
              <a:t>di</a:t>
            </a:r>
            <a:r>
              <a:rPr lang="en-US" dirty="0" smtClean="0"/>
              <a:t> </a:t>
            </a:r>
            <a:r>
              <a:rPr lang="en-US" dirty="0" err="1" smtClean="0"/>
              <a:t>una</a:t>
            </a:r>
            <a:r>
              <a:rPr lang="en-US" dirty="0" smtClean="0"/>
              <a:t> </a:t>
            </a:r>
            <a:r>
              <a:rPr lang="en-US" dirty="0" err="1" smtClean="0"/>
              <a:t>strategia</a:t>
            </a:r>
            <a:r>
              <a:rPr lang="en-US" dirty="0" smtClean="0"/>
              <a:t> </a:t>
            </a:r>
            <a:r>
              <a:rPr lang="en-US" dirty="0" err="1" smtClean="0"/>
              <a:t>di</a:t>
            </a:r>
            <a:r>
              <a:rPr lang="en-US" dirty="0" smtClean="0"/>
              <a:t> </a:t>
            </a:r>
            <a:r>
              <a:rPr lang="en-US" dirty="0" err="1" smtClean="0"/>
              <a:t>prevenzione</a:t>
            </a:r>
            <a:r>
              <a:rPr lang="en-US" dirty="0" smtClean="0"/>
              <a:t> </a:t>
            </a:r>
            <a:r>
              <a:rPr lang="en-US" dirty="0" err="1" smtClean="0"/>
              <a:t>efficace</a:t>
            </a:r>
            <a:r>
              <a:rPr lang="en-US" dirty="0" smtClean="0"/>
              <a:t>. </a:t>
            </a:r>
          </a:p>
          <a:p>
            <a:r>
              <a:rPr lang="en-US" dirty="0" smtClean="0"/>
              <a:t>Un </a:t>
            </a:r>
            <a:r>
              <a:rPr lang="en-US" dirty="0" err="1" smtClean="0"/>
              <a:t>buon</a:t>
            </a:r>
            <a:r>
              <a:rPr lang="en-US" dirty="0" smtClean="0"/>
              <a:t> </a:t>
            </a:r>
            <a:r>
              <a:rPr lang="en-US" dirty="0" err="1" smtClean="0"/>
              <a:t>modello</a:t>
            </a:r>
            <a:r>
              <a:rPr lang="en-US" dirty="0" smtClean="0"/>
              <a:t> </a:t>
            </a:r>
            <a:r>
              <a:rPr lang="en-US" dirty="0" err="1" smtClean="0"/>
              <a:t>di</a:t>
            </a:r>
            <a:r>
              <a:rPr lang="en-US" dirty="0" smtClean="0"/>
              <a:t> </a:t>
            </a:r>
            <a:r>
              <a:rPr lang="en-US" dirty="0" err="1" smtClean="0"/>
              <a:t>strategia</a:t>
            </a:r>
            <a:r>
              <a:rPr lang="en-US" dirty="0" smtClean="0"/>
              <a:t> </a:t>
            </a:r>
            <a:r>
              <a:rPr lang="en-US" dirty="0" err="1" smtClean="0"/>
              <a:t>preventiva</a:t>
            </a:r>
            <a:r>
              <a:rPr lang="en-US" dirty="0" smtClean="0"/>
              <a:t> </a:t>
            </a:r>
            <a:r>
              <a:rPr lang="en-US" dirty="0" err="1" smtClean="0"/>
              <a:t>si</a:t>
            </a:r>
            <a:r>
              <a:rPr lang="en-US" dirty="0" smtClean="0"/>
              <a:t> </a:t>
            </a:r>
            <a:r>
              <a:rPr lang="en-US" dirty="0" err="1" smtClean="0"/>
              <a:t>dovrebbe</a:t>
            </a:r>
            <a:r>
              <a:rPr lang="en-US" dirty="0" smtClean="0"/>
              <a:t> </a:t>
            </a:r>
            <a:r>
              <a:rPr lang="en-US" dirty="0" err="1" smtClean="0"/>
              <a:t>focalizzare</a:t>
            </a:r>
            <a:r>
              <a:rPr lang="en-US" dirty="0" smtClean="0"/>
              <a:t> </a:t>
            </a:r>
            <a:r>
              <a:rPr lang="en-US" dirty="0" err="1" smtClean="0"/>
              <a:t>sul</a:t>
            </a:r>
            <a:r>
              <a:rPr lang="en-US" dirty="0" smtClean="0"/>
              <a:t> </a:t>
            </a:r>
            <a:r>
              <a:rPr lang="en-US" dirty="0" err="1" smtClean="0"/>
              <a:t>livello</a:t>
            </a:r>
            <a:r>
              <a:rPr lang="en-US" dirty="0" smtClean="0"/>
              <a:t> </a:t>
            </a:r>
            <a:r>
              <a:rPr lang="en-US" dirty="0" err="1" smtClean="0"/>
              <a:t>di</a:t>
            </a:r>
            <a:r>
              <a:rPr lang="en-US" dirty="0" smtClean="0"/>
              <a:t> </a:t>
            </a:r>
            <a:r>
              <a:rPr lang="en-US" dirty="0" err="1" smtClean="0"/>
              <a:t>prevenzione</a:t>
            </a:r>
            <a:r>
              <a:rPr lang="en-US" dirty="0" smtClean="0"/>
              <a:t> </a:t>
            </a:r>
            <a:r>
              <a:rPr lang="en-US" dirty="0" err="1" smtClean="0"/>
              <a:t>auspicato</a:t>
            </a:r>
            <a:r>
              <a:rPr lang="en-US" dirty="0" smtClean="0"/>
              <a:t>.</a:t>
            </a:r>
            <a:endParaRPr lang="en-GB" dirty="0"/>
          </a:p>
        </p:txBody>
      </p:sp>
      <p:sp>
        <p:nvSpPr>
          <p:cNvPr id="40962" name="AutoShape 2" descr="Risultati immagini per preven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63" name="Picture 3"/>
          <p:cNvPicPr>
            <a:picLocks noChangeAspect="1" noChangeArrowheads="1"/>
          </p:cNvPicPr>
          <p:nvPr/>
        </p:nvPicPr>
        <p:blipFill>
          <a:blip r:embed="rId3" cstate="print"/>
          <a:srcRect/>
          <a:stretch>
            <a:fillRect/>
          </a:stretch>
        </p:blipFill>
        <p:spPr bwMode="auto">
          <a:xfrm>
            <a:off x="6786578" y="3000378"/>
            <a:ext cx="1600184" cy="1056984"/>
          </a:xfrm>
          <a:prstGeom prst="rect">
            <a:avLst/>
          </a:prstGeom>
          <a:noFill/>
          <a:ln w="9525">
            <a:noFill/>
            <a:miter lim="800000"/>
            <a:headEnd/>
            <a:tailEnd/>
          </a:ln>
          <a:effectLst/>
        </p:spPr>
      </p:pic>
      <p:sp>
        <p:nvSpPr>
          <p:cNvPr id="8" name="Titolo 1"/>
          <p:cNvSpPr>
            <a:spLocks noGrp="1"/>
          </p:cNvSpPr>
          <p:nvPr>
            <p:ph type="ctrTitle"/>
          </p:nvPr>
        </p:nvSpPr>
        <p:spPr>
          <a:xfrm>
            <a:off x="857224" y="214296"/>
            <a:ext cx="7772400" cy="357065"/>
          </a:xfrm>
        </p:spPr>
        <p:txBody>
          <a:bodyPr/>
          <a:lstStyle/>
          <a:p>
            <a:pPr algn="l"/>
            <a:r>
              <a:rPr lang="it-IT" sz="1800" dirty="0" smtClean="0">
                <a:solidFill>
                  <a:schemeClr val="bg1">
                    <a:lumMod val="50000"/>
                  </a:schemeClr>
                </a:solidFill>
              </a:rPr>
              <a:t>Unità 2. </a:t>
            </a:r>
            <a:r>
              <a:rPr lang="it-IT" sz="1800" b="0" dirty="0" smtClean="0">
                <a:solidFill>
                  <a:schemeClr val="bg1">
                    <a:lumMod val="50000"/>
                  </a:schemeClr>
                </a:solidFill>
              </a:rPr>
              <a:t>Strategie di prevenzione</a:t>
            </a:r>
            <a:endParaRPr lang="it-IT"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214428"/>
            <a:ext cx="8215370" cy="257176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err="1" smtClean="0">
                <a:solidFill>
                  <a:schemeClr val="bg1">
                    <a:lumMod val="50000"/>
                  </a:schemeClr>
                </a:solidFill>
              </a:rPr>
              <a:t>Classificazione</a:t>
            </a:r>
            <a:r>
              <a:rPr lang="en-US" b="1" dirty="0" smtClean="0">
                <a:solidFill>
                  <a:schemeClr val="bg1">
                    <a:lumMod val="50000"/>
                  </a:schemeClr>
                </a:solidFill>
              </a:rPr>
              <a:t> </a:t>
            </a:r>
            <a:r>
              <a:rPr lang="en-US" b="1" dirty="0" err="1" smtClean="0">
                <a:solidFill>
                  <a:schemeClr val="bg1">
                    <a:lumMod val="50000"/>
                  </a:schemeClr>
                </a:solidFill>
              </a:rPr>
              <a:t>delle</a:t>
            </a:r>
            <a:r>
              <a:rPr lang="en-US" b="1" dirty="0" smtClean="0">
                <a:solidFill>
                  <a:schemeClr val="bg1">
                    <a:lumMod val="50000"/>
                  </a:schemeClr>
                </a:solidFill>
              </a:rPr>
              <a:t> </a:t>
            </a:r>
            <a:r>
              <a:rPr lang="en-US" b="1" dirty="0" err="1" smtClean="0">
                <a:solidFill>
                  <a:schemeClr val="bg1">
                    <a:lumMod val="50000"/>
                  </a:schemeClr>
                </a:solidFill>
              </a:rPr>
              <a:t>strategie</a:t>
            </a:r>
            <a:r>
              <a:rPr lang="en-US" b="1" dirty="0" smtClean="0">
                <a:solidFill>
                  <a:schemeClr val="bg1">
                    <a:lumMod val="50000"/>
                  </a:schemeClr>
                </a:solidFill>
              </a:rPr>
              <a:t> </a:t>
            </a:r>
            <a:r>
              <a:rPr lang="en-US" b="1" dirty="0" err="1" smtClean="0">
                <a:solidFill>
                  <a:schemeClr val="bg1">
                    <a:lumMod val="50000"/>
                  </a:schemeClr>
                </a:solidFill>
              </a:rPr>
              <a:t>di</a:t>
            </a:r>
            <a:r>
              <a:rPr lang="en-US" b="1" dirty="0" smtClean="0">
                <a:solidFill>
                  <a:schemeClr val="bg1">
                    <a:lumMod val="50000"/>
                  </a:schemeClr>
                </a:solidFill>
              </a:rPr>
              <a:t> </a:t>
            </a:r>
            <a:r>
              <a:rPr lang="en-US" b="1" dirty="0" err="1" smtClean="0">
                <a:solidFill>
                  <a:schemeClr val="bg1">
                    <a:lumMod val="50000"/>
                  </a:schemeClr>
                </a:solidFill>
              </a:rPr>
              <a:t>prevenzione</a:t>
            </a:r>
            <a:r>
              <a:rPr lang="en-US" b="1" dirty="0" smtClean="0">
                <a:solidFill>
                  <a:schemeClr val="bg1">
                    <a:lumMod val="50000"/>
                  </a:schemeClr>
                </a:solidFill>
              </a:rPr>
              <a:t> </a:t>
            </a:r>
          </a:p>
          <a:p>
            <a:pPr algn="just">
              <a:buFont typeface="Arial" pitchFamily="34" charset="0"/>
              <a:buChar char="•"/>
            </a:pPr>
            <a:r>
              <a:rPr lang="en-US" b="1" dirty="0" err="1" smtClean="0">
                <a:solidFill>
                  <a:schemeClr val="bg1">
                    <a:lumMod val="50000"/>
                  </a:schemeClr>
                </a:solidFill>
              </a:rPr>
              <a:t>Primaria</a:t>
            </a:r>
            <a:r>
              <a:rPr lang="en-US" dirty="0" smtClean="0">
                <a:solidFill>
                  <a:schemeClr val="bg1">
                    <a:lumMod val="50000"/>
                  </a:schemeClr>
                </a:solidFill>
              </a:rPr>
              <a:t>– la </a:t>
            </a:r>
            <a:r>
              <a:rPr lang="en-US" dirty="0" err="1" smtClean="0">
                <a:solidFill>
                  <a:schemeClr val="bg1">
                    <a:lumMod val="50000"/>
                  </a:schemeClr>
                </a:solidFill>
              </a:rPr>
              <a:t>prevenzione</a:t>
            </a:r>
            <a:r>
              <a:rPr lang="en-US" dirty="0" smtClean="0">
                <a:solidFill>
                  <a:schemeClr val="bg1">
                    <a:lumMod val="50000"/>
                  </a:schemeClr>
                </a:solidFill>
              </a:rPr>
              <a:t> </a:t>
            </a:r>
            <a:r>
              <a:rPr lang="en-US" dirty="0" err="1" smtClean="0">
                <a:solidFill>
                  <a:schemeClr val="bg1">
                    <a:lumMod val="50000"/>
                  </a:schemeClr>
                </a:solidFill>
              </a:rPr>
              <a:t>agisce</a:t>
            </a:r>
            <a:r>
              <a:rPr lang="en-US" dirty="0" smtClean="0">
                <a:solidFill>
                  <a:schemeClr val="bg1">
                    <a:lumMod val="50000"/>
                  </a:schemeClr>
                </a:solidFill>
              </a:rPr>
              <a:t> </a:t>
            </a:r>
            <a:r>
              <a:rPr lang="en-US" dirty="0" err="1" smtClean="0">
                <a:solidFill>
                  <a:schemeClr val="bg1">
                    <a:lumMod val="50000"/>
                  </a:schemeClr>
                </a:solidFill>
              </a:rPr>
              <a:t>su</a:t>
            </a:r>
            <a:r>
              <a:rPr lang="en-US" dirty="0" smtClean="0">
                <a:solidFill>
                  <a:schemeClr val="bg1">
                    <a:lumMod val="50000"/>
                  </a:schemeClr>
                </a:solidFill>
              </a:rPr>
              <a:t> un </a:t>
            </a:r>
            <a:r>
              <a:rPr lang="en-US" dirty="0" err="1" smtClean="0">
                <a:solidFill>
                  <a:schemeClr val="bg1">
                    <a:lumMod val="50000"/>
                  </a:schemeClr>
                </a:solidFill>
              </a:rPr>
              <a:t>fenomeno</a:t>
            </a:r>
            <a:r>
              <a:rPr lang="en-US" dirty="0" smtClean="0">
                <a:solidFill>
                  <a:schemeClr val="bg1">
                    <a:lumMod val="50000"/>
                  </a:schemeClr>
                </a:solidFill>
              </a:rPr>
              <a:t> </a:t>
            </a:r>
            <a:r>
              <a:rPr lang="en-US" dirty="0" err="1" smtClean="0">
                <a:solidFill>
                  <a:schemeClr val="bg1">
                    <a:lumMod val="50000"/>
                  </a:schemeClr>
                </a:solidFill>
              </a:rPr>
              <a:t>che</a:t>
            </a:r>
            <a:r>
              <a:rPr lang="en-US" dirty="0" smtClean="0">
                <a:solidFill>
                  <a:schemeClr val="bg1">
                    <a:lumMod val="50000"/>
                  </a:schemeClr>
                </a:solidFill>
              </a:rPr>
              <a:t> non </a:t>
            </a:r>
            <a:r>
              <a:rPr lang="en-US" dirty="0" err="1" smtClean="0">
                <a:solidFill>
                  <a:schemeClr val="bg1">
                    <a:lumMod val="50000"/>
                  </a:schemeClr>
                </a:solidFill>
              </a:rPr>
              <a:t>si</a:t>
            </a:r>
            <a:r>
              <a:rPr lang="en-US" dirty="0" smtClean="0">
                <a:solidFill>
                  <a:schemeClr val="bg1">
                    <a:lumMod val="50000"/>
                  </a:schemeClr>
                </a:solidFill>
              </a:rPr>
              <a:t> è </a:t>
            </a:r>
            <a:r>
              <a:rPr lang="en-US" dirty="0" err="1" smtClean="0">
                <a:solidFill>
                  <a:schemeClr val="bg1">
                    <a:lumMod val="50000"/>
                  </a:schemeClr>
                </a:solidFill>
              </a:rPr>
              <a:t>ancora</a:t>
            </a:r>
            <a:r>
              <a:rPr lang="en-US" dirty="0" smtClean="0">
                <a:solidFill>
                  <a:schemeClr val="bg1">
                    <a:lumMod val="50000"/>
                  </a:schemeClr>
                </a:solidFill>
              </a:rPr>
              <a:t> </a:t>
            </a:r>
            <a:r>
              <a:rPr lang="en-US" dirty="0" err="1" smtClean="0">
                <a:solidFill>
                  <a:schemeClr val="bg1">
                    <a:lumMod val="50000"/>
                  </a:schemeClr>
                </a:solidFill>
              </a:rPr>
              <a:t>presentato</a:t>
            </a:r>
            <a:r>
              <a:rPr lang="en-US" dirty="0" smtClean="0">
                <a:solidFill>
                  <a:schemeClr val="bg1">
                    <a:lumMod val="50000"/>
                  </a:schemeClr>
                </a:solidFill>
              </a:rPr>
              <a:t>;</a:t>
            </a:r>
          </a:p>
          <a:p>
            <a:pPr algn="just">
              <a:buFont typeface="Arial" pitchFamily="34" charset="0"/>
              <a:buChar char="•"/>
            </a:pPr>
            <a:r>
              <a:rPr lang="en-US" b="1" dirty="0" err="1" smtClean="0">
                <a:solidFill>
                  <a:schemeClr val="bg1">
                    <a:lumMod val="50000"/>
                  </a:schemeClr>
                </a:solidFill>
              </a:rPr>
              <a:t>Secondaria</a:t>
            </a:r>
            <a:r>
              <a:rPr lang="en-US" dirty="0" smtClean="0">
                <a:solidFill>
                  <a:schemeClr val="bg1">
                    <a:lumMod val="50000"/>
                  </a:schemeClr>
                </a:solidFill>
              </a:rPr>
              <a:t>– la </a:t>
            </a:r>
            <a:r>
              <a:rPr lang="en-US" dirty="0" err="1" smtClean="0">
                <a:solidFill>
                  <a:schemeClr val="bg1">
                    <a:lumMod val="50000"/>
                  </a:schemeClr>
                </a:solidFill>
              </a:rPr>
              <a:t>prevenzione</a:t>
            </a:r>
            <a:r>
              <a:rPr lang="en-US" dirty="0" smtClean="0">
                <a:solidFill>
                  <a:schemeClr val="bg1">
                    <a:lumMod val="50000"/>
                  </a:schemeClr>
                </a:solidFill>
              </a:rPr>
              <a:t> </a:t>
            </a:r>
            <a:r>
              <a:rPr lang="en-US" dirty="0" err="1" smtClean="0">
                <a:solidFill>
                  <a:schemeClr val="bg1">
                    <a:lumMod val="50000"/>
                  </a:schemeClr>
                </a:solidFill>
              </a:rPr>
              <a:t>mira</a:t>
            </a:r>
            <a:r>
              <a:rPr lang="en-US" dirty="0" smtClean="0">
                <a:solidFill>
                  <a:schemeClr val="bg1">
                    <a:lumMod val="50000"/>
                  </a:schemeClr>
                </a:solidFill>
              </a:rPr>
              <a:t> a </a:t>
            </a:r>
            <a:r>
              <a:rPr lang="en-US" dirty="0" err="1" smtClean="0">
                <a:solidFill>
                  <a:schemeClr val="bg1">
                    <a:lumMod val="50000"/>
                  </a:schemeClr>
                </a:solidFill>
              </a:rPr>
              <a:t>ridurre</a:t>
            </a:r>
            <a:r>
              <a:rPr lang="en-US" dirty="0" smtClean="0">
                <a:solidFill>
                  <a:schemeClr val="bg1">
                    <a:lumMod val="50000"/>
                  </a:schemeClr>
                </a:solidFill>
              </a:rPr>
              <a:t> </a:t>
            </a:r>
            <a:r>
              <a:rPr lang="en-US" dirty="0" err="1" smtClean="0">
                <a:solidFill>
                  <a:schemeClr val="bg1">
                    <a:lumMod val="50000"/>
                  </a:schemeClr>
                </a:solidFill>
              </a:rPr>
              <a:t>gli</a:t>
            </a:r>
            <a:r>
              <a:rPr lang="en-US" dirty="0" smtClean="0">
                <a:solidFill>
                  <a:schemeClr val="bg1">
                    <a:lumMod val="50000"/>
                  </a:schemeClr>
                </a:solidFill>
              </a:rPr>
              <a:t> </a:t>
            </a:r>
            <a:r>
              <a:rPr lang="en-US" dirty="0" err="1" smtClean="0">
                <a:solidFill>
                  <a:schemeClr val="bg1">
                    <a:lumMod val="50000"/>
                  </a:schemeClr>
                </a:solidFill>
              </a:rPr>
              <a:t>effetti</a:t>
            </a:r>
            <a:r>
              <a:rPr lang="en-US" dirty="0" smtClean="0">
                <a:solidFill>
                  <a:schemeClr val="bg1">
                    <a:lumMod val="50000"/>
                  </a:schemeClr>
                </a:solidFill>
              </a:rPr>
              <a:t> </a:t>
            </a:r>
            <a:r>
              <a:rPr lang="en-US" dirty="0" err="1" smtClean="0">
                <a:solidFill>
                  <a:schemeClr val="bg1">
                    <a:lumMod val="50000"/>
                  </a:schemeClr>
                </a:solidFill>
              </a:rPr>
              <a:t>negativi</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un </a:t>
            </a:r>
            <a:r>
              <a:rPr lang="en-US" dirty="0" err="1" smtClean="0">
                <a:solidFill>
                  <a:schemeClr val="bg1">
                    <a:lumMod val="50000"/>
                  </a:schemeClr>
                </a:solidFill>
              </a:rPr>
              <a:t>fenomeno</a:t>
            </a:r>
            <a:r>
              <a:rPr lang="en-US" dirty="0" smtClean="0">
                <a:solidFill>
                  <a:schemeClr val="bg1">
                    <a:lumMod val="50000"/>
                  </a:schemeClr>
                </a:solidFill>
              </a:rPr>
              <a:t> </a:t>
            </a:r>
            <a:r>
              <a:rPr lang="en-US" dirty="0" err="1" smtClean="0">
                <a:solidFill>
                  <a:schemeClr val="bg1">
                    <a:lumMod val="50000"/>
                  </a:schemeClr>
                </a:solidFill>
              </a:rPr>
              <a:t>che</a:t>
            </a:r>
            <a:r>
              <a:rPr lang="en-US" dirty="0" smtClean="0">
                <a:solidFill>
                  <a:schemeClr val="bg1">
                    <a:lumMod val="50000"/>
                  </a:schemeClr>
                </a:solidFill>
              </a:rPr>
              <a:t> </a:t>
            </a:r>
            <a:r>
              <a:rPr lang="en-US" dirty="0" err="1" smtClean="0">
                <a:solidFill>
                  <a:schemeClr val="bg1">
                    <a:lumMod val="50000"/>
                  </a:schemeClr>
                </a:solidFill>
              </a:rPr>
              <a:t>si</a:t>
            </a:r>
            <a:r>
              <a:rPr lang="en-US" dirty="0" smtClean="0">
                <a:solidFill>
                  <a:schemeClr val="bg1">
                    <a:lumMod val="50000"/>
                  </a:schemeClr>
                </a:solidFill>
              </a:rPr>
              <a:t> è </a:t>
            </a:r>
            <a:r>
              <a:rPr lang="en-US" dirty="0" err="1" smtClean="0">
                <a:solidFill>
                  <a:schemeClr val="bg1">
                    <a:lumMod val="50000"/>
                  </a:schemeClr>
                </a:solidFill>
              </a:rPr>
              <a:t>già</a:t>
            </a:r>
            <a:r>
              <a:rPr lang="en-US" dirty="0" smtClean="0">
                <a:solidFill>
                  <a:schemeClr val="bg1">
                    <a:lumMod val="50000"/>
                  </a:schemeClr>
                </a:solidFill>
              </a:rPr>
              <a:t> </a:t>
            </a:r>
            <a:r>
              <a:rPr lang="en-US" dirty="0" err="1" smtClean="0">
                <a:solidFill>
                  <a:schemeClr val="bg1">
                    <a:lumMod val="50000"/>
                  </a:schemeClr>
                </a:solidFill>
              </a:rPr>
              <a:t>verificato</a:t>
            </a:r>
            <a:r>
              <a:rPr lang="en-US" dirty="0" smtClean="0">
                <a:solidFill>
                  <a:schemeClr val="bg1">
                    <a:lumMod val="50000"/>
                  </a:schemeClr>
                </a:solidFill>
              </a:rPr>
              <a:t>;</a:t>
            </a:r>
          </a:p>
          <a:p>
            <a:pPr algn="just">
              <a:buFont typeface="Arial" pitchFamily="34" charset="0"/>
              <a:buChar char="•"/>
            </a:pPr>
            <a:r>
              <a:rPr lang="en-US" b="1" dirty="0" err="1" smtClean="0">
                <a:solidFill>
                  <a:schemeClr val="bg1">
                    <a:lumMod val="50000"/>
                  </a:schemeClr>
                </a:solidFill>
              </a:rPr>
              <a:t>Terziaria</a:t>
            </a:r>
            <a:r>
              <a:rPr lang="en-US" b="1" dirty="0" smtClean="0">
                <a:solidFill>
                  <a:schemeClr val="bg1">
                    <a:lumMod val="50000"/>
                  </a:schemeClr>
                </a:solidFill>
              </a:rPr>
              <a:t> </a:t>
            </a:r>
            <a:r>
              <a:rPr lang="en-US" dirty="0" smtClean="0">
                <a:solidFill>
                  <a:schemeClr val="bg1">
                    <a:lumMod val="50000"/>
                  </a:schemeClr>
                </a:solidFill>
              </a:rPr>
              <a:t>– la </a:t>
            </a:r>
            <a:r>
              <a:rPr lang="en-US" dirty="0" err="1" smtClean="0">
                <a:solidFill>
                  <a:schemeClr val="bg1">
                    <a:lumMod val="50000"/>
                  </a:schemeClr>
                </a:solidFill>
              </a:rPr>
              <a:t>startegia</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prevenzione</a:t>
            </a:r>
            <a:r>
              <a:rPr lang="en-US" dirty="0" smtClean="0">
                <a:solidFill>
                  <a:schemeClr val="bg1">
                    <a:lumMod val="50000"/>
                  </a:schemeClr>
                </a:solidFill>
              </a:rPr>
              <a:t> </a:t>
            </a:r>
            <a:r>
              <a:rPr lang="en-US" dirty="0" err="1" smtClean="0">
                <a:solidFill>
                  <a:schemeClr val="bg1">
                    <a:lumMod val="50000"/>
                  </a:schemeClr>
                </a:solidFill>
              </a:rPr>
              <a:t>mira</a:t>
            </a:r>
            <a:r>
              <a:rPr lang="en-US" dirty="0" smtClean="0">
                <a:solidFill>
                  <a:schemeClr val="bg1">
                    <a:lumMod val="50000"/>
                  </a:schemeClr>
                </a:solidFill>
              </a:rPr>
              <a:t> a </a:t>
            </a:r>
            <a:r>
              <a:rPr lang="en-US" dirty="0" err="1" smtClean="0">
                <a:solidFill>
                  <a:schemeClr val="bg1">
                    <a:lumMod val="50000"/>
                  </a:schemeClr>
                </a:solidFill>
              </a:rPr>
              <a:t>ridurre</a:t>
            </a:r>
            <a:r>
              <a:rPr lang="en-US" dirty="0" smtClean="0">
                <a:solidFill>
                  <a:schemeClr val="bg1">
                    <a:lumMod val="50000"/>
                  </a:schemeClr>
                </a:solidFill>
              </a:rPr>
              <a:t> le </a:t>
            </a:r>
            <a:r>
              <a:rPr lang="en-US" dirty="0" err="1" smtClean="0">
                <a:solidFill>
                  <a:schemeClr val="bg1">
                    <a:lumMod val="50000"/>
                  </a:schemeClr>
                </a:solidFill>
              </a:rPr>
              <a:t>conseguenze</a:t>
            </a:r>
            <a:r>
              <a:rPr lang="en-US" dirty="0" smtClean="0">
                <a:solidFill>
                  <a:schemeClr val="bg1">
                    <a:lumMod val="50000"/>
                  </a:schemeClr>
                </a:solidFill>
              </a:rPr>
              <a:t> negative </a:t>
            </a:r>
            <a:r>
              <a:rPr lang="en-US" dirty="0" err="1" smtClean="0">
                <a:solidFill>
                  <a:schemeClr val="bg1">
                    <a:lumMod val="50000"/>
                  </a:schemeClr>
                </a:solidFill>
              </a:rPr>
              <a:t>di</a:t>
            </a:r>
            <a:r>
              <a:rPr lang="en-US" dirty="0" smtClean="0">
                <a:solidFill>
                  <a:schemeClr val="bg1">
                    <a:lumMod val="50000"/>
                  </a:schemeClr>
                </a:solidFill>
              </a:rPr>
              <a:t> un </a:t>
            </a:r>
            <a:r>
              <a:rPr lang="en-US" dirty="0" err="1" smtClean="0">
                <a:solidFill>
                  <a:schemeClr val="bg1">
                    <a:lumMod val="50000"/>
                  </a:schemeClr>
                </a:solidFill>
              </a:rPr>
              <a:t>problema</a:t>
            </a:r>
            <a:r>
              <a:rPr lang="en-US" dirty="0" smtClean="0">
                <a:solidFill>
                  <a:schemeClr val="bg1">
                    <a:lumMod val="50000"/>
                  </a:schemeClr>
                </a:solidFill>
              </a:rPr>
              <a:t> </a:t>
            </a:r>
            <a:r>
              <a:rPr lang="en-US" dirty="0" err="1" smtClean="0">
                <a:solidFill>
                  <a:schemeClr val="bg1">
                    <a:lumMod val="50000"/>
                  </a:schemeClr>
                </a:solidFill>
              </a:rPr>
              <a:t>cronico</a:t>
            </a:r>
            <a:r>
              <a:rPr lang="en-US" dirty="0" smtClean="0">
                <a:solidFill>
                  <a:schemeClr val="bg1">
                    <a:lumMod val="50000"/>
                  </a:schemeClr>
                </a:solidFill>
              </a:rPr>
              <a:t>;</a:t>
            </a:r>
            <a:endParaRPr lang="en-US" dirty="0">
              <a:solidFill>
                <a:schemeClr val="bg1">
                  <a:lumMod val="50000"/>
                </a:schemeClr>
              </a:solidFill>
            </a:endParaRPr>
          </a:p>
        </p:txBody>
      </p:sp>
      <p:sp>
        <p:nvSpPr>
          <p:cNvPr id="12"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214428"/>
            <a:ext cx="8215370" cy="257176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smtClean="0">
                <a:solidFill>
                  <a:schemeClr val="bg1">
                    <a:lumMod val="50000"/>
                  </a:schemeClr>
                </a:solidFill>
              </a:rPr>
              <a:t>STEP 1: </a:t>
            </a:r>
            <a:r>
              <a:rPr lang="en-US" b="1" dirty="0" err="1" smtClean="0">
                <a:solidFill>
                  <a:schemeClr val="bg1">
                    <a:lumMod val="50000"/>
                  </a:schemeClr>
                </a:solidFill>
              </a:rPr>
              <a:t>Identificazione</a:t>
            </a:r>
            <a:r>
              <a:rPr lang="en-US" b="1" dirty="0" smtClean="0">
                <a:solidFill>
                  <a:schemeClr val="bg1">
                    <a:lumMod val="50000"/>
                  </a:schemeClr>
                </a:solidFill>
              </a:rPr>
              <a:t> del </a:t>
            </a:r>
            <a:r>
              <a:rPr lang="en-US" b="1" dirty="0" err="1" smtClean="0">
                <a:solidFill>
                  <a:schemeClr val="bg1">
                    <a:lumMod val="50000"/>
                  </a:schemeClr>
                </a:solidFill>
              </a:rPr>
              <a:t>problema</a:t>
            </a:r>
            <a:endParaRPr lang="en-US" b="1" dirty="0" smtClean="0">
              <a:solidFill>
                <a:schemeClr val="bg1">
                  <a:lumMod val="50000"/>
                </a:schemeClr>
              </a:solidFill>
            </a:endParaRPr>
          </a:p>
          <a:p>
            <a:endParaRPr lang="en-US" b="1" dirty="0" smtClean="0">
              <a:solidFill>
                <a:schemeClr val="bg1">
                  <a:lumMod val="50000"/>
                </a:schemeClr>
              </a:solidFill>
            </a:endParaRPr>
          </a:p>
          <a:p>
            <a:r>
              <a:rPr lang="en-US" dirty="0" smtClean="0">
                <a:solidFill>
                  <a:schemeClr val="bg1">
                    <a:lumMod val="50000"/>
                  </a:schemeClr>
                </a:solidFill>
              </a:rPr>
              <a:t>Per </a:t>
            </a:r>
            <a:r>
              <a:rPr lang="en-US" dirty="0" err="1" smtClean="0">
                <a:solidFill>
                  <a:schemeClr val="bg1">
                    <a:lumMod val="50000"/>
                  </a:schemeClr>
                </a:solidFill>
              </a:rPr>
              <a:t>una</a:t>
            </a:r>
            <a:r>
              <a:rPr lang="en-US" dirty="0" smtClean="0">
                <a:solidFill>
                  <a:schemeClr val="bg1">
                    <a:lumMod val="50000"/>
                  </a:schemeClr>
                </a:solidFill>
              </a:rPr>
              <a:t> </a:t>
            </a:r>
            <a:r>
              <a:rPr lang="en-US" dirty="0" err="1" smtClean="0">
                <a:solidFill>
                  <a:schemeClr val="bg1">
                    <a:lumMod val="50000"/>
                  </a:schemeClr>
                </a:solidFill>
              </a:rPr>
              <a:t>strategia</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prevenzione</a:t>
            </a:r>
            <a:r>
              <a:rPr lang="en-US" dirty="0" smtClean="0">
                <a:solidFill>
                  <a:schemeClr val="bg1">
                    <a:lumMod val="50000"/>
                  </a:schemeClr>
                </a:solidFill>
              </a:rPr>
              <a:t> </a:t>
            </a:r>
            <a:r>
              <a:rPr lang="en-US" dirty="0" err="1" smtClean="0">
                <a:solidFill>
                  <a:schemeClr val="bg1">
                    <a:lumMod val="50000"/>
                  </a:schemeClr>
                </a:solidFill>
              </a:rPr>
              <a:t>efficace</a:t>
            </a:r>
            <a:r>
              <a:rPr lang="en-US" dirty="0" smtClean="0">
                <a:solidFill>
                  <a:schemeClr val="bg1">
                    <a:lumMod val="50000"/>
                  </a:schemeClr>
                </a:solidFill>
              </a:rPr>
              <a:t>, è </a:t>
            </a:r>
            <a:r>
              <a:rPr lang="en-US" dirty="0" err="1" smtClean="0">
                <a:solidFill>
                  <a:schemeClr val="bg1">
                    <a:lumMod val="50000"/>
                  </a:schemeClr>
                </a:solidFill>
              </a:rPr>
              <a:t>richiesta</a:t>
            </a:r>
            <a:r>
              <a:rPr lang="en-US" dirty="0" smtClean="0">
                <a:solidFill>
                  <a:schemeClr val="bg1">
                    <a:lumMod val="50000"/>
                  </a:schemeClr>
                </a:solidFill>
              </a:rPr>
              <a:t> </a:t>
            </a:r>
            <a:r>
              <a:rPr lang="en-US" dirty="0" err="1" smtClean="0">
                <a:solidFill>
                  <a:schemeClr val="bg1">
                    <a:lumMod val="50000"/>
                  </a:schemeClr>
                </a:solidFill>
              </a:rPr>
              <a:t>una</a:t>
            </a:r>
            <a:r>
              <a:rPr lang="en-US" dirty="0" smtClean="0">
                <a:solidFill>
                  <a:schemeClr val="bg1">
                    <a:lumMod val="50000"/>
                  </a:schemeClr>
                </a:solidFill>
              </a:rPr>
              <a:t> </a:t>
            </a:r>
            <a:r>
              <a:rPr lang="en-US" dirty="0" err="1" smtClean="0">
                <a:solidFill>
                  <a:schemeClr val="bg1">
                    <a:lumMod val="50000"/>
                  </a:schemeClr>
                </a:solidFill>
              </a:rPr>
              <a:t>buona</a:t>
            </a:r>
            <a:r>
              <a:rPr lang="en-US" dirty="0" smtClean="0">
                <a:solidFill>
                  <a:schemeClr val="bg1">
                    <a:lumMod val="50000"/>
                  </a:schemeClr>
                </a:solidFill>
              </a:rPr>
              <a:t> </a:t>
            </a:r>
            <a:r>
              <a:rPr lang="en-US" dirty="0" err="1" smtClean="0">
                <a:solidFill>
                  <a:schemeClr val="bg1">
                    <a:lumMod val="50000"/>
                  </a:schemeClr>
                </a:solidFill>
              </a:rPr>
              <a:t>analisi</a:t>
            </a:r>
            <a:r>
              <a:rPr lang="en-US" dirty="0" smtClean="0">
                <a:solidFill>
                  <a:schemeClr val="bg1">
                    <a:lumMod val="50000"/>
                  </a:schemeClr>
                </a:solidFill>
              </a:rPr>
              <a:t> del </a:t>
            </a:r>
            <a:r>
              <a:rPr lang="en-US" dirty="0" err="1" smtClean="0">
                <a:solidFill>
                  <a:schemeClr val="bg1">
                    <a:lumMod val="50000"/>
                  </a:schemeClr>
                </a:solidFill>
              </a:rPr>
              <a:t>problema</a:t>
            </a:r>
            <a:r>
              <a:rPr lang="en-US" dirty="0" smtClean="0">
                <a:solidFill>
                  <a:schemeClr val="bg1">
                    <a:lumMod val="50000"/>
                  </a:schemeClr>
                </a:solidFill>
              </a:rPr>
              <a:t> </a:t>
            </a:r>
            <a:r>
              <a:rPr lang="en-US" dirty="0" err="1" smtClean="0">
                <a:solidFill>
                  <a:schemeClr val="bg1">
                    <a:lumMod val="50000"/>
                  </a:schemeClr>
                </a:solidFill>
              </a:rPr>
              <a:t>che</a:t>
            </a:r>
            <a:r>
              <a:rPr lang="en-US" dirty="0" smtClean="0">
                <a:solidFill>
                  <a:schemeClr val="bg1">
                    <a:lumMod val="50000"/>
                  </a:schemeClr>
                </a:solidFill>
              </a:rPr>
              <a:t> </a:t>
            </a:r>
            <a:r>
              <a:rPr lang="en-US" dirty="0" err="1" smtClean="0">
                <a:solidFill>
                  <a:schemeClr val="bg1">
                    <a:lumMod val="50000"/>
                  </a:schemeClr>
                </a:solidFill>
              </a:rPr>
              <a:t>si</a:t>
            </a:r>
            <a:r>
              <a:rPr lang="en-US" dirty="0" smtClean="0">
                <a:solidFill>
                  <a:schemeClr val="bg1">
                    <a:lumMod val="50000"/>
                  </a:schemeClr>
                </a:solidFill>
              </a:rPr>
              <a:t> </a:t>
            </a:r>
            <a:r>
              <a:rPr lang="en-US" dirty="0" err="1" smtClean="0">
                <a:solidFill>
                  <a:schemeClr val="bg1">
                    <a:lumMod val="50000"/>
                  </a:schemeClr>
                </a:solidFill>
              </a:rPr>
              <a:t>vuole</a:t>
            </a:r>
            <a:r>
              <a:rPr lang="en-US" dirty="0" smtClean="0">
                <a:solidFill>
                  <a:schemeClr val="bg1">
                    <a:lumMod val="50000"/>
                  </a:schemeClr>
                </a:solidFill>
              </a:rPr>
              <a:t> </a:t>
            </a:r>
            <a:r>
              <a:rPr lang="en-US" dirty="0" err="1" smtClean="0">
                <a:solidFill>
                  <a:schemeClr val="bg1">
                    <a:lumMod val="50000"/>
                  </a:schemeClr>
                </a:solidFill>
              </a:rPr>
              <a:t>prevenire</a:t>
            </a:r>
            <a:r>
              <a:rPr lang="en-US" dirty="0" smtClean="0">
                <a:solidFill>
                  <a:schemeClr val="bg1">
                    <a:lumMod val="50000"/>
                  </a:schemeClr>
                </a:solidFill>
              </a:rPr>
              <a:t>. Per </a:t>
            </a:r>
            <a:r>
              <a:rPr lang="en-US" dirty="0" err="1" smtClean="0">
                <a:solidFill>
                  <a:schemeClr val="bg1">
                    <a:lumMod val="50000"/>
                  </a:schemeClr>
                </a:solidFill>
              </a:rPr>
              <a:t>questo</a:t>
            </a:r>
            <a:r>
              <a:rPr lang="en-US" dirty="0" smtClean="0">
                <a:solidFill>
                  <a:schemeClr val="bg1">
                    <a:lumMod val="50000"/>
                  </a:schemeClr>
                </a:solidFill>
              </a:rPr>
              <a:t> </a:t>
            </a:r>
            <a:r>
              <a:rPr lang="en-US" dirty="0" err="1" smtClean="0">
                <a:solidFill>
                  <a:schemeClr val="bg1">
                    <a:lumMod val="50000"/>
                  </a:schemeClr>
                </a:solidFill>
              </a:rPr>
              <a:t>motivo</a:t>
            </a:r>
            <a:r>
              <a:rPr lang="en-US" dirty="0" smtClean="0">
                <a:solidFill>
                  <a:schemeClr val="bg1">
                    <a:lumMod val="50000"/>
                  </a:schemeClr>
                </a:solidFill>
              </a:rPr>
              <a:t>, è </a:t>
            </a:r>
            <a:r>
              <a:rPr lang="en-US" dirty="0" err="1" smtClean="0">
                <a:solidFill>
                  <a:schemeClr val="bg1">
                    <a:lumMod val="50000"/>
                  </a:schemeClr>
                </a:solidFill>
              </a:rPr>
              <a:t>consigliabile</a:t>
            </a:r>
            <a:r>
              <a:rPr lang="en-US" dirty="0" smtClean="0">
                <a:solidFill>
                  <a:schemeClr val="bg1">
                    <a:lumMod val="50000"/>
                  </a:schemeClr>
                </a:solidFill>
              </a:rPr>
              <a:t> </a:t>
            </a:r>
            <a:r>
              <a:rPr lang="en-US" dirty="0" err="1" smtClean="0">
                <a:solidFill>
                  <a:schemeClr val="bg1">
                    <a:lumMod val="50000"/>
                  </a:schemeClr>
                </a:solidFill>
              </a:rPr>
              <a:t>ottenere</a:t>
            </a:r>
            <a:r>
              <a:rPr lang="en-US" dirty="0" smtClean="0">
                <a:solidFill>
                  <a:schemeClr val="bg1">
                    <a:lumMod val="50000"/>
                  </a:schemeClr>
                </a:solidFill>
              </a:rPr>
              <a:t> </a:t>
            </a:r>
            <a:r>
              <a:rPr lang="en-US" dirty="0" err="1" smtClean="0">
                <a:solidFill>
                  <a:schemeClr val="bg1">
                    <a:lumMod val="50000"/>
                  </a:schemeClr>
                </a:solidFill>
              </a:rPr>
              <a:t>il</a:t>
            </a:r>
            <a:r>
              <a:rPr lang="en-US" dirty="0" smtClean="0">
                <a:solidFill>
                  <a:schemeClr val="bg1">
                    <a:lumMod val="50000"/>
                  </a:schemeClr>
                </a:solidFill>
              </a:rPr>
              <a:t> </a:t>
            </a:r>
            <a:r>
              <a:rPr lang="en-US" dirty="0" err="1" smtClean="0">
                <a:solidFill>
                  <a:schemeClr val="bg1">
                    <a:lumMod val="50000"/>
                  </a:schemeClr>
                </a:solidFill>
              </a:rPr>
              <a:t>maggior</a:t>
            </a:r>
            <a:r>
              <a:rPr lang="en-US" dirty="0" smtClean="0">
                <a:solidFill>
                  <a:schemeClr val="bg1">
                    <a:lumMod val="50000"/>
                  </a:schemeClr>
                </a:solidFill>
              </a:rPr>
              <a:t> </a:t>
            </a:r>
            <a:r>
              <a:rPr lang="en-US" dirty="0" err="1" smtClean="0">
                <a:solidFill>
                  <a:schemeClr val="bg1">
                    <a:lumMod val="50000"/>
                  </a:schemeClr>
                </a:solidFill>
              </a:rPr>
              <a:t>numero</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informazioni</a:t>
            </a:r>
            <a:r>
              <a:rPr lang="en-US" dirty="0" smtClean="0">
                <a:solidFill>
                  <a:schemeClr val="bg1">
                    <a:lumMod val="50000"/>
                  </a:schemeClr>
                </a:solidFill>
              </a:rPr>
              <a:t> </a:t>
            </a:r>
            <a:r>
              <a:rPr lang="en-US" dirty="0" err="1" smtClean="0">
                <a:solidFill>
                  <a:schemeClr val="bg1">
                    <a:lumMod val="50000"/>
                  </a:schemeClr>
                </a:solidFill>
              </a:rPr>
              <a:t>possibile</a:t>
            </a:r>
            <a:r>
              <a:rPr lang="en-US" dirty="0" smtClean="0">
                <a:solidFill>
                  <a:schemeClr val="bg1">
                    <a:lumMod val="50000"/>
                  </a:schemeClr>
                </a:solidFill>
              </a:rPr>
              <a:t>, </a:t>
            </a:r>
            <a:r>
              <a:rPr lang="en-US" dirty="0" err="1" smtClean="0">
                <a:solidFill>
                  <a:schemeClr val="bg1">
                    <a:lumMod val="50000"/>
                  </a:schemeClr>
                </a:solidFill>
              </a:rPr>
              <a:t>attraverso</a:t>
            </a:r>
            <a:r>
              <a:rPr lang="en-US" dirty="0" smtClean="0">
                <a:solidFill>
                  <a:schemeClr val="bg1">
                    <a:lumMod val="50000"/>
                  </a:schemeClr>
                </a:solidFill>
              </a:rPr>
              <a:t> </a:t>
            </a:r>
            <a:r>
              <a:rPr lang="en-US" dirty="0" err="1" smtClean="0">
                <a:solidFill>
                  <a:schemeClr val="bg1">
                    <a:lumMod val="50000"/>
                  </a:schemeClr>
                </a:solidFill>
              </a:rPr>
              <a:t>diversi</a:t>
            </a:r>
            <a:r>
              <a:rPr lang="en-US" dirty="0" smtClean="0">
                <a:solidFill>
                  <a:schemeClr val="bg1">
                    <a:lumMod val="50000"/>
                  </a:schemeClr>
                </a:solidFill>
              </a:rPr>
              <a:t> </a:t>
            </a:r>
            <a:r>
              <a:rPr lang="en-US" dirty="0" err="1" smtClean="0">
                <a:solidFill>
                  <a:schemeClr val="bg1">
                    <a:lumMod val="50000"/>
                  </a:schemeClr>
                </a:solidFill>
              </a:rPr>
              <a:t>canali</a:t>
            </a:r>
            <a:r>
              <a:rPr lang="en-US" dirty="0" smtClean="0">
                <a:solidFill>
                  <a:schemeClr val="bg1">
                    <a:lumMod val="50000"/>
                  </a:schemeClr>
                </a:solidFill>
              </a:rPr>
              <a:t> (</a:t>
            </a:r>
            <a:r>
              <a:rPr lang="en-US" dirty="0" err="1" smtClean="0">
                <a:solidFill>
                  <a:schemeClr val="bg1">
                    <a:lumMod val="50000"/>
                  </a:schemeClr>
                </a:solidFill>
              </a:rPr>
              <a:t>osservazione</a:t>
            </a:r>
            <a:r>
              <a:rPr lang="en-US" dirty="0" smtClean="0">
                <a:solidFill>
                  <a:schemeClr val="bg1">
                    <a:lumMod val="50000"/>
                  </a:schemeClr>
                </a:solidFill>
              </a:rPr>
              <a:t>, internet, e </a:t>
            </a:r>
            <a:r>
              <a:rPr lang="en-US" dirty="0" err="1" smtClean="0">
                <a:solidFill>
                  <a:schemeClr val="bg1">
                    <a:lumMod val="50000"/>
                  </a:schemeClr>
                </a:solidFill>
              </a:rPr>
              <a:t>così</a:t>
            </a:r>
            <a:r>
              <a:rPr lang="en-US" dirty="0" smtClean="0">
                <a:solidFill>
                  <a:schemeClr val="bg1">
                    <a:lumMod val="50000"/>
                  </a:schemeClr>
                </a:solidFill>
              </a:rPr>
              <a:t> via). </a:t>
            </a:r>
            <a:endParaRPr lang="en-US" dirty="0">
              <a:solidFill>
                <a:schemeClr val="bg1">
                  <a:lumMod val="50000"/>
                </a:schemeClr>
              </a:solidFill>
            </a:endParaRPr>
          </a:p>
        </p:txBody>
      </p:sp>
      <p:pic>
        <p:nvPicPr>
          <p:cNvPr id="38914" name="Picture 2" descr="Risultati immagini per identification"/>
          <p:cNvPicPr>
            <a:picLocks noChangeAspect="1" noChangeArrowheads="1"/>
          </p:cNvPicPr>
          <p:nvPr/>
        </p:nvPicPr>
        <p:blipFill>
          <a:blip r:embed="rId3"/>
          <a:srcRect/>
          <a:stretch>
            <a:fillRect/>
          </a:stretch>
        </p:blipFill>
        <p:spPr bwMode="auto">
          <a:xfrm>
            <a:off x="642910" y="928676"/>
            <a:ext cx="1000132" cy="1000132"/>
          </a:xfrm>
          <a:prstGeom prst="rect">
            <a:avLst/>
          </a:prstGeom>
          <a:noFill/>
        </p:spPr>
      </p:pic>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1214428"/>
            <a:ext cx="7643866" cy="22145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smtClean="0">
                <a:solidFill>
                  <a:schemeClr val="bg1">
                    <a:lumMod val="50000"/>
                  </a:schemeClr>
                </a:solidFill>
              </a:rPr>
              <a:t>STEP 2: </a:t>
            </a:r>
            <a:r>
              <a:rPr lang="en-US" b="1" dirty="0" err="1" smtClean="0">
                <a:solidFill>
                  <a:schemeClr val="bg1">
                    <a:lumMod val="50000"/>
                  </a:schemeClr>
                </a:solidFill>
              </a:rPr>
              <a:t>Decidere</a:t>
            </a:r>
            <a:r>
              <a:rPr lang="en-US" b="1" dirty="0" smtClean="0">
                <a:solidFill>
                  <a:schemeClr val="bg1">
                    <a:lumMod val="50000"/>
                  </a:schemeClr>
                </a:solidFill>
              </a:rPr>
              <a:t> </a:t>
            </a:r>
            <a:r>
              <a:rPr lang="en-US" b="1" dirty="0" err="1" smtClean="0">
                <a:solidFill>
                  <a:schemeClr val="bg1">
                    <a:lumMod val="50000"/>
                  </a:schemeClr>
                </a:solidFill>
              </a:rPr>
              <a:t>il</a:t>
            </a:r>
            <a:r>
              <a:rPr lang="en-US" b="1" dirty="0" smtClean="0">
                <a:solidFill>
                  <a:schemeClr val="bg1">
                    <a:lumMod val="50000"/>
                  </a:schemeClr>
                </a:solidFill>
              </a:rPr>
              <a:t> </a:t>
            </a:r>
            <a:r>
              <a:rPr lang="en-US" b="1" dirty="0" err="1" smtClean="0">
                <a:solidFill>
                  <a:schemeClr val="bg1">
                    <a:lumMod val="50000"/>
                  </a:schemeClr>
                </a:solidFill>
              </a:rPr>
              <a:t>livello</a:t>
            </a:r>
            <a:r>
              <a:rPr lang="en-US" b="1" dirty="0" smtClean="0">
                <a:solidFill>
                  <a:schemeClr val="bg1">
                    <a:lumMod val="50000"/>
                  </a:schemeClr>
                </a:solidFill>
              </a:rPr>
              <a:t> </a:t>
            </a:r>
            <a:r>
              <a:rPr lang="en-US" b="1" dirty="0" err="1" smtClean="0">
                <a:solidFill>
                  <a:schemeClr val="bg1">
                    <a:lumMod val="50000"/>
                  </a:schemeClr>
                </a:solidFill>
              </a:rPr>
              <a:t>di</a:t>
            </a:r>
            <a:r>
              <a:rPr lang="en-US" b="1" dirty="0" smtClean="0">
                <a:solidFill>
                  <a:schemeClr val="bg1">
                    <a:lumMod val="50000"/>
                  </a:schemeClr>
                </a:solidFill>
              </a:rPr>
              <a:t> </a:t>
            </a:r>
            <a:r>
              <a:rPr lang="en-US" b="1" dirty="0" err="1" smtClean="0">
                <a:solidFill>
                  <a:schemeClr val="bg1">
                    <a:lumMod val="50000"/>
                  </a:schemeClr>
                </a:solidFill>
              </a:rPr>
              <a:t>prevenzione</a:t>
            </a:r>
            <a:endParaRPr lang="en-US" b="1" dirty="0" smtClean="0">
              <a:solidFill>
                <a:schemeClr val="bg1">
                  <a:lumMod val="50000"/>
                </a:schemeClr>
              </a:solidFill>
            </a:endParaRPr>
          </a:p>
          <a:p>
            <a:endParaRPr lang="en-US" b="1" dirty="0" smtClean="0">
              <a:solidFill>
                <a:schemeClr val="bg1">
                  <a:lumMod val="50000"/>
                </a:schemeClr>
              </a:solidFill>
            </a:endParaRPr>
          </a:p>
          <a:p>
            <a:pPr algn="just"/>
            <a:r>
              <a:rPr lang="en-US" dirty="0" smtClean="0">
                <a:solidFill>
                  <a:schemeClr val="bg1">
                    <a:lumMod val="50000"/>
                  </a:schemeClr>
                </a:solidFill>
              </a:rPr>
              <a:t>La </a:t>
            </a:r>
            <a:r>
              <a:rPr lang="en-US" dirty="0" err="1" smtClean="0">
                <a:solidFill>
                  <a:schemeClr val="bg1">
                    <a:lumMod val="50000"/>
                  </a:schemeClr>
                </a:solidFill>
              </a:rPr>
              <a:t>pianificazione</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un </a:t>
            </a:r>
            <a:r>
              <a:rPr lang="en-US" dirty="0" err="1" smtClean="0">
                <a:solidFill>
                  <a:schemeClr val="bg1">
                    <a:lumMod val="50000"/>
                  </a:schemeClr>
                </a:solidFill>
              </a:rPr>
              <a:t>intervento</a:t>
            </a:r>
            <a:r>
              <a:rPr lang="en-US" dirty="0" smtClean="0">
                <a:solidFill>
                  <a:schemeClr val="bg1">
                    <a:lumMod val="50000"/>
                  </a:schemeClr>
                </a:solidFill>
              </a:rPr>
              <a:t> </a:t>
            </a:r>
            <a:r>
              <a:rPr lang="en-US" dirty="0" err="1" smtClean="0">
                <a:solidFill>
                  <a:schemeClr val="bg1">
                    <a:lumMod val="50000"/>
                  </a:schemeClr>
                </a:solidFill>
              </a:rPr>
              <a:t>preventivo</a:t>
            </a:r>
            <a:r>
              <a:rPr lang="en-US" dirty="0" smtClean="0">
                <a:solidFill>
                  <a:schemeClr val="bg1">
                    <a:lumMod val="50000"/>
                  </a:schemeClr>
                </a:solidFill>
              </a:rPr>
              <a:t> </a:t>
            </a:r>
            <a:r>
              <a:rPr lang="en-US" dirty="0" err="1" smtClean="0">
                <a:solidFill>
                  <a:schemeClr val="bg1">
                    <a:lumMod val="50000"/>
                  </a:schemeClr>
                </a:solidFill>
              </a:rPr>
              <a:t>richiede</a:t>
            </a:r>
            <a:r>
              <a:rPr lang="en-US" dirty="0" smtClean="0">
                <a:solidFill>
                  <a:schemeClr val="bg1">
                    <a:lumMod val="50000"/>
                  </a:schemeClr>
                </a:solidFill>
              </a:rPr>
              <a:t> </a:t>
            </a:r>
            <a:r>
              <a:rPr lang="en-US" dirty="0" err="1" smtClean="0">
                <a:solidFill>
                  <a:schemeClr val="bg1">
                    <a:lumMod val="50000"/>
                  </a:schemeClr>
                </a:solidFill>
              </a:rPr>
              <a:t>l’identificazione</a:t>
            </a:r>
            <a:r>
              <a:rPr lang="en-US" dirty="0" smtClean="0">
                <a:solidFill>
                  <a:schemeClr val="bg1">
                    <a:lumMod val="50000"/>
                  </a:schemeClr>
                </a:solidFill>
              </a:rPr>
              <a:t> del </a:t>
            </a:r>
            <a:r>
              <a:rPr lang="en-US" b="1" dirty="0" err="1" smtClean="0">
                <a:solidFill>
                  <a:schemeClr val="bg1">
                    <a:lumMod val="50000"/>
                  </a:schemeClr>
                </a:solidFill>
              </a:rPr>
              <a:t>livello</a:t>
            </a:r>
            <a:r>
              <a:rPr lang="en-US" b="1" dirty="0" smtClean="0">
                <a:solidFill>
                  <a:schemeClr val="bg1">
                    <a:lumMod val="50000"/>
                  </a:schemeClr>
                </a:solidFill>
              </a:rPr>
              <a:t> </a:t>
            </a:r>
            <a:r>
              <a:rPr lang="en-US" b="1" dirty="0" err="1" smtClean="0">
                <a:solidFill>
                  <a:schemeClr val="bg1">
                    <a:lumMod val="50000"/>
                  </a:schemeClr>
                </a:solidFill>
              </a:rPr>
              <a:t>di</a:t>
            </a:r>
            <a:r>
              <a:rPr lang="en-US" b="1" dirty="0" smtClean="0">
                <a:solidFill>
                  <a:schemeClr val="bg1">
                    <a:lumMod val="50000"/>
                  </a:schemeClr>
                </a:solidFill>
              </a:rPr>
              <a:t> </a:t>
            </a:r>
            <a:r>
              <a:rPr lang="en-US" b="1" dirty="0" err="1" smtClean="0">
                <a:solidFill>
                  <a:schemeClr val="bg1">
                    <a:lumMod val="50000"/>
                  </a:schemeClr>
                </a:solidFill>
              </a:rPr>
              <a:t>prevenzione</a:t>
            </a:r>
            <a:r>
              <a:rPr lang="en-US" b="1" dirty="0" smtClean="0">
                <a:solidFill>
                  <a:schemeClr val="bg1">
                    <a:lumMod val="50000"/>
                  </a:schemeClr>
                </a:solidFill>
              </a:rPr>
              <a:t> </a:t>
            </a:r>
            <a:r>
              <a:rPr lang="en-US" dirty="0" smtClean="0">
                <a:solidFill>
                  <a:schemeClr val="bg1">
                    <a:lumMod val="50000"/>
                  </a:schemeClr>
                </a:solidFill>
              </a:rPr>
              <a:t>in </a:t>
            </a:r>
            <a:r>
              <a:rPr lang="en-US" dirty="0" err="1" smtClean="0">
                <a:solidFill>
                  <a:schemeClr val="bg1">
                    <a:lumMod val="50000"/>
                  </a:schemeClr>
                </a:solidFill>
              </a:rPr>
              <a:t>relazione</a:t>
            </a:r>
            <a:r>
              <a:rPr lang="en-US" dirty="0" smtClean="0">
                <a:solidFill>
                  <a:schemeClr val="bg1">
                    <a:lumMod val="50000"/>
                  </a:schemeClr>
                </a:solidFill>
              </a:rPr>
              <a:t> </a:t>
            </a:r>
            <a:r>
              <a:rPr lang="en-US" dirty="0" err="1" smtClean="0">
                <a:solidFill>
                  <a:schemeClr val="bg1">
                    <a:lumMod val="50000"/>
                  </a:schemeClr>
                </a:solidFill>
              </a:rPr>
              <a:t>alla</a:t>
            </a:r>
            <a:r>
              <a:rPr lang="en-US" dirty="0" smtClean="0">
                <a:solidFill>
                  <a:schemeClr val="bg1">
                    <a:lumMod val="50000"/>
                  </a:schemeClr>
                </a:solidFill>
              </a:rPr>
              <a:t> </a:t>
            </a:r>
            <a:r>
              <a:rPr lang="en-US" dirty="0" err="1" smtClean="0">
                <a:solidFill>
                  <a:schemeClr val="bg1">
                    <a:lumMod val="50000"/>
                  </a:schemeClr>
                </a:solidFill>
              </a:rPr>
              <a:t>problematica</a:t>
            </a:r>
            <a:r>
              <a:rPr lang="en-US" dirty="0" smtClean="0">
                <a:solidFill>
                  <a:schemeClr val="bg1">
                    <a:lumMod val="50000"/>
                  </a:schemeClr>
                </a:solidFill>
              </a:rPr>
              <a:t>. </a:t>
            </a:r>
          </a:p>
          <a:p>
            <a:endParaRPr lang="en-US" dirty="0">
              <a:solidFill>
                <a:schemeClr val="tx1"/>
              </a:solidFill>
            </a:endParaRPr>
          </a:p>
        </p:txBody>
      </p:sp>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14428"/>
            <a:ext cx="8072494" cy="292895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smtClean="0">
                <a:solidFill>
                  <a:schemeClr val="bg1">
                    <a:lumMod val="50000"/>
                  </a:schemeClr>
                </a:solidFill>
              </a:rPr>
              <a:t>STEP 3 – </a:t>
            </a:r>
            <a:r>
              <a:rPr lang="en-US" b="1" dirty="0" err="1" smtClean="0">
                <a:solidFill>
                  <a:schemeClr val="bg1">
                    <a:lumMod val="50000"/>
                  </a:schemeClr>
                </a:solidFill>
              </a:rPr>
              <a:t>Identificare</a:t>
            </a:r>
            <a:r>
              <a:rPr lang="en-US" b="1" dirty="0" smtClean="0">
                <a:solidFill>
                  <a:schemeClr val="bg1">
                    <a:lumMod val="50000"/>
                  </a:schemeClr>
                </a:solidFill>
              </a:rPr>
              <a:t> I </a:t>
            </a:r>
            <a:r>
              <a:rPr lang="en-US" b="1" dirty="0" err="1" smtClean="0">
                <a:solidFill>
                  <a:schemeClr val="bg1">
                    <a:lumMod val="50000"/>
                  </a:schemeClr>
                </a:solidFill>
              </a:rPr>
              <a:t>possibili</a:t>
            </a:r>
            <a:r>
              <a:rPr lang="en-US" b="1" dirty="0" smtClean="0">
                <a:solidFill>
                  <a:schemeClr val="bg1">
                    <a:lumMod val="50000"/>
                  </a:schemeClr>
                </a:solidFill>
              </a:rPr>
              <a:t> </a:t>
            </a:r>
            <a:r>
              <a:rPr lang="en-US" b="1" dirty="0" err="1" smtClean="0">
                <a:solidFill>
                  <a:schemeClr val="bg1">
                    <a:lumMod val="50000"/>
                  </a:schemeClr>
                </a:solidFill>
              </a:rPr>
              <a:t>fattori</a:t>
            </a:r>
            <a:r>
              <a:rPr lang="en-US" b="1" dirty="0" smtClean="0">
                <a:solidFill>
                  <a:schemeClr val="bg1">
                    <a:lumMod val="50000"/>
                  </a:schemeClr>
                </a:solidFill>
              </a:rPr>
              <a:t> </a:t>
            </a:r>
            <a:r>
              <a:rPr lang="en-US" b="1" dirty="0" err="1" smtClean="0">
                <a:solidFill>
                  <a:schemeClr val="bg1">
                    <a:lumMod val="50000"/>
                  </a:schemeClr>
                </a:solidFill>
              </a:rPr>
              <a:t>che</a:t>
            </a:r>
            <a:r>
              <a:rPr lang="en-US" b="1" dirty="0" smtClean="0">
                <a:solidFill>
                  <a:schemeClr val="bg1">
                    <a:lumMod val="50000"/>
                  </a:schemeClr>
                </a:solidFill>
              </a:rPr>
              <a:t> </a:t>
            </a:r>
            <a:r>
              <a:rPr lang="en-US" b="1" dirty="0" err="1" smtClean="0">
                <a:solidFill>
                  <a:schemeClr val="bg1">
                    <a:lumMod val="50000"/>
                  </a:schemeClr>
                </a:solidFill>
              </a:rPr>
              <a:t>potrebbero</a:t>
            </a:r>
            <a:r>
              <a:rPr lang="en-US" b="1" dirty="0" smtClean="0">
                <a:solidFill>
                  <a:schemeClr val="bg1">
                    <a:lumMod val="50000"/>
                  </a:schemeClr>
                </a:solidFill>
              </a:rPr>
              <a:t> </a:t>
            </a:r>
            <a:r>
              <a:rPr lang="en-US" b="1" dirty="0" err="1" smtClean="0">
                <a:solidFill>
                  <a:schemeClr val="bg1">
                    <a:lumMod val="50000"/>
                  </a:schemeClr>
                </a:solidFill>
              </a:rPr>
              <a:t>ridurre</a:t>
            </a:r>
            <a:r>
              <a:rPr lang="en-US" b="1" dirty="0" smtClean="0">
                <a:solidFill>
                  <a:schemeClr val="bg1">
                    <a:lumMod val="50000"/>
                  </a:schemeClr>
                </a:solidFill>
              </a:rPr>
              <a:t> </a:t>
            </a:r>
            <a:r>
              <a:rPr lang="en-US" b="1" dirty="0" err="1" smtClean="0">
                <a:solidFill>
                  <a:schemeClr val="bg1">
                    <a:lumMod val="50000"/>
                  </a:schemeClr>
                </a:solidFill>
              </a:rPr>
              <a:t>il</a:t>
            </a:r>
            <a:r>
              <a:rPr lang="en-US" b="1" dirty="0" smtClean="0">
                <a:solidFill>
                  <a:schemeClr val="bg1">
                    <a:lumMod val="50000"/>
                  </a:schemeClr>
                </a:solidFill>
              </a:rPr>
              <a:t> </a:t>
            </a:r>
            <a:r>
              <a:rPr lang="en-US" b="1" dirty="0" err="1" smtClean="0">
                <a:solidFill>
                  <a:schemeClr val="bg1">
                    <a:lumMod val="50000"/>
                  </a:schemeClr>
                </a:solidFill>
              </a:rPr>
              <a:t>problema</a:t>
            </a:r>
            <a:r>
              <a:rPr lang="en-US" b="1" dirty="0" smtClean="0">
                <a:solidFill>
                  <a:schemeClr val="bg1">
                    <a:lumMod val="50000"/>
                  </a:schemeClr>
                </a:solidFill>
              </a:rPr>
              <a:t> </a:t>
            </a:r>
          </a:p>
          <a:p>
            <a:pPr algn="l"/>
            <a:endParaRPr lang="en-US" b="1" dirty="0" smtClean="0">
              <a:solidFill>
                <a:schemeClr val="bg1">
                  <a:lumMod val="50000"/>
                </a:schemeClr>
              </a:solidFill>
            </a:endParaRPr>
          </a:p>
          <a:p>
            <a:pPr algn="l"/>
            <a:r>
              <a:rPr lang="en-US" dirty="0" err="1" smtClean="0">
                <a:solidFill>
                  <a:schemeClr val="bg1">
                    <a:lumMod val="50000"/>
                  </a:schemeClr>
                </a:solidFill>
              </a:rPr>
              <a:t>Dopo</a:t>
            </a:r>
            <a:r>
              <a:rPr lang="en-US" dirty="0" smtClean="0">
                <a:solidFill>
                  <a:schemeClr val="bg1">
                    <a:lumMod val="50000"/>
                  </a:schemeClr>
                </a:solidFill>
              </a:rPr>
              <a:t> aver </a:t>
            </a:r>
            <a:r>
              <a:rPr lang="en-US" dirty="0" err="1" smtClean="0">
                <a:solidFill>
                  <a:schemeClr val="bg1">
                    <a:lumMod val="50000"/>
                  </a:schemeClr>
                </a:solidFill>
              </a:rPr>
              <a:t>ottenuto</a:t>
            </a:r>
            <a:r>
              <a:rPr lang="en-US" dirty="0" smtClean="0">
                <a:solidFill>
                  <a:schemeClr val="bg1">
                    <a:lumMod val="50000"/>
                  </a:schemeClr>
                </a:solidFill>
              </a:rPr>
              <a:t> </a:t>
            </a:r>
            <a:r>
              <a:rPr lang="en-US" dirty="0" err="1" smtClean="0">
                <a:solidFill>
                  <a:schemeClr val="bg1">
                    <a:lumMod val="50000"/>
                  </a:schemeClr>
                </a:solidFill>
              </a:rPr>
              <a:t>sufficienti</a:t>
            </a:r>
            <a:r>
              <a:rPr lang="en-US" dirty="0" smtClean="0">
                <a:solidFill>
                  <a:schemeClr val="bg1">
                    <a:lumMod val="50000"/>
                  </a:schemeClr>
                </a:solidFill>
              </a:rPr>
              <a:t> </a:t>
            </a:r>
            <a:r>
              <a:rPr lang="en-US" dirty="0" err="1" smtClean="0">
                <a:solidFill>
                  <a:schemeClr val="bg1">
                    <a:lumMod val="50000"/>
                  </a:schemeClr>
                </a:solidFill>
              </a:rPr>
              <a:t>informazioni</a:t>
            </a:r>
            <a:r>
              <a:rPr lang="en-US" dirty="0" smtClean="0">
                <a:solidFill>
                  <a:schemeClr val="bg1">
                    <a:lumMod val="50000"/>
                  </a:schemeClr>
                </a:solidFill>
              </a:rPr>
              <a:t> e aver </a:t>
            </a:r>
            <a:r>
              <a:rPr lang="en-US" dirty="0" err="1" smtClean="0">
                <a:solidFill>
                  <a:schemeClr val="bg1">
                    <a:lumMod val="50000"/>
                  </a:schemeClr>
                </a:solidFill>
              </a:rPr>
              <a:t>scelto</a:t>
            </a:r>
            <a:r>
              <a:rPr lang="en-US" dirty="0" smtClean="0">
                <a:solidFill>
                  <a:schemeClr val="bg1">
                    <a:lumMod val="50000"/>
                  </a:schemeClr>
                </a:solidFill>
              </a:rPr>
              <a:t> </a:t>
            </a:r>
            <a:r>
              <a:rPr lang="en-US" dirty="0" err="1" smtClean="0">
                <a:solidFill>
                  <a:schemeClr val="bg1">
                    <a:lumMod val="50000"/>
                  </a:schemeClr>
                </a:solidFill>
              </a:rPr>
              <a:t>il</a:t>
            </a:r>
            <a:r>
              <a:rPr lang="en-US" dirty="0" smtClean="0">
                <a:solidFill>
                  <a:schemeClr val="bg1">
                    <a:lumMod val="50000"/>
                  </a:schemeClr>
                </a:solidFill>
              </a:rPr>
              <a:t> </a:t>
            </a:r>
            <a:r>
              <a:rPr lang="en-US" dirty="0" err="1" smtClean="0">
                <a:solidFill>
                  <a:schemeClr val="bg1">
                    <a:lumMod val="50000"/>
                  </a:schemeClr>
                </a:solidFill>
              </a:rPr>
              <a:t>livello</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prevenzione</a:t>
            </a:r>
            <a:r>
              <a:rPr lang="en-US" dirty="0" smtClean="0">
                <a:solidFill>
                  <a:schemeClr val="bg1">
                    <a:lumMod val="50000"/>
                  </a:schemeClr>
                </a:solidFill>
              </a:rPr>
              <a:t>, </a:t>
            </a:r>
            <a:r>
              <a:rPr lang="en-US" dirty="0" err="1" smtClean="0">
                <a:solidFill>
                  <a:schemeClr val="bg1">
                    <a:lumMod val="50000"/>
                  </a:schemeClr>
                </a:solidFill>
              </a:rPr>
              <a:t>avvalendosi</a:t>
            </a:r>
            <a:r>
              <a:rPr lang="en-US" dirty="0" smtClean="0">
                <a:solidFill>
                  <a:schemeClr val="bg1">
                    <a:lumMod val="50000"/>
                  </a:schemeClr>
                </a:solidFill>
              </a:rPr>
              <a:t> </a:t>
            </a:r>
            <a:r>
              <a:rPr lang="en-US" dirty="0" err="1" smtClean="0">
                <a:solidFill>
                  <a:schemeClr val="bg1">
                    <a:lumMod val="50000"/>
                  </a:schemeClr>
                </a:solidFill>
              </a:rPr>
              <a:t>dell’aiuto</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altr</a:t>
            </a:r>
            <a:r>
              <a:rPr lang="en-US" dirty="0" smtClean="0">
                <a:solidFill>
                  <a:schemeClr val="bg1">
                    <a:lumMod val="50000"/>
                  </a:schemeClr>
                </a:solidFill>
              </a:rPr>
              <a:t> </a:t>
            </a:r>
            <a:r>
              <a:rPr lang="en-US" dirty="0" err="1" smtClean="0">
                <a:solidFill>
                  <a:schemeClr val="bg1">
                    <a:lumMod val="50000"/>
                  </a:schemeClr>
                </a:solidFill>
              </a:rPr>
              <a:t>colleghi</a:t>
            </a:r>
            <a:r>
              <a:rPr lang="en-US" dirty="0" smtClean="0">
                <a:solidFill>
                  <a:schemeClr val="bg1">
                    <a:lumMod val="50000"/>
                  </a:schemeClr>
                </a:solidFill>
              </a:rPr>
              <a:t>, </a:t>
            </a:r>
            <a:r>
              <a:rPr lang="en-US" dirty="0" err="1" smtClean="0">
                <a:solidFill>
                  <a:schemeClr val="bg1">
                    <a:lumMod val="50000"/>
                  </a:schemeClr>
                </a:solidFill>
              </a:rPr>
              <a:t>si</a:t>
            </a:r>
            <a:r>
              <a:rPr lang="en-US" dirty="0" smtClean="0">
                <a:solidFill>
                  <a:schemeClr val="bg1">
                    <a:lumMod val="50000"/>
                  </a:schemeClr>
                </a:solidFill>
              </a:rPr>
              <a:t> </a:t>
            </a:r>
            <a:r>
              <a:rPr lang="en-US" dirty="0" err="1" smtClean="0">
                <a:solidFill>
                  <a:schemeClr val="bg1">
                    <a:lumMod val="50000"/>
                  </a:schemeClr>
                </a:solidFill>
              </a:rPr>
              <a:t>può</a:t>
            </a:r>
            <a:r>
              <a:rPr lang="en-US" dirty="0" smtClean="0">
                <a:solidFill>
                  <a:schemeClr val="bg1">
                    <a:lumMod val="50000"/>
                  </a:schemeClr>
                </a:solidFill>
              </a:rPr>
              <a:t> </a:t>
            </a:r>
            <a:r>
              <a:rPr lang="en-US" dirty="0" err="1" smtClean="0">
                <a:solidFill>
                  <a:schemeClr val="bg1">
                    <a:lumMod val="50000"/>
                  </a:schemeClr>
                </a:solidFill>
              </a:rPr>
              <a:t>procedere</a:t>
            </a:r>
            <a:r>
              <a:rPr lang="en-US" dirty="0" smtClean="0">
                <a:solidFill>
                  <a:schemeClr val="bg1">
                    <a:lumMod val="50000"/>
                  </a:schemeClr>
                </a:solidFill>
              </a:rPr>
              <a:t> con </a:t>
            </a:r>
            <a:r>
              <a:rPr lang="en-US" dirty="0" err="1" smtClean="0">
                <a:solidFill>
                  <a:schemeClr val="bg1">
                    <a:lumMod val="50000"/>
                  </a:schemeClr>
                </a:solidFill>
              </a:rPr>
              <a:t>l’identificazione</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caratteristiche</a:t>
            </a:r>
            <a:r>
              <a:rPr lang="en-US" dirty="0" smtClean="0">
                <a:solidFill>
                  <a:schemeClr val="bg1">
                    <a:lumMod val="50000"/>
                  </a:schemeClr>
                </a:solidFill>
              </a:rPr>
              <a:t> </a:t>
            </a:r>
            <a:r>
              <a:rPr lang="en-US" dirty="0" err="1" smtClean="0">
                <a:solidFill>
                  <a:schemeClr val="bg1">
                    <a:lumMod val="50000"/>
                  </a:schemeClr>
                </a:solidFill>
              </a:rPr>
              <a:t>che</a:t>
            </a:r>
            <a:r>
              <a:rPr lang="en-US" dirty="0" smtClean="0">
                <a:solidFill>
                  <a:schemeClr val="bg1">
                    <a:lumMod val="50000"/>
                  </a:schemeClr>
                </a:solidFill>
              </a:rPr>
              <a:t> </a:t>
            </a:r>
            <a:r>
              <a:rPr lang="en-US" dirty="0" err="1" smtClean="0">
                <a:solidFill>
                  <a:schemeClr val="bg1">
                    <a:lumMod val="50000"/>
                  </a:schemeClr>
                </a:solidFill>
              </a:rPr>
              <a:t>possono</a:t>
            </a:r>
            <a:r>
              <a:rPr lang="en-US" dirty="0" smtClean="0">
                <a:solidFill>
                  <a:schemeClr val="bg1">
                    <a:lumMod val="50000"/>
                  </a:schemeClr>
                </a:solidFill>
              </a:rPr>
              <a:t> </a:t>
            </a:r>
            <a:r>
              <a:rPr lang="en-US" dirty="0" err="1" smtClean="0">
                <a:solidFill>
                  <a:schemeClr val="bg1">
                    <a:lumMod val="50000"/>
                  </a:schemeClr>
                </a:solidFill>
              </a:rPr>
              <a:t>ridurre</a:t>
            </a:r>
            <a:r>
              <a:rPr lang="en-US" dirty="0" smtClean="0">
                <a:solidFill>
                  <a:schemeClr val="bg1">
                    <a:lumMod val="50000"/>
                  </a:schemeClr>
                </a:solidFill>
              </a:rPr>
              <a:t> </a:t>
            </a:r>
            <a:r>
              <a:rPr lang="en-US" dirty="0" err="1" smtClean="0">
                <a:solidFill>
                  <a:schemeClr val="bg1">
                    <a:lumMod val="50000"/>
                  </a:schemeClr>
                </a:solidFill>
              </a:rPr>
              <a:t>il</a:t>
            </a:r>
            <a:r>
              <a:rPr lang="en-US" dirty="0" smtClean="0">
                <a:solidFill>
                  <a:schemeClr val="bg1">
                    <a:lumMod val="50000"/>
                  </a:schemeClr>
                </a:solidFill>
              </a:rPr>
              <a:t> </a:t>
            </a:r>
            <a:r>
              <a:rPr lang="en-US" dirty="0" err="1" smtClean="0">
                <a:solidFill>
                  <a:schemeClr val="bg1">
                    <a:lumMod val="50000"/>
                  </a:schemeClr>
                </a:solidFill>
              </a:rPr>
              <a:t>problema</a:t>
            </a:r>
            <a:r>
              <a:rPr lang="en-US" dirty="0" smtClean="0">
                <a:solidFill>
                  <a:schemeClr val="bg1">
                    <a:lumMod val="50000"/>
                  </a:schemeClr>
                </a:solidFill>
              </a:rPr>
              <a:t>. </a:t>
            </a:r>
          </a:p>
          <a:p>
            <a:pPr algn="l"/>
            <a:endParaRPr lang="en-US" dirty="0" smtClean="0">
              <a:solidFill>
                <a:schemeClr val="bg1">
                  <a:lumMod val="50000"/>
                </a:schemeClr>
              </a:solidFill>
            </a:endParaRPr>
          </a:p>
          <a:p>
            <a:pPr algn="l"/>
            <a:r>
              <a:rPr lang="en-US" dirty="0" smtClean="0">
                <a:solidFill>
                  <a:schemeClr val="bg1">
                    <a:lumMod val="50000"/>
                  </a:schemeClr>
                </a:solidFill>
              </a:rPr>
              <a:t>Un </a:t>
            </a:r>
            <a:r>
              <a:rPr lang="en-US" dirty="0" err="1" smtClean="0">
                <a:solidFill>
                  <a:schemeClr val="bg1">
                    <a:lumMod val="50000"/>
                  </a:schemeClr>
                </a:solidFill>
              </a:rPr>
              <a:t>modo</a:t>
            </a:r>
            <a:r>
              <a:rPr lang="en-US" dirty="0" smtClean="0">
                <a:solidFill>
                  <a:schemeClr val="bg1">
                    <a:lumMod val="50000"/>
                  </a:schemeClr>
                </a:solidFill>
              </a:rPr>
              <a:t> per fare </a:t>
            </a:r>
            <a:r>
              <a:rPr lang="en-US" dirty="0" err="1" smtClean="0">
                <a:solidFill>
                  <a:schemeClr val="bg1">
                    <a:lumMod val="50000"/>
                  </a:schemeClr>
                </a:solidFill>
              </a:rPr>
              <a:t>ciò</a:t>
            </a:r>
            <a:r>
              <a:rPr lang="en-US" dirty="0" smtClean="0">
                <a:solidFill>
                  <a:schemeClr val="bg1">
                    <a:lumMod val="50000"/>
                  </a:schemeClr>
                </a:solidFill>
              </a:rPr>
              <a:t> è </a:t>
            </a:r>
            <a:r>
              <a:rPr lang="en-US" dirty="0" err="1" smtClean="0">
                <a:solidFill>
                  <a:schemeClr val="bg1">
                    <a:lumMod val="50000"/>
                  </a:schemeClr>
                </a:solidFill>
              </a:rPr>
              <a:t>mediante</a:t>
            </a:r>
            <a:r>
              <a:rPr lang="en-US" dirty="0" smtClean="0">
                <a:solidFill>
                  <a:schemeClr val="bg1">
                    <a:lumMod val="50000"/>
                  </a:schemeClr>
                </a:solidFill>
              </a:rPr>
              <a:t> </a:t>
            </a:r>
            <a:r>
              <a:rPr lang="en-US" b="1" dirty="0" smtClean="0">
                <a:solidFill>
                  <a:schemeClr val="bg1">
                    <a:lumMod val="50000"/>
                  </a:schemeClr>
                </a:solidFill>
              </a:rPr>
              <a:t>brainstorming</a:t>
            </a:r>
            <a:r>
              <a:rPr lang="en-US" dirty="0" smtClean="0">
                <a:solidFill>
                  <a:schemeClr val="bg1">
                    <a:lumMod val="50000"/>
                  </a:schemeClr>
                </a:solidFill>
              </a:rPr>
              <a:t>. </a:t>
            </a:r>
            <a:endParaRPr lang="en-US" dirty="0">
              <a:solidFill>
                <a:schemeClr val="bg1">
                  <a:lumMod val="50000"/>
                </a:schemeClr>
              </a:solidFill>
            </a:endParaRPr>
          </a:p>
        </p:txBody>
      </p:sp>
      <p:pic>
        <p:nvPicPr>
          <p:cNvPr id="36866" name="Picture 2" descr="Risultati immagini per brainstorming"/>
          <p:cNvPicPr>
            <a:picLocks noChangeAspect="1" noChangeArrowheads="1"/>
          </p:cNvPicPr>
          <p:nvPr/>
        </p:nvPicPr>
        <p:blipFill>
          <a:blip r:embed="rId3" cstate="print"/>
          <a:srcRect/>
          <a:stretch>
            <a:fillRect/>
          </a:stretch>
        </p:blipFill>
        <p:spPr bwMode="auto">
          <a:xfrm>
            <a:off x="7000892" y="3214692"/>
            <a:ext cx="1643075" cy="859876"/>
          </a:xfrm>
          <a:prstGeom prst="rect">
            <a:avLst/>
          </a:prstGeom>
          <a:noFill/>
        </p:spPr>
      </p:pic>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14428"/>
            <a:ext cx="8143932" cy="271464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smtClean="0">
                <a:solidFill>
                  <a:schemeClr val="bg1">
                    <a:lumMod val="50000"/>
                  </a:schemeClr>
                </a:solidFill>
              </a:rPr>
              <a:t>STEP 4 – </a:t>
            </a:r>
            <a:r>
              <a:rPr lang="en-US" b="1" dirty="0" err="1" smtClean="0">
                <a:solidFill>
                  <a:schemeClr val="bg1">
                    <a:lumMod val="50000"/>
                  </a:schemeClr>
                </a:solidFill>
              </a:rPr>
              <a:t>Sviluppare</a:t>
            </a:r>
            <a:r>
              <a:rPr lang="en-US" b="1" dirty="0" smtClean="0">
                <a:solidFill>
                  <a:schemeClr val="bg1">
                    <a:lumMod val="50000"/>
                  </a:schemeClr>
                </a:solidFill>
              </a:rPr>
              <a:t> un piano </a:t>
            </a:r>
            <a:r>
              <a:rPr lang="en-US" b="1" dirty="0" err="1" smtClean="0">
                <a:solidFill>
                  <a:schemeClr val="bg1">
                    <a:lumMod val="50000"/>
                  </a:schemeClr>
                </a:solidFill>
              </a:rPr>
              <a:t>preventivo</a:t>
            </a:r>
            <a:endParaRPr lang="en-US" b="1" dirty="0" smtClean="0">
              <a:solidFill>
                <a:schemeClr val="bg1">
                  <a:lumMod val="50000"/>
                </a:schemeClr>
              </a:solidFill>
            </a:endParaRPr>
          </a:p>
          <a:p>
            <a:pPr algn="just"/>
            <a:r>
              <a:rPr lang="en-US" dirty="0" smtClean="0">
                <a:solidFill>
                  <a:schemeClr val="bg1">
                    <a:lumMod val="50000"/>
                  </a:schemeClr>
                </a:solidFill>
              </a:rPr>
              <a:t>Lo </a:t>
            </a:r>
            <a:r>
              <a:rPr lang="en-US" dirty="0" err="1" smtClean="0">
                <a:solidFill>
                  <a:schemeClr val="bg1">
                    <a:lumMod val="50000"/>
                  </a:schemeClr>
                </a:solidFill>
              </a:rPr>
              <a:t>sviluppo</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un piano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prevenzione</a:t>
            </a:r>
            <a:r>
              <a:rPr lang="en-US" dirty="0" smtClean="0">
                <a:solidFill>
                  <a:schemeClr val="bg1">
                    <a:lumMod val="50000"/>
                  </a:schemeClr>
                </a:solidFill>
              </a:rPr>
              <a:t> </a:t>
            </a:r>
            <a:r>
              <a:rPr lang="en-US" dirty="0" err="1" smtClean="0">
                <a:solidFill>
                  <a:schemeClr val="bg1">
                    <a:lumMod val="50000"/>
                  </a:schemeClr>
                </a:solidFill>
              </a:rPr>
              <a:t>ti</a:t>
            </a:r>
            <a:r>
              <a:rPr lang="en-US" dirty="0" smtClean="0">
                <a:solidFill>
                  <a:schemeClr val="bg1">
                    <a:lumMod val="50000"/>
                  </a:schemeClr>
                </a:solidFill>
              </a:rPr>
              <a:t> </a:t>
            </a:r>
            <a:r>
              <a:rPr lang="en-US" dirty="0" err="1" smtClean="0">
                <a:solidFill>
                  <a:schemeClr val="bg1">
                    <a:lumMod val="50000"/>
                  </a:schemeClr>
                </a:solidFill>
              </a:rPr>
              <a:t>consente</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identificare</a:t>
            </a:r>
            <a:r>
              <a:rPr lang="en-US" dirty="0" smtClean="0">
                <a:solidFill>
                  <a:schemeClr val="bg1">
                    <a:lumMod val="50000"/>
                  </a:schemeClr>
                </a:solidFill>
              </a:rPr>
              <a:t> le </a:t>
            </a:r>
            <a:r>
              <a:rPr lang="en-US" dirty="0" err="1" smtClean="0">
                <a:solidFill>
                  <a:schemeClr val="bg1">
                    <a:lumMod val="50000"/>
                  </a:schemeClr>
                </a:solidFill>
              </a:rPr>
              <a:t>attività</a:t>
            </a:r>
            <a:r>
              <a:rPr lang="en-US" dirty="0" smtClean="0">
                <a:solidFill>
                  <a:schemeClr val="bg1">
                    <a:lumMod val="50000"/>
                  </a:schemeClr>
                </a:solidFill>
              </a:rPr>
              <a:t> </a:t>
            </a:r>
            <a:r>
              <a:rPr lang="en-US" dirty="0" err="1" smtClean="0">
                <a:solidFill>
                  <a:schemeClr val="bg1">
                    <a:lumMod val="50000"/>
                  </a:schemeClr>
                </a:solidFill>
              </a:rPr>
              <a:t>che</a:t>
            </a:r>
            <a:r>
              <a:rPr lang="en-US" dirty="0" smtClean="0">
                <a:solidFill>
                  <a:schemeClr val="bg1">
                    <a:lumMod val="50000"/>
                  </a:schemeClr>
                </a:solidFill>
              </a:rPr>
              <a:t> </a:t>
            </a:r>
            <a:r>
              <a:rPr lang="en-US" dirty="0" err="1" smtClean="0">
                <a:solidFill>
                  <a:schemeClr val="bg1">
                    <a:lumMod val="50000"/>
                  </a:schemeClr>
                </a:solidFill>
              </a:rPr>
              <a:t>possono</a:t>
            </a:r>
            <a:r>
              <a:rPr lang="en-US" dirty="0" smtClean="0">
                <a:solidFill>
                  <a:schemeClr val="bg1">
                    <a:lumMod val="50000"/>
                  </a:schemeClr>
                </a:solidFill>
              </a:rPr>
              <a:t> </a:t>
            </a:r>
            <a:r>
              <a:rPr lang="en-US" dirty="0" err="1" smtClean="0">
                <a:solidFill>
                  <a:schemeClr val="bg1">
                    <a:lumMod val="50000"/>
                  </a:schemeClr>
                </a:solidFill>
              </a:rPr>
              <a:t>contribuire</a:t>
            </a:r>
            <a:r>
              <a:rPr lang="en-US" dirty="0" smtClean="0">
                <a:solidFill>
                  <a:schemeClr val="bg1">
                    <a:lumMod val="50000"/>
                  </a:schemeClr>
                </a:solidFill>
              </a:rPr>
              <a:t> al </a:t>
            </a:r>
            <a:r>
              <a:rPr lang="en-US" dirty="0" err="1" smtClean="0">
                <a:solidFill>
                  <a:schemeClr val="bg1">
                    <a:lumMod val="50000"/>
                  </a:schemeClr>
                </a:solidFill>
              </a:rPr>
              <a:t>processo</a:t>
            </a:r>
            <a:r>
              <a:rPr lang="en-US" dirty="0" smtClean="0">
                <a:solidFill>
                  <a:schemeClr val="bg1">
                    <a:lumMod val="50000"/>
                  </a:schemeClr>
                </a:solidFill>
              </a:rPr>
              <a:t> </a:t>
            </a:r>
            <a:r>
              <a:rPr lang="en-US" dirty="0" err="1" smtClean="0">
                <a:solidFill>
                  <a:schemeClr val="bg1">
                    <a:lumMod val="50000"/>
                  </a:schemeClr>
                </a:solidFill>
              </a:rPr>
              <a:t>preventivo</a:t>
            </a:r>
            <a:r>
              <a:rPr lang="en-US" dirty="0" smtClean="0">
                <a:solidFill>
                  <a:schemeClr val="bg1">
                    <a:lumMod val="50000"/>
                  </a:schemeClr>
                </a:solidFill>
              </a:rPr>
              <a:t>.</a:t>
            </a:r>
          </a:p>
          <a:p>
            <a:pPr algn="just"/>
            <a:endParaRPr lang="en-US" dirty="0" smtClean="0">
              <a:solidFill>
                <a:schemeClr val="bg1">
                  <a:lumMod val="50000"/>
                </a:schemeClr>
              </a:solidFill>
            </a:endParaRPr>
          </a:p>
          <a:p>
            <a:pPr algn="just"/>
            <a:r>
              <a:rPr lang="en-US" b="1" dirty="0" smtClean="0">
                <a:solidFill>
                  <a:schemeClr val="bg1">
                    <a:lumMod val="50000"/>
                  </a:schemeClr>
                </a:solidFill>
              </a:rPr>
              <a:t>Un piano </a:t>
            </a:r>
            <a:r>
              <a:rPr lang="en-US" b="1" dirty="0" err="1" smtClean="0">
                <a:solidFill>
                  <a:schemeClr val="bg1">
                    <a:lumMod val="50000"/>
                  </a:schemeClr>
                </a:solidFill>
              </a:rPr>
              <a:t>di</a:t>
            </a:r>
            <a:r>
              <a:rPr lang="en-US" b="1" dirty="0" smtClean="0">
                <a:solidFill>
                  <a:schemeClr val="bg1">
                    <a:lumMod val="50000"/>
                  </a:schemeClr>
                </a:solidFill>
              </a:rPr>
              <a:t> </a:t>
            </a:r>
            <a:r>
              <a:rPr lang="en-US" b="1" dirty="0" err="1" smtClean="0">
                <a:solidFill>
                  <a:schemeClr val="bg1">
                    <a:lumMod val="50000"/>
                  </a:schemeClr>
                </a:solidFill>
              </a:rPr>
              <a:t>prevenzione</a:t>
            </a:r>
            <a:r>
              <a:rPr lang="en-US" b="1" dirty="0" smtClean="0">
                <a:solidFill>
                  <a:schemeClr val="bg1">
                    <a:lumMod val="50000"/>
                  </a:schemeClr>
                </a:solidFill>
              </a:rPr>
              <a:t> </a:t>
            </a:r>
            <a:r>
              <a:rPr lang="en-US" b="1" dirty="0" err="1" smtClean="0">
                <a:solidFill>
                  <a:schemeClr val="bg1">
                    <a:lumMod val="50000"/>
                  </a:schemeClr>
                </a:solidFill>
              </a:rPr>
              <a:t>dovrebbe</a:t>
            </a:r>
            <a:r>
              <a:rPr lang="en-US" b="1" dirty="0" smtClean="0">
                <a:solidFill>
                  <a:schemeClr val="bg1">
                    <a:lumMod val="50000"/>
                  </a:schemeClr>
                </a:solidFill>
              </a:rPr>
              <a:t> </a:t>
            </a:r>
            <a:r>
              <a:rPr lang="en-US" b="1" dirty="0" err="1" smtClean="0">
                <a:solidFill>
                  <a:schemeClr val="bg1">
                    <a:lumMod val="50000"/>
                  </a:schemeClr>
                </a:solidFill>
              </a:rPr>
              <a:t>essere</a:t>
            </a:r>
            <a:r>
              <a:rPr lang="en-US" b="1" dirty="0" smtClean="0">
                <a:solidFill>
                  <a:schemeClr val="bg1">
                    <a:lumMod val="50000"/>
                  </a:schemeClr>
                </a:solidFill>
              </a:rPr>
              <a:t> </a:t>
            </a:r>
            <a:r>
              <a:rPr lang="en-US" b="1" dirty="0" err="1" smtClean="0">
                <a:solidFill>
                  <a:schemeClr val="bg1">
                    <a:lumMod val="50000"/>
                  </a:schemeClr>
                </a:solidFill>
              </a:rPr>
              <a:t>composto</a:t>
            </a:r>
            <a:r>
              <a:rPr lang="en-US" b="1" dirty="0" smtClean="0">
                <a:solidFill>
                  <a:schemeClr val="bg1">
                    <a:lumMod val="50000"/>
                  </a:schemeClr>
                </a:solidFill>
              </a:rPr>
              <a:t> </a:t>
            </a:r>
            <a:r>
              <a:rPr lang="en-US" b="1" dirty="0" err="1" smtClean="0">
                <a:solidFill>
                  <a:schemeClr val="bg1">
                    <a:lumMod val="50000"/>
                  </a:schemeClr>
                </a:solidFill>
              </a:rPr>
              <a:t>da</a:t>
            </a:r>
            <a:r>
              <a:rPr lang="en-US" b="1" dirty="0" smtClean="0">
                <a:solidFill>
                  <a:schemeClr val="bg1">
                    <a:lumMod val="50000"/>
                  </a:schemeClr>
                </a:solidFill>
              </a:rPr>
              <a:t>:</a:t>
            </a:r>
          </a:p>
          <a:p>
            <a:pPr algn="just">
              <a:buFont typeface="Arial" pitchFamily="34" charset="0"/>
              <a:buChar char="•"/>
            </a:pPr>
            <a:r>
              <a:rPr lang="en-US" b="1" dirty="0" smtClean="0">
                <a:solidFill>
                  <a:schemeClr val="bg1">
                    <a:lumMod val="50000"/>
                  </a:schemeClr>
                </a:solidFill>
              </a:rPr>
              <a:t> </a:t>
            </a:r>
            <a:r>
              <a:rPr lang="en-US" b="1" dirty="0" err="1" smtClean="0">
                <a:solidFill>
                  <a:schemeClr val="bg1">
                    <a:lumMod val="50000"/>
                  </a:schemeClr>
                </a:solidFill>
              </a:rPr>
              <a:t>Obiettivo</a:t>
            </a:r>
            <a:r>
              <a:rPr lang="en-US" b="1" dirty="0" smtClean="0">
                <a:solidFill>
                  <a:schemeClr val="bg1">
                    <a:lumMod val="50000"/>
                  </a:schemeClr>
                </a:solidFill>
              </a:rPr>
              <a:t> </a:t>
            </a:r>
            <a:r>
              <a:rPr lang="en-US" b="1" dirty="0" err="1" smtClean="0">
                <a:solidFill>
                  <a:schemeClr val="bg1">
                    <a:lumMod val="50000"/>
                  </a:schemeClr>
                </a:solidFill>
              </a:rPr>
              <a:t>dell’intervento</a:t>
            </a:r>
            <a:r>
              <a:rPr lang="en-US" b="1" dirty="0" smtClean="0">
                <a:solidFill>
                  <a:schemeClr val="bg1">
                    <a:lumMod val="50000"/>
                  </a:schemeClr>
                </a:solidFill>
              </a:rPr>
              <a:t> </a:t>
            </a:r>
          </a:p>
          <a:p>
            <a:pPr algn="just">
              <a:buFont typeface="Arial" pitchFamily="34" charset="0"/>
              <a:buChar char="•"/>
            </a:pPr>
            <a:r>
              <a:rPr lang="en-US" b="1" dirty="0" smtClean="0">
                <a:solidFill>
                  <a:schemeClr val="bg1">
                    <a:lumMod val="50000"/>
                  </a:schemeClr>
                </a:solidFill>
              </a:rPr>
              <a:t> </a:t>
            </a:r>
            <a:r>
              <a:rPr lang="en-US" b="1" dirty="0" err="1" smtClean="0">
                <a:solidFill>
                  <a:schemeClr val="bg1">
                    <a:lumMod val="50000"/>
                  </a:schemeClr>
                </a:solidFill>
              </a:rPr>
              <a:t>Attività</a:t>
            </a:r>
            <a:endParaRPr lang="en-US" b="1" dirty="0" smtClean="0">
              <a:solidFill>
                <a:schemeClr val="bg1">
                  <a:lumMod val="50000"/>
                </a:schemeClr>
              </a:solidFill>
            </a:endParaRPr>
          </a:p>
          <a:p>
            <a:pPr algn="just">
              <a:buFont typeface="Arial" pitchFamily="34" charset="0"/>
              <a:buChar char="•"/>
            </a:pPr>
            <a:r>
              <a:rPr lang="en-US" b="1" dirty="0" smtClean="0">
                <a:solidFill>
                  <a:schemeClr val="bg1">
                    <a:lumMod val="50000"/>
                  </a:schemeClr>
                </a:solidFill>
              </a:rPr>
              <a:t> </a:t>
            </a:r>
            <a:r>
              <a:rPr lang="en-US" b="1" dirty="0" err="1" smtClean="0">
                <a:solidFill>
                  <a:schemeClr val="bg1">
                    <a:lumMod val="50000"/>
                  </a:schemeClr>
                </a:solidFill>
              </a:rPr>
              <a:t>Indicatori</a:t>
            </a:r>
            <a:endParaRPr lang="en-US" b="1" dirty="0">
              <a:solidFill>
                <a:schemeClr val="bg1">
                  <a:lumMod val="50000"/>
                </a:schemeClr>
              </a:solidFill>
            </a:endParaRPr>
          </a:p>
        </p:txBody>
      </p:sp>
      <p:pic>
        <p:nvPicPr>
          <p:cNvPr id="35841" name="Picture 1"/>
          <p:cNvPicPr>
            <a:picLocks noChangeAspect="1" noChangeArrowheads="1"/>
          </p:cNvPicPr>
          <p:nvPr/>
        </p:nvPicPr>
        <p:blipFill>
          <a:blip r:embed="rId3" cstate="print"/>
          <a:srcRect/>
          <a:stretch>
            <a:fillRect/>
          </a:stretch>
        </p:blipFill>
        <p:spPr bwMode="auto">
          <a:xfrm>
            <a:off x="6072198" y="2786064"/>
            <a:ext cx="1701070" cy="862003"/>
          </a:xfrm>
          <a:prstGeom prst="rect">
            <a:avLst/>
          </a:prstGeom>
          <a:noFill/>
          <a:ln w="9525">
            <a:noFill/>
            <a:miter lim="800000"/>
            <a:headEnd/>
            <a:tailEnd/>
          </a:ln>
          <a:effectLst/>
        </p:spPr>
      </p:pic>
      <p:sp>
        <p:nvSpPr>
          <p:cNvPr id="9" name="Titolo 1"/>
          <p:cNvSpPr>
            <a:spLocks noGrp="1"/>
          </p:cNvSpPr>
          <p:nvPr>
            <p:ph type="ctrTitle"/>
          </p:nvPr>
        </p:nvSpPr>
        <p:spPr>
          <a:xfrm>
            <a:off x="714348" y="142858"/>
            <a:ext cx="7772400" cy="357065"/>
          </a:xfrm>
        </p:spPr>
        <p:txBody>
          <a:bodyPr/>
          <a:lstStyle/>
          <a:p>
            <a:pPr algn="l"/>
            <a:r>
              <a:rPr lang="it-IT" sz="1800" dirty="0" err="1" smtClean="0">
                <a:solidFill>
                  <a:schemeClr val="bg1">
                    <a:lumMod val="50000"/>
                  </a:schemeClr>
                </a:solidFill>
              </a:rPr>
              <a:t>Unit</a:t>
            </a:r>
            <a:r>
              <a:rPr lang="it-IT" sz="1800" dirty="0" smtClean="0">
                <a:solidFill>
                  <a:schemeClr val="bg1">
                    <a:lumMod val="50000"/>
                  </a:schemeClr>
                </a:solidFill>
              </a:rPr>
              <a:t> 2. </a:t>
            </a:r>
            <a:r>
              <a:rPr lang="it-IT" sz="1800" b="0" dirty="0" err="1" smtClean="0">
                <a:solidFill>
                  <a:schemeClr val="bg1">
                    <a:lumMod val="50000"/>
                  </a:schemeClr>
                </a:solidFill>
              </a:rPr>
              <a:t>Prevention</a:t>
            </a:r>
            <a:r>
              <a:rPr lang="it-IT" sz="1800" b="0" dirty="0" smtClean="0">
                <a:solidFill>
                  <a:schemeClr val="bg1">
                    <a:lumMod val="50000"/>
                  </a:schemeClr>
                </a:solidFill>
              </a:rPr>
              <a:t> </a:t>
            </a:r>
            <a:r>
              <a:rPr lang="it-IT" sz="1800" b="0" dirty="0" err="1" smtClean="0">
                <a:solidFill>
                  <a:schemeClr val="bg1">
                    <a:lumMod val="50000"/>
                  </a:schemeClr>
                </a:solidFill>
              </a:rPr>
              <a:t>Strategies</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DB5B39F1-3799-4702-8C9D-BFEF5EE37C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806E92CC-3A6B-4D08-B53D-EDACCD69DB51}"/>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622458" y="1214428"/>
            <a:ext cx="7691208" cy="2643205"/>
          </a:xfrm>
          <a:prstGeom prst="rect">
            <a:avLst/>
          </a:prstGeom>
          <a:noFill/>
          <a:ln w="9525">
            <a:noFill/>
            <a:miter lim="800000"/>
            <a:headEnd/>
            <a:tailEnd/>
          </a:ln>
          <a:effectLst/>
        </p:spPr>
      </p:pic>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1285866"/>
            <a:ext cx="7858180"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smtClean="0">
                <a:solidFill>
                  <a:schemeClr val="bg1">
                    <a:lumMod val="50000"/>
                  </a:schemeClr>
                </a:solidFill>
              </a:rPr>
              <a:t>STEP 5 – </a:t>
            </a:r>
            <a:r>
              <a:rPr lang="en-US" b="1" dirty="0" err="1" smtClean="0">
                <a:solidFill>
                  <a:schemeClr val="bg1">
                    <a:lumMod val="50000"/>
                  </a:schemeClr>
                </a:solidFill>
              </a:rPr>
              <a:t>Implementazione</a:t>
            </a:r>
            <a:endParaRPr lang="en-US" b="1" dirty="0" smtClean="0">
              <a:solidFill>
                <a:schemeClr val="bg1">
                  <a:lumMod val="50000"/>
                </a:schemeClr>
              </a:solidFill>
            </a:endParaRPr>
          </a:p>
          <a:p>
            <a:pPr algn="just"/>
            <a:r>
              <a:rPr lang="en-US" dirty="0" smtClean="0">
                <a:solidFill>
                  <a:schemeClr val="bg1">
                    <a:lumMod val="50000"/>
                  </a:schemeClr>
                </a:solidFill>
              </a:rPr>
              <a:t>Durante </a:t>
            </a:r>
            <a:r>
              <a:rPr lang="en-US" dirty="0" err="1" smtClean="0">
                <a:solidFill>
                  <a:schemeClr val="bg1">
                    <a:lumMod val="50000"/>
                  </a:schemeClr>
                </a:solidFill>
              </a:rPr>
              <a:t>il</a:t>
            </a:r>
            <a:r>
              <a:rPr lang="en-US" dirty="0" smtClean="0">
                <a:solidFill>
                  <a:schemeClr val="bg1">
                    <a:lumMod val="50000"/>
                  </a:schemeClr>
                </a:solidFill>
              </a:rPr>
              <a:t> </a:t>
            </a:r>
            <a:r>
              <a:rPr lang="en-US" dirty="0" err="1" smtClean="0">
                <a:solidFill>
                  <a:schemeClr val="bg1">
                    <a:lumMod val="50000"/>
                  </a:schemeClr>
                </a:solidFill>
              </a:rPr>
              <a:t>processo</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implementazione</a:t>
            </a:r>
            <a:r>
              <a:rPr lang="en-US" dirty="0" smtClean="0">
                <a:solidFill>
                  <a:schemeClr val="bg1">
                    <a:lumMod val="50000"/>
                  </a:schemeClr>
                </a:solidFill>
              </a:rPr>
              <a:t> </a:t>
            </a:r>
            <a:r>
              <a:rPr lang="en-US" dirty="0" err="1" smtClean="0">
                <a:solidFill>
                  <a:schemeClr val="bg1">
                    <a:lumMod val="50000"/>
                  </a:schemeClr>
                </a:solidFill>
              </a:rPr>
              <a:t>sarebbe</a:t>
            </a:r>
            <a:r>
              <a:rPr lang="en-US" dirty="0" smtClean="0">
                <a:solidFill>
                  <a:schemeClr val="bg1">
                    <a:lumMod val="50000"/>
                  </a:schemeClr>
                </a:solidFill>
              </a:rPr>
              <a:t> utile </a:t>
            </a:r>
            <a:r>
              <a:rPr lang="en-US" dirty="0" err="1" smtClean="0">
                <a:solidFill>
                  <a:schemeClr val="bg1">
                    <a:lumMod val="50000"/>
                  </a:schemeClr>
                </a:solidFill>
              </a:rPr>
              <a:t>osservare</a:t>
            </a:r>
            <a:r>
              <a:rPr lang="en-US" dirty="0" smtClean="0">
                <a:solidFill>
                  <a:schemeClr val="bg1">
                    <a:lumMod val="50000"/>
                  </a:schemeClr>
                </a:solidFill>
              </a:rPr>
              <a:t> le </a:t>
            </a:r>
            <a:r>
              <a:rPr lang="en-US" dirty="0" err="1" smtClean="0">
                <a:solidFill>
                  <a:schemeClr val="bg1">
                    <a:lumMod val="50000"/>
                  </a:schemeClr>
                </a:solidFill>
              </a:rPr>
              <a:t>dinamiche</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gruppo</a:t>
            </a:r>
            <a:r>
              <a:rPr lang="en-US" dirty="0" smtClean="0">
                <a:solidFill>
                  <a:schemeClr val="bg1">
                    <a:lumMod val="50000"/>
                  </a:schemeClr>
                </a:solidFill>
              </a:rPr>
              <a:t>, </a:t>
            </a:r>
            <a:r>
              <a:rPr lang="en-US" dirty="0" err="1" smtClean="0">
                <a:solidFill>
                  <a:schemeClr val="bg1">
                    <a:lumMod val="50000"/>
                  </a:schemeClr>
                </a:solidFill>
              </a:rPr>
              <a:t>prendendo</a:t>
            </a:r>
            <a:r>
              <a:rPr lang="en-US" dirty="0" smtClean="0">
                <a:solidFill>
                  <a:schemeClr val="bg1">
                    <a:lumMod val="50000"/>
                  </a:schemeClr>
                </a:solidFill>
              </a:rPr>
              <a:t> note </a:t>
            </a:r>
            <a:r>
              <a:rPr lang="en-US" dirty="0" err="1" smtClean="0">
                <a:solidFill>
                  <a:schemeClr val="bg1">
                    <a:lumMod val="50000"/>
                  </a:schemeClr>
                </a:solidFill>
              </a:rPr>
              <a:t>da</a:t>
            </a:r>
            <a:r>
              <a:rPr lang="en-US" dirty="0" smtClean="0">
                <a:solidFill>
                  <a:schemeClr val="bg1">
                    <a:lumMod val="50000"/>
                  </a:schemeClr>
                </a:solidFill>
              </a:rPr>
              <a:t> </a:t>
            </a:r>
            <a:r>
              <a:rPr lang="en-US" dirty="0" err="1" smtClean="0">
                <a:solidFill>
                  <a:schemeClr val="bg1">
                    <a:lumMod val="50000"/>
                  </a:schemeClr>
                </a:solidFill>
              </a:rPr>
              <a:t>sfruttare</a:t>
            </a:r>
            <a:r>
              <a:rPr lang="en-US" dirty="0" smtClean="0">
                <a:solidFill>
                  <a:schemeClr val="bg1">
                    <a:lumMod val="50000"/>
                  </a:schemeClr>
                </a:solidFill>
              </a:rPr>
              <a:t> </a:t>
            </a:r>
            <a:r>
              <a:rPr lang="en-US" dirty="0" err="1" smtClean="0">
                <a:solidFill>
                  <a:schemeClr val="bg1">
                    <a:lumMod val="50000"/>
                  </a:schemeClr>
                </a:solidFill>
              </a:rPr>
              <a:t>nella</a:t>
            </a:r>
            <a:r>
              <a:rPr lang="en-US" dirty="0" smtClean="0">
                <a:solidFill>
                  <a:schemeClr val="bg1">
                    <a:lumMod val="50000"/>
                  </a:schemeClr>
                </a:solidFill>
              </a:rPr>
              <a:t> </a:t>
            </a:r>
            <a:r>
              <a:rPr lang="en-US" dirty="0" err="1" smtClean="0">
                <a:solidFill>
                  <a:schemeClr val="bg1">
                    <a:lumMod val="50000"/>
                  </a:schemeClr>
                </a:solidFill>
              </a:rPr>
              <a:t>successiva</a:t>
            </a:r>
            <a:r>
              <a:rPr lang="en-US" dirty="0" smtClean="0">
                <a:solidFill>
                  <a:schemeClr val="bg1">
                    <a:lumMod val="50000"/>
                  </a:schemeClr>
                </a:solidFill>
              </a:rPr>
              <a:t> </a:t>
            </a:r>
            <a:r>
              <a:rPr lang="en-US" dirty="0" err="1" smtClean="0">
                <a:solidFill>
                  <a:schemeClr val="bg1">
                    <a:lumMod val="50000"/>
                  </a:schemeClr>
                </a:solidFill>
              </a:rPr>
              <a:t>valutazione</a:t>
            </a:r>
            <a:r>
              <a:rPr lang="en-US" dirty="0" smtClean="0">
                <a:solidFill>
                  <a:schemeClr val="bg1">
                    <a:lumMod val="50000"/>
                  </a:schemeClr>
                </a:solidFill>
              </a:rPr>
              <a:t>. </a:t>
            </a:r>
            <a:endParaRPr lang="en-US" dirty="0">
              <a:solidFill>
                <a:schemeClr val="bg1">
                  <a:lumMod val="50000"/>
                </a:schemeClr>
              </a:solidFill>
            </a:endParaRPr>
          </a:p>
        </p:txBody>
      </p:sp>
      <p:pic>
        <p:nvPicPr>
          <p:cNvPr id="34818" name="Picture 2" descr="Risultati immagini per children multicultural sport"/>
          <p:cNvPicPr>
            <a:picLocks noChangeAspect="1" noChangeArrowheads="1"/>
          </p:cNvPicPr>
          <p:nvPr/>
        </p:nvPicPr>
        <p:blipFill>
          <a:blip r:embed="rId3" cstate="print"/>
          <a:srcRect/>
          <a:stretch>
            <a:fillRect/>
          </a:stretch>
        </p:blipFill>
        <p:spPr bwMode="auto">
          <a:xfrm>
            <a:off x="3571868" y="3000378"/>
            <a:ext cx="1928794" cy="1084947"/>
          </a:xfrm>
          <a:prstGeom prst="rect">
            <a:avLst/>
          </a:prstGeom>
          <a:noFill/>
        </p:spPr>
      </p:pic>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1214428"/>
            <a:ext cx="8358246" cy="27146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smtClean="0">
                <a:solidFill>
                  <a:schemeClr val="bg1">
                    <a:lumMod val="50000"/>
                  </a:schemeClr>
                </a:solidFill>
              </a:rPr>
              <a:t>STEP 6 – </a:t>
            </a:r>
            <a:r>
              <a:rPr lang="en-US" b="1" dirty="0" err="1" smtClean="0">
                <a:solidFill>
                  <a:schemeClr val="bg1">
                    <a:lumMod val="50000"/>
                  </a:schemeClr>
                </a:solidFill>
              </a:rPr>
              <a:t>Valutazione</a:t>
            </a:r>
            <a:endParaRPr lang="en-US" b="1" dirty="0" smtClean="0">
              <a:solidFill>
                <a:schemeClr val="bg1">
                  <a:lumMod val="50000"/>
                </a:schemeClr>
              </a:solidFill>
            </a:endParaRPr>
          </a:p>
          <a:p>
            <a:pPr algn="just"/>
            <a:r>
              <a:rPr lang="en-US" dirty="0" smtClean="0">
                <a:solidFill>
                  <a:schemeClr val="bg1">
                    <a:lumMod val="50000"/>
                  </a:schemeClr>
                </a:solidFill>
              </a:rPr>
              <a:t>In </a:t>
            </a:r>
            <a:r>
              <a:rPr lang="en-US" dirty="0" err="1" smtClean="0">
                <a:solidFill>
                  <a:schemeClr val="bg1">
                    <a:lumMod val="50000"/>
                  </a:schemeClr>
                </a:solidFill>
              </a:rPr>
              <a:t>questa</a:t>
            </a:r>
            <a:r>
              <a:rPr lang="en-US" dirty="0" smtClean="0">
                <a:solidFill>
                  <a:schemeClr val="bg1">
                    <a:lumMod val="50000"/>
                  </a:schemeClr>
                </a:solidFill>
              </a:rPr>
              <a:t> </a:t>
            </a:r>
            <a:r>
              <a:rPr lang="en-US" dirty="0" err="1" smtClean="0">
                <a:solidFill>
                  <a:schemeClr val="bg1">
                    <a:lumMod val="50000"/>
                  </a:schemeClr>
                </a:solidFill>
              </a:rPr>
              <a:t>fase</a:t>
            </a:r>
            <a:r>
              <a:rPr lang="en-US" dirty="0" smtClean="0">
                <a:solidFill>
                  <a:schemeClr val="bg1">
                    <a:lumMod val="50000"/>
                  </a:schemeClr>
                </a:solidFill>
              </a:rPr>
              <a:t>, </a:t>
            </a:r>
            <a:r>
              <a:rPr lang="en-US" dirty="0" err="1" smtClean="0">
                <a:solidFill>
                  <a:schemeClr val="bg1">
                    <a:lumMod val="50000"/>
                  </a:schemeClr>
                </a:solidFill>
              </a:rPr>
              <a:t>dovrebbe</a:t>
            </a:r>
            <a:r>
              <a:rPr lang="en-US" dirty="0" smtClean="0">
                <a:solidFill>
                  <a:schemeClr val="bg1">
                    <a:lumMod val="50000"/>
                  </a:schemeClr>
                </a:solidFill>
              </a:rPr>
              <a:t> </a:t>
            </a:r>
            <a:r>
              <a:rPr lang="en-US" dirty="0" err="1" smtClean="0">
                <a:solidFill>
                  <a:schemeClr val="bg1">
                    <a:lumMod val="50000"/>
                  </a:schemeClr>
                </a:solidFill>
              </a:rPr>
              <a:t>essere</a:t>
            </a:r>
            <a:r>
              <a:rPr lang="en-US" dirty="0" smtClean="0">
                <a:solidFill>
                  <a:schemeClr val="bg1">
                    <a:lumMod val="50000"/>
                  </a:schemeClr>
                </a:solidFill>
              </a:rPr>
              <a:t> </a:t>
            </a:r>
            <a:r>
              <a:rPr lang="en-US" dirty="0" err="1" smtClean="0">
                <a:solidFill>
                  <a:schemeClr val="bg1">
                    <a:lumMod val="50000"/>
                  </a:schemeClr>
                </a:solidFill>
              </a:rPr>
              <a:t>realizzata</a:t>
            </a:r>
            <a:r>
              <a:rPr lang="en-US" dirty="0" smtClean="0">
                <a:solidFill>
                  <a:schemeClr val="bg1">
                    <a:lumMod val="50000"/>
                  </a:schemeClr>
                </a:solidFill>
              </a:rPr>
              <a:t> </a:t>
            </a:r>
            <a:r>
              <a:rPr lang="en-US" dirty="0" err="1" smtClean="0">
                <a:solidFill>
                  <a:schemeClr val="bg1">
                    <a:lumMod val="50000"/>
                  </a:schemeClr>
                </a:solidFill>
              </a:rPr>
              <a:t>una</a:t>
            </a:r>
            <a:r>
              <a:rPr lang="en-US" dirty="0" smtClean="0">
                <a:solidFill>
                  <a:schemeClr val="bg1">
                    <a:lumMod val="50000"/>
                  </a:schemeClr>
                </a:solidFill>
              </a:rPr>
              <a:t> </a:t>
            </a:r>
            <a:r>
              <a:rPr lang="en-US" dirty="0" err="1" smtClean="0">
                <a:solidFill>
                  <a:schemeClr val="bg1">
                    <a:lumMod val="50000"/>
                  </a:schemeClr>
                </a:solidFill>
              </a:rPr>
              <a:t>valutazioen</a:t>
            </a:r>
            <a:r>
              <a:rPr lang="en-US" dirty="0" smtClean="0">
                <a:solidFill>
                  <a:schemeClr val="bg1">
                    <a:lumMod val="50000"/>
                  </a:schemeClr>
                </a:solidFill>
              </a:rPr>
              <a:t> </a:t>
            </a:r>
            <a:r>
              <a:rPr lang="en-US" dirty="0" err="1" smtClean="0">
                <a:solidFill>
                  <a:schemeClr val="bg1">
                    <a:lumMod val="50000"/>
                  </a:schemeClr>
                </a:solidFill>
              </a:rPr>
              <a:t>generale</a:t>
            </a:r>
            <a:r>
              <a:rPr lang="en-US" dirty="0" smtClean="0">
                <a:solidFill>
                  <a:schemeClr val="bg1">
                    <a:lumMod val="50000"/>
                  </a:schemeClr>
                </a:solidFill>
              </a:rPr>
              <a:t> del </a:t>
            </a:r>
            <a:r>
              <a:rPr lang="en-US" dirty="0" err="1" smtClean="0">
                <a:solidFill>
                  <a:schemeClr val="bg1">
                    <a:lumMod val="50000"/>
                  </a:schemeClr>
                </a:solidFill>
              </a:rPr>
              <a:t>processo</a:t>
            </a:r>
            <a:r>
              <a:rPr lang="en-US" dirty="0" smtClean="0">
                <a:solidFill>
                  <a:schemeClr val="bg1">
                    <a:lumMod val="50000"/>
                  </a:schemeClr>
                </a:solidFill>
              </a:rPr>
              <a:t>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prevenzione</a:t>
            </a:r>
            <a:r>
              <a:rPr lang="en-US" dirty="0" smtClean="0">
                <a:solidFill>
                  <a:schemeClr val="bg1">
                    <a:lumMod val="50000"/>
                  </a:schemeClr>
                </a:solidFill>
              </a:rPr>
              <a:t>, </a:t>
            </a:r>
            <a:r>
              <a:rPr lang="en-US" dirty="0" err="1" smtClean="0">
                <a:solidFill>
                  <a:schemeClr val="bg1">
                    <a:lumMod val="50000"/>
                  </a:schemeClr>
                </a:solidFill>
              </a:rPr>
              <a:t>riferendosi</a:t>
            </a:r>
            <a:r>
              <a:rPr lang="en-US" dirty="0" smtClean="0">
                <a:solidFill>
                  <a:schemeClr val="bg1">
                    <a:lumMod val="50000"/>
                  </a:schemeClr>
                </a:solidFill>
              </a:rPr>
              <a:t> in </a:t>
            </a:r>
            <a:r>
              <a:rPr lang="en-US" dirty="0" err="1" smtClean="0">
                <a:solidFill>
                  <a:schemeClr val="bg1">
                    <a:lumMod val="50000"/>
                  </a:schemeClr>
                </a:solidFill>
              </a:rPr>
              <a:t>particolare</a:t>
            </a:r>
            <a:r>
              <a:rPr lang="en-US" dirty="0" smtClean="0">
                <a:solidFill>
                  <a:schemeClr val="bg1">
                    <a:lumMod val="50000"/>
                  </a:schemeClr>
                </a:solidFill>
              </a:rPr>
              <a:t> </a:t>
            </a:r>
            <a:r>
              <a:rPr lang="en-US" dirty="0" err="1" smtClean="0">
                <a:solidFill>
                  <a:schemeClr val="bg1">
                    <a:lumMod val="50000"/>
                  </a:schemeClr>
                </a:solidFill>
              </a:rPr>
              <a:t>agli</a:t>
            </a:r>
            <a:r>
              <a:rPr lang="en-US" dirty="0" smtClean="0">
                <a:solidFill>
                  <a:schemeClr val="bg1">
                    <a:lumMod val="50000"/>
                  </a:schemeClr>
                </a:solidFill>
              </a:rPr>
              <a:t> </a:t>
            </a:r>
            <a:r>
              <a:rPr lang="en-US" dirty="0" err="1" smtClean="0">
                <a:solidFill>
                  <a:schemeClr val="bg1">
                    <a:lumMod val="50000"/>
                  </a:schemeClr>
                </a:solidFill>
              </a:rPr>
              <a:t>indicatori</a:t>
            </a:r>
            <a:r>
              <a:rPr lang="en-US" dirty="0" smtClean="0">
                <a:solidFill>
                  <a:schemeClr val="bg1">
                    <a:lumMod val="50000"/>
                  </a:schemeClr>
                </a:solidFill>
              </a:rPr>
              <a:t> </a:t>
            </a:r>
            <a:r>
              <a:rPr lang="en-US" dirty="0" err="1" smtClean="0">
                <a:solidFill>
                  <a:schemeClr val="bg1">
                    <a:lumMod val="50000"/>
                  </a:schemeClr>
                </a:solidFill>
              </a:rPr>
              <a:t>stabiliti</a:t>
            </a:r>
            <a:r>
              <a:rPr lang="en-US" dirty="0" smtClean="0">
                <a:solidFill>
                  <a:schemeClr val="bg1">
                    <a:lumMod val="50000"/>
                  </a:schemeClr>
                </a:solidFill>
              </a:rPr>
              <a:t> </a:t>
            </a:r>
            <a:r>
              <a:rPr lang="en-US" dirty="0" err="1" smtClean="0">
                <a:solidFill>
                  <a:schemeClr val="bg1">
                    <a:lumMod val="50000"/>
                  </a:schemeClr>
                </a:solidFill>
              </a:rPr>
              <a:t>nello</a:t>
            </a:r>
            <a:r>
              <a:rPr lang="en-US" dirty="0" smtClean="0">
                <a:solidFill>
                  <a:schemeClr val="bg1">
                    <a:lumMod val="50000"/>
                  </a:schemeClr>
                </a:solidFill>
              </a:rPr>
              <a:t> STEP 4 (piano </a:t>
            </a:r>
            <a:r>
              <a:rPr lang="en-US" dirty="0" err="1" smtClean="0">
                <a:solidFill>
                  <a:schemeClr val="bg1">
                    <a:lumMod val="50000"/>
                  </a:schemeClr>
                </a:solidFill>
              </a:rPr>
              <a:t>di</a:t>
            </a:r>
            <a:r>
              <a:rPr lang="en-US" dirty="0" smtClean="0">
                <a:solidFill>
                  <a:schemeClr val="bg1">
                    <a:lumMod val="50000"/>
                  </a:schemeClr>
                </a:solidFill>
              </a:rPr>
              <a:t> </a:t>
            </a:r>
            <a:r>
              <a:rPr lang="en-US" dirty="0" err="1" smtClean="0">
                <a:solidFill>
                  <a:schemeClr val="bg1">
                    <a:lumMod val="50000"/>
                  </a:schemeClr>
                </a:solidFill>
              </a:rPr>
              <a:t>prevenzione</a:t>
            </a:r>
            <a:r>
              <a:rPr lang="en-US" dirty="0" smtClean="0">
                <a:solidFill>
                  <a:schemeClr val="bg1">
                    <a:lumMod val="50000"/>
                  </a:schemeClr>
                </a:solidFill>
              </a:rPr>
              <a:t>) e </a:t>
            </a:r>
            <a:r>
              <a:rPr lang="en-US" dirty="0" err="1" smtClean="0">
                <a:solidFill>
                  <a:schemeClr val="bg1">
                    <a:lumMod val="50000"/>
                  </a:schemeClr>
                </a:solidFill>
              </a:rPr>
              <a:t>nelle</a:t>
            </a:r>
            <a:r>
              <a:rPr lang="en-US" dirty="0" smtClean="0">
                <a:solidFill>
                  <a:schemeClr val="bg1">
                    <a:lumMod val="50000"/>
                  </a:schemeClr>
                </a:solidFill>
              </a:rPr>
              <a:t> note </a:t>
            </a:r>
            <a:r>
              <a:rPr lang="en-US" dirty="0" err="1" smtClean="0">
                <a:solidFill>
                  <a:schemeClr val="bg1">
                    <a:lumMod val="50000"/>
                  </a:schemeClr>
                </a:solidFill>
              </a:rPr>
              <a:t>prese</a:t>
            </a:r>
            <a:r>
              <a:rPr lang="en-US" dirty="0" smtClean="0">
                <a:solidFill>
                  <a:schemeClr val="bg1">
                    <a:lumMod val="50000"/>
                  </a:schemeClr>
                </a:solidFill>
              </a:rPr>
              <a:t> </a:t>
            </a:r>
            <a:r>
              <a:rPr lang="en-US" dirty="0" err="1" smtClean="0">
                <a:solidFill>
                  <a:schemeClr val="bg1">
                    <a:lumMod val="50000"/>
                  </a:schemeClr>
                </a:solidFill>
              </a:rPr>
              <a:t>nello</a:t>
            </a:r>
            <a:r>
              <a:rPr lang="en-US" dirty="0" smtClean="0">
                <a:solidFill>
                  <a:schemeClr val="bg1">
                    <a:lumMod val="50000"/>
                  </a:schemeClr>
                </a:solidFill>
              </a:rPr>
              <a:t> STEP 5 (</a:t>
            </a:r>
            <a:r>
              <a:rPr lang="en-US" dirty="0" err="1" smtClean="0">
                <a:solidFill>
                  <a:schemeClr val="bg1">
                    <a:lumMod val="50000"/>
                  </a:schemeClr>
                </a:solidFill>
              </a:rPr>
              <a:t>implementazione</a:t>
            </a:r>
            <a:r>
              <a:rPr lang="en-US" dirty="0" smtClean="0">
                <a:solidFill>
                  <a:schemeClr val="bg1">
                    <a:lumMod val="50000"/>
                  </a:schemeClr>
                </a:solidFill>
              </a:rPr>
              <a:t>). </a:t>
            </a:r>
          </a:p>
          <a:p>
            <a:pPr algn="just"/>
            <a:endParaRPr lang="en-US" dirty="0">
              <a:solidFill>
                <a:schemeClr val="bg1">
                  <a:lumMod val="50000"/>
                </a:schemeClr>
              </a:solidFill>
            </a:endParaRPr>
          </a:p>
        </p:txBody>
      </p:sp>
      <p:pic>
        <p:nvPicPr>
          <p:cNvPr id="33793" name="Picture 1"/>
          <p:cNvPicPr>
            <a:picLocks noChangeAspect="1" noChangeArrowheads="1"/>
          </p:cNvPicPr>
          <p:nvPr/>
        </p:nvPicPr>
        <p:blipFill>
          <a:blip r:embed="rId3" cstate="print"/>
          <a:srcRect/>
          <a:stretch>
            <a:fillRect/>
          </a:stretch>
        </p:blipFill>
        <p:spPr bwMode="auto">
          <a:xfrm>
            <a:off x="1214414" y="785800"/>
            <a:ext cx="847721" cy="859100"/>
          </a:xfrm>
          <a:prstGeom prst="rect">
            <a:avLst/>
          </a:prstGeom>
          <a:noFill/>
          <a:ln w="9525">
            <a:noFill/>
            <a:miter lim="800000"/>
            <a:headEnd/>
            <a:tailEnd/>
          </a:ln>
          <a:effectLst/>
        </p:spPr>
      </p:pic>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3500430" y="500048"/>
            <a:ext cx="4929222" cy="3488373"/>
          </a:xfrm>
          <a:prstGeom prst="rect">
            <a:avLst/>
          </a:prstGeom>
          <a:noFill/>
          <a:ln w="9525">
            <a:noFill/>
            <a:miter lim="800000"/>
            <a:headEnd/>
            <a:tailEnd/>
          </a:ln>
          <a:effectLst/>
        </p:spPr>
      </p:pic>
      <p:sp>
        <p:nvSpPr>
          <p:cNvPr id="8" name="CasellaDiTesto 7"/>
          <p:cNvSpPr txBox="1"/>
          <p:nvPr/>
        </p:nvSpPr>
        <p:spPr>
          <a:xfrm>
            <a:off x="571472" y="1000114"/>
            <a:ext cx="2571768" cy="369332"/>
          </a:xfrm>
          <a:prstGeom prst="rect">
            <a:avLst/>
          </a:prstGeom>
          <a:noFill/>
        </p:spPr>
        <p:txBody>
          <a:bodyPr wrap="square" rtlCol="0">
            <a:spAutoFit/>
          </a:bodyPr>
          <a:lstStyle/>
          <a:p>
            <a:r>
              <a:rPr lang="it-IT" b="1" dirty="0" smtClean="0">
                <a:latin typeface="Open Sans"/>
                <a:ea typeface="OpenSymbol" pitchFamily="2" charset="0"/>
              </a:rPr>
              <a:t>Esempio</a:t>
            </a:r>
            <a:endParaRPr lang="it-IT" b="1" dirty="0">
              <a:latin typeface="Open Sans"/>
              <a:ea typeface="OpenSymbol" pitchFamily="2" charset="0"/>
            </a:endParaRPr>
          </a:p>
        </p:txBody>
      </p:sp>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CasellaDiTesto 4"/>
          <p:cNvSpPr txBox="1"/>
          <p:nvPr/>
        </p:nvSpPr>
        <p:spPr>
          <a:xfrm>
            <a:off x="214282" y="896183"/>
            <a:ext cx="8572560" cy="4247317"/>
          </a:xfrm>
          <a:prstGeom prst="rect">
            <a:avLst/>
          </a:prstGeom>
          <a:noFill/>
        </p:spPr>
        <p:txBody>
          <a:bodyPr wrap="square" rtlCol="0">
            <a:spAutoFit/>
          </a:bodyPr>
          <a:lstStyle/>
          <a:p>
            <a:r>
              <a:rPr lang="en-GB" b="1" dirty="0" err="1" smtClean="0">
                <a:solidFill>
                  <a:schemeClr val="tx1">
                    <a:lumMod val="50000"/>
                    <a:lumOff val="50000"/>
                  </a:schemeClr>
                </a:solidFill>
                <a:latin typeface="Open Sans"/>
              </a:rPr>
              <a:t>Esempio</a:t>
            </a:r>
            <a:r>
              <a:rPr lang="en-GB" b="1" dirty="0" smtClean="0">
                <a:solidFill>
                  <a:schemeClr val="tx1">
                    <a:lumMod val="50000"/>
                    <a:lumOff val="50000"/>
                  </a:schemeClr>
                </a:solidFill>
                <a:latin typeface="Open Sans"/>
              </a:rPr>
              <a:t>: </a:t>
            </a:r>
            <a:r>
              <a:rPr lang="en-GB" b="1" dirty="0" err="1" smtClean="0">
                <a:solidFill>
                  <a:schemeClr val="tx1">
                    <a:lumMod val="50000"/>
                    <a:lumOff val="50000"/>
                  </a:schemeClr>
                </a:solidFill>
                <a:latin typeface="Open Sans"/>
              </a:rPr>
              <a:t>il</a:t>
            </a:r>
            <a:r>
              <a:rPr lang="en-GB" b="1" dirty="0" smtClean="0">
                <a:solidFill>
                  <a:schemeClr val="tx1">
                    <a:lumMod val="50000"/>
                    <a:lumOff val="50000"/>
                  </a:schemeClr>
                </a:solidFill>
                <a:latin typeface="Open Sans"/>
              </a:rPr>
              <a:t> Public Health Model</a:t>
            </a:r>
          </a:p>
          <a:p>
            <a:endParaRPr lang="en-GB" dirty="0" smtClean="0">
              <a:solidFill>
                <a:schemeClr val="tx1">
                  <a:lumMod val="50000"/>
                  <a:lumOff val="50000"/>
                </a:schemeClr>
              </a:solidFill>
              <a:latin typeface="Open Sans"/>
            </a:endParaRPr>
          </a:p>
          <a:p>
            <a:r>
              <a:rPr lang="en-GB" dirty="0" err="1" smtClean="0">
                <a:solidFill>
                  <a:schemeClr val="tx1">
                    <a:lumMod val="50000"/>
                    <a:lumOff val="50000"/>
                  </a:schemeClr>
                </a:solidFill>
                <a:latin typeface="Open Sans"/>
              </a:rPr>
              <a:t>Nella</a:t>
            </a:r>
            <a:r>
              <a:rPr lang="en-GB" dirty="0" smtClean="0">
                <a:solidFill>
                  <a:schemeClr val="tx1">
                    <a:lumMod val="50000"/>
                    <a:lumOff val="50000"/>
                  </a:schemeClr>
                </a:solidFill>
                <a:latin typeface="Open Sans"/>
              </a:rPr>
              <a:t> Carolina del Nord, la </a:t>
            </a:r>
            <a:r>
              <a:rPr lang="en-GB" dirty="0" err="1" smtClean="0">
                <a:solidFill>
                  <a:schemeClr val="tx1">
                    <a:lumMod val="50000"/>
                    <a:lumOff val="50000"/>
                  </a:schemeClr>
                </a:solidFill>
                <a:latin typeface="Open Sans"/>
              </a:rPr>
              <a:t>prevenzione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della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violenza</a:t>
            </a:r>
            <a:r>
              <a:rPr lang="en-GB" dirty="0" smtClean="0">
                <a:solidFill>
                  <a:schemeClr val="tx1">
                    <a:lumMod val="50000"/>
                    <a:lumOff val="50000"/>
                  </a:schemeClr>
                </a:solidFill>
                <a:latin typeface="Open Sans"/>
              </a:rPr>
              <a:t> è </a:t>
            </a:r>
            <a:r>
              <a:rPr lang="en-GB" dirty="0" err="1" smtClean="0">
                <a:solidFill>
                  <a:schemeClr val="tx1">
                    <a:lumMod val="50000"/>
                    <a:lumOff val="50000"/>
                  </a:schemeClr>
                </a:solidFill>
                <a:latin typeface="Open Sans"/>
              </a:rPr>
              <a:t>stata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attenzionata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agenzie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nazionali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che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hanno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prodotto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il</a:t>
            </a:r>
            <a:r>
              <a:rPr lang="en-GB" dirty="0" smtClean="0">
                <a:solidFill>
                  <a:schemeClr val="tx1">
                    <a:lumMod val="50000"/>
                    <a:lumOff val="50000"/>
                  </a:schemeClr>
                </a:solidFill>
                <a:latin typeface="Open Sans"/>
              </a:rPr>
              <a:t> Public Health Model. </a:t>
            </a:r>
          </a:p>
          <a:p>
            <a:endParaRPr lang="en-GB" dirty="0" smtClean="0">
              <a:solidFill>
                <a:schemeClr val="tx1">
                  <a:lumMod val="50000"/>
                  <a:lumOff val="50000"/>
                </a:schemeClr>
              </a:solidFill>
              <a:latin typeface="Open Sans"/>
            </a:endParaRPr>
          </a:p>
          <a:p>
            <a:r>
              <a:rPr lang="en-GB" dirty="0" err="1" smtClean="0">
                <a:solidFill>
                  <a:schemeClr val="tx1">
                    <a:lumMod val="50000"/>
                    <a:lumOff val="50000"/>
                  </a:schemeClr>
                </a:solidFill>
                <a:latin typeface="Open Sans"/>
              </a:rPr>
              <a:t>Secondo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questo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modello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una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strategia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che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si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occupi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prevenzione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della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violenza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dovrebbe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essere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composta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quattro</a:t>
            </a:r>
            <a:r>
              <a:rPr lang="en-GB" dirty="0" smtClean="0">
                <a:solidFill>
                  <a:schemeClr val="tx1">
                    <a:lumMod val="50000"/>
                    <a:lumOff val="50000"/>
                  </a:schemeClr>
                </a:solidFill>
                <a:latin typeface="Open Sans"/>
              </a:rPr>
              <a:t> step.</a:t>
            </a:r>
          </a:p>
          <a:p>
            <a:endParaRPr lang="en-GB" dirty="0" smtClean="0">
              <a:solidFill>
                <a:schemeClr val="tx1">
                  <a:lumMod val="50000"/>
                  <a:lumOff val="50000"/>
                </a:schemeClr>
              </a:solidFill>
              <a:latin typeface="Open Sans"/>
            </a:endParaRPr>
          </a:p>
          <a:p>
            <a:pPr>
              <a:buFont typeface="Arial" pitchFamily="34" charset="0"/>
              <a:buChar char="•"/>
            </a:pPr>
            <a:r>
              <a:rPr lang="en-GB" dirty="0" smtClean="0">
                <a:solidFill>
                  <a:schemeClr val="tx1">
                    <a:lumMod val="50000"/>
                    <a:lumOff val="50000"/>
                  </a:schemeClr>
                </a:solidFill>
                <a:latin typeface="Open Sans"/>
              </a:rPr>
              <a:t> Il primo è </a:t>
            </a:r>
            <a:r>
              <a:rPr lang="en-GB" dirty="0" err="1" smtClean="0">
                <a:solidFill>
                  <a:schemeClr val="tx1">
                    <a:lumMod val="50000"/>
                    <a:lumOff val="50000"/>
                  </a:schemeClr>
                </a:solidFill>
                <a:latin typeface="Open Sans"/>
              </a:rPr>
              <a:t>rappresentato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dalla</a:t>
            </a:r>
            <a:r>
              <a:rPr lang="en-GB" dirty="0" smtClean="0">
                <a:solidFill>
                  <a:schemeClr val="tx1">
                    <a:lumMod val="50000"/>
                    <a:lumOff val="50000"/>
                  </a:schemeClr>
                </a:solidFill>
                <a:latin typeface="Open Sans"/>
              </a:rPr>
              <a:t> </a:t>
            </a:r>
            <a:r>
              <a:rPr lang="en-GB" b="1" dirty="0" err="1" smtClean="0">
                <a:solidFill>
                  <a:schemeClr val="tx1">
                    <a:lumMod val="50000"/>
                    <a:lumOff val="50000"/>
                  </a:schemeClr>
                </a:solidFill>
                <a:latin typeface="Open Sans"/>
              </a:rPr>
              <a:t>definizione</a:t>
            </a:r>
            <a:r>
              <a:rPr lang="en-GB" b="1" dirty="0" smtClean="0">
                <a:solidFill>
                  <a:schemeClr val="tx1">
                    <a:lumMod val="50000"/>
                    <a:lumOff val="50000"/>
                  </a:schemeClr>
                </a:solidFill>
                <a:latin typeface="Open Sans"/>
              </a:rPr>
              <a:t> del </a:t>
            </a:r>
            <a:r>
              <a:rPr lang="en-GB" b="1" dirty="0" err="1" smtClean="0">
                <a:solidFill>
                  <a:schemeClr val="tx1">
                    <a:lumMod val="50000"/>
                    <a:lumOff val="50000"/>
                  </a:schemeClr>
                </a:solidFill>
                <a:latin typeface="Open Sans"/>
              </a:rPr>
              <a:t>problema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Identificare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quale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problema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sia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rilevante</a:t>
            </a:r>
            <a:r>
              <a:rPr lang="en-GB" dirty="0" smtClean="0">
                <a:solidFill>
                  <a:schemeClr val="tx1">
                    <a:lumMod val="50000"/>
                    <a:lumOff val="50000"/>
                  </a:schemeClr>
                </a:solidFill>
                <a:latin typeface="Open Sans"/>
              </a:rPr>
              <a:t> per la </a:t>
            </a:r>
            <a:r>
              <a:rPr lang="en-GB" dirty="0" err="1" smtClean="0">
                <a:solidFill>
                  <a:schemeClr val="tx1">
                    <a:lumMod val="50000"/>
                    <a:lumOff val="50000"/>
                  </a:schemeClr>
                </a:solidFill>
                <a:latin typeface="Open Sans"/>
              </a:rPr>
              <a:t>comunità</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dovrebbe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essere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essenziale</a:t>
            </a:r>
            <a:r>
              <a:rPr lang="en-GB" dirty="0" smtClean="0">
                <a:solidFill>
                  <a:schemeClr val="tx1">
                    <a:lumMod val="50000"/>
                    <a:lumOff val="50000"/>
                  </a:schemeClr>
                </a:solidFill>
                <a:latin typeface="Open Sans"/>
              </a:rPr>
              <a:t> fin </a:t>
            </a:r>
            <a:r>
              <a:rPr lang="en-GB" dirty="0" err="1" smtClean="0">
                <a:solidFill>
                  <a:schemeClr val="tx1">
                    <a:lumMod val="50000"/>
                    <a:lumOff val="50000"/>
                  </a:schemeClr>
                </a:solidFill>
                <a:latin typeface="Open Sans"/>
              </a:rPr>
              <a:t>dall’inizio</a:t>
            </a:r>
            <a:r>
              <a:rPr lang="en-GB" dirty="0" smtClean="0">
                <a:solidFill>
                  <a:schemeClr val="tx1">
                    <a:lumMod val="50000"/>
                    <a:lumOff val="50000"/>
                  </a:schemeClr>
                </a:solidFill>
                <a:latin typeface="Open Sans"/>
              </a:rPr>
              <a:t>. </a:t>
            </a:r>
          </a:p>
          <a:p>
            <a:endParaRPr lang="it-IT" b="1" dirty="0" smtClean="0">
              <a:latin typeface="Open Sans"/>
            </a:endParaRPr>
          </a:p>
          <a:p>
            <a:endParaRPr lang="it-IT" b="1" dirty="0" smtClean="0">
              <a:latin typeface="Open Sans"/>
            </a:endParaRPr>
          </a:p>
          <a:p>
            <a:endParaRPr lang="it-IT" b="1" dirty="0" smtClean="0">
              <a:latin typeface="Open Sans"/>
            </a:endParaRPr>
          </a:p>
          <a:p>
            <a:endParaRPr lang="it-IT" b="1" dirty="0" smtClean="0">
              <a:latin typeface="Open Sans"/>
            </a:endParaRPr>
          </a:p>
          <a:p>
            <a:r>
              <a:rPr lang="it-IT" b="1" dirty="0" smtClean="0">
                <a:latin typeface="Open Sans"/>
              </a:rPr>
              <a:t> </a:t>
            </a:r>
            <a:endParaRPr lang="it-IT" b="1" dirty="0">
              <a:latin typeface="Open Sans"/>
            </a:endParaRPr>
          </a:p>
        </p:txBody>
      </p:sp>
      <p:sp>
        <p:nvSpPr>
          <p:cNvPr id="10"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CasellaDiTesto 9"/>
          <p:cNvSpPr txBox="1"/>
          <p:nvPr/>
        </p:nvSpPr>
        <p:spPr>
          <a:xfrm>
            <a:off x="214282" y="896183"/>
            <a:ext cx="8572560" cy="4524315"/>
          </a:xfrm>
          <a:prstGeom prst="rect">
            <a:avLst/>
          </a:prstGeom>
          <a:noFill/>
        </p:spPr>
        <p:txBody>
          <a:bodyPr wrap="square" rtlCol="0">
            <a:spAutoFit/>
          </a:bodyPr>
          <a:lstStyle/>
          <a:p>
            <a:r>
              <a:rPr lang="en-GB" b="1" dirty="0" err="1" smtClean="0">
                <a:solidFill>
                  <a:schemeClr val="tx1">
                    <a:lumMod val="50000"/>
                    <a:lumOff val="50000"/>
                  </a:schemeClr>
                </a:solidFill>
                <a:latin typeface="Open Sans"/>
              </a:rPr>
              <a:t>Esempio</a:t>
            </a:r>
            <a:r>
              <a:rPr lang="en-GB" b="1" dirty="0" smtClean="0">
                <a:solidFill>
                  <a:schemeClr val="tx1">
                    <a:lumMod val="50000"/>
                    <a:lumOff val="50000"/>
                  </a:schemeClr>
                </a:solidFill>
                <a:latin typeface="Open Sans"/>
              </a:rPr>
              <a:t>: </a:t>
            </a:r>
            <a:r>
              <a:rPr lang="en-GB" b="1" dirty="0" err="1" smtClean="0">
                <a:solidFill>
                  <a:schemeClr val="tx1">
                    <a:lumMod val="50000"/>
                    <a:lumOff val="50000"/>
                  </a:schemeClr>
                </a:solidFill>
                <a:latin typeface="Open Sans"/>
              </a:rPr>
              <a:t>il</a:t>
            </a:r>
            <a:r>
              <a:rPr lang="en-GB" b="1" dirty="0" smtClean="0">
                <a:solidFill>
                  <a:schemeClr val="tx1">
                    <a:lumMod val="50000"/>
                    <a:lumOff val="50000"/>
                  </a:schemeClr>
                </a:solidFill>
                <a:latin typeface="Open Sans"/>
              </a:rPr>
              <a:t> Public Health Model</a:t>
            </a:r>
          </a:p>
          <a:p>
            <a:endParaRPr lang="en-GB" b="1" dirty="0" smtClean="0">
              <a:solidFill>
                <a:schemeClr val="tx1">
                  <a:lumMod val="50000"/>
                  <a:lumOff val="50000"/>
                </a:schemeClr>
              </a:solidFill>
              <a:latin typeface="Open Sans"/>
            </a:endParaRPr>
          </a:p>
          <a:p>
            <a:pPr>
              <a:buFont typeface="Arial" pitchFamily="34" charset="0"/>
              <a:buChar char="•"/>
            </a:pPr>
            <a:r>
              <a:rPr lang="it-IT" b="1" dirty="0" smtClean="0">
                <a:solidFill>
                  <a:schemeClr val="tx1">
                    <a:lumMod val="50000"/>
                    <a:lumOff val="50000"/>
                  </a:schemeClr>
                </a:solidFill>
                <a:latin typeface="Open Sans"/>
              </a:rPr>
              <a:t> Identificazione dei fattori protettivi e dei fattori di rischio</a:t>
            </a:r>
          </a:p>
          <a:p>
            <a:endParaRPr lang="it-IT" b="1"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In questa fase, è importante raccogliere informazioni sul problema partendo dalla definizione dei fattori protettivi e/o di rischio in quella specifica situazione. Ciò è possibile attraverso le seguenti azioni:</a:t>
            </a:r>
          </a:p>
          <a:p>
            <a:endParaRPr lang="it-IT" dirty="0" smtClean="0">
              <a:solidFill>
                <a:schemeClr val="tx1">
                  <a:lumMod val="50000"/>
                  <a:lumOff val="50000"/>
                </a:schemeClr>
              </a:solidFill>
              <a:latin typeface="Open Sans"/>
            </a:endParaRPr>
          </a:p>
          <a:p>
            <a:pPr>
              <a:buFont typeface="Arial" pitchFamily="34" charset="0"/>
              <a:buChar char="•"/>
            </a:pPr>
            <a:r>
              <a:rPr lang="it-IT" dirty="0" smtClean="0">
                <a:solidFill>
                  <a:schemeClr val="tx1">
                    <a:lumMod val="50000"/>
                    <a:lumOff val="50000"/>
                  </a:schemeClr>
                </a:solidFill>
                <a:latin typeface="Open Sans"/>
              </a:rPr>
              <a:t> usare le informazioni esistenti</a:t>
            </a:r>
          </a:p>
          <a:p>
            <a:pPr>
              <a:buFont typeface="Arial" pitchFamily="34" charset="0"/>
              <a:buChar char="•"/>
            </a:pPr>
            <a:r>
              <a:rPr lang="it-IT" dirty="0" smtClean="0">
                <a:solidFill>
                  <a:schemeClr val="tx1">
                    <a:lumMod val="50000"/>
                    <a:lumOff val="50000"/>
                  </a:schemeClr>
                </a:solidFill>
                <a:latin typeface="Open Sans"/>
              </a:rPr>
              <a:t> raccogliere autonomamente dati</a:t>
            </a:r>
          </a:p>
          <a:p>
            <a:pPr>
              <a:buFont typeface="Arial" pitchFamily="34" charset="0"/>
              <a:buChar char="•"/>
            </a:pPr>
            <a:r>
              <a:rPr lang="it-IT" dirty="0" smtClean="0">
                <a:solidFill>
                  <a:schemeClr val="tx1">
                    <a:lumMod val="50000"/>
                    <a:lumOff val="50000"/>
                  </a:schemeClr>
                </a:solidFill>
                <a:latin typeface="Open Sans"/>
              </a:rPr>
              <a:t> capire cosa stanno facendo gli altri</a:t>
            </a:r>
          </a:p>
          <a:p>
            <a:endParaRPr lang="it-IT" b="1" dirty="0" smtClean="0">
              <a:latin typeface="Open Sans"/>
            </a:endParaRPr>
          </a:p>
          <a:p>
            <a:endParaRPr lang="it-IT" b="1" dirty="0" smtClean="0">
              <a:latin typeface="Open Sans"/>
            </a:endParaRPr>
          </a:p>
          <a:p>
            <a:endParaRPr lang="it-IT" b="1" dirty="0" smtClean="0">
              <a:latin typeface="Open Sans"/>
            </a:endParaRPr>
          </a:p>
          <a:p>
            <a:endParaRPr lang="it-IT" b="1" dirty="0" smtClean="0">
              <a:latin typeface="Open Sans"/>
            </a:endParaRPr>
          </a:p>
          <a:p>
            <a:r>
              <a:rPr lang="it-IT" b="1" dirty="0" smtClean="0">
                <a:latin typeface="Open Sans"/>
              </a:rPr>
              <a:t> </a:t>
            </a:r>
            <a:endParaRPr lang="it-IT" b="1" dirty="0">
              <a:latin typeface="Open Sans"/>
            </a:endParaRPr>
          </a:p>
        </p:txBody>
      </p:sp>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CasellaDiTesto 4"/>
          <p:cNvSpPr txBox="1"/>
          <p:nvPr/>
        </p:nvSpPr>
        <p:spPr>
          <a:xfrm>
            <a:off x="142844" y="642924"/>
            <a:ext cx="8572560" cy="4524315"/>
          </a:xfrm>
          <a:prstGeom prst="rect">
            <a:avLst/>
          </a:prstGeom>
          <a:noFill/>
        </p:spPr>
        <p:txBody>
          <a:bodyPr wrap="square" rtlCol="0">
            <a:spAutoFit/>
          </a:bodyPr>
          <a:lstStyle/>
          <a:p>
            <a:r>
              <a:rPr lang="en-GB" b="1" dirty="0" err="1" smtClean="0">
                <a:solidFill>
                  <a:schemeClr val="tx1">
                    <a:lumMod val="50000"/>
                    <a:lumOff val="50000"/>
                  </a:schemeClr>
                </a:solidFill>
                <a:latin typeface="Open Sans"/>
              </a:rPr>
              <a:t>Esempio</a:t>
            </a:r>
            <a:r>
              <a:rPr lang="en-GB" b="1" dirty="0" smtClean="0">
                <a:solidFill>
                  <a:schemeClr val="tx1">
                    <a:lumMod val="50000"/>
                    <a:lumOff val="50000"/>
                  </a:schemeClr>
                </a:solidFill>
                <a:latin typeface="Open Sans"/>
              </a:rPr>
              <a:t>: </a:t>
            </a:r>
            <a:r>
              <a:rPr lang="en-GB" b="1" dirty="0" err="1" smtClean="0">
                <a:solidFill>
                  <a:schemeClr val="tx1">
                    <a:lumMod val="50000"/>
                    <a:lumOff val="50000"/>
                  </a:schemeClr>
                </a:solidFill>
                <a:latin typeface="Open Sans"/>
              </a:rPr>
              <a:t>il</a:t>
            </a:r>
            <a:r>
              <a:rPr lang="en-GB" b="1" dirty="0" smtClean="0">
                <a:solidFill>
                  <a:schemeClr val="tx1">
                    <a:lumMod val="50000"/>
                    <a:lumOff val="50000"/>
                  </a:schemeClr>
                </a:solidFill>
                <a:latin typeface="Open Sans"/>
              </a:rPr>
              <a:t> Public Health Model</a:t>
            </a:r>
          </a:p>
          <a:p>
            <a:endParaRPr lang="en-GB" b="1" dirty="0" smtClean="0">
              <a:solidFill>
                <a:schemeClr val="tx1">
                  <a:lumMod val="50000"/>
                  <a:lumOff val="50000"/>
                </a:schemeClr>
              </a:solidFill>
              <a:latin typeface="Open Sans"/>
            </a:endParaRPr>
          </a:p>
          <a:p>
            <a:pPr>
              <a:buFont typeface="Arial" pitchFamily="34" charset="0"/>
              <a:buChar char="•"/>
            </a:pPr>
            <a:r>
              <a:rPr lang="it-IT" b="1" dirty="0" smtClean="0">
                <a:solidFill>
                  <a:schemeClr val="tx1">
                    <a:lumMod val="50000"/>
                    <a:lumOff val="50000"/>
                  </a:schemeClr>
                </a:solidFill>
                <a:latin typeface="Open Sans"/>
              </a:rPr>
              <a:t> Stabilire una priorità tra i fattori</a:t>
            </a:r>
          </a:p>
          <a:p>
            <a:endParaRPr lang="it-IT" b="1"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Una volta aver stilato una lista di fattori protettivi, è importante stabilire </a:t>
            </a:r>
            <a:r>
              <a:rPr lang="it-IT" dirty="0" err="1" smtClean="0">
                <a:solidFill>
                  <a:schemeClr val="tx1">
                    <a:lumMod val="50000"/>
                    <a:lumOff val="50000"/>
                  </a:schemeClr>
                </a:solidFill>
                <a:latin typeface="Open Sans"/>
              </a:rPr>
              <a:t>un’ordine</a:t>
            </a:r>
            <a:r>
              <a:rPr lang="it-IT" dirty="0" smtClean="0">
                <a:solidFill>
                  <a:schemeClr val="tx1">
                    <a:lumMod val="50000"/>
                    <a:lumOff val="50000"/>
                  </a:schemeClr>
                </a:solidFill>
                <a:latin typeface="Open Sans"/>
              </a:rPr>
              <a:t> di priorità tra questi fattori. Un modo per fare ciò è considerare i seguenti fattori:</a:t>
            </a:r>
          </a:p>
          <a:p>
            <a:r>
              <a:rPr lang="it-IT" dirty="0" smtClean="0">
                <a:solidFill>
                  <a:schemeClr val="tx1">
                    <a:lumMod val="50000"/>
                    <a:lumOff val="50000"/>
                  </a:schemeClr>
                </a:solidFill>
                <a:latin typeface="Open Sans"/>
              </a:rPr>
              <a:t> </a:t>
            </a:r>
          </a:p>
          <a:p>
            <a:pPr>
              <a:buFont typeface="Arial" pitchFamily="34" charset="0"/>
              <a:buChar char="•"/>
            </a:pPr>
            <a:r>
              <a:rPr lang="it-IT" dirty="0" smtClean="0">
                <a:solidFill>
                  <a:schemeClr val="tx1">
                    <a:lumMod val="50000"/>
                    <a:lumOff val="50000"/>
                  </a:schemeClr>
                </a:solidFill>
                <a:latin typeface="Open Sans"/>
              </a:rPr>
              <a:t> Importanza </a:t>
            </a:r>
          </a:p>
          <a:p>
            <a:pPr>
              <a:buFont typeface="Arial" pitchFamily="34" charset="0"/>
              <a:buChar char="•"/>
            </a:pP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Variailità</a:t>
            </a:r>
            <a:endParaRPr lang="it-IT" dirty="0" smtClean="0">
              <a:solidFill>
                <a:schemeClr val="tx1">
                  <a:lumMod val="50000"/>
                  <a:lumOff val="50000"/>
                </a:schemeClr>
              </a:solidFill>
              <a:latin typeface="Open Sans"/>
            </a:endParaRPr>
          </a:p>
          <a:p>
            <a:pPr>
              <a:buFont typeface="Arial" pitchFamily="34" charset="0"/>
              <a:buChar char="•"/>
            </a:pPr>
            <a:r>
              <a:rPr lang="it-IT" dirty="0" smtClean="0">
                <a:solidFill>
                  <a:schemeClr val="tx1">
                    <a:lumMod val="50000"/>
                    <a:lumOff val="50000"/>
                  </a:schemeClr>
                </a:solidFill>
                <a:latin typeface="Open Sans"/>
              </a:rPr>
              <a:t> Sostenibilità</a:t>
            </a:r>
          </a:p>
          <a:p>
            <a:pPr>
              <a:buFont typeface="Arial" pitchFamily="34" charset="0"/>
              <a:buChar char="•"/>
            </a:pPr>
            <a:r>
              <a:rPr lang="it-IT" dirty="0" smtClean="0">
                <a:solidFill>
                  <a:schemeClr val="tx1">
                    <a:lumMod val="50000"/>
                    <a:lumOff val="50000"/>
                  </a:schemeClr>
                </a:solidFill>
                <a:latin typeface="Open Sans"/>
              </a:rPr>
              <a:t> Impatto</a:t>
            </a:r>
          </a:p>
          <a:p>
            <a:endParaRPr lang="it-IT" b="1" dirty="0" smtClean="0">
              <a:latin typeface="Open Sans"/>
            </a:endParaRPr>
          </a:p>
          <a:p>
            <a:endParaRPr lang="it-IT" b="1" dirty="0" smtClean="0">
              <a:latin typeface="Open Sans"/>
            </a:endParaRPr>
          </a:p>
          <a:p>
            <a:endParaRPr lang="it-IT" b="1" dirty="0" smtClean="0">
              <a:latin typeface="Open Sans"/>
            </a:endParaRPr>
          </a:p>
          <a:p>
            <a:endParaRPr lang="it-IT" b="1" dirty="0" smtClean="0">
              <a:latin typeface="Open Sans"/>
            </a:endParaRPr>
          </a:p>
          <a:p>
            <a:r>
              <a:rPr lang="it-IT" b="1" dirty="0" smtClean="0">
                <a:latin typeface="Open Sans"/>
              </a:rPr>
              <a:t> </a:t>
            </a:r>
            <a:endParaRPr lang="it-IT" b="1" dirty="0">
              <a:latin typeface="Open Sans"/>
            </a:endParaRPr>
          </a:p>
        </p:txBody>
      </p:sp>
      <p:sp>
        <p:nvSpPr>
          <p:cNvPr id="10"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CasellaDiTesto 4"/>
          <p:cNvSpPr txBox="1"/>
          <p:nvPr/>
        </p:nvSpPr>
        <p:spPr>
          <a:xfrm>
            <a:off x="357158" y="1142990"/>
            <a:ext cx="8286840" cy="3416320"/>
          </a:xfrm>
          <a:prstGeom prst="rect">
            <a:avLst/>
          </a:prstGeom>
          <a:noFill/>
        </p:spPr>
        <p:txBody>
          <a:bodyPr wrap="square" rtlCol="0">
            <a:spAutoFit/>
          </a:bodyPr>
          <a:lstStyle/>
          <a:p>
            <a:endParaRPr lang="en-GB" b="1" dirty="0" smtClean="0">
              <a:solidFill>
                <a:schemeClr val="tx1">
                  <a:lumMod val="50000"/>
                  <a:lumOff val="50000"/>
                </a:schemeClr>
              </a:solidFill>
              <a:latin typeface="Open Sans"/>
            </a:endParaRPr>
          </a:p>
          <a:p>
            <a:r>
              <a:rPr lang="en-GB" b="1" dirty="0" smtClean="0">
                <a:solidFill>
                  <a:schemeClr val="tx1">
                    <a:lumMod val="50000"/>
                    <a:lumOff val="50000"/>
                  </a:schemeClr>
                </a:solidFill>
                <a:latin typeface="Open Sans"/>
              </a:rPr>
              <a:t>Example: the Public Health Model</a:t>
            </a:r>
          </a:p>
          <a:p>
            <a:endParaRPr lang="it-IT" b="1" dirty="0" smtClean="0">
              <a:solidFill>
                <a:schemeClr val="tx1">
                  <a:lumMod val="50000"/>
                  <a:lumOff val="50000"/>
                </a:schemeClr>
              </a:solidFill>
              <a:latin typeface="Open Sans"/>
            </a:endParaRPr>
          </a:p>
          <a:p>
            <a:pPr>
              <a:buFont typeface="Arial" pitchFamily="34" charset="0"/>
              <a:buChar char="•"/>
            </a:pPr>
            <a:r>
              <a:rPr lang="it-IT" b="1" dirty="0" smtClean="0">
                <a:solidFill>
                  <a:schemeClr val="tx1">
                    <a:lumMod val="50000"/>
                    <a:lumOff val="50000"/>
                  </a:schemeClr>
                </a:solidFill>
                <a:latin typeface="Open Sans"/>
              </a:rPr>
              <a:t> </a:t>
            </a:r>
            <a:r>
              <a:rPr lang="it-IT" dirty="0" smtClean="0">
                <a:solidFill>
                  <a:schemeClr val="tx1">
                    <a:lumMod val="50000"/>
                    <a:lumOff val="50000"/>
                  </a:schemeClr>
                </a:solidFill>
                <a:latin typeface="Open Sans"/>
              </a:rPr>
              <a:t>Once </a:t>
            </a:r>
            <a:r>
              <a:rPr lang="it-IT" dirty="0" err="1" smtClean="0">
                <a:solidFill>
                  <a:schemeClr val="tx1">
                    <a:lumMod val="50000"/>
                    <a:lumOff val="50000"/>
                  </a:schemeClr>
                </a:solidFill>
                <a:latin typeface="Open Sans"/>
              </a:rPr>
              <a:t>you</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have</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all</a:t>
            </a:r>
            <a:r>
              <a:rPr lang="it-IT" dirty="0" smtClean="0">
                <a:solidFill>
                  <a:schemeClr val="tx1">
                    <a:lumMod val="50000"/>
                    <a:lumOff val="50000"/>
                  </a:schemeClr>
                </a:solidFill>
                <a:latin typeface="Open Sans"/>
              </a:rPr>
              <a:t> the </a:t>
            </a:r>
            <a:r>
              <a:rPr lang="it-IT" dirty="0" err="1" smtClean="0">
                <a:solidFill>
                  <a:schemeClr val="tx1">
                    <a:lumMod val="50000"/>
                    <a:lumOff val="50000"/>
                  </a:schemeClr>
                </a:solidFill>
                <a:latin typeface="Open Sans"/>
              </a:rPr>
              <a:t>necessary</a:t>
            </a:r>
            <a:r>
              <a:rPr lang="it-IT" dirty="0" smtClean="0">
                <a:solidFill>
                  <a:schemeClr val="tx1">
                    <a:lumMod val="50000"/>
                    <a:lumOff val="50000"/>
                  </a:schemeClr>
                </a:solidFill>
                <a:latin typeface="Open Sans"/>
              </a:rPr>
              <a:t> data, </a:t>
            </a:r>
            <a:r>
              <a:rPr lang="it-IT" dirty="0" err="1" smtClean="0">
                <a:solidFill>
                  <a:schemeClr val="tx1">
                    <a:lumMod val="50000"/>
                    <a:lumOff val="50000"/>
                  </a:schemeClr>
                </a:solidFill>
                <a:latin typeface="Open Sans"/>
              </a:rPr>
              <a:t>you</a:t>
            </a:r>
            <a:r>
              <a:rPr lang="it-IT" dirty="0" smtClean="0">
                <a:solidFill>
                  <a:schemeClr val="tx1">
                    <a:lumMod val="50000"/>
                    <a:lumOff val="50000"/>
                  </a:schemeClr>
                </a:solidFill>
                <a:latin typeface="Open Sans"/>
              </a:rPr>
              <a:t> can </a:t>
            </a:r>
            <a:r>
              <a:rPr lang="it-IT" b="1" dirty="0" err="1" smtClean="0">
                <a:solidFill>
                  <a:schemeClr val="tx1">
                    <a:lumMod val="50000"/>
                    <a:lumOff val="50000"/>
                  </a:schemeClr>
                </a:solidFill>
                <a:latin typeface="Open Sans"/>
              </a:rPr>
              <a:t>develop</a:t>
            </a:r>
            <a:r>
              <a:rPr lang="it-IT" b="1" dirty="0" smtClean="0">
                <a:solidFill>
                  <a:schemeClr val="tx1">
                    <a:lumMod val="50000"/>
                    <a:lumOff val="50000"/>
                  </a:schemeClr>
                </a:solidFill>
                <a:latin typeface="Open Sans"/>
              </a:rPr>
              <a:t> and test the </a:t>
            </a:r>
            <a:r>
              <a:rPr lang="it-IT" b="1" dirty="0" err="1" smtClean="0">
                <a:solidFill>
                  <a:schemeClr val="tx1">
                    <a:lumMod val="50000"/>
                    <a:lumOff val="50000"/>
                  </a:schemeClr>
                </a:solidFill>
                <a:latin typeface="Open Sans"/>
              </a:rPr>
              <a:t>prevention</a:t>
            </a:r>
            <a:r>
              <a:rPr lang="it-IT" b="1" dirty="0" smtClean="0">
                <a:solidFill>
                  <a:schemeClr val="tx1">
                    <a:lumMod val="50000"/>
                    <a:lumOff val="50000"/>
                  </a:schemeClr>
                </a:solidFill>
                <a:latin typeface="Open Sans"/>
              </a:rPr>
              <a:t> </a:t>
            </a:r>
            <a:r>
              <a:rPr lang="it-IT" b="1" dirty="0" err="1" smtClean="0">
                <a:solidFill>
                  <a:schemeClr val="tx1">
                    <a:lumMod val="50000"/>
                    <a:lumOff val="50000"/>
                  </a:schemeClr>
                </a:solidFill>
                <a:latin typeface="Open Sans"/>
              </a:rPr>
              <a:t>strategy</a:t>
            </a:r>
            <a:r>
              <a:rPr lang="it-IT" b="1" dirty="0" smtClean="0">
                <a:solidFill>
                  <a:schemeClr val="tx1">
                    <a:lumMod val="50000"/>
                    <a:lumOff val="50000"/>
                  </a:schemeClr>
                </a:solidFill>
                <a:latin typeface="Open Sans"/>
              </a:rPr>
              <a:t>. </a:t>
            </a:r>
          </a:p>
          <a:p>
            <a:endParaRPr lang="it-IT" dirty="0" smtClean="0">
              <a:solidFill>
                <a:schemeClr val="tx1">
                  <a:lumMod val="50000"/>
                  <a:lumOff val="50000"/>
                </a:schemeClr>
              </a:solidFill>
              <a:latin typeface="Open Sans"/>
            </a:endParaRPr>
          </a:p>
          <a:p>
            <a:pPr>
              <a:buFont typeface="Arial" pitchFamily="34" charset="0"/>
              <a:buChar char="•"/>
            </a:pPr>
            <a:r>
              <a:rPr lang="it-IT" b="1"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Finally</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it</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is</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recommended</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to</a:t>
            </a:r>
            <a:r>
              <a:rPr lang="it-IT" b="1" dirty="0" smtClean="0">
                <a:solidFill>
                  <a:schemeClr val="tx1">
                    <a:lumMod val="50000"/>
                    <a:lumOff val="50000"/>
                  </a:schemeClr>
                </a:solidFill>
                <a:latin typeface="Open Sans"/>
              </a:rPr>
              <a:t> </a:t>
            </a:r>
            <a:r>
              <a:rPr lang="it-IT" b="1" dirty="0" err="1" smtClean="0">
                <a:solidFill>
                  <a:schemeClr val="tx1">
                    <a:lumMod val="50000"/>
                    <a:lumOff val="50000"/>
                  </a:schemeClr>
                </a:solidFill>
                <a:latin typeface="Open Sans"/>
              </a:rPr>
              <a:t>ensure</a:t>
            </a:r>
            <a:r>
              <a:rPr lang="it-IT" b="1" dirty="0" smtClean="0">
                <a:solidFill>
                  <a:schemeClr val="tx1">
                    <a:lumMod val="50000"/>
                    <a:lumOff val="50000"/>
                  </a:schemeClr>
                </a:solidFill>
                <a:latin typeface="Open Sans"/>
              </a:rPr>
              <a:t> a </a:t>
            </a:r>
            <a:r>
              <a:rPr lang="it-IT" b="1" dirty="0" err="1" smtClean="0">
                <a:solidFill>
                  <a:schemeClr val="tx1">
                    <a:lumMod val="50000"/>
                    <a:lumOff val="50000"/>
                  </a:schemeClr>
                </a:solidFill>
                <a:latin typeface="Open Sans"/>
              </a:rPr>
              <a:t>widespread</a:t>
            </a:r>
            <a:r>
              <a:rPr lang="it-IT" b="1" dirty="0" smtClean="0">
                <a:solidFill>
                  <a:schemeClr val="tx1">
                    <a:lumMod val="50000"/>
                    <a:lumOff val="50000"/>
                  </a:schemeClr>
                </a:solidFill>
                <a:latin typeface="Open Sans"/>
              </a:rPr>
              <a:t> </a:t>
            </a:r>
            <a:r>
              <a:rPr lang="it-IT" b="1" dirty="0" err="1" smtClean="0">
                <a:solidFill>
                  <a:schemeClr val="tx1">
                    <a:lumMod val="50000"/>
                    <a:lumOff val="50000"/>
                  </a:schemeClr>
                </a:solidFill>
                <a:latin typeface="Open Sans"/>
              </a:rPr>
              <a:t>adoption</a:t>
            </a:r>
            <a:r>
              <a:rPr lang="it-IT" b="1"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of</a:t>
            </a:r>
            <a:r>
              <a:rPr lang="it-IT" dirty="0" smtClean="0">
                <a:solidFill>
                  <a:schemeClr val="tx1">
                    <a:lumMod val="50000"/>
                    <a:lumOff val="50000"/>
                  </a:schemeClr>
                </a:solidFill>
                <a:latin typeface="Open Sans"/>
              </a:rPr>
              <a:t> the </a:t>
            </a:r>
            <a:r>
              <a:rPr lang="it-IT" dirty="0" err="1" smtClean="0">
                <a:solidFill>
                  <a:schemeClr val="tx1">
                    <a:lumMod val="50000"/>
                    <a:lumOff val="50000"/>
                  </a:schemeClr>
                </a:solidFill>
                <a:latin typeface="Open Sans"/>
              </a:rPr>
              <a:t>strategy</a:t>
            </a:r>
            <a:r>
              <a:rPr lang="it-IT" dirty="0" smtClean="0">
                <a:latin typeface="Open Sans"/>
              </a:rPr>
              <a:t>. </a:t>
            </a:r>
          </a:p>
          <a:p>
            <a:endParaRPr lang="it-IT" b="1" dirty="0" smtClean="0">
              <a:latin typeface="Open Sans"/>
            </a:endParaRPr>
          </a:p>
          <a:p>
            <a:endParaRPr lang="it-IT" b="1" dirty="0" smtClean="0">
              <a:latin typeface="Open Sans"/>
            </a:endParaRPr>
          </a:p>
          <a:p>
            <a:endParaRPr lang="it-IT" b="1" dirty="0" smtClean="0">
              <a:latin typeface="Open Sans"/>
            </a:endParaRPr>
          </a:p>
          <a:p>
            <a:endParaRPr lang="it-IT" b="1" dirty="0" smtClean="0">
              <a:latin typeface="Open Sans"/>
            </a:endParaRPr>
          </a:p>
          <a:p>
            <a:r>
              <a:rPr lang="it-IT" b="1" dirty="0" smtClean="0">
                <a:latin typeface="Open Sans"/>
              </a:rPr>
              <a:t> </a:t>
            </a:r>
            <a:endParaRPr lang="it-IT" b="1" dirty="0">
              <a:latin typeface="Open Sans"/>
            </a:endParaRPr>
          </a:p>
        </p:txBody>
      </p:sp>
      <p:sp>
        <p:nvSpPr>
          <p:cNvPr id="10"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2.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Strategie di prevenzione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r>
              <a:rPr lang="it-IT" b="1" dirty="0" smtClean="0"/>
              <a:t>Domande</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428596" y="1428742"/>
            <a:ext cx="7361385" cy="25791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GB" dirty="0" err="1" smtClean="0"/>
              <a:t>Domande</a:t>
            </a:r>
            <a:r>
              <a:rPr lang="en-GB" dirty="0" smtClean="0"/>
              <a:t> </a:t>
            </a:r>
            <a:r>
              <a:rPr lang="en-GB" dirty="0" err="1" smtClean="0"/>
              <a:t>di</a:t>
            </a:r>
            <a:r>
              <a:rPr lang="en-GB" dirty="0" smtClean="0"/>
              <a:t> </a:t>
            </a:r>
            <a:r>
              <a:rPr lang="en-GB" dirty="0" err="1" smtClean="0"/>
              <a:t>autovalutazione</a:t>
            </a:r>
            <a:r>
              <a:rPr lang="en-GB" dirty="0" smtClean="0"/>
              <a:t>:</a:t>
            </a:r>
          </a:p>
          <a:p>
            <a:pPr marL="457200" indent="-457200" algn="l">
              <a:buFont typeface="Arial" pitchFamily="34" charset="0"/>
              <a:buChar char="•"/>
            </a:pPr>
            <a:r>
              <a:rPr lang="en-GB" dirty="0" err="1" smtClean="0"/>
              <a:t>Quanti</a:t>
            </a:r>
            <a:r>
              <a:rPr lang="en-GB" dirty="0" smtClean="0"/>
              <a:t> </a:t>
            </a:r>
            <a:r>
              <a:rPr lang="en-GB" dirty="0" err="1" smtClean="0"/>
              <a:t>livelli</a:t>
            </a:r>
            <a:r>
              <a:rPr lang="en-GB" dirty="0" smtClean="0"/>
              <a:t> </a:t>
            </a:r>
            <a:r>
              <a:rPr lang="en-GB" dirty="0" err="1" smtClean="0"/>
              <a:t>possiamo</a:t>
            </a:r>
            <a:r>
              <a:rPr lang="en-GB" dirty="0" smtClean="0"/>
              <a:t> </a:t>
            </a:r>
            <a:r>
              <a:rPr lang="en-GB" dirty="0" err="1" smtClean="0"/>
              <a:t>individuare</a:t>
            </a:r>
            <a:r>
              <a:rPr lang="en-GB" dirty="0" smtClean="0"/>
              <a:t> </a:t>
            </a:r>
            <a:r>
              <a:rPr lang="en-GB" dirty="0" err="1" smtClean="0"/>
              <a:t>nelle</a:t>
            </a:r>
            <a:r>
              <a:rPr lang="en-GB" dirty="0" smtClean="0"/>
              <a:t> </a:t>
            </a:r>
            <a:r>
              <a:rPr lang="en-GB" dirty="0" err="1" smtClean="0"/>
              <a:t>strategie</a:t>
            </a:r>
            <a:r>
              <a:rPr lang="en-GB" dirty="0" smtClean="0"/>
              <a:t> </a:t>
            </a:r>
            <a:r>
              <a:rPr lang="en-GB" dirty="0" err="1" smtClean="0"/>
              <a:t>di</a:t>
            </a:r>
            <a:r>
              <a:rPr lang="en-GB" dirty="0" smtClean="0"/>
              <a:t> </a:t>
            </a:r>
            <a:r>
              <a:rPr lang="en-GB" dirty="0" err="1" smtClean="0"/>
              <a:t>prevenzione</a:t>
            </a:r>
            <a:r>
              <a:rPr lang="en-GB" dirty="0" smtClean="0"/>
              <a:t>?</a:t>
            </a:r>
          </a:p>
          <a:p>
            <a:pPr marL="457200" indent="-457200" algn="l">
              <a:buFont typeface="Arial" pitchFamily="34" charset="0"/>
              <a:buChar char="•"/>
            </a:pPr>
            <a:r>
              <a:rPr lang="en-GB" dirty="0" err="1" smtClean="0"/>
              <a:t>Spiega</a:t>
            </a:r>
            <a:r>
              <a:rPr lang="en-GB" dirty="0" smtClean="0"/>
              <a:t> </a:t>
            </a:r>
            <a:r>
              <a:rPr lang="en-GB" dirty="0" err="1" smtClean="0"/>
              <a:t>cosa</a:t>
            </a:r>
            <a:r>
              <a:rPr lang="en-GB" dirty="0" smtClean="0"/>
              <a:t> </a:t>
            </a:r>
            <a:r>
              <a:rPr lang="en-GB" dirty="0" err="1" smtClean="0"/>
              <a:t>sono</a:t>
            </a:r>
            <a:r>
              <a:rPr lang="en-GB" dirty="0" smtClean="0"/>
              <a:t> </a:t>
            </a:r>
            <a:r>
              <a:rPr lang="en-GB" dirty="0" err="1" smtClean="0"/>
              <a:t>i</a:t>
            </a:r>
            <a:r>
              <a:rPr lang="en-GB" dirty="0" smtClean="0"/>
              <a:t> </a:t>
            </a:r>
            <a:r>
              <a:rPr lang="en-GB" dirty="0" err="1" smtClean="0"/>
              <a:t>livelli</a:t>
            </a:r>
            <a:r>
              <a:rPr lang="en-GB" dirty="0" smtClean="0"/>
              <a:t> </a:t>
            </a:r>
            <a:r>
              <a:rPr lang="en-GB" dirty="0" err="1" smtClean="0"/>
              <a:t>di</a:t>
            </a:r>
            <a:r>
              <a:rPr lang="en-GB" dirty="0" smtClean="0"/>
              <a:t> </a:t>
            </a:r>
            <a:r>
              <a:rPr lang="en-GB" dirty="0" err="1" smtClean="0"/>
              <a:t>prevenzione</a:t>
            </a:r>
            <a:r>
              <a:rPr lang="en-GB" dirty="0" smtClean="0"/>
              <a:t> </a:t>
            </a:r>
            <a:r>
              <a:rPr lang="en-GB" dirty="0" err="1" smtClean="0"/>
              <a:t>primaria</a:t>
            </a:r>
            <a:r>
              <a:rPr lang="en-GB" dirty="0" smtClean="0"/>
              <a:t>/</a:t>
            </a:r>
            <a:r>
              <a:rPr lang="en-GB" dirty="0" err="1" smtClean="0"/>
              <a:t>secondaria</a:t>
            </a:r>
            <a:r>
              <a:rPr lang="en-GB" dirty="0" smtClean="0"/>
              <a:t>/</a:t>
            </a:r>
            <a:r>
              <a:rPr lang="en-GB" dirty="0" err="1" smtClean="0"/>
              <a:t>terziaria</a:t>
            </a:r>
            <a:endParaRPr lang="en-GB" dirty="0" smtClean="0"/>
          </a:p>
          <a:p>
            <a:pPr marL="457200" indent="-457200" algn="l">
              <a:buFont typeface="Arial" pitchFamily="34" charset="0"/>
              <a:buChar char="•"/>
            </a:pPr>
            <a:r>
              <a:rPr lang="en-GB" dirty="0" err="1" smtClean="0"/>
              <a:t>Cos’è</a:t>
            </a:r>
            <a:r>
              <a:rPr lang="en-GB" dirty="0" smtClean="0"/>
              <a:t> </a:t>
            </a:r>
            <a:r>
              <a:rPr lang="en-GB" dirty="0" err="1" smtClean="0"/>
              <a:t>il</a:t>
            </a:r>
            <a:r>
              <a:rPr lang="en-GB" dirty="0" smtClean="0"/>
              <a:t> </a:t>
            </a:r>
            <a:r>
              <a:rPr lang="en-GB" dirty="0" err="1" smtClean="0"/>
              <a:t>processo</a:t>
            </a:r>
            <a:r>
              <a:rPr lang="en-GB" dirty="0" smtClean="0"/>
              <a:t> </a:t>
            </a:r>
            <a:r>
              <a:rPr lang="en-GB" dirty="0" err="1" smtClean="0"/>
              <a:t>di</a:t>
            </a:r>
            <a:r>
              <a:rPr lang="en-GB" dirty="0" smtClean="0"/>
              <a:t> </a:t>
            </a:r>
            <a:r>
              <a:rPr lang="en-GB" dirty="0" err="1" smtClean="0"/>
              <a:t>valutazione</a:t>
            </a:r>
            <a:r>
              <a:rPr lang="en-GB" dirty="0" smtClean="0"/>
              <a:t>?</a:t>
            </a:r>
          </a:p>
          <a:p>
            <a:pPr marL="457200" indent="-457200" algn="l">
              <a:buAutoNum type="arabicPeriod"/>
            </a:pPr>
            <a:endParaRPr lang="en-GB" dirty="0" smtClean="0"/>
          </a:p>
          <a:p>
            <a:pPr marL="457200" indent="-457200" algn="l">
              <a:buAutoNum type="arabicPeriod"/>
            </a:pPr>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643834" y="357172"/>
            <a:ext cx="1000132" cy="563455"/>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it-IT" b="1" dirty="0" smtClean="0">
                <a:solidFill>
                  <a:schemeClr val="tx1">
                    <a:lumMod val="50000"/>
                    <a:lumOff val="50000"/>
                  </a:schemeClr>
                </a:solidFill>
                <a:latin typeface="Open Sans"/>
              </a:rPr>
              <a:t>Fine dell’Unità 2</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it-IT" sz="1800" dirty="0" smtClean="0">
                <a:solidFill>
                  <a:schemeClr val="bg1">
                    <a:lumMod val="50000"/>
                  </a:schemeClr>
                </a:solidFill>
              </a:rPr>
              <a:t>Unità 3. </a:t>
            </a:r>
            <a:r>
              <a:rPr lang="it-IT" sz="1800" b="0" dirty="0" smtClean="0">
                <a:solidFill>
                  <a:schemeClr val="bg1">
                    <a:lumMod val="50000"/>
                  </a:schemeClr>
                </a:solidFill>
              </a:rPr>
              <a:t>Il conflitto</a:t>
            </a:r>
            <a:endParaRPr lang="it-IT"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306191" y="411510"/>
            <a:ext cx="6400800" cy="504056"/>
          </a:xfrm>
        </p:spPr>
        <p:txBody>
          <a:bodyPr/>
          <a:lstStyle/>
          <a:p>
            <a:r>
              <a:rPr lang="en-GB" b="1" dirty="0" err="1" smtClean="0"/>
              <a:t>Contenuti</a:t>
            </a:r>
            <a:endParaRPr lang="en-US"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1000100" y="1500180"/>
            <a:ext cx="7101432" cy="20110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lt-LT" sz="1800" b="1" dirty="0" smtClean="0"/>
              <a:t>Unit</a:t>
            </a:r>
            <a:r>
              <a:rPr lang="it-IT" sz="1800" b="1" dirty="0" smtClean="0"/>
              <a:t>à</a:t>
            </a:r>
            <a:r>
              <a:rPr lang="lt-LT" sz="1800" b="1" dirty="0" smtClean="0"/>
              <a:t> </a:t>
            </a:r>
            <a:r>
              <a:rPr lang="it-IT" sz="1800" b="1" dirty="0" smtClean="0"/>
              <a:t>1. </a:t>
            </a:r>
            <a:r>
              <a:rPr lang="it-IT" sz="1800" dirty="0" smtClean="0"/>
              <a:t>Pregiudizio e teoria del contatto (Allport, 1952)</a:t>
            </a:r>
            <a:endParaRPr lang="lt-LT" sz="1800" dirty="0" smtClean="0"/>
          </a:p>
          <a:p>
            <a:pPr algn="l"/>
            <a:r>
              <a:rPr lang="lt-LT" sz="1800" b="1" dirty="0" smtClean="0"/>
              <a:t>Unit</a:t>
            </a:r>
            <a:r>
              <a:rPr lang="it-IT" sz="1800" b="1" dirty="0" smtClean="0"/>
              <a:t>à</a:t>
            </a:r>
            <a:r>
              <a:rPr lang="lt-LT" sz="1800" b="1" dirty="0" smtClean="0"/>
              <a:t> 2</a:t>
            </a:r>
            <a:r>
              <a:rPr lang="it-IT" sz="1800" b="1" dirty="0" smtClean="0"/>
              <a:t>.</a:t>
            </a:r>
            <a:r>
              <a:rPr lang="it-IT" sz="1800" dirty="0" smtClean="0"/>
              <a:t> Strategie di prevenzione</a:t>
            </a:r>
            <a:endParaRPr lang="lt-LT" sz="1800" dirty="0" smtClean="0"/>
          </a:p>
          <a:p>
            <a:pPr algn="l"/>
            <a:r>
              <a:rPr lang="lt-LT" sz="1800" b="1" dirty="0" smtClean="0"/>
              <a:t>Unit</a:t>
            </a:r>
            <a:r>
              <a:rPr lang="it-IT" sz="1800" b="1" dirty="0" smtClean="0"/>
              <a:t>à</a:t>
            </a:r>
            <a:r>
              <a:rPr lang="lt-LT" sz="1800" b="1" dirty="0" smtClean="0"/>
              <a:t> 3</a:t>
            </a:r>
            <a:r>
              <a:rPr lang="it-IT" sz="1800" b="1" dirty="0" smtClean="0"/>
              <a:t>.</a:t>
            </a:r>
            <a:r>
              <a:rPr lang="it-IT" sz="1800" dirty="0" smtClean="0"/>
              <a:t> Il conflitto</a:t>
            </a:r>
          </a:p>
          <a:p>
            <a:pPr algn="l"/>
            <a:r>
              <a:rPr lang="it-IT" sz="1800" b="1" dirty="0" smtClean="0"/>
              <a:t>Unità 4.</a:t>
            </a:r>
            <a:r>
              <a:rPr lang="it-IT" sz="1800" dirty="0" smtClean="0"/>
              <a:t> Le conseguenze della violenza e dell’esclusione </a:t>
            </a:r>
          </a:p>
          <a:p>
            <a:pPr algn="l"/>
            <a:r>
              <a:rPr lang="it-IT" sz="1800" b="1" dirty="0" smtClean="0"/>
              <a:t>Unità 5.</a:t>
            </a:r>
            <a:r>
              <a:rPr lang="it-IT" sz="1800" dirty="0" smtClean="0"/>
              <a:t> La promozione del rispetto attraverso le dinamiche di gruppo</a:t>
            </a:r>
            <a:endParaRPr lang="en-US" sz="1800" dirty="0"/>
          </a:p>
        </p:txBody>
      </p:sp>
    </p:spTree>
    <p:extLst>
      <p:ext uri="{BB962C8B-B14F-4D97-AF65-F5344CB8AC3E}">
        <p14:creationId xmlns:p14="http://schemas.microsoft.com/office/powerpoint/2010/main" val="14552204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714348" y="2285998"/>
            <a:ext cx="8072494" cy="13573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1800" dirty="0" smtClean="0"/>
              <a:t>Questa </a:t>
            </a:r>
            <a:r>
              <a:rPr lang="en-US" sz="1800" dirty="0" err="1" smtClean="0"/>
              <a:t>unità</a:t>
            </a:r>
            <a:r>
              <a:rPr lang="en-US" sz="1800" dirty="0" smtClean="0"/>
              <a:t> </a:t>
            </a:r>
            <a:r>
              <a:rPr lang="en-US" sz="1800" dirty="0" err="1" smtClean="0"/>
              <a:t>esamina</a:t>
            </a:r>
            <a:r>
              <a:rPr lang="en-US" sz="1800" dirty="0" smtClean="0"/>
              <a:t> la </a:t>
            </a:r>
            <a:r>
              <a:rPr lang="en-US" sz="1800" dirty="0" err="1" smtClean="0"/>
              <a:t>letteratura</a:t>
            </a:r>
            <a:r>
              <a:rPr lang="en-US" sz="1800" dirty="0" smtClean="0"/>
              <a:t> </a:t>
            </a:r>
            <a:r>
              <a:rPr lang="en-US" sz="1800" dirty="0" err="1" smtClean="0"/>
              <a:t>psicologica</a:t>
            </a:r>
            <a:r>
              <a:rPr lang="en-US" sz="1800" dirty="0" smtClean="0"/>
              <a:t> </a:t>
            </a:r>
            <a:r>
              <a:rPr lang="en-US" sz="1800" dirty="0" err="1" smtClean="0"/>
              <a:t>sul</a:t>
            </a:r>
            <a:r>
              <a:rPr lang="en-US" sz="1800" dirty="0" smtClean="0"/>
              <a:t> </a:t>
            </a:r>
            <a:r>
              <a:rPr lang="en-US" sz="1800" dirty="0" err="1" smtClean="0"/>
              <a:t>conflitto</a:t>
            </a:r>
            <a:r>
              <a:rPr lang="en-US" sz="1800" dirty="0" smtClean="0"/>
              <a:t>, I </a:t>
            </a:r>
            <a:r>
              <a:rPr lang="en-US" sz="1800" dirty="0" err="1" smtClean="0"/>
              <a:t>fattori</a:t>
            </a:r>
            <a:r>
              <a:rPr lang="en-US" sz="1800" dirty="0" smtClean="0"/>
              <a:t> </a:t>
            </a:r>
            <a:r>
              <a:rPr lang="en-US" sz="1800" dirty="0" err="1" smtClean="0"/>
              <a:t>situazionali</a:t>
            </a:r>
            <a:r>
              <a:rPr lang="en-US" sz="1800" dirty="0" smtClean="0"/>
              <a:t> e come </a:t>
            </a:r>
            <a:r>
              <a:rPr lang="en-US" sz="1800" dirty="0" err="1" smtClean="0"/>
              <a:t>risolverlo</a:t>
            </a:r>
            <a:r>
              <a:rPr lang="en-US" sz="1800" dirty="0" smtClean="0"/>
              <a:t> in </a:t>
            </a:r>
            <a:r>
              <a:rPr lang="en-US" sz="1800" dirty="0" err="1" smtClean="0"/>
              <a:t>maniera</a:t>
            </a:r>
            <a:r>
              <a:rPr lang="en-US" sz="1800" dirty="0" smtClean="0"/>
              <a:t> </a:t>
            </a:r>
            <a:r>
              <a:rPr lang="en-US" sz="1800" dirty="0" err="1" smtClean="0"/>
              <a:t>educativa</a:t>
            </a:r>
            <a:r>
              <a:rPr lang="en-US" sz="1800" dirty="0" smtClean="0"/>
              <a:t>. </a:t>
            </a:r>
          </a:p>
        </p:txBody>
      </p:sp>
      <p:pic>
        <p:nvPicPr>
          <p:cNvPr id="31746" name="Picture 2" descr="Risultati immagini per conflict"/>
          <p:cNvPicPr>
            <a:picLocks noChangeAspect="1" noChangeArrowheads="1"/>
          </p:cNvPicPr>
          <p:nvPr/>
        </p:nvPicPr>
        <p:blipFill>
          <a:blip r:embed="rId3" cstate="print"/>
          <a:srcRect/>
          <a:stretch>
            <a:fillRect/>
          </a:stretch>
        </p:blipFill>
        <p:spPr bwMode="auto">
          <a:xfrm>
            <a:off x="1000100" y="857238"/>
            <a:ext cx="2000264" cy="1095383"/>
          </a:xfrm>
          <a:prstGeom prst="rect">
            <a:avLst/>
          </a:prstGeom>
          <a:noFill/>
        </p:spPr>
      </p:pic>
      <p:sp>
        <p:nvSpPr>
          <p:cNvPr id="9"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85866"/>
            <a:ext cx="8215370" cy="292895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err="1" smtClean="0">
                <a:solidFill>
                  <a:schemeClr val="bg1">
                    <a:lumMod val="50000"/>
                  </a:schemeClr>
                </a:solidFill>
              </a:rPr>
              <a:t>Definizione</a:t>
            </a:r>
            <a:r>
              <a:rPr lang="en-US" sz="1800" b="1" dirty="0" smtClean="0">
                <a:solidFill>
                  <a:schemeClr val="bg1">
                    <a:lumMod val="50000"/>
                  </a:schemeClr>
                </a:solidFill>
              </a:rPr>
              <a:t>:</a:t>
            </a:r>
            <a:r>
              <a:rPr lang="en-US" sz="1800" dirty="0" smtClean="0">
                <a:solidFill>
                  <a:schemeClr val="bg1">
                    <a:lumMod val="50000"/>
                  </a:schemeClr>
                </a:solidFill>
              </a:rPr>
              <a:t> </a:t>
            </a:r>
          </a:p>
          <a:p>
            <a:r>
              <a:rPr lang="en-US" sz="1800" dirty="0" smtClean="0">
                <a:solidFill>
                  <a:schemeClr val="bg1">
                    <a:lumMod val="50000"/>
                  </a:schemeClr>
                </a:solidFill>
              </a:rPr>
              <a:t>Il </a:t>
            </a:r>
            <a:r>
              <a:rPr lang="en-US" sz="1800" dirty="0" err="1" smtClean="0">
                <a:solidFill>
                  <a:schemeClr val="bg1">
                    <a:lumMod val="50000"/>
                  </a:schemeClr>
                </a:solidFill>
              </a:rPr>
              <a:t>conflitto</a:t>
            </a:r>
            <a:r>
              <a:rPr lang="en-US" sz="1800" dirty="0" smtClean="0">
                <a:solidFill>
                  <a:schemeClr val="bg1">
                    <a:lumMod val="50000"/>
                  </a:schemeClr>
                </a:solidFill>
              </a:rPr>
              <a:t> è </a:t>
            </a:r>
            <a:r>
              <a:rPr lang="en-US" sz="1800" dirty="0" err="1" smtClean="0">
                <a:solidFill>
                  <a:schemeClr val="bg1">
                    <a:lumMod val="50000"/>
                  </a:schemeClr>
                </a:solidFill>
              </a:rPr>
              <a:t>una</a:t>
            </a:r>
            <a:r>
              <a:rPr lang="en-US" sz="1800" dirty="0" smtClean="0">
                <a:solidFill>
                  <a:schemeClr val="bg1">
                    <a:lumMod val="50000"/>
                  </a:schemeClr>
                </a:solidFill>
              </a:rPr>
              <a:t> </a:t>
            </a:r>
            <a:r>
              <a:rPr lang="en-US" sz="1800" dirty="0" err="1" smtClean="0">
                <a:solidFill>
                  <a:schemeClr val="bg1">
                    <a:lumMod val="50000"/>
                  </a:schemeClr>
                </a:solidFill>
              </a:rPr>
              <a:t>situazione</a:t>
            </a:r>
            <a:r>
              <a:rPr lang="en-US" sz="1800" dirty="0" smtClean="0">
                <a:solidFill>
                  <a:schemeClr val="bg1">
                    <a:lumMod val="50000"/>
                  </a:schemeClr>
                </a:solidFill>
              </a:rPr>
              <a:t> in cui due o </a:t>
            </a:r>
            <a:r>
              <a:rPr lang="en-US" sz="1800" dirty="0" err="1" smtClean="0">
                <a:solidFill>
                  <a:schemeClr val="bg1">
                    <a:lumMod val="50000"/>
                  </a:schemeClr>
                </a:solidFill>
              </a:rPr>
              <a:t>più</a:t>
            </a:r>
            <a:r>
              <a:rPr lang="en-US" sz="1800" dirty="0" smtClean="0">
                <a:solidFill>
                  <a:schemeClr val="bg1">
                    <a:lumMod val="50000"/>
                  </a:schemeClr>
                </a:solidFill>
              </a:rPr>
              <a:t> </a:t>
            </a:r>
            <a:r>
              <a:rPr lang="en-US" sz="1800" dirty="0" err="1" smtClean="0">
                <a:solidFill>
                  <a:schemeClr val="bg1">
                    <a:lumMod val="50000"/>
                  </a:schemeClr>
                </a:solidFill>
              </a:rPr>
              <a:t>parti</a:t>
            </a:r>
            <a:r>
              <a:rPr lang="en-US" sz="1800" dirty="0" smtClean="0">
                <a:solidFill>
                  <a:schemeClr val="bg1">
                    <a:lumMod val="50000"/>
                  </a:schemeClr>
                </a:solidFill>
              </a:rPr>
              <a:t> </a:t>
            </a:r>
            <a:r>
              <a:rPr lang="en-US" sz="1800" dirty="0" err="1" smtClean="0">
                <a:solidFill>
                  <a:schemeClr val="bg1">
                    <a:lumMod val="50000"/>
                  </a:schemeClr>
                </a:solidFill>
              </a:rPr>
              <a:t>combattono</a:t>
            </a:r>
            <a:r>
              <a:rPr lang="en-US" sz="1800" dirty="0" smtClean="0">
                <a:solidFill>
                  <a:schemeClr val="bg1">
                    <a:lumMod val="50000"/>
                  </a:schemeClr>
                </a:solidFill>
              </a:rPr>
              <a:t> per </a:t>
            </a:r>
            <a:r>
              <a:rPr lang="en-US" sz="1800" dirty="0" err="1" smtClean="0">
                <a:solidFill>
                  <a:schemeClr val="bg1">
                    <a:lumMod val="50000"/>
                  </a:schemeClr>
                </a:solidFill>
              </a:rPr>
              <a:t>interessi</a:t>
            </a:r>
            <a:r>
              <a:rPr lang="en-US" sz="1800" dirty="0" smtClean="0">
                <a:solidFill>
                  <a:schemeClr val="bg1">
                    <a:lumMod val="50000"/>
                  </a:schemeClr>
                </a:solidFill>
              </a:rPr>
              <a:t> </a:t>
            </a:r>
            <a:r>
              <a:rPr lang="en-US" sz="1800" dirty="0" err="1" smtClean="0">
                <a:solidFill>
                  <a:schemeClr val="bg1">
                    <a:lumMod val="50000"/>
                  </a:schemeClr>
                </a:solidFill>
              </a:rPr>
              <a:t>incompatibili</a:t>
            </a:r>
            <a:r>
              <a:rPr lang="en-US" sz="1800" dirty="0" smtClean="0">
                <a:solidFill>
                  <a:schemeClr val="bg1">
                    <a:lumMod val="50000"/>
                  </a:schemeClr>
                </a:solidFill>
              </a:rPr>
              <a:t>. </a:t>
            </a:r>
          </a:p>
          <a:p>
            <a:r>
              <a:rPr lang="en-US" sz="1800" dirty="0" smtClean="0">
                <a:solidFill>
                  <a:schemeClr val="bg1">
                    <a:lumMod val="50000"/>
                  </a:schemeClr>
                </a:solidFill>
              </a:rPr>
              <a:t>Il </a:t>
            </a:r>
            <a:r>
              <a:rPr lang="en-US" sz="1800" dirty="0" err="1" smtClean="0">
                <a:solidFill>
                  <a:schemeClr val="bg1">
                    <a:lumMod val="50000"/>
                  </a:schemeClr>
                </a:solidFill>
              </a:rPr>
              <a:t>conflitto</a:t>
            </a:r>
            <a:r>
              <a:rPr lang="en-US" sz="1800" dirty="0" smtClean="0">
                <a:solidFill>
                  <a:schemeClr val="bg1">
                    <a:lumMod val="50000"/>
                  </a:schemeClr>
                </a:solidFill>
              </a:rPr>
              <a:t> è </a:t>
            </a:r>
            <a:r>
              <a:rPr lang="en-US" sz="1800" dirty="0" err="1" smtClean="0">
                <a:solidFill>
                  <a:schemeClr val="bg1">
                    <a:lumMod val="50000"/>
                  </a:schemeClr>
                </a:solidFill>
              </a:rPr>
              <a:t>una</a:t>
            </a:r>
            <a:r>
              <a:rPr lang="en-US" sz="1800" dirty="0" smtClean="0">
                <a:solidFill>
                  <a:schemeClr val="bg1">
                    <a:lumMod val="50000"/>
                  </a:schemeClr>
                </a:solidFill>
              </a:rPr>
              <a:t> </a:t>
            </a:r>
            <a:r>
              <a:rPr lang="en-US" sz="1800" dirty="0" err="1" smtClean="0">
                <a:solidFill>
                  <a:schemeClr val="bg1">
                    <a:lumMod val="50000"/>
                  </a:schemeClr>
                </a:solidFill>
              </a:rPr>
              <a:t>situazine</a:t>
            </a:r>
            <a:r>
              <a:rPr lang="en-US" sz="1800" dirty="0" smtClean="0">
                <a:solidFill>
                  <a:schemeClr val="bg1">
                    <a:lumMod val="50000"/>
                  </a:schemeClr>
                </a:solidFill>
              </a:rPr>
              <a:t> </a:t>
            </a:r>
            <a:r>
              <a:rPr lang="en-US" sz="1800" dirty="0" err="1" smtClean="0">
                <a:solidFill>
                  <a:schemeClr val="bg1">
                    <a:lumMod val="50000"/>
                  </a:schemeClr>
                </a:solidFill>
              </a:rPr>
              <a:t>normale</a:t>
            </a:r>
            <a:r>
              <a:rPr lang="en-US" sz="1800" dirty="0" smtClean="0">
                <a:solidFill>
                  <a:schemeClr val="bg1">
                    <a:lumMod val="50000"/>
                  </a:schemeClr>
                </a:solidFill>
              </a:rPr>
              <a:t> </a:t>
            </a:r>
            <a:r>
              <a:rPr lang="en-US" sz="1800" dirty="0" err="1" smtClean="0">
                <a:solidFill>
                  <a:schemeClr val="bg1">
                    <a:lumMod val="50000"/>
                  </a:schemeClr>
                </a:solidFill>
              </a:rPr>
              <a:t>nei</a:t>
            </a:r>
            <a:r>
              <a:rPr lang="en-US" sz="1800" dirty="0" smtClean="0">
                <a:solidFill>
                  <a:schemeClr val="bg1">
                    <a:lumMod val="50000"/>
                  </a:schemeClr>
                </a:solidFill>
              </a:rPr>
              <a:t> e </a:t>
            </a:r>
            <a:r>
              <a:rPr lang="en-US" sz="1800" dirty="0" err="1" smtClean="0">
                <a:solidFill>
                  <a:schemeClr val="bg1">
                    <a:lumMod val="50000"/>
                  </a:schemeClr>
                </a:solidFill>
              </a:rPr>
              <a:t>tra</a:t>
            </a:r>
            <a:r>
              <a:rPr lang="en-US" sz="1800" dirty="0" smtClean="0">
                <a:solidFill>
                  <a:schemeClr val="bg1">
                    <a:lumMod val="50000"/>
                  </a:schemeClr>
                </a:solidFill>
              </a:rPr>
              <a:t> </a:t>
            </a:r>
            <a:r>
              <a:rPr lang="en-US" sz="1800" dirty="0" err="1" smtClean="0">
                <a:solidFill>
                  <a:schemeClr val="bg1">
                    <a:lumMod val="50000"/>
                  </a:schemeClr>
                </a:solidFill>
              </a:rPr>
              <a:t>i</a:t>
            </a:r>
            <a:r>
              <a:rPr lang="en-US" sz="1800" dirty="0" smtClean="0">
                <a:solidFill>
                  <a:schemeClr val="bg1">
                    <a:lumMod val="50000"/>
                  </a:schemeClr>
                </a:solidFill>
              </a:rPr>
              <a:t> </a:t>
            </a:r>
            <a:r>
              <a:rPr lang="en-US" sz="1800" dirty="0" err="1" smtClean="0">
                <a:solidFill>
                  <a:schemeClr val="bg1">
                    <a:lumMod val="50000"/>
                  </a:schemeClr>
                </a:solidFill>
              </a:rPr>
              <a:t>gruppi</a:t>
            </a:r>
            <a:r>
              <a:rPr lang="en-US" sz="1800" dirty="0" smtClean="0">
                <a:solidFill>
                  <a:schemeClr val="bg1">
                    <a:lumMod val="50000"/>
                  </a:schemeClr>
                </a:solidFill>
              </a:rPr>
              <a:t>. Per </a:t>
            </a:r>
            <a:r>
              <a:rPr lang="en-US" sz="1800" dirty="0" err="1" smtClean="0">
                <a:solidFill>
                  <a:schemeClr val="bg1">
                    <a:lumMod val="50000"/>
                  </a:schemeClr>
                </a:solidFill>
              </a:rPr>
              <a:t>questo</a:t>
            </a:r>
            <a:r>
              <a:rPr lang="en-US" sz="1800" dirty="0" smtClean="0">
                <a:solidFill>
                  <a:schemeClr val="bg1">
                    <a:lumMod val="50000"/>
                  </a:schemeClr>
                </a:solidFill>
              </a:rPr>
              <a:t> </a:t>
            </a:r>
            <a:r>
              <a:rPr lang="en-US" sz="1800" dirty="0" err="1" smtClean="0">
                <a:solidFill>
                  <a:schemeClr val="bg1">
                    <a:lumMod val="50000"/>
                  </a:schemeClr>
                </a:solidFill>
              </a:rPr>
              <a:t>motivo</a:t>
            </a:r>
            <a:r>
              <a:rPr lang="en-US" sz="1800" dirty="0" smtClean="0">
                <a:solidFill>
                  <a:schemeClr val="bg1">
                    <a:lumMod val="50000"/>
                  </a:schemeClr>
                </a:solidFill>
              </a:rPr>
              <a:t>, è utile </a:t>
            </a:r>
            <a:r>
              <a:rPr lang="en-US" sz="1800" dirty="0" err="1" smtClean="0">
                <a:solidFill>
                  <a:schemeClr val="bg1">
                    <a:lumMod val="50000"/>
                  </a:schemeClr>
                </a:solidFill>
              </a:rPr>
              <a:t>conoscere</a:t>
            </a:r>
            <a:r>
              <a:rPr lang="en-US" sz="1800" dirty="0" smtClean="0">
                <a:solidFill>
                  <a:schemeClr val="bg1">
                    <a:lumMod val="50000"/>
                  </a:schemeClr>
                </a:solidFill>
              </a:rPr>
              <a:t> le </a:t>
            </a:r>
            <a:r>
              <a:rPr lang="en-US" sz="1800" dirty="0" err="1" smtClean="0">
                <a:solidFill>
                  <a:schemeClr val="bg1">
                    <a:lumMod val="50000"/>
                  </a:schemeClr>
                </a:solidFill>
              </a:rPr>
              <a:t>caratteristiche</a:t>
            </a:r>
            <a:r>
              <a:rPr lang="en-US" sz="1800" dirty="0" smtClean="0">
                <a:solidFill>
                  <a:schemeClr val="bg1">
                    <a:lumMod val="50000"/>
                  </a:schemeClr>
                </a:solidFill>
              </a:rPr>
              <a:t> </a:t>
            </a:r>
            <a:r>
              <a:rPr lang="en-US" sz="1800" dirty="0" err="1" smtClean="0">
                <a:solidFill>
                  <a:schemeClr val="bg1">
                    <a:lumMod val="50000"/>
                  </a:schemeClr>
                </a:solidFill>
              </a:rPr>
              <a:t>ed</a:t>
            </a:r>
            <a:r>
              <a:rPr lang="en-US" sz="1800" dirty="0" smtClean="0">
                <a:solidFill>
                  <a:schemeClr val="bg1">
                    <a:lumMod val="50000"/>
                  </a:schemeClr>
                </a:solidFill>
              </a:rPr>
              <a:t> </a:t>
            </a:r>
            <a:r>
              <a:rPr lang="en-US" sz="1800" dirty="0" err="1" smtClean="0">
                <a:solidFill>
                  <a:schemeClr val="bg1">
                    <a:lumMod val="50000"/>
                  </a:schemeClr>
                </a:solidFill>
              </a:rPr>
              <a:t>i</a:t>
            </a:r>
            <a:r>
              <a:rPr lang="en-US" sz="1800" dirty="0" smtClean="0">
                <a:solidFill>
                  <a:schemeClr val="bg1">
                    <a:lumMod val="50000"/>
                  </a:schemeClr>
                </a:solidFill>
              </a:rPr>
              <a:t> </a:t>
            </a:r>
            <a:r>
              <a:rPr lang="en-US" sz="1800" dirty="0" err="1" smtClean="0">
                <a:solidFill>
                  <a:schemeClr val="bg1">
                    <a:lumMod val="50000"/>
                  </a:schemeClr>
                </a:solidFill>
              </a:rPr>
              <a:t>modi</a:t>
            </a:r>
            <a:r>
              <a:rPr lang="en-US" sz="1800" dirty="0" smtClean="0">
                <a:solidFill>
                  <a:schemeClr val="bg1">
                    <a:lumMod val="50000"/>
                  </a:schemeClr>
                </a:solidFill>
              </a:rPr>
              <a:t> in cui </a:t>
            </a:r>
            <a:r>
              <a:rPr lang="en-US" sz="1800" dirty="0" err="1" smtClean="0">
                <a:solidFill>
                  <a:schemeClr val="bg1">
                    <a:lumMod val="50000"/>
                  </a:schemeClr>
                </a:solidFill>
              </a:rPr>
              <a:t>risolverlo</a:t>
            </a:r>
            <a:r>
              <a:rPr lang="en-US" sz="1800" dirty="0" smtClean="0">
                <a:solidFill>
                  <a:schemeClr val="bg1">
                    <a:lumMod val="50000"/>
                  </a:schemeClr>
                </a:solidFill>
              </a:rPr>
              <a:t>. </a:t>
            </a:r>
          </a:p>
          <a:p>
            <a:endParaRPr lang="en-US" sz="1800" dirty="0" smtClean="0">
              <a:solidFill>
                <a:schemeClr val="bg1">
                  <a:lumMod val="50000"/>
                </a:schemeClr>
              </a:solidFill>
            </a:endParaRPr>
          </a:p>
          <a:p>
            <a:r>
              <a:rPr lang="en-US" sz="1800" dirty="0" smtClean="0">
                <a:solidFill>
                  <a:schemeClr val="bg1">
                    <a:lumMod val="50000"/>
                  </a:schemeClr>
                </a:solidFill>
              </a:rPr>
              <a:t> </a:t>
            </a:r>
            <a:endParaRPr lang="en-US" sz="1800" dirty="0">
              <a:solidFill>
                <a:schemeClr val="bg1">
                  <a:lumMod val="50000"/>
                </a:schemeClr>
              </a:solidFill>
            </a:endParaRPr>
          </a:p>
        </p:txBody>
      </p:sp>
      <p:pic>
        <p:nvPicPr>
          <p:cNvPr id="30721" name="Picture 1"/>
          <p:cNvPicPr>
            <a:picLocks noChangeAspect="1" noChangeArrowheads="1"/>
          </p:cNvPicPr>
          <p:nvPr/>
        </p:nvPicPr>
        <p:blipFill>
          <a:blip r:embed="rId3" cstate="print"/>
          <a:srcRect/>
          <a:stretch>
            <a:fillRect/>
          </a:stretch>
        </p:blipFill>
        <p:spPr bwMode="auto">
          <a:xfrm>
            <a:off x="6072198" y="3357568"/>
            <a:ext cx="1728770" cy="913204"/>
          </a:xfrm>
          <a:prstGeom prst="rect">
            <a:avLst/>
          </a:prstGeom>
          <a:noFill/>
          <a:ln w="9525">
            <a:noFill/>
            <a:miter lim="800000"/>
            <a:headEnd/>
            <a:tailEnd/>
          </a:ln>
          <a:effectLst/>
        </p:spPr>
      </p:pic>
      <p:sp>
        <p:nvSpPr>
          <p:cNvPr id="10"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071552"/>
            <a:ext cx="8001056" cy="29289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1800" dirty="0" err="1" smtClean="0">
                <a:solidFill>
                  <a:schemeClr val="bg1">
                    <a:lumMod val="50000"/>
                  </a:schemeClr>
                </a:solidFill>
              </a:rPr>
              <a:t>Esempio</a:t>
            </a:r>
            <a:r>
              <a:rPr lang="en-US" sz="1800" dirty="0" smtClean="0">
                <a:solidFill>
                  <a:schemeClr val="bg1">
                    <a:lumMod val="50000"/>
                  </a:schemeClr>
                </a:solidFill>
              </a:rPr>
              <a:t> – </a:t>
            </a:r>
            <a:r>
              <a:rPr lang="en-US" sz="1800" dirty="0" err="1" smtClean="0">
                <a:solidFill>
                  <a:schemeClr val="bg1">
                    <a:lumMod val="50000"/>
                  </a:schemeClr>
                </a:solidFill>
              </a:rPr>
              <a:t>l’espermento</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Robbers Cave</a:t>
            </a:r>
          </a:p>
          <a:p>
            <a:endParaRPr lang="en-US" sz="1800" dirty="0" smtClean="0">
              <a:solidFill>
                <a:schemeClr val="bg1">
                  <a:lumMod val="50000"/>
                </a:schemeClr>
              </a:solidFill>
            </a:endParaRPr>
          </a:p>
          <a:p>
            <a:endParaRPr lang="en-US" sz="1800" dirty="0" smtClean="0">
              <a:solidFill>
                <a:schemeClr val="bg1">
                  <a:lumMod val="50000"/>
                </a:schemeClr>
              </a:solidFill>
            </a:endParaRPr>
          </a:p>
          <a:p>
            <a:pPr algn="just"/>
            <a:r>
              <a:rPr lang="en-US" sz="1800" dirty="0" err="1" smtClean="0">
                <a:solidFill>
                  <a:schemeClr val="bg1">
                    <a:lumMod val="50000"/>
                  </a:schemeClr>
                </a:solidFill>
              </a:rPr>
              <a:t>Nel</a:t>
            </a:r>
            <a:r>
              <a:rPr lang="en-US" sz="1800" dirty="0" smtClean="0">
                <a:solidFill>
                  <a:schemeClr val="bg1">
                    <a:lumMod val="50000"/>
                  </a:schemeClr>
                </a:solidFill>
              </a:rPr>
              <a:t> 1954, </a:t>
            </a:r>
            <a:r>
              <a:rPr lang="en-US" sz="1800" dirty="0" err="1" smtClean="0">
                <a:solidFill>
                  <a:schemeClr val="bg1">
                    <a:lumMod val="50000"/>
                  </a:schemeClr>
                </a:solidFill>
              </a:rPr>
              <a:t>Muzafer</a:t>
            </a:r>
            <a:r>
              <a:rPr lang="en-US" sz="1800" dirty="0" smtClean="0">
                <a:solidFill>
                  <a:schemeClr val="bg1">
                    <a:lumMod val="50000"/>
                  </a:schemeClr>
                </a:solidFill>
              </a:rPr>
              <a:t> </a:t>
            </a:r>
            <a:r>
              <a:rPr lang="en-US" sz="1800" dirty="0" err="1" smtClean="0">
                <a:solidFill>
                  <a:schemeClr val="bg1">
                    <a:lumMod val="50000"/>
                  </a:schemeClr>
                </a:solidFill>
              </a:rPr>
              <a:t>Sherif</a:t>
            </a:r>
            <a:r>
              <a:rPr lang="en-US" sz="1800" dirty="0" smtClean="0">
                <a:solidFill>
                  <a:schemeClr val="bg1">
                    <a:lumMod val="50000"/>
                  </a:schemeClr>
                </a:solidFill>
              </a:rPr>
              <a:t> </a:t>
            </a:r>
            <a:r>
              <a:rPr lang="en-US" sz="1800" dirty="0" err="1" smtClean="0">
                <a:solidFill>
                  <a:schemeClr val="bg1">
                    <a:lumMod val="50000"/>
                  </a:schemeClr>
                </a:solidFill>
              </a:rPr>
              <a:t>ed</a:t>
            </a:r>
            <a:r>
              <a:rPr lang="en-US" sz="1800" dirty="0" smtClean="0">
                <a:solidFill>
                  <a:schemeClr val="bg1">
                    <a:lumMod val="50000"/>
                  </a:schemeClr>
                </a:solidFill>
              </a:rPr>
              <a:t> </a:t>
            </a:r>
            <a:r>
              <a:rPr lang="en-US" sz="1800" dirty="0" err="1" smtClean="0">
                <a:solidFill>
                  <a:schemeClr val="bg1">
                    <a:lumMod val="50000"/>
                  </a:schemeClr>
                </a:solidFill>
              </a:rPr>
              <a:t>il</a:t>
            </a:r>
            <a:r>
              <a:rPr lang="en-US" sz="1800" dirty="0" smtClean="0">
                <a:solidFill>
                  <a:schemeClr val="bg1">
                    <a:lumMod val="50000"/>
                  </a:schemeClr>
                </a:solidFill>
              </a:rPr>
              <a:t> </a:t>
            </a:r>
            <a:r>
              <a:rPr lang="en-US" sz="1800" dirty="0" err="1" smtClean="0">
                <a:solidFill>
                  <a:schemeClr val="bg1">
                    <a:lumMod val="50000"/>
                  </a:schemeClr>
                </a:solidFill>
              </a:rPr>
              <a:t>suo</a:t>
            </a:r>
            <a:r>
              <a:rPr lang="en-US" sz="1800" dirty="0" smtClean="0">
                <a:solidFill>
                  <a:schemeClr val="bg1">
                    <a:lumMod val="50000"/>
                  </a:schemeClr>
                </a:solidFill>
              </a:rPr>
              <a:t> </a:t>
            </a:r>
            <a:r>
              <a:rPr lang="en-US" sz="1800" dirty="0" err="1" smtClean="0">
                <a:solidFill>
                  <a:schemeClr val="bg1">
                    <a:lumMod val="50000"/>
                  </a:schemeClr>
                </a:solidFill>
              </a:rPr>
              <a:t>gruppo</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ricerca</a:t>
            </a:r>
            <a:r>
              <a:rPr lang="en-US" sz="1800" dirty="0" smtClean="0">
                <a:solidFill>
                  <a:schemeClr val="bg1">
                    <a:lumMod val="50000"/>
                  </a:schemeClr>
                </a:solidFill>
              </a:rPr>
              <a:t> </a:t>
            </a:r>
            <a:r>
              <a:rPr lang="en-US" sz="1800" dirty="0" err="1" smtClean="0">
                <a:solidFill>
                  <a:schemeClr val="bg1">
                    <a:lumMod val="50000"/>
                  </a:schemeClr>
                </a:solidFill>
              </a:rPr>
              <a:t>organizzarono</a:t>
            </a:r>
            <a:r>
              <a:rPr lang="en-US" sz="1800" dirty="0" smtClean="0">
                <a:solidFill>
                  <a:schemeClr val="bg1">
                    <a:lumMod val="50000"/>
                  </a:schemeClr>
                </a:solidFill>
              </a:rPr>
              <a:t> un campo </a:t>
            </a:r>
            <a:r>
              <a:rPr lang="en-US" sz="1800" dirty="0" err="1" smtClean="0">
                <a:solidFill>
                  <a:schemeClr val="bg1">
                    <a:lumMod val="50000"/>
                  </a:schemeClr>
                </a:solidFill>
              </a:rPr>
              <a:t>estivo</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tre</a:t>
            </a:r>
            <a:r>
              <a:rPr lang="en-US" sz="1800" dirty="0" smtClean="0">
                <a:solidFill>
                  <a:schemeClr val="bg1">
                    <a:lumMod val="50000"/>
                  </a:schemeClr>
                </a:solidFill>
              </a:rPr>
              <a:t> </a:t>
            </a:r>
            <a:r>
              <a:rPr lang="en-US" sz="1800" dirty="0" err="1" smtClean="0">
                <a:solidFill>
                  <a:schemeClr val="bg1">
                    <a:lumMod val="50000"/>
                  </a:schemeClr>
                </a:solidFill>
              </a:rPr>
              <a:t>settimane</a:t>
            </a:r>
            <a:r>
              <a:rPr lang="en-US" sz="1800" dirty="0" smtClean="0">
                <a:solidFill>
                  <a:schemeClr val="bg1">
                    <a:lumMod val="50000"/>
                  </a:schemeClr>
                </a:solidFill>
              </a:rPr>
              <a:t> </a:t>
            </a:r>
            <a:r>
              <a:rPr lang="en-US" sz="1800" dirty="0" err="1" smtClean="0">
                <a:solidFill>
                  <a:schemeClr val="bg1">
                    <a:lumMod val="50000"/>
                  </a:schemeClr>
                </a:solidFill>
              </a:rPr>
              <a:t>coinvolgendo</a:t>
            </a:r>
            <a:r>
              <a:rPr lang="en-US" sz="1800" dirty="0" smtClean="0">
                <a:solidFill>
                  <a:schemeClr val="bg1">
                    <a:lumMod val="50000"/>
                  </a:schemeClr>
                </a:solidFill>
              </a:rPr>
              <a:t> 22 bambini </a:t>
            </a:r>
            <a:r>
              <a:rPr lang="en-US" sz="1800" dirty="0" err="1" smtClean="0">
                <a:solidFill>
                  <a:schemeClr val="bg1">
                    <a:lumMod val="50000"/>
                  </a:schemeClr>
                </a:solidFill>
              </a:rPr>
              <a:t>che</a:t>
            </a:r>
            <a:r>
              <a:rPr lang="en-US" sz="1800" dirty="0" smtClean="0">
                <a:solidFill>
                  <a:schemeClr val="bg1">
                    <a:lumMod val="50000"/>
                  </a:schemeClr>
                </a:solidFill>
              </a:rPr>
              <a:t> non </a:t>
            </a:r>
            <a:r>
              <a:rPr lang="en-US" sz="1800" dirty="0" err="1" smtClean="0">
                <a:solidFill>
                  <a:schemeClr val="bg1">
                    <a:lumMod val="50000"/>
                  </a:schemeClr>
                </a:solidFill>
              </a:rPr>
              <a:t>si</a:t>
            </a:r>
            <a:r>
              <a:rPr lang="en-US" sz="1800" dirty="0" smtClean="0">
                <a:solidFill>
                  <a:schemeClr val="bg1">
                    <a:lumMod val="50000"/>
                  </a:schemeClr>
                </a:solidFill>
              </a:rPr>
              <a:t> </a:t>
            </a:r>
            <a:r>
              <a:rPr lang="en-US" sz="1800" dirty="0" err="1" smtClean="0">
                <a:solidFill>
                  <a:schemeClr val="bg1">
                    <a:lumMod val="50000"/>
                  </a:schemeClr>
                </a:solidFill>
              </a:rPr>
              <a:t>erano</a:t>
            </a:r>
            <a:r>
              <a:rPr lang="en-US" sz="1800" dirty="0" smtClean="0">
                <a:solidFill>
                  <a:schemeClr val="bg1">
                    <a:lumMod val="50000"/>
                  </a:schemeClr>
                </a:solidFill>
              </a:rPr>
              <a:t> </a:t>
            </a:r>
            <a:r>
              <a:rPr lang="en-US" sz="1800" dirty="0" err="1" smtClean="0">
                <a:solidFill>
                  <a:schemeClr val="bg1">
                    <a:lumMod val="50000"/>
                  </a:schemeClr>
                </a:solidFill>
              </a:rPr>
              <a:t>mai</a:t>
            </a:r>
            <a:r>
              <a:rPr lang="en-US" sz="1800" dirty="0" smtClean="0">
                <a:solidFill>
                  <a:schemeClr val="bg1">
                    <a:lumMod val="50000"/>
                  </a:schemeClr>
                </a:solidFill>
              </a:rPr>
              <a:t> </a:t>
            </a:r>
            <a:r>
              <a:rPr lang="en-US" sz="1800" dirty="0" err="1" smtClean="0">
                <a:solidFill>
                  <a:schemeClr val="bg1">
                    <a:lumMod val="50000"/>
                  </a:schemeClr>
                </a:solidFill>
              </a:rPr>
              <a:t>incontrati</a:t>
            </a:r>
            <a:r>
              <a:rPr lang="en-US" sz="1800" dirty="0" smtClean="0">
                <a:solidFill>
                  <a:schemeClr val="bg1">
                    <a:lumMod val="50000"/>
                  </a:schemeClr>
                </a:solidFill>
              </a:rPr>
              <a:t> prima. </a:t>
            </a:r>
            <a:r>
              <a:rPr lang="en-US" sz="1800" dirty="0" err="1" smtClean="0">
                <a:solidFill>
                  <a:schemeClr val="bg1">
                    <a:lumMod val="50000"/>
                  </a:schemeClr>
                </a:solidFill>
              </a:rPr>
              <a:t>Tutti</a:t>
            </a:r>
            <a:r>
              <a:rPr lang="en-US" sz="1800" dirty="0" smtClean="0">
                <a:solidFill>
                  <a:schemeClr val="bg1">
                    <a:lumMod val="50000"/>
                  </a:schemeClr>
                </a:solidFill>
              </a:rPr>
              <a:t> </a:t>
            </a:r>
            <a:r>
              <a:rPr lang="en-US" sz="1800" dirty="0" err="1" smtClean="0">
                <a:solidFill>
                  <a:schemeClr val="bg1">
                    <a:lumMod val="50000"/>
                  </a:schemeClr>
                </a:solidFill>
              </a:rPr>
              <a:t>i</a:t>
            </a:r>
            <a:r>
              <a:rPr lang="en-US" sz="1800" dirty="0" smtClean="0">
                <a:solidFill>
                  <a:schemeClr val="bg1">
                    <a:lumMod val="50000"/>
                  </a:schemeClr>
                </a:solidFill>
              </a:rPr>
              <a:t> </a:t>
            </a:r>
            <a:r>
              <a:rPr lang="en-US" sz="1800" dirty="0" err="1" smtClean="0">
                <a:solidFill>
                  <a:schemeClr val="bg1">
                    <a:lumMod val="50000"/>
                  </a:schemeClr>
                </a:solidFill>
              </a:rPr>
              <a:t>partecipanti</a:t>
            </a:r>
            <a:r>
              <a:rPr lang="en-US" sz="1800" dirty="0" smtClean="0">
                <a:solidFill>
                  <a:schemeClr val="bg1">
                    <a:lumMod val="50000"/>
                  </a:schemeClr>
                </a:solidFill>
              </a:rPr>
              <a:t> </a:t>
            </a:r>
            <a:r>
              <a:rPr lang="en-US" sz="1800" dirty="0" err="1" smtClean="0">
                <a:solidFill>
                  <a:schemeClr val="bg1">
                    <a:lumMod val="50000"/>
                  </a:schemeClr>
                </a:solidFill>
              </a:rPr>
              <a:t>avevano</a:t>
            </a:r>
            <a:r>
              <a:rPr lang="en-US" sz="1800" dirty="0" smtClean="0">
                <a:solidFill>
                  <a:schemeClr val="bg1">
                    <a:lumMod val="50000"/>
                  </a:schemeClr>
                </a:solidFill>
              </a:rPr>
              <a:t> 11 </a:t>
            </a:r>
            <a:r>
              <a:rPr lang="en-US" sz="1800" dirty="0" err="1" smtClean="0">
                <a:solidFill>
                  <a:schemeClr val="bg1">
                    <a:lumMod val="50000"/>
                  </a:schemeClr>
                </a:solidFill>
              </a:rPr>
              <a:t>anni</a:t>
            </a:r>
            <a:r>
              <a:rPr lang="en-US" sz="1800" dirty="0" smtClean="0">
                <a:solidFill>
                  <a:schemeClr val="bg1">
                    <a:lumMod val="50000"/>
                  </a:schemeClr>
                </a:solidFill>
              </a:rPr>
              <a:t>, </a:t>
            </a:r>
            <a:r>
              <a:rPr lang="en-US" sz="1800" dirty="0" err="1" smtClean="0">
                <a:solidFill>
                  <a:schemeClr val="bg1">
                    <a:lumMod val="50000"/>
                  </a:schemeClr>
                </a:solidFill>
              </a:rPr>
              <a:t>provenienti</a:t>
            </a:r>
            <a:r>
              <a:rPr lang="en-US" sz="1800" dirty="0" smtClean="0">
                <a:solidFill>
                  <a:schemeClr val="bg1">
                    <a:lumMod val="50000"/>
                  </a:schemeClr>
                </a:solidFill>
              </a:rPr>
              <a:t> </a:t>
            </a:r>
            <a:r>
              <a:rPr lang="en-US" sz="1800" dirty="0" err="1" smtClean="0">
                <a:solidFill>
                  <a:schemeClr val="bg1">
                    <a:lumMod val="50000"/>
                  </a:schemeClr>
                </a:solidFill>
              </a:rPr>
              <a:t>dal</a:t>
            </a:r>
            <a:r>
              <a:rPr lang="en-US" sz="1800" dirty="0" smtClean="0">
                <a:solidFill>
                  <a:schemeClr val="bg1">
                    <a:lumMod val="50000"/>
                  </a:schemeClr>
                </a:solidFill>
              </a:rPr>
              <a:t> </a:t>
            </a:r>
            <a:r>
              <a:rPr lang="en-US" sz="1800" dirty="0" err="1" smtClean="0">
                <a:solidFill>
                  <a:schemeClr val="bg1">
                    <a:lumMod val="50000"/>
                  </a:schemeClr>
                </a:solidFill>
              </a:rPr>
              <a:t>medesimo</a:t>
            </a:r>
            <a:r>
              <a:rPr lang="en-US" sz="1800" dirty="0" smtClean="0">
                <a:solidFill>
                  <a:schemeClr val="bg1">
                    <a:lumMod val="50000"/>
                  </a:schemeClr>
                </a:solidFill>
              </a:rPr>
              <a:t> status </a:t>
            </a:r>
            <a:r>
              <a:rPr lang="en-US" sz="1800" dirty="0" err="1" smtClean="0">
                <a:solidFill>
                  <a:schemeClr val="bg1">
                    <a:lumMod val="50000"/>
                  </a:schemeClr>
                </a:solidFill>
              </a:rPr>
              <a:t>sociale</a:t>
            </a:r>
            <a:r>
              <a:rPr lang="en-US" sz="1800" dirty="0" smtClean="0">
                <a:solidFill>
                  <a:schemeClr val="bg1">
                    <a:lumMod val="50000"/>
                  </a:schemeClr>
                </a:solidFill>
              </a:rPr>
              <a:t>, </a:t>
            </a:r>
            <a:r>
              <a:rPr lang="en-US" sz="1800" dirty="0" err="1" smtClean="0">
                <a:solidFill>
                  <a:schemeClr val="bg1">
                    <a:lumMod val="50000"/>
                  </a:schemeClr>
                </a:solidFill>
              </a:rPr>
              <a:t>culturale</a:t>
            </a:r>
            <a:r>
              <a:rPr lang="en-US" sz="1800" dirty="0" smtClean="0">
                <a:solidFill>
                  <a:schemeClr val="bg1">
                    <a:lumMod val="50000"/>
                  </a:schemeClr>
                </a:solidFill>
              </a:rPr>
              <a:t> e </a:t>
            </a:r>
            <a:r>
              <a:rPr lang="en-US" sz="1800" dirty="0" err="1" smtClean="0">
                <a:solidFill>
                  <a:schemeClr val="bg1">
                    <a:lumMod val="50000"/>
                  </a:schemeClr>
                </a:solidFill>
              </a:rPr>
              <a:t>religioso</a:t>
            </a:r>
            <a:r>
              <a:rPr lang="en-US" sz="1800" dirty="0" smtClean="0">
                <a:solidFill>
                  <a:schemeClr val="bg1">
                    <a:lumMod val="50000"/>
                  </a:schemeClr>
                </a:solidFill>
              </a:rPr>
              <a:t>. Il </a:t>
            </a:r>
            <a:r>
              <a:rPr lang="en-US" sz="1800" dirty="0" err="1" smtClean="0">
                <a:solidFill>
                  <a:schemeClr val="bg1">
                    <a:lumMod val="50000"/>
                  </a:schemeClr>
                </a:solidFill>
              </a:rPr>
              <a:t>campione</a:t>
            </a:r>
            <a:r>
              <a:rPr lang="en-US" sz="1800" dirty="0" smtClean="0">
                <a:solidFill>
                  <a:schemeClr val="bg1">
                    <a:lumMod val="50000"/>
                  </a:schemeClr>
                </a:solidFill>
              </a:rPr>
              <a:t> </a:t>
            </a:r>
            <a:r>
              <a:rPr lang="en-US" sz="1800" dirty="0" err="1" smtClean="0">
                <a:solidFill>
                  <a:schemeClr val="bg1">
                    <a:lumMod val="50000"/>
                  </a:schemeClr>
                </a:solidFill>
              </a:rPr>
              <a:t>dei</a:t>
            </a:r>
            <a:r>
              <a:rPr lang="en-US" sz="1800" dirty="0" smtClean="0">
                <a:solidFill>
                  <a:schemeClr val="bg1">
                    <a:lumMod val="50000"/>
                  </a:schemeClr>
                </a:solidFill>
              </a:rPr>
              <a:t> bambini </a:t>
            </a:r>
            <a:r>
              <a:rPr lang="en-US" sz="1800" dirty="0" err="1" smtClean="0">
                <a:solidFill>
                  <a:schemeClr val="bg1">
                    <a:lumMod val="50000"/>
                  </a:schemeClr>
                </a:solidFill>
              </a:rPr>
              <a:t>venne</a:t>
            </a:r>
            <a:r>
              <a:rPr lang="en-US" sz="1800" dirty="0" smtClean="0">
                <a:solidFill>
                  <a:schemeClr val="bg1">
                    <a:lumMod val="50000"/>
                  </a:schemeClr>
                </a:solidFill>
              </a:rPr>
              <a:t> </a:t>
            </a:r>
            <a:r>
              <a:rPr lang="en-US" sz="1800" dirty="0" err="1" smtClean="0">
                <a:solidFill>
                  <a:schemeClr val="bg1">
                    <a:lumMod val="50000"/>
                  </a:schemeClr>
                </a:solidFill>
              </a:rPr>
              <a:t>diviso</a:t>
            </a:r>
            <a:r>
              <a:rPr lang="en-US" sz="1800" dirty="0" smtClean="0">
                <a:solidFill>
                  <a:schemeClr val="bg1">
                    <a:lumMod val="50000"/>
                  </a:schemeClr>
                </a:solidFill>
              </a:rPr>
              <a:t> in due </a:t>
            </a:r>
            <a:r>
              <a:rPr lang="en-US" sz="1800" dirty="0" err="1" smtClean="0">
                <a:solidFill>
                  <a:schemeClr val="bg1">
                    <a:lumMod val="50000"/>
                  </a:schemeClr>
                </a:solidFill>
              </a:rPr>
              <a:t>gruppi</a:t>
            </a:r>
            <a:r>
              <a:rPr lang="en-US" sz="1800" dirty="0" smtClean="0">
                <a:solidFill>
                  <a:schemeClr val="bg1">
                    <a:lumMod val="50000"/>
                  </a:schemeClr>
                </a:solidFill>
              </a:rPr>
              <a:t>, </a:t>
            </a:r>
            <a:r>
              <a:rPr lang="en-US" sz="1800" dirty="0" err="1" smtClean="0">
                <a:solidFill>
                  <a:schemeClr val="bg1">
                    <a:lumMod val="50000"/>
                  </a:schemeClr>
                </a:solidFill>
              </a:rPr>
              <a:t>l’uno</a:t>
            </a:r>
            <a:r>
              <a:rPr lang="en-US" sz="1800" dirty="0" smtClean="0">
                <a:solidFill>
                  <a:schemeClr val="bg1">
                    <a:lumMod val="50000"/>
                  </a:schemeClr>
                </a:solidFill>
              </a:rPr>
              <a:t> </a:t>
            </a:r>
            <a:r>
              <a:rPr lang="en-US" sz="1800" dirty="0" err="1" smtClean="0">
                <a:solidFill>
                  <a:schemeClr val="bg1">
                    <a:lumMod val="50000"/>
                  </a:schemeClr>
                </a:solidFill>
              </a:rPr>
              <a:t>ignaro</a:t>
            </a:r>
            <a:r>
              <a:rPr lang="en-US" sz="1800" dirty="0" smtClean="0">
                <a:solidFill>
                  <a:schemeClr val="bg1">
                    <a:lumMod val="50000"/>
                  </a:schemeClr>
                </a:solidFill>
              </a:rPr>
              <a:t> </a:t>
            </a:r>
            <a:r>
              <a:rPr lang="en-US" sz="1800" dirty="0" err="1" smtClean="0">
                <a:solidFill>
                  <a:schemeClr val="bg1">
                    <a:lumMod val="50000"/>
                  </a:schemeClr>
                </a:solidFill>
              </a:rPr>
              <a:t>dell’esistenza</a:t>
            </a:r>
            <a:r>
              <a:rPr lang="en-US" sz="1800" dirty="0" smtClean="0">
                <a:solidFill>
                  <a:schemeClr val="bg1">
                    <a:lumMod val="50000"/>
                  </a:schemeClr>
                </a:solidFill>
              </a:rPr>
              <a:t> </a:t>
            </a:r>
            <a:r>
              <a:rPr lang="en-US" sz="1800" dirty="0" err="1" smtClean="0">
                <a:solidFill>
                  <a:schemeClr val="bg1">
                    <a:lumMod val="50000"/>
                  </a:schemeClr>
                </a:solidFill>
              </a:rPr>
              <a:t>dell’altro</a:t>
            </a:r>
            <a:r>
              <a:rPr lang="en-US" sz="1800" dirty="0" smtClean="0">
                <a:solidFill>
                  <a:schemeClr val="bg1">
                    <a:lumMod val="50000"/>
                  </a:schemeClr>
                </a:solidFill>
              </a:rPr>
              <a:t>. </a:t>
            </a:r>
            <a:endParaRPr lang="en-US" sz="1800" dirty="0">
              <a:solidFill>
                <a:schemeClr val="bg1">
                  <a:lumMod val="50000"/>
                </a:schemeClr>
              </a:solidFill>
            </a:endParaRPr>
          </a:p>
        </p:txBody>
      </p:sp>
      <p:pic>
        <p:nvPicPr>
          <p:cNvPr id="28673" name="Picture 1"/>
          <p:cNvPicPr>
            <a:picLocks noChangeAspect="1" noChangeArrowheads="1"/>
          </p:cNvPicPr>
          <p:nvPr/>
        </p:nvPicPr>
        <p:blipFill>
          <a:blip r:embed="rId3" cstate="print"/>
          <a:srcRect/>
          <a:stretch>
            <a:fillRect/>
          </a:stretch>
        </p:blipFill>
        <p:spPr bwMode="auto">
          <a:xfrm>
            <a:off x="6143636" y="714362"/>
            <a:ext cx="1928826" cy="991260"/>
          </a:xfrm>
          <a:prstGeom prst="rect">
            <a:avLst/>
          </a:prstGeom>
          <a:noFill/>
          <a:ln w="9525">
            <a:noFill/>
            <a:miter lim="800000"/>
            <a:headEnd/>
            <a:tailEnd/>
          </a:ln>
          <a:effectLst/>
        </p:spPr>
      </p:pic>
      <p:sp>
        <p:nvSpPr>
          <p:cNvPr id="10"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285866"/>
            <a:ext cx="8501090" cy="242889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2100" dirty="0" err="1" smtClean="0">
                <a:solidFill>
                  <a:schemeClr val="bg1">
                    <a:lumMod val="50000"/>
                  </a:schemeClr>
                </a:solidFill>
              </a:rPr>
              <a:t>Esempio</a:t>
            </a:r>
            <a:r>
              <a:rPr lang="en-US" sz="2100" dirty="0" smtClean="0">
                <a:solidFill>
                  <a:schemeClr val="bg1">
                    <a:lumMod val="50000"/>
                  </a:schemeClr>
                </a:solidFill>
              </a:rPr>
              <a:t> – </a:t>
            </a:r>
            <a:r>
              <a:rPr lang="en-US" sz="2100" dirty="0" err="1" smtClean="0">
                <a:solidFill>
                  <a:schemeClr val="bg1">
                    <a:lumMod val="50000"/>
                  </a:schemeClr>
                </a:solidFill>
              </a:rPr>
              <a:t>l’esperimento</a:t>
            </a:r>
            <a:r>
              <a:rPr lang="en-US" sz="2100" dirty="0" smtClean="0">
                <a:solidFill>
                  <a:schemeClr val="bg1">
                    <a:lumMod val="50000"/>
                  </a:schemeClr>
                </a:solidFill>
              </a:rPr>
              <a:t> </a:t>
            </a:r>
            <a:r>
              <a:rPr lang="en-US" sz="2100" dirty="0" err="1" smtClean="0">
                <a:solidFill>
                  <a:schemeClr val="bg1">
                    <a:lumMod val="50000"/>
                  </a:schemeClr>
                </a:solidFill>
              </a:rPr>
              <a:t>di</a:t>
            </a:r>
            <a:r>
              <a:rPr lang="en-US" sz="2100" dirty="0" smtClean="0">
                <a:solidFill>
                  <a:schemeClr val="bg1">
                    <a:lumMod val="50000"/>
                  </a:schemeClr>
                </a:solidFill>
              </a:rPr>
              <a:t> Robbers Cave</a:t>
            </a:r>
          </a:p>
          <a:p>
            <a:endParaRPr lang="en-US" sz="2100" dirty="0" smtClean="0">
              <a:solidFill>
                <a:schemeClr val="bg1">
                  <a:lumMod val="50000"/>
                </a:schemeClr>
              </a:solidFill>
            </a:endParaRPr>
          </a:p>
          <a:p>
            <a:pPr algn="just"/>
            <a:r>
              <a:rPr lang="en-US" sz="2100" b="1" dirty="0" smtClean="0">
                <a:solidFill>
                  <a:schemeClr val="bg1">
                    <a:lumMod val="50000"/>
                  </a:schemeClr>
                </a:solidFill>
              </a:rPr>
              <a:t>Prima </a:t>
            </a:r>
            <a:r>
              <a:rPr lang="en-US" sz="2100" b="1" dirty="0" err="1" smtClean="0">
                <a:solidFill>
                  <a:schemeClr val="bg1">
                    <a:lumMod val="50000"/>
                  </a:schemeClr>
                </a:solidFill>
              </a:rPr>
              <a:t>fase</a:t>
            </a:r>
            <a:r>
              <a:rPr lang="en-US" sz="2100" b="1" dirty="0" smtClean="0">
                <a:solidFill>
                  <a:schemeClr val="bg1">
                    <a:lumMod val="50000"/>
                  </a:schemeClr>
                </a:solidFill>
              </a:rPr>
              <a:t>: </a:t>
            </a:r>
            <a:r>
              <a:rPr lang="en-US" sz="2100" b="1" dirty="0" err="1" smtClean="0">
                <a:solidFill>
                  <a:schemeClr val="bg1">
                    <a:lumMod val="50000"/>
                  </a:schemeClr>
                </a:solidFill>
              </a:rPr>
              <a:t>Coesione</a:t>
            </a:r>
            <a:r>
              <a:rPr lang="en-US" sz="2100" b="1" dirty="0" smtClean="0">
                <a:solidFill>
                  <a:schemeClr val="bg1">
                    <a:lumMod val="50000"/>
                  </a:schemeClr>
                </a:solidFill>
              </a:rPr>
              <a:t> </a:t>
            </a:r>
            <a:r>
              <a:rPr lang="en-US" sz="2100" b="1" dirty="0" err="1" smtClean="0">
                <a:solidFill>
                  <a:schemeClr val="bg1">
                    <a:lumMod val="50000"/>
                  </a:schemeClr>
                </a:solidFill>
              </a:rPr>
              <a:t>di</a:t>
            </a:r>
            <a:r>
              <a:rPr lang="en-US" sz="2100" b="1" dirty="0" smtClean="0">
                <a:solidFill>
                  <a:schemeClr val="bg1">
                    <a:lumMod val="50000"/>
                  </a:schemeClr>
                </a:solidFill>
              </a:rPr>
              <a:t> </a:t>
            </a:r>
            <a:r>
              <a:rPr lang="en-US" sz="2100" b="1" dirty="0" err="1" smtClean="0">
                <a:solidFill>
                  <a:schemeClr val="bg1">
                    <a:lumMod val="50000"/>
                  </a:schemeClr>
                </a:solidFill>
              </a:rPr>
              <a:t>gruppo</a:t>
            </a:r>
            <a:r>
              <a:rPr lang="en-US" sz="2100" dirty="0" smtClean="0">
                <a:solidFill>
                  <a:schemeClr val="bg1">
                    <a:lumMod val="50000"/>
                  </a:schemeClr>
                </a:solidFill>
              </a:rPr>
              <a:t> – per </a:t>
            </a:r>
            <a:r>
              <a:rPr lang="en-US" sz="2100" dirty="0" err="1" smtClean="0">
                <a:solidFill>
                  <a:schemeClr val="bg1">
                    <a:lumMod val="50000"/>
                  </a:schemeClr>
                </a:solidFill>
              </a:rPr>
              <a:t>stimolare</a:t>
            </a:r>
            <a:r>
              <a:rPr lang="en-US" sz="2100" dirty="0" smtClean="0">
                <a:solidFill>
                  <a:schemeClr val="bg1">
                    <a:lumMod val="50000"/>
                  </a:schemeClr>
                </a:solidFill>
              </a:rPr>
              <a:t> la </a:t>
            </a:r>
            <a:r>
              <a:rPr lang="en-US" sz="2100" dirty="0" err="1" smtClean="0">
                <a:solidFill>
                  <a:schemeClr val="bg1">
                    <a:lumMod val="50000"/>
                  </a:schemeClr>
                </a:solidFill>
              </a:rPr>
              <a:t>coesione</a:t>
            </a:r>
            <a:r>
              <a:rPr lang="en-US" sz="2100" dirty="0" smtClean="0">
                <a:solidFill>
                  <a:schemeClr val="bg1">
                    <a:lumMod val="50000"/>
                  </a:schemeClr>
                </a:solidFill>
              </a:rPr>
              <a:t> </a:t>
            </a:r>
            <a:r>
              <a:rPr lang="en-US" sz="2100" dirty="0" err="1" smtClean="0">
                <a:solidFill>
                  <a:schemeClr val="bg1">
                    <a:lumMod val="50000"/>
                  </a:schemeClr>
                </a:solidFill>
              </a:rPr>
              <a:t>di</a:t>
            </a:r>
            <a:r>
              <a:rPr lang="en-US" sz="2100" dirty="0" smtClean="0">
                <a:solidFill>
                  <a:schemeClr val="bg1">
                    <a:lumMod val="50000"/>
                  </a:schemeClr>
                </a:solidFill>
              </a:rPr>
              <a:t> </a:t>
            </a:r>
            <a:r>
              <a:rPr lang="en-US" sz="2100" dirty="0" err="1" smtClean="0">
                <a:solidFill>
                  <a:schemeClr val="bg1">
                    <a:lumMod val="50000"/>
                  </a:schemeClr>
                </a:solidFill>
              </a:rPr>
              <a:t>gruppo</a:t>
            </a:r>
            <a:r>
              <a:rPr lang="en-US" sz="2100" dirty="0" smtClean="0">
                <a:solidFill>
                  <a:schemeClr val="bg1">
                    <a:lumMod val="50000"/>
                  </a:schemeClr>
                </a:solidFill>
              </a:rPr>
              <a:t>, </a:t>
            </a:r>
            <a:r>
              <a:rPr lang="en-US" sz="2100" dirty="0" err="1" smtClean="0">
                <a:solidFill>
                  <a:schemeClr val="bg1">
                    <a:lumMod val="50000"/>
                  </a:schemeClr>
                </a:solidFill>
              </a:rPr>
              <a:t>vennero</a:t>
            </a:r>
            <a:r>
              <a:rPr lang="en-US" sz="2100" dirty="0" smtClean="0">
                <a:solidFill>
                  <a:schemeClr val="bg1">
                    <a:lumMod val="50000"/>
                  </a:schemeClr>
                </a:solidFill>
              </a:rPr>
              <a:t> </a:t>
            </a:r>
            <a:r>
              <a:rPr lang="en-US" sz="2100" dirty="0" err="1" smtClean="0">
                <a:solidFill>
                  <a:schemeClr val="bg1">
                    <a:lumMod val="50000"/>
                  </a:schemeClr>
                </a:solidFill>
              </a:rPr>
              <a:t>organizzate</a:t>
            </a:r>
            <a:r>
              <a:rPr lang="en-US" sz="2100" dirty="0" smtClean="0">
                <a:solidFill>
                  <a:schemeClr val="bg1">
                    <a:lumMod val="50000"/>
                  </a:schemeClr>
                </a:solidFill>
              </a:rPr>
              <a:t> </a:t>
            </a:r>
            <a:r>
              <a:rPr lang="en-US" sz="2100" dirty="0" err="1" smtClean="0">
                <a:solidFill>
                  <a:schemeClr val="bg1">
                    <a:lumMod val="50000"/>
                  </a:schemeClr>
                </a:solidFill>
              </a:rPr>
              <a:t>molte</a:t>
            </a:r>
            <a:r>
              <a:rPr lang="en-US" sz="2100" dirty="0" smtClean="0">
                <a:solidFill>
                  <a:schemeClr val="bg1">
                    <a:lumMod val="50000"/>
                  </a:schemeClr>
                </a:solidFill>
              </a:rPr>
              <a:t> </a:t>
            </a:r>
            <a:r>
              <a:rPr lang="en-US" sz="2100" dirty="0" err="1" smtClean="0">
                <a:solidFill>
                  <a:schemeClr val="bg1">
                    <a:lumMod val="50000"/>
                  </a:schemeClr>
                </a:solidFill>
              </a:rPr>
              <a:t>attività</a:t>
            </a:r>
            <a:r>
              <a:rPr lang="en-US" sz="2100" dirty="0" smtClean="0">
                <a:solidFill>
                  <a:schemeClr val="bg1">
                    <a:lumMod val="50000"/>
                  </a:schemeClr>
                </a:solidFill>
              </a:rPr>
              <a:t> e </a:t>
            </a:r>
            <a:r>
              <a:rPr lang="en-US" sz="2100" dirty="0" err="1" smtClean="0">
                <a:solidFill>
                  <a:schemeClr val="bg1">
                    <a:lumMod val="50000"/>
                  </a:schemeClr>
                </a:solidFill>
              </a:rPr>
              <a:t>compiti</a:t>
            </a:r>
            <a:r>
              <a:rPr lang="en-US" sz="2100" dirty="0" smtClean="0">
                <a:solidFill>
                  <a:schemeClr val="bg1">
                    <a:lumMod val="50000"/>
                  </a:schemeClr>
                </a:solidFill>
              </a:rPr>
              <a:t> </a:t>
            </a:r>
            <a:r>
              <a:rPr lang="en-US" sz="2100" dirty="0" err="1" smtClean="0">
                <a:solidFill>
                  <a:schemeClr val="bg1">
                    <a:lumMod val="50000"/>
                  </a:schemeClr>
                </a:solidFill>
              </a:rPr>
              <a:t>di</a:t>
            </a:r>
            <a:r>
              <a:rPr lang="en-US" sz="2100" dirty="0" smtClean="0">
                <a:solidFill>
                  <a:schemeClr val="bg1">
                    <a:lumMod val="50000"/>
                  </a:schemeClr>
                </a:solidFill>
              </a:rPr>
              <a:t> problem-solving. </a:t>
            </a:r>
          </a:p>
          <a:p>
            <a:pPr algn="just"/>
            <a:r>
              <a:rPr lang="en-US" sz="2100" dirty="0" err="1" smtClean="0">
                <a:solidFill>
                  <a:schemeClr val="bg1">
                    <a:lumMod val="50000"/>
                  </a:schemeClr>
                </a:solidFill>
              </a:rPr>
              <a:t>Dopo</a:t>
            </a:r>
            <a:r>
              <a:rPr lang="en-US" sz="2100" dirty="0" smtClean="0">
                <a:solidFill>
                  <a:schemeClr val="bg1">
                    <a:lumMod val="50000"/>
                  </a:schemeClr>
                </a:solidFill>
              </a:rPr>
              <a:t> </a:t>
            </a:r>
            <a:r>
              <a:rPr lang="en-US" sz="2100" dirty="0" err="1" smtClean="0">
                <a:solidFill>
                  <a:schemeClr val="bg1">
                    <a:lumMod val="50000"/>
                  </a:schemeClr>
                </a:solidFill>
              </a:rPr>
              <a:t>una</a:t>
            </a:r>
            <a:r>
              <a:rPr lang="en-US" sz="2100" dirty="0" smtClean="0">
                <a:solidFill>
                  <a:schemeClr val="bg1">
                    <a:lumMod val="50000"/>
                  </a:schemeClr>
                </a:solidFill>
              </a:rPr>
              <a:t> </a:t>
            </a:r>
            <a:r>
              <a:rPr lang="en-US" sz="2100" dirty="0" err="1" smtClean="0">
                <a:solidFill>
                  <a:schemeClr val="bg1">
                    <a:lumMod val="50000"/>
                  </a:schemeClr>
                </a:solidFill>
              </a:rPr>
              <a:t>settimana</a:t>
            </a:r>
            <a:r>
              <a:rPr lang="en-US" sz="2100" dirty="0" smtClean="0">
                <a:solidFill>
                  <a:schemeClr val="bg1">
                    <a:lumMod val="50000"/>
                  </a:schemeClr>
                </a:solidFill>
              </a:rPr>
              <a:t>, </a:t>
            </a:r>
            <a:r>
              <a:rPr lang="en-US" sz="2100" dirty="0" err="1" smtClean="0">
                <a:solidFill>
                  <a:schemeClr val="bg1">
                    <a:lumMod val="50000"/>
                  </a:schemeClr>
                </a:solidFill>
              </a:rPr>
              <a:t>ciascun</a:t>
            </a:r>
            <a:r>
              <a:rPr lang="en-US" sz="2100" dirty="0" smtClean="0">
                <a:solidFill>
                  <a:schemeClr val="bg1">
                    <a:lumMod val="50000"/>
                  </a:schemeClr>
                </a:solidFill>
              </a:rPr>
              <a:t> </a:t>
            </a:r>
            <a:r>
              <a:rPr lang="en-US" sz="2100" dirty="0" err="1" smtClean="0">
                <a:solidFill>
                  <a:schemeClr val="bg1">
                    <a:lumMod val="50000"/>
                  </a:schemeClr>
                </a:solidFill>
              </a:rPr>
              <a:t>gruppo</a:t>
            </a:r>
            <a:r>
              <a:rPr lang="en-US" sz="2100" dirty="0" smtClean="0">
                <a:solidFill>
                  <a:schemeClr val="bg1">
                    <a:lumMod val="50000"/>
                  </a:schemeClr>
                </a:solidFill>
              </a:rPr>
              <a:t> </a:t>
            </a:r>
            <a:r>
              <a:rPr lang="en-US" sz="2100" dirty="0" err="1" smtClean="0">
                <a:solidFill>
                  <a:schemeClr val="bg1">
                    <a:lumMod val="50000"/>
                  </a:schemeClr>
                </a:solidFill>
              </a:rPr>
              <a:t>scoprì</a:t>
            </a:r>
            <a:r>
              <a:rPr lang="en-US" sz="2100" dirty="0" smtClean="0">
                <a:solidFill>
                  <a:schemeClr val="bg1">
                    <a:lumMod val="50000"/>
                  </a:schemeClr>
                </a:solidFill>
              </a:rPr>
              <a:t> </a:t>
            </a:r>
            <a:r>
              <a:rPr lang="en-US" sz="2100" dirty="0" err="1" smtClean="0">
                <a:solidFill>
                  <a:schemeClr val="bg1">
                    <a:lumMod val="50000"/>
                  </a:schemeClr>
                </a:solidFill>
              </a:rPr>
              <a:t>l’esistenza</a:t>
            </a:r>
            <a:r>
              <a:rPr lang="en-US" sz="2100" dirty="0" smtClean="0">
                <a:solidFill>
                  <a:schemeClr val="bg1">
                    <a:lumMod val="50000"/>
                  </a:schemeClr>
                </a:solidFill>
              </a:rPr>
              <a:t> </a:t>
            </a:r>
            <a:r>
              <a:rPr lang="en-US" sz="2100" dirty="0" err="1" smtClean="0">
                <a:solidFill>
                  <a:schemeClr val="bg1">
                    <a:lumMod val="50000"/>
                  </a:schemeClr>
                </a:solidFill>
              </a:rPr>
              <a:t>dell’altro</a:t>
            </a:r>
            <a:r>
              <a:rPr lang="en-US" sz="2100" dirty="0" smtClean="0">
                <a:solidFill>
                  <a:schemeClr val="bg1">
                    <a:lumMod val="50000"/>
                  </a:schemeClr>
                </a:solidFill>
              </a:rPr>
              <a:t>. </a:t>
            </a:r>
          </a:p>
          <a:p>
            <a:endParaRPr lang="en-US" sz="3300" dirty="0" smtClean="0"/>
          </a:p>
          <a:p>
            <a:endParaRPr lang="en-US" dirty="0" smtClean="0"/>
          </a:p>
          <a:p>
            <a:r>
              <a:rPr lang="en-US" dirty="0" smtClean="0"/>
              <a:t> </a:t>
            </a:r>
            <a:endParaRPr lang="en-US" dirty="0"/>
          </a:p>
        </p:txBody>
      </p:sp>
      <p:pic>
        <p:nvPicPr>
          <p:cNvPr id="27650" name="Picture 2" descr="Risultati immagini per robbers cave experiment"/>
          <p:cNvPicPr>
            <a:picLocks noChangeAspect="1" noChangeArrowheads="1"/>
          </p:cNvPicPr>
          <p:nvPr/>
        </p:nvPicPr>
        <p:blipFill>
          <a:blip r:embed="rId3"/>
          <a:srcRect/>
          <a:stretch>
            <a:fillRect/>
          </a:stretch>
        </p:blipFill>
        <p:spPr bwMode="auto">
          <a:xfrm>
            <a:off x="3786182" y="2928940"/>
            <a:ext cx="1714512" cy="963465"/>
          </a:xfrm>
          <a:prstGeom prst="rect">
            <a:avLst/>
          </a:prstGeom>
          <a:noFill/>
        </p:spPr>
      </p:pic>
      <p:sp>
        <p:nvSpPr>
          <p:cNvPr id="10"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357304"/>
            <a:ext cx="8358278" cy="300039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dirty="0" err="1" smtClean="0">
                <a:solidFill>
                  <a:schemeClr val="bg1">
                    <a:lumMod val="50000"/>
                  </a:schemeClr>
                </a:solidFill>
              </a:rPr>
              <a:t>Esempio</a:t>
            </a:r>
            <a:r>
              <a:rPr lang="en-US" sz="1800" dirty="0" smtClean="0">
                <a:solidFill>
                  <a:schemeClr val="bg1">
                    <a:lumMod val="50000"/>
                  </a:schemeClr>
                </a:solidFill>
              </a:rPr>
              <a:t> – </a:t>
            </a:r>
            <a:r>
              <a:rPr lang="en-US" sz="1800" dirty="0" err="1" smtClean="0">
                <a:solidFill>
                  <a:schemeClr val="bg1">
                    <a:lumMod val="50000"/>
                  </a:schemeClr>
                </a:solidFill>
              </a:rPr>
              <a:t>l’esperimento</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Robbers Cave</a:t>
            </a:r>
          </a:p>
          <a:p>
            <a:endParaRPr lang="en-US" sz="1900" dirty="0" smtClean="0">
              <a:solidFill>
                <a:schemeClr val="bg1">
                  <a:lumMod val="50000"/>
                </a:schemeClr>
              </a:solidFill>
            </a:endParaRPr>
          </a:p>
          <a:p>
            <a:pPr algn="just"/>
            <a:r>
              <a:rPr lang="en-US" sz="1900" b="1" dirty="0" err="1" smtClean="0">
                <a:solidFill>
                  <a:schemeClr val="bg1">
                    <a:lumMod val="50000"/>
                  </a:schemeClr>
                </a:solidFill>
              </a:rPr>
              <a:t>Seconda</a:t>
            </a:r>
            <a:r>
              <a:rPr lang="en-US" sz="1900" b="1" dirty="0" smtClean="0">
                <a:solidFill>
                  <a:schemeClr val="bg1">
                    <a:lumMod val="50000"/>
                  </a:schemeClr>
                </a:solidFill>
              </a:rPr>
              <a:t> </a:t>
            </a:r>
            <a:r>
              <a:rPr lang="en-US" sz="1900" b="1" dirty="0" err="1" smtClean="0">
                <a:solidFill>
                  <a:schemeClr val="bg1">
                    <a:lumMod val="50000"/>
                  </a:schemeClr>
                </a:solidFill>
              </a:rPr>
              <a:t>fase</a:t>
            </a:r>
            <a:r>
              <a:rPr lang="en-US" sz="1900" b="1" dirty="0" smtClean="0">
                <a:solidFill>
                  <a:schemeClr val="bg1">
                    <a:lumMod val="50000"/>
                  </a:schemeClr>
                </a:solidFill>
              </a:rPr>
              <a:t>: </a:t>
            </a:r>
            <a:r>
              <a:rPr lang="en-US" sz="1900" b="1" dirty="0" err="1" smtClean="0">
                <a:solidFill>
                  <a:schemeClr val="bg1">
                    <a:lumMod val="50000"/>
                  </a:schemeClr>
                </a:solidFill>
              </a:rPr>
              <a:t>Contatto</a:t>
            </a:r>
            <a:r>
              <a:rPr lang="en-US" sz="1900" b="1" dirty="0" smtClean="0">
                <a:solidFill>
                  <a:schemeClr val="bg1">
                    <a:lumMod val="50000"/>
                  </a:schemeClr>
                </a:solidFill>
              </a:rPr>
              <a:t> con </a:t>
            </a:r>
            <a:r>
              <a:rPr lang="en-US" sz="1900" b="1" dirty="0" err="1" smtClean="0">
                <a:solidFill>
                  <a:schemeClr val="bg1">
                    <a:lumMod val="50000"/>
                  </a:schemeClr>
                </a:solidFill>
              </a:rPr>
              <a:t>l’altro</a:t>
            </a:r>
            <a:r>
              <a:rPr lang="en-US" sz="1900" b="1" dirty="0" smtClean="0">
                <a:solidFill>
                  <a:schemeClr val="bg1">
                    <a:lumMod val="50000"/>
                  </a:schemeClr>
                </a:solidFill>
              </a:rPr>
              <a:t> </a:t>
            </a:r>
            <a:r>
              <a:rPr lang="en-US" sz="1900" b="1" dirty="0" err="1" smtClean="0">
                <a:solidFill>
                  <a:schemeClr val="bg1">
                    <a:lumMod val="50000"/>
                  </a:schemeClr>
                </a:solidFill>
              </a:rPr>
              <a:t>gruppo</a:t>
            </a:r>
            <a:r>
              <a:rPr lang="en-US" sz="1900" b="1" dirty="0" smtClean="0">
                <a:solidFill>
                  <a:schemeClr val="bg1">
                    <a:lumMod val="50000"/>
                  </a:schemeClr>
                </a:solidFill>
              </a:rPr>
              <a:t> – </a:t>
            </a:r>
            <a:r>
              <a:rPr lang="en-US" sz="1900" dirty="0" smtClean="0">
                <a:solidFill>
                  <a:schemeClr val="bg1">
                    <a:lumMod val="50000"/>
                  </a:schemeClr>
                </a:solidFill>
              </a:rPr>
              <a:t>per </a:t>
            </a:r>
            <a:r>
              <a:rPr lang="en-US" sz="1900" dirty="0" err="1" smtClean="0">
                <a:solidFill>
                  <a:schemeClr val="bg1">
                    <a:lumMod val="50000"/>
                  </a:schemeClr>
                </a:solidFill>
              </a:rPr>
              <a:t>creare</a:t>
            </a:r>
            <a:r>
              <a:rPr lang="en-US" sz="1900" dirty="0" smtClean="0">
                <a:solidFill>
                  <a:schemeClr val="bg1">
                    <a:lumMod val="50000"/>
                  </a:schemeClr>
                </a:solidFill>
              </a:rPr>
              <a:t> </a:t>
            </a:r>
            <a:r>
              <a:rPr lang="en-US" sz="1900" dirty="0" err="1" smtClean="0">
                <a:solidFill>
                  <a:schemeClr val="bg1">
                    <a:lumMod val="50000"/>
                  </a:schemeClr>
                </a:solidFill>
              </a:rPr>
              <a:t>ostilità</a:t>
            </a:r>
            <a:r>
              <a:rPr lang="en-US" sz="1900" dirty="0" smtClean="0">
                <a:solidFill>
                  <a:schemeClr val="bg1">
                    <a:lumMod val="50000"/>
                  </a:schemeClr>
                </a:solidFill>
              </a:rPr>
              <a:t> </a:t>
            </a:r>
            <a:r>
              <a:rPr lang="en-US" sz="1900" dirty="0" err="1" smtClean="0">
                <a:solidFill>
                  <a:schemeClr val="bg1">
                    <a:lumMod val="50000"/>
                  </a:schemeClr>
                </a:solidFill>
              </a:rPr>
              <a:t>tra</a:t>
            </a:r>
            <a:r>
              <a:rPr lang="en-US" sz="1900" dirty="0" smtClean="0">
                <a:solidFill>
                  <a:schemeClr val="bg1">
                    <a:lumMod val="50000"/>
                  </a:schemeClr>
                </a:solidFill>
              </a:rPr>
              <a:t> </a:t>
            </a:r>
            <a:r>
              <a:rPr lang="en-US" sz="1900" dirty="0" err="1" smtClean="0">
                <a:solidFill>
                  <a:schemeClr val="bg1">
                    <a:lumMod val="50000"/>
                  </a:schemeClr>
                </a:solidFill>
              </a:rPr>
              <a:t>i</a:t>
            </a:r>
            <a:r>
              <a:rPr lang="en-US" sz="1900" dirty="0" smtClean="0">
                <a:solidFill>
                  <a:schemeClr val="bg1">
                    <a:lumMod val="50000"/>
                  </a:schemeClr>
                </a:solidFill>
              </a:rPr>
              <a:t> due </a:t>
            </a:r>
            <a:r>
              <a:rPr lang="en-US" sz="1900" dirty="0" err="1" smtClean="0">
                <a:solidFill>
                  <a:schemeClr val="bg1">
                    <a:lumMod val="50000"/>
                  </a:schemeClr>
                </a:solidFill>
              </a:rPr>
              <a:t>gruppi</a:t>
            </a:r>
            <a:r>
              <a:rPr lang="en-US" sz="1900" dirty="0" smtClean="0">
                <a:solidFill>
                  <a:schemeClr val="bg1">
                    <a:lumMod val="50000"/>
                  </a:schemeClr>
                </a:solidFill>
              </a:rPr>
              <a:t>, </a:t>
            </a:r>
            <a:r>
              <a:rPr lang="en-US" sz="1900" dirty="0" err="1" smtClean="0">
                <a:solidFill>
                  <a:schemeClr val="bg1">
                    <a:lumMod val="50000"/>
                  </a:schemeClr>
                </a:solidFill>
              </a:rPr>
              <a:t>vennero</a:t>
            </a:r>
            <a:r>
              <a:rPr lang="en-US" sz="1900" dirty="0" smtClean="0">
                <a:solidFill>
                  <a:schemeClr val="bg1">
                    <a:lumMod val="50000"/>
                  </a:schemeClr>
                </a:solidFill>
              </a:rPr>
              <a:t> </a:t>
            </a:r>
            <a:r>
              <a:rPr lang="en-US" sz="1900" dirty="0" err="1" smtClean="0">
                <a:solidFill>
                  <a:schemeClr val="bg1">
                    <a:lumMod val="50000"/>
                  </a:schemeClr>
                </a:solidFill>
              </a:rPr>
              <a:t>organizzate</a:t>
            </a:r>
            <a:r>
              <a:rPr lang="en-US" sz="1900" dirty="0" smtClean="0">
                <a:solidFill>
                  <a:schemeClr val="bg1">
                    <a:lumMod val="50000"/>
                  </a:schemeClr>
                </a:solidFill>
              </a:rPr>
              <a:t> </a:t>
            </a:r>
            <a:r>
              <a:rPr lang="en-US" sz="1900" dirty="0" err="1" smtClean="0">
                <a:solidFill>
                  <a:schemeClr val="bg1">
                    <a:lumMod val="50000"/>
                  </a:schemeClr>
                </a:solidFill>
              </a:rPr>
              <a:t>molte</a:t>
            </a:r>
            <a:r>
              <a:rPr lang="en-US" sz="1900" dirty="0" smtClean="0">
                <a:solidFill>
                  <a:schemeClr val="bg1">
                    <a:lumMod val="50000"/>
                  </a:schemeClr>
                </a:solidFill>
              </a:rPr>
              <a:t> </a:t>
            </a:r>
            <a:r>
              <a:rPr lang="en-US" sz="1900" dirty="0" err="1" smtClean="0">
                <a:solidFill>
                  <a:schemeClr val="bg1">
                    <a:lumMod val="50000"/>
                  </a:schemeClr>
                </a:solidFill>
              </a:rPr>
              <a:t>attività</a:t>
            </a:r>
            <a:r>
              <a:rPr lang="en-US" sz="1900" dirty="0" smtClean="0">
                <a:solidFill>
                  <a:schemeClr val="bg1">
                    <a:lumMod val="50000"/>
                  </a:schemeClr>
                </a:solidFill>
              </a:rPr>
              <a:t> competitive con </a:t>
            </a:r>
            <a:r>
              <a:rPr lang="en-US" sz="1900" dirty="0" err="1" smtClean="0">
                <a:solidFill>
                  <a:schemeClr val="bg1">
                    <a:lumMod val="50000"/>
                  </a:schemeClr>
                </a:solidFill>
              </a:rPr>
              <a:t>premi</a:t>
            </a:r>
            <a:r>
              <a:rPr lang="en-US" sz="1900" dirty="0" smtClean="0">
                <a:solidFill>
                  <a:schemeClr val="bg1">
                    <a:lumMod val="50000"/>
                  </a:schemeClr>
                </a:solidFill>
              </a:rPr>
              <a:t> per I </a:t>
            </a:r>
            <a:r>
              <a:rPr lang="en-US" sz="1900" dirty="0" err="1" smtClean="0">
                <a:solidFill>
                  <a:schemeClr val="bg1">
                    <a:lumMod val="50000"/>
                  </a:schemeClr>
                </a:solidFill>
              </a:rPr>
              <a:t>gruppi</a:t>
            </a:r>
            <a:r>
              <a:rPr lang="en-US" sz="1900" dirty="0" smtClean="0">
                <a:solidFill>
                  <a:schemeClr val="bg1">
                    <a:lumMod val="50000"/>
                  </a:schemeClr>
                </a:solidFill>
              </a:rPr>
              <a:t> </a:t>
            </a:r>
            <a:r>
              <a:rPr lang="en-US" sz="1900" dirty="0" err="1" smtClean="0">
                <a:solidFill>
                  <a:schemeClr val="bg1">
                    <a:lumMod val="50000"/>
                  </a:schemeClr>
                </a:solidFill>
              </a:rPr>
              <a:t>vincitori</a:t>
            </a:r>
            <a:r>
              <a:rPr lang="en-US" sz="1900" dirty="0" smtClean="0">
                <a:solidFill>
                  <a:schemeClr val="bg1">
                    <a:lumMod val="50000"/>
                  </a:schemeClr>
                </a:solidFill>
              </a:rPr>
              <a:t>; </a:t>
            </a:r>
            <a:r>
              <a:rPr lang="en-US" sz="1900" dirty="0" err="1" smtClean="0">
                <a:solidFill>
                  <a:schemeClr val="bg1">
                    <a:lumMod val="50000"/>
                  </a:schemeClr>
                </a:solidFill>
              </a:rPr>
              <a:t>vennero</a:t>
            </a:r>
            <a:r>
              <a:rPr lang="en-US" sz="1900" dirty="0" smtClean="0">
                <a:solidFill>
                  <a:schemeClr val="bg1">
                    <a:lumMod val="50000"/>
                  </a:schemeClr>
                </a:solidFill>
              </a:rPr>
              <a:t> </a:t>
            </a:r>
            <a:r>
              <a:rPr lang="en-US" sz="1900" dirty="0" err="1" smtClean="0">
                <a:solidFill>
                  <a:schemeClr val="bg1">
                    <a:lumMod val="50000"/>
                  </a:schemeClr>
                </a:solidFill>
              </a:rPr>
              <a:t>così</a:t>
            </a:r>
            <a:r>
              <a:rPr lang="en-US" sz="1900" dirty="0" smtClean="0">
                <a:solidFill>
                  <a:schemeClr val="bg1">
                    <a:lumMod val="50000"/>
                  </a:schemeClr>
                </a:solidFill>
              </a:rPr>
              <a:t> </a:t>
            </a:r>
            <a:r>
              <a:rPr lang="en-US" sz="1900" dirty="0" err="1" smtClean="0">
                <a:solidFill>
                  <a:schemeClr val="bg1">
                    <a:lumMod val="50000"/>
                  </a:schemeClr>
                </a:solidFill>
              </a:rPr>
              <a:t>rimarcate</a:t>
            </a:r>
            <a:r>
              <a:rPr lang="en-US" sz="1900" dirty="0" smtClean="0">
                <a:solidFill>
                  <a:schemeClr val="bg1">
                    <a:lumMod val="50000"/>
                  </a:schemeClr>
                </a:solidFill>
              </a:rPr>
              <a:t> le </a:t>
            </a:r>
            <a:r>
              <a:rPr lang="en-US" sz="1900" dirty="0" err="1" smtClean="0">
                <a:solidFill>
                  <a:schemeClr val="bg1">
                    <a:lumMod val="50000"/>
                  </a:schemeClr>
                </a:solidFill>
              </a:rPr>
              <a:t>differenze</a:t>
            </a:r>
            <a:r>
              <a:rPr lang="en-US" sz="1900" dirty="0" smtClean="0">
                <a:solidFill>
                  <a:schemeClr val="bg1">
                    <a:lumMod val="50000"/>
                  </a:schemeClr>
                </a:solidFill>
              </a:rPr>
              <a:t> </a:t>
            </a:r>
            <a:r>
              <a:rPr lang="en-US" sz="1900" dirty="0" err="1" smtClean="0">
                <a:solidFill>
                  <a:schemeClr val="bg1">
                    <a:lumMod val="50000"/>
                  </a:schemeClr>
                </a:solidFill>
              </a:rPr>
              <a:t>tra</a:t>
            </a:r>
            <a:r>
              <a:rPr lang="en-US" sz="1900" dirty="0" smtClean="0">
                <a:solidFill>
                  <a:schemeClr val="bg1">
                    <a:lumMod val="50000"/>
                  </a:schemeClr>
                </a:solidFill>
              </a:rPr>
              <a:t> </a:t>
            </a:r>
            <a:r>
              <a:rPr lang="en-US" sz="1900" dirty="0" err="1" smtClean="0">
                <a:solidFill>
                  <a:schemeClr val="bg1">
                    <a:lumMod val="50000"/>
                  </a:schemeClr>
                </a:solidFill>
              </a:rPr>
              <a:t>ingroup</a:t>
            </a:r>
            <a:r>
              <a:rPr lang="en-US" sz="1900" dirty="0" smtClean="0">
                <a:solidFill>
                  <a:schemeClr val="bg1">
                    <a:lumMod val="50000"/>
                  </a:schemeClr>
                </a:solidFill>
              </a:rPr>
              <a:t> e </a:t>
            </a:r>
            <a:r>
              <a:rPr lang="en-US" sz="1900" dirty="0" err="1" smtClean="0">
                <a:solidFill>
                  <a:schemeClr val="bg1">
                    <a:lumMod val="50000"/>
                  </a:schemeClr>
                </a:solidFill>
              </a:rPr>
              <a:t>outgrup</a:t>
            </a:r>
            <a:r>
              <a:rPr lang="en-US" sz="1900" dirty="0" smtClean="0">
                <a:solidFill>
                  <a:schemeClr val="bg1">
                    <a:lumMod val="50000"/>
                  </a:schemeClr>
                </a:solidFill>
              </a:rPr>
              <a:t> </a:t>
            </a:r>
            <a:r>
              <a:rPr lang="en-US" sz="1900" dirty="0" err="1" smtClean="0">
                <a:solidFill>
                  <a:schemeClr val="bg1">
                    <a:lumMod val="50000"/>
                  </a:schemeClr>
                </a:solidFill>
              </a:rPr>
              <a:t>ed</a:t>
            </a:r>
            <a:r>
              <a:rPr lang="en-US" sz="1900" dirty="0" smtClean="0">
                <a:solidFill>
                  <a:schemeClr val="bg1">
                    <a:lumMod val="50000"/>
                  </a:schemeClr>
                </a:solidFill>
              </a:rPr>
              <a:t> I bambini </a:t>
            </a:r>
            <a:r>
              <a:rPr lang="en-US" sz="1900" dirty="0" err="1" smtClean="0">
                <a:solidFill>
                  <a:schemeClr val="bg1">
                    <a:lumMod val="50000"/>
                  </a:schemeClr>
                </a:solidFill>
              </a:rPr>
              <a:t>iniziarono</a:t>
            </a:r>
            <a:r>
              <a:rPr lang="en-US" sz="1900" dirty="0" smtClean="0">
                <a:solidFill>
                  <a:schemeClr val="bg1">
                    <a:lumMod val="50000"/>
                  </a:schemeClr>
                </a:solidFill>
              </a:rPr>
              <a:t> ad </a:t>
            </a:r>
            <a:r>
              <a:rPr lang="en-US" sz="1900" dirty="0" err="1" smtClean="0">
                <a:solidFill>
                  <a:schemeClr val="bg1">
                    <a:lumMod val="50000"/>
                  </a:schemeClr>
                </a:solidFill>
              </a:rPr>
              <a:t>insultarsi</a:t>
            </a:r>
            <a:r>
              <a:rPr lang="en-US" sz="1900" dirty="0" smtClean="0">
                <a:solidFill>
                  <a:schemeClr val="bg1">
                    <a:lumMod val="50000"/>
                  </a:schemeClr>
                </a:solidFill>
              </a:rPr>
              <a:t> </a:t>
            </a:r>
            <a:r>
              <a:rPr lang="en-US" sz="1900" dirty="0" err="1" smtClean="0">
                <a:solidFill>
                  <a:schemeClr val="bg1">
                    <a:lumMod val="50000"/>
                  </a:schemeClr>
                </a:solidFill>
              </a:rPr>
              <a:t>reciprocamente</a:t>
            </a:r>
            <a:r>
              <a:rPr lang="en-US" sz="1900" dirty="0" smtClean="0">
                <a:solidFill>
                  <a:schemeClr val="bg1">
                    <a:lumMod val="50000"/>
                  </a:schemeClr>
                </a:solidFill>
              </a:rPr>
              <a:t>, </a:t>
            </a:r>
            <a:r>
              <a:rPr lang="en-US" sz="1900" dirty="0" err="1" smtClean="0">
                <a:solidFill>
                  <a:schemeClr val="bg1">
                    <a:lumMod val="50000"/>
                  </a:schemeClr>
                </a:solidFill>
              </a:rPr>
              <a:t>arrivando</a:t>
            </a:r>
            <a:r>
              <a:rPr lang="en-US" sz="1900" dirty="0" smtClean="0">
                <a:solidFill>
                  <a:schemeClr val="bg1">
                    <a:lumMod val="50000"/>
                  </a:schemeClr>
                </a:solidFill>
              </a:rPr>
              <a:t> ad </a:t>
            </a:r>
            <a:r>
              <a:rPr lang="en-US" sz="1900" dirty="0" err="1" smtClean="0">
                <a:solidFill>
                  <a:schemeClr val="bg1">
                    <a:lumMod val="50000"/>
                  </a:schemeClr>
                </a:solidFill>
              </a:rPr>
              <a:t>essere</a:t>
            </a:r>
            <a:r>
              <a:rPr lang="en-US" sz="1900" dirty="0" smtClean="0">
                <a:solidFill>
                  <a:schemeClr val="bg1">
                    <a:lumMod val="50000"/>
                  </a:schemeClr>
                </a:solidFill>
              </a:rPr>
              <a:t> </a:t>
            </a:r>
            <a:r>
              <a:rPr lang="en-US" sz="1900" dirty="0" err="1" smtClean="0">
                <a:solidFill>
                  <a:schemeClr val="bg1">
                    <a:lumMod val="50000"/>
                  </a:schemeClr>
                </a:solidFill>
              </a:rPr>
              <a:t>aggressivi</a:t>
            </a:r>
            <a:r>
              <a:rPr lang="en-US" sz="1900" dirty="0" smtClean="0">
                <a:solidFill>
                  <a:schemeClr val="bg1">
                    <a:lumMod val="50000"/>
                  </a:schemeClr>
                </a:solidFill>
              </a:rPr>
              <a:t> e </a:t>
            </a:r>
            <a:r>
              <a:rPr lang="en-US" sz="1900" dirty="0" err="1" smtClean="0">
                <a:solidFill>
                  <a:schemeClr val="bg1">
                    <a:lumMod val="50000"/>
                  </a:schemeClr>
                </a:solidFill>
              </a:rPr>
              <a:t>violenti</a:t>
            </a:r>
            <a:r>
              <a:rPr lang="en-US" sz="1900" dirty="0" smtClean="0">
                <a:solidFill>
                  <a:schemeClr val="bg1">
                    <a:lumMod val="50000"/>
                  </a:schemeClr>
                </a:solidFill>
              </a:rPr>
              <a:t>.;</a:t>
            </a:r>
          </a:p>
          <a:p>
            <a:endParaRPr lang="en-US" sz="3300" dirty="0" smtClean="0"/>
          </a:p>
          <a:p>
            <a:endParaRPr lang="en-US" dirty="0" smtClean="0"/>
          </a:p>
          <a:p>
            <a:r>
              <a:rPr lang="en-US" dirty="0" smtClean="0"/>
              <a:t> </a:t>
            </a:r>
            <a:endParaRPr lang="en-US" dirty="0"/>
          </a:p>
        </p:txBody>
      </p:sp>
      <p:sp>
        <p:nvSpPr>
          <p:cNvPr id="9"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142990"/>
            <a:ext cx="8643998" cy="350046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2000" dirty="0" err="1" smtClean="0">
                <a:solidFill>
                  <a:schemeClr val="bg1">
                    <a:lumMod val="50000"/>
                  </a:schemeClr>
                </a:solidFill>
              </a:rPr>
              <a:t>Esempio</a:t>
            </a:r>
            <a:r>
              <a:rPr lang="en-US" sz="2000" dirty="0" smtClean="0">
                <a:solidFill>
                  <a:schemeClr val="bg1">
                    <a:lumMod val="50000"/>
                  </a:schemeClr>
                </a:solidFill>
              </a:rPr>
              <a:t> – </a:t>
            </a:r>
            <a:r>
              <a:rPr lang="en-US" sz="2000" dirty="0" err="1" smtClean="0">
                <a:solidFill>
                  <a:schemeClr val="bg1">
                    <a:lumMod val="50000"/>
                  </a:schemeClr>
                </a:solidFill>
              </a:rPr>
              <a:t>l’esperimento</a:t>
            </a:r>
            <a:r>
              <a:rPr lang="en-US" sz="2000" dirty="0" smtClean="0">
                <a:solidFill>
                  <a:schemeClr val="bg1">
                    <a:lumMod val="50000"/>
                  </a:schemeClr>
                </a:solidFill>
              </a:rPr>
              <a:t> </a:t>
            </a:r>
            <a:r>
              <a:rPr lang="en-US" sz="2000" dirty="0" err="1" smtClean="0">
                <a:solidFill>
                  <a:schemeClr val="bg1">
                    <a:lumMod val="50000"/>
                  </a:schemeClr>
                </a:solidFill>
              </a:rPr>
              <a:t>di</a:t>
            </a:r>
            <a:r>
              <a:rPr lang="en-US" sz="2000" dirty="0" smtClean="0">
                <a:solidFill>
                  <a:schemeClr val="bg1">
                    <a:lumMod val="50000"/>
                  </a:schemeClr>
                </a:solidFill>
              </a:rPr>
              <a:t> Robbers Cave</a:t>
            </a:r>
          </a:p>
          <a:p>
            <a:pPr algn="just"/>
            <a:endParaRPr lang="en-US" sz="1900" dirty="0" smtClean="0">
              <a:solidFill>
                <a:schemeClr val="bg1">
                  <a:lumMod val="50000"/>
                </a:schemeClr>
              </a:solidFill>
            </a:endParaRPr>
          </a:p>
          <a:p>
            <a:pPr algn="just"/>
            <a:r>
              <a:rPr lang="en-US" sz="1900" b="1" dirty="0" err="1" smtClean="0">
                <a:solidFill>
                  <a:schemeClr val="bg1">
                    <a:lumMod val="50000"/>
                  </a:schemeClr>
                </a:solidFill>
              </a:rPr>
              <a:t>Terza</a:t>
            </a:r>
            <a:r>
              <a:rPr lang="en-US" sz="1900" b="1" dirty="0" smtClean="0">
                <a:solidFill>
                  <a:schemeClr val="bg1">
                    <a:lumMod val="50000"/>
                  </a:schemeClr>
                </a:solidFill>
              </a:rPr>
              <a:t> </a:t>
            </a:r>
            <a:r>
              <a:rPr lang="en-US" sz="1900" b="1" dirty="0" err="1" smtClean="0">
                <a:solidFill>
                  <a:schemeClr val="bg1">
                    <a:lumMod val="50000"/>
                  </a:schemeClr>
                </a:solidFill>
              </a:rPr>
              <a:t>fase</a:t>
            </a:r>
            <a:r>
              <a:rPr lang="en-US" sz="1900" b="1" dirty="0" smtClean="0">
                <a:solidFill>
                  <a:schemeClr val="bg1">
                    <a:lumMod val="50000"/>
                  </a:schemeClr>
                </a:solidFill>
              </a:rPr>
              <a:t>: </a:t>
            </a:r>
            <a:r>
              <a:rPr lang="en-US" sz="1900" b="1" dirty="0" err="1" smtClean="0">
                <a:solidFill>
                  <a:schemeClr val="bg1">
                    <a:lumMod val="50000"/>
                  </a:schemeClr>
                </a:solidFill>
              </a:rPr>
              <a:t>riduzione</a:t>
            </a:r>
            <a:r>
              <a:rPr lang="en-US" sz="1900" b="1" dirty="0" smtClean="0">
                <a:solidFill>
                  <a:schemeClr val="bg1">
                    <a:lumMod val="50000"/>
                  </a:schemeClr>
                </a:solidFill>
              </a:rPr>
              <a:t> </a:t>
            </a:r>
            <a:r>
              <a:rPr lang="en-US" sz="1900" b="1" dirty="0" err="1" smtClean="0">
                <a:solidFill>
                  <a:schemeClr val="bg1">
                    <a:lumMod val="50000"/>
                  </a:schemeClr>
                </a:solidFill>
              </a:rPr>
              <a:t>delle</a:t>
            </a:r>
            <a:r>
              <a:rPr lang="en-US" sz="1900" b="1" dirty="0" smtClean="0">
                <a:solidFill>
                  <a:schemeClr val="bg1">
                    <a:lumMod val="50000"/>
                  </a:schemeClr>
                </a:solidFill>
              </a:rPr>
              <a:t> </a:t>
            </a:r>
            <a:r>
              <a:rPr lang="en-US" sz="1900" b="1" dirty="0" err="1" smtClean="0">
                <a:solidFill>
                  <a:schemeClr val="bg1">
                    <a:lumMod val="50000"/>
                  </a:schemeClr>
                </a:solidFill>
              </a:rPr>
              <a:t>ostilità</a:t>
            </a:r>
            <a:r>
              <a:rPr lang="en-US" sz="1900" b="1" dirty="0" smtClean="0">
                <a:solidFill>
                  <a:schemeClr val="bg1">
                    <a:lumMod val="50000"/>
                  </a:schemeClr>
                </a:solidFill>
              </a:rPr>
              <a:t> </a:t>
            </a:r>
            <a:r>
              <a:rPr lang="en-US" sz="1900" b="1" dirty="0" err="1" smtClean="0">
                <a:solidFill>
                  <a:schemeClr val="bg1">
                    <a:lumMod val="50000"/>
                  </a:schemeClr>
                </a:solidFill>
              </a:rPr>
              <a:t>attraverso</a:t>
            </a:r>
            <a:r>
              <a:rPr lang="en-US" sz="1900" b="1" dirty="0" smtClean="0">
                <a:solidFill>
                  <a:schemeClr val="bg1">
                    <a:lumMod val="50000"/>
                  </a:schemeClr>
                </a:solidFill>
              </a:rPr>
              <a:t> </a:t>
            </a:r>
            <a:r>
              <a:rPr lang="en-US" sz="1900" b="1" dirty="0" err="1" smtClean="0">
                <a:solidFill>
                  <a:schemeClr val="bg1">
                    <a:lumMod val="50000"/>
                  </a:schemeClr>
                </a:solidFill>
              </a:rPr>
              <a:t>il</a:t>
            </a:r>
            <a:r>
              <a:rPr lang="en-US" sz="1900" b="1" dirty="0" smtClean="0">
                <a:solidFill>
                  <a:schemeClr val="bg1">
                    <a:lumMod val="50000"/>
                  </a:schemeClr>
                </a:solidFill>
              </a:rPr>
              <a:t> </a:t>
            </a:r>
            <a:r>
              <a:rPr lang="en-US" sz="1900" b="1" dirty="0" err="1" smtClean="0">
                <a:solidFill>
                  <a:schemeClr val="bg1">
                    <a:lumMod val="50000"/>
                  </a:schemeClr>
                </a:solidFill>
              </a:rPr>
              <a:t>contatto</a:t>
            </a:r>
            <a:r>
              <a:rPr lang="en-US" sz="1900" b="1" dirty="0" smtClean="0">
                <a:solidFill>
                  <a:schemeClr val="bg1">
                    <a:lumMod val="50000"/>
                  </a:schemeClr>
                </a:solidFill>
              </a:rPr>
              <a:t> – </a:t>
            </a:r>
            <a:r>
              <a:rPr lang="en-US" sz="1900" dirty="0" err="1" smtClean="0">
                <a:solidFill>
                  <a:schemeClr val="bg1">
                    <a:lumMod val="50000"/>
                  </a:schemeClr>
                </a:solidFill>
              </a:rPr>
              <a:t>sono</a:t>
            </a:r>
            <a:r>
              <a:rPr lang="en-US" sz="1900" dirty="0" smtClean="0">
                <a:solidFill>
                  <a:schemeClr val="bg1">
                    <a:lumMod val="50000"/>
                  </a:schemeClr>
                </a:solidFill>
              </a:rPr>
              <a:t> </a:t>
            </a:r>
            <a:r>
              <a:rPr lang="en-US" sz="1900" dirty="0" err="1" smtClean="0">
                <a:solidFill>
                  <a:schemeClr val="bg1">
                    <a:lumMod val="50000"/>
                  </a:schemeClr>
                </a:solidFill>
              </a:rPr>
              <a:t>stati</a:t>
            </a:r>
            <a:r>
              <a:rPr lang="en-US" sz="1900" dirty="0" smtClean="0">
                <a:solidFill>
                  <a:schemeClr val="bg1">
                    <a:lumMod val="50000"/>
                  </a:schemeClr>
                </a:solidFill>
              </a:rPr>
              <a:t> </a:t>
            </a:r>
            <a:r>
              <a:rPr lang="en-US" sz="1900" dirty="0" err="1" smtClean="0">
                <a:solidFill>
                  <a:schemeClr val="bg1">
                    <a:lumMod val="50000"/>
                  </a:schemeClr>
                </a:solidFill>
              </a:rPr>
              <a:t>implementati</a:t>
            </a:r>
            <a:r>
              <a:rPr lang="en-US" sz="1900" dirty="0" smtClean="0">
                <a:solidFill>
                  <a:schemeClr val="bg1">
                    <a:lumMod val="50000"/>
                  </a:schemeClr>
                </a:solidFill>
              </a:rPr>
              <a:t> </a:t>
            </a:r>
            <a:r>
              <a:rPr lang="en-US" sz="1900" dirty="0" err="1" smtClean="0">
                <a:solidFill>
                  <a:schemeClr val="bg1">
                    <a:lumMod val="50000"/>
                  </a:schemeClr>
                </a:solidFill>
              </a:rPr>
              <a:t>alcuni</a:t>
            </a:r>
            <a:r>
              <a:rPr lang="en-US" sz="1900" dirty="0" smtClean="0">
                <a:solidFill>
                  <a:schemeClr val="bg1">
                    <a:lumMod val="50000"/>
                  </a:schemeClr>
                </a:solidFill>
              </a:rPr>
              <a:t> </a:t>
            </a:r>
            <a:r>
              <a:rPr lang="en-US" sz="1900" dirty="0" err="1" smtClean="0">
                <a:solidFill>
                  <a:schemeClr val="bg1">
                    <a:lumMod val="50000"/>
                  </a:schemeClr>
                </a:solidFill>
              </a:rPr>
              <a:t>interventi</a:t>
            </a:r>
            <a:r>
              <a:rPr lang="en-US" sz="1900" dirty="0" smtClean="0">
                <a:solidFill>
                  <a:schemeClr val="bg1">
                    <a:lumMod val="50000"/>
                  </a:schemeClr>
                </a:solidFill>
              </a:rPr>
              <a:t> per </a:t>
            </a:r>
            <a:r>
              <a:rPr lang="en-US" sz="1900" dirty="0" err="1" smtClean="0">
                <a:solidFill>
                  <a:schemeClr val="bg1">
                    <a:lumMod val="50000"/>
                  </a:schemeClr>
                </a:solidFill>
              </a:rPr>
              <a:t>ridurre</a:t>
            </a:r>
            <a:r>
              <a:rPr lang="en-US" sz="1900" dirty="0" smtClean="0">
                <a:solidFill>
                  <a:schemeClr val="bg1">
                    <a:lumMod val="50000"/>
                  </a:schemeClr>
                </a:solidFill>
              </a:rPr>
              <a:t> le </a:t>
            </a:r>
            <a:r>
              <a:rPr lang="en-US" sz="1900" dirty="0" err="1" smtClean="0">
                <a:solidFill>
                  <a:schemeClr val="bg1">
                    <a:lumMod val="50000"/>
                  </a:schemeClr>
                </a:solidFill>
              </a:rPr>
              <a:t>ostilità</a:t>
            </a:r>
            <a:r>
              <a:rPr lang="en-US" sz="1900" dirty="0" smtClean="0">
                <a:solidFill>
                  <a:schemeClr val="bg1">
                    <a:lumMod val="50000"/>
                  </a:schemeClr>
                </a:solidFill>
              </a:rPr>
              <a:t>; in </a:t>
            </a:r>
            <a:r>
              <a:rPr lang="en-US" sz="1900" dirty="0" err="1" smtClean="0">
                <a:solidFill>
                  <a:schemeClr val="bg1">
                    <a:lumMod val="50000"/>
                  </a:schemeClr>
                </a:solidFill>
              </a:rPr>
              <a:t>particolare</a:t>
            </a:r>
            <a:r>
              <a:rPr lang="en-US" sz="1900" dirty="0" smtClean="0">
                <a:solidFill>
                  <a:schemeClr val="bg1">
                    <a:lumMod val="50000"/>
                  </a:schemeClr>
                </a:solidFill>
              </a:rPr>
              <a:t>, </a:t>
            </a:r>
            <a:r>
              <a:rPr lang="en-US" sz="1900" dirty="0" err="1" smtClean="0">
                <a:solidFill>
                  <a:schemeClr val="bg1">
                    <a:lumMod val="50000"/>
                  </a:schemeClr>
                </a:solidFill>
              </a:rPr>
              <a:t>Sherif</a:t>
            </a:r>
            <a:r>
              <a:rPr lang="en-US" sz="1900" dirty="0" smtClean="0">
                <a:solidFill>
                  <a:schemeClr val="bg1">
                    <a:lumMod val="50000"/>
                  </a:schemeClr>
                </a:solidFill>
              </a:rPr>
              <a:t> </a:t>
            </a:r>
            <a:r>
              <a:rPr lang="en-US" sz="1900" dirty="0" err="1" smtClean="0">
                <a:solidFill>
                  <a:schemeClr val="bg1">
                    <a:lumMod val="50000"/>
                  </a:schemeClr>
                </a:solidFill>
              </a:rPr>
              <a:t>creò</a:t>
            </a:r>
            <a:r>
              <a:rPr lang="en-US" sz="1900" dirty="0" smtClean="0">
                <a:solidFill>
                  <a:schemeClr val="bg1">
                    <a:lumMod val="50000"/>
                  </a:schemeClr>
                </a:solidFill>
              </a:rPr>
              <a:t> </a:t>
            </a:r>
            <a:r>
              <a:rPr lang="en-US" sz="1900" dirty="0" err="1" smtClean="0">
                <a:solidFill>
                  <a:schemeClr val="bg1">
                    <a:lumMod val="50000"/>
                  </a:schemeClr>
                </a:solidFill>
              </a:rPr>
              <a:t>una</a:t>
            </a:r>
            <a:r>
              <a:rPr lang="en-US" sz="1900" dirty="0" smtClean="0">
                <a:solidFill>
                  <a:schemeClr val="bg1">
                    <a:lumMod val="50000"/>
                  </a:schemeClr>
                </a:solidFill>
              </a:rPr>
              <a:t> </a:t>
            </a:r>
            <a:r>
              <a:rPr lang="en-US" sz="1900" dirty="0" err="1" smtClean="0">
                <a:solidFill>
                  <a:schemeClr val="bg1">
                    <a:lumMod val="50000"/>
                  </a:schemeClr>
                </a:solidFill>
              </a:rPr>
              <a:t>situazione</a:t>
            </a:r>
            <a:r>
              <a:rPr lang="en-US" sz="1900" dirty="0" smtClean="0">
                <a:solidFill>
                  <a:schemeClr val="bg1">
                    <a:lumMod val="50000"/>
                  </a:schemeClr>
                </a:solidFill>
              </a:rPr>
              <a:t> </a:t>
            </a:r>
            <a:r>
              <a:rPr lang="en-US" sz="1900" dirty="0" err="1" smtClean="0">
                <a:solidFill>
                  <a:schemeClr val="bg1">
                    <a:lumMod val="50000"/>
                  </a:schemeClr>
                </a:solidFill>
              </a:rPr>
              <a:t>di</a:t>
            </a:r>
            <a:r>
              <a:rPr lang="en-US" sz="1900" dirty="0" smtClean="0">
                <a:solidFill>
                  <a:schemeClr val="bg1">
                    <a:lumMod val="50000"/>
                  </a:schemeClr>
                </a:solidFill>
              </a:rPr>
              <a:t> </a:t>
            </a:r>
            <a:r>
              <a:rPr lang="en-US" sz="1900" dirty="0" err="1" smtClean="0">
                <a:solidFill>
                  <a:schemeClr val="bg1">
                    <a:lumMod val="50000"/>
                  </a:schemeClr>
                </a:solidFill>
              </a:rPr>
              <a:t>contatto</a:t>
            </a:r>
            <a:r>
              <a:rPr lang="en-US" sz="1900" dirty="0" smtClean="0">
                <a:solidFill>
                  <a:schemeClr val="bg1">
                    <a:lumMod val="50000"/>
                  </a:schemeClr>
                </a:solidFill>
              </a:rPr>
              <a:t> per </a:t>
            </a:r>
            <a:r>
              <a:rPr lang="en-US" sz="1900" dirty="0" err="1" smtClean="0">
                <a:solidFill>
                  <a:schemeClr val="bg1">
                    <a:lumMod val="50000"/>
                  </a:schemeClr>
                </a:solidFill>
              </a:rPr>
              <a:t>rendere</a:t>
            </a:r>
            <a:r>
              <a:rPr lang="en-US" sz="1900" dirty="0" smtClean="0">
                <a:solidFill>
                  <a:schemeClr val="bg1">
                    <a:lumMod val="50000"/>
                  </a:schemeClr>
                </a:solidFill>
              </a:rPr>
              <a:t> le </a:t>
            </a:r>
            <a:r>
              <a:rPr lang="en-US" sz="1900" dirty="0" err="1" smtClean="0">
                <a:solidFill>
                  <a:schemeClr val="bg1">
                    <a:lumMod val="50000"/>
                  </a:schemeClr>
                </a:solidFill>
              </a:rPr>
              <a:t>persone</a:t>
            </a:r>
            <a:r>
              <a:rPr lang="en-US" sz="1900" dirty="0" smtClean="0">
                <a:solidFill>
                  <a:schemeClr val="bg1">
                    <a:lumMod val="50000"/>
                  </a:schemeClr>
                </a:solidFill>
              </a:rPr>
              <a:t> </a:t>
            </a:r>
            <a:r>
              <a:rPr lang="en-US" sz="1900" dirty="0" err="1" smtClean="0">
                <a:solidFill>
                  <a:schemeClr val="bg1">
                    <a:lumMod val="50000"/>
                  </a:schemeClr>
                </a:solidFill>
              </a:rPr>
              <a:t>familiari</a:t>
            </a:r>
            <a:r>
              <a:rPr lang="en-US" sz="1900" dirty="0" smtClean="0">
                <a:solidFill>
                  <a:schemeClr val="bg1">
                    <a:lumMod val="50000"/>
                  </a:schemeClr>
                </a:solidFill>
              </a:rPr>
              <a:t> </a:t>
            </a:r>
            <a:r>
              <a:rPr lang="en-US" sz="1900" dirty="0" err="1" smtClean="0">
                <a:solidFill>
                  <a:schemeClr val="bg1">
                    <a:lumMod val="50000"/>
                  </a:schemeClr>
                </a:solidFill>
              </a:rPr>
              <a:t>all’altro</a:t>
            </a:r>
            <a:r>
              <a:rPr lang="en-US" sz="1900" dirty="0" smtClean="0">
                <a:solidFill>
                  <a:schemeClr val="bg1">
                    <a:lumMod val="50000"/>
                  </a:schemeClr>
                </a:solidFill>
              </a:rPr>
              <a:t> </a:t>
            </a:r>
            <a:r>
              <a:rPr lang="en-US" sz="1900" dirty="0" err="1" smtClean="0">
                <a:solidFill>
                  <a:schemeClr val="bg1">
                    <a:lumMod val="50000"/>
                  </a:schemeClr>
                </a:solidFill>
              </a:rPr>
              <a:t>gruppo</a:t>
            </a:r>
            <a:r>
              <a:rPr lang="en-US" sz="1900" dirty="0" smtClean="0">
                <a:solidFill>
                  <a:schemeClr val="bg1">
                    <a:lumMod val="50000"/>
                  </a:schemeClr>
                </a:solidFill>
              </a:rPr>
              <a:t>; </a:t>
            </a:r>
            <a:r>
              <a:rPr lang="en-US" sz="1900" dirty="0" err="1" smtClean="0">
                <a:solidFill>
                  <a:schemeClr val="bg1">
                    <a:lumMod val="50000"/>
                  </a:schemeClr>
                </a:solidFill>
              </a:rPr>
              <a:t>comunque</a:t>
            </a:r>
            <a:r>
              <a:rPr lang="en-US" sz="1900" dirty="0" smtClean="0">
                <a:solidFill>
                  <a:schemeClr val="bg1">
                    <a:lumMod val="50000"/>
                  </a:schemeClr>
                </a:solidFill>
              </a:rPr>
              <a:t>, </a:t>
            </a:r>
            <a:r>
              <a:rPr lang="en-US" sz="1900" dirty="0" err="1" smtClean="0">
                <a:solidFill>
                  <a:schemeClr val="bg1">
                    <a:lumMod val="50000"/>
                  </a:schemeClr>
                </a:solidFill>
              </a:rPr>
              <a:t>il</a:t>
            </a:r>
            <a:r>
              <a:rPr lang="en-US" sz="1900" dirty="0" smtClean="0">
                <a:solidFill>
                  <a:schemeClr val="bg1">
                    <a:lumMod val="50000"/>
                  </a:schemeClr>
                </a:solidFill>
              </a:rPr>
              <a:t> </a:t>
            </a:r>
            <a:r>
              <a:rPr lang="en-US" sz="1900" dirty="0" err="1" smtClean="0">
                <a:solidFill>
                  <a:schemeClr val="bg1">
                    <a:lumMod val="50000"/>
                  </a:schemeClr>
                </a:solidFill>
              </a:rPr>
              <a:t>mero</a:t>
            </a:r>
            <a:r>
              <a:rPr lang="en-US" sz="1900" dirty="0" smtClean="0">
                <a:solidFill>
                  <a:schemeClr val="bg1">
                    <a:lumMod val="50000"/>
                  </a:schemeClr>
                </a:solidFill>
              </a:rPr>
              <a:t> </a:t>
            </a:r>
            <a:r>
              <a:rPr lang="en-US" sz="1900" dirty="0" err="1" smtClean="0">
                <a:solidFill>
                  <a:schemeClr val="bg1">
                    <a:lumMod val="50000"/>
                  </a:schemeClr>
                </a:solidFill>
              </a:rPr>
              <a:t>contatto</a:t>
            </a:r>
            <a:r>
              <a:rPr lang="en-US" sz="1900" dirty="0" smtClean="0">
                <a:solidFill>
                  <a:schemeClr val="bg1">
                    <a:lumMod val="50000"/>
                  </a:schemeClr>
                </a:solidFill>
              </a:rPr>
              <a:t> non fu </a:t>
            </a:r>
            <a:r>
              <a:rPr lang="en-US" sz="1900" dirty="0" err="1" smtClean="0">
                <a:solidFill>
                  <a:schemeClr val="bg1">
                    <a:lumMod val="50000"/>
                  </a:schemeClr>
                </a:solidFill>
              </a:rPr>
              <a:t>efficace</a:t>
            </a:r>
            <a:r>
              <a:rPr lang="en-US" sz="1900" dirty="0" smtClean="0">
                <a:solidFill>
                  <a:schemeClr val="bg1">
                    <a:lumMod val="50000"/>
                  </a:schemeClr>
                </a:solidFill>
              </a:rPr>
              <a:t> per la </a:t>
            </a:r>
            <a:r>
              <a:rPr lang="en-US" sz="1900" dirty="0" err="1" smtClean="0">
                <a:solidFill>
                  <a:schemeClr val="bg1">
                    <a:lumMod val="50000"/>
                  </a:schemeClr>
                </a:solidFill>
              </a:rPr>
              <a:t>riduzione</a:t>
            </a:r>
            <a:r>
              <a:rPr lang="en-US" sz="1900" dirty="0" smtClean="0">
                <a:solidFill>
                  <a:schemeClr val="bg1">
                    <a:lumMod val="50000"/>
                  </a:schemeClr>
                </a:solidFill>
              </a:rPr>
              <a:t> </a:t>
            </a:r>
            <a:r>
              <a:rPr lang="en-US" sz="1900" dirty="0" err="1" smtClean="0">
                <a:solidFill>
                  <a:schemeClr val="bg1">
                    <a:lumMod val="50000"/>
                  </a:schemeClr>
                </a:solidFill>
              </a:rPr>
              <a:t>di</a:t>
            </a:r>
            <a:r>
              <a:rPr lang="en-US" sz="1900" dirty="0" smtClean="0">
                <a:solidFill>
                  <a:schemeClr val="bg1">
                    <a:lumMod val="50000"/>
                  </a:schemeClr>
                </a:solidFill>
              </a:rPr>
              <a:t> </a:t>
            </a:r>
            <a:r>
              <a:rPr lang="en-US" sz="1900" dirty="0" err="1" smtClean="0">
                <a:solidFill>
                  <a:schemeClr val="bg1">
                    <a:lumMod val="50000"/>
                  </a:schemeClr>
                </a:solidFill>
              </a:rPr>
              <a:t>queste</a:t>
            </a:r>
            <a:r>
              <a:rPr lang="en-US" sz="1900" dirty="0" smtClean="0">
                <a:solidFill>
                  <a:schemeClr val="bg1">
                    <a:lumMod val="50000"/>
                  </a:schemeClr>
                </a:solidFill>
              </a:rPr>
              <a:t> </a:t>
            </a:r>
            <a:r>
              <a:rPr lang="en-US" sz="1900" dirty="0" err="1" smtClean="0">
                <a:solidFill>
                  <a:schemeClr val="bg1">
                    <a:lumMod val="50000"/>
                  </a:schemeClr>
                </a:solidFill>
              </a:rPr>
              <a:t>azioni</a:t>
            </a:r>
            <a:r>
              <a:rPr lang="en-US" sz="1900" dirty="0" smtClean="0">
                <a:solidFill>
                  <a:schemeClr val="bg1">
                    <a:lumMod val="50000"/>
                  </a:schemeClr>
                </a:solidFill>
              </a:rPr>
              <a:t>;</a:t>
            </a:r>
          </a:p>
          <a:p>
            <a:pPr algn="just"/>
            <a:endParaRPr lang="en-US" sz="4300" dirty="0" smtClean="0">
              <a:solidFill>
                <a:schemeClr val="tx1"/>
              </a:solidFill>
            </a:endParaRPr>
          </a:p>
          <a:p>
            <a:endParaRPr lang="en-US" dirty="0" smtClean="0"/>
          </a:p>
          <a:p>
            <a:endParaRPr lang="en-US" dirty="0" smtClean="0"/>
          </a:p>
          <a:p>
            <a:r>
              <a:rPr lang="en-US" dirty="0" smtClean="0"/>
              <a:t> </a:t>
            </a:r>
            <a:endParaRPr lang="en-US" dirty="0"/>
          </a:p>
        </p:txBody>
      </p:sp>
      <p:sp>
        <p:nvSpPr>
          <p:cNvPr id="11"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857238"/>
            <a:ext cx="8715404" cy="335758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7200" dirty="0" err="1" smtClean="0">
                <a:solidFill>
                  <a:schemeClr val="bg1">
                    <a:lumMod val="50000"/>
                  </a:schemeClr>
                </a:solidFill>
              </a:rPr>
              <a:t>Esempio</a:t>
            </a:r>
            <a:r>
              <a:rPr lang="en-US" sz="7200" dirty="0" smtClean="0">
                <a:solidFill>
                  <a:schemeClr val="bg1">
                    <a:lumMod val="50000"/>
                  </a:schemeClr>
                </a:solidFill>
              </a:rPr>
              <a:t> – </a:t>
            </a:r>
            <a:r>
              <a:rPr lang="en-US" sz="7200" dirty="0" err="1" smtClean="0">
                <a:solidFill>
                  <a:schemeClr val="bg1">
                    <a:lumMod val="50000"/>
                  </a:schemeClr>
                </a:solidFill>
              </a:rPr>
              <a:t>l’esperimento</a:t>
            </a:r>
            <a:r>
              <a:rPr lang="en-US" sz="7200" dirty="0" smtClean="0">
                <a:solidFill>
                  <a:schemeClr val="bg1">
                    <a:lumMod val="50000"/>
                  </a:schemeClr>
                </a:solidFill>
              </a:rPr>
              <a:t> </a:t>
            </a:r>
            <a:r>
              <a:rPr lang="en-US" sz="7200" dirty="0" err="1" smtClean="0">
                <a:solidFill>
                  <a:schemeClr val="bg1">
                    <a:lumMod val="50000"/>
                  </a:schemeClr>
                </a:solidFill>
              </a:rPr>
              <a:t>di</a:t>
            </a:r>
            <a:r>
              <a:rPr lang="en-US" sz="7200" dirty="0" smtClean="0">
                <a:solidFill>
                  <a:schemeClr val="bg1">
                    <a:lumMod val="50000"/>
                  </a:schemeClr>
                </a:solidFill>
              </a:rPr>
              <a:t> Robbers Cave</a:t>
            </a:r>
          </a:p>
          <a:p>
            <a:pPr algn="just"/>
            <a:endParaRPr lang="en-US" sz="7200" dirty="0" smtClean="0">
              <a:solidFill>
                <a:schemeClr val="bg1">
                  <a:lumMod val="50000"/>
                </a:schemeClr>
              </a:solidFill>
            </a:endParaRPr>
          </a:p>
          <a:p>
            <a:pPr algn="just"/>
            <a:r>
              <a:rPr lang="en-US" sz="7200" b="1" dirty="0" err="1" smtClean="0">
                <a:solidFill>
                  <a:schemeClr val="bg1">
                    <a:lumMod val="50000"/>
                  </a:schemeClr>
                </a:solidFill>
              </a:rPr>
              <a:t>Quarta</a:t>
            </a:r>
            <a:r>
              <a:rPr lang="en-US" sz="7200" b="1" dirty="0" smtClean="0">
                <a:solidFill>
                  <a:schemeClr val="bg1">
                    <a:lumMod val="50000"/>
                  </a:schemeClr>
                </a:solidFill>
              </a:rPr>
              <a:t> </a:t>
            </a:r>
            <a:r>
              <a:rPr lang="en-US" sz="7200" b="1" dirty="0" err="1" smtClean="0">
                <a:solidFill>
                  <a:schemeClr val="bg1">
                    <a:lumMod val="50000"/>
                  </a:schemeClr>
                </a:solidFill>
              </a:rPr>
              <a:t>fase</a:t>
            </a:r>
            <a:r>
              <a:rPr lang="en-US" sz="7200" b="1" dirty="0" smtClean="0">
                <a:solidFill>
                  <a:schemeClr val="bg1">
                    <a:lumMod val="50000"/>
                  </a:schemeClr>
                </a:solidFill>
              </a:rPr>
              <a:t>: </a:t>
            </a:r>
            <a:r>
              <a:rPr lang="en-US" sz="7200" b="1" dirty="0" err="1" smtClean="0">
                <a:solidFill>
                  <a:schemeClr val="bg1">
                    <a:lumMod val="50000"/>
                  </a:schemeClr>
                </a:solidFill>
              </a:rPr>
              <a:t>Riduzione</a:t>
            </a:r>
            <a:r>
              <a:rPr lang="en-US" sz="7200" b="1" dirty="0" smtClean="0">
                <a:solidFill>
                  <a:schemeClr val="bg1">
                    <a:lumMod val="50000"/>
                  </a:schemeClr>
                </a:solidFill>
              </a:rPr>
              <a:t> </a:t>
            </a:r>
            <a:r>
              <a:rPr lang="en-US" sz="7200" b="1" dirty="0" err="1" smtClean="0">
                <a:solidFill>
                  <a:schemeClr val="bg1">
                    <a:lumMod val="50000"/>
                  </a:schemeClr>
                </a:solidFill>
              </a:rPr>
              <a:t>delle</a:t>
            </a:r>
            <a:r>
              <a:rPr lang="en-US" sz="7200" b="1" dirty="0" smtClean="0">
                <a:solidFill>
                  <a:schemeClr val="bg1">
                    <a:lumMod val="50000"/>
                  </a:schemeClr>
                </a:solidFill>
              </a:rPr>
              <a:t> </a:t>
            </a:r>
            <a:r>
              <a:rPr lang="en-US" sz="7200" b="1" dirty="0" err="1" smtClean="0">
                <a:solidFill>
                  <a:schemeClr val="bg1">
                    <a:lumMod val="50000"/>
                  </a:schemeClr>
                </a:solidFill>
              </a:rPr>
              <a:t>ostilità</a:t>
            </a:r>
            <a:r>
              <a:rPr lang="en-US" sz="7200" b="1" dirty="0" smtClean="0">
                <a:solidFill>
                  <a:schemeClr val="bg1">
                    <a:lumMod val="50000"/>
                  </a:schemeClr>
                </a:solidFill>
              </a:rPr>
              <a:t> </a:t>
            </a:r>
            <a:r>
              <a:rPr lang="en-US" sz="7200" b="1" dirty="0" err="1" smtClean="0">
                <a:solidFill>
                  <a:schemeClr val="bg1">
                    <a:lumMod val="50000"/>
                  </a:schemeClr>
                </a:solidFill>
              </a:rPr>
              <a:t>attraverso</a:t>
            </a:r>
            <a:r>
              <a:rPr lang="en-US" sz="7200" b="1" dirty="0" smtClean="0">
                <a:solidFill>
                  <a:schemeClr val="bg1">
                    <a:lumMod val="50000"/>
                  </a:schemeClr>
                </a:solidFill>
              </a:rPr>
              <a:t> </a:t>
            </a:r>
            <a:r>
              <a:rPr lang="en-US" sz="7200" b="1" dirty="0" err="1" smtClean="0">
                <a:solidFill>
                  <a:schemeClr val="bg1">
                    <a:lumMod val="50000"/>
                  </a:schemeClr>
                </a:solidFill>
              </a:rPr>
              <a:t>Obiettivi</a:t>
            </a:r>
            <a:r>
              <a:rPr lang="en-US" sz="7200" b="1" dirty="0" smtClean="0">
                <a:solidFill>
                  <a:schemeClr val="bg1">
                    <a:lumMod val="50000"/>
                  </a:schemeClr>
                </a:solidFill>
              </a:rPr>
              <a:t> </a:t>
            </a:r>
            <a:r>
              <a:rPr lang="en-US" sz="7200" b="1" dirty="0" err="1" smtClean="0">
                <a:solidFill>
                  <a:schemeClr val="bg1">
                    <a:lumMod val="50000"/>
                  </a:schemeClr>
                </a:solidFill>
              </a:rPr>
              <a:t>superordinati</a:t>
            </a:r>
            <a:r>
              <a:rPr lang="en-US" sz="7200" b="1" dirty="0" smtClean="0">
                <a:solidFill>
                  <a:schemeClr val="bg1">
                    <a:lumMod val="50000"/>
                  </a:schemeClr>
                </a:solidFill>
              </a:rPr>
              <a:t> </a:t>
            </a:r>
            <a:r>
              <a:rPr lang="en-US" sz="7200" dirty="0" smtClean="0">
                <a:solidFill>
                  <a:schemeClr val="bg1">
                    <a:lumMod val="50000"/>
                  </a:schemeClr>
                </a:solidFill>
              </a:rPr>
              <a:t>– per la </a:t>
            </a:r>
            <a:r>
              <a:rPr lang="en-US" sz="7200" dirty="0" err="1" smtClean="0">
                <a:solidFill>
                  <a:schemeClr val="bg1">
                    <a:lumMod val="50000"/>
                  </a:schemeClr>
                </a:solidFill>
              </a:rPr>
              <a:t>risoluzione</a:t>
            </a:r>
            <a:r>
              <a:rPr lang="en-US" sz="7200" dirty="0" smtClean="0">
                <a:solidFill>
                  <a:schemeClr val="bg1">
                    <a:lumMod val="50000"/>
                  </a:schemeClr>
                </a:solidFill>
              </a:rPr>
              <a:t> </a:t>
            </a:r>
            <a:r>
              <a:rPr lang="en-US" sz="7200" dirty="0" err="1" smtClean="0">
                <a:solidFill>
                  <a:schemeClr val="bg1">
                    <a:lumMod val="50000"/>
                  </a:schemeClr>
                </a:solidFill>
              </a:rPr>
              <a:t>di</a:t>
            </a:r>
            <a:r>
              <a:rPr lang="en-US" sz="7200" dirty="0" smtClean="0">
                <a:solidFill>
                  <a:schemeClr val="bg1">
                    <a:lumMod val="50000"/>
                  </a:schemeClr>
                </a:solidFill>
              </a:rPr>
              <a:t> </a:t>
            </a:r>
            <a:r>
              <a:rPr lang="en-US" sz="7200" dirty="0" err="1" smtClean="0">
                <a:solidFill>
                  <a:schemeClr val="bg1">
                    <a:lumMod val="50000"/>
                  </a:schemeClr>
                </a:solidFill>
              </a:rPr>
              <a:t>obiettivi</a:t>
            </a:r>
            <a:r>
              <a:rPr lang="en-US" sz="7200" dirty="0" smtClean="0">
                <a:solidFill>
                  <a:schemeClr val="bg1">
                    <a:lumMod val="50000"/>
                  </a:schemeClr>
                </a:solidFill>
              </a:rPr>
              <a:t> </a:t>
            </a:r>
            <a:r>
              <a:rPr lang="en-US" sz="7200" dirty="0" err="1" smtClean="0">
                <a:solidFill>
                  <a:schemeClr val="bg1">
                    <a:lumMod val="50000"/>
                  </a:schemeClr>
                </a:solidFill>
              </a:rPr>
              <a:t>superordinati</a:t>
            </a:r>
            <a:r>
              <a:rPr lang="en-US" sz="7200" dirty="0" smtClean="0">
                <a:solidFill>
                  <a:schemeClr val="bg1">
                    <a:lumMod val="50000"/>
                  </a:schemeClr>
                </a:solidFill>
              </a:rPr>
              <a:t> (per </a:t>
            </a:r>
            <a:r>
              <a:rPr lang="en-US" sz="7200" dirty="0" err="1" smtClean="0">
                <a:solidFill>
                  <a:schemeClr val="bg1">
                    <a:lumMod val="50000"/>
                  </a:schemeClr>
                </a:solidFill>
              </a:rPr>
              <a:t>esempio</a:t>
            </a:r>
            <a:r>
              <a:rPr lang="en-US" sz="7200" dirty="0" smtClean="0">
                <a:solidFill>
                  <a:schemeClr val="bg1">
                    <a:lumMod val="50000"/>
                  </a:schemeClr>
                </a:solidFill>
              </a:rPr>
              <a:t>, </a:t>
            </a:r>
            <a:r>
              <a:rPr lang="en-US" sz="7200" dirty="0" err="1" smtClean="0">
                <a:solidFill>
                  <a:schemeClr val="bg1">
                    <a:lumMod val="50000"/>
                  </a:schemeClr>
                </a:solidFill>
              </a:rPr>
              <a:t>il</a:t>
            </a:r>
            <a:r>
              <a:rPr lang="en-US" sz="7200" dirty="0" smtClean="0">
                <a:solidFill>
                  <a:schemeClr val="bg1">
                    <a:lumMod val="50000"/>
                  </a:schemeClr>
                </a:solidFill>
              </a:rPr>
              <a:t> </a:t>
            </a:r>
            <a:r>
              <a:rPr lang="en-US" sz="7200" dirty="0" err="1" smtClean="0">
                <a:solidFill>
                  <a:schemeClr val="bg1">
                    <a:lumMod val="50000"/>
                  </a:schemeClr>
                </a:solidFill>
              </a:rPr>
              <a:t>problema</a:t>
            </a:r>
            <a:r>
              <a:rPr lang="en-US" sz="7200" dirty="0" smtClean="0">
                <a:solidFill>
                  <a:schemeClr val="bg1">
                    <a:lumMod val="50000"/>
                  </a:schemeClr>
                </a:solidFill>
              </a:rPr>
              <a:t> </a:t>
            </a:r>
            <a:r>
              <a:rPr lang="en-US" sz="7200" dirty="0" err="1" smtClean="0">
                <a:solidFill>
                  <a:schemeClr val="bg1">
                    <a:lumMod val="50000"/>
                  </a:schemeClr>
                </a:solidFill>
              </a:rPr>
              <a:t>dell’acqua</a:t>
            </a:r>
            <a:r>
              <a:rPr lang="en-US" sz="7200" dirty="0" smtClean="0">
                <a:solidFill>
                  <a:schemeClr val="bg1">
                    <a:lumMod val="50000"/>
                  </a:schemeClr>
                </a:solidFill>
              </a:rPr>
              <a:t>: </a:t>
            </a:r>
            <a:r>
              <a:rPr lang="en-US" sz="7200" dirty="0" err="1" smtClean="0">
                <a:solidFill>
                  <a:schemeClr val="bg1">
                    <a:lumMod val="50000"/>
                  </a:schemeClr>
                </a:solidFill>
              </a:rPr>
              <a:t>nel</a:t>
            </a:r>
            <a:r>
              <a:rPr lang="en-US" sz="7200" dirty="0" smtClean="0">
                <a:solidFill>
                  <a:schemeClr val="bg1">
                    <a:lumMod val="50000"/>
                  </a:schemeClr>
                </a:solidFill>
              </a:rPr>
              <a:t> campo, non </a:t>
            </a:r>
            <a:r>
              <a:rPr lang="en-US" sz="7200" dirty="0" err="1" smtClean="0">
                <a:solidFill>
                  <a:schemeClr val="bg1">
                    <a:lumMod val="50000"/>
                  </a:schemeClr>
                </a:solidFill>
              </a:rPr>
              <a:t>c’era</a:t>
            </a:r>
            <a:r>
              <a:rPr lang="en-US" sz="7200" dirty="0" smtClean="0">
                <a:solidFill>
                  <a:schemeClr val="bg1">
                    <a:lumMod val="50000"/>
                  </a:schemeClr>
                </a:solidFill>
              </a:rPr>
              <a:t> </a:t>
            </a:r>
            <a:r>
              <a:rPr lang="en-US" sz="7200" dirty="0" err="1" smtClean="0">
                <a:solidFill>
                  <a:schemeClr val="bg1">
                    <a:lumMod val="50000"/>
                  </a:schemeClr>
                </a:solidFill>
              </a:rPr>
              <a:t>acqua</a:t>
            </a:r>
            <a:r>
              <a:rPr lang="en-US" sz="7200" dirty="0" smtClean="0">
                <a:solidFill>
                  <a:schemeClr val="bg1">
                    <a:lumMod val="50000"/>
                  </a:schemeClr>
                </a:solidFill>
              </a:rPr>
              <a:t> e </a:t>
            </a:r>
            <a:r>
              <a:rPr lang="en-US" sz="7200" dirty="0" err="1" smtClean="0">
                <a:solidFill>
                  <a:schemeClr val="bg1">
                    <a:lumMod val="50000"/>
                  </a:schemeClr>
                </a:solidFill>
              </a:rPr>
              <a:t>gli</a:t>
            </a:r>
            <a:r>
              <a:rPr lang="en-US" sz="7200" dirty="0" smtClean="0">
                <a:solidFill>
                  <a:schemeClr val="bg1">
                    <a:lumMod val="50000"/>
                  </a:schemeClr>
                </a:solidFill>
              </a:rPr>
              <a:t> </a:t>
            </a:r>
            <a:r>
              <a:rPr lang="en-US" sz="7200" dirty="0" err="1" smtClean="0">
                <a:solidFill>
                  <a:schemeClr val="bg1">
                    <a:lumMod val="50000"/>
                  </a:schemeClr>
                </a:solidFill>
              </a:rPr>
              <a:t>sperimentatori</a:t>
            </a:r>
            <a:r>
              <a:rPr lang="en-US" sz="7200" dirty="0" smtClean="0">
                <a:solidFill>
                  <a:schemeClr val="bg1">
                    <a:lumMod val="50000"/>
                  </a:schemeClr>
                </a:solidFill>
              </a:rPr>
              <a:t> </a:t>
            </a:r>
            <a:r>
              <a:rPr lang="en-US" sz="7200" dirty="0" err="1" smtClean="0">
                <a:solidFill>
                  <a:schemeClr val="bg1">
                    <a:lumMod val="50000"/>
                  </a:schemeClr>
                </a:solidFill>
              </a:rPr>
              <a:t>chiesero</a:t>
            </a:r>
            <a:r>
              <a:rPr lang="en-US" sz="7200" dirty="0" smtClean="0">
                <a:solidFill>
                  <a:schemeClr val="bg1">
                    <a:lumMod val="50000"/>
                  </a:schemeClr>
                </a:solidFill>
              </a:rPr>
              <a:t> </a:t>
            </a:r>
            <a:r>
              <a:rPr lang="en-US" sz="7200" dirty="0" err="1" smtClean="0">
                <a:solidFill>
                  <a:schemeClr val="bg1">
                    <a:lumMod val="50000"/>
                  </a:schemeClr>
                </a:solidFill>
              </a:rPr>
              <a:t>ai</a:t>
            </a:r>
            <a:r>
              <a:rPr lang="en-US" sz="7200" dirty="0" smtClean="0">
                <a:solidFill>
                  <a:schemeClr val="bg1">
                    <a:lumMod val="50000"/>
                  </a:schemeClr>
                </a:solidFill>
              </a:rPr>
              <a:t> bambini </a:t>
            </a:r>
            <a:r>
              <a:rPr lang="en-US" sz="7200" dirty="0" err="1" smtClean="0">
                <a:solidFill>
                  <a:schemeClr val="bg1">
                    <a:lumMod val="50000"/>
                  </a:schemeClr>
                </a:solidFill>
              </a:rPr>
              <a:t>di</a:t>
            </a:r>
            <a:r>
              <a:rPr lang="en-US" sz="7200" dirty="0" smtClean="0">
                <a:solidFill>
                  <a:schemeClr val="bg1">
                    <a:lumMod val="50000"/>
                  </a:schemeClr>
                </a:solidFill>
              </a:rPr>
              <a:t> </a:t>
            </a:r>
            <a:r>
              <a:rPr lang="en-US" sz="7200" dirty="0" err="1" smtClean="0">
                <a:solidFill>
                  <a:schemeClr val="bg1">
                    <a:lumMod val="50000"/>
                  </a:schemeClr>
                </a:solidFill>
              </a:rPr>
              <a:t>cooperare</a:t>
            </a:r>
            <a:r>
              <a:rPr lang="en-US" sz="7200" dirty="0" smtClean="0">
                <a:solidFill>
                  <a:schemeClr val="bg1">
                    <a:lumMod val="50000"/>
                  </a:schemeClr>
                </a:solidFill>
              </a:rPr>
              <a:t> per </a:t>
            </a:r>
            <a:r>
              <a:rPr lang="en-US" sz="7200" dirty="0" err="1" smtClean="0">
                <a:solidFill>
                  <a:schemeClr val="bg1">
                    <a:lumMod val="50000"/>
                  </a:schemeClr>
                </a:solidFill>
              </a:rPr>
              <a:t>riparare</a:t>
            </a:r>
            <a:r>
              <a:rPr lang="en-US" sz="7200" dirty="0" smtClean="0">
                <a:solidFill>
                  <a:schemeClr val="bg1">
                    <a:lumMod val="50000"/>
                  </a:schemeClr>
                </a:solidFill>
              </a:rPr>
              <a:t> </a:t>
            </a:r>
            <a:r>
              <a:rPr lang="en-US" sz="7200" dirty="0" err="1" smtClean="0">
                <a:solidFill>
                  <a:schemeClr val="bg1">
                    <a:lumMod val="50000"/>
                  </a:schemeClr>
                </a:solidFill>
              </a:rPr>
              <a:t>il</a:t>
            </a:r>
            <a:r>
              <a:rPr lang="en-US" sz="7200" dirty="0" smtClean="0">
                <a:solidFill>
                  <a:schemeClr val="bg1">
                    <a:lumMod val="50000"/>
                  </a:schemeClr>
                </a:solidFill>
              </a:rPr>
              <a:t> </a:t>
            </a:r>
            <a:r>
              <a:rPr lang="en-US" sz="7200" dirty="0" err="1" smtClean="0">
                <a:solidFill>
                  <a:schemeClr val="bg1">
                    <a:lumMod val="50000"/>
                  </a:schemeClr>
                </a:solidFill>
              </a:rPr>
              <a:t>danno</a:t>
            </a:r>
            <a:r>
              <a:rPr lang="en-US" sz="7200" dirty="0" smtClean="0">
                <a:solidFill>
                  <a:schemeClr val="bg1">
                    <a:lumMod val="50000"/>
                  </a:schemeClr>
                </a:solidFill>
              </a:rPr>
              <a:t>), </a:t>
            </a:r>
            <a:r>
              <a:rPr lang="en-US" sz="7200" dirty="0" err="1" smtClean="0">
                <a:solidFill>
                  <a:schemeClr val="bg1">
                    <a:lumMod val="50000"/>
                  </a:schemeClr>
                </a:solidFill>
              </a:rPr>
              <a:t>ai</a:t>
            </a:r>
            <a:r>
              <a:rPr lang="en-US" sz="7200" dirty="0" smtClean="0">
                <a:solidFill>
                  <a:schemeClr val="bg1">
                    <a:lumMod val="50000"/>
                  </a:schemeClr>
                </a:solidFill>
              </a:rPr>
              <a:t> bambini </a:t>
            </a:r>
            <a:r>
              <a:rPr lang="en-US" sz="7200" dirty="0" err="1" smtClean="0">
                <a:solidFill>
                  <a:schemeClr val="bg1">
                    <a:lumMod val="50000"/>
                  </a:schemeClr>
                </a:solidFill>
              </a:rPr>
              <a:t>venne</a:t>
            </a:r>
            <a:r>
              <a:rPr lang="en-US" sz="7200" dirty="0" smtClean="0">
                <a:solidFill>
                  <a:schemeClr val="bg1">
                    <a:lumMod val="50000"/>
                  </a:schemeClr>
                </a:solidFill>
              </a:rPr>
              <a:t> </a:t>
            </a:r>
            <a:r>
              <a:rPr lang="en-US" sz="7200" dirty="0" err="1" smtClean="0">
                <a:solidFill>
                  <a:schemeClr val="bg1">
                    <a:lumMod val="50000"/>
                  </a:schemeClr>
                </a:solidFill>
              </a:rPr>
              <a:t>chiesto</a:t>
            </a:r>
            <a:r>
              <a:rPr lang="en-US" sz="7200" dirty="0" smtClean="0">
                <a:solidFill>
                  <a:schemeClr val="bg1">
                    <a:lumMod val="50000"/>
                  </a:schemeClr>
                </a:solidFill>
              </a:rPr>
              <a:t> </a:t>
            </a:r>
            <a:r>
              <a:rPr lang="en-US" sz="7200" dirty="0" err="1" smtClean="0">
                <a:solidFill>
                  <a:schemeClr val="bg1">
                    <a:lumMod val="50000"/>
                  </a:schemeClr>
                </a:solidFill>
              </a:rPr>
              <a:t>di</a:t>
            </a:r>
            <a:r>
              <a:rPr lang="en-US" sz="7200" dirty="0" smtClean="0">
                <a:solidFill>
                  <a:schemeClr val="bg1">
                    <a:lumMod val="50000"/>
                  </a:schemeClr>
                </a:solidFill>
              </a:rPr>
              <a:t> </a:t>
            </a:r>
            <a:r>
              <a:rPr lang="en-US" sz="7200" dirty="0" err="1" smtClean="0">
                <a:solidFill>
                  <a:schemeClr val="bg1">
                    <a:lumMod val="50000"/>
                  </a:schemeClr>
                </a:solidFill>
              </a:rPr>
              <a:t>cooperare</a:t>
            </a:r>
            <a:r>
              <a:rPr lang="en-US" sz="7200" dirty="0" smtClean="0">
                <a:solidFill>
                  <a:schemeClr val="bg1">
                    <a:lumMod val="50000"/>
                  </a:schemeClr>
                </a:solidFill>
              </a:rPr>
              <a:t> per </a:t>
            </a:r>
            <a:r>
              <a:rPr lang="en-US" sz="7200" dirty="0" err="1" smtClean="0">
                <a:solidFill>
                  <a:schemeClr val="bg1">
                    <a:lumMod val="50000"/>
                  </a:schemeClr>
                </a:solidFill>
              </a:rPr>
              <a:t>risolvere</a:t>
            </a:r>
            <a:r>
              <a:rPr lang="en-US" sz="7200" dirty="0" smtClean="0">
                <a:solidFill>
                  <a:schemeClr val="bg1">
                    <a:lumMod val="50000"/>
                  </a:schemeClr>
                </a:solidFill>
              </a:rPr>
              <a:t> un </a:t>
            </a:r>
            <a:r>
              <a:rPr lang="en-US" sz="7200" dirty="0" err="1" smtClean="0">
                <a:solidFill>
                  <a:schemeClr val="bg1">
                    <a:lumMod val="50000"/>
                  </a:schemeClr>
                </a:solidFill>
              </a:rPr>
              <a:t>problema</a:t>
            </a:r>
            <a:r>
              <a:rPr lang="en-US" sz="7200" dirty="0" smtClean="0">
                <a:solidFill>
                  <a:schemeClr val="bg1">
                    <a:lumMod val="50000"/>
                  </a:schemeClr>
                </a:solidFill>
              </a:rPr>
              <a:t> </a:t>
            </a:r>
            <a:r>
              <a:rPr lang="en-US" sz="7200" dirty="0" err="1" smtClean="0">
                <a:solidFill>
                  <a:schemeClr val="bg1">
                    <a:lumMod val="50000"/>
                  </a:schemeClr>
                </a:solidFill>
              </a:rPr>
              <a:t>che</a:t>
            </a:r>
            <a:r>
              <a:rPr lang="en-US" sz="7200" dirty="0" smtClean="0">
                <a:solidFill>
                  <a:schemeClr val="bg1">
                    <a:lumMod val="50000"/>
                  </a:schemeClr>
                </a:solidFill>
              </a:rPr>
              <a:t> </a:t>
            </a:r>
            <a:r>
              <a:rPr lang="en-US" sz="7200" dirty="0" err="1" smtClean="0">
                <a:solidFill>
                  <a:schemeClr val="bg1">
                    <a:lumMod val="50000"/>
                  </a:schemeClr>
                </a:solidFill>
              </a:rPr>
              <a:t>riguardava</a:t>
            </a:r>
            <a:r>
              <a:rPr lang="en-US" sz="7200" dirty="0" smtClean="0">
                <a:solidFill>
                  <a:schemeClr val="bg1">
                    <a:lumMod val="50000"/>
                  </a:schemeClr>
                </a:solidFill>
              </a:rPr>
              <a:t> </a:t>
            </a:r>
            <a:r>
              <a:rPr lang="en-US" sz="7200" dirty="0" err="1" smtClean="0">
                <a:solidFill>
                  <a:schemeClr val="bg1">
                    <a:lumMod val="50000"/>
                  </a:schemeClr>
                </a:solidFill>
              </a:rPr>
              <a:t>tutti</a:t>
            </a:r>
            <a:r>
              <a:rPr lang="en-US" sz="7200" dirty="0" smtClean="0">
                <a:solidFill>
                  <a:schemeClr val="bg1">
                    <a:lumMod val="50000"/>
                  </a:schemeClr>
                </a:solidFill>
              </a:rPr>
              <a:t> </a:t>
            </a:r>
            <a:r>
              <a:rPr lang="en-US" sz="7200" dirty="0" err="1" smtClean="0">
                <a:solidFill>
                  <a:schemeClr val="bg1">
                    <a:lumMod val="50000"/>
                  </a:schemeClr>
                </a:solidFill>
              </a:rPr>
              <a:t>loro</a:t>
            </a:r>
            <a:r>
              <a:rPr lang="en-US" sz="7200" dirty="0" smtClean="0">
                <a:solidFill>
                  <a:schemeClr val="bg1">
                    <a:lumMod val="50000"/>
                  </a:schemeClr>
                </a:solidFill>
              </a:rPr>
              <a:t>, </a:t>
            </a:r>
            <a:r>
              <a:rPr lang="en-US" sz="7200" dirty="0" err="1" smtClean="0">
                <a:solidFill>
                  <a:schemeClr val="bg1">
                    <a:lumMod val="50000"/>
                  </a:schemeClr>
                </a:solidFill>
              </a:rPr>
              <a:t>senza</a:t>
            </a:r>
            <a:r>
              <a:rPr lang="en-US" sz="7200" dirty="0" smtClean="0">
                <a:solidFill>
                  <a:schemeClr val="bg1">
                    <a:lumMod val="50000"/>
                  </a:schemeClr>
                </a:solidFill>
              </a:rPr>
              <a:t> </a:t>
            </a:r>
            <a:r>
              <a:rPr lang="en-US" sz="7200" dirty="0" err="1" smtClean="0">
                <a:solidFill>
                  <a:schemeClr val="bg1">
                    <a:lumMod val="50000"/>
                  </a:schemeClr>
                </a:solidFill>
              </a:rPr>
              <a:t>considerare</a:t>
            </a:r>
            <a:r>
              <a:rPr lang="en-US" sz="7200" dirty="0" smtClean="0">
                <a:solidFill>
                  <a:schemeClr val="bg1">
                    <a:lumMod val="50000"/>
                  </a:schemeClr>
                </a:solidFill>
              </a:rPr>
              <a:t> se </a:t>
            </a:r>
            <a:r>
              <a:rPr lang="en-US" sz="7200" dirty="0" err="1" smtClean="0">
                <a:solidFill>
                  <a:schemeClr val="bg1">
                    <a:lumMod val="50000"/>
                  </a:schemeClr>
                </a:solidFill>
              </a:rPr>
              <a:t>appartenessero</a:t>
            </a:r>
            <a:r>
              <a:rPr lang="en-US" sz="7200" dirty="0" smtClean="0">
                <a:solidFill>
                  <a:schemeClr val="bg1">
                    <a:lumMod val="50000"/>
                  </a:schemeClr>
                </a:solidFill>
              </a:rPr>
              <a:t> ad un </a:t>
            </a:r>
            <a:r>
              <a:rPr lang="en-US" sz="7200" dirty="0" err="1" smtClean="0">
                <a:solidFill>
                  <a:schemeClr val="bg1">
                    <a:lumMod val="50000"/>
                  </a:schemeClr>
                </a:solidFill>
              </a:rPr>
              <a:t>gruppo</a:t>
            </a:r>
            <a:r>
              <a:rPr lang="en-US" sz="7200" dirty="0" smtClean="0">
                <a:solidFill>
                  <a:schemeClr val="bg1">
                    <a:lumMod val="50000"/>
                  </a:schemeClr>
                </a:solidFill>
              </a:rPr>
              <a:t> o </a:t>
            </a:r>
            <a:r>
              <a:rPr lang="en-US" sz="7200" dirty="0" err="1" smtClean="0">
                <a:solidFill>
                  <a:schemeClr val="bg1">
                    <a:lumMod val="50000"/>
                  </a:schemeClr>
                </a:solidFill>
              </a:rPr>
              <a:t>all’altro</a:t>
            </a:r>
            <a:r>
              <a:rPr lang="en-US" sz="7200" dirty="0" smtClean="0">
                <a:solidFill>
                  <a:schemeClr val="bg1">
                    <a:lumMod val="50000"/>
                  </a:schemeClr>
                </a:solidFill>
              </a:rPr>
              <a:t>;</a:t>
            </a:r>
          </a:p>
          <a:p>
            <a:pPr algn="just"/>
            <a:r>
              <a:rPr lang="en-US" sz="7200" dirty="0" smtClean="0">
                <a:solidFill>
                  <a:schemeClr val="bg1">
                    <a:lumMod val="50000"/>
                  </a:schemeClr>
                </a:solidFill>
              </a:rPr>
              <a:t>Questa </a:t>
            </a:r>
            <a:r>
              <a:rPr lang="en-US" sz="7200" dirty="0" err="1" smtClean="0">
                <a:solidFill>
                  <a:schemeClr val="bg1">
                    <a:lumMod val="50000"/>
                  </a:schemeClr>
                </a:solidFill>
              </a:rPr>
              <a:t>strategia</a:t>
            </a:r>
            <a:r>
              <a:rPr lang="en-US" sz="7200" dirty="0" smtClean="0">
                <a:solidFill>
                  <a:schemeClr val="bg1">
                    <a:lumMod val="50000"/>
                  </a:schemeClr>
                </a:solidFill>
              </a:rPr>
              <a:t> </a:t>
            </a:r>
            <a:r>
              <a:rPr lang="en-US" sz="7200" dirty="0" err="1" smtClean="0">
                <a:solidFill>
                  <a:schemeClr val="bg1">
                    <a:lumMod val="50000"/>
                  </a:schemeClr>
                </a:solidFill>
              </a:rPr>
              <a:t>rivelò</a:t>
            </a:r>
            <a:r>
              <a:rPr lang="en-US" sz="7200" dirty="0" smtClean="0">
                <a:solidFill>
                  <a:schemeClr val="bg1">
                    <a:lumMod val="50000"/>
                  </a:schemeClr>
                </a:solidFill>
              </a:rPr>
              <a:t> la </a:t>
            </a:r>
            <a:r>
              <a:rPr lang="en-US" sz="7200" dirty="0" err="1" smtClean="0">
                <a:solidFill>
                  <a:schemeClr val="bg1">
                    <a:lumMod val="50000"/>
                  </a:schemeClr>
                </a:solidFill>
              </a:rPr>
              <a:t>sua</a:t>
            </a:r>
            <a:r>
              <a:rPr lang="en-US" sz="7200" dirty="0" smtClean="0">
                <a:solidFill>
                  <a:schemeClr val="bg1">
                    <a:lumMod val="50000"/>
                  </a:schemeClr>
                </a:solidFill>
              </a:rPr>
              <a:t> </a:t>
            </a:r>
            <a:r>
              <a:rPr lang="en-US" sz="7200" dirty="0" err="1" smtClean="0">
                <a:solidFill>
                  <a:schemeClr val="bg1">
                    <a:lumMod val="50000"/>
                  </a:schemeClr>
                </a:solidFill>
              </a:rPr>
              <a:t>efficacia</a:t>
            </a:r>
            <a:r>
              <a:rPr lang="en-US" sz="7200" dirty="0" smtClean="0">
                <a:solidFill>
                  <a:schemeClr val="bg1">
                    <a:lumMod val="50000"/>
                  </a:schemeClr>
                </a:solidFill>
              </a:rPr>
              <a:t> </a:t>
            </a:r>
            <a:r>
              <a:rPr lang="en-US" sz="7200" dirty="0" err="1" smtClean="0">
                <a:solidFill>
                  <a:schemeClr val="bg1">
                    <a:lumMod val="50000"/>
                  </a:schemeClr>
                </a:solidFill>
              </a:rPr>
              <a:t>durante</a:t>
            </a:r>
            <a:r>
              <a:rPr lang="en-US" sz="7200" dirty="0" smtClean="0">
                <a:solidFill>
                  <a:schemeClr val="bg1">
                    <a:lumMod val="50000"/>
                  </a:schemeClr>
                </a:solidFill>
              </a:rPr>
              <a:t> la sera, </a:t>
            </a:r>
            <a:r>
              <a:rPr lang="en-US" sz="7200" dirty="0" err="1" smtClean="0">
                <a:solidFill>
                  <a:schemeClr val="bg1">
                    <a:lumMod val="50000"/>
                  </a:schemeClr>
                </a:solidFill>
              </a:rPr>
              <a:t>quando</a:t>
            </a:r>
            <a:r>
              <a:rPr lang="en-US" sz="7200" dirty="0" smtClean="0">
                <a:solidFill>
                  <a:schemeClr val="bg1">
                    <a:lumMod val="50000"/>
                  </a:schemeClr>
                </a:solidFill>
              </a:rPr>
              <a:t> bambini </a:t>
            </a:r>
            <a:r>
              <a:rPr lang="en-US" sz="7200" dirty="0" err="1" smtClean="0">
                <a:solidFill>
                  <a:schemeClr val="bg1">
                    <a:lumMod val="50000"/>
                  </a:schemeClr>
                </a:solidFill>
              </a:rPr>
              <a:t>chiesero</a:t>
            </a:r>
            <a:r>
              <a:rPr lang="en-US" sz="7200" dirty="0" smtClean="0">
                <a:solidFill>
                  <a:schemeClr val="bg1">
                    <a:lumMod val="50000"/>
                  </a:schemeClr>
                </a:solidFill>
              </a:rPr>
              <a:t> </a:t>
            </a:r>
            <a:r>
              <a:rPr lang="en-US" sz="7200" dirty="0" err="1" smtClean="0">
                <a:solidFill>
                  <a:schemeClr val="bg1">
                    <a:lumMod val="50000"/>
                  </a:schemeClr>
                </a:solidFill>
              </a:rPr>
              <a:t>di</a:t>
            </a:r>
            <a:r>
              <a:rPr lang="en-US" sz="7200" dirty="0" smtClean="0">
                <a:solidFill>
                  <a:schemeClr val="bg1">
                    <a:lumMod val="50000"/>
                  </a:schemeClr>
                </a:solidFill>
              </a:rPr>
              <a:t> </a:t>
            </a:r>
            <a:r>
              <a:rPr lang="en-US" sz="7200" dirty="0" err="1" smtClean="0">
                <a:solidFill>
                  <a:schemeClr val="bg1">
                    <a:lumMod val="50000"/>
                  </a:schemeClr>
                </a:solidFill>
              </a:rPr>
              <a:t>cenare</a:t>
            </a:r>
            <a:r>
              <a:rPr lang="en-US" sz="7200" dirty="0" smtClean="0">
                <a:solidFill>
                  <a:schemeClr val="bg1">
                    <a:lumMod val="50000"/>
                  </a:schemeClr>
                </a:solidFill>
              </a:rPr>
              <a:t> </a:t>
            </a:r>
            <a:r>
              <a:rPr lang="en-US" sz="7200" dirty="0" err="1" smtClean="0">
                <a:solidFill>
                  <a:schemeClr val="bg1">
                    <a:lumMod val="50000"/>
                  </a:schemeClr>
                </a:solidFill>
              </a:rPr>
              <a:t>insieme</a:t>
            </a:r>
            <a:r>
              <a:rPr lang="en-US" sz="7200" dirty="0" smtClean="0">
                <a:solidFill>
                  <a:schemeClr val="bg1">
                    <a:lumMod val="50000"/>
                  </a:schemeClr>
                </a:solidFill>
              </a:rPr>
              <a:t> </a:t>
            </a:r>
            <a:r>
              <a:rPr lang="en-US" sz="7200" dirty="0" err="1" smtClean="0">
                <a:solidFill>
                  <a:schemeClr val="bg1">
                    <a:lumMod val="50000"/>
                  </a:schemeClr>
                </a:solidFill>
              </a:rPr>
              <a:t>durante</a:t>
            </a:r>
            <a:r>
              <a:rPr lang="en-US" sz="7200" dirty="0" smtClean="0">
                <a:solidFill>
                  <a:schemeClr val="bg1">
                    <a:lumMod val="50000"/>
                  </a:schemeClr>
                </a:solidFill>
              </a:rPr>
              <a:t> la sera </a:t>
            </a:r>
            <a:r>
              <a:rPr lang="en-US" sz="7200" dirty="0" err="1" smtClean="0">
                <a:solidFill>
                  <a:schemeClr val="bg1">
                    <a:lumMod val="50000"/>
                  </a:schemeClr>
                </a:solidFill>
              </a:rPr>
              <a:t>successiva</a:t>
            </a:r>
            <a:r>
              <a:rPr lang="en-US" sz="7200" dirty="0" smtClean="0">
                <a:solidFill>
                  <a:schemeClr val="bg1">
                    <a:lumMod val="50000"/>
                  </a:schemeClr>
                </a:solidFill>
              </a:rPr>
              <a:t> o </a:t>
            </a:r>
            <a:r>
              <a:rPr lang="en-US" sz="7200" dirty="0" err="1" smtClean="0">
                <a:solidFill>
                  <a:schemeClr val="bg1">
                    <a:lumMod val="50000"/>
                  </a:schemeClr>
                </a:solidFill>
              </a:rPr>
              <a:t>quando</a:t>
            </a:r>
            <a:r>
              <a:rPr lang="en-US" sz="7200" dirty="0" smtClean="0">
                <a:solidFill>
                  <a:schemeClr val="bg1">
                    <a:lumMod val="50000"/>
                  </a:schemeClr>
                </a:solidFill>
              </a:rPr>
              <a:t> </a:t>
            </a:r>
            <a:r>
              <a:rPr lang="en-US" sz="7200" dirty="0" err="1" smtClean="0">
                <a:solidFill>
                  <a:schemeClr val="bg1">
                    <a:lumMod val="50000"/>
                  </a:schemeClr>
                </a:solidFill>
              </a:rPr>
              <a:t>chiesero</a:t>
            </a:r>
            <a:r>
              <a:rPr lang="en-US" sz="7200" dirty="0" smtClean="0">
                <a:solidFill>
                  <a:schemeClr val="bg1">
                    <a:lumMod val="50000"/>
                  </a:schemeClr>
                </a:solidFill>
              </a:rPr>
              <a:t> </a:t>
            </a:r>
            <a:r>
              <a:rPr lang="en-US" sz="7200" dirty="0" err="1" smtClean="0">
                <a:solidFill>
                  <a:schemeClr val="bg1">
                    <a:lumMod val="50000"/>
                  </a:schemeClr>
                </a:solidFill>
              </a:rPr>
              <a:t>di</a:t>
            </a:r>
            <a:r>
              <a:rPr lang="en-US" sz="7200" dirty="0" smtClean="0">
                <a:solidFill>
                  <a:schemeClr val="bg1">
                    <a:lumMod val="50000"/>
                  </a:schemeClr>
                </a:solidFill>
              </a:rPr>
              <a:t> </a:t>
            </a:r>
            <a:r>
              <a:rPr lang="en-US" sz="7200" dirty="0" err="1" smtClean="0">
                <a:solidFill>
                  <a:schemeClr val="bg1">
                    <a:lumMod val="50000"/>
                  </a:schemeClr>
                </a:solidFill>
              </a:rPr>
              <a:t>tornare</a:t>
            </a:r>
            <a:r>
              <a:rPr lang="en-US" sz="7200" dirty="0" smtClean="0">
                <a:solidFill>
                  <a:schemeClr val="bg1">
                    <a:lumMod val="50000"/>
                  </a:schemeClr>
                </a:solidFill>
              </a:rPr>
              <a:t> </a:t>
            </a:r>
            <a:r>
              <a:rPr lang="en-US" sz="7200" dirty="0" err="1" smtClean="0">
                <a:solidFill>
                  <a:schemeClr val="bg1">
                    <a:lumMod val="50000"/>
                  </a:schemeClr>
                </a:solidFill>
              </a:rPr>
              <a:t>tutti</a:t>
            </a:r>
            <a:r>
              <a:rPr lang="en-US" sz="7200" dirty="0" smtClean="0">
                <a:solidFill>
                  <a:schemeClr val="bg1">
                    <a:lumMod val="50000"/>
                  </a:schemeClr>
                </a:solidFill>
              </a:rPr>
              <a:t> </a:t>
            </a:r>
            <a:r>
              <a:rPr lang="en-US" sz="7200" dirty="0" err="1" smtClean="0">
                <a:solidFill>
                  <a:schemeClr val="bg1">
                    <a:lumMod val="50000"/>
                  </a:schemeClr>
                </a:solidFill>
              </a:rPr>
              <a:t>insieme</a:t>
            </a:r>
            <a:r>
              <a:rPr lang="en-US" sz="7200" dirty="0" smtClean="0">
                <a:solidFill>
                  <a:schemeClr val="bg1">
                    <a:lumMod val="50000"/>
                  </a:schemeClr>
                </a:solidFill>
              </a:rPr>
              <a:t> in </a:t>
            </a:r>
            <a:r>
              <a:rPr lang="en-US" sz="7200" dirty="0" err="1" smtClean="0">
                <a:solidFill>
                  <a:schemeClr val="bg1">
                    <a:lumMod val="50000"/>
                  </a:schemeClr>
                </a:solidFill>
              </a:rPr>
              <a:t>pullman</a:t>
            </a:r>
            <a:r>
              <a:rPr lang="en-US" sz="7200" dirty="0" smtClean="0">
                <a:solidFill>
                  <a:schemeClr val="bg1">
                    <a:lumMod val="50000"/>
                  </a:schemeClr>
                </a:solidFill>
              </a:rPr>
              <a:t> </a:t>
            </a:r>
            <a:r>
              <a:rPr lang="en-US" sz="7200" dirty="0" err="1" smtClean="0">
                <a:solidFill>
                  <a:schemeClr val="bg1">
                    <a:lumMod val="50000"/>
                  </a:schemeClr>
                </a:solidFill>
              </a:rPr>
              <a:t>il</a:t>
            </a:r>
            <a:r>
              <a:rPr lang="en-US" sz="7200" dirty="0" smtClean="0">
                <a:solidFill>
                  <a:schemeClr val="bg1">
                    <a:lumMod val="50000"/>
                  </a:schemeClr>
                </a:solidFill>
              </a:rPr>
              <a:t> </a:t>
            </a:r>
            <a:r>
              <a:rPr lang="en-US" sz="7200" dirty="0" err="1" smtClean="0">
                <a:solidFill>
                  <a:schemeClr val="bg1">
                    <a:lumMod val="50000"/>
                  </a:schemeClr>
                </a:solidFill>
              </a:rPr>
              <a:t>giorno</a:t>
            </a:r>
            <a:r>
              <a:rPr lang="en-US" sz="7200" dirty="0" smtClean="0">
                <a:solidFill>
                  <a:schemeClr val="bg1">
                    <a:lumMod val="50000"/>
                  </a:schemeClr>
                </a:solidFill>
              </a:rPr>
              <a:t> </a:t>
            </a:r>
            <a:r>
              <a:rPr lang="en-US" sz="7200" dirty="0" err="1" smtClean="0">
                <a:solidFill>
                  <a:schemeClr val="bg1">
                    <a:lumMod val="50000"/>
                  </a:schemeClr>
                </a:solidFill>
              </a:rPr>
              <a:t>successivo</a:t>
            </a:r>
            <a:r>
              <a:rPr lang="en-US" sz="7200" dirty="0" smtClean="0">
                <a:solidFill>
                  <a:schemeClr val="bg1">
                    <a:lumMod val="50000"/>
                  </a:schemeClr>
                </a:solidFill>
              </a:rPr>
              <a:t>. </a:t>
            </a:r>
          </a:p>
          <a:p>
            <a:pPr algn="just"/>
            <a:endParaRPr lang="en-US" sz="7200" dirty="0" smtClean="0">
              <a:solidFill>
                <a:schemeClr val="bg1">
                  <a:lumMod val="50000"/>
                </a:schemeClr>
              </a:solidFill>
            </a:endParaRPr>
          </a:p>
          <a:p>
            <a:pPr algn="just"/>
            <a:r>
              <a:rPr lang="en-US" sz="7200" dirty="0" err="1" smtClean="0">
                <a:solidFill>
                  <a:schemeClr val="bg1">
                    <a:lumMod val="50000"/>
                  </a:schemeClr>
                </a:solidFill>
              </a:rPr>
              <a:t>Nella</a:t>
            </a:r>
            <a:r>
              <a:rPr lang="en-US" sz="7200" dirty="0" smtClean="0">
                <a:solidFill>
                  <a:schemeClr val="bg1">
                    <a:lumMod val="50000"/>
                  </a:schemeClr>
                </a:solidFill>
              </a:rPr>
              <a:t> </a:t>
            </a:r>
            <a:r>
              <a:rPr lang="en-US" sz="7200" dirty="0" err="1" smtClean="0">
                <a:solidFill>
                  <a:schemeClr val="bg1">
                    <a:lumMod val="50000"/>
                  </a:schemeClr>
                </a:solidFill>
              </a:rPr>
              <a:t>letteratura</a:t>
            </a:r>
            <a:r>
              <a:rPr lang="en-US" sz="7200" dirty="0" smtClean="0">
                <a:solidFill>
                  <a:schemeClr val="bg1">
                    <a:lumMod val="50000"/>
                  </a:schemeClr>
                </a:solidFill>
              </a:rPr>
              <a:t> </a:t>
            </a:r>
            <a:r>
              <a:rPr lang="en-US" sz="7200" dirty="0" err="1" smtClean="0">
                <a:solidFill>
                  <a:schemeClr val="bg1">
                    <a:lumMod val="50000"/>
                  </a:schemeClr>
                </a:solidFill>
              </a:rPr>
              <a:t>psicologica</a:t>
            </a:r>
            <a:r>
              <a:rPr lang="en-US" sz="7200" dirty="0" smtClean="0">
                <a:solidFill>
                  <a:schemeClr val="bg1">
                    <a:lumMod val="50000"/>
                  </a:schemeClr>
                </a:solidFill>
              </a:rPr>
              <a:t>, </a:t>
            </a:r>
            <a:r>
              <a:rPr lang="en-US" sz="7200" dirty="0" err="1" smtClean="0">
                <a:solidFill>
                  <a:schemeClr val="bg1">
                    <a:lumMod val="50000"/>
                  </a:schemeClr>
                </a:solidFill>
              </a:rPr>
              <a:t>questo</a:t>
            </a:r>
            <a:r>
              <a:rPr lang="en-US" sz="7200" dirty="0" smtClean="0">
                <a:solidFill>
                  <a:schemeClr val="bg1">
                    <a:lumMod val="50000"/>
                  </a:schemeClr>
                </a:solidFill>
              </a:rPr>
              <a:t> </a:t>
            </a:r>
            <a:r>
              <a:rPr lang="en-US" sz="7200" dirty="0" err="1" smtClean="0">
                <a:solidFill>
                  <a:schemeClr val="bg1">
                    <a:lumMod val="50000"/>
                  </a:schemeClr>
                </a:solidFill>
              </a:rPr>
              <a:t>effetto</a:t>
            </a:r>
            <a:r>
              <a:rPr lang="en-US" sz="7200" dirty="0" smtClean="0">
                <a:solidFill>
                  <a:schemeClr val="bg1">
                    <a:lumMod val="50000"/>
                  </a:schemeClr>
                </a:solidFill>
              </a:rPr>
              <a:t> </a:t>
            </a:r>
            <a:r>
              <a:rPr lang="en-US" sz="7200" dirty="0" err="1" smtClean="0">
                <a:solidFill>
                  <a:schemeClr val="bg1">
                    <a:lumMod val="50000"/>
                  </a:schemeClr>
                </a:solidFill>
              </a:rPr>
              <a:t>prese</a:t>
            </a:r>
            <a:r>
              <a:rPr lang="en-US" sz="7200" dirty="0" smtClean="0">
                <a:solidFill>
                  <a:schemeClr val="bg1">
                    <a:lumMod val="50000"/>
                  </a:schemeClr>
                </a:solidFill>
              </a:rPr>
              <a:t> </a:t>
            </a:r>
            <a:r>
              <a:rPr lang="en-US" sz="7200" dirty="0" err="1" smtClean="0">
                <a:solidFill>
                  <a:schemeClr val="bg1">
                    <a:lumMod val="50000"/>
                  </a:schemeClr>
                </a:solidFill>
              </a:rPr>
              <a:t>il</a:t>
            </a:r>
            <a:r>
              <a:rPr lang="en-US" sz="7200" dirty="0" smtClean="0">
                <a:solidFill>
                  <a:schemeClr val="bg1">
                    <a:lumMod val="50000"/>
                  </a:schemeClr>
                </a:solidFill>
              </a:rPr>
              <a:t> </a:t>
            </a:r>
            <a:r>
              <a:rPr lang="en-US" sz="7200" dirty="0" err="1" smtClean="0">
                <a:solidFill>
                  <a:schemeClr val="bg1">
                    <a:lumMod val="50000"/>
                  </a:schemeClr>
                </a:solidFill>
              </a:rPr>
              <a:t>nome</a:t>
            </a:r>
            <a:r>
              <a:rPr lang="en-US" sz="7200" dirty="0" smtClean="0">
                <a:solidFill>
                  <a:schemeClr val="bg1">
                    <a:lumMod val="50000"/>
                  </a:schemeClr>
                </a:solidFill>
              </a:rPr>
              <a:t> </a:t>
            </a:r>
            <a:r>
              <a:rPr lang="en-US" sz="7200" dirty="0" err="1" smtClean="0">
                <a:solidFill>
                  <a:schemeClr val="bg1">
                    <a:lumMod val="50000"/>
                  </a:schemeClr>
                </a:solidFill>
              </a:rPr>
              <a:t>di</a:t>
            </a:r>
            <a:r>
              <a:rPr lang="en-US" sz="7200" dirty="0" smtClean="0">
                <a:solidFill>
                  <a:schemeClr val="bg1">
                    <a:lumMod val="50000"/>
                  </a:schemeClr>
                </a:solidFill>
              </a:rPr>
              <a:t> </a:t>
            </a:r>
            <a:r>
              <a:rPr lang="en-US" sz="7200" b="1" dirty="0" err="1" smtClean="0">
                <a:solidFill>
                  <a:schemeClr val="bg1">
                    <a:lumMod val="50000"/>
                  </a:schemeClr>
                </a:solidFill>
              </a:rPr>
              <a:t>teoria</a:t>
            </a:r>
            <a:r>
              <a:rPr lang="en-US" sz="7200" b="1" dirty="0" smtClean="0">
                <a:solidFill>
                  <a:schemeClr val="bg1">
                    <a:lumMod val="50000"/>
                  </a:schemeClr>
                </a:solidFill>
              </a:rPr>
              <a:t> del </a:t>
            </a:r>
            <a:r>
              <a:rPr lang="en-US" sz="7200" b="1" dirty="0" err="1" smtClean="0">
                <a:solidFill>
                  <a:schemeClr val="bg1">
                    <a:lumMod val="50000"/>
                  </a:schemeClr>
                </a:solidFill>
              </a:rPr>
              <a:t>conflitto</a:t>
            </a:r>
            <a:r>
              <a:rPr lang="en-US" sz="7200" b="1" dirty="0" smtClean="0">
                <a:solidFill>
                  <a:schemeClr val="bg1">
                    <a:lumMod val="50000"/>
                  </a:schemeClr>
                </a:solidFill>
              </a:rPr>
              <a:t> </a:t>
            </a:r>
            <a:r>
              <a:rPr lang="en-US" sz="7200" b="1" dirty="0" err="1" smtClean="0">
                <a:solidFill>
                  <a:schemeClr val="bg1">
                    <a:lumMod val="50000"/>
                  </a:schemeClr>
                </a:solidFill>
              </a:rPr>
              <a:t>realistico</a:t>
            </a:r>
            <a:r>
              <a:rPr lang="en-US" sz="7200" dirty="0" smtClean="0">
                <a:solidFill>
                  <a:schemeClr val="bg1">
                    <a:lumMod val="50000"/>
                  </a:schemeClr>
                </a:solidFill>
              </a:rPr>
              <a:t>.  </a:t>
            </a:r>
          </a:p>
          <a:p>
            <a:endParaRPr lang="en-US" dirty="0" smtClean="0"/>
          </a:p>
          <a:p>
            <a:endParaRPr lang="en-US" dirty="0" smtClean="0"/>
          </a:p>
          <a:p>
            <a:r>
              <a:rPr lang="en-US" dirty="0" smtClean="0"/>
              <a:t> </a:t>
            </a:r>
            <a:endParaRPr lang="en-US" dirty="0"/>
          </a:p>
        </p:txBody>
      </p:sp>
      <p:sp>
        <p:nvSpPr>
          <p:cNvPr id="9"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142990"/>
            <a:ext cx="8215370" cy="257176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900" dirty="0" err="1" smtClean="0">
                <a:solidFill>
                  <a:schemeClr val="bg1">
                    <a:lumMod val="50000"/>
                  </a:schemeClr>
                </a:solidFill>
              </a:rPr>
              <a:t>Teoria</a:t>
            </a:r>
            <a:r>
              <a:rPr lang="en-US" sz="1900" dirty="0" smtClean="0">
                <a:solidFill>
                  <a:schemeClr val="bg1">
                    <a:lumMod val="50000"/>
                  </a:schemeClr>
                </a:solidFill>
              </a:rPr>
              <a:t> del </a:t>
            </a:r>
            <a:r>
              <a:rPr lang="en-US" sz="1900" dirty="0" err="1" smtClean="0">
                <a:solidFill>
                  <a:schemeClr val="bg1">
                    <a:lumMod val="50000"/>
                  </a:schemeClr>
                </a:solidFill>
              </a:rPr>
              <a:t>conflitto</a:t>
            </a:r>
            <a:r>
              <a:rPr lang="en-US" sz="1900" dirty="0" smtClean="0">
                <a:solidFill>
                  <a:schemeClr val="bg1">
                    <a:lumMod val="50000"/>
                  </a:schemeClr>
                </a:solidFill>
              </a:rPr>
              <a:t> </a:t>
            </a:r>
            <a:r>
              <a:rPr lang="en-US" sz="1900" dirty="0" err="1" smtClean="0">
                <a:solidFill>
                  <a:schemeClr val="bg1">
                    <a:lumMod val="50000"/>
                  </a:schemeClr>
                </a:solidFill>
              </a:rPr>
              <a:t>realistico</a:t>
            </a:r>
            <a:r>
              <a:rPr lang="en-US" sz="1900" dirty="0" smtClean="0">
                <a:solidFill>
                  <a:schemeClr val="bg1">
                    <a:lumMod val="50000"/>
                  </a:schemeClr>
                </a:solidFill>
              </a:rPr>
              <a:t> (</a:t>
            </a:r>
            <a:r>
              <a:rPr lang="en-US" sz="1900" dirty="0" err="1" smtClean="0">
                <a:solidFill>
                  <a:schemeClr val="bg1">
                    <a:lumMod val="50000"/>
                  </a:schemeClr>
                </a:solidFill>
              </a:rPr>
              <a:t>Sherif</a:t>
            </a:r>
            <a:r>
              <a:rPr lang="en-US" sz="1900" dirty="0" smtClean="0">
                <a:solidFill>
                  <a:schemeClr val="bg1">
                    <a:lumMod val="50000"/>
                  </a:schemeClr>
                </a:solidFill>
              </a:rPr>
              <a:t>, 1966)</a:t>
            </a:r>
          </a:p>
          <a:p>
            <a:endParaRPr lang="en-US" sz="1900" dirty="0" smtClean="0">
              <a:solidFill>
                <a:schemeClr val="bg1">
                  <a:lumMod val="50000"/>
                </a:schemeClr>
              </a:solidFill>
            </a:endParaRPr>
          </a:p>
          <a:p>
            <a:pPr algn="just"/>
            <a:r>
              <a:rPr lang="en-US" sz="1900" dirty="0" err="1" smtClean="0">
                <a:solidFill>
                  <a:schemeClr val="bg1">
                    <a:lumMod val="50000"/>
                  </a:schemeClr>
                </a:solidFill>
              </a:rPr>
              <a:t>Secondo</a:t>
            </a:r>
            <a:r>
              <a:rPr lang="en-US" sz="1900" dirty="0" smtClean="0">
                <a:solidFill>
                  <a:schemeClr val="bg1">
                    <a:lumMod val="50000"/>
                  </a:schemeClr>
                </a:solidFill>
              </a:rPr>
              <a:t> la </a:t>
            </a:r>
            <a:r>
              <a:rPr lang="en-US" sz="1900" b="1" dirty="0" err="1" smtClean="0">
                <a:solidFill>
                  <a:schemeClr val="bg1">
                    <a:lumMod val="50000"/>
                  </a:schemeClr>
                </a:solidFill>
              </a:rPr>
              <a:t>teoria</a:t>
            </a:r>
            <a:r>
              <a:rPr lang="en-US" sz="1900" b="1" dirty="0" smtClean="0">
                <a:solidFill>
                  <a:schemeClr val="bg1">
                    <a:lumMod val="50000"/>
                  </a:schemeClr>
                </a:solidFill>
              </a:rPr>
              <a:t> del </a:t>
            </a:r>
            <a:r>
              <a:rPr lang="en-US" sz="1900" b="1" dirty="0" err="1" smtClean="0">
                <a:solidFill>
                  <a:schemeClr val="bg1">
                    <a:lumMod val="50000"/>
                  </a:schemeClr>
                </a:solidFill>
              </a:rPr>
              <a:t>conflitto</a:t>
            </a:r>
            <a:r>
              <a:rPr lang="en-US" sz="1900" b="1" dirty="0" smtClean="0">
                <a:solidFill>
                  <a:schemeClr val="bg1">
                    <a:lumMod val="50000"/>
                  </a:schemeClr>
                </a:solidFill>
              </a:rPr>
              <a:t> </a:t>
            </a:r>
            <a:r>
              <a:rPr lang="en-US" sz="1900" b="1" dirty="0" err="1" smtClean="0">
                <a:solidFill>
                  <a:schemeClr val="bg1">
                    <a:lumMod val="50000"/>
                  </a:schemeClr>
                </a:solidFill>
              </a:rPr>
              <a:t>realistico</a:t>
            </a:r>
            <a:r>
              <a:rPr lang="en-US" sz="1900" b="1" dirty="0" smtClean="0">
                <a:solidFill>
                  <a:schemeClr val="bg1">
                    <a:lumMod val="50000"/>
                  </a:schemeClr>
                </a:solidFill>
              </a:rPr>
              <a:t> </a:t>
            </a:r>
            <a:r>
              <a:rPr lang="en-US" sz="1900" dirty="0" smtClean="0">
                <a:solidFill>
                  <a:schemeClr val="bg1">
                    <a:lumMod val="50000"/>
                  </a:schemeClr>
                </a:solidFill>
              </a:rPr>
              <a:t>(</a:t>
            </a:r>
            <a:r>
              <a:rPr lang="en-US" sz="1900" dirty="0" err="1" smtClean="0">
                <a:solidFill>
                  <a:schemeClr val="bg1">
                    <a:lumMod val="50000"/>
                  </a:schemeClr>
                </a:solidFill>
              </a:rPr>
              <a:t>Sherif</a:t>
            </a:r>
            <a:r>
              <a:rPr lang="en-US" sz="1900" dirty="0" smtClean="0">
                <a:solidFill>
                  <a:schemeClr val="bg1">
                    <a:lumMod val="50000"/>
                  </a:schemeClr>
                </a:solidFill>
              </a:rPr>
              <a:t>, 1966), </a:t>
            </a:r>
            <a:r>
              <a:rPr lang="en-US" sz="1900" dirty="0" err="1" smtClean="0">
                <a:solidFill>
                  <a:schemeClr val="bg1">
                    <a:lumMod val="50000"/>
                  </a:schemeClr>
                </a:solidFill>
              </a:rPr>
              <a:t>il</a:t>
            </a:r>
            <a:r>
              <a:rPr lang="en-US" sz="1900" dirty="0" smtClean="0">
                <a:solidFill>
                  <a:schemeClr val="bg1">
                    <a:lumMod val="50000"/>
                  </a:schemeClr>
                </a:solidFill>
              </a:rPr>
              <a:t> </a:t>
            </a:r>
            <a:r>
              <a:rPr lang="en-US" sz="1900" dirty="0" err="1" smtClean="0">
                <a:solidFill>
                  <a:schemeClr val="bg1">
                    <a:lumMod val="50000"/>
                  </a:schemeClr>
                </a:solidFill>
              </a:rPr>
              <a:t>conflitto</a:t>
            </a:r>
            <a:r>
              <a:rPr lang="en-US" sz="1900" dirty="0" smtClean="0">
                <a:solidFill>
                  <a:schemeClr val="bg1">
                    <a:lumMod val="50000"/>
                  </a:schemeClr>
                </a:solidFill>
              </a:rPr>
              <a:t>:</a:t>
            </a:r>
          </a:p>
          <a:p>
            <a:pPr marL="457200" indent="-457200" algn="just">
              <a:buFont typeface="Arial" pitchFamily="34" charset="0"/>
              <a:buChar char="•"/>
            </a:pPr>
            <a:r>
              <a:rPr lang="en-US" sz="1900" dirty="0" err="1" smtClean="0">
                <a:solidFill>
                  <a:schemeClr val="bg1">
                    <a:lumMod val="50000"/>
                  </a:schemeClr>
                </a:solidFill>
              </a:rPr>
              <a:t>nasce</a:t>
            </a:r>
            <a:r>
              <a:rPr lang="en-US" sz="1900" dirty="0" smtClean="0">
                <a:solidFill>
                  <a:schemeClr val="bg1">
                    <a:lumMod val="50000"/>
                  </a:schemeClr>
                </a:solidFill>
              </a:rPr>
              <a:t> </a:t>
            </a:r>
            <a:r>
              <a:rPr lang="en-US" sz="1900" dirty="0" err="1" smtClean="0">
                <a:solidFill>
                  <a:schemeClr val="bg1">
                    <a:lumMod val="50000"/>
                  </a:schemeClr>
                </a:solidFill>
              </a:rPr>
              <a:t>quando</a:t>
            </a:r>
            <a:r>
              <a:rPr lang="en-US" sz="1900" dirty="0" smtClean="0">
                <a:solidFill>
                  <a:schemeClr val="bg1">
                    <a:lumMod val="50000"/>
                  </a:schemeClr>
                </a:solidFill>
              </a:rPr>
              <a:t> due o </a:t>
            </a:r>
            <a:r>
              <a:rPr lang="en-US" sz="1900" dirty="0" err="1" smtClean="0">
                <a:solidFill>
                  <a:schemeClr val="bg1">
                    <a:lumMod val="50000"/>
                  </a:schemeClr>
                </a:solidFill>
              </a:rPr>
              <a:t>più</a:t>
            </a:r>
            <a:r>
              <a:rPr lang="en-US" sz="1900" dirty="0" smtClean="0">
                <a:solidFill>
                  <a:schemeClr val="bg1">
                    <a:lumMod val="50000"/>
                  </a:schemeClr>
                </a:solidFill>
              </a:rPr>
              <a:t> </a:t>
            </a:r>
            <a:r>
              <a:rPr lang="en-US" sz="1900" dirty="0" err="1" smtClean="0">
                <a:solidFill>
                  <a:schemeClr val="bg1">
                    <a:lumMod val="50000"/>
                  </a:schemeClr>
                </a:solidFill>
              </a:rPr>
              <a:t>gruppi</a:t>
            </a:r>
            <a:r>
              <a:rPr lang="en-US" sz="1900" dirty="0" smtClean="0">
                <a:solidFill>
                  <a:schemeClr val="bg1">
                    <a:lumMod val="50000"/>
                  </a:schemeClr>
                </a:solidFill>
              </a:rPr>
              <a:t> </a:t>
            </a:r>
            <a:r>
              <a:rPr lang="en-US" sz="1900" dirty="0" err="1" smtClean="0">
                <a:solidFill>
                  <a:schemeClr val="bg1">
                    <a:lumMod val="50000"/>
                  </a:schemeClr>
                </a:solidFill>
              </a:rPr>
              <a:t>competono</a:t>
            </a:r>
            <a:r>
              <a:rPr lang="en-US" sz="1900" dirty="0" smtClean="0">
                <a:solidFill>
                  <a:schemeClr val="bg1">
                    <a:lumMod val="50000"/>
                  </a:schemeClr>
                </a:solidFill>
              </a:rPr>
              <a:t> per </a:t>
            </a:r>
            <a:r>
              <a:rPr lang="en-US" sz="1900" dirty="0" err="1" smtClean="0">
                <a:solidFill>
                  <a:schemeClr val="bg1">
                    <a:lumMod val="50000"/>
                  </a:schemeClr>
                </a:solidFill>
              </a:rPr>
              <a:t>risorse</a:t>
            </a:r>
            <a:r>
              <a:rPr lang="en-US" sz="1900" dirty="0" smtClean="0">
                <a:solidFill>
                  <a:schemeClr val="bg1">
                    <a:lumMod val="50000"/>
                  </a:schemeClr>
                </a:solidFill>
              </a:rPr>
              <a:t> </a:t>
            </a:r>
            <a:r>
              <a:rPr lang="en-US" sz="1900" dirty="0" err="1" smtClean="0">
                <a:solidFill>
                  <a:schemeClr val="bg1">
                    <a:lumMod val="50000"/>
                  </a:schemeClr>
                </a:solidFill>
              </a:rPr>
              <a:t>limitate</a:t>
            </a:r>
            <a:r>
              <a:rPr lang="en-US" sz="1900" dirty="0" smtClean="0">
                <a:solidFill>
                  <a:schemeClr val="bg1">
                    <a:lumMod val="50000"/>
                  </a:schemeClr>
                </a:solidFill>
              </a:rPr>
              <a:t>;</a:t>
            </a:r>
          </a:p>
          <a:p>
            <a:pPr marL="457200" indent="-457200" algn="just">
              <a:buFont typeface="Arial" pitchFamily="34" charset="0"/>
              <a:buChar char="•"/>
            </a:pPr>
            <a:r>
              <a:rPr lang="en-US" sz="1900" dirty="0" err="1" smtClean="0">
                <a:solidFill>
                  <a:schemeClr val="bg1">
                    <a:lumMod val="50000"/>
                  </a:schemeClr>
                </a:solidFill>
              </a:rPr>
              <a:t>si</a:t>
            </a:r>
            <a:r>
              <a:rPr lang="en-US" sz="1900" dirty="0" smtClean="0">
                <a:solidFill>
                  <a:schemeClr val="bg1">
                    <a:lumMod val="50000"/>
                  </a:schemeClr>
                </a:solidFill>
              </a:rPr>
              <a:t> </a:t>
            </a:r>
            <a:r>
              <a:rPr lang="en-US" sz="1900" dirty="0" err="1" smtClean="0">
                <a:solidFill>
                  <a:schemeClr val="bg1">
                    <a:lumMod val="50000"/>
                  </a:schemeClr>
                </a:solidFill>
              </a:rPr>
              <a:t>risolve</a:t>
            </a:r>
            <a:r>
              <a:rPr lang="en-US" sz="1900" dirty="0" smtClean="0">
                <a:solidFill>
                  <a:schemeClr val="bg1">
                    <a:lumMod val="50000"/>
                  </a:schemeClr>
                </a:solidFill>
              </a:rPr>
              <a:t> in </a:t>
            </a:r>
            <a:r>
              <a:rPr lang="en-US" sz="1900" dirty="0" err="1" smtClean="0">
                <a:solidFill>
                  <a:schemeClr val="bg1">
                    <a:lumMod val="50000"/>
                  </a:schemeClr>
                </a:solidFill>
              </a:rPr>
              <a:t>presenza</a:t>
            </a:r>
            <a:r>
              <a:rPr lang="en-US" sz="1900" dirty="0" smtClean="0">
                <a:solidFill>
                  <a:schemeClr val="bg1">
                    <a:lumMod val="50000"/>
                  </a:schemeClr>
                </a:solidFill>
              </a:rPr>
              <a:t> </a:t>
            </a:r>
            <a:r>
              <a:rPr lang="en-US" sz="1900" dirty="0" err="1" smtClean="0">
                <a:solidFill>
                  <a:schemeClr val="bg1">
                    <a:lumMod val="50000"/>
                  </a:schemeClr>
                </a:solidFill>
              </a:rPr>
              <a:t>di</a:t>
            </a:r>
            <a:r>
              <a:rPr lang="en-US" sz="1900" dirty="0" smtClean="0">
                <a:solidFill>
                  <a:schemeClr val="bg1">
                    <a:lumMod val="50000"/>
                  </a:schemeClr>
                </a:solidFill>
              </a:rPr>
              <a:t> </a:t>
            </a:r>
            <a:r>
              <a:rPr lang="en-US" sz="1900" dirty="0" err="1" smtClean="0">
                <a:solidFill>
                  <a:schemeClr val="bg1">
                    <a:lumMod val="50000"/>
                  </a:schemeClr>
                </a:solidFill>
              </a:rPr>
              <a:t>obiettivi</a:t>
            </a:r>
            <a:r>
              <a:rPr lang="en-US" sz="1900" dirty="0" smtClean="0">
                <a:solidFill>
                  <a:schemeClr val="bg1">
                    <a:lumMod val="50000"/>
                  </a:schemeClr>
                </a:solidFill>
              </a:rPr>
              <a:t> </a:t>
            </a:r>
            <a:r>
              <a:rPr lang="en-US" sz="1900" dirty="0" err="1" smtClean="0">
                <a:solidFill>
                  <a:schemeClr val="bg1">
                    <a:lumMod val="50000"/>
                  </a:schemeClr>
                </a:solidFill>
              </a:rPr>
              <a:t>superordinati</a:t>
            </a:r>
            <a:r>
              <a:rPr lang="en-US" sz="1900" dirty="0" smtClean="0">
                <a:solidFill>
                  <a:schemeClr val="bg1">
                    <a:lumMod val="50000"/>
                  </a:schemeClr>
                </a:solidFill>
              </a:rPr>
              <a:t> </a:t>
            </a:r>
            <a:r>
              <a:rPr lang="en-US" sz="1900" dirty="0" err="1" smtClean="0">
                <a:solidFill>
                  <a:schemeClr val="bg1">
                    <a:lumMod val="50000"/>
                  </a:schemeClr>
                </a:solidFill>
              </a:rPr>
              <a:t>che</a:t>
            </a:r>
            <a:r>
              <a:rPr lang="en-US" sz="1900" dirty="0" smtClean="0">
                <a:solidFill>
                  <a:schemeClr val="bg1">
                    <a:lumMod val="50000"/>
                  </a:schemeClr>
                </a:solidFill>
              </a:rPr>
              <a:t> </a:t>
            </a:r>
            <a:r>
              <a:rPr lang="en-US" sz="1900" dirty="0" err="1" smtClean="0">
                <a:solidFill>
                  <a:schemeClr val="bg1">
                    <a:lumMod val="50000"/>
                  </a:schemeClr>
                </a:solidFill>
              </a:rPr>
              <a:t>promuovono</a:t>
            </a:r>
            <a:r>
              <a:rPr lang="en-US" sz="1900" dirty="0" smtClean="0">
                <a:solidFill>
                  <a:schemeClr val="bg1">
                    <a:lumMod val="50000"/>
                  </a:schemeClr>
                </a:solidFill>
              </a:rPr>
              <a:t> </a:t>
            </a:r>
            <a:r>
              <a:rPr lang="en-US" sz="1900" dirty="0" err="1" smtClean="0">
                <a:solidFill>
                  <a:schemeClr val="bg1">
                    <a:lumMod val="50000"/>
                  </a:schemeClr>
                </a:solidFill>
              </a:rPr>
              <a:t>azioni</a:t>
            </a:r>
            <a:r>
              <a:rPr lang="en-US" sz="1900" dirty="0" smtClean="0">
                <a:solidFill>
                  <a:schemeClr val="bg1">
                    <a:lumMod val="50000"/>
                  </a:schemeClr>
                </a:solidFill>
              </a:rPr>
              <a:t> cooperative;</a:t>
            </a:r>
          </a:p>
          <a:p>
            <a:pPr marL="457200" indent="-457200" algn="just"/>
            <a:endParaRPr lang="en-US" sz="1900" dirty="0" smtClean="0">
              <a:solidFill>
                <a:schemeClr val="bg1">
                  <a:lumMod val="50000"/>
                </a:schemeClr>
              </a:solidFill>
            </a:endParaRPr>
          </a:p>
          <a:p>
            <a:pPr marL="457200" indent="-457200" algn="just"/>
            <a:r>
              <a:rPr lang="en-US" sz="1900" b="1" dirty="0" err="1" smtClean="0">
                <a:solidFill>
                  <a:schemeClr val="bg1">
                    <a:lumMod val="50000"/>
                  </a:schemeClr>
                </a:solidFill>
              </a:rPr>
              <a:t>Queste</a:t>
            </a:r>
            <a:r>
              <a:rPr lang="en-US" sz="1900" b="1" dirty="0" smtClean="0">
                <a:solidFill>
                  <a:schemeClr val="bg1">
                    <a:lumMod val="50000"/>
                  </a:schemeClr>
                </a:solidFill>
              </a:rPr>
              <a:t> </a:t>
            </a:r>
            <a:r>
              <a:rPr lang="en-US" sz="1900" b="1" dirty="0" err="1" smtClean="0">
                <a:solidFill>
                  <a:schemeClr val="bg1">
                    <a:lumMod val="50000"/>
                  </a:schemeClr>
                </a:solidFill>
              </a:rPr>
              <a:t>strategie</a:t>
            </a:r>
            <a:r>
              <a:rPr lang="en-US" sz="1900" b="1" dirty="0" smtClean="0">
                <a:solidFill>
                  <a:schemeClr val="bg1">
                    <a:lumMod val="50000"/>
                  </a:schemeClr>
                </a:solidFill>
              </a:rPr>
              <a:t> </a:t>
            </a:r>
            <a:r>
              <a:rPr lang="en-US" sz="1900" b="1" dirty="0" err="1" smtClean="0">
                <a:solidFill>
                  <a:schemeClr val="bg1">
                    <a:lumMod val="50000"/>
                  </a:schemeClr>
                </a:solidFill>
              </a:rPr>
              <a:t>sono</a:t>
            </a:r>
            <a:r>
              <a:rPr lang="en-US" sz="1900" b="1" dirty="0" smtClean="0">
                <a:solidFill>
                  <a:schemeClr val="bg1">
                    <a:lumMod val="50000"/>
                  </a:schemeClr>
                </a:solidFill>
              </a:rPr>
              <a:t> </a:t>
            </a:r>
            <a:r>
              <a:rPr lang="en-US" sz="1900" b="1" dirty="0" err="1" smtClean="0">
                <a:solidFill>
                  <a:schemeClr val="bg1">
                    <a:lumMod val="50000"/>
                  </a:schemeClr>
                </a:solidFill>
              </a:rPr>
              <a:t>utili</a:t>
            </a:r>
            <a:r>
              <a:rPr lang="en-US" sz="1900" b="1" dirty="0" smtClean="0">
                <a:solidFill>
                  <a:schemeClr val="bg1">
                    <a:lumMod val="50000"/>
                  </a:schemeClr>
                </a:solidFill>
              </a:rPr>
              <a:t> per </a:t>
            </a:r>
            <a:r>
              <a:rPr lang="en-US" sz="1900" b="1" dirty="0" err="1" smtClean="0">
                <a:solidFill>
                  <a:schemeClr val="bg1">
                    <a:lumMod val="50000"/>
                  </a:schemeClr>
                </a:solidFill>
              </a:rPr>
              <a:t>conflitti</a:t>
            </a:r>
            <a:r>
              <a:rPr lang="en-US" sz="1900" b="1" dirty="0" smtClean="0">
                <a:solidFill>
                  <a:schemeClr val="bg1">
                    <a:lumMod val="50000"/>
                  </a:schemeClr>
                </a:solidFill>
              </a:rPr>
              <a:t> </a:t>
            </a:r>
            <a:r>
              <a:rPr lang="en-US" sz="1900" b="1" dirty="0" err="1" smtClean="0">
                <a:solidFill>
                  <a:schemeClr val="bg1">
                    <a:lumMod val="50000"/>
                  </a:schemeClr>
                </a:solidFill>
              </a:rPr>
              <a:t>che</a:t>
            </a:r>
            <a:r>
              <a:rPr lang="en-US" sz="1900" b="1" dirty="0" smtClean="0">
                <a:solidFill>
                  <a:schemeClr val="bg1">
                    <a:lumMod val="50000"/>
                  </a:schemeClr>
                </a:solidFill>
              </a:rPr>
              <a:t> </a:t>
            </a:r>
            <a:r>
              <a:rPr lang="en-US" sz="1900" b="1" dirty="0" err="1" smtClean="0">
                <a:solidFill>
                  <a:schemeClr val="bg1">
                    <a:lumMod val="50000"/>
                  </a:schemeClr>
                </a:solidFill>
              </a:rPr>
              <a:t>si</a:t>
            </a:r>
            <a:r>
              <a:rPr lang="en-US" sz="1900" b="1" dirty="0" smtClean="0">
                <a:solidFill>
                  <a:schemeClr val="bg1">
                    <a:lumMod val="50000"/>
                  </a:schemeClr>
                </a:solidFill>
              </a:rPr>
              <a:t> </a:t>
            </a:r>
            <a:r>
              <a:rPr lang="en-US" sz="1900" b="1" dirty="0" err="1" smtClean="0">
                <a:solidFill>
                  <a:schemeClr val="bg1">
                    <a:lumMod val="50000"/>
                  </a:schemeClr>
                </a:solidFill>
              </a:rPr>
              <a:t>protraggono</a:t>
            </a:r>
            <a:r>
              <a:rPr lang="en-US" sz="1900" b="1" dirty="0" smtClean="0">
                <a:solidFill>
                  <a:schemeClr val="bg1">
                    <a:lumMod val="50000"/>
                  </a:schemeClr>
                </a:solidFill>
              </a:rPr>
              <a:t> </a:t>
            </a:r>
            <a:r>
              <a:rPr lang="en-US" sz="1900" b="1" dirty="0" err="1" smtClean="0">
                <a:solidFill>
                  <a:schemeClr val="bg1">
                    <a:lumMod val="50000"/>
                  </a:schemeClr>
                </a:solidFill>
              </a:rPr>
              <a:t>nel</a:t>
            </a:r>
            <a:r>
              <a:rPr lang="en-US" sz="1900" b="1" dirty="0" smtClean="0">
                <a:solidFill>
                  <a:schemeClr val="bg1">
                    <a:lumMod val="50000"/>
                  </a:schemeClr>
                </a:solidFill>
              </a:rPr>
              <a:t> tempo. </a:t>
            </a:r>
          </a:p>
          <a:p>
            <a:pPr algn="just"/>
            <a:endParaRPr lang="en-US" sz="1900" dirty="0" smtClean="0">
              <a:solidFill>
                <a:schemeClr val="bg1">
                  <a:lumMod val="50000"/>
                </a:schemeClr>
              </a:solidFill>
            </a:endParaRPr>
          </a:p>
          <a:p>
            <a:endParaRPr lang="en-US" dirty="0" smtClean="0">
              <a:solidFill>
                <a:schemeClr val="tx1"/>
              </a:solidFill>
            </a:endParaRPr>
          </a:p>
          <a:p>
            <a:endParaRPr lang="en-US" dirty="0">
              <a:solidFill>
                <a:schemeClr val="tx1"/>
              </a:solidFill>
            </a:endParaRPr>
          </a:p>
        </p:txBody>
      </p:sp>
      <p:sp>
        <p:nvSpPr>
          <p:cNvPr id="9"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357304"/>
            <a:ext cx="8286808" cy="2643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12" name="CasellaDiTesto 11"/>
          <p:cNvSpPr txBox="1"/>
          <p:nvPr/>
        </p:nvSpPr>
        <p:spPr>
          <a:xfrm>
            <a:off x="428596" y="1000114"/>
            <a:ext cx="8429684" cy="2862322"/>
          </a:xfrm>
          <a:prstGeom prst="rect">
            <a:avLst/>
          </a:prstGeom>
          <a:noFill/>
        </p:spPr>
        <p:txBody>
          <a:bodyPr wrap="square" rtlCol="0">
            <a:spAutoFit/>
          </a:bodyPr>
          <a:lstStyle/>
          <a:p>
            <a:r>
              <a:rPr lang="it-IT" b="1" dirty="0" smtClean="0">
                <a:solidFill>
                  <a:schemeClr val="bg1">
                    <a:lumMod val="50000"/>
                  </a:schemeClr>
                </a:solidFill>
                <a:latin typeface="Open Sans"/>
              </a:rPr>
              <a:t>Strategie per gestire i conflitti nel breve termine:</a:t>
            </a:r>
            <a:endParaRPr lang="it-IT" dirty="0" smtClean="0">
              <a:solidFill>
                <a:schemeClr val="bg1">
                  <a:lumMod val="50000"/>
                </a:schemeClr>
              </a:solidFill>
              <a:latin typeface="Open Sans"/>
            </a:endParaRPr>
          </a:p>
          <a:p>
            <a:pPr marL="342900" indent="-342900">
              <a:buFont typeface="Arial" pitchFamily="34" charset="0"/>
              <a:buChar char="•"/>
            </a:pPr>
            <a:r>
              <a:rPr lang="it-IT" b="1" dirty="0" smtClean="0">
                <a:solidFill>
                  <a:schemeClr val="bg1">
                    <a:lumMod val="50000"/>
                  </a:schemeClr>
                </a:solidFill>
                <a:latin typeface="Open Sans"/>
              </a:rPr>
              <a:t>Mantenere la calma</a:t>
            </a:r>
            <a:r>
              <a:rPr lang="it-IT" dirty="0" smtClean="0">
                <a:solidFill>
                  <a:schemeClr val="bg1">
                    <a:lumMod val="50000"/>
                  </a:schemeClr>
                </a:solidFill>
                <a:latin typeface="Open Sans"/>
              </a:rPr>
              <a:t> – insegnare ai propri atleti a gestire la rabbia e ad affrontare il conflitto con calma; </a:t>
            </a:r>
          </a:p>
          <a:p>
            <a:pPr marL="342900" indent="-342900">
              <a:buFont typeface="Arial" pitchFamily="34" charset="0"/>
              <a:buChar char="•"/>
            </a:pPr>
            <a:r>
              <a:rPr lang="it-IT" b="1" dirty="0" smtClean="0">
                <a:solidFill>
                  <a:schemeClr val="bg1">
                    <a:lumMod val="50000"/>
                  </a:schemeClr>
                </a:solidFill>
                <a:latin typeface="Open Sans"/>
              </a:rPr>
              <a:t>Non prendere le parti di un atleta (a meno che non siano conflitti violenti)</a:t>
            </a:r>
            <a:r>
              <a:rPr lang="it-IT" dirty="0" smtClean="0">
                <a:solidFill>
                  <a:schemeClr val="bg1">
                    <a:lumMod val="50000"/>
                  </a:schemeClr>
                </a:solidFill>
                <a:latin typeface="Open Sans"/>
              </a:rPr>
              <a:t> –  Cercare di comprendere entrambi i punti di vista e di promuovere una </a:t>
            </a:r>
            <a:r>
              <a:rPr lang="it-IT" dirty="0" err="1" smtClean="0">
                <a:solidFill>
                  <a:schemeClr val="bg1">
                    <a:lumMod val="50000"/>
                  </a:schemeClr>
                </a:solidFill>
                <a:latin typeface="Open Sans"/>
              </a:rPr>
              <a:t>comunicazion</a:t>
            </a:r>
            <a:r>
              <a:rPr lang="it-IT" dirty="0" smtClean="0">
                <a:solidFill>
                  <a:schemeClr val="bg1">
                    <a:lumMod val="50000"/>
                  </a:schemeClr>
                </a:solidFill>
                <a:latin typeface="Open Sans"/>
              </a:rPr>
              <a:t> aperta durante il conflitto; </a:t>
            </a:r>
          </a:p>
          <a:p>
            <a:pPr marL="342900" indent="-342900">
              <a:buFont typeface="Arial" pitchFamily="34" charset="0"/>
              <a:buChar char="•"/>
            </a:pPr>
            <a:r>
              <a:rPr lang="it-IT" dirty="0" smtClean="0">
                <a:solidFill>
                  <a:schemeClr val="bg1">
                    <a:lumMod val="50000"/>
                  </a:schemeClr>
                </a:solidFill>
                <a:latin typeface="Open Sans"/>
              </a:rPr>
              <a:t>Se il conflitto è solo verbale, aprire una discussione di fronte agli altri membri; </a:t>
            </a:r>
            <a:endParaRPr lang="it-IT" b="1" dirty="0" smtClean="0">
              <a:solidFill>
                <a:schemeClr val="bg1">
                  <a:lumMod val="50000"/>
                </a:schemeClr>
              </a:solidFill>
              <a:latin typeface="Open Sans"/>
            </a:endParaRPr>
          </a:p>
          <a:p>
            <a:pPr marL="342900" indent="-342900">
              <a:buFont typeface="Arial" pitchFamily="34" charset="0"/>
              <a:buChar char="•"/>
            </a:pPr>
            <a:r>
              <a:rPr lang="it-IT" dirty="0" smtClean="0">
                <a:solidFill>
                  <a:schemeClr val="bg1">
                    <a:lumMod val="50000"/>
                  </a:schemeClr>
                </a:solidFill>
                <a:latin typeface="Open Sans"/>
              </a:rPr>
              <a:t>Se il conflitto è fisico, bisogna prendere le persone da parte e discuterne separatamente dal gruppo; </a:t>
            </a:r>
            <a:endParaRPr lang="it-IT" b="1" dirty="0" smtClean="0">
              <a:solidFill>
                <a:schemeClr val="bg1">
                  <a:lumMod val="50000"/>
                </a:schemeClr>
              </a:solidFill>
              <a:latin typeface="Open Sans"/>
            </a:endParaRPr>
          </a:p>
          <a:p>
            <a:pPr marL="342900" indent="-342900"/>
            <a:endParaRPr lang="it-IT" dirty="0"/>
          </a:p>
        </p:txBody>
      </p:sp>
      <p:sp>
        <p:nvSpPr>
          <p:cNvPr id="9"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357304"/>
            <a:ext cx="8286808" cy="2643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12" name="CasellaDiTesto 11"/>
          <p:cNvSpPr txBox="1"/>
          <p:nvPr/>
        </p:nvSpPr>
        <p:spPr>
          <a:xfrm>
            <a:off x="357158" y="1928808"/>
            <a:ext cx="8429684" cy="923330"/>
          </a:xfrm>
          <a:prstGeom prst="rect">
            <a:avLst/>
          </a:prstGeom>
          <a:noFill/>
        </p:spPr>
        <p:txBody>
          <a:bodyPr wrap="square" rtlCol="0">
            <a:spAutoFit/>
          </a:bodyPr>
          <a:lstStyle/>
          <a:p>
            <a:pPr marL="342900" indent="-342900" algn="ctr"/>
            <a:r>
              <a:rPr lang="it-IT" b="1" dirty="0" smtClean="0">
                <a:solidFill>
                  <a:schemeClr val="bg1">
                    <a:lumMod val="50000"/>
                  </a:schemeClr>
                </a:solidFill>
                <a:latin typeface="Open Sans"/>
              </a:rPr>
              <a:t>È importante che gli atleti capiscano che il miglior modo per risolvere i conflitti non è la violenza ma il dialogo.</a:t>
            </a:r>
          </a:p>
          <a:p>
            <a:pPr marL="342900" indent="-342900"/>
            <a:endParaRPr lang="it-IT" dirty="0"/>
          </a:p>
        </p:txBody>
      </p:sp>
      <p:pic>
        <p:nvPicPr>
          <p:cNvPr id="24578" name="Picture 2" descr="Risultati immagini per warning"/>
          <p:cNvPicPr>
            <a:picLocks noChangeAspect="1" noChangeArrowheads="1"/>
          </p:cNvPicPr>
          <p:nvPr/>
        </p:nvPicPr>
        <p:blipFill>
          <a:blip r:embed="rId3" cstate="print"/>
          <a:srcRect/>
          <a:stretch>
            <a:fillRect/>
          </a:stretch>
        </p:blipFill>
        <p:spPr bwMode="auto">
          <a:xfrm>
            <a:off x="4143372" y="2643188"/>
            <a:ext cx="1285884" cy="1285884"/>
          </a:xfrm>
          <a:prstGeom prst="rect">
            <a:avLst/>
          </a:prstGeom>
          <a:noFill/>
        </p:spPr>
      </p:pic>
      <p:sp>
        <p:nvSpPr>
          <p:cNvPr id="10"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785800"/>
            <a:ext cx="8215370" cy="32861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err="1" smtClean="0">
                <a:solidFill>
                  <a:schemeClr val="bg1">
                    <a:lumMod val="50000"/>
                  </a:schemeClr>
                </a:solidFill>
              </a:rPr>
              <a:t>Strategie</a:t>
            </a:r>
            <a:r>
              <a:rPr lang="en-US" sz="1800" b="1" dirty="0" smtClean="0">
                <a:solidFill>
                  <a:schemeClr val="bg1">
                    <a:lumMod val="50000"/>
                  </a:schemeClr>
                </a:solidFill>
              </a:rPr>
              <a:t> per </a:t>
            </a:r>
            <a:r>
              <a:rPr lang="en-US" sz="1800" b="1" dirty="0" err="1" smtClean="0">
                <a:solidFill>
                  <a:schemeClr val="bg1">
                    <a:lumMod val="50000"/>
                  </a:schemeClr>
                </a:solidFill>
              </a:rPr>
              <a:t>prevenire</a:t>
            </a:r>
            <a:r>
              <a:rPr lang="en-US" sz="1800" b="1" dirty="0" smtClean="0">
                <a:solidFill>
                  <a:schemeClr val="bg1">
                    <a:lumMod val="50000"/>
                  </a:schemeClr>
                </a:solidFill>
              </a:rPr>
              <a:t> </a:t>
            </a:r>
            <a:r>
              <a:rPr lang="en-US" sz="1800" b="1" dirty="0" err="1" smtClean="0">
                <a:solidFill>
                  <a:schemeClr val="bg1">
                    <a:lumMod val="50000"/>
                  </a:schemeClr>
                </a:solidFill>
              </a:rPr>
              <a:t>il</a:t>
            </a:r>
            <a:r>
              <a:rPr lang="en-US" sz="1800" b="1" dirty="0" smtClean="0">
                <a:solidFill>
                  <a:schemeClr val="bg1">
                    <a:lumMod val="50000"/>
                  </a:schemeClr>
                </a:solidFill>
              </a:rPr>
              <a:t> </a:t>
            </a:r>
            <a:r>
              <a:rPr lang="en-US" sz="1800" b="1" dirty="0" err="1" smtClean="0">
                <a:solidFill>
                  <a:schemeClr val="bg1">
                    <a:lumMod val="50000"/>
                  </a:schemeClr>
                </a:solidFill>
              </a:rPr>
              <a:t>conflitto</a:t>
            </a:r>
            <a:endParaRPr lang="en-US" sz="1800" b="1" dirty="0" smtClean="0">
              <a:solidFill>
                <a:schemeClr val="bg1">
                  <a:lumMod val="50000"/>
                </a:schemeClr>
              </a:solidFill>
            </a:endParaRPr>
          </a:p>
          <a:p>
            <a:endParaRPr lang="en-US" sz="1800" b="1" dirty="0" smtClean="0">
              <a:solidFill>
                <a:schemeClr val="bg1">
                  <a:lumMod val="50000"/>
                </a:schemeClr>
              </a:solidFill>
            </a:endParaRPr>
          </a:p>
          <a:p>
            <a:pPr marL="457200" indent="-457200" algn="just">
              <a:buFont typeface="Arial" pitchFamily="34" charset="0"/>
              <a:buChar char="•"/>
            </a:pP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atleti</a:t>
            </a:r>
            <a:r>
              <a:rPr lang="en-US" sz="1800" dirty="0" smtClean="0">
                <a:solidFill>
                  <a:schemeClr val="bg1">
                    <a:lumMod val="50000"/>
                  </a:schemeClr>
                </a:solidFill>
              </a:rPr>
              <a:t> </a:t>
            </a:r>
            <a:r>
              <a:rPr lang="en-US" sz="1800" dirty="0" err="1" smtClean="0">
                <a:solidFill>
                  <a:schemeClr val="bg1">
                    <a:lumMod val="50000"/>
                  </a:schemeClr>
                </a:solidFill>
              </a:rPr>
              <a:t>dovrebbero</a:t>
            </a:r>
            <a:r>
              <a:rPr lang="en-US" sz="1800" dirty="0" smtClean="0">
                <a:solidFill>
                  <a:schemeClr val="bg1">
                    <a:lumMod val="50000"/>
                  </a:schemeClr>
                </a:solidFill>
              </a:rPr>
              <a:t> </a:t>
            </a:r>
            <a:r>
              <a:rPr lang="en-US" sz="1800" dirty="0" err="1" smtClean="0">
                <a:solidFill>
                  <a:schemeClr val="bg1">
                    <a:lumMod val="50000"/>
                  </a:schemeClr>
                </a:solidFill>
              </a:rPr>
              <a:t>essere</a:t>
            </a:r>
            <a:r>
              <a:rPr lang="en-US" sz="1800" dirty="0" smtClean="0">
                <a:solidFill>
                  <a:schemeClr val="bg1">
                    <a:lumMod val="50000"/>
                  </a:schemeClr>
                </a:solidFill>
              </a:rPr>
              <a:t> </a:t>
            </a:r>
            <a:r>
              <a:rPr lang="en-US" sz="1800" dirty="0" err="1" smtClean="0">
                <a:solidFill>
                  <a:schemeClr val="bg1">
                    <a:lumMod val="50000"/>
                  </a:schemeClr>
                </a:solidFill>
              </a:rPr>
              <a:t>incoraggiati</a:t>
            </a:r>
            <a:r>
              <a:rPr lang="en-US" sz="1800" dirty="0" smtClean="0">
                <a:solidFill>
                  <a:schemeClr val="bg1">
                    <a:lumMod val="50000"/>
                  </a:schemeClr>
                </a:solidFill>
              </a:rPr>
              <a:t> a </a:t>
            </a:r>
            <a:r>
              <a:rPr lang="en-US" sz="1800" dirty="0" err="1" smtClean="0">
                <a:solidFill>
                  <a:schemeClr val="bg1">
                    <a:lumMod val="50000"/>
                  </a:schemeClr>
                </a:solidFill>
              </a:rPr>
              <a:t>rappresentare</a:t>
            </a:r>
            <a:r>
              <a:rPr lang="en-US" sz="1800" dirty="0" smtClean="0">
                <a:solidFill>
                  <a:schemeClr val="bg1">
                    <a:lumMod val="50000"/>
                  </a:schemeClr>
                </a:solidFill>
              </a:rPr>
              <a:t> </a:t>
            </a: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individui</a:t>
            </a:r>
            <a:r>
              <a:rPr lang="en-US" sz="1800" dirty="0" smtClean="0">
                <a:solidFill>
                  <a:schemeClr val="bg1">
                    <a:lumMod val="50000"/>
                  </a:schemeClr>
                </a:solidFill>
              </a:rPr>
              <a:t> come </a:t>
            </a:r>
            <a:r>
              <a:rPr lang="en-US" sz="1800" dirty="0" err="1" smtClean="0">
                <a:solidFill>
                  <a:schemeClr val="bg1">
                    <a:lumMod val="50000"/>
                  </a:schemeClr>
                </a:solidFill>
              </a:rPr>
              <a:t>persone</a:t>
            </a:r>
            <a:r>
              <a:rPr lang="en-US" sz="1800" dirty="0" smtClean="0">
                <a:solidFill>
                  <a:schemeClr val="bg1">
                    <a:lumMod val="50000"/>
                  </a:schemeClr>
                </a:solidFill>
              </a:rPr>
              <a:t> </a:t>
            </a:r>
            <a:r>
              <a:rPr lang="en-US" sz="1800" dirty="0" err="1" smtClean="0">
                <a:solidFill>
                  <a:schemeClr val="bg1">
                    <a:lumMod val="50000"/>
                  </a:schemeClr>
                </a:solidFill>
              </a:rPr>
              <a:t>invece</a:t>
            </a:r>
            <a:r>
              <a:rPr lang="en-US" sz="1800" dirty="0" smtClean="0">
                <a:solidFill>
                  <a:schemeClr val="bg1">
                    <a:lumMod val="50000"/>
                  </a:schemeClr>
                </a:solidFill>
              </a:rPr>
              <a:t> </a:t>
            </a:r>
            <a:r>
              <a:rPr lang="en-US" sz="1800" dirty="0" err="1" smtClean="0">
                <a:solidFill>
                  <a:schemeClr val="bg1">
                    <a:lumMod val="50000"/>
                  </a:schemeClr>
                </a:solidFill>
              </a:rPr>
              <a:t>che</a:t>
            </a:r>
            <a:r>
              <a:rPr lang="en-US" sz="1800" dirty="0" smtClean="0">
                <a:solidFill>
                  <a:schemeClr val="bg1">
                    <a:lumMod val="50000"/>
                  </a:schemeClr>
                </a:solidFill>
              </a:rPr>
              <a:t> </a:t>
            </a:r>
            <a:r>
              <a:rPr lang="en-US" sz="1800" dirty="0" err="1" smtClean="0">
                <a:solidFill>
                  <a:schemeClr val="bg1">
                    <a:lumMod val="50000"/>
                  </a:schemeClr>
                </a:solidFill>
              </a:rPr>
              <a:t>semplici</a:t>
            </a:r>
            <a:r>
              <a:rPr lang="en-US" sz="1800" dirty="0" smtClean="0">
                <a:solidFill>
                  <a:schemeClr val="bg1">
                    <a:lumMod val="50000"/>
                  </a:schemeClr>
                </a:solidFill>
              </a:rPr>
              <a:t> </a:t>
            </a:r>
            <a:r>
              <a:rPr lang="en-US" sz="1800" dirty="0" err="1" smtClean="0">
                <a:solidFill>
                  <a:schemeClr val="bg1">
                    <a:lumMod val="50000"/>
                  </a:schemeClr>
                </a:solidFill>
              </a:rPr>
              <a:t>membri</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un </a:t>
            </a:r>
            <a:r>
              <a:rPr lang="en-US" sz="1800" dirty="0" err="1" smtClean="0">
                <a:solidFill>
                  <a:schemeClr val="bg1">
                    <a:lumMod val="50000"/>
                  </a:schemeClr>
                </a:solidFill>
              </a:rPr>
              <a:t>gruppo</a:t>
            </a:r>
            <a:r>
              <a:rPr lang="en-US" sz="1800" dirty="0" smtClean="0">
                <a:solidFill>
                  <a:schemeClr val="bg1">
                    <a:lumMod val="50000"/>
                  </a:schemeClr>
                </a:solidFill>
              </a:rPr>
              <a:t>;</a:t>
            </a:r>
          </a:p>
          <a:p>
            <a:pPr marL="457200" indent="-457200" algn="l">
              <a:buFont typeface="Arial" pitchFamily="34" charset="0"/>
              <a:buChar char="•"/>
            </a:pP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atleti</a:t>
            </a:r>
            <a:r>
              <a:rPr lang="en-US" sz="1800" dirty="0" smtClean="0">
                <a:solidFill>
                  <a:schemeClr val="bg1">
                    <a:lumMod val="50000"/>
                  </a:schemeClr>
                </a:solidFill>
              </a:rPr>
              <a:t> </a:t>
            </a:r>
            <a:r>
              <a:rPr lang="en-US" sz="1800" dirty="0" err="1" smtClean="0">
                <a:solidFill>
                  <a:schemeClr val="bg1">
                    <a:lumMod val="50000"/>
                  </a:schemeClr>
                </a:solidFill>
              </a:rPr>
              <a:t>dovrebbero</a:t>
            </a:r>
            <a:r>
              <a:rPr lang="en-US" sz="1800" dirty="0" smtClean="0">
                <a:solidFill>
                  <a:schemeClr val="bg1">
                    <a:lumMod val="50000"/>
                  </a:schemeClr>
                </a:solidFill>
              </a:rPr>
              <a:t> </a:t>
            </a:r>
            <a:r>
              <a:rPr lang="en-US" sz="1800" dirty="0" err="1" smtClean="0">
                <a:solidFill>
                  <a:schemeClr val="bg1">
                    <a:lumMod val="50000"/>
                  </a:schemeClr>
                </a:solidFill>
              </a:rPr>
              <a:t>essere</a:t>
            </a:r>
            <a:r>
              <a:rPr lang="en-US" sz="1800" dirty="0" smtClean="0">
                <a:solidFill>
                  <a:schemeClr val="bg1">
                    <a:lumMod val="50000"/>
                  </a:schemeClr>
                </a:solidFill>
              </a:rPr>
              <a:t> </a:t>
            </a:r>
            <a:r>
              <a:rPr lang="en-US" sz="1800" dirty="0" err="1" smtClean="0">
                <a:solidFill>
                  <a:schemeClr val="bg1">
                    <a:lumMod val="50000"/>
                  </a:schemeClr>
                </a:solidFill>
              </a:rPr>
              <a:t>sfidati</a:t>
            </a:r>
            <a:r>
              <a:rPr lang="en-US" sz="1800" dirty="0" smtClean="0">
                <a:solidFill>
                  <a:schemeClr val="bg1">
                    <a:lumMod val="50000"/>
                  </a:schemeClr>
                </a:solidFill>
              </a:rPr>
              <a:t> ad </a:t>
            </a:r>
            <a:r>
              <a:rPr lang="en-US" sz="1800" dirty="0" err="1" smtClean="0">
                <a:solidFill>
                  <a:schemeClr val="bg1">
                    <a:lumMod val="50000"/>
                  </a:schemeClr>
                </a:solidFill>
              </a:rPr>
              <a:t>espandere</a:t>
            </a:r>
            <a:r>
              <a:rPr lang="en-US" sz="1800" dirty="0" smtClean="0">
                <a:solidFill>
                  <a:schemeClr val="bg1">
                    <a:lumMod val="50000"/>
                  </a:schemeClr>
                </a:solidFill>
              </a:rPr>
              <a:t> le </a:t>
            </a:r>
            <a:r>
              <a:rPr lang="en-US" sz="1800" dirty="0" err="1" smtClean="0">
                <a:solidFill>
                  <a:schemeClr val="bg1">
                    <a:lumMod val="50000"/>
                  </a:schemeClr>
                </a:solidFill>
              </a:rPr>
              <a:t>loro</a:t>
            </a:r>
            <a:r>
              <a:rPr lang="en-US" sz="1800" dirty="0" smtClean="0">
                <a:solidFill>
                  <a:schemeClr val="bg1">
                    <a:lumMod val="50000"/>
                  </a:schemeClr>
                </a:solidFill>
              </a:rPr>
              <a:t> </a:t>
            </a:r>
            <a:r>
              <a:rPr lang="en-US" sz="1800" dirty="0" err="1" smtClean="0">
                <a:solidFill>
                  <a:schemeClr val="bg1">
                    <a:lumMod val="50000"/>
                  </a:schemeClr>
                </a:solidFill>
              </a:rPr>
              <a:t>percezioni</a:t>
            </a:r>
            <a:r>
              <a:rPr lang="en-US" sz="1800" dirty="0" smtClean="0">
                <a:solidFill>
                  <a:schemeClr val="bg1">
                    <a:lumMod val="50000"/>
                  </a:schemeClr>
                </a:solidFill>
              </a:rPr>
              <a:t> </a:t>
            </a:r>
            <a:r>
              <a:rPr lang="en-US" sz="1800" dirty="0" err="1" smtClean="0">
                <a:solidFill>
                  <a:schemeClr val="bg1">
                    <a:lumMod val="50000"/>
                  </a:schemeClr>
                </a:solidFill>
              </a:rPr>
              <a:t>sull’ingroup</a:t>
            </a:r>
            <a:r>
              <a:rPr lang="en-US" sz="1800" dirty="0" smtClean="0">
                <a:solidFill>
                  <a:schemeClr val="bg1">
                    <a:lumMod val="50000"/>
                  </a:schemeClr>
                </a:solidFill>
              </a:rPr>
              <a:t> per </a:t>
            </a:r>
            <a:r>
              <a:rPr lang="en-US" sz="1800" dirty="0" err="1" smtClean="0">
                <a:solidFill>
                  <a:schemeClr val="bg1">
                    <a:lumMod val="50000"/>
                  </a:schemeClr>
                </a:solidFill>
              </a:rPr>
              <a:t>includere</a:t>
            </a:r>
            <a:r>
              <a:rPr lang="en-US" sz="1800" dirty="0" smtClean="0">
                <a:solidFill>
                  <a:schemeClr val="bg1">
                    <a:lumMod val="50000"/>
                  </a:schemeClr>
                </a:solidFill>
              </a:rPr>
              <a:t> </a:t>
            </a:r>
            <a:r>
              <a:rPr lang="en-US" sz="1800" dirty="0" err="1" smtClean="0">
                <a:solidFill>
                  <a:schemeClr val="bg1">
                    <a:lumMod val="50000"/>
                  </a:schemeClr>
                </a:solidFill>
              </a:rPr>
              <a:t>coloro</a:t>
            </a:r>
            <a:r>
              <a:rPr lang="en-US" sz="1800" dirty="0" smtClean="0">
                <a:solidFill>
                  <a:schemeClr val="bg1">
                    <a:lumMod val="50000"/>
                  </a:schemeClr>
                </a:solidFill>
              </a:rPr>
              <a:t> </a:t>
            </a:r>
            <a:r>
              <a:rPr lang="en-US" sz="1800" dirty="0" err="1" smtClean="0">
                <a:solidFill>
                  <a:schemeClr val="bg1">
                    <a:lumMod val="50000"/>
                  </a:schemeClr>
                </a:solidFill>
              </a:rPr>
              <a:t>che</a:t>
            </a:r>
            <a:r>
              <a:rPr lang="en-US" sz="1800" dirty="0" smtClean="0">
                <a:solidFill>
                  <a:schemeClr val="bg1">
                    <a:lumMod val="50000"/>
                  </a:schemeClr>
                </a:solidFill>
              </a:rPr>
              <a:t> </a:t>
            </a:r>
            <a:r>
              <a:rPr lang="en-US" sz="1800" dirty="0" err="1" smtClean="0">
                <a:solidFill>
                  <a:schemeClr val="bg1">
                    <a:lumMod val="50000"/>
                  </a:schemeClr>
                </a:solidFill>
              </a:rPr>
              <a:t>stanno</a:t>
            </a:r>
            <a:r>
              <a:rPr lang="en-US" sz="1800" dirty="0" smtClean="0">
                <a:solidFill>
                  <a:schemeClr val="bg1">
                    <a:lumMod val="50000"/>
                  </a:schemeClr>
                </a:solidFill>
              </a:rPr>
              <a:t> </a:t>
            </a:r>
            <a:r>
              <a:rPr lang="en-US" sz="1800" dirty="0" err="1" smtClean="0">
                <a:solidFill>
                  <a:schemeClr val="bg1">
                    <a:lumMod val="50000"/>
                  </a:schemeClr>
                </a:solidFill>
              </a:rPr>
              <a:t>fuori</a:t>
            </a:r>
            <a:r>
              <a:rPr lang="en-US" sz="1800" dirty="0" smtClean="0">
                <a:solidFill>
                  <a:schemeClr val="bg1">
                    <a:lumMod val="50000"/>
                  </a:schemeClr>
                </a:solidFill>
              </a:rPr>
              <a:t>; </a:t>
            </a:r>
          </a:p>
          <a:p>
            <a:pPr marL="457200" indent="-457200" algn="l">
              <a:buFont typeface="Arial" pitchFamily="34" charset="0"/>
              <a:buChar char="•"/>
            </a:pP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atleti</a:t>
            </a:r>
            <a:r>
              <a:rPr lang="en-US" sz="1800" dirty="0" smtClean="0">
                <a:solidFill>
                  <a:schemeClr val="bg1">
                    <a:lumMod val="50000"/>
                  </a:schemeClr>
                </a:solidFill>
              </a:rPr>
              <a:t> </a:t>
            </a:r>
            <a:r>
              <a:rPr lang="en-US" sz="1800" dirty="0" err="1" smtClean="0">
                <a:solidFill>
                  <a:schemeClr val="bg1">
                    <a:lumMod val="50000"/>
                  </a:schemeClr>
                </a:solidFill>
              </a:rPr>
              <a:t>dovrebbero</a:t>
            </a:r>
            <a:r>
              <a:rPr lang="en-US" sz="1800" dirty="0" smtClean="0">
                <a:solidFill>
                  <a:schemeClr val="bg1">
                    <a:lumMod val="50000"/>
                  </a:schemeClr>
                </a:solidFill>
              </a:rPr>
              <a:t> </a:t>
            </a:r>
            <a:r>
              <a:rPr lang="en-US" sz="1800" dirty="0" err="1" smtClean="0">
                <a:solidFill>
                  <a:schemeClr val="bg1">
                    <a:lumMod val="50000"/>
                  </a:schemeClr>
                </a:solidFill>
              </a:rPr>
              <a:t>ricevere</a:t>
            </a:r>
            <a:r>
              <a:rPr lang="en-US" sz="1800" dirty="0" smtClean="0">
                <a:solidFill>
                  <a:schemeClr val="bg1">
                    <a:lumMod val="50000"/>
                  </a:schemeClr>
                </a:solidFill>
              </a:rPr>
              <a:t> </a:t>
            </a:r>
            <a:r>
              <a:rPr lang="en-US" sz="1800" dirty="0" err="1" smtClean="0">
                <a:solidFill>
                  <a:schemeClr val="bg1">
                    <a:lumMod val="50000"/>
                  </a:schemeClr>
                </a:solidFill>
              </a:rPr>
              <a:t>un’educazione</a:t>
            </a:r>
            <a:r>
              <a:rPr lang="en-US" sz="1800" dirty="0" smtClean="0">
                <a:solidFill>
                  <a:schemeClr val="bg1">
                    <a:lumMod val="50000"/>
                  </a:schemeClr>
                </a:solidFill>
              </a:rPr>
              <a:t> </a:t>
            </a:r>
            <a:r>
              <a:rPr lang="en-US" sz="1800" dirty="0" err="1" smtClean="0">
                <a:solidFill>
                  <a:schemeClr val="bg1">
                    <a:lumMod val="50000"/>
                  </a:schemeClr>
                </a:solidFill>
              </a:rPr>
              <a:t>sulle</a:t>
            </a:r>
            <a:r>
              <a:rPr lang="en-US" sz="1800" dirty="0" smtClean="0">
                <a:solidFill>
                  <a:schemeClr val="bg1">
                    <a:lumMod val="50000"/>
                  </a:schemeClr>
                </a:solidFill>
              </a:rPr>
              <a:t> </a:t>
            </a:r>
            <a:r>
              <a:rPr lang="en-US" sz="1800" dirty="0" err="1" smtClean="0">
                <a:solidFill>
                  <a:schemeClr val="bg1">
                    <a:lumMod val="50000"/>
                  </a:schemeClr>
                </a:solidFill>
              </a:rPr>
              <a:t>prospettive</a:t>
            </a:r>
            <a:r>
              <a:rPr lang="en-US" sz="1800" dirty="0" smtClean="0">
                <a:solidFill>
                  <a:schemeClr val="bg1">
                    <a:lumMod val="50000"/>
                  </a:schemeClr>
                </a:solidFill>
              </a:rPr>
              <a:t> e </a:t>
            </a:r>
            <a:r>
              <a:rPr lang="en-US" sz="1800" dirty="0" err="1" smtClean="0">
                <a:solidFill>
                  <a:schemeClr val="bg1">
                    <a:lumMod val="50000"/>
                  </a:schemeClr>
                </a:solidFill>
              </a:rPr>
              <a:t>pratiche</a:t>
            </a:r>
            <a:r>
              <a:rPr lang="en-US" sz="1800" dirty="0" smtClean="0">
                <a:solidFill>
                  <a:schemeClr val="bg1">
                    <a:lumMod val="50000"/>
                  </a:schemeClr>
                </a:solidFill>
              </a:rPr>
              <a:t> </a:t>
            </a:r>
            <a:r>
              <a:rPr lang="en-US" sz="1800" dirty="0" err="1" smtClean="0">
                <a:solidFill>
                  <a:schemeClr val="bg1">
                    <a:lumMod val="50000"/>
                  </a:schemeClr>
                </a:solidFill>
              </a:rPr>
              <a:t>religiose</a:t>
            </a:r>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785800"/>
            <a:ext cx="8215370" cy="32861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800" dirty="0">
              <a:solidFill>
                <a:schemeClr val="bg1">
                  <a:lumMod val="50000"/>
                </a:schemeClr>
              </a:solidFill>
            </a:endParaRPr>
          </a:p>
        </p:txBody>
      </p:sp>
      <p:sp>
        <p:nvSpPr>
          <p:cNvPr id="9" name="CasellaDiTesto 8"/>
          <p:cNvSpPr txBox="1"/>
          <p:nvPr/>
        </p:nvSpPr>
        <p:spPr>
          <a:xfrm>
            <a:off x="428596" y="1071552"/>
            <a:ext cx="7858180" cy="2585323"/>
          </a:xfrm>
          <a:prstGeom prst="rect">
            <a:avLst/>
          </a:prstGeom>
          <a:noFill/>
        </p:spPr>
        <p:txBody>
          <a:bodyPr wrap="square" rtlCol="0">
            <a:spAutoFit/>
          </a:bodyPr>
          <a:lstStyle/>
          <a:p>
            <a:r>
              <a:rPr lang="en-GB" b="1" dirty="0" err="1" smtClean="0">
                <a:solidFill>
                  <a:schemeClr val="tx1">
                    <a:lumMod val="50000"/>
                    <a:lumOff val="50000"/>
                  </a:schemeClr>
                </a:solidFill>
                <a:latin typeface="Open Sans"/>
              </a:rPr>
              <a:t>Suggerimenti</a:t>
            </a:r>
            <a:r>
              <a:rPr lang="en-GB" b="1" dirty="0" smtClean="0">
                <a:solidFill>
                  <a:schemeClr val="tx1">
                    <a:lumMod val="50000"/>
                    <a:lumOff val="50000"/>
                  </a:schemeClr>
                </a:solidFill>
                <a:latin typeface="Open Sans"/>
              </a:rPr>
              <a:t>:</a:t>
            </a:r>
          </a:p>
          <a:p>
            <a:endParaRPr lang="en-GB" dirty="0" smtClean="0">
              <a:solidFill>
                <a:schemeClr val="tx1">
                  <a:lumMod val="50000"/>
                  <a:lumOff val="50000"/>
                </a:schemeClr>
              </a:solidFill>
              <a:latin typeface="Open Sans"/>
            </a:endParaRPr>
          </a:p>
          <a:p>
            <a:r>
              <a:rPr lang="en-GB" dirty="0" err="1" smtClean="0">
                <a:solidFill>
                  <a:schemeClr val="tx1">
                    <a:lumMod val="50000"/>
                    <a:lumOff val="50000"/>
                  </a:schemeClr>
                </a:solidFill>
                <a:latin typeface="Open Sans"/>
              </a:rPr>
              <a:t>Quando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nasce</a:t>
            </a:r>
            <a:r>
              <a:rPr lang="en-GB" dirty="0" smtClean="0">
                <a:solidFill>
                  <a:schemeClr val="tx1">
                    <a:lumMod val="50000"/>
                    <a:lumOff val="50000"/>
                  </a:schemeClr>
                </a:solidFill>
                <a:latin typeface="Open Sans"/>
              </a:rPr>
              <a:t> un </a:t>
            </a:r>
            <a:r>
              <a:rPr lang="en-GB" dirty="0" err="1" smtClean="0">
                <a:solidFill>
                  <a:schemeClr val="tx1">
                    <a:lumMod val="50000"/>
                    <a:lumOff val="50000"/>
                  </a:schemeClr>
                </a:solidFill>
                <a:latin typeface="Open Sans"/>
              </a:rPr>
              <a:t>conflitto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tra</a:t>
            </a:r>
            <a:r>
              <a:rPr lang="en-GB" dirty="0" smtClean="0">
                <a:solidFill>
                  <a:schemeClr val="tx1">
                    <a:lumMod val="50000"/>
                    <a:lumOff val="50000"/>
                  </a:schemeClr>
                </a:solidFill>
                <a:latin typeface="Open Sans"/>
              </a:rPr>
              <a:t> bambini, se </a:t>
            </a:r>
            <a:r>
              <a:rPr lang="en-GB" dirty="0" err="1" smtClean="0">
                <a:solidFill>
                  <a:schemeClr val="tx1">
                    <a:lumMod val="50000"/>
                    <a:lumOff val="50000"/>
                  </a:schemeClr>
                </a:solidFill>
                <a:latin typeface="Open Sans"/>
              </a:rPr>
              <a:t>il</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conflitto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coinvolge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argomenti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seri</a:t>
            </a:r>
            <a:r>
              <a:rPr lang="en-GB" dirty="0" smtClean="0">
                <a:solidFill>
                  <a:schemeClr val="tx1">
                    <a:lumMod val="50000"/>
                    <a:lumOff val="50000"/>
                  </a:schemeClr>
                </a:solidFill>
                <a:latin typeface="Open Sans"/>
              </a:rPr>
              <a:t>, è </a:t>
            </a:r>
            <a:r>
              <a:rPr lang="en-GB" dirty="0" err="1" smtClean="0">
                <a:solidFill>
                  <a:schemeClr val="tx1">
                    <a:lumMod val="50000"/>
                    <a:lumOff val="50000"/>
                  </a:schemeClr>
                </a:solidFill>
                <a:latin typeface="Open Sans"/>
              </a:rPr>
              <a:t>necessario</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informare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genitori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su</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cosa</a:t>
            </a:r>
            <a:r>
              <a:rPr lang="en-GB" dirty="0" smtClean="0">
                <a:solidFill>
                  <a:schemeClr val="tx1">
                    <a:lumMod val="50000"/>
                    <a:lumOff val="50000"/>
                  </a:schemeClr>
                </a:solidFill>
                <a:latin typeface="Open Sans"/>
              </a:rPr>
              <a:t> è </a:t>
            </a:r>
            <a:r>
              <a:rPr lang="en-GB" dirty="0" err="1" smtClean="0">
                <a:solidFill>
                  <a:schemeClr val="tx1">
                    <a:lumMod val="50000"/>
                    <a:lumOff val="50000"/>
                  </a:schemeClr>
                </a:solidFill>
                <a:latin typeface="Open Sans"/>
              </a:rPr>
              <a:t>successo</a:t>
            </a:r>
            <a:r>
              <a:rPr lang="en-GB" dirty="0" smtClean="0">
                <a:solidFill>
                  <a:schemeClr val="tx1">
                    <a:lumMod val="50000"/>
                    <a:lumOff val="50000"/>
                  </a:schemeClr>
                </a:solidFill>
                <a:latin typeface="Open Sans"/>
              </a:rPr>
              <a:t>. </a:t>
            </a:r>
          </a:p>
          <a:p>
            <a:endParaRPr lang="en-GB" dirty="0" smtClean="0">
              <a:solidFill>
                <a:schemeClr val="tx1">
                  <a:lumMod val="50000"/>
                  <a:lumOff val="50000"/>
                </a:schemeClr>
              </a:solidFill>
              <a:latin typeface="Open Sans"/>
            </a:endParaRPr>
          </a:p>
          <a:p>
            <a:r>
              <a:rPr lang="en-GB" dirty="0" smtClean="0">
                <a:solidFill>
                  <a:schemeClr val="tx1">
                    <a:lumMod val="50000"/>
                    <a:lumOff val="50000"/>
                  </a:schemeClr>
                </a:solidFill>
                <a:latin typeface="Open Sans"/>
              </a:rPr>
              <a:t>Per fare </a:t>
            </a:r>
            <a:r>
              <a:rPr lang="en-GB" dirty="0" err="1" smtClean="0">
                <a:solidFill>
                  <a:schemeClr val="tx1">
                    <a:lumMod val="50000"/>
                    <a:lumOff val="50000"/>
                  </a:schemeClr>
                </a:solidFill>
                <a:latin typeface="Open Sans"/>
              </a:rPr>
              <a:t>ciò</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si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aspetta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che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gli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allenatori</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informino</a:t>
            </a:r>
            <a:r>
              <a:rPr lang="en-GB" dirty="0" smtClean="0">
                <a:solidFill>
                  <a:schemeClr val="tx1">
                    <a:lumMod val="50000"/>
                    <a:lumOff val="50000"/>
                  </a:schemeClr>
                </a:solidFill>
                <a:latin typeface="Open Sans"/>
              </a:rPr>
              <a:t> I </a:t>
            </a:r>
            <a:r>
              <a:rPr lang="en-GB" dirty="0" err="1" smtClean="0">
                <a:solidFill>
                  <a:schemeClr val="tx1">
                    <a:lumMod val="50000"/>
                    <a:lumOff val="50000"/>
                  </a:schemeClr>
                </a:solidFill>
                <a:latin typeface="Open Sans"/>
              </a:rPr>
              <a:t>genitori</a:t>
            </a:r>
            <a:r>
              <a:rPr lang="en-GB" dirty="0" smtClean="0">
                <a:solidFill>
                  <a:schemeClr val="tx1">
                    <a:lumMod val="50000"/>
                    <a:lumOff val="50000"/>
                  </a:schemeClr>
                </a:solidFill>
                <a:latin typeface="Open Sans"/>
              </a:rPr>
              <a:t> per </a:t>
            </a:r>
            <a:r>
              <a:rPr lang="en-GB" dirty="0" err="1" smtClean="0">
                <a:solidFill>
                  <a:schemeClr val="tx1">
                    <a:lumMod val="50000"/>
                    <a:lumOff val="50000"/>
                  </a:schemeClr>
                </a:solidFill>
                <a:latin typeface="Open Sans"/>
              </a:rPr>
              <a:t>concordare</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una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strategia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educativa</a:t>
            </a:r>
            <a:r>
              <a:rPr lang="en-GB" dirty="0" smtClean="0">
                <a:solidFill>
                  <a:schemeClr val="tx1">
                    <a:lumMod val="50000"/>
                    <a:lumOff val="50000"/>
                  </a:schemeClr>
                </a:solidFill>
                <a:latin typeface="Open Sans"/>
              </a:rPr>
              <a:t> </a:t>
            </a:r>
            <a:r>
              <a:rPr lang="en-GB" dirty="0" err="1" smtClean="0">
                <a:solidFill>
                  <a:schemeClr val="tx1">
                    <a:lumMod val="50000"/>
                    <a:lumOff val="50000"/>
                  </a:schemeClr>
                </a:solidFill>
                <a:latin typeface="Open Sans"/>
              </a:rPr>
              <a:t>comune</a:t>
            </a:r>
            <a:r>
              <a:rPr lang="en-GB" dirty="0" smtClean="0">
                <a:solidFill>
                  <a:schemeClr val="tx1">
                    <a:lumMod val="50000"/>
                    <a:lumOff val="50000"/>
                  </a:schemeClr>
                </a:solidFill>
                <a:latin typeface="Open Sans"/>
              </a:rPr>
              <a:t>. </a:t>
            </a:r>
          </a:p>
          <a:p>
            <a:endParaRPr lang="en-GB" dirty="0" smtClean="0">
              <a:latin typeface="Open Sans"/>
            </a:endParaRPr>
          </a:p>
          <a:p>
            <a:endParaRPr lang="en-GB" dirty="0">
              <a:latin typeface="Open Sans"/>
            </a:endParaRPr>
          </a:p>
        </p:txBody>
      </p:sp>
      <p:sp>
        <p:nvSpPr>
          <p:cNvPr id="10" name="Titolo 1"/>
          <p:cNvSpPr txBox="1">
            <a:spLocks/>
          </p:cNvSpPr>
          <p:nvPr/>
        </p:nvSpPr>
        <p:spPr>
          <a:xfrm>
            <a:off x="785786" y="142858"/>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3.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Il conflitto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r>
              <a:rPr lang="it-IT" b="1" dirty="0" smtClean="0"/>
              <a:t>Domande</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378966" y="1635646"/>
            <a:ext cx="8336438" cy="200767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r>
              <a:rPr lang="en-GB" dirty="0" err="1" smtClean="0"/>
              <a:t>Quali</a:t>
            </a:r>
            <a:r>
              <a:rPr lang="en-GB" dirty="0" smtClean="0"/>
              <a:t> </a:t>
            </a:r>
            <a:r>
              <a:rPr lang="en-GB" dirty="0" err="1" smtClean="0"/>
              <a:t>strategie</a:t>
            </a:r>
            <a:r>
              <a:rPr lang="en-GB" dirty="0" smtClean="0"/>
              <a:t> </a:t>
            </a:r>
            <a:r>
              <a:rPr lang="en-GB" dirty="0" err="1" smtClean="0"/>
              <a:t>possono</a:t>
            </a:r>
            <a:r>
              <a:rPr lang="en-GB" dirty="0" smtClean="0"/>
              <a:t> </a:t>
            </a:r>
            <a:r>
              <a:rPr lang="en-GB" dirty="0" err="1" smtClean="0"/>
              <a:t>essere</a:t>
            </a:r>
            <a:r>
              <a:rPr lang="en-GB" dirty="0" smtClean="0"/>
              <a:t> </a:t>
            </a:r>
            <a:r>
              <a:rPr lang="en-GB" dirty="0" err="1" smtClean="0"/>
              <a:t>usate</a:t>
            </a:r>
            <a:r>
              <a:rPr lang="en-GB" dirty="0" smtClean="0"/>
              <a:t> per </a:t>
            </a:r>
            <a:r>
              <a:rPr lang="en-GB" dirty="0" err="1" smtClean="0"/>
              <a:t>risolvere</a:t>
            </a:r>
            <a:r>
              <a:rPr lang="en-GB" dirty="0" smtClean="0"/>
              <a:t> I </a:t>
            </a:r>
            <a:r>
              <a:rPr lang="en-GB" dirty="0" err="1" smtClean="0"/>
              <a:t>conflitti</a:t>
            </a:r>
            <a:r>
              <a:rPr lang="en-GB" dirty="0" smtClean="0"/>
              <a:t>?</a:t>
            </a:r>
          </a:p>
          <a:p>
            <a:pPr marL="457200" indent="-457200" algn="l">
              <a:buFont typeface="Arial" pitchFamily="34" charset="0"/>
              <a:buChar char="•"/>
            </a:pPr>
            <a:r>
              <a:rPr lang="en-GB" dirty="0" err="1" smtClean="0"/>
              <a:t>Quali</a:t>
            </a:r>
            <a:r>
              <a:rPr lang="en-GB" dirty="0" smtClean="0"/>
              <a:t> </a:t>
            </a:r>
            <a:r>
              <a:rPr lang="en-GB" dirty="0" err="1" smtClean="0"/>
              <a:t>strategie</a:t>
            </a:r>
            <a:r>
              <a:rPr lang="en-GB" dirty="0" smtClean="0"/>
              <a:t> </a:t>
            </a:r>
            <a:r>
              <a:rPr lang="en-GB" dirty="0" err="1" smtClean="0"/>
              <a:t>possono</a:t>
            </a:r>
            <a:r>
              <a:rPr lang="en-GB" dirty="0" smtClean="0"/>
              <a:t> </a:t>
            </a:r>
            <a:r>
              <a:rPr lang="en-GB" dirty="0" err="1" smtClean="0"/>
              <a:t>essere</a:t>
            </a:r>
            <a:r>
              <a:rPr lang="en-GB" dirty="0" smtClean="0"/>
              <a:t> </a:t>
            </a:r>
            <a:r>
              <a:rPr lang="en-GB" dirty="0" err="1" smtClean="0"/>
              <a:t>usate</a:t>
            </a:r>
            <a:r>
              <a:rPr lang="en-GB" dirty="0" smtClean="0"/>
              <a:t> per </a:t>
            </a:r>
            <a:r>
              <a:rPr lang="en-GB" dirty="0" err="1" smtClean="0"/>
              <a:t>risolvere</a:t>
            </a:r>
            <a:r>
              <a:rPr lang="en-GB" dirty="0" smtClean="0"/>
              <a:t> I </a:t>
            </a:r>
            <a:r>
              <a:rPr lang="en-GB" dirty="0" err="1" smtClean="0"/>
              <a:t>conflitti</a:t>
            </a:r>
            <a:r>
              <a:rPr lang="en-GB" dirty="0" smtClean="0"/>
              <a:t> </a:t>
            </a:r>
            <a:r>
              <a:rPr lang="en-GB" dirty="0" err="1" smtClean="0"/>
              <a:t>nel</a:t>
            </a:r>
            <a:r>
              <a:rPr lang="en-GB" dirty="0" smtClean="0"/>
              <a:t> </a:t>
            </a:r>
            <a:r>
              <a:rPr lang="en-GB" dirty="0" err="1" smtClean="0"/>
              <a:t>breve</a:t>
            </a:r>
            <a:r>
              <a:rPr lang="en-GB" dirty="0" smtClean="0"/>
              <a:t> </a:t>
            </a:r>
            <a:r>
              <a:rPr lang="en-GB" dirty="0" err="1" smtClean="0"/>
              <a:t>termine</a:t>
            </a:r>
            <a:r>
              <a:rPr lang="en-GB" dirty="0" smtClean="0"/>
              <a:t>?</a:t>
            </a:r>
          </a:p>
          <a:p>
            <a:pPr marL="457200" indent="-457200" algn="l">
              <a:buFont typeface="Arial" pitchFamily="34" charset="0"/>
              <a:buChar char="•"/>
            </a:pPr>
            <a:r>
              <a:rPr lang="en-GB" dirty="0" err="1" smtClean="0"/>
              <a:t>Quali</a:t>
            </a:r>
            <a:r>
              <a:rPr lang="en-GB" dirty="0" smtClean="0"/>
              <a:t> </a:t>
            </a:r>
            <a:r>
              <a:rPr lang="en-GB" dirty="0" err="1" smtClean="0"/>
              <a:t>strategie</a:t>
            </a:r>
            <a:r>
              <a:rPr lang="en-GB" dirty="0" smtClean="0"/>
              <a:t> </a:t>
            </a:r>
            <a:r>
              <a:rPr lang="en-GB" dirty="0" err="1" smtClean="0"/>
              <a:t>possono</a:t>
            </a:r>
            <a:r>
              <a:rPr lang="en-GB" dirty="0" smtClean="0"/>
              <a:t> </a:t>
            </a:r>
            <a:r>
              <a:rPr lang="en-GB" dirty="0" err="1" smtClean="0"/>
              <a:t>essere</a:t>
            </a:r>
            <a:r>
              <a:rPr lang="en-GB" dirty="0" smtClean="0"/>
              <a:t> </a:t>
            </a:r>
            <a:r>
              <a:rPr lang="en-GB" dirty="0" err="1" smtClean="0"/>
              <a:t>usate</a:t>
            </a:r>
            <a:r>
              <a:rPr lang="en-GB" dirty="0" smtClean="0"/>
              <a:t> per </a:t>
            </a:r>
            <a:r>
              <a:rPr lang="en-GB" dirty="0" err="1" smtClean="0"/>
              <a:t>risolvere</a:t>
            </a:r>
            <a:r>
              <a:rPr lang="en-GB" dirty="0" smtClean="0"/>
              <a:t> I </a:t>
            </a:r>
            <a:r>
              <a:rPr lang="en-GB" dirty="0" err="1" smtClean="0"/>
              <a:t>conflitti</a:t>
            </a:r>
            <a:r>
              <a:rPr lang="en-GB" dirty="0" smtClean="0"/>
              <a:t> </a:t>
            </a:r>
            <a:r>
              <a:rPr lang="en-GB" dirty="0" err="1" smtClean="0"/>
              <a:t>nel</a:t>
            </a:r>
            <a:r>
              <a:rPr lang="en-GB" dirty="0" smtClean="0"/>
              <a:t> </a:t>
            </a:r>
            <a:r>
              <a:rPr lang="en-GB" dirty="0" err="1" smtClean="0"/>
              <a:t>lungo</a:t>
            </a:r>
            <a:r>
              <a:rPr lang="en-GB" dirty="0" smtClean="0"/>
              <a:t> </a:t>
            </a:r>
            <a:r>
              <a:rPr lang="en-GB" dirty="0" err="1" smtClean="0"/>
              <a:t>termine</a:t>
            </a:r>
            <a:r>
              <a:rPr lang="en-GB" dirty="0" smtClean="0"/>
              <a:t>?</a:t>
            </a:r>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6858016" y="3214692"/>
            <a:ext cx="1775234" cy="1000132"/>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it-IT" b="1" dirty="0" smtClean="0">
                <a:solidFill>
                  <a:schemeClr val="tx1">
                    <a:lumMod val="50000"/>
                    <a:lumOff val="50000"/>
                  </a:schemeClr>
                </a:solidFill>
                <a:latin typeface="Open Sans"/>
              </a:rPr>
              <a:t>Fine dell’Unità 3</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it-IT" sz="1800" dirty="0" smtClean="0">
                <a:solidFill>
                  <a:schemeClr val="bg1">
                    <a:lumMod val="50000"/>
                  </a:schemeClr>
                </a:solidFill>
              </a:rPr>
              <a:t>Unità 4. </a:t>
            </a:r>
            <a:r>
              <a:rPr lang="it-IT" sz="1800" b="0" dirty="0" smtClean="0">
                <a:solidFill>
                  <a:schemeClr val="bg1">
                    <a:lumMod val="50000"/>
                  </a:schemeClr>
                </a:solidFill>
              </a:rPr>
              <a:t>Le conseguenze della violenza e dell’esclusione</a:t>
            </a:r>
            <a:endParaRPr lang="it-IT"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214414" y="1071552"/>
            <a:ext cx="7226249" cy="285752"/>
          </a:xfrm>
        </p:spPr>
        <p:txBody>
          <a:bodyPr>
            <a:noAutofit/>
          </a:bodyPr>
          <a:lstStyle/>
          <a:p>
            <a:r>
              <a:rPr lang="en-US" sz="1800" b="1" dirty="0" smtClean="0"/>
              <a:t>OVERVIEW</a:t>
            </a:r>
            <a:endParaRPr lang="lt-LT" sz="1800" b="1" dirty="0" smtClean="0"/>
          </a:p>
          <a:p>
            <a:endParaRPr lang="lt-LT" sz="1800" dirty="0"/>
          </a:p>
          <a:p>
            <a:endParaRPr lang="en-US"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357158" y="1714494"/>
            <a:ext cx="8429684"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1800" dirty="0" smtClean="0"/>
              <a:t>In </a:t>
            </a:r>
            <a:r>
              <a:rPr lang="en-US" sz="1800" dirty="0" err="1" smtClean="0"/>
              <a:t>questa</a:t>
            </a:r>
            <a:r>
              <a:rPr lang="en-US" sz="1800" dirty="0" smtClean="0"/>
              <a:t> </a:t>
            </a:r>
            <a:r>
              <a:rPr lang="en-US" sz="1800" dirty="0" err="1" smtClean="0"/>
              <a:t>unità</a:t>
            </a:r>
            <a:r>
              <a:rPr lang="en-US" sz="1800" dirty="0" smtClean="0"/>
              <a:t>, </a:t>
            </a:r>
            <a:r>
              <a:rPr lang="en-US" sz="1800" dirty="0" err="1" smtClean="0"/>
              <a:t>verranno</a:t>
            </a:r>
            <a:r>
              <a:rPr lang="en-US" sz="1800" dirty="0" smtClean="0"/>
              <a:t> </a:t>
            </a:r>
            <a:r>
              <a:rPr lang="en-US" sz="1800" dirty="0" err="1" smtClean="0"/>
              <a:t>illustrati</a:t>
            </a:r>
            <a:r>
              <a:rPr lang="en-US" sz="1800" dirty="0" smtClean="0"/>
              <a:t> pattern </a:t>
            </a:r>
            <a:r>
              <a:rPr lang="en-US" sz="1800" dirty="0" err="1" smtClean="0"/>
              <a:t>specifici</a:t>
            </a:r>
            <a:r>
              <a:rPr lang="en-US" sz="1800" dirty="0" smtClean="0"/>
              <a:t> per </a:t>
            </a:r>
            <a:r>
              <a:rPr lang="en-US" sz="1800" dirty="0" err="1" smtClean="0"/>
              <a:t>riconoscere</a:t>
            </a:r>
            <a:r>
              <a:rPr lang="en-US" sz="1800" dirty="0" smtClean="0"/>
              <a:t> </a:t>
            </a:r>
            <a:r>
              <a:rPr lang="en-US" sz="1800" dirty="0" err="1" smtClean="0"/>
              <a:t>episodi</a:t>
            </a:r>
            <a:r>
              <a:rPr lang="en-US" sz="1800" dirty="0" smtClean="0"/>
              <a:t> </a:t>
            </a:r>
            <a:r>
              <a:rPr lang="en-US" sz="1800" dirty="0" err="1" smtClean="0"/>
              <a:t>di</a:t>
            </a:r>
            <a:r>
              <a:rPr lang="en-US" sz="1800" dirty="0" smtClean="0"/>
              <a:t> </a:t>
            </a:r>
            <a:r>
              <a:rPr lang="en-US" sz="1800" dirty="0" err="1" smtClean="0"/>
              <a:t>violenza</a:t>
            </a:r>
            <a:r>
              <a:rPr lang="en-US" sz="1800" dirty="0" smtClean="0"/>
              <a:t> </a:t>
            </a:r>
            <a:r>
              <a:rPr lang="en-US" sz="1800" dirty="0" err="1" smtClean="0"/>
              <a:t>ed</a:t>
            </a:r>
            <a:r>
              <a:rPr lang="en-US" sz="1800" dirty="0" smtClean="0"/>
              <a:t> </a:t>
            </a:r>
            <a:r>
              <a:rPr lang="en-US" sz="1800" dirty="0" err="1" smtClean="0"/>
              <a:t>esclusione</a:t>
            </a:r>
            <a:r>
              <a:rPr lang="en-US" sz="1800" dirty="0" smtClean="0"/>
              <a:t> </a:t>
            </a:r>
            <a:r>
              <a:rPr lang="en-US" sz="1800" dirty="0" err="1" smtClean="0"/>
              <a:t>sulle</a:t>
            </a:r>
            <a:r>
              <a:rPr lang="en-US" sz="1800" dirty="0" smtClean="0"/>
              <a:t> </a:t>
            </a:r>
            <a:r>
              <a:rPr lang="en-US" sz="1800" dirty="0" err="1" smtClean="0"/>
              <a:t>vittime</a:t>
            </a:r>
            <a:r>
              <a:rPr lang="en-US" sz="1800" dirty="0" smtClean="0"/>
              <a:t>.</a:t>
            </a:r>
          </a:p>
        </p:txBody>
      </p:sp>
      <p:pic>
        <p:nvPicPr>
          <p:cNvPr id="20482" name="Picture 2" descr="Risultati immagini per children victim"/>
          <p:cNvPicPr>
            <a:picLocks noChangeAspect="1" noChangeArrowheads="1"/>
          </p:cNvPicPr>
          <p:nvPr/>
        </p:nvPicPr>
        <p:blipFill>
          <a:blip r:embed="rId3" cstate="print"/>
          <a:srcRect/>
          <a:stretch>
            <a:fillRect/>
          </a:stretch>
        </p:blipFill>
        <p:spPr bwMode="auto">
          <a:xfrm>
            <a:off x="4857751" y="2357436"/>
            <a:ext cx="3129665" cy="1643074"/>
          </a:xfrm>
          <a:prstGeom prst="rect">
            <a:avLst/>
          </a:prstGeom>
          <a:noFill/>
        </p:spPr>
      </p:pic>
      <p:sp>
        <p:nvSpPr>
          <p:cNvPr id="10"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1071552"/>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b="1" dirty="0" err="1" smtClean="0">
                <a:solidFill>
                  <a:schemeClr val="bg1">
                    <a:lumMod val="50000"/>
                  </a:schemeClr>
                </a:solidFill>
              </a:rPr>
              <a:t>Effetti</a:t>
            </a:r>
            <a:r>
              <a:rPr lang="en-US" sz="1800" b="1" dirty="0" smtClean="0">
                <a:solidFill>
                  <a:schemeClr val="bg1">
                    <a:lumMod val="50000"/>
                  </a:schemeClr>
                </a:solidFill>
              </a:rPr>
              <a:t> a </a:t>
            </a:r>
            <a:r>
              <a:rPr lang="en-US" sz="1800" b="1" dirty="0" err="1" smtClean="0">
                <a:solidFill>
                  <a:schemeClr val="bg1">
                    <a:lumMod val="50000"/>
                  </a:schemeClr>
                </a:solidFill>
              </a:rPr>
              <a:t>breve</a:t>
            </a:r>
            <a:r>
              <a:rPr lang="en-US" sz="1800" b="1" dirty="0" smtClean="0">
                <a:solidFill>
                  <a:schemeClr val="bg1">
                    <a:lumMod val="50000"/>
                  </a:schemeClr>
                </a:solidFill>
              </a:rPr>
              <a:t> </a:t>
            </a:r>
            <a:r>
              <a:rPr lang="en-US" sz="1800" b="1" dirty="0" err="1" smtClean="0">
                <a:solidFill>
                  <a:schemeClr val="bg1">
                    <a:lumMod val="50000"/>
                  </a:schemeClr>
                </a:solidFill>
              </a:rPr>
              <a:t>termine</a:t>
            </a:r>
            <a:endParaRPr lang="en-US" sz="1800" b="1" dirty="0" smtClean="0">
              <a:solidFill>
                <a:schemeClr val="bg1">
                  <a:lumMod val="50000"/>
                </a:schemeClr>
              </a:solidFill>
            </a:endParaRPr>
          </a:p>
          <a:p>
            <a:pPr algn="just"/>
            <a:r>
              <a:rPr lang="en-US" sz="1800" dirty="0" smtClean="0">
                <a:solidFill>
                  <a:schemeClr val="bg1">
                    <a:lumMod val="50000"/>
                  </a:schemeClr>
                </a:solidFill>
              </a:rPr>
              <a:t>I bambini </a:t>
            </a:r>
            <a:r>
              <a:rPr lang="en-US" sz="1800" dirty="0" err="1" smtClean="0">
                <a:solidFill>
                  <a:schemeClr val="bg1">
                    <a:lumMod val="50000"/>
                  </a:schemeClr>
                </a:solidFill>
              </a:rPr>
              <a:t>esposti</a:t>
            </a:r>
            <a:r>
              <a:rPr lang="en-US" sz="1800" dirty="0" smtClean="0">
                <a:solidFill>
                  <a:schemeClr val="bg1">
                    <a:lumMod val="50000"/>
                  </a:schemeClr>
                </a:solidFill>
              </a:rPr>
              <a:t> ad </a:t>
            </a:r>
            <a:r>
              <a:rPr lang="en-US" sz="1800" dirty="0" err="1" smtClean="0">
                <a:solidFill>
                  <a:schemeClr val="bg1">
                    <a:lumMod val="50000"/>
                  </a:schemeClr>
                </a:solidFill>
              </a:rPr>
              <a:t>episodi</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violenza</a:t>
            </a:r>
            <a:r>
              <a:rPr lang="en-US" sz="1800" dirty="0" smtClean="0">
                <a:solidFill>
                  <a:schemeClr val="bg1">
                    <a:lumMod val="50000"/>
                  </a:schemeClr>
                </a:solidFill>
              </a:rPr>
              <a:t> </a:t>
            </a:r>
            <a:r>
              <a:rPr lang="en-US" sz="1800" dirty="0" err="1" smtClean="0">
                <a:solidFill>
                  <a:schemeClr val="bg1">
                    <a:lumMod val="50000"/>
                  </a:schemeClr>
                </a:solidFill>
              </a:rPr>
              <a:t>ed</a:t>
            </a:r>
            <a:r>
              <a:rPr lang="en-US" sz="1800" dirty="0" smtClean="0">
                <a:solidFill>
                  <a:schemeClr val="bg1">
                    <a:lumMod val="50000"/>
                  </a:schemeClr>
                </a:solidFill>
              </a:rPr>
              <a:t> </a:t>
            </a:r>
            <a:r>
              <a:rPr lang="en-US" sz="1800" dirty="0" err="1" smtClean="0">
                <a:solidFill>
                  <a:schemeClr val="bg1">
                    <a:lumMod val="50000"/>
                  </a:schemeClr>
                </a:solidFill>
              </a:rPr>
              <a:t>esclusione</a:t>
            </a:r>
            <a:r>
              <a:rPr lang="en-US" sz="1800" dirty="0" smtClean="0">
                <a:solidFill>
                  <a:schemeClr val="bg1">
                    <a:lumMod val="50000"/>
                  </a:schemeClr>
                </a:solidFill>
              </a:rPr>
              <a:t> </a:t>
            </a:r>
            <a:r>
              <a:rPr lang="en-US" sz="1800" dirty="0" err="1" smtClean="0">
                <a:solidFill>
                  <a:schemeClr val="bg1">
                    <a:lumMod val="50000"/>
                  </a:schemeClr>
                </a:solidFill>
              </a:rPr>
              <a:t>tendono</a:t>
            </a:r>
            <a:r>
              <a:rPr lang="en-US" sz="1800" dirty="0" smtClean="0">
                <a:solidFill>
                  <a:schemeClr val="bg1">
                    <a:lumMod val="50000"/>
                  </a:schemeClr>
                </a:solidFill>
              </a:rPr>
              <a:t> a </a:t>
            </a:r>
            <a:r>
              <a:rPr lang="en-US" sz="1800" dirty="0" err="1" smtClean="0">
                <a:solidFill>
                  <a:schemeClr val="bg1">
                    <a:lumMod val="50000"/>
                  </a:schemeClr>
                </a:solidFill>
              </a:rPr>
              <a:t>soffrire</a:t>
            </a:r>
            <a:r>
              <a:rPr lang="en-US" sz="1800" dirty="0" smtClean="0">
                <a:solidFill>
                  <a:schemeClr val="bg1">
                    <a:lumMod val="50000"/>
                  </a:schemeClr>
                </a:solidFill>
              </a:rPr>
              <a:t> </a:t>
            </a:r>
            <a:r>
              <a:rPr lang="en-US" sz="1800" dirty="0" err="1" smtClean="0">
                <a:solidFill>
                  <a:schemeClr val="bg1">
                    <a:lumMod val="50000"/>
                  </a:schemeClr>
                </a:solidFill>
              </a:rPr>
              <a:t>dei</a:t>
            </a:r>
            <a:r>
              <a:rPr lang="en-US" sz="1800" dirty="0" smtClean="0">
                <a:solidFill>
                  <a:schemeClr val="bg1">
                    <a:lumMod val="50000"/>
                  </a:schemeClr>
                </a:solidFill>
              </a:rPr>
              <a:t> </a:t>
            </a:r>
            <a:r>
              <a:rPr lang="en-US" sz="1800" dirty="0" err="1" smtClean="0">
                <a:solidFill>
                  <a:schemeClr val="bg1">
                    <a:lumMod val="50000"/>
                  </a:schemeClr>
                </a:solidFill>
              </a:rPr>
              <a:t>seguenti</a:t>
            </a:r>
            <a:r>
              <a:rPr lang="en-US" sz="1800" dirty="0" smtClean="0">
                <a:solidFill>
                  <a:schemeClr val="bg1">
                    <a:lumMod val="50000"/>
                  </a:schemeClr>
                </a:solidFill>
              </a:rPr>
              <a:t> </a:t>
            </a:r>
            <a:r>
              <a:rPr lang="en-US" sz="1800" dirty="0" err="1" smtClean="0">
                <a:solidFill>
                  <a:schemeClr val="bg1">
                    <a:lumMod val="50000"/>
                  </a:schemeClr>
                </a:solidFill>
              </a:rPr>
              <a:t>fenomeni</a:t>
            </a:r>
            <a:r>
              <a:rPr lang="en-US" sz="1800" dirty="0" smtClean="0">
                <a:solidFill>
                  <a:schemeClr val="bg1">
                    <a:lumMod val="50000"/>
                  </a:schemeClr>
                </a:solidFill>
              </a:rPr>
              <a:t>:</a:t>
            </a:r>
          </a:p>
          <a:p>
            <a:pPr algn="just">
              <a:buFont typeface="Arial" pitchFamily="34" charset="0"/>
              <a:buChar char="•"/>
            </a:pPr>
            <a:r>
              <a:rPr lang="en-US" sz="1800" dirty="0" smtClean="0">
                <a:solidFill>
                  <a:schemeClr val="bg1">
                    <a:lumMod val="50000"/>
                  </a:schemeClr>
                </a:solidFill>
              </a:rPr>
              <a:t> Stress</a:t>
            </a: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Depressione</a:t>
            </a:r>
            <a:endParaRPr lang="en-US" sz="1800" dirty="0" smtClean="0">
              <a:solidFill>
                <a:schemeClr val="bg1">
                  <a:lumMod val="50000"/>
                </a:schemeClr>
              </a:solidFill>
            </a:endParaRP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Isolamento</a:t>
            </a:r>
            <a:endParaRPr lang="en-US" sz="1800" dirty="0" smtClean="0">
              <a:solidFill>
                <a:schemeClr val="bg1">
                  <a:lumMod val="50000"/>
                </a:schemeClr>
              </a:solidFill>
            </a:endParaRP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Insensibilità</a:t>
            </a:r>
            <a:r>
              <a:rPr lang="en-US" sz="1800" dirty="0" smtClean="0">
                <a:solidFill>
                  <a:schemeClr val="bg1">
                    <a:lumMod val="50000"/>
                  </a:schemeClr>
                </a:solidFill>
              </a:rPr>
              <a:t> verso la </a:t>
            </a:r>
            <a:r>
              <a:rPr lang="en-US" sz="1800" dirty="0" err="1" smtClean="0">
                <a:solidFill>
                  <a:schemeClr val="bg1">
                    <a:lumMod val="50000"/>
                  </a:schemeClr>
                </a:solidFill>
              </a:rPr>
              <a:t>violenza</a:t>
            </a:r>
            <a:r>
              <a:rPr lang="en-US" sz="1800" dirty="0" smtClean="0">
                <a:solidFill>
                  <a:schemeClr val="bg1">
                    <a:lumMod val="50000"/>
                  </a:schemeClr>
                </a:solidFill>
              </a:rPr>
              <a:t> </a:t>
            </a: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Insensibilità</a:t>
            </a:r>
            <a:r>
              <a:rPr lang="en-US" sz="1800" dirty="0" smtClean="0">
                <a:solidFill>
                  <a:schemeClr val="bg1">
                    <a:lumMod val="50000"/>
                  </a:schemeClr>
                </a:solidFill>
              </a:rPr>
              <a:t> verso </a:t>
            </a: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altri</a:t>
            </a:r>
            <a:endParaRPr lang="en-US" sz="1800" dirty="0" smtClean="0">
              <a:solidFill>
                <a:schemeClr val="bg1">
                  <a:lumMod val="50000"/>
                </a:schemeClr>
              </a:solidFill>
            </a:endParaRP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Essere</a:t>
            </a:r>
            <a:r>
              <a:rPr lang="en-US" sz="1800" dirty="0" smtClean="0">
                <a:solidFill>
                  <a:schemeClr val="bg1">
                    <a:lumMod val="50000"/>
                  </a:schemeClr>
                </a:solidFill>
              </a:rPr>
              <a:t> </a:t>
            </a:r>
            <a:r>
              <a:rPr lang="en-US" sz="1800" dirty="0" err="1" smtClean="0">
                <a:solidFill>
                  <a:schemeClr val="bg1">
                    <a:lumMod val="50000"/>
                  </a:schemeClr>
                </a:solidFill>
              </a:rPr>
              <a:t>violenti</a:t>
            </a:r>
            <a:endParaRPr lang="en-US" sz="1800" dirty="0">
              <a:solidFill>
                <a:schemeClr val="bg1">
                  <a:lumMod val="50000"/>
                </a:schemeClr>
              </a:solidFill>
            </a:endParaRPr>
          </a:p>
        </p:txBody>
      </p:sp>
      <p:pic>
        <p:nvPicPr>
          <p:cNvPr id="19457" name="Picture 1"/>
          <p:cNvPicPr>
            <a:picLocks noChangeAspect="1" noChangeArrowheads="1"/>
          </p:cNvPicPr>
          <p:nvPr/>
        </p:nvPicPr>
        <p:blipFill>
          <a:blip r:embed="rId3" cstate="print"/>
          <a:srcRect/>
          <a:stretch>
            <a:fillRect/>
          </a:stretch>
        </p:blipFill>
        <p:spPr bwMode="auto">
          <a:xfrm>
            <a:off x="5857884" y="2143122"/>
            <a:ext cx="1947846" cy="1214489"/>
          </a:xfrm>
          <a:prstGeom prst="rect">
            <a:avLst/>
          </a:prstGeom>
          <a:noFill/>
          <a:ln w="9525">
            <a:noFill/>
            <a:miter lim="800000"/>
            <a:headEnd/>
            <a:tailEnd/>
          </a:ln>
          <a:effectLst/>
        </p:spPr>
      </p:pic>
      <p:sp>
        <p:nvSpPr>
          <p:cNvPr id="11"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b="1" dirty="0" err="1" smtClean="0">
                <a:solidFill>
                  <a:schemeClr val="bg1">
                    <a:lumMod val="50000"/>
                  </a:schemeClr>
                </a:solidFill>
              </a:rPr>
              <a:t>Effetti</a:t>
            </a:r>
            <a:r>
              <a:rPr lang="en-US" sz="1800" b="1" dirty="0" smtClean="0">
                <a:solidFill>
                  <a:schemeClr val="bg1">
                    <a:lumMod val="50000"/>
                  </a:schemeClr>
                </a:solidFill>
              </a:rPr>
              <a:t> a </a:t>
            </a:r>
            <a:r>
              <a:rPr lang="en-US" sz="1800" b="1" dirty="0" err="1" smtClean="0">
                <a:solidFill>
                  <a:schemeClr val="bg1">
                    <a:lumMod val="50000"/>
                  </a:schemeClr>
                </a:solidFill>
              </a:rPr>
              <a:t>lungo</a:t>
            </a:r>
            <a:r>
              <a:rPr lang="en-US" sz="1800" b="1" dirty="0" smtClean="0">
                <a:solidFill>
                  <a:schemeClr val="bg1">
                    <a:lumMod val="50000"/>
                  </a:schemeClr>
                </a:solidFill>
              </a:rPr>
              <a:t> </a:t>
            </a:r>
            <a:r>
              <a:rPr lang="en-US" sz="1800" b="1" dirty="0" err="1" smtClean="0">
                <a:solidFill>
                  <a:schemeClr val="bg1">
                    <a:lumMod val="50000"/>
                  </a:schemeClr>
                </a:solidFill>
              </a:rPr>
              <a:t>termine</a:t>
            </a:r>
            <a:r>
              <a:rPr lang="en-US" sz="1800" b="1" dirty="0" smtClean="0">
                <a:solidFill>
                  <a:schemeClr val="bg1">
                    <a:lumMod val="50000"/>
                  </a:schemeClr>
                </a:solidFill>
              </a:rPr>
              <a:t> </a:t>
            </a:r>
          </a:p>
          <a:p>
            <a:pPr algn="just"/>
            <a:r>
              <a:rPr lang="en-US" sz="1800" dirty="0" err="1" smtClean="0">
                <a:solidFill>
                  <a:schemeClr val="bg1">
                    <a:lumMod val="50000"/>
                  </a:schemeClr>
                </a:solidFill>
              </a:rPr>
              <a:t>Nel</a:t>
            </a:r>
            <a:r>
              <a:rPr lang="en-US" sz="1800" dirty="0" smtClean="0">
                <a:solidFill>
                  <a:schemeClr val="bg1">
                    <a:lumMod val="50000"/>
                  </a:schemeClr>
                </a:solidFill>
              </a:rPr>
              <a:t> </a:t>
            </a:r>
            <a:r>
              <a:rPr lang="en-US" sz="1800" dirty="0" err="1" smtClean="0">
                <a:solidFill>
                  <a:schemeClr val="bg1">
                    <a:lumMod val="50000"/>
                  </a:schemeClr>
                </a:solidFill>
              </a:rPr>
              <a:t>lungo</a:t>
            </a:r>
            <a:r>
              <a:rPr lang="en-US" sz="1800" dirty="0" smtClean="0">
                <a:solidFill>
                  <a:schemeClr val="bg1">
                    <a:lumMod val="50000"/>
                  </a:schemeClr>
                </a:solidFill>
              </a:rPr>
              <a:t> </a:t>
            </a:r>
            <a:r>
              <a:rPr lang="en-US" sz="1800" dirty="0" err="1" smtClean="0">
                <a:solidFill>
                  <a:schemeClr val="bg1">
                    <a:lumMod val="50000"/>
                  </a:schemeClr>
                </a:solidFill>
              </a:rPr>
              <a:t>periodo</a:t>
            </a:r>
            <a:r>
              <a:rPr lang="en-US" sz="1800" dirty="0" smtClean="0">
                <a:solidFill>
                  <a:schemeClr val="bg1">
                    <a:lumMod val="50000"/>
                  </a:schemeClr>
                </a:solidFill>
              </a:rPr>
              <a:t>, è </a:t>
            </a:r>
            <a:r>
              <a:rPr lang="en-US" sz="1800" dirty="0" err="1" smtClean="0">
                <a:solidFill>
                  <a:schemeClr val="bg1">
                    <a:lumMod val="50000"/>
                  </a:schemeClr>
                </a:solidFill>
              </a:rPr>
              <a:t>probabile</a:t>
            </a:r>
            <a:r>
              <a:rPr lang="en-US" sz="1800" dirty="0" smtClean="0">
                <a:solidFill>
                  <a:schemeClr val="bg1">
                    <a:lumMod val="50000"/>
                  </a:schemeClr>
                </a:solidFill>
              </a:rPr>
              <a:t> </a:t>
            </a:r>
            <a:r>
              <a:rPr lang="en-US" sz="1800" dirty="0" err="1" smtClean="0">
                <a:solidFill>
                  <a:schemeClr val="bg1">
                    <a:lumMod val="50000"/>
                  </a:schemeClr>
                </a:solidFill>
              </a:rPr>
              <a:t>che</a:t>
            </a:r>
            <a:r>
              <a:rPr lang="en-US" sz="1800" dirty="0" smtClean="0">
                <a:solidFill>
                  <a:schemeClr val="bg1">
                    <a:lumMod val="50000"/>
                  </a:schemeClr>
                </a:solidFill>
              </a:rPr>
              <a:t> </a:t>
            </a: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individui</a:t>
            </a:r>
            <a:r>
              <a:rPr lang="en-US" sz="1800" dirty="0" smtClean="0">
                <a:solidFill>
                  <a:schemeClr val="bg1">
                    <a:lumMod val="50000"/>
                  </a:schemeClr>
                </a:solidFill>
              </a:rPr>
              <a:t> </a:t>
            </a:r>
            <a:r>
              <a:rPr lang="en-US" sz="1800" dirty="0" err="1" smtClean="0">
                <a:solidFill>
                  <a:schemeClr val="bg1">
                    <a:lumMod val="50000"/>
                  </a:schemeClr>
                </a:solidFill>
              </a:rPr>
              <a:t>esposti</a:t>
            </a:r>
            <a:r>
              <a:rPr lang="en-US" sz="1800" dirty="0" smtClean="0">
                <a:solidFill>
                  <a:schemeClr val="bg1">
                    <a:lumMod val="50000"/>
                  </a:schemeClr>
                </a:solidFill>
              </a:rPr>
              <a:t> a </a:t>
            </a:r>
            <a:r>
              <a:rPr lang="en-US" sz="1800" dirty="0" err="1" smtClean="0">
                <a:solidFill>
                  <a:schemeClr val="bg1">
                    <a:lumMod val="50000"/>
                  </a:schemeClr>
                </a:solidFill>
              </a:rPr>
              <a:t>violenza</a:t>
            </a:r>
            <a:r>
              <a:rPr lang="en-US" sz="1800" dirty="0" smtClean="0">
                <a:solidFill>
                  <a:schemeClr val="bg1">
                    <a:lumMod val="50000"/>
                  </a:schemeClr>
                </a:solidFill>
              </a:rPr>
              <a:t> </a:t>
            </a:r>
            <a:r>
              <a:rPr lang="en-US" sz="1800" dirty="0" err="1" smtClean="0">
                <a:solidFill>
                  <a:schemeClr val="bg1">
                    <a:lumMod val="50000"/>
                  </a:schemeClr>
                </a:solidFill>
              </a:rPr>
              <a:t>soffrano</a:t>
            </a:r>
            <a:r>
              <a:rPr lang="en-US" sz="1800" dirty="0" smtClean="0">
                <a:solidFill>
                  <a:schemeClr val="bg1">
                    <a:lumMod val="50000"/>
                  </a:schemeClr>
                </a:solidFill>
              </a:rPr>
              <a:t> </a:t>
            </a:r>
            <a:r>
              <a:rPr lang="en-US" sz="1800" dirty="0" err="1" smtClean="0">
                <a:solidFill>
                  <a:schemeClr val="bg1">
                    <a:lumMod val="50000"/>
                  </a:schemeClr>
                </a:solidFill>
              </a:rPr>
              <a:t>dei</a:t>
            </a:r>
            <a:r>
              <a:rPr lang="en-US" sz="1800" dirty="0" smtClean="0">
                <a:solidFill>
                  <a:schemeClr val="bg1">
                    <a:lumMod val="50000"/>
                  </a:schemeClr>
                </a:solidFill>
              </a:rPr>
              <a:t> </a:t>
            </a:r>
            <a:r>
              <a:rPr lang="en-US" sz="1800" dirty="0" err="1" smtClean="0">
                <a:solidFill>
                  <a:schemeClr val="bg1">
                    <a:lumMod val="50000"/>
                  </a:schemeClr>
                </a:solidFill>
              </a:rPr>
              <a:t>seguenti</a:t>
            </a:r>
            <a:r>
              <a:rPr lang="en-US" sz="1800" dirty="0" smtClean="0">
                <a:solidFill>
                  <a:schemeClr val="bg1">
                    <a:lumMod val="50000"/>
                  </a:schemeClr>
                </a:solidFill>
              </a:rPr>
              <a:t> </a:t>
            </a:r>
            <a:r>
              <a:rPr lang="en-US" sz="1800" dirty="0" err="1" smtClean="0">
                <a:solidFill>
                  <a:schemeClr val="bg1">
                    <a:lumMod val="50000"/>
                  </a:schemeClr>
                </a:solidFill>
              </a:rPr>
              <a:t>effetti</a:t>
            </a:r>
            <a:r>
              <a:rPr lang="en-US" sz="1800" dirty="0" smtClean="0">
                <a:solidFill>
                  <a:schemeClr val="bg1">
                    <a:lumMod val="50000"/>
                  </a:schemeClr>
                </a:solidFill>
              </a:rPr>
              <a:t>:</a:t>
            </a: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Abuso</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droghe</a:t>
            </a:r>
            <a:r>
              <a:rPr lang="en-US" sz="1800" dirty="0" smtClean="0">
                <a:solidFill>
                  <a:schemeClr val="bg1">
                    <a:lumMod val="50000"/>
                  </a:schemeClr>
                </a:solidFill>
              </a:rPr>
              <a:t> e </a:t>
            </a:r>
            <a:r>
              <a:rPr lang="en-US" sz="1800" dirty="0" err="1" smtClean="0">
                <a:solidFill>
                  <a:schemeClr val="bg1">
                    <a:lumMod val="50000"/>
                  </a:schemeClr>
                </a:solidFill>
              </a:rPr>
              <a:t>alcol</a:t>
            </a:r>
            <a:endParaRPr lang="en-US" sz="1800" dirty="0" smtClean="0">
              <a:solidFill>
                <a:schemeClr val="bg1">
                  <a:lumMod val="50000"/>
                </a:schemeClr>
              </a:solidFill>
            </a:endParaRP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Scarsa</a:t>
            </a:r>
            <a:r>
              <a:rPr lang="en-US" sz="1800" dirty="0" smtClean="0">
                <a:solidFill>
                  <a:schemeClr val="bg1">
                    <a:lumMod val="50000"/>
                  </a:schemeClr>
                </a:solidFill>
              </a:rPr>
              <a:t> </a:t>
            </a:r>
            <a:r>
              <a:rPr lang="en-US" sz="1800" dirty="0" err="1" smtClean="0">
                <a:solidFill>
                  <a:schemeClr val="bg1">
                    <a:lumMod val="50000"/>
                  </a:schemeClr>
                </a:solidFill>
              </a:rPr>
              <a:t>sanità</a:t>
            </a:r>
            <a:r>
              <a:rPr lang="en-US" sz="1800" dirty="0" smtClean="0">
                <a:solidFill>
                  <a:schemeClr val="bg1">
                    <a:lumMod val="50000"/>
                  </a:schemeClr>
                </a:solidFill>
              </a:rPr>
              <a:t> </a:t>
            </a:r>
            <a:r>
              <a:rPr lang="en-US" sz="1800" dirty="0" err="1" smtClean="0">
                <a:solidFill>
                  <a:schemeClr val="bg1">
                    <a:lumMod val="50000"/>
                  </a:schemeClr>
                </a:solidFill>
              </a:rPr>
              <a:t>mentale</a:t>
            </a:r>
            <a:endParaRPr lang="en-US" sz="1800" dirty="0" smtClean="0">
              <a:solidFill>
                <a:schemeClr val="bg1">
                  <a:lumMod val="50000"/>
                </a:schemeClr>
              </a:solidFill>
            </a:endParaRP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Comportamento</a:t>
            </a:r>
            <a:r>
              <a:rPr lang="en-US" sz="1800" dirty="0" smtClean="0">
                <a:solidFill>
                  <a:schemeClr val="bg1">
                    <a:lumMod val="50000"/>
                  </a:schemeClr>
                </a:solidFill>
              </a:rPr>
              <a:t> </a:t>
            </a:r>
            <a:r>
              <a:rPr lang="en-US" sz="1800" dirty="0" err="1" smtClean="0">
                <a:solidFill>
                  <a:schemeClr val="bg1">
                    <a:lumMod val="50000"/>
                  </a:schemeClr>
                </a:solidFill>
              </a:rPr>
              <a:t>sessuale</a:t>
            </a:r>
            <a:r>
              <a:rPr lang="en-US" sz="1800" dirty="0" smtClean="0">
                <a:solidFill>
                  <a:schemeClr val="bg1">
                    <a:lumMod val="50000"/>
                  </a:schemeClr>
                </a:solidFill>
              </a:rPr>
              <a:t> a </a:t>
            </a:r>
            <a:r>
              <a:rPr lang="en-US" sz="1800" dirty="0" err="1" smtClean="0">
                <a:solidFill>
                  <a:schemeClr val="bg1">
                    <a:lumMod val="50000"/>
                  </a:schemeClr>
                </a:solidFill>
              </a:rPr>
              <a:t>rischio</a:t>
            </a:r>
            <a:endParaRPr lang="en-US" sz="1800" dirty="0" smtClean="0">
              <a:solidFill>
                <a:schemeClr val="bg1">
                  <a:lumMod val="50000"/>
                </a:schemeClr>
              </a:solidFill>
            </a:endParaRP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Criminalità</a:t>
            </a:r>
            <a:endParaRPr lang="en-US" sz="1800" dirty="0" smtClean="0">
              <a:solidFill>
                <a:schemeClr val="bg1">
                  <a:lumMod val="50000"/>
                </a:schemeClr>
              </a:solidFill>
            </a:endParaRP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Genitorialità</a:t>
            </a:r>
            <a:r>
              <a:rPr lang="en-US" sz="1800" dirty="0" smtClean="0">
                <a:solidFill>
                  <a:schemeClr val="bg1">
                    <a:lumMod val="50000"/>
                  </a:schemeClr>
                </a:solidFill>
              </a:rPr>
              <a:t> </a:t>
            </a:r>
            <a:r>
              <a:rPr lang="en-US" sz="1800" dirty="0" err="1" smtClean="0">
                <a:solidFill>
                  <a:schemeClr val="bg1">
                    <a:lumMod val="50000"/>
                  </a:schemeClr>
                </a:solidFill>
              </a:rPr>
              <a:t>abusante</a:t>
            </a:r>
            <a:endParaRPr lang="en-US" sz="1800" dirty="0" smtClean="0">
              <a:solidFill>
                <a:schemeClr val="bg1">
                  <a:lumMod val="50000"/>
                </a:schemeClr>
              </a:solidFill>
            </a:endParaRPr>
          </a:p>
          <a:p>
            <a:pPr algn="just"/>
            <a:r>
              <a:rPr lang="en-US" sz="1800" dirty="0" smtClean="0">
                <a:solidFill>
                  <a:schemeClr val="bg1">
                    <a:lumMod val="50000"/>
                  </a:schemeClr>
                </a:solidFill>
              </a:rPr>
              <a:t> </a:t>
            </a:r>
            <a:endParaRPr lang="en-US" sz="1800" dirty="0">
              <a:solidFill>
                <a:schemeClr val="bg1">
                  <a:lumMod val="50000"/>
                </a:schemeClr>
              </a:solidFill>
            </a:endParaRPr>
          </a:p>
        </p:txBody>
      </p:sp>
      <p:pic>
        <p:nvPicPr>
          <p:cNvPr id="18433" name="Picture 1"/>
          <p:cNvPicPr>
            <a:picLocks noChangeAspect="1" noChangeArrowheads="1"/>
          </p:cNvPicPr>
          <p:nvPr/>
        </p:nvPicPr>
        <p:blipFill>
          <a:blip r:embed="rId3" cstate="print"/>
          <a:srcRect/>
          <a:stretch>
            <a:fillRect/>
          </a:stretch>
        </p:blipFill>
        <p:spPr bwMode="auto">
          <a:xfrm>
            <a:off x="5786446" y="2214560"/>
            <a:ext cx="2642706" cy="1643074"/>
          </a:xfrm>
          <a:prstGeom prst="rect">
            <a:avLst/>
          </a:prstGeom>
          <a:noFill/>
          <a:ln w="9525">
            <a:noFill/>
            <a:miter lim="800000"/>
            <a:headEnd/>
            <a:tailEnd/>
          </a:ln>
          <a:effectLst/>
        </p:spPr>
      </p:pic>
      <p:sp>
        <p:nvSpPr>
          <p:cNvPr id="11"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CasellaDiTesto 8"/>
          <p:cNvSpPr txBox="1"/>
          <p:nvPr/>
        </p:nvSpPr>
        <p:spPr>
          <a:xfrm>
            <a:off x="571472" y="714362"/>
            <a:ext cx="8001056" cy="3416320"/>
          </a:xfrm>
          <a:prstGeom prst="rect">
            <a:avLst/>
          </a:prstGeom>
          <a:noFill/>
        </p:spPr>
        <p:txBody>
          <a:bodyPr wrap="square" rtlCol="0">
            <a:spAutoFit/>
          </a:bodyPr>
          <a:lstStyle/>
          <a:p>
            <a:r>
              <a:rPr lang="it-IT" b="1" dirty="0" smtClean="0">
                <a:solidFill>
                  <a:schemeClr val="tx1">
                    <a:lumMod val="50000"/>
                    <a:lumOff val="50000"/>
                  </a:schemeClr>
                </a:solidFill>
                <a:latin typeface="Open Sans"/>
              </a:rPr>
              <a:t>Cosa dice la </a:t>
            </a:r>
            <a:r>
              <a:rPr lang="it-IT" b="1" dirty="0" err="1" smtClean="0">
                <a:solidFill>
                  <a:schemeClr val="tx1">
                    <a:lumMod val="50000"/>
                    <a:lumOff val="50000"/>
                  </a:schemeClr>
                </a:solidFill>
                <a:latin typeface="Open Sans"/>
              </a:rPr>
              <a:t>ricerca…</a:t>
            </a:r>
            <a:endParaRPr lang="it-IT" b="1" dirty="0" smtClean="0">
              <a:solidFill>
                <a:schemeClr val="tx1">
                  <a:lumMod val="50000"/>
                  <a:lumOff val="50000"/>
                </a:schemeClr>
              </a:solidFill>
              <a:latin typeface="Open Sans"/>
            </a:endParaRPr>
          </a:p>
          <a:p>
            <a:endParaRPr lang="it-IT" b="1" dirty="0" smtClean="0">
              <a:solidFill>
                <a:schemeClr val="tx1">
                  <a:lumMod val="50000"/>
                  <a:lumOff val="50000"/>
                </a:schemeClr>
              </a:solidFill>
              <a:latin typeface="Open Sans"/>
            </a:endParaRPr>
          </a:p>
          <a:p>
            <a:pPr>
              <a:buFont typeface="Arial" pitchFamily="34" charset="0"/>
              <a:buChar char="•"/>
            </a:pPr>
            <a:r>
              <a:rPr lang="en-US" dirty="0" smtClean="0">
                <a:solidFill>
                  <a:schemeClr val="tx1">
                    <a:lumMod val="50000"/>
                    <a:lumOff val="50000"/>
                  </a:schemeClr>
                </a:solidFill>
                <a:latin typeface="Open Sans"/>
              </a:rPr>
              <a:t> la </a:t>
            </a:r>
            <a:r>
              <a:rPr lang="en-US" dirty="0" err="1" smtClean="0">
                <a:solidFill>
                  <a:schemeClr val="tx1">
                    <a:lumMod val="50000"/>
                    <a:lumOff val="50000"/>
                  </a:schemeClr>
                </a:solidFill>
                <a:latin typeface="Open Sans"/>
              </a:rPr>
              <a:t>ricerca</a:t>
            </a:r>
            <a:r>
              <a:rPr lang="en-US" dirty="0" smtClean="0">
                <a:solidFill>
                  <a:schemeClr val="tx1">
                    <a:lumMod val="50000"/>
                    <a:lumOff val="50000"/>
                  </a:schemeClr>
                </a:solidFill>
                <a:latin typeface="Open Sans"/>
              </a:rPr>
              <a:t> ha </a:t>
            </a:r>
            <a:r>
              <a:rPr lang="en-US" dirty="0" err="1" smtClean="0">
                <a:solidFill>
                  <a:schemeClr val="tx1">
                    <a:lumMod val="50000"/>
                    <a:lumOff val="50000"/>
                  </a:schemeClr>
                </a:solidFill>
                <a:latin typeface="Open Sans"/>
              </a:rPr>
              <a:t>mostrato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che</a:t>
            </a:r>
            <a:r>
              <a:rPr lang="en-US" dirty="0" smtClean="0">
                <a:solidFill>
                  <a:schemeClr val="tx1">
                    <a:lumMod val="50000"/>
                    <a:lumOff val="50000"/>
                  </a:schemeClr>
                </a:solidFill>
                <a:latin typeface="Open Sans"/>
              </a:rPr>
              <a:t> se I bambini </a:t>
            </a:r>
            <a:r>
              <a:rPr lang="en-US" dirty="0" err="1" smtClean="0">
                <a:solidFill>
                  <a:schemeClr val="tx1">
                    <a:lumMod val="50000"/>
                    <a:lumOff val="50000"/>
                  </a:schemeClr>
                </a:solidFill>
                <a:latin typeface="Open Sans"/>
              </a:rPr>
              <a:t>vengono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aiutati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dagli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adulti</a:t>
            </a:r>
            <a:r>
              <a:rPr lang="en-US" dirty="0" smtClean="0">
                <a:solidFill>
                  <a:schemeClr val="tx1">
                    <a:lumMod val="50000"/>
                    <a:lumOff val="50000"/>
                  </a:schemeClr>
                </a:solidFill>
                <a:latin typeface="Open Sans"/>
              </a:rPr>
              <a:t> ad </a:t>
            </a:r>
            <a:r>
              <a:rPr lang="en-US" dirty="0" err="1" smtClean="0">
                <a:solidFill>
                  <a:schemeClr val="tx1">
                    <a:lumMod val="50000"/>
                    <a:lumOff val="50000"/>
                  </a:schemeClr>
                </a:solidFill>
                <a:latin typeface="Open Sans"/>
              </a:rPr>
              <a:t>identificare</a:t>
            </a:r>
            <a:r>
              <a:rPr lang="en-US" dirty="0" smtClean="0">
                <a:solidFill>
                  <a:schemeClr val="tx1">
                    <a:lumMod val="50000"/>
                    <a:lumOff val="50000"/>
                  </a:schemeClr>
                </a:solidFill>
                <a:latin typeface="Open Sans"/>
              </a:rPr>
              <a:t> le </a:t>
            </a:r>
            <a:r>
              <a:rPr lang="en-US" dirty="0" err="1" smtClean="0">
                <a:solidFill>
                  <a:schemeClr val="tx1">
                    <a:lumMod val="50000"/>
                    <a:lumOff val="50000"/>
                  </a:schemeClr>
                </a:solidFill>
                <a:latin typeface="Open Sans"/>
              </a:rPr>
              <a:t>emozioni</a:t>
            </a:r>
            <a:r>
              <a:rPr lang="en-US" dirty="0" smtClean="0">
                <a:solidFill>
                  <a:schemeClr val="tx1">
                    <a:lumMod val="50000"/>
                    <a:lumOff val="50000"/>
                  </a:schemeClr>
                </a:solidFill>
                <a:latin typeface="Open Sans"/>
              </a:rPr>
              <a:t> negative e a </a:t>
            </a:r>
            <a:r>
              <a:rPr lang="en-US" dirty="0" err="1" smtClean="0">
                <a:solidFill>
                  <a:schemeClr val="tx1">
                    <a:lumMod val="50000"/>
                    <a:lumOff val="50000"/>
                  </a:schemeClr>
                </a:solidFill>
                <a:latin typeface="Open Sans"/>
              </a:rPr>
              <a:t>generare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risposte</a:t>
            </a:r>
            <a:r>
              <a:rPr lang="en-US" dirty="0" smtClean="0">
                <a:solidFill>
                  <a:schemeClr val="tx1">
                    <a:lumMod val="50000"/>
                    <a:lumOff val="50000"/>
                  </a:schemeClr>
                </a:solidFill>
                <a:latin typeface="Open Sans"/>
              </a:rPr>
              <a:t> positive, la </a:t>
            </a:r>
            <a:r>
              <a:rPr lang="en-US" dirty="0" err="1" smtClean="0">
                <a:solidFill>
                  <a:schemeClr val="tx1">
                    <a:lumMod val="50000"/>
                    <a:lumOff val="50000"/>
                  </a:schemeClr>
                </a:solidFill>
                <a:latin typeface="Open Sans"/>
              </a:rPr>
              <a:t>loro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intelligenza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emotiva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migliora</a:t>
            </a:r>
            <a:r>
              <a:rPr lang="en-US" dirty="0" smtClean="0">
                <a:solidFill>
                  <a:schemeClr val="tx1">
                    <a:lumMod val="50000"/>
                    <a:lumOff val="50000"/>
                  </a:schemeClr>
                </a:solidFill>
                <a:latin typeface="Open Sans"/>
              </a:rPr>
              <a:t> (Smith &amp; </a:t>
            </a:r>
            <a:r>
              <a:rPr lang="en-US" dirty="0" err="1" smtClean="0">
                <a:solidFill>
                  <a:schemeClr val="tx1">
                    <a:lumMod val="50000"/>
                    <a:lumOff val="50000"/>
                  </a:schemeClr>
                </a:solidFill>
                <a:latin typeface="Open Sans"/>
              </a:rPr>
              <a:t>Sandho</a:t>
            </a:r>
            <a:r>
              <a:rPr lang="en-US" dirty="0" smtClean="0">
                <a:solidFill>
                  <a:schemeClr val="tx1">
                    <a:lumMod val="50000"/>
                    <a:lumOff val="50000"/>
                  </a:schemeClr>
                </a:solidFill>
                <a:latin typeface="Open Sans"/>
              </a:rPr>
              <a:t>, 2004).</a:t>
            </a:r>
          </a:p>
          <a:p>
            <a:pPr>
              <a:buFont typeface="Arial" pitchFamily="34" charset="0"/>
              <a:buChar char="•"/>
            </a:pPr>
            <a:endParaRPr lang="en-US" dirty="0" smtClean="0">
              <a:solidFill>
                <a:schemeClr val="tx1">
                  <a:lumMod val="50000"/>
                  <a:lumOff val="50000"/>
                </a:schemeClr>
              </a:solidFill>
              <a:latin typeface="Open Sans"/>
            </a:endParaRPr>
          </a:p>
          <a:p>
            <a:pPr>
              <a:buFont typeface="Arial" pitchFamily="34" charset="0"/>
              <a:buChar char="•"/>
            </a:pPr>
            <a:r>
              <a:rPr lang="en-US" dirty="0" smtClean="0">
                <a:solidFill>
                  <a:schemeClr val="tx1">
                    <a:lumMod val="50000"/>
                    <a:lumOff val="50000"/>
                  </a:schemeClr>
                </a:solidFill>
                <a:latin typeface="Open Sans"/>
              </a:rPr>
              <a:t> In </a:t>
            </a:r>
            <a:r>
              <a:rPr lang="en-US" dirty="0" err="1" smtClean="0">
                <a:solidFill>
                  <a:schemeClr val="tx1">
                    <a:lumMod val="50000"/>
                    <a:lumOff val="50000"/>
                  </a:schemeClr>
                </a:solidFill>
                <a:latin typeface="Open Sans"/>
              </a:rPr>
              <a:t>questi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programmi</a:t>
            </a:r>
            <a:r>
              <a:rPr lang="en-US" dirty="0" smtClean="0">
                <a:solidFill>
                  <a:schemeClr val="tx1">
                    <a:lumMod val="50000"/>
                    <a:lumOff val="50000"/>
                  </a:schemeClr>
                </a:solidFill>
                <a:latin typeface="Open Sans"/>
              </a:rPr>
              <a:t>, le </a:t>
            </a:r>
            <a:r>
              <a:rPr lang="en-US" dirty="0" err="1" smtClean="0">
                <a:solidFill>
                  <a:schemeClr val="tx1">
                    <a:lumMod val="50000"/>
                    <a:lumOff val="50000"/>
                  </a:schemeClr>
                </a:solidFill>
                <a:latin typeface="Open Sans"/>
              </a:rPr>
              <a:t>emozioni</a:t>
            </a:r>
            <a:r>
              <a:rPr lang="en-US" dirty="0" smtClean="0">
                <a:solidFill>
                  <a:schemeClr val="tx1">
                    <a:lumMod val="50000"/>
                    <a:lumOff val="50000"/>
                  </a:schemeClr>
                </a:solidFill>
                <a:latin typeface="Open Sans"/>
              </a:rPr>
              <a:t> negative </a:t>
            </a:r>
            <a:r>
              <a:rPr lang="en-US" dirty="0" err="1" smtClean="0">
                <a:solidFill>
                  <a:schemeClr val="tx1">
                    <a:lumMod val="50000"/>
                    <a:lumOff val="50000"/>
                  </a:schemeClr>
                </a:solidFill>
                <a:latin typeface="Open Sans"/>
              </a:rPr>
              <a:t>sono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viste</a:t>
            </a:r>
            <a:r>
              <a:rPr lang="en-US" dirty="0" smtClean="0">
                <a:solidFill>
                  <a:schemeClr val="tx1">
                    <a:lumMod val="50000"/>
                    <a:lumOff val="50000"/>
                  </a:schemeClr>
                </a:solidFill>
                <a:latin typeface="Open Sans"/>
              </a:rPr>
              <a:t> come </a:t>
            </a:r>
            <a:r>
              <a:rPr lang="en-US" dirty="0" err="1" smtClean="0">
                <a:solidFill>
                  <a:schemeClr val="tx1">
                    <a:lumMod val="50000"/>
                    <a:lumOff val="50000"/>
                  </a:schemeClr>
                </a:solidFill>
                <a:latin typeface="Open Sans"/>
              </a:rPr>
              <a:t>occasione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apprendimento</a:t>
            </a:r>
            <a:r>
              <a:rPr lang="en-US" dirty="0" smtClean="0">
                <a:solidFill>
                  <a:schemeClr val="tx1">
                    <a:lumMod val="50000"/>
                    <a:lumOff val="50000"/>
                  </a:schemeClr>
                </a:solidFill>
                <a:latin typeface="Open Sans"/>
              </a:rPr>
              <a:t>. </a:t>
            </a:r>
          </a:p>
          <a:p>
            <a:pPr>
              <a:buFont typeface="Arial" pitchFamily="34" charset="0"/>
              <a:buChar char="•"/>
            </a:pPr>
            <a:endParaRPr lang="en-US" dirty="0" smtClean="0">
              <a:solidFill>
                <a:schemeClr val="tx1">
                  <a:lumMod val="50000"/>
                  <a:lumOff val="50000"/>
                </a:schemeClr>
              </a:solidFill>
              <a:latin typeface="Open Sans"/>
            </a:endParaRPr>
          </a:p>
          <a:p>
            <a:pPr>
              <a:buFont typeface="Arial" pitchFamily="34" charset="0"/>
              <a:buChar char="•"/>
            </a:pPr>
            <a:r>
              <a:rPr lang="en-US" dirty="0" smtClean="0">
                <a:solidFill>
                  <a:schemeClr val="tx1">
                    <a:lumMod val="50000"/>
                    <a:lumOff val="50000"/>
                  </a:schemeClr>
                </a:solidFill>
                <a:latin typeface="Open Sans"/>
              </a:rPr>
              <a:t>.Il coach </a:t>
            </a:r>
            <a:r>
              <a:rPr lang="en-US" dirty="0" err="1" smtClean="0">
                <a:solidFill>
                  <a:schemeClr val="tx1">
                    <a:lumMod val="50000"/>
                    <a:lumOff val="50000"/>
                  </a:schemeClr>
                </a:solidFill>
                <a:latin typeface="Open Sans"/>
              </a:rPr>
              <a:t>dovrebbe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assistere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a:t>
            </a:r>
            <a:r>
              <a:rPr lang="en-US" dirty="0" smtClean="0">
                <a:solidFill>
                  <a:schemeClr val="tx1">
                    <a:lumMod val="50000"/>
                    <a:lumOff val="50000"/>
                  </a:schemeClr>
                </a:solidFill>
                <a:latin typeface="Open Sans"/>
              </a:rPr>
              <a:t> bambini </a:t>
            </a:r>
            <a:r>
              <a:rPr lang="en-US" dirty="0" err="1" smtClean="0">
                <a:solidFill>
                  <a:schemeClr val="tx1">
                    <a:lumMod val="50000"/>
                    <a:lumOff val="50000"/>
                  </a:schemeClr>
                </a:solidFill>
                <a:latin typeface="Open Sans"/>
              </a:rPr>
              <a:t>nell’identificazione</a:t>
            </a:r>
            <a:r>
              <a:rPr lang="en-US" dirty="0" smtClean="0">
                <a:solidFill>
                  <a:schemeClr val="tx1">
                    <a:lumMod val="50000"/>
                    <a:lumOff val="50000"/>
                  </a:schemeClr>
                </a:solidFill>
                <a:latin typeface="Open Sans"/>
              </a:rPr>
              <a:t> e </a:t>
            </a:r>
            <a:r>
              <a:rPr lang="en-US" dirty="0" err="1" smtClean="0">
                <a:solidFill>
                  <a:schemeClr val="tx1">
                    <a:lumMod val="50000"/>
                    <a:lumOff val="50000"/>
                  </a:schemeClr>
                </a:solidFill>
                <a:latin typeface="Open Sans"/>
              </a:rPr>
              <a:t>nell’esplorazione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delle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emozioni</a:t>
            </a:r>
            <a:r>
              <a:rPr lang="en-US" dirty="0" smtClean="0">
                <a:solidFill>
                  <a:schemeClr val="tx1">
                    <a:lumMod val="50000"/>
                    <a:lumOff val="50000"/>
                  </a:schemeClr>
                </a:solidFill>
                <a:latin typeface="Open Sans"/>
              </a:rPr>
              <a:t> e </a:t>
            </a:r>
            <a:r>
              <a:rPr lang="en-US" dirty="0" err="1" smtClean="0">
                <a:solidFill>
                  <a:schemeClr val="tx1">
                    <a:lumMod val="50000"/>
                    <a:lumOff val="50000"/>
                  </a:schemeClr>
                </a:solidFill>
                <a:latin typeface="Open Sans"/>
              </a:rPr>
              <a:t>nello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sviluppo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espressioni</a:t>
            </a:r>
            <a:r>
              <a:rPr lang="en-US" dirty="0" smtClean="0">
                <a:solidFill>
                  <a:schemeClr val="tx1">
                    <a:lumMod val="50000"/>
                    <a:lumOff val="50000"/>
                  </a:schemeClr>
                </a:solidFill>
                <a:latin typeface="Open Sans"/>
              </a:rPr>
              <a:t> emotive </a:t>
            </a:r>
            <a:r>
              <a:rPr lang="en-US" dirty="0" err="1" smtClean="0">
                <a:solidFill>
                  <a:schemeClr val="tx1">
                    <a:lumMod val="50000"/>
                    <a:lumOff val="50000"/>
                  </a:schemeClr>
                </a:solidFill>
                <a:latin typeface="Open Sans"/>
              </a:rPr>
              <a:t>socialmente</a:t>
            </a:r>
            <a:r>
              <a:rPr lang="en-US" dirty="0" smtClean="0">
                <a:solidFill>
                  <a:schemeClr val="tx1">
                    <a:lumMod val="50000"/>
                    <a:lumOff val="50000"/>
                  </a:schemeClr>
                </a:solidFill>
                <a:latin typeface="Open Sans"/>
              </a:rPr>
              <a:t> appropriate. </a:t>
            </a:r>
            <a:endParaRPr lang="it-IT" dirty="0">
              <a:solidFill>
                <a:schemeClr val="tx1">
                  <a:lumMod val="50000"/>
                  <a:lumOff val="50000"/>
                </a:schemeClr>
              </a:solidFill>
              <a:latin typeface="Open Sans"/>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CasellaDiTesto 8"/>
          <p:cNvSpPr txBox="1"/>
          <p:nvPr/>
        </p:nvSpPr>
        <p:spPr>
          <a:xfrm>
            <a:off x="571472" y="1071552"/>
            <a:ext cx="8001056" cy="3970318"/>
          </a:xfrm>
          <a:prstGeom prst="rect">
            <a:avLst/>
          </a:prstGeom>
          <a:noFill/>
        </p:spPr>
        <p:txBody>
          <a:bodyPr wrap="square" rtlCol="0">
            <a:spAutoFit/>
          </a:bodyPr>
          <a:lstStyle/>
          <a:p>
            <a:r>
              <a:rPr lang="it-IT" b="1" dirty="0" smtClean="0">
                <a:solidFill>
                  <a:schemeClr val="tx1">
                    <a:lumMod val="50000"/>
                    <a:lumOff val="50000"/>
                  </a:schemeClr>
                </a:solidFill>
                <a:latin typeface="Open Sans"/>
              </a:rPr>
              <a:t>Cosa dice la </a:t>
            </a:r>
            <a:r>
              <a:rPr lang="it-IT" b="1" dirty="0" err="1" smtClean="0">
                <a:solidFill>
                  <a:schemeClr val="tx1">
                    <a:lumMod val="50000"/>
                    <a:lumOff val="50000"/>
                  </a:schemeClr>
                </a:solidFill>
                <a:latin typeface="Open Sans"/>
              </a:rPr>
              <a:t>ricerca…</a:t>
            </a:r>
            <a:r>
              <a:rPr lang="it-IT" b="1" dirty="0" smtClean="0">
                <a:solidFill>
                  <a:schemeClr val="tx1">
                    <a:lumMod val="50000"/>
                    <a:lumOff val="50000"/>
                  </a:schemeClr>
                </a:solidFill>
                <a:latin typeface="Open Sans"/>
              </a:rPr>
              <a:t> </a:t>
            </a:r>
          </a:p>
          <a:p>
            <a:pPr algn="just"/>
            <a:endParaRPr lang="it-IT" b="1" dirty="0" smtClean="0">
              <a:solidFill>
                <a:schemeClr val="tx1">
                  <a:lumMod val="50000"/>
                  <a:lumOff val="50000"/>
                </a:schemeClr>
              </a:solidFill>
              <a:latin typeface="Open Sans"/>
            </a:endParaRPr>
          </a:p>
          <a:p>
            <a:pPr algn="just">
              <a:buFont typeface="Arial" pitchFamily="34" charset="0"/>
              <a:buChar char="•"/>
            </a:pP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l’impossibilità</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integrare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emozioni</a:t>
            </a:r>
            <a:r>
              <a:rPr lang="en-US" dirty="0" smtClean="0">
                <a:solidFill>
                  <a:schemeClr val="tx1">
                    <a:lumMod val="50000"/>
                    <a:lumOff val="50000"/>
                  </a:schemeClr>
                </a:solidFill>
                <a:latin typeface="Open Sans"/>
              </a:rPr>
              <a:t> negative </a:t>
            </a:r>
            <a:r>
              <a:rPr lang="en-US" dirty="0" err="1" smtClean="0">
                <a:solidFill>
                  <a:schemeClr val="tx1">
                    <a:lumMod val="50000"/>
                    <a:lumOff val="50000"/>
                  </a:schemeClr>
                </a:solidFill>
                <a:latin typeface="Open Sans"/>
              </a:rPr>
              <a:t>nell’esperienza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dei</a:t>
            </a:r>
            <a:r>
              <a:rPr lang="en-US" dirty="0" smtClean="0">
                <a:solidFill>
                  <a:schemeClr val="tx1">
                    <a:lumMod val="50000"/>
                    <a:lumOff val="50000"/>
                  </a:schemeClr>
                </a:solidFill>
                <a:latin typeface="Open Sans"/>
              </a:rPr>
              <a:t> bambini è </a:t>
            </a:r>
            <a:r>
              <a:rPr lang="en-US" dirty="0" err="1" smtClean="0">
                <a:solidFill>
                  <a:schemeClr val="tx1">
                    <a:lumMod val="50000"/>
                    <a:lumOff val="50000"/>
                  </a:schemeClr>
                </a:solidFill>
                <a:latin typeface="Open Sans"/>
              </a:rPr>
              <a:t>associata</a:t>
            </a:r>
            <a:r>
              <a:rPr lang="en-US" dirty="0" smtClean="0">
                <a:solidFill>
                  <a:schemeClr val="tx1">
                    <a:lumMod val="50000"/>
                    <a:lumOff val="50000"/>
                  </a:schemeClr>
                </a:solidFill>
                <a:latin typeface="Open Sans"/>
              </a:rPr>
              <a:t> con </a:t>
            </a:r>
            <a:r>
              <a:rPr lang="en-US" dirty="0" err="1" smtClean="0">
                <a:solidFill>
                  <a:schemeClr val="tx1">
                    <a:lumMod val="50000"/>
                    <a:lumOff val="50000"/>
                  </a:schemeClr>
                </a:solidFill>
                <a:latin typeface="Open Sans"/>
              </a:rPr>
              <a:t>conseguenze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potenzialmente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deleterie</a:t>
            </a:r>
            <a:r>
              <a:rPr lang="en-US" dirty="0" smtClean="0">
                <a:solidFill>
                  <a:schemeClr val="tx1">
                    <a:lumMod val="50000"/>
                    <a:lumOff val="50000"/>
                  </a:schemeClr>
                </a:solidFill>
                <a:latin typeface="Open Sans"/>
              </a:rPr>
              <a:t> come </a:t>
            </a:r>
            <a:r>
              <a:rPr lang="en-US" dirty="0" err="1" smtClean="0">
                <a:solidFill>
                  <a:schemeClr val="tx1">
                    <a:lumMod val="50000"/>
                    <a:lumOff val="50000"/>
                  </a:schemeClr>
                </a:solidFill>
                <a:latin typeface="Open Sans"/>
              </a:rPr>
              <a:t>depressione</a:t>
            </a:r>
            <a:r>
              <a:rPr lang="en-US" dirty="0" smtClean="0">
                <a:solidFill>
                  <a:schemeClr val="tx1">
                    <a:lumMod val="50000"/>
                    <a:lumOff val="50000"/>
                  </a:schemeClr>
                </a:solidFill>
                <a:latin typeface="Open Sans"/>
              </a:rPr>
              <a:t> o </a:t>
            </a:r>
            <a:r>
              <a:rPr lang="en-US" dirty="0" err="1" smtClean="0">
                <a:solidFill>
                  <a:schemeClr val="tx1">
                    <a:lumMod val="50000"/>
                    <a:lumOff val="50000"/>
                  </a:schemeClr>
                </a:solidFill>
                <a:latin typeface="Open Sans"/>
              </a:rPr>
              <a:t>immunodeficienza</a:t>
            </a:r>
            <a:r>
              <a:rPr lang="en-US" dirty="0" smtClean="0">
                <a:solidFill>
                  <a:schemeClr val="tx1">
                    <a:lumMod val="50000"/>
                    <a:lumOff val="50000"/>
                  </a:schemeClr>
                </a:solidFill>
                <a:latin typeface="Open Sans"/>
              </a:rPr>
              <a:t>. </a:t>
            </a:r>
          </a:p>
          <a:p>
            <a:pPr algn="just">
              <a:buFont typeface="Arial" pitchFamily="34" charset="0"/>
              <a:buChar char="•"/>
            </a:pPr>
            <a:endParaRPr lang="en-US" dirty="0" smtClean="0">
              <a:solidFill>
                <a:schemeClr val="tx1">
                  <a:lumMod val="50000"/>
                  <a:lumOff val="50000"/>
                </a:schemeClr>
              </a:solidFill>
              <a:latin typeface="Open Sans"/>
            </a:endParaRPr>
          </a:p>
          <a:p>
            <a:pPr algn="just">
              <a:buFont typeface="Arial" pitchFamily="34" charset="0"/>
              <a:buChar char="•"/>
            </a:pPr>
            <a:r>
              <a:rPr lang="en-US" dirty="0" smtClean="0">
                <a:solidFill>
                  <a:schemeClr val="tx1">
                    <a:lumMod val="50000"/>
                    <a:lumOff val="50000"/>
                  </a:schemeClr>
                </a:solidFill>
                <a:latin typeface="Open Sans"/>
              </a:rPr>
              <a:t> è </a:t>
            </a:r>
            <a:r>
              <a:rPr lang="en-US" dirty="0" err="1" smtClean="0">
                <a:solidFill>
                  <a:schemeClr val="tx1">
                    <a:lumMod val="50000"/>
                    <a:lumOff val="50000"/>
                  </a:schemeClr>
                </a:solidFill>
                <a:latin typeface="Open Sans"/>
              </a:rPr>
              <a:t>importante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guidare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il</a:t>
            </a:r>
            <a:r>
              <a:rPr lang="en-US" dirty="0" smtClean="0">
                <a:solidFill>
                  <a:schemeClr val="tx1">
                    <a:lumMod val="50000"/>
                    <a:lumOff val="50000"/>
                  </a:schemeClr>
                </a:solidFill>
                <a:latin typeface="Open Sans"/>
              </a:rPr>
              <a:t> bambino </a:t>
            </a:r>
            <a:r>
              <a:rPr lang="en-US" dirty="0" err="1" smtClean="0">
                <a:solidFill>
                  <a:schemeClr val="tx1">
                    <a:lumMod val="50000"/>
                    <a:lumOff val="50000"/>
                  </a:schemeClr>
                </a:solidFill>
                <a:latin typeface="Open Sans"/>
              </a:rPr>
              <a:t>nel</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processo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identificazione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emozioni</a:t>
            </a:r>
            <a:r>
              <a:rPr lang="en-US" dirty="0" smtClean="0">
                <a:solidFill>
                  <a:schemeClr val="tx1">
                    <a:lumMod val="50000"/>
                    <a:lumOff val="50000"/>
                  </a:schemeClr>
                </a:solidFill>
                <a:latin typeface="Open Sans"/>
              </a:rPr>
              <a:t> negative, </a:t>
            </a:r>
            <a:r>
              <a:rPr lang="en-US" dirty="0" err="1" smtClean="0">
                <a:solidFill>
                  <a:schemeClr val="tx1">
                    <a:lumMod val="50000"/>
                    <a:lumOff val="50000"/>
                  </a:schemeClr>
                </a:solidFill>
                <a:latin typeface="Open Sans"/>
              </a:rPr>
              <a:t>visto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che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alcune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queste</a:t>
            </a:r>
            <a:r>
              <a:rPr lang="en-US" dirty="0" smtClean="0">
                <a:solidFill>
                  <a:schemeClr val="tx1">
                    <a:lumMod val="50000"/>
                    <a:lumOff val="50000"/>
                  </a:schemeClr>
                </a:solidFill>
                <a:latin typeface="Open Sans"/>
              </a:rPr>
              <a:t> come </a:t>
            </a:r>
            <a:r>
              <a:rPr lang="en-US" dirty="0" err="1" smtClean="0">
                <a:solidFill>
                  <a:schemeClr val="tx1">
                    <a:lumMod val="50000"/>
                    <a:lumOff val="50000"/>
                  </a:schemeClr>
                </a:solidFill>
                <a:latin typeface="Open Sans"/>
              </a:rPr>
              <a:t>preoccupazione</a:t>
            </a:r>
            <a:r>
              <a:rPr lang="en-US" dirty="0" smtClean="0">
                <a:solidFill>
                  <a:schemeClr val="tx1">
                    <a:lumMod val="50000"/>
                    <a:lumOff val="50000"/>
                  </a:schemeClr>
                </a:solidFill>
                <a:latin typeface="Open Sans"/>
              </a:rPr>
              <a:t> o </a:t>
            </a:r>
            <a:r>
              <a:rPr lang="en-US" dirty="0" err="1" smtClean="0">
                <a:solidFill>
                  <a:schemeClr val="tx1">
                    <a:lumMod val="50000"/>
                    <a:lumOff val="50000"/>
                  </a:schemeClr>
                </a:solidFill>
                <a:latin typeface="Open Sans"/>
              </a:rPr>
              <a:t>pensieri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ruminativi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possono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accrescere</a:t>
            </a:r>
            <a:r>
              <a:rPr lang="en-US" dirty="0" smtClean="0">
                <a:solidFill>
                  <a:schemeClr val="tx1">
                    <a:lumMod val="50000"/>
                    <a:lumOff val="50000"/>
                  </a:schemeClr>
                </a:solidFill>
                <a:latin typeface="Open Sans"/>
              </a:rPr>
              <a:t> le </a:t>
            </a:r>
            <a:r>
              <a:rPr lang="en-US" dirty="0" err="1" smtClean="0">
                <a:solidFill>
                  <a:schemeClr val="tx1">
                    <a:lumMod val="50000"/>
                    <a:lumOff val="50000"/>
                  </a:schemeClr>
                </a:solidFill>
                <a:latin typeface="Open Sans"/>
              </a:rPr>
              <a:t>stesse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emozioni</a:t>
            </a:r>
            <a:r>
              <a:rPr lang="en-US" dirty="0" smtClean="0">
                <a:solidFill>
                  <a:schemeClr val="tx1">
                    <a:lumMod val="50000"/>
                    <a:lumOff val="50000"/>
                  </a:schemeClr>
                </a:solidFill>
                <a:latin typeface="Open Sans"/>
              </a:rPr>
              <a:t> negative (</a:t>
            </a:r>
            <a:r>
              <a:rPr lang="en-US" dirty="0" err="1" smtClean="0">
                <a:solidFill>
                  <a:schemeClr val="tx1">
                    <a:lumMod val="50000"/>
                    <a:lumOff val="50000"/>
                  </a:schemeClr>
                </a:solidFill>
                <a:latin typeface="Open Sans"/>
              </a:rPr>
              <a:t>Pennebaker</a:t>
            </a:r>
            <a:r>
              <a:rPr lang="en-US" dirty="0" smtClean="0">
                <a:solidFill>
                  <a:schemeClr val="tx1">
                    <a:lumMod val="50000"/>
                    <a:lumOff val="50000"/>
                  </a:schemeClr>
                </a:solidFill>
                <a:latin typeface="Open Sans"/>
              </a:rPr>
              <a:t>, 2004).</a:t>
            </a:r>
          </a:p>
          <a:p>
            <a:pPr algn="just">
              <a:buFont typeface="Arial" pitchFamily="34" charset="0"/>
              <a:buChar char="•"/>
            </a:pPr>
            <a:endParaRPr lang="en-US" dirty="0" smtClean="0">
              <a:solidFill>
                <a:schemeClr val="tx1">
                  <a:lumMod val="50000"/>
                  <a:lumOff val="50000"/>
                </a:schemeClr>
              </a:solidFill>
              <a:latin typeface="Open Sans"/>
            </a:endParaRPr>
          </a:p>
          <a:p>
            <a:pPr algn="just">
              <a:buFont typeface="Arial" pitchFamily="34" charset="0"/>
              <a:buChar char="•"/>
            </a:pPr>
            <a:endParaRPr lang="it-IT" dirty="0" smtClean="0">
              <a:solidFill>
                <a:schemeClr val="tx1">
                  <a:lumMod val="50000"/>
                  <a:lumOff val="50000"/>
                </a:schemeClr>
              </a:solidFill>
              <a:latin typeface="Open Sans"/>
            </a:endParaRPr>
          </a:p>
          <a:p>
            <a:endParaRPr lang="it-IT" dirty="0" smtClean="0">
              <a:latin typeface="Open Sans"/>
            </a:endParaRPr>
          </a:p>
          <a:p>
            <a:endParaRPr lang="it-IT" dirty="0">
              <a:latin typeface="Open Sans"/>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905184" y="1865366"/>
            <a:ext cx="7128792" cy="15636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GB" sz="1800" dirty="0" smtClean="0"/>
              <a:t>Questa </a:t>
            </a:r>
            <a:r>
              <a:rPr lang="en-GB" sz="1800" dirty="0" err="1" smtClean="0"/>
              <a:t>unità</a:t>
            </a:r>
            <a:r>
              <a:rPr lang="en-GB" sz="1800" dirty="0" smtClean="0"/>
              <a:t> </a:t>
            </a:r>
            <a:r>
              <a:rPr lang="en-GB" sz="1800" dirty="0" err="1" smtClean="0"/>
              <a:t>si</a:t>
            </a:r>
            <a:r>
              <a:rPr lang="en-GB" sz="1800" dirty="0" smtClean="0"/>
              <a:t> </a:t>
            </a:r>
            <a:r>
              <a:rPr lang="en-GB" sz="1800" dirty="0" err="1" smtClean="0"/>
              <a:t>prefigge</a:t>
            </a:r>
            <a:r>
              <a:rPr lang="en-GB" sz="1800" dirty="0" smtClean="0"/>
              <a:t> lo </a:t>
            </a:r>
            <a:r>
              <a:rPr lang="en-GB" sz="1800" dirty="0" err="1" smtClean="0"/>
              <a:t>scopo</a:t>
            </a:r>
            <a:r>
              <a:rPr lang="en-GB" sz="1800" dirty="0" smtClean="0"/>
              <a:t> </a:t>
            </a:r>
            <a:r>
              <a:rPr lang="en-GB" sz="1800" dirty="0" err="1" smtClean="0"/>
              <a:t>di</a:t>
            </a:r>
            <a:r>
              <a:rPr lang="en-GB" sz="1800" dirty="0" smtClean="0"/>
              <a:t> </a:t>
            </a:r>
            <a:r>
              <a:rPr lang="en-GB" sz="1800" dirty="0" err="1" smtClean="0"/>
              <a:t>fornire</a:t>
            </a:r>
            <a:r>
              <a:rPr lang="en-GB" sz="1800" dirty="0" smtClean="0"/>
              <a:t> le </a:t>
            </a:r>
            <a:r>
              <a:rPr lang="en-GB" sz="1800" dirty="0" err="1" smtClean="0"/>
              <a:t>conoscenze</a:t>
            </a:r>
            <a:r>
              <a:rPr lang="en-GB" sz="1800" dirty="0" smtClean="0"/>
              <a:t> </a:t>
            </a:r>
            <a:r>
              <a:rPr lang="en-GB" sz="1800" dirty="0" err="1" smtClean="0"/>
              <a:t>di</a:t>
            </a:r>
            <a:r>
              <a:rPr lang="en-GB" sz="1800" dirty="0" smtClean="0"/>
              <a:t> base </a:t>
            </a:r>
            <a:r>
              <a:rPr lang="en-GB" sz="1800" dirty="0" err="1" smtClean="0"/>
              <a:t>sul</a:t>
            </a:r>
            <a:r>
              <a:rPr lang="en-GB" sz="1800" dirty="0" smtClean="0"/>
              <a:t> </a:t>
            </a:r>
            <a:r>
              <a:rPr lang="en-GB" sz="1800" dirty="0" err="1" smtClean="0"/>
              <a:t>pregiudizio</a:t>
            </a:r>
            <a:r>
              <a:rPr lang="en-GB" sz="1800" dirty="0" smtClean="0"/>
              <a:t>, </a:t>
            </a:r>
            <a:r>
              <a:rPr lang="en-GB" sz="1800" dirty="0" err="1" smtClean="0"/>
              <a:t>i</a:t>
            </a:r>
            <a:r>
              <a:rPr lang="en-GB" sz="1800" dirty="0" smtClean="0"/>
              <a:t> </a:t>
            </a:r>
            <a:r>
              <a:rPr lang="en-GB" sz="1800" dirty="0" err="1" smtClean="0"/>
              <a:t>suoi</a:t>
            </a:r>
            <a:r>
              <a:rPr lang="en-GB" sz="1800" dirty="0" smtClean="0"/>
              <a:t> </a:t>
            </a:r>
            <a:r>
              <a:rPr lang="en-GB" sz="1800" dirty="0" err="1" smtClean="0"/>
              <a:t>meccanismi</a:t>
            </a:r>
            <a:r>
              <a:rPr lang="en-GB" sz="1800" dirty="0" smtClean="0"/>
              <a:t> e come </a:t>
            </a:r>
            <a:r>
              <a:rPr lang="en-GB" sz="1800" dirty="0" err="1" smtClean="0"/>
              <a:t>può</a:t>
            </a:r>
            <a:r>
              <a:rPr lang="en-GB" sz="1800" dirty="0" smtClean="0"/>
              <a:t> </a:t>
            </a:r>
            <a:r>
              <a:rPr lang="en-GB" sz="1800" dirty="0" err="1" smtClean="0"/>
              <a:t>essere</a:t>
            </a:r>
            <a:r>
              <a:rPr lang="en-GB" sz="1800" dirty="0" smtClean="0"/>
              <a:t> </a:t>
            </a:r>
            <a:r>
              <a:rPr lang="en-GB" sz="1800" dirty="0" err="1" smtClean="0"/>
              <a:t>ridotto</a:t>
            </a:r>
            <a:r>
              <a:rPr lang="en-GB" sz="1800" dirty="0" smtClean="0"/>
              <a:t>. </a:t>
            </a:r>
          </a:p>
        </p:txBody>
      </p:sp>
      <p:sp>
        <p:nvSpPr>
          <p:cNvPr id="8" name="Rettangolo 7"/>
          <p:cNvSpPr/>
          <p:nvPr/>
        </p:nvSpPr>
        <p:spPr>
          <a:xfrm>
            <a:off x="3714744" y="1285866"/>
            <a:ext cx="1210588" cy="369332"/>
          </a:xfrm>
          <a:prstGeom prst="rect">
            <a:avLst/>
          </a:prstGeom>
        </p:spPr>
        <p:txBody>
          <a:bodyPr wrap="none">
            <a:spAutoFit/>
          </a:bodyPr>
          <a:lstStyle/>
          <a:p>
            <a:r>
              <a:rPr lang="en-US" b="1" dirty="0" smtClean="0">
                <a:solidFill>
                  <a:schemeClr val="tx1">
                    <a:lumMod val="50000"/>
                    <a:lumOff val="50000"/>
                  </a:schemeClr>
                </a:solidFill>
                <a:latin typeface="Open Sans"/>
              </a:rPr>
              <a:t>Overview</a:t>
            </a:r>
            <a:endParaRPr lang="lt-LT" b="1" dirty="0">
              <a:solidFill>
                <a:schemeClr val="tx1">
                  <a:lumMod val="50000"/>
                  <a:lumOff val="50000"/>
                </a:schemeClr>
              </a:solidFill>
            </a:endParaRPr>
          </a:p>
        </p:txBody>
      </p:sp>
      <p:sp>
        <p:nvSpPr>
          <p:cNvPr id="10" name="Titolo 1"/>
          <p:cNvSpPr>
            <a:spLocks noGrp="1"/>
          </p:cNvSpPr>
          <p:nvPr>
            <p:ph type="ctrTitle"/>
          </p:nvPr>
        </p:nvSpPr>
        <p:spPr>
          <a:xfrm>
            <a:off x="1071538" y="142858"/>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CasellaDiTesto 8"/>
          <p:cNvSpPr txBox="1"/>
          <p:nvPr/>
        </p:nvSpPr>
        <p:spPr>
          <a:xfrm>
            <a:off x="571472" y="1071552"/>
            <a:ext cx="8001056" cy="3416320"/>
          </a:xfrm>
          <a:prstGeom prst="rect">
            <a:avLst/>
          </a:prstGeom>
          <a:noFill/>
        </p:spPr>
        <p:txBody>
          <a:bodyPr wrap="square" rtlCol="0">
            <a:spAutoFit/>
          </a:bodyPr>
          <a:lstStyle/>
          <a:p>
            <a:pPr>
              <a:buFont typeface="Arial" pitchFamily="34" charset="0"/>
              <a:buChar char="•"/>
            </a:pPr>
            <a:r>
              <a:rPr lang="en-US" dirty="0" smtClean="0">
                <a:solidFill>
                  <a:schemeClr val="tx1">
                    <a:lumMod val="50000"/>
                    <a:lumOff val="50000"/>
                  </a:schemeClr>
                </a:solidFill>
                <a:latin typeface="Open Sans"/>
              </a:rPr>
              <a:t> La </a:t>
            </a:r>
            <a:r>
              <a:rPr lang="en-US" dirty="0" err="1" smtClean="0">
                <a:solidFill>
                  <a:schemeClr val="tx1">
                    <a:lumMod val="50000"/>
                    <a:lumOff val="50000"/>
                  </a:schemeClr>
                </a:solidFill>
                <a:latin typeface="Open Sans"/>
              </a:rPr>
              <a:t>ricerca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mostra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che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coloro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che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elaborano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correttamente</a:t>
            </a:r>
            <a:r>
              <a:rPr lang="en-US" dirty="0" smtClean="0">
                <a:solidFill>
                  <a:schemeClr val="tx1">
                    <a:lumMod val="50000"/>
                    <a:lumOff val="50000"/>
                  </a:schemeClr>
                </a:solidFill>
                <a:latin typeface="Open Sans"/>
              </a:rPr>
              <a:t> le </a:t>
            </a:r>
            <a:r>
              <a:rPr lang="en-US" dirty="0" err="1" smtClean="0">
                <a:solidFill>
                  <a:schemeClr val="tx1">
                    <a:lumMod val="50000"/>
                    <a:lumOff val="50000"/>
                  </a:schemeClr>
                </a:solidFill>
                <a:latin typeface="Open Sans"/>
              </a:rPr>
              <a:t>informazioni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sono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anche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caratterizzati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da</a:t>
            </a:r>
            <a:r>
              <a:rPr lang="en-US" dirty="0" smtClean="0">
                <a:solidFill>
                  <a:schemeClr val="tx1">
                    <a:lumMod val="50000"/>
                    <a:lumOff val="50000"/>
                  </a:schemeClr>
                </a:solidFill>
                <a:latin typeface="Open Sans"/>
              </a:rPr>
              <a:t>:</a:t>
            </a:r>
          </a:p>
          <a:p>
            <a:endParaRPr lang="en-US" dirty="0" smtClean="0">
              <a:solidFill>
                <a:schemeClr val="tx1">
                  <a:lumMod val="50000"/>
                  <a:lumOff val="50000"/>
                </a:schemeClr>
              </a:solidFill>
              <a:latin typeface="Open Sans"/>
            </a:endParaRPr>
          </a:p>
          <a:p>
            <a:r>
              <a:rPr lang="en-US" b="1" dirty="0" err="1" smtClean="0">
                <a:solidFill>
                  <a:schemeClr val="tx1">
                    <a:lumMod val="50000"/>
                    <a:lumOff val="50000"/>
                  </a:schemeClr>
                </a:solidFill>
                <a:latin typeface="Open Sans"/>
              </a:rPr>
              <a:t>Chiarezza</a:t>
            </a:r>
            <a:r>
              <a:rPr lang="en-US" b="1"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abilità</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riconoscere</a:t>
            </a:r>
            <a:r>
              <a:rPr lang="en-US" dirty="0" smtClean="0">
                <a:solidFill>
                  <a:schemeClr val="tx1">
                    <a:lumMod val="50000"/>
                    <a:lumOff val="50000"/>
                  </a:schemeClr>
                </a:solidFill>
                <a:latin typeface="Open Sans"/>
              </a:rPr>
              <a:t> le </a:t>
            </a:r>
            <a:r>
              <a:rPr lang="en-US" dirty="0" err="1" smtClean="0">
                <a:solidFill>
                  <a:schemeClr val="tx1">
                    <a:lumMod val="50000"/>
                    <a:lumOff val="50000"/>
                  </a:schemeClr>
                </a:solidFill>
                <a:latin typeface="Open Sans"/>
              </a:rPr>
              <a:t>emozioni</a:t>
            </a:r>
            <a:r>
              <a:rPr lang="en-US" dirty="0" smtClean="0">
                <a:solidFill>
                  <a:schemeClr val="tx1">
                    <a:lumMod val="50000"/>
                    <a:lumOff val="50000"/>
                  </a:schemeClr>
                </a:solidFill>
                <a:latin typeface="Open Sans"/>
              </a:rPr>
              <a:t>;</a:t>
            </a:r>
          </a:p>
          <a:p>
            <a:endParaRPr lang="en-US" dirty="0" smtClean="0">
              <a:solidFill>
                <a:schemeClr val="tx1">
                  <a:lumMod val="50000"/>
                  <a:lumOff val="50000"/>
                </a:schemeClr>
              </a:solidFill>
              <a:latin typeface="Open Sans"/>
            </a:endParaRPr>
          </a:p>
          <a:p>
            <a:r>
              <a:rPr lang="en-US" b="1" dirty="0" err="1" smtClean="0">
                <a:solidFill>
                  <a:schemeClr val="tx1">
                    <a:lumMod val="50000"/>
                    <a:lumOff val="50000"/>
                  </a:schemeClr>
                </a:solidFill>
                <a:latin typeface="Open Sans"/>
              </a:rPr>
              <a:t>Riparazione</a:t>
            </a:r>
            <a:r>
              <a:rPr lang="en-US" b="1" dirty="0" smtClean="0">
                <a:solidFill>
                  <a:schemeClr val="tx1">
                    <a:lumMod val="50000"/>
                    <a:lumOff val="50000"/>
                  </a:schemeClr>
                </a:solidFill>
                <a:latin typeface="Open Sans"/>
              </a:rPr>
              <a:t> </a:t>
            </a:r>
            <a:r>
              <a:rPr lang="en-US" b="1" dirty="0" err="1" smtClean="0">
                <a:solidFill>
                  <a:schemeClr val="tx1">
                    <a:lumMod val="50000"/>
                    <a:lumOff val="50000"/>
                  </a:schemeClr>
                </a:solidFill>
                <a:latin typeface="Open Sans"/>
              </a:rPr>
              <a:t>emotiva</a:t>
            </a:r>
            <a:r>
              <a:rPr lang="en-US" b="1"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abilità</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risolvere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problemi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emotivi</a:t>
            </a:r>
            <a:r>
              <a:rPr lang="en-US" dirty="0" smtClean="0">
                <a:solidFill>
                  <a:schemeClr val="tx1">
                    <a:lumMod val="50000"/>
                    <a:lumOff val="50000"/>
                  </a:schemeClr>
                </a:solidFill>
                <a:latin typeface="Open Sans"/>
              </a:rPr>
              <a:t>;</a:t>
            </a:r>
          </a:p>
          <a:p>
            <a:endParaRPr lang="en-US" dirty="0" smtClean="0">
              <a:solidFill>
                <a:schemeClr val="tx1">
                  <a:lumMod val="50000"/>
                  <a:lumOff val="50000"/>
                </a:schemeClr>
              </a:solidFill>
              <a:latin typeface="Open Sans"/>
            </a:endParaRPr>
          </a:p>
          <a:p>
            <a:pPr>
              <a:buFont typeface="Arial" pitchFamily="34" charset="0"/>
              <a:buChar char="•"/>
            </a:pP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Alcuni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studi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hanno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rivelato</a:t>
            </a:r>
            <a:r>
              <a:rPr lang="en-US" dirty="0" smtClean="0">
                <a:solidFill>
                  <a:schemeClr val="tx1">
                    <a:lumMod val="50000"/>
                    <a:lumOff val="50000"/>
                  </a:schemeClr>
                </a:solidFill>
                <a:latin typeface="Open Sans"/>
              </a:rPr>
              <a:t> come </a:t>
            </a:r>
            <a:r>
              <a:rPr lang="en-US" dirty="0" err="1" smtClean="0">
                <a:solidFill>
                  <a:schemeClr val="tx1">
                    <a:lumMod val="50000"/>
                    <a:lumOff val="50000"/>
                  </a:schemeClr>
                </a:solidFill>
                <a:latin typeface="Open Sans"/>
              </a:rPr>
              <a:t>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giovani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mostrino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carenze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nel</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vocabolario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affettivo</a:t>
            </a:r>
            <a:r>
              <a:rPr lang="en-US" dirty="0" smtClean="0">
                <a:solidFill>
                  <a:schemeClr val="tx1">
                    <a:lumMod val="50000"/>
                    <a:lumOff val="50000"/>
                  </a:schemeClr>
                </a:solidFill>
                <a:latin typeface="Open Sans"/>
              </a:rPr>
              <a:t> legato </a:t>
            </a:r>
            <a:r>
              <a:rPr lang="en-US" dirty="0" err="1" smtClean="0">
                <a:solidFill>
                  <a:schemeClr val="tx1">
                    <a:lumMod val="50000"/>
                    <a:lumOff val="50000"/>
                  </a:schemeClr>
                </a:solidFill>
                <a:latin typeface="Open Sans"/>
              </a:rPr>
              <a:t>alla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consapevolezza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emotiva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necessaria</a:t>
            </a:r>
            <a:r>
              <a:rPr lang="en-US" dirty="0" smtClean="0">
                <a:solidFill>
                  <a:schemeClr val="tx1">
                    <a:lumMod val="50000"/>
                    <a:lumOff val="50000"/>
                  </a:schemeClr>
                </a:solidFill>
                <a:latin typeface="Open Sans"/>
              </a:rPr>
              <a:t> per </a:t>
            </a:r>
            <a:r>
              <a:rPr lang="en-US" dirty="0" err="1" smtClean="0">
                <a:solidFill>
                  <a:schemeClr val="tx1">
                    <a:lumMod val="50000"/>
                    <a:lumOff val="50000"/>
                  </a:schemeClr>
                </a:solidFill>
                <a:latin typeface="Open Sans"/>
              </a:rPr>
              <a:t>risolvere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costruttivamente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problemi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Heydenberk</a:t>
            </a:r>
            <a:r>
              <a:rPr lang="en-US" dirty="0" smtClean="0">
                <a:solidFill>
                  <a:schemeClr val="tx1">
                    <a:lumMod val="50000"/>
                    <a:lumOff val="50000"/>
                  </a:schemeClr>
                </a:solidFill>
                <a:latin typeface="Open Sans"/>
              </a:rPr>
              <a:t> &amp; </a:t>
            </a:r>
            <a:r>
              <a:rPr lang="en-US" dirty="0" err="1" smtClean="0">
                <a:solidFill>
                  <a:schemeClr val="tx1">
                    <a:lumMod val="50000"/>
                    <a:lumOff val="50000"/>
                  </a:schemeClr>
                </a:solidFill>
                <a:latin typeface="Open Sans"/>
              </a:rPr>
              <a:t>Heydenberk</a:t>
            </a:r>
            <a:r>
              <a:rPr lang="en-US" dirty="0" smtClean="0">
                <a:solidFill>
                  <a:schemeClr val="tx1">
                    <a:lumMod val="50000"/>
                    <a:lumOff val="50000"/>
                  </a:schemeClr>
                </a:solidFill>
                <a:latin typeface="Open Sans"/>
              </a:rPr>
              <a:t>, 2005).</a:t>
            </a:r>
          </a:p>
          <a:p>
            <a:endParaRPr lang="en-US" dirty="0" smtClean="0">
              <a:solidFill>
                <a:schemeClr val="tx1">
                  <a:lumMod val="50000"/>
                  <a:lumOff val="50000"/>
                </a:schemeClr>
              </a:solidFill>
              <a:latin typeface="Open Sans"/>
            </a:endParaRPr>
          </a:p>
          <a:p>
            <a:endParaRPr lang="it-IT" dirty="0">
              <a:solidFill>
                <a:schemeClr val="tx1">
                  <a:lumMod val="50000"/>
                  <a:lumOff val="50000"/>
                </a:schemeClr>
              </a:solidFill>
              <a:latin typeface="Open Sans"/>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CasellaDiTesto 8"/>
          <p:cNvSpPr txBox="1"/>
          <p:nvPr/>
        </p:nvSpPr>
        <p:spPr>
          <a:xfrm>
            <a:off x="357158" y="785800"/>
            <a:ext cx="8572560" cy="5632311"/>
          </a:xfrm>
          <a:prstGeom prst="rect">
            <a:avLst/>
          </a:prstGeom>
          <a:noFill/>
        </p:spPr>
        <p:txBody>
          <a:bodyPr wrap="square" rtlCol="0">
            <a:spAutoFit/>
          </a:bodyPr>
          <a:lstStyle/>
          <a:p>
            <a:r>
              <a:rPr lang="it-IT" b="1" dirty="0" smtClean="0">
                <a:solidFill>
                  <a:schemeClr val="tx1">
                    <a:lumMod val="50000"/>
                    <a:lumOff val="50000"/>
                  </a:schemeClr>
                </a:solidFill>
                <a:latin typeface="Open Sans"/>
              </a:rPr>
              <a:t>Il </a:t>
            </a:r>
            <a:r>
              <a:rPr lang="it-IT" b="1" dirty="0" err="1" smtClean="0">
                <a:solidFill>
                  <a:schemeClr val="tx1">
                    <a:lumMod val="50000"/>
                    <a:lumOff val="50000"/>
                  </a:schemeClr>
                </a:solidFill>
                <a:latin typeface="Open Sans"/>
              </a:rPr>
              <a:t>bully</a:t>
            </a:r>
            <a:r>
              <a:rPr lang="it-IT" b="1" dirty="0" smtClean="0">
                <a:solidFill>
                  <a:schemeClr val="tx1">
                    <a:lumMod val="50000"/>
                    <a:lumOff val="50000"/>
                  </a:schemeClr>
                </a:solidFill>
                <a:latin typeface="Open Sans"/>
              </a:rPr>
              <a:t> </a:t>
            </a:r>
            <a:r>
              <a:rPr lang="it-IT" b="1" dirty="0" err="1" smtClean="0">
                <a:solidFill>
                  <a:schemeClr val="tx1">
                    <a:lumMod val="50000"/>
                    <a:lumOff val="50000"/>
                  </a:schemeClr>
                </a:solidFill>
                <a:latin typeface="Open Sans"/>
              </a:rPr>
              <a:t>prevention</a:t>
            </a:r>
            <a:r>
              <a:rPr lang="it-IT" b="1" dirty="0" smtClean="0">
                <a:solidFill>
                  <a:schemeClr val="tx1">
                    <a:lumMod val="50000"/>
                    <a:lumOff val="50000"/>
                  </a:schemeClr>
                </a:solidFill>
                <a:latin typeface="Open Sans"/>
              </a:rPr>
              <a:t> </a:t>
            </a:r>
            <a:r>
              <a:rPr lang="it-IT" b="1" dirty="0" err="1" smtClean="0">
                <a:solidFill>
                  <a:schemeClr val="tx1">
                    <a:lumMod val="50000"/>
                    <a:lumOff val="50000"/>
                  </a:schemeClr>
                </a:solidFill>
                <a:latin typeface="Open Sans"/>
              </a:rPr>
              <a:t>program</a:t>
            </a:r>
            <a:endParaRPr lang="it-IT" b="1" dirty="0" smtClean="0">
              <a:solidFill>
                <a:schemeClr val="tx1">
                  <a:lumMod val="50000"/>
                  <a:lumOff val="50000"/>
                </a:schemeClr>
              </a:solidFill>
              <a:latin typeface="Open Sans"/>
            </a:endParaRPr>
          </a:p>
          <a:p>
            <a:endParaRPr lang="it-IT" b="1"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Lo scopo del </a:t>
            </a:r>
            <a:r>
              <a:rPr lang="it-IT" dirty="0" err="1" smtClean="0">
                <a:solidFill>
                  <a:schemeClr val="tx1">
                    <a:lumMod val="50000"/>
                    <a:lumOff val="50000"/>
                  </a:schemeClr>
                </a:solidFill>
                <a:latin typeface="Open Sans"/>
              </a:rPr>
              <a:t>Bully</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Prevention</a:t>
            </a:r>
            <a:r>
              <a:rPr lang="it-IT" dirty="0" smtClean="0">
                <a:solidFill>
                  <a:schemeClr val="tx1">
                    <a:lumMod val="50000"/>
                    <a:lumOff val="50000"/>
                  </a:schemeClr>
                </a:solidFill>
                <a:latin typeface="Open Sans"/>
              </a:rPr>
              <a:t> </a:t>
            </a:r>
            <a:r>
              <a:rPr lang="it-IT" dirty="0" err="1" smtClean="0">
                <a:solidFill>
                  <a:schemeClr val="tx1">
                    <a:lumMod val="50000"/>
                    <a:lumOff val="50000"/>
                  </a:schemeClr>
                </a:solidFill>
                <a:latin typeface="Open Sans"/>
              </a:rPr>
              <a:t>Program</a:t>
            </a:r>
            <a:r>
              <a:rPr lang="it-IT" dirty="0" smtClean="0">
                <a:solidFill>
                  <a:schemeClr val="tx1">
                    <a:lumMod val="50000"/>
                    <a:lumOff val="50000"/>
                  </a:schemeClr>
                </a:solidFill>
                <a:latin typeface="Open Sans"/>
              </a:rPr>
              <a:t> è stato quello di sviluppare un programma di formazione per bambini che potesse aiutarli nella gestione del conflitto con esito positivo. </a:t>
            </a:r>
          </a:p>
          <a:p>
            <a:endParaRPr lang="it-IT"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Sono state attuate alcune attività di formazione :</a:t>
            </a:r>
          </a:p>
          <a:p>
            <a:pPr>
              <a:buFont typeface="Arial" pitchFamily="34" charset="0"/>
              <a:buChar char="•"/>
            </a:pPr>
            <a:r>
              <a:rPr lang="it-IT" dirty="0" smtClean="0">
                <a:solidFill>
                  <a:schemeClr val="tx1">
                    <a:lumMod val="50000"/>
                    <a:lumOff val="50000"/>
                  </a:schemeClr>
                </a:solidFill>
                <a:latin typeface="Open Sans"/>
              </a:rPr>
              <a:t>Il “Check-in”</a:t>
            </a:r>
          </a:p>
          <a:p>
            <a:pPr>
              <a:buFont typeface="Arial" pitchFamily="34" charset="0"/>
              <a:buChar char="•"/>
            </a:pPr>
            <a:r>
              <a:rPr lang="it-IT" dirty="0" smtClean="0">
                <a:solidFill>
                  <a:schemeClr val="tx1">
                    <a:lumMod val="50000"/>
                    <a:lumOff val="50000"/>
                  </a:schemeClr>
                </a:solidFill>
                <a:latin typeface="Open Sans"/>
              </a:rPr>
              <a:t> L’essere pacifico</a:t>
            </a:r>
          </a:p>
          <a:p>
            <a:pPr>
              <a:buFont typeface="Arial" pitchFamily="34" charset="0"/>
              <a:buChar char="•"/>
            </a:pPr>
            <a:r>
              <a:rPr lang="it-IT" dirty="0" smtClean="0">
                <a:solidFill>
                  <a:schemeClr val="tx1">
                    <a:lumMod val="50000"/>
                    <a:lumOff val="50000"/>
                  </a:schemeClr>
                </a:solidFill>
                <a:latin typeface="Open Sans"/>
              </a:rPr>
              <a:t> Il ring di risoluzione dei conflitti</a:t>
            </a:r>
          </a:p>
          <a:p>
            <a:pPr>
              <a:buFont typeface="Arial" pitchFamily="34" charset="0"/>
              <a:buChar char="•"/>
            </a:pPr>
            <a:r>
              <a:rPr lang="it-IT" dirty="0" smtClean="0">
                <a:solidFill>
                  <a:schemeClr val="tx1">
                    <a:lumMod val="50000"/>
                    <a:lumOff val="50000"/>
                  </a:schemeClr>
                </a:solidFill>
                <a:latin typeface="Open Sans"/>
              </a:rPr>
              <a:t> Il giornale della pace</a:t>
            </a:r>
          </a:p>
          <a:p>
            <a:endParaRPr lang="it-IT" dirty="0" smtClean="0">
              <a:solidFill>
                <a:schemeClr val="tx1">
                  <a:lumMod val="50000"/>
                  <a:lumOff val="50000"/>
                </a:schemeClr>
              </a:solidFill>
              <a:latin typeface="Open Sans"/>
            </a:endParaRPr>
          </a:p>
          <a:p>
            <a:pPr>
              <a:buFont typeface="Arial" pitchFamily="34" charset="0"/>
              <a:buChar char="•"/>
            </a:pPr>
            <a:endParaRPr lang="it-IT" dirty="0" smtClean="0">
              <a:solidFill>
                <a:schemeClr val="tx1">
                  <a:lumMod val="50000"/>
                  <a:lumOff val="50000"/>
                </a:schemeClr>
              </a:solidFill>
              <a:latin typeface="Open Sans"/>
            </a:endParaRPr>
          </a:p>
          <a:p>
            <a:endParaRPr lang="it-IT" dirty="0" smtClean="0">
              <a:solidFill>
                <a:schemeClr val="tx1">
                  <a:lumMod val="50000"/>
                  <a:lumOff val="50000"/>
                </a:schemeClr>
              </a:solidFill>
              <a:latin typeface="Open Sans"/>
            </a:endParaRPr>
          </a:p>
          <a:p>
            <a:endParaRPr lang="it-IT" b="1" dirty="0" smtClean="0">
              <a:solidFill>
                <a:schemeClr val="tx1">
                  <a:lumMod val="50000"/>
                  <a:lumOff val="50000"/>
                </a:schemeClr>
              </a:solidFill>
              <a:latin typeface="Open Sans"/>
            </a:endParaRPr>
          </a:p>
          <a:p>
            <a:endParaRPr lang="it-IT" b="1" dirty="0" smtClean="0">
              <a:solidFill>
                <a:schemeClr val="tx1">
                  <a:lumMod val="50000"/>
                  <a:lumOff val="50000"/>
                </a:schemeClr>
              </a:solidFill>
              <a:latin typeface="Open Sans"/>
            </a:endParaRPr>
          </a:p>
          <a:p>
            <a:endParaRPr lang="it-IT" b="1" dirty="0" smtClean="0">
              <a:solidFill>
                <a:schemeClr val="tx1">
                  <a:lumMod val="50000"/>
                  <a:lumOff val="50000"/>
                </a:schemeClr>
              </a:solidFill>
              <a:latin typeface="Open Sans"/>
            </a:endParaRPr>
          </a:p>
          <a:p>
            <a:endParaRPr lang="it-IT" b="1" dirty="0" smtClean="0">
              <a:solidFill>
                <a:schemeClr val="tx1">
                  <a:lumMod val="50000"/>
                  <a:lumOff val="50000"/>
                </a:schemeClr>
              </a:solidFill>
              <a:latin typeface="Open Sans"/>
            </a:endParaRPr>
          </a:p>
          <a:p>
            <a:endParaRPr lang="it-IT" b="1" dirty="0" smtClean="0">
              <a:solidFill>
                <a:schemeClr val="tx1">
                  <a:lumMod val="50000"/>
                  <a:lumOff val="50000"/>
                </a:schemeClr>
              </a:solidFill>
              <a:latin typeface="Open Sans"/>
            </a:endParaRPr>
          </a:p>
          <a:p>
            <a:r>
              <a:rPr lang="it-IT" b="1" dirty="0" smtClean="0">
                <a:solidFill>
                  <a:schemeClr val="tx1">
                    <a:lumMod val="50000"/>
                    <a:lumOff val="50000"/>
                  </a:schemeClr>
                </a:solidFill>
                <a:latin typeface="Open Sans"/>
              </a:rPr>
              <a:t> </a:t>
            </a:r>
            <a:endParaRPr lang="it-IT" b="1" dirty="0">
              <a:solidFill>
                <a:schemeClr val="tx1">
                  <a:lumMod val="50000"/>
                  <a:lumOff val="50000"/>
                </a:schemeClr>
              </a:solidFill>
              <a:latin typeface="Open Sans"/>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buFont typeface="Arial" pitchFamily="34" charset="0"/>
              <a:buChar char="•"/>
            </a:pPr>
            <a:r>
              <a:rPr lang="en-US" sz="1800" dirty="0" smtClean="0">
                <a:solidFill>
                  <a:schemeClr val="bg1">
                    <a:lumMod val="50000"/>
                  </a:schemeClr>
                </a:solidFill>
              </a:rPr>
              <a:t>  </a:t>
            </a:r>
            <a:r>
              <a:rPr lang="en-US" sz="1800" b="1" dirty="0" smtClean="0">
                <a:solidFill>
                  <a:schemeClr val="bg1">
                    <a:lumMod val="50000"/>
                  </a:schemeClr>
                </a:solidFill>
              </a:rPr>
              <a:t>Il Check-in</a:t>
            </a:r>
          </a:p>
          <a:p>
            <a:pPr algn="just">
              <a:buFont typeface="Arial" pitchFamily="34" charset="0"/>
              <a:buChar char="•"/>
            </a:pPr>
            <a:endParaRPr lang="en-US" sz="1800" b="1" dirty="0" smtClean="0">
              <a:solidFill>
                <a:schemeClr val="bg1">
                  <a:lumMod val="50000"/>
                </a:schemeClr>
              </a:solidFill>
            </a:endParaRPr>
          </a:p>
          <a:p>
            <a:pPr algn="just"/>
            <a:r>
              <a:rPr lang="en-US" sz="1800" dirty="0" err="1" smtClean="0">
                <a:solidFill>
                  <a:schemeClr val="bg1">
                    <a:lumMod val="50000"/>
                  </a:schemeClr>
                </a:solidFill>
              </a:rPr>
              <a:t>All’inizio</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ogni</a:t>
            </a:r>
            <a:r>
              <a:rPr lang="en-US" sz="1800" dirty="0" smtClean="0">
                <a:solidFill>
                  <a:schemeClr val="bg1">
                    <a:lumMod val="50000"/>
                  </a:schemeClr>
                </a:solidFill>
              </a:rPr>
              <a:t> </a:t>
            </a:r>
            <a:r>
              <a:rPr lang="en-US" sz="1800" dirty="0" err="1" smtClean="0">
                <a:solidFill>
                  <a:schemeClr val="bg1">
                    <a:lumMod val="50000"/>
                  </a:schemeClr>
                </a:solidFill>
              </a:rPr>
              <a:t>giornata</a:t>
            </a:r>
            <a:r>
              <a:rPr lang="en-US" sz="1800" dirty="0" smtClean="0">
                <a:solidFill>
                  <a:schemeClr val="bg1">
                    <a:lumMod val="50000"/>
                  </a:schemeClr>
                </a:solidFill>
              </a:rPr>
              <a:t>, </a:t>
            </a:r>
            <a:r>
              <a:rPr lang="en-US" sz="1800" dirty="0" err="1" smtClean="0">
                <a:solidFill>
                  <a:schemeClr val="bg1">
                    <a:lumMod val="50000"/>
                  </a:schemeClr>
                </a:solidFill>
              </a:rPr>
              <a:t>tutti</a:t>
            </a:r>
            <a:r>
              <a:rPr lang="en-US" sz="1800" dirty="0" smtClean="0">
                <a:solidFill>
                  <a:schemeClr val="bg1">
                    <a:lumMod val="50000"/>
                  </a:schemeClr>
                </a:solidFill>
              </a:rPr>
              <a:t> </a:t>
            </a:r>
            <a:r>
              <a:rPr lang="en-US" sz="1800" dirty="0" err="1" smtClean="0">
                <a:solidFill>
                  <a:schemeClr val="bg1">
                    <a:lumMod val="50000"/>
                  </a:schemeClr>
                </a:solidFill>
              </a:rPr>
              <a:t>i</a:t>
            </a:r>
            <a:r>
              <a:rPr lang="en-US" sz="1800" dirty="0" smtClean="0">
                <a:solidFill>
                  <a:schemeClr val="bg1">
                    <a:lumMod val="50000"/>
                  </a:schemeClr>
                </a:solidFill>
              </a:rPr>
              <a:t> bambini </a:t>
            </a:r>
            <a:r>
              <a:rPr lang="en-US" sz="1800" dirty="0" err="1" smtClean="0">
                <a:solidFill>
                  <a:schemeClr val="bg1">
                    <a:lumMod val="50000"/>
                  </a:schemeClr>
                </a:solidFill>
              </a:rPr>
              <a:t>vengono</a:t>
            </a:r>
            <a:r>
              <a:rPr lang="en-US" sz="1800" dirty="0" smtClean="0">
                <a:solidFill>
                  <a:schemeClr val="bg1">
                    <a:lumMod val="50000"/>
                  </a:schemeClr>
                </a:solidFill>
              </a:rPr>
              <a:t> </a:t>
            </a:r>
            <a:r>
              <a:rPr lang="en-US" sz="1800" dirty="0" err="1" smtClean="0">
                <a:solidFill>
                  <a:schemeClr val="bg1">
                    <a:lumMod val="50000"/>
                  </a:schemeClr>
                </a:solidFill>
              </a:rPr>
              <a:t>incoraggiati</a:t>
            </a:r>
            <a:r>
              <a:rPr lang="en-US" sz="1800" dirty="0" smtClean="0">
                <a:solidFill>
                  <a:schemeClr val="bg1">
                    <a:lumMod val="50000"/>
                  </a:schemeClr>
                </a:solidFill>
              </a:rPr>
              <a:t> ad </a:t>
            </a:r>
            <a:r>
              <a:rPr lang="en-US" sz="1800" dirty="0" err="1" smtClean="0">
                <a:solidFill>
                  <a:schemeClr val="bg1">
                    <a:lumMod val="50000"/>
                  </a:schemeClr>
                </a:solidFill>
              </a:rPr>
              <a:t>esprimere</a:t>
            </a:r>
            <a:r>
              <a:rPr lang="en-US" sz="1800" dirty="0" smtClean="0">
                <a:solidFill>
                  <a:schemeClr val="bg1">
                    <a:lumMod val="50000"/>
                  </a:schemeClr>
                </a:solidFill>
              </a:rPr>
              <a:t> </a:t>
            </a:r>
            <a:r>
              <a:rPr lang="en-US" sz="1800" dirty="0" err="1" smtClean="0">
                <a:solidFill>
                  <a:schemeClr val="bg1">
                    <a:lumMod val="50000"/>
                  </a:schemeClr>
                </a:solidFill>
              </a:rPr>
              <a:t>il</a:t>
            </a:r>
            <a:r>
              <a:rPr lang="en-US" sz="1800" dirty="0" smtClean="0">
                <a:solidFill>
                  <a:schemeClr val="bg1">
                    <a:lumMod val="50000"/>
                  </a:schemeClr>
                </a:solidFill>
              </a:rPr>
              <a:t> </a:t>
            </a:r>
            <a:r>
              <a:rPr lang="en-US" sz="1800" dirty="0" err="1" smtClean="0">
                <a:solidFill>
                  <a:schemeClr val="bg1">
                    <a:lumMod val="50000"/>
                  </a:schemeClr>
                </a:solidFill>
              </a:rPr>
              <a:t>loro</a:t>
            </a:r>
            <a:r>
              <a:rPr lang="en-US" sz="1800" dirty="0" smtClean="0">
                <a:solidFill>
                  <a:schemeClr val="bg1">
                    <a:lumMod val="50000"/>
                  </a:schemeClr>
                </a:solidFill>
              </a:rPr>
              <a:t> </a:t>
            </a:r>
            <a:r>
              <a:rPr lang="en-US" sz="1800" dirty="0" err="1" smtClean="0">
                <a:solidFill>
                  <a:schemeClr val="bg1">
                    <a:lumMod val="50000"/>
                  </a:schemeClr>
                </a:solidFill>
              </a:rPr>
              <a:t>stato</a:t>
            </a:r>
            <a:r>
              <a:rPr lang="en-US" sz="1800" dirty="0" smtClean="0">
                <a:solidFill>
                  <a:schemeClr val="bg1">
                    <a:lumMod val="50000"/>
                  </a:schemeClr>
                </a:solidFill>
              </a:rPr>
              <a:t> </a:t>
            </a:r>
            <a:r>
              <a:rPr lang="en-US" sz="1800" dirty="0" err="1" smtClean="0">
                <a:solidFill>
                  <a:schemeClr val="bg1">
                    <a:lumMod val="50000"/>
                  </a:schemeClr>
                </a:solidFill>
              </a:rPr>
              <a:t>emotivo</a:t>
            </a:r>
            <a:r>
              <a:rPr lang="en-US" sz="1800" dirty="0" smtClean="0">
                <a:solidFill>
                  <a:schemeClr val="bg1">
                    <a:lumMod val="50000"/>
                  </a:schemeClr>
                </a:solidFill>
              </a:rPr>
              <a:t>, </a:t>
            </a:r>
            <a:r>
              <a:rPr lang="en-US" sz="1800" dirty="0" err="1" smtClean="0">
                <a:solidFill>
                  <a:schemeClr val="bg1">
                    <a:lumMod val="50000"/>
                  </a:schemeClr>
                </a:solidFill>
              </a:rPr>
              <a:t>dando</a:t>
            </a:r>
            <a:r>
              <a:rPr lang="en-US" sz="1800" dirty="0" smtClean="0">
                <a:solidFill>
                  <a:schemeClr val="bg1">
                    <a:lumMod val="50000"/>
                  </a:schemeClr>
                </a:solidFill>
              </a:rPr>
              <a:t> </a:t>
            </a:r>
            <a:r>
              <a:rPr lang="en-US" sz="1800" dirty="0" err="1" smtClean="0">
                <a:solidFill>
                  <a:schemeClr val="bg1">
                    <a:lumMod val="50000"/>
                  </a:schemeClr>
                </a:solidFill>
              </a:rPr>
              <a:t>informazioni</a:t>
            </a:r>
            <a:r>
              <a:rPr lang="en-US" sz="1800" dirty="0" smtClean="0">
                <a:solidFill>
                  <a:schemeClr val="bg1">
                    <a:lumMod val="50000"/>
                  </a:schemeClr>
                </a:solidFill>
              </a:rPr>
              <a:t> </a:t>
            </a:r>
            <a:r>
              <a:rPr lang="en-US" sz="1800" dirty="0" err="1" smtClean="0">
                <a:solidFill>
                  <a:schemeClr val="bg1">
                    <a:lumMod val="50000"/>
                  </a:schemeClr>
                </a:solidFill>
              </a:rPr>
              <a:t>attraverso</a:t>
            </a:r>
            <a:r>
              <a:rPr lang="en-US" sz="1800" dirty="0" smtClean="0">
                <a:solidFill>
                  <a:schemeClr val="bg1">
                    <a:lumMod val="50000"/>
                  </a:schemeClr>
                </a:solidFill>
              </a:rPr>
              <a:t> </a:t>
            </a:r>
            <a:r>
              <a:rPr lang="en-US" sz="1800" dirty="0" err="1" smtClean="0">
                <a:solidFill>
                  <a:schemeClr val="bg1">
                    <a:lumMod val="50000"/>
                  </a:schemeClr>
                </a:solidFill>
              </a:rPr>
              <a:t>degli</a:t>
            </a:r>
            <a:r>
              <a:rPr lang="en-US" sz="1800" dirty="0" smtClean="0">
                <a:solidFill>
                  <a:schemeClr val="bg1">
                    <a:lumMod val="50000"/>
                  </a:schemeClr>
                </a:solidFill>
              </a:rPr>
              <a:t> </a:t>
            </a:r>
            <a:r>
              <a:rPr lang="en-US" sz="1800" dirty="0" err="1" smtClean="0">
                <a:solidFill>
                  <a:schemeClr val="bg1">
                    <a:lumMod val="50000"/>
                  </a:schemeClr>
                </a:solidFill>
              </a:rPr>
              <a:t>i-Messaggi</a:t>
            </a:r>
            <a:r>
              <a:rPr lang="en-US" sz="1800" dirty="0" smtClean="0">
                <a:solidFill>
                  <a:schemeClr val="bg1">
                    <a:lumMod val="50000"/>
                  </a:schemeClr>
                </a:solidFill>
              </a:rPr>
              <a:t> (“Mi </a:t>
            </a:r>
            <a:r>
              <a:rPr lang="en-US" sz="1800" dirty="0" err="1" smtClean="0">
                <a:solidFill>
                  <a:schemeClr val="bg1">
                    <a:lumMod val="50000"/>
                  </a:schemeClr>
                </a:solidFill>
              </a:rPr>
              <a:t>sento</a:t>
            </a:r>
            <a:r>
              <a:rPr lang="en-US" sz="1800" dirty="0" smtClean="0">
                <a:solidFill>
                  <a:schemeClr val="bg1">
                    <a:lumMod val="50000"/>
                  </a:schemeClr>
                </a:solidFill>
              </a:rPr>
              <a:t>…”, “</a:t>
            </a:r>
            <a:r>
              <a:rPr lang="en-US" sz="1800" dirty="0" err="1" smtClean="0">
                <a:solidFill>
                  <a:schemeClr val="bg1">
                    <a:lumMod val="50000"/>
                  </a:schemeClr>
                </a:solidFill>
              </a:rPr>
              <a:t>Ero</a:t>
            </a:r>
            <a:r>
              <a:rPr lang="en-US" sz="1800" dirty="0" smtClean="0">
                <a:solidFill>
                  <a:schemeClr val="bg1">
                    <a:lumMod val="50000"/>
                  </a:schemeClr>
                </a:solidFill>
              </a:rPr>
              <a:t>…”, e </a:t>
            </a:r>
            <a:r>
              <a:rPr lang="en-US" sz="1800" dirty="0" err="1" smtClean="0">
                <a:solidFill>
                  <a:schemeClr val="bg1">
                    <a:lumMod val="50000"/>
                  </a:schemeClr>
                </a:solidFill>
              </a:rPr>
              <a:t>così</a:t>
            </a:r>
            <a:r>
              <a:rPr lang="en-US" sz="1800" dirty="0" smtClean="0">
                <a:solidFill>
                  <a:schemeClr val="bg1">
                    <a:lumMod val="50000"/>
                  </a:schemeClr>
                </a:solidFill>
              </a:rPr>
              <a:t> via). </a:t>
            </a:r>
          </a:p>
          <a:p>
            <a:pPr algn="just"/>
            <a:r>
              <a:rPr lang="en-US" sz="1800" dirty="0" smtClean="0">
                <a:solidFill>
                  <a:schemeClr val="bg1">
                    <a:lumMod val="50000"/>
                  </a:schemeClr>
                </a:solidFill>
              </a:rPr>
              <a:t>Lo </a:t>
            </a:r>
            <a:r>
              <a:rPr lang="en-US" sz="1800" dirty="0" err="1" smtClean="0">
                <a:solidFill>
                  <a:schemeClr val="bg1">
                    <a:lumMod val="50000"/>
                  </a:schemeClr>
                </a:solidFill>
              </a:rPr>
              <a:t>scopo</a:t>
            </a:r>
            <a:r>
              <a:rPr lang="en-US" sz="1800" dirty="0" smtClean="0">
                <a:solidFill>
                  <a:schemeClr val="bg1">
                    <a:lumMod val="50000"/>
                  </a:schemeClr>
                </a:solidFill>
              </a:rPr>
              <a:t> è </a:t>
            </a:r>
            <a:r>
              <a:rPr lang="en-US" sz="1800" b="1" dirty="0" err="1" smtClean="0">
                <a:solidFill>
                  <a:schemeClr val="bg1">
                    <a:lumMod val="50000"/>
                  </a:schemeClr>
                </a:solidFill>
              </a:rPr>
              <a:t>duplice</a:t>
            </a:r>
            <a:r>
              <a:rPr lang="en-US" sz="1800" dirty="0" smtClean="0">
                <a:solidFill>
                  <a:schemeClr val="bg1">
                    <a:lumMod val="50000"/>
                  </a:schemeClr>
                </a:solidFill>
              </a:rPr>
              <a:t>: </a:t>
            </a:r>
            <a:r>
              <a:rPr lang="en-US" sz="1800" dirty="0" err="1" smtClean="0">
                <a:solidFill>
                  <a:schemeClr val="bg1">
                    <a:lumMod val="50000"/>
                  </a:schemeClr>
                </a:solidFill>
              </a:rPr>
              <a:t>da</a:t>
            </a:r>
            <a:r>
              <a:rPr lang="en-US" sz="1800" dirty="0" smtClean="0">
                <a:solidFill>
                  <a:schemeClr val="bg1">
                    <a:lumMod val="50000"/>
                  </a:schemeClr>
                </a:solidFill>
              </a:rPr>
              <a:t> un </a:t>
            </a:r>
            <a:r>
              <a:rPr lang="en-US" sz="1800" dirty="0" err="1" smtClean="0">
                <a:solidFill>
                  <a:schemeClr val="bg1">
                    <a:lumMod val="50000"/>
                  </a:schemeClr>
                </a:solidFill>
              </a:rPr>
              <a:t>lato</a:t>
            </a:r>
            <a:r>
              <a:rPr lang="en-US" sz="1800" dirty="0" smtClean="0">
                <a:solidFill>
                  <a:schemeClr val="bg1">
                    <a:lumMod val="50000"/>
                  </a:schemeClr>
                </a:solidFill>
              </a:rPr>
              <a:t>, </a:t>
            </a:r>
            <a:r>
              <a:rPr lang="en-US" sz="1800" dirty="0" err="1" smtClean="0">
                <a:solidFill>
                  <a:schemeClr val="bg1">
                    <a:lumMod val="50000"/>
                  </a:schemeClr>
                </a:solidFill>
              </a:rPr>
              <a:t>i</a:t>
            </a:r>
            <a:r>
              <a:rPr lang="en-US" sz="1800" dirty="0" smtClean="0">
                <a:solidFill>
                  <a:schemeClr val="bg1">
                    <a:lumMod val="50000"/>
                  </a:schemeClr>
                </a:solidFill>
              </a:rPr>
              <a:t> </a:t>
            </a:r>
            <a:r>
              <a:rPr lang="en-US" sz="1800" dirty="0" err="1" smtClean="0">
                <a:solidFill>
                  <a:schemeClr val="bg1">
                    <a:lumMod val="50000"/>
                  </a:schemeClr>
                </a:solidFill>
              </a:rPr>
              <a:t>bamini</a:t>
            </a:r>
            <a:r>
              <a:rPr lang="en-US" sz="1800" dirty="0" smtClean="0">
                <a:solidFill>
                  <a:schemeClr val="bg1">
                    <a:lumMod val="50000"/>
                  </a:schemeClr>
                </a:solidFill>
              </a:rPr>
              <a:t>  </a:t>
            </a:r>
            <a:r>
              <a:rPr lang="en-US" sz="1800" dirty="0" err="1" smtClean="0">
                <a:solidFill>
                  <a:schemeClr val="bg1">
                    <a:lumMod val="50000"/>
                  </a:schemeClr>
                </a:solidFill>
              </a:rPr>
              <a:t>imparano</a:t>
            </a:r>
            <a:r>
              <a:rPr lang="en-US" sz="1800" dirty="0" smtClean="0">
                <a:solidFill>
                  <a:schemeClr val="bg1">
                    <a:lumMod val="50000"/>
                  </a:schemeClr>
                </a:solidFill>
              </a:rPr>
              <a:t> a dare un </a:t>
            </a:r>
            <a:r>
              <a:rPr lang="en-US" sz="1800" dirty="0" err="1" smtClean="0">
                <a:solidFill>
                  <a:schemeClr val="bg1">
                    <a:lumMod val="50000"/>
                  </a:schemeClr>
                </a:solidFill>
              </a:rPr>
              <a:t>nome</a:t>
            </a:r>
            <a:r>
              <a:rPr lang="en-US" sz="1800" dirty="0" smtClean="0">
                <a:solidFill>
                  <a:schemeClr val="bg1">
                    <a:lumMod val="50000"/>
                  </a:schemeClr>
                </a:solidFill>
              </a:rPr>
              <a:t> </a:t>
            </a:r>
            <a:r>
              <a:rPr lang="en-US" sz="1800" dirty="0" err="1" smtClean="0">
                <a:solidFill>
                  <a:schemeClr val="bg1">
                    <a:lumMod val="50000"/>
                  </a:schemeClr>
                </a:solidFill>
              </a:rPr>
              <a:t>alle</a:t>
            </a:r>
            <a:r>
              <a:rPr lang="en-US" sz="1800" dirty="0" smtClean="0">
                <a:solidFill>
                  <a:schemeClr val="bg1">
                    <a:lumMod val="50000"/>
                  </a:schemeClr>
                </a:solidFill>
              </a:rPr>
              <a:t> </a:t>
            </a:r>
            <a:r>
              <a:rPr lang="en-US" sz="1800" dirty="0" err="1" smtClean="0">
                <a:solidFill>
                  <a:schemeClr val="bg1">
                    <a:lumMod val="50000"/>
                  </a:schemeClr>
                </a:solidFill>
              </a:rPr>
              <a:t>loro</a:t>
            </a:r>
            <a:r>
              <a:rPr lang="en-US" sz="1800" dirty="0" smtClean="0">
                <a:solidFill>
                  <a:schemeClr val="bg1">
                    <a:lumMod val="50000"/>
                  </a:schemeClr>
                </a:solidFill>
              </a:rPr>
              <a:t> </a:t>
            </a:r>
            <a:r>
              <a:rPr lang="en-US" sz="1800" dirty="0" err="1" smtClean="0">
                <a:solidFill>
                  <a:schemeClr val="bg1">
                    <a:lumMod val="50000"/>
                  </a:schemeClr>
                </a:solidFill>
              </a:rPr>
              <a:t>emozioni</a:t>
            </a:r>
            <a:r>
              <a:rPr lang="en-US" sz="1800" dirty="0" smtClean="0">
                <a:solidFill>
                  <a:schemeClr val="bg1">
                    <a:lumMod val="50000"/>
                  </a:schemeClr>
                </a:solidFill>
              </a:rPr>
              <a:t>; </a:t>
            </a:r>
            <a:r>
              <a:rPr lang="en-US" sz="1800" dirty="0" err="1" smtClean="0">
                <a:solidFill>
                  <a:schemeClr val="bg1">
                    <a:lumMod val="50000"/>
                  </a:schemeClr>
                </a:solidFill>
              </a:rPr>
              <a:t>dall’altro</a:t>
            </a:r>
            <a:r>
              <a:rPr lang="en-US" sz="1800" dirty="0" smtClean="0">
                <a:solidFill>
                  <a:schemeClr val="bg1">
                    <a:lumMod val="50000"/>
                  </a:schemeClr>
                </a:solidFill>
              </a:rPr>
              <a:t>, </a:t>
            </a:r>
            <a:r>
              <a:rPr lang="en-US" sz="1800" dirty="0" err="1" smtClean="0">
                <a:solidFill>
                  <a:schemeClr val="bg1">
                    <a:lumMod val="50000"/>
                  </a:schemeClr>
                </a:solidFill>
              </a:rPr>
              <a:t>iniziano</a:t>
            </a:r>
            <a:r>
              <a:rPr lang="en-US" sz="1800" dirty="0" smtClean="0">
                <a:solidFill>
                  <a:schemeClr val="bg1">
                    <a:lumMod val="50000"/>
                  </a:schemeClr>
                </a:solidFill>
              </a:rPr>
              <a:t> </a:t>
            </a:r>
            <a:r>
              <a:rPr lang="en-US" sz="1800" dirty="0" err="1" smtClean="0">
                <a:solidFill>
                  <a:schemeClr val="bg1">
                    <a:lumMod val="50000"/>
                  </a:schemeClr>
                </a:solidFill>
              </a:rPr>
              <a:t>acaire</a:t>
            </a:r>
            <a:r>
              <a:rPr lang="en-US" sz="1800" dirty="0" smtClean="0">
                <a:solidFill>
                  <a:schemeClr val="bg1">
                    <a:lumMod val="50000"/>
                  </a:schemeClr>
                </a:solidFill>
              </a:rPr>
              <a:t> le </a:t>
            </a:r>
            <a:r>
              <a:rPr lang="en-US" sz="1800" dirty="0" err="1" smtClean="0">
                <a:solidFill>
                  <a:schemeClr val="bg1">
                    <a:lumMod val="50000"/>
                  </a:schemeClr>
                </a:solidFill>
              </a:rPr>
              <a:t>emozioni</a:t>
            </a:r>
            <a:r>
              <a:rPr lang="en-US" sz="1800" dirty="0" smtClean="0">
                <a:solidFill>
                  <a:schemeClr val="bg1">
                    <a:lumMod val="50000"/>
                  </a:schemeClr>
                </a:solidFill>
              </a:rPr>
              <a:t> </a:t>
            </a:r>
            <a:r>
              <a:rPr lang="en-US" sz="1800" dirty="0" err="1" smtClean="0">
                <a:solidFill>
                  <a:schemeClr val="bg1">
                    <a:lumMod val="50000"/>
                  </a:schemeClr>
                </a:solidFill>
              </a:rPr>
              <a:t>altrui</a:t>
            </a:r>
            <a:r>
              <a:rPr lang="en-US" sz="1800" dirty="0" smtClean="0">
                <a:solidFill>
                  <a:schemeClr val="bg1">
                    <a:lumMod val="50000"/>
                  </a:schemeClr>
                </a:solidFill>
              </a:rPr>
              <a:t>, </a:t>
            </a:r>
            <a:r>
              <a:rPr lang="en-US" sz="1800" dirty="0" err="1" smtClean="0">
                <a:solidFill>
                  <a:schemeClr val="bg1">
                    <a:lumMod val="50000"/>
                  </a:schemeClr>
                </a:solidFill>
              </a:rPr>
              <a:t>cosa</a:t>
            </a:r>
            <a:r>
              <a:rPr lang="en-US" sz="1800" dirty="0" smtClean="0">
                <a:solidFill>
                  <a:schemeClr val="bg1">
                    <a:lumMod val="50000"/>
                  </a:schemeClr>
                </a:solidFill>
              </a:rPr>
              <a:t> </a:t>
            </a:r>
            <a:r>
              <a:rPr lang="en-US" sz="1800" dirty="0" err="1" smtClean="0">
                <a:solidFill>
                  <a:schemeClr val="bg1">
                    <a:lumMod val="50000"/>
                  </a:schemeClr>
                </a:solidFill>
              </a:rPr>
              <a:t>che</a:t>
            </a:r>
            <a:r>
              <a:rPr lang="en-US" sz="1800" dirty="0" smtClean="0">
                <a:solidFill>
                  <a:schemeClr val="bg1">
                    <a:lumMod val="50000"/>
                  </a:schemeClr>
                </a:solidFill>
              </a:rPr>
              <a:t> </a:t>
            </a:r>
            <a:r>
              <a:rPr lang="en-US" sz="1800" dirty="0" err="1" smtClean="0">
                <a:solidFill>
                  <a:schemeClr val="bg1">
                    <a:lumMod val="50000"/>
                  </a:schemeClr>
                </a:solidFill>
              </a:rPr>
              <a:t>consete</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sviluppare</a:t>
            </a:r>
            <a:r>
              <a:rPr lang="en-US" sz="1800" dirty="0" smtClean="0">
                <a:solidFill>
                  <a:schemeClr val="bg1">
                    <a:lumMod val="50000"/>
                  </a:schemeClr>
                </a:solidFill>
              </a:rPr>
              <a:t> </a:t>
            </a:r>
            <a:r>
              <a:rPr lang="en-US" sz="1800" dirty="0" err="1" smtClean="0">
                <a:solidFill>
                  <a:schemeClr val="bg1">
                    <a:lumMod val="50000"/>
                  </a:schemeClr>
                </a:solidFill>
              </a:rPr>
              <a:t>empatia</a:t>
            </a:r>
            <a:r>
              <a:rPr lang="en-US" sz="1800" dirty="0" smtClean="0">
                <a:solidFill>
                  <a:schemeClr val="bg1">
                    <a:lumMod val="50000"/>
                  </a:schemeClr>
                </a:solidFill>
              </a:rPr>
              <a:t>. </a:t>
            </a:r>
          </a:p>
          <a:p>
            <a:pPr algn="just"/>
            <a:r>
              <a:rPr lang="en-US" sz="1800" dirty="0" err="1" smtClean="0">
                <a:solidFill>
                  <a:schemeClr val="bg1">
                    <a:lumMod val="50000"/>
                  </a:schemeClr>
                </a:solidFill>
              </a:rPr>
              <a:t>Comunque</a:t>
            </a:r>
            <a:r>
              <a:rPr lang="en-US" sz="1800" dirty="0" smtClean="0">
                <a:solidFill>
                  <a:schemeClr val="bg1">
                    <a:lumMod val="50000"/>
                  </a:schemeClr>
                </a:solidFill>
              </a:rPr>
              <a:t>, </a:t>
            </a:r>
            <a:r>
              <a:rPr lang="en-US" sz="1800" dirty="0" err="1" smtClean="0">
                <a:solidFill>
                  <a:schemeClr val="bg1">
                    <a:lumMod val="50000"/>
                  </a:schemeClr>
                </a:solidFill>
              </a:rPr>
              <a:t>ai</a:t>
            </a:r>
            <a:r>
              <a:rPr lang="en-US" sz="1800" dirty="0" smtClean="0">
                <a:solidFill>
                  <a:schemeClr val="bg1">
                    <a:lumMod val="50000"/>
                  </a:schemeClr>
                </a:solidFill>
              </a:rPr>
              <a:t> bambini non è </a:t>
            </a:r>
            <a:r>
              <a:rPr lang="en-US" sz="1800" dirty="0" err="1" smtClean="0">
                <a:solidFill>
                  <a:schemeClr val="bg1">
                    <a:lumMod val="50000"/>
                  </a:schemeClr>
                </a:solidFill>
              </a:rPr>
              <a:t>permesso</a:t>
            </a:r>
            <a:r>
              <a:rPr lang="en-US" sz="1800" dirty="0" smtClean="0">
                <a:solidFill>
                  <a:schemeClr val="bg1">
                    <a:lumMod val="50000"/>
                  </a:schemeClr>
                </a:solidFill>
              </a:rPr>
              <a:t> </a:t>
            </a:r>
            <a:r>
              <a:rPr lang="en-US" sz="1800" dirty="0" err="1" smtClean="0">
                <a:solidFill>
                  <a:schemeClr val="bg1">
                    <a:lumMod val="50000"/>
                  </a:schemeClr>
                </a:solidFill>
              </a:rPr>
              <a:t>utilizzare</a:t>
            </a:r>
            <a:r>
              <a:rPr lang="en-US" sz="1800" dirty="0" smtClean="0">
                <a:solidFill>
                  <a:schemeClr val="bg1">
                    <a:lumMod val="50000"/>
                  </a:schemeClr>
                </a:solidFill>
              </a:rPr>
              <a:t> </a:t>
            </a: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i-Messaggi</a:t>
            </a:r>
            <a:r>
              <a:rPr lang="en-US" sz="1800" dirty="0" smtClean="0">
                <a:solidFill>
                  <a:schemeClr val="bg1">
                    <a:lumMod val="50000"/>
                  </a:schemeClr>
                </a:solidFill>
              </a:rPr>
              <a:t> per </a:t>
            </a:r>
            <a:r>
              <a:rPr lang="en-US" sz="1800" dirty="0" err="1" smtClean="0">
                <a:solidFill>
                  <a:schemeClr val="bg1">
                    <a:lumMod val="50000"/>
                  </a:schemeClr>
                </a:solidFill>
              </a:rPr>
              <a:t>lamentarsi</a:t>
            </a:r>
            <a:r>
              <a:rPr lang="en-US" sz="1800" dirty="0" smtClean="0">
                <a:solidFill>
                  <a:schemeClr val="bg1">
                    <a:lumMod val="50000"/>
                  </a:schemeClr>
                </a:solidFill>
              </a:rPr>
              <a:t> o </a:t>
            </a:r>
            <a:r>
              <a:rPr lang="en-US" sz="1800" dirty="0" err="1" smtClean="0">
                <a:solidFill>
                  <a:schemeClr val="bg1">
                    <a:lumMod val="50000"/>
                  </a:schemeClr>
                </a:solidFill>
              </a:rPr>
              <a:t>rimproverare</a:t>
            </a:r>
            <a:r>
              <a:rPr lang="en-US" sz="1800" dirty="0" smtClean="0">
                <a:solidFill>
                  <a:schemeClr val="bg1">
                    <a:lumMod val="50000"/>
                  </a:schemeClr>
                </a:solidFill>
              </a:rPr>
              <a:t> </a:t>
            </a:r>
            <a:r>
              <a:rPr lang="en-US" sz="1800" dirty="0" err="1" smtClean="0">
                <a:solidFill>
                  <a:schemeClr val="bg1">
                    <a:lumMod val="50000"/>
                  </a:schemeClr>
                </a:solidFill>
              </a:rPr>
              <a:t>qualcuno</a:t>
            </a:r>
            <a:r>
              <a:rPr lang="en-US" sz="1800" dirty="0" smtClean="0">
                <a:solidFill>
                  <a:schemeClr val="bg1">
                    <a:lumMod val="50000"/>
                  </a:schemeClr>
                </a:solidFill>
              </a:rPr>
              <a:t>. </a:t>
            </a:r>
            <a:endParaRPr lang="en-US" sz="1800" dirty="0">
              <a:solidFill>
                <a:schemeClr val="bg1">
                  <a:lumMod val="50000"/>
                </a:schemeClr>
              </a:solidFill>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CasellaDiTesto 8"/>
          <p:cNvSpPr txBox="1"/>
          <p:nvPr/>
        </p:nvSpPr>
        <p:spPr>
          <a:xfrm>
            <a:off x="571472" y="1071552"/>
            <a:ext cx="8001056" cy="3139321"/>
          </a:xfrm>
          <a:prstGeom prst="rect">
            <a:avLst/>
          </a:prstGeom>
          <a:noFill/>
        </p:spPr>
        <p:txBody>
          <a:bodyPr wrap="square" rtlCol="0">
            <a:spAutoFit/>
          </a:bodyPr>
          <a:lstStyle/>
          <a:p>
            <a:pPr>
              <a:buFont typeface="Arial" pitchFamily="34" charset="0"/>
              <a:buChar char="•"/>
            </a:pPr>
            <a:r>
              <a:rPr lang="it-IT" b="1" dirty="0" smtClean="0">
                <a:solidFill>
                  <a:schemeClr val="tx1">
                    <a:lumMod val="50000"/>
                    <a:lumOff val="50000"/>
                  </a:schemeClr>
                </a:solidFill>
                <a:latin typeface="Open Sans"/>
              </a:rPr>
              <a:t> L’Essere Pacifico</a:t>
            </a:r>
          </a:p>
          <a:p>
            <a:endParaRPr lang="it-IT" b="1"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Ai bambini viene </a:t>
            </a:r>
            <a:r>
              <a:rPr lang="it-IT" dirty="0" err="1" smtClean="0">
                <a:solidFill>
                  <a:schemeClr val="tx1">
                    <a:lumMod val="50000"/>
                    <a:lumOff val="50000"/>
                  </a:schemeClr>
                </a:solidFill>
                <a:latin typeface="Open Sans"/>
              </a:rPr>
              <a:t>chieso</a:t>
            </a:r>
            <a:r>
              <a:rPr lang="it-IT" dirty="0" smtClean="0">
                <a:solidFill>
                  <a:schemeClr val="tx1">
                    <a:lumMod val="50000"/>
                    <a:lumOff val="50000"/>
                  </a:schemeClr>
                </a:solidFill>
                <a:latin typeface="Open Sans"/>
              </a:rPr>
              <a:t> di costruire una sagoma umana di grandezza reale. In seguito, viene chiesto loro di dare esempi di comportamenti positivi e negativi. Per ciascun comportamento negativo,viene chiesto loro di individuare una maniera pacifica alternativa, da scriver sulla sagoma e usata come promemoria per interazioni umane appropriate con gli altri. </a:t>
            </a:r>
          </a:p>
          <a:p>
            <a:r>
              <a:rPr lang="it-IT" dirty="0" smtClean="0">
                <a:solidFill>
                  <a:schemeClr val="tx1">
                    <a:lumMod val="50000"/>
                    <a:lumOff val="50000"/>
                  </a:schemeClr>
                </a:solidFill>
                <a:latin typeface="Open Sans"/>
              </a:rPr>
              <a:t> </a:t>
            </a:r>
          </a:p>
          <a:p>
            <a:endParaRPr lang="it-IT" dirty="0" smtClean="0">
              <a:solidFill>
                <a:schemeClr val="tx1">
                  <a:lumMod val="50000"/>
                  <a:lumOff val="50000"/>
                </a:schemeClr>
              </a:solidFill>
              <a:latin typeface="Open Sans"/>
            </a:endParaRPr>
          </a:p>
          <a:p>
            <a:pPr>
              <a:buFont typeface="Arial" pitchFamily="34" charset="0"/>
              <a:buChar char="•"/>
            </a:pPr>
            <a:endParaRPr lang="it-IT" b="1" dirty="0" smtClean="0">
              <a:solidFill>
                <a:schemeClr val="tx1">
                  <a:lumMod val="50000"/>
                  <a:lumOff val="50000"/>
                </a:schemeClr>
              </a:solidFill>
              <a:latin typeface="Open Sans"/>
            </a:endParaRPr>
          </a:p>
          <a:p>
            <a:endParaRPr lang="it-IT" b="1" dirty="0">
              <a:solidFill>
                <a:schemeClr val="tx1">
                  <a:lumMod val="50000"/>
                  <a:lumOff val="50000"/>
                </a:schemeClr>
              </a:solidFill>
              <a:latin typeface="Open Sans"/>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CasellaDiTesto 8"/>
          <p:cNvSpPr txBox="1"/>
          <p:nvPr/>
        </p:nvSpPr>
        <p:spPr>
          <a:xfrm>
            <a:off x="285720" y="642924"/>
            <a:ext cx="8429684" cy="3693319"/>
          </a:xfrm>
          <a:prstGeom prst="rect">
            <a:avLst/>
          </a:prstGeom>
          <a:noFill/>
        </p:spPr>
        <p:txBody>
          <a:bodyPr wrap="square" rtlCol="0">
            <a:spAutoFit/>
          </a:bodyPr>
          <a:lstStyle/>
          <a:p>
            <a:pPr>
              <a:buFont typeface="Arial" pitchFamily="34" charset="0"/>
              <a:buChar char="•"/>
            </a:pPr>
            <a:r>
              <a:rPr lang="it-IT" b="1" dirty="0" smtClean="0">
                <a:solidFill>
                  <a:schemeClr val="tx1">
                    <a:lumMod val="50000"/>
                    <a:lumOff val="50000"/>
                  </a:schemeClr>
                </a:solidFill>
                <a:latin typeface="Open Sans"/>
              </a:rPr>
              <a:t> Il ring di Risoluzione dei conflitti</a:t>
            </a:r>
          </a:p>
          <a:p>
            <a:pPr>
              <a:buFont typeface="Arial" pitchFamily="34" charset="0"/>
              <a:buChar char="•"/>
            </a:pPr>
            <a:endParaRPr lang="it-IT" b="1"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Un piccolo ring di plastica viene situato al centro della </a:t>
            </a:r>
            <a:r>
              <a:rPr lang="it-IT" dirty="0" err="1" smtClean="0">
                <a:solidFill>
                  <a:schemeClr val="tx1">
                    <a:lumMod val="50000"/>
                    <a:lumOff val="50000"/>
                  </a:schemeClr>
                </a:solidFill>
                <a:latin typeface="Open Sans"/>
              </a:rPr>
              <a:t>clase</a:t>
            </a:r>
            <a:r>
              <a:rPr lang="it-IT" dirty="0" smtClean="0">
                <a:solidFill>
                  <a:schemeClr val="tx1">
                    <a:lumMod val="50000"/>
                    <a:lumOff val="50000"/>
                  </a:schemeClr>
                </a:solidFill>
                <a:latin typeface="Open Sans"/>
              </a:rPr>
              <a:t> ed ai bambini viene chiesto, a coppia, di stare all’interno di esso e risolvere ipotetici conflitti. </a:t>
            </a:r>
          </a:p>
          <a:p>
            <a:endParaRPr lang="it-IT"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Regole fornite: </a:t>
            </a:r>
          </a:p>
          <a:p>
            <a:endParaRPr lang="it-IT" dirty="0" smtClean="0">
              <a:solidFill>
                <a:schemeClr val="tx1">
                  <a:lumMod val="50000"/>
                  <a:lumOff val="50000"/>
                </a:schemeClr>
              </a:solidFill>
              <a:latin typeface="Open Sans"/>
            </a:endParaRPr>
          </a:p>
          <a:p>
            <a:pPr>
              <a:buFont typeface="Arial" pitchFamily="34" charset="0"/>
              <a:buChar char="•"/>
            </a:pP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Ciascuno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essi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deve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parlare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della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propria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versione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problemi</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senza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essere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interrotto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dall’altro</a:t>
            </a:r>
            <a:r>
              <a:rPr lang="en-US" dirty="0" smtClean="0">
                <a:solidFill>
                  <a:schemeClr val="tx1">
                    <a:lumMod val="50000"/>
                    <a:lumOff val="50000"/>
                  </a:schemeClr>
                </a:solidFill>
                <a:latin typeface="Open Sans"/>
              </a:rPr>
              <a:t>; </a:t>
            </a:r>
          </a:p>
          <a:p>
            <a:pPr>
              <a:buFont typeface="Arial" pitchFamily="34" charset="0"/>
              <a:buChar char="•"/>
            </a:pP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ciascun</a:t>
            </a:r>
            <a:r>
              <a:rPr lang="en-US" dirty="0" smtClean="0">
                <a:solidFill>
                  <a:schemeClr val="tx1">
                    <a:lumMod val="50000"/>
                    <a:lumOff val="50000"/>
                  </a:schemeClr>
                </a:solidFill>
                <a:latin typeface="Open Sans"/>
              </a:rPr>
              <a:t> bambino </a:t>
            </a:r>
            <a:r>
              <a:rPr lang="en-US" dirty="0" err="1" smtClean="0">
                <a:solidFill>
                  <a:schemeClr val="tx1">
                    <a:lumMod val="50000"/>
                    <a:lumOff val="50000"/>
                  </a:schemeClr>
                </a:solidFill>
                <a:latin typeface="Open Sans"/>
              </a:rPr>
              <a:t>deve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riformulare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il</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problema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alla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luce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della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prospettiva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dell’altro</a:t>
            </a:r>
            <a:r>
              <a:rPr lang="en-US" dirty="0" smtClean="0">
                <a:solidFill>
                  <a:schemeClr val="tx1">
                    <a:lumMod val="50000"/>
                    <a:lumOff val="50000"/>
                  </a:schemeClr>
                </a:solidFill>
                <a:latin typeface="Open Sans"/>
              </a:rPr>
              <a:t>;</a:t>
            </a:r>
          </a:p>
          <a:p>
            <a:pPr>
              <a:buFont typeface="Arial" pitchFamily="34" charset="0"/>
              <a:buChar char="•"/>
            </a:pPr>
            <a:r>
              <a:rPr lang="en-US" dirty="0" smtClean="0">
                <a:solidFill>
                  <a:schemeClr val="tx1">
                    <a:lumMod val="50000"/>
                    <a:lumOff val="50000"/>
                  </a:schemeClr>
                </a:solidFill>
                <a:latin typeface="Open Sans"/>
              </a:rPr>
              <a:t> I due bambini </a:t>
            </a:r>
            <a:r>
              <a:rPr lang="en-US" dirty="0" err="1" smtClean="0">
                <a:solidFill>
                  <a:schemeClr val="tx1">
                    <a:lumMod val="50000"/>
                    <a:lumOff val="50000"/>
                  </a:schemeClr>
                </a:solidFill>
                <a:latin typeface="Open Sans"/>
              </a:rPr>
              <a:t>devono</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trovare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una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soluzione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che</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vada</a:t>
            </a:r>
            <a:r>
              <a:rPr lang="en-US" dirty="0" smtClean="0">
                <a:solidFill>
                  <a:schemeClr val="tx1">
                    <a:lumMod val="50000"/>
                    <a:lumOff val="50000"/>
                  </a:schemeClr>
                </a:solidFill>
                <a:latin typeface="Open Sans"/>
              </a:rPr>
              <a:t> </a:t>
            </a:r>
            <a:r>
              <a:rPr lang="en-US" dirty="0" err="1" smtClean="0">
                <a:solidFill>
                  <a:schemeClr val="tx1">
                    <a:lumMod val="50000"/>
                    <a:lumOff val="50000"/>
                  </a:schemeClr>
                </a:solidFill>
                <a:latin typeface="Open Sans"/>
              </a:rPr>
              <a:t>bene</a:t>
            </a:r>
            <a:r>
              <a:rPr lang="en-US" dirty="0" smtClean="0">
                <a:solidFill>
                  <a:schemeClr val="tx1">
                    <a:lumMod val="50000"/>
                    <a:lumOff val="50000"/>
                  </a:schemeClr>
                </a:solidFill>
                <a:latin typeface="Open Sans"/>
              </a:rPr>
              <a:t> per </a:t>
            </a:r>
            <a:r>
              <a:rPr lang="en-US" dirty="0" err="1" smtClean="0">
                <a:solidFill>
                  <a:schemeClr val="tx1">
                    <a:lumMod val="50000"/>
                    <a:lumOff val="50000"/>
                  </a:schemeClr>
                </a:solidFill>
                <a:latin typeface="Open Sans"/>
              </a:rPr>
              <a:t>entrambi</a:t>
            </a:r>
            <a:r>
              <a:rPr lang="en-US" dirty="0" smtClean="0">
                <a:solidFill>
                  <a:schemeClr val="tx1">
                    <a:lumMod val="50000"/>
                    <a:lumOff val="50000"/>
                  </a:schemeClr>
                </a:solidFill>
                <a:latin typeface="Open Sans"/>
              </a:rPr>
              <a:t>;</a:t>
            </a:r>
            <a:endParaRPr lang="it-IT" dirty="0" smtClean="0">
              <a:solidFill>
                <a:schemeClr val="tx1">
                  <a:lumMod val="50000"/>
                  <a:lumOff val="50000"/>
                </a:schemeClr>
              </a:solidFill>
              <a:latin typeface="Open Sans"/>
            </a:endParaRPr>
          </a:p>
          <a:p>
            <a:endParaRPr lang="it-IT" dirty="0">
              <a:latin typeface="Open Sans"/>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n-US" sz="1800" dirty="0" smtClean="0">
                <a:solidFill>
                  <a:schemeClr val="bg1">
                    <a:lumMod val="50000"/>
                  </a:schemeClr>
                </a:solidFill>
              </a:rPr>
              <a:t> </a:t>
            </a:r>
            <a:endParaRPr lang="en-US" sz="1800" dirty="0">
              <a:solidFill>
                <a:schemeClr val="bg1">
                  <a:lumMod val="50000"/>
                </a:schemeClr>
              </a:solidFill>
            </a:endParaRPr>
          </a:p>
        </p:txBody>
      </p:sp>
      <p:sp>
        <p:nvSpPr>
          <p:cNvPr id="9" name="CasellaDiTesto 8"/>
          <p:cNvSpPr txBox="1"/>
          <p:nvPr/>
        </p:nvSpPr>
        <p:spPr>
          <a:xfrm>
            <a:off x="500034" y="857238"/>
            <a:ext cx="8001056" cy="4247317"/>
          </a:xfrm>
          <a:prstGeom prst="rect">
            <a:avLst/>
          </a:prstGeom>
          <a:noFill/>
        </p:spPr>
        <p:txBody>
          <a:bodyPr wrap="square" rtlCol="0">
            <a:spAutoFit/>
          </a:bodyPr>
          <a:lstStyle/>
          <a:p>
            <a:pPr>
              <a:buFont typeface="Arial" pitchFamily="34" charset="0"/>
              <a:buChar char="•"/>
            </a:pPr>
            <a:r>
              <a:rPr lang="it-IT" b="1" dirty="0" smtClean="0">
                <a:solidFill>
                  <a:schemeClr val="tx1">
                    <a:lumMod val="50000"/>
                    <a:lumOff val="50000"/>
                  </a:schemeClr>
                </a:solidFill>
                <a:latin typeface="Open Sans"/>
              </a:rPr>
              <a:t> Il giornale della pace</a:t>
            </a:r>
          </a:p>
          <a:p>
            <a:endParaRPr lang="it-IT" b="1"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Ai bambini viene chiesto di tenere un giornale della pace, nel quale periodicamente devono disegnare Esseri Pacifici, scrivere parole relative ai sentimenti e disegnare comportamenti piacevoli. </a:t>
            </a:r>
          </a:p>
          <a:p>
            <a:endParaRPr lang="it-IT" dirty="0" smtClean="0">
              <a:solidFill>
                <a:schemeClr val="tx1">
                  <a:lumMod val="50000"/>
                  <a:lumOff val="50000"/>
                </a:schemeClr>
              </a:solidFill>
              <a:latin typeface="Open Sans"/>
            </a:endParaRPr>
          </a:p>
          <a:p>
            <a:endParaRPr lang="it-IT" dirty="0" smtClean="0">
              <a:solidFill>
                <a:schemeClr val="tx1">
                  <a:lumMod val="50000"/>
                  <a:lumOff val="50000"/>
                </a:schemeClr>
              </a:solidFill>
              <a:latin typeface="Open Sans"/>
            </a:endParaRPr>
          </a:p>
          <a:p>
            <a:r>
              <a:rPr lang="it-IT" b="1" dirty="0" smtClean="0">
                <a:solidFill>
                  <a:schemeClr val="tx1">
                    <a:lumMod val="50000"/>
                    <a:lumOff val="50000"/>
                  </a:schemeClr>
                </a:solidFill>
                <a:latin typeface="Open Sans"/>
              </a:rPr>
              <a:t>Risultati: </a:t>
            </a:r>
          </a:p>
          <a:p>
            <a:r>
              <a:rPr lang="it-IT" b="1" dirty="0" smtClean="0">
                <a:solidFill>
                  <a:schemeClr val="tx1">
                    <a:lumMod val="50000"/>
                    <a:lumOff val="50000"/>
                  </a:schemeClr>
                </a:solidFill>
                <a:latin typeface="Open Sans"/>
              </a:rPr>
              <a:t>Questo programma ha realmente contribuito alla diminuzione di comportamenti </a:t>
            </a:r>
            <a:r>
              <a:rPr lang="it-IT" b="1" smtClean="0">
                <a:solidFill>
                  <a:schemeClr val="tx1">
                    <a:lumMod val="50000"/>
                    <a:lumOff val="50000"/>
                  </a:schemeClr>
                </a:solidFill>
                <a:latin typeface="Open Sans"/>
              </a:rPr>
              <a:t>di bullismo. </a:t>
            </a:r>
            <a:endParaRPr lang="it-IT" dirty="0" smtClean="0">
              <a:solidFill>
                <a:schemeClr val="tx1">
                  <a:lumMod val="50000"/>
                  <a:lumOff val="50000"/>
                </a:schemeClr>
              </a:solidFill>
              <a:latin typeface="Open Sans"/>
            </a:endParaRPr>
          </a:p>
          <a:p>
            <a:endParaRPr lang="it-IT" dirty="0" smtClean="0">
              <a:solidFill>
                <a:schemeClr val="tx1">
                  <a:lumMod val="50000"/>
                  <a:lumOff val="50000"/>
                </a:schemeClr>
              </a:solidFill>
              <a:latin typeface="Open Sans"/>
            </a:endParaRPr>
          </a:p>
          <a:p>
            <a:endParaRPr lang="it-IT" dirty="0" smtClean="0">
              <a:solidFill>
                <a:schemeClr val="tx1">
                  <a:lumMod val="50000"/>
                  <a:lumOff val="50000"/>
                </a:schemeClr>
              </a:solidFill>
              <a:latin typeface="Open Sans"/>
            </a:endParaRPr>
          </a:p>
          <a:p>
            <a:endParaRPr lang="it-IT" dirty="0" smtClean="0">
              <a:solidFill>
                <a:schemeClr val="tx1">
                  <a:lumMod val="50000"/>
                  <a:lumOff val="50000"/>
                </a:schemeClr>
              </a:solidFill>
              <a:latin typeface="Open Sans"/>
            </a:endParaRPr>
          </a:p>
          <a:p>
            <a:r>
              <a:rPr lang="it-IT" dirty="0" smtClean="0">
                <a:solidFill>
                  <a:schemeClr val="tx1">
                    <a:lumMod val="50000"/>
                    <a:lumOff val="50000"/>
                  </a:schemeClr>
                </a:solidFill>
                <a:latin typeface="Open Sans"/>
              </a:rPr>
              <a:t> </a:t>
            </a:r>
          </a:p>
          <a:p>
            <a:endParaRPr lang="it-IT" dirty="0">
              <a:latin typeface="Open Sans"/>
            </a:endParaRPr>
          </a:p>
        </p:txBody>
      </p:sp>
      <p:sp>
        <p:nvSpPr>
          <p:cNvPr id="12" name="Titolo 1"/>
          <p:cNvSpPr txBox="1">
            <a:spLocks/>
          </p:cNvSpPr>
          <p:nvPr/>
        </p:nvSpPr>
        <p:spPr>
          <a:xfrm>
            <a:off x="785786"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4.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Le conseguenze della violenza e dell’esclusione</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r>
              <a:rPr lang="lt-LT" b="1" dirty="0" err="1" smtClean="0"/>
              <a:t>Knowledge</a:t>
            </a:r>
            <a:r>
              <a:rPr lang="lt-LT" b="1" dirty="0" smtClean="0"/>
              <a:t> </a:t>
            </a:r>
            <a:r>
              <a:rPr lang="lt-LT" b="1" dirty="0" err="1" smtClean="0"/>
              <a:t>section</a:t>
            </a:r>
            <a:r>
              <a:rPr lang="lt-LT" b="1" dirty="0" smtClean="0"/>
              <a:t> / </a:t>
            </a:r>
            <a:r>
              <a:rPr lang="lt-LT" b="1" dirty="0" err="1" smtClean="0"/>
              <a:t>Study</a:t>
            </a:r>
            <a:r>
              <a:rPr lang="lt-LT" b="1" dirty="0" smtClean="0"/>
              <a:t> </a:t>
            </a:r>
            <a:r>
              <a:rPr lang="lt-LT" b="1" dirty="0" err="1" smtClean="0"/>
              <a:t>tasks</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378966" y="1635646"/>
            <a:ext cx="8122124" cy="21505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buFont typeface="Arial" pitchFamily="34" charset="0"/>
              <a:buChar char="•"/>
            </a:pPr>
            <a:r>
              <a:rPr lang="en-GB" dirty="0" smtClean="0"/>
              <a:t> </a:t>
            </a:r>
            <a:r>
              <a:rPr lang="en-GB" dirty="0" err="1" smtClean="0"/>
              <a:t>Secondo</a:t>
            </a:r>
            <a:r>
              <a:rPr lang="en-GB" dirty="0" smtClean="0"/>
              <a:t> </a:t>
            </a:r>
            <a:r>
              <a:rPr lang="en-GB" dirty="0" err="1" smtClean="0"/>
              <a:t>quanto</a:t>
            </a:r>
            <a:r>
              <a:rPr lang="en-GB" dirty="0" smtClean="0"/>
              <a:t> </a:t>
            </a:r>
            <a:r>
              <a:rPr lang="en-GB" dirty="0" err="1" smtClean="0"/>
              <a:t>emerso</a:t>
            </a:r>
            <a:r>
              <a:rPr lang="en-GB" dirty="0" smtClean="0"/>
              <a:t> </a:t>
            </a:r>
            <a:r>
              <a:rPr lang="en-GB" dirty="0" err="1" smtClean="0"/>
              <a:t>dalla</a:t>
            </a:r>
            <a:r>
              <a:rPr lang="en-GB" dirty="0" smtClean="0"/>
              <a:t> </a:t>
            </a:r>
            <a:r>
              <a:rPr lang="en-GB" dirty="0" err="1" smtClean="0"/>
              <a:t>discussione</a:t>
            </a:r>
            <a:r>
              <a:rPr lang="en-GB" dirty="0" smtClean="0"/>
              <a:t> </a:t>
            </a:r>
            <a:r>
              <a:rPr lang="en-GB" dirty="0" err="1" smtClean="0"/>
              <a:t>di</a:t>
            </a:r>
            <a:r>
              <a:rPr lang="en-GB" dirty="0" smtClean="0"/>
              <a:t> </a:t>
            </a:r>
            <a:r>
              <a:rPr lang="en-GB" dirty="0" err="1" smtClean="0"/>
              <a:t>gruppo</a:t>
            </a:r>
            <a:r>
              <a:rPr lang="en-GB" dirty="0" smtClean="0"/>
              <a:t>, </a:t>
            </a:r>
            <a:r>
              <a:rPr lang="en-GB" dirty="0" err="1" smtClean="0"/>
              <a:t>quali</a:t>
            </a:r>
            <a:r>
              <a:rPr lang="en-GB" dirty="0" smtClean="0"/>
              <a:t> </a:t>
            </a:r>
            <a:r>
              <a:rPr lang="en-GB" dirty="0" err="1" smtClean="0"/>
              <a:t>possono</a:t>
            </a:r>
            <a:r>
              <a:rPr lang="en-GB" dirty="0" smtClean="0"/>
              <a:t> </a:t>
            </a:r>
            <a:r>
              <a:rPr lang="en-GB" dirty="0" err="1" smtClean="0"/>
              <a:t>essere</a:t>
            </a:r>
            <a:r>
              <a:rPr lang="en-GB" dirty="0" smtClean="0"/>
              <a:t> le </a:t>
            </a:r>
            <a:r>
              <a:rPr lang="en-GB" dirty="0" err="1" smtClean="0"/>
              <a:t>strategie</a:t>
            </a:r>
            <a:r>
              <a:rPr lang="en-GB" dirty="0" smtClean="0"/>
              <a:t> per </a:t>
            </a:r>
            <a:r>
              <a:rPr lang="en-GB" dirty="0" err="1" smtClean="0"/>
              <a:t>gestire</a:t>
            </a:r>
            <a:r>
              <a:rPr lang="en-GB" dirty="0" smtClean="0"/>
              <a:t> le </a:t>
            </a:r>
            <a:r>
              <a:rPr lang="en-GB" dirty="0" err="1" smtClean="0"/>
              <a:t>consequenze</a:t>
            </a:r>
            <a:r>
              <a:rPr lang="en-GB" dirty="0" smtClean="0"/>
              <a:t> a </a:t>
            </a:r>
            <a:r>
              <a:rPr lang="en-GB" dirty="0" err="1" smtClean="0"/>
              <a:t>breve</a:t>
            </a:r>
            <a:r>
              <a:rPr lang="en-GB" dirty="0" smtClean="0"/>
              <a:t> </a:t>
            </a:r>
            <a:r>
              <a:rPr lang="en-GB" dirty="0" err="1" smtClean="0"/>
              <a:t>termine</a:t>
            </a:r>
            <a:r>
              <a:rPr lang="en-GB" dirty="0" smtClean="0"/>
              <a:t> </a:t>
            </a:r>
            <a:r>
              <a:rPr lang="en-GB" dirty="0" err="1" smtClean="0"/>
              <a:t>della</a:t>
            </a:r>
            <a:r>
              <a:rPr lang="en-GB" dirty="0" smtClean="0"/>
              <a:t> </a:t>
            </a:r>
            <a:r>
              <a:rPr lang="en-GB" dirty="0" err="1" smtClean="0"/>
              <a:t>violenza</a:t>
            </a:r>
            <a:r>
              <a:rPr lang="en-GB" dirty="0" smtClean="0"/>
              <a:t>?</a:t>
            </a:r>
          </a:p>
          <a:p>
            <a:pPr algn="l"/>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524174" y="357172"/>
            <a:ext cx="1394827" cy="785818"/>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it-IT" b="1" dirty="0" smtClean="0">
                <a:solidFill>
                  <a:schemeClr val="tx1">
                    <a:lumMod val="50000"/>
                    <a:lumOff val="50000"/>
                  </a:schemeClr>
                </a:solidFill>
                <a:latin typeface="Open Sans"/>
              </a:rPr>
              <a:t>Fine dell’Unità 4</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r>
              <a:rPr lang="it-IT" sz="1800" dirty="0" smtClean="0">
                <a:solidFill>
                  <a:schemeClr val="bg1">
                    <a:lumMod val="50000"/>
                  </a:schemeClr>
                </a:solidFill>
              </a:rPr>
              <a:t>Unità 5. </a:t>
            </a:r>
            <a:r>
              <a:rPr lang="it-IT" sz="1800" b="0" dirty="0" smtClean="0"/>
              <a:t>La promozione del rispetto attraverso le dinamiche di gruppo</a:t>
            </a:r>
            <a:endParaRPr lang="it-IT"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it-IT"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2928926" y="1214428"/>
            <a:ext cx="2714644" cy="445728"/>
          </a:xfrm>
        </p:spPr>
        <p:txBody>
          <a:bodyPr>
            <a:normAutofit/>
          </a:bodyPr>
          <a:lstStyle/>
          <a:p>
            <a:r>
              <a:rPr lang="en-US" sz="1800" b="1" dirty="0" smtClean="0"/>
              <a:t>OVERVIEW</a:t>
            </a:r>
            <a:endParaRPr lang="lt-LT" sz="1800" b="1" dirty="0"/>
          </a:p>
          <a:p>
            <a:endParaRPr lang="lt-LT" dirty="0"/>
          </a:p>
          <a:p>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571472" y="1928808"/>
            <a:ext cx="7771734"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1800" b="1" dirty="0" smtClean="0"/>
              <a:t>In </a:t>
            </a:r>
            <a:r>
              <a:rPr lang="en-US" sz="1800" b="1" dirty="0" err="1" smtClean="0"/>
              <a:t>questa</a:t>
            </a:r>
            <a:r>
              <a:rPr lang="en-US" sz="1800" b="1" dirty="0" smtClean="0"/>
              <a:t> </a:t>
            </a:r>
            <a:r>
              <a:rPr lang="en-US" sz="1800" b="1" dirty="0" err="1" smtClean="0"/>
              <a:t>Unità</a:t>
            </a:r>
            <a:r>
              <a:rPr lang="en-US" sz="1800" b="1" dirty="0" smtClean="0"/>
              <a:t> </a:t>
            </a:r>
            <a:r>
              <a:rPr lang="en-US" sz="1800" b="1" dirty="0" err="1" smtClean="0"/>
              <a:t>i</a:t>
            </a:r>
            <a:r>
              <a:rPr lang="en-US" sz="1800" b="1" dirty="0" smtClean="0"/>
              <a:t> coach </a:t>
            </a:r>
            <a:r>
              <a:rPr lang="en-US" sz="1800" b="1" dirty="0" err="1" smtClean="0"/>
              <a:t>apprenderanno</a:t>
            </a:r>
            <a:r>
              <a:rPr lang="en-US" sz="1800" b="1" dirty="0" smtClean="0"/>
              <a:t> come </a:t>
            </a:r>
            <a:r>
              <a:rPr lang="en-US" sz="1800" b="1" dirty="0" err="1" smtClean="0"/>
              <a:t>promuovere</a:t>
            </a:r>
            <a:r>
              <a:rPr lang="en-US" sz="1800" b="1" dirty="0" smtClean="0"/>
              <a:t> </a:t>
            </a:r>
            <a:r>
              <a:rPr lang="en-US" sz="1800" b="1" dirty="0" err="1" smtClean="0"/>
              <a:t>il</a:t>
            </a:r>
            <a:r>
              <a:rPr lang="en-US" sz="1800" b="1" dirty="0" smtClean="0"/>
              <a:t> </a:t>
            </a:r>
            <a:r>
              <a:rPr lang="en-US" sz="1800" b="1" dirty="0" err="1" smtClean="0"/>
              <a:t>rispetto</a:t>
            </a:r>
            <a:r>
              <a:rPr lang="en-US" sz="1800" b="1" dirty="0" smtClean="0"/>
              <a:t> </a:t>
            </a:r>
            <a:r>
              <a:rPr lang="en-US" sz="1800" b="1" dirty="0" err="1" smtClean="0"/>
              <a:t>tra</a:t>
            </a:r>
            <a:r>
              <a:rPr lang="en-US" sz="1800" b="1" dirty="0" smtClean="0"/>
              <a:t> I bambini </a:t>
            </a:r>
            <a:r>
              <a:rPr lang="en-US" sz="1800" b="1" dirty="0" err="1" smtClean="0"/>
              <a:t>usando</a:t>
            </a:r>
            <a:r>
              <a:rPr lang="en-US" sz="1800" b="1" dirty="0" smtClean="0"/>
              <a:t> le </a:t>
            </a:r>
            <a:r>
              <a:rPr lang="en-US" sz="1800" b="1" dirty="0" err="1" smtClean="0"/>
              <a:t>dinamiche</a:t>
            </a:r>
            <a:r>
              <a:rPr lang="en-US" sz="1800" b="1" dirty="0" smtClean="0"/>
              <a:t> </a:t>
            </a:r>
            <a:r>
              <a:rPr lang="en-US" sz="1800" b="1" dirty="0" err="1" smtClean="0"/>
              <a:t>di</a:t>
            </a:r>
            <a:r>
              <a:rPr lang="en-US" sz="1800" b="1" dirty="0" smtClean="0"/>
              <a:t> </a:t>
            </a:r>
            <a:r>
              <a:rPr lang="en-US" sz="1800" b="1" dirty="0" err="1" smtClean="0"/>
              <a:t>gruppo</a:t>
            </a:r>
            <a:r>
              <a:rPr lang="en-US" sz="1800" b="1" dirty="0" smtClean="0"/>
              <a:t>. </a:t>
            </a:r>
            <a:r>
              <a:rPr lang="en-US" sz="1800" b="1" dirty="0" err="1" smtClean="0"/>
              <a:t>Verrà</a:t>
            </a:r>
            <a:r>
              <a:rPr lang="en-US" sz="1800" b="1" dirty="0" smtClean="0"/>
              <a:t> </a:t>
            </a:r>
            <a:r>
              <a:rPr lang="en-US" sz="1800" b="1" dirty="0" err="1" smtClean="0"/>
              <a:t>presentato</a:t>
            </a:r>
            <a:r>
              <a:rPr lang="en-US" sz="1800" b="1" dirty="0" smtClean="0"/>
              <a:t> </a:t>
            </a:r>
            <a:r>
              <a:rPr lang="en-US" sz="1800" b="1" dirty="0" err="1" smtClean="0"/>
              <a:t>l’approccio</a:t>
            </a:r>
            <a:r>
              <a:rPr lang="en-US" sz="1800" b="1" dirty="0" smtClean="0"/>
              <a:t> Positive Youth Development (PYD). </a:t>
            </a:r>
          </a:p>
        </p:txBody>
      </p:sp>
      <p:sp>
        <p:nvSpPr>
          <p:cNvPr id="10"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428596" y="1071552"/>
            <a:ext cx="8358246" cy="2862322"/>
          </a:xfrm>
          <a:prstGeom prst="rect">
            <a:avLst/>
          </a:prstGeom>
          <a:noFill/>
        </p:spPr>
        <p:txBody>
          <a:bodyPr wrap="square" rtlCol="0">
            <a:spAutoFit/>
          </a:bodyPr>
          <a:lstStyle/>
          <a:p>
            <a:pPr algn="ctr"/>
            <a:r>
              <a:rPr lang="it-IT" b="1" dirty="0" smtClean="0">
                <a:solidFill>
                  <a:schemeClr val="bg1">
                    <a:lumMod val="50000"/>
                  </a:schemeClr>
                </a:solidFill>
                <a:latin typeface="Open Sans"/>
              </a:rPr>
              <a:t>Definizione del pregiudizio</a:t>
            </a:r>
          </a:p>
          <a:p>
            <a:endParaRPr lang="it-IT" dirty="0" smtClean="0">
              <a:solidFill>
                <a:schemeClr val="bg1">
                  <a:lumMod val="50000"/>
                </a:schemeClr>
              </a:solidFill>
              <a:latin typeface="Open Sans"/>
            </a:endParaRPr>
          </a:p>
          <a:p>
            <a:r>
              <a:rPr lang="it-IT" dirty="0" smtClean="0">
                <a:solidFill>
                  <a:schemeClr val="bg1">
                    <a:lumMod val="50000"/>
                  </a:schemeClr>
                </a:solidFill>
                <a:latin typeface="Open Sans"/>
              </a:rPr>
              <a:t>Il pregiudizio è una valutazione espressa prima di avere a disposizione tutti gli elementi necessari per un giudizio accurato ed affidabile. </a:t>
            </a:r>
          </a:p>
          <a:p>
            <a:endParaRPr lang="it-IT" dirty="0" smtClean="0">
              <a:solidFill>
                <a:schemeClr val="bg1">
                  <a:lumMod val="50000"/>
                </a:schemeClr>
              </a:solidFill>
              <a:latin typeface="Open Sans"/>
            </a:endParaRPr>
          </a:p>
          <a:p>
            <a:r>
              <a:rPr lang="it-IT" dirty="0" smtClean="0">
                <a:solidFill>
                  <a:schemeClr val="bg1">
                    <a:lumMod val="50000"/>
                  </a:schemeClr>
                </a:solidFill>
                <a:latin typeface="Open Sans"/>
              </a:rPr>
              <a:t>Il termine pregiudizio è spesso utilizzato per indicare un atteggiamento negativo verso un gruppo sociale o chiunque ne faccia parte, che viene valutato secondo categorie che non hanno nulla a che vedere con le caratteristiche individuali. </a:t>
            </a:r>
          </a:p>
          <a:p>
            <a:endParaRPr lang="it-IT" dirty="0" smtClean="0">
              <a:latin typeface="Open Sans"/>
            </a:endParaRPr>
          </a:p>
          <a:p>
            <a:endParaRPr lang="it-IT" dirty="0">
              <a:latin typeface="Open Sans"/>
            </a:endParaRPr>
          </a:p>
        </p:txBody>
      </p:sp>
      <p:sp>
        <p:nvSpPr>
          <p:cNvPr id="10" name="Sottotitolo 9"/>
          <p:cNvSpPr>
            <a:spLocks noGrp="1"/>
          </p:cNvSpPr>
          <p:nvPr>
            <p:ph type="subTitle" idx="1"/>
          </p:nvPr>
        </p:nvSpPr>
        <p:spPr/>
        <p:txBody>
          <a:bodyPr/>
          <a:lstStyle/>
          <a:p>
            <a:endParaRPr lang="it-IT"/>
          </a:p>
        </p:txBody>
      </p:sp>
      <p:sp>
        <p:nvSpPr>
          <p:cNvPr id="11" name="Titolo 1"/>
          <p:cNvSpPr>
            <a:spLocks noGrp="1"/>
          </p:cNvSpPr>
          <p:nvPr>
            <p:ph type="ctrTitle"/>
          </p:nvPr>
        </p:nvSpPr>
        <p:spPr>
          <a:xfrm>
            <a:off x="1071538" y="142858"/>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071552"/>
            <a:ext cx="8643998"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err="1" smtClean="0">
                <a:solidFill>
                  <a:schemeClr val="bg1">
                    <a:lumMod val="50000"/>
                  </a:schemeClr>
                </a:solidFill>
              </a:rPr>
              <a:t>L’approccio</a:t>
            </a:r>
            <a:r>
              <a:rPr lang="en-US" sz="1800" b="1" dirty="0" smtClean="0">
                <a:solidFill>
                  <a:schemeClr val="bg1">
                    <a:lumMod val="50000"/>
                  </a:schemeClr>
                </a:solidFill>
              </a:rPr>
              <a:t> Positive Youth Development</a:t>
            </a:r>
          </a:p>
          <a:p>
            <a:r>
              <a:rPr lang="en-US" sz="1800" dirty="0" smtClean="0">
                <a:solidFill>
                  <a:schemeClr val="bg1">
                    <a:lumMod val="50000"/>
                  </a:schemeClr>
                </a:solidFill>
              </a:rPr>
              <a:t>La </a:t>
            </a:r>
            <a:r>
              <a:rPr lang="en-US" sz="1800" dirty="0" err="1" smtClean="0">
                <a:solidFill>
                  <a:schemeClr val="bg1">
                    <a:lumMod val="50000"/>
                  </a:schemeClr>
                </a:solidFill>
              </a:rPr>
              <a:t>prospettiva</a:t>
            </a:r>
            <a:r>
              <a:rPr lang="en-US" sz="1800" dirty="0" smtClean="0">
                <a:solidFill>
                  <a:schemeClr val="bg1">
                    <a:lumMod val="50000"/>
                  </a:schemeClr>
                </a:solidFill>
              </a:rPr>
              <a:t> Positive Youth Development </a:t>
            </a:r>
            <a:r>
              <a:rPr lang="en-US" sz="1800" dirty="0" err="1" smtClean="0">
                <a:solidFill>
                  <a:schemeClr val="bg1">
                    <a:lumMod val="50000"/>
                  </a:schemeClr>
                </a:solidFill>
              </a:rPr>
              <a:t>considera</a:t>
            </a:r>
            <a:r>
              <a:rPr lang="en-US" sz="1800" dirty="0" smtClean="0">
                <a:solidFill>
                  <a:schemeClr val="bg1">
                    <a:lumMod val="50000"/>
                  </a:schemeClr>
                </a:solidFill>
              </a:rPr>
              <a:t> bambini </a:t>
            </a:r>
            <a:r>
              <a:rPr lang="en-US" sz="1800" dirty="0" err="1" smtClean="0">
                <a:solidFill>
                  <a:schemeClr val="bg1">
                    <a:lumMod val="50000"/>
                  </a:schemeClr>
                </a:solidFill>
              </a:rPr>
              <a:t>ed</a:t>
            </a:r>
            <a:r>
              <a:rPr lang="en-US" sz="1800" dirty="0" smtClean="0">
                <a:solidFill>
                  <a:schemeClr val="bg1">
                    <a:lumMod val="50000"/>
                  </a:schemeClr>
                </a:solidFill>
              </a:rPr>
              <a:t> </a:t>
            </a:r>
            <a:r>
              <a:rPr lang="en-US" sz="1800" dirty="0" err="1" smtClean="0">
                <a:solidFill>
                  <a:schemeClr val="bg1">
                    <a:lumMod val="50000"/>
                  </a:schemeClr>
                </a:solidFill>
              </a:rPr>
              <a:t>adolescenti</a:t>
            </a:r>
            <a:r>
              <a:rPr lang="en-US" sz="1800" dirty="0" smtClean="0">
                <a:solidFill>
                  <a:schemeClr val="bg1">
                    <a:lumMod val="50000"/>
                  </a:schemeClr>
                </a:solidFill>
              </a:rPr>
              <a:t> come </a:t>
            </a:r>
            <a:r>
              <a:rPr lang="en-US" sz="1800" dirty="0" err="1" smtClean="0">
                <a:solidFill>
                  <a:schemeClr val="bg1">
                    <a:lumMod val="50000"/>
                  </a:schemeClr>
                </a:solidFill>
              </a:rPr>
              <a:t>una</a:t>
            </a:r>
            <a:r>
              <a:rPr lang="en-US" sz="1800" dirty="0" smtClean="0">
                <a:solidFill>
                  <a:schemeClr val="bg1">
                    <a:lumMod val="50000"/>
                  </a:schemeClr>
                </a:solidFill>
              </a:rPr>
              <a:t> </a:t>
            </a:r>
            <a:r>
              <a:rPr lang="en-US" sz="1800" dirty="0" err="1" smtClean="0">
                <a:solidFill>
                  <a:schemeClr val="bg1">
                    <a:lumMod val="50000"/>
                  </a:schemeClr>
                </a:solidFill>
              </a:rPr>
              <a:t>risorsa</a:t>
            </a:r>
            <a:r>
              <a:rPr lang="en-US" sz="1800" dirty="0" smtClean="0">
                <a:solidFill>
                  <a:schemeClr val="bg1">
                    <a:lumMod val="50000"/>
                  </a:schemeClr>
                </a:solidFill>
              </a:rPr>
              <a:t> </a:t>
            </a:r>
            <a:r>
              <a:rPr lang="en-US" sz="1800" dirty="0" err="1" smtClean="0">
                <a:solidFill>
                  <a:schemeClr val="bg1">
                    <a:lumMod val="50000"/>
                  </a:schemeClr>
                </a:solidFill>
              </a:rPr>
              <a:t>da</a:t>
            </a:r>
            <a:r>
              <a:rPr lang="en-US" sz="1800" dirty="0" smtClean="0">
                <a:solidFill>
                  <a:schemeClr val="bg1">
                    <a:lumMod val="50000"/>
                  </a:schemeClr>
                </a:solidFill>
              </a:rPr>
              <a:t> </a:t>
            </a:r>
            <a:r>
              <a:rPr lang="en-US" sz="1800" dirty="0" err="1" smtClean="0">
                <a:solidFill>
                  <a:schemeClr val="bg1">
                    <a:lumMod val="50000"/>
                  </a:schemeClr>
                </a:solidFill>
              </a:rPr>
              <a:t>sviluppare</a:t>
            </a:r>
            <a:r>
              <a:rPr lang="en-US" sz="1800" dirty="0" smtClean="0">
                <a:solidFill>
                  <a:schemeClr val="bg1">
                    <a:lumMod val="50000"/>
                  </a:schemeClr>
                </a:solidFill>
              </a:rPr>
              <a:t>, </a:t>
            </a:r>
            <a:r>
              <a:rPr lang="en-US" sz="1800" dirty="0" err="1" smtClean="0">
                <a:solidFill>
                  <a:schemeClr val="bg1">
                    <a:lumMod val="50000"/>
                  </a:schemeClr>
                </a:solidFill>
              </a:rPr>
              <a:t>piuttosto</a:t>
            </a:r>
            <a:r>
              <a:rPr lang="en-US" sz="1800" dirty="0" smtClean="0">
                <a:solidFill>
                  <a:schemeClr val="bg1">
                    <a:lumMod val="50000"/>
                  </a:schemeClr>
                </a:solidFill>
              </a:rPr>
              <a:t> </a:t>
            </a:r>
            <a:r>
              <a:rPr lang="en-US" sz="1800" dirty="0" err="1" smtClean="0">
                <a:solidFill>
                  <a:schemeClr val="bg1">
                    <a:lumMod val="50000"/>
                  </a:schemeClr>
                </a:solidFill>
              </a:rPr>
              <a:t>che</a:t>
            </a:r>
            <a:r>
              <a:rPr lang="en-US" sz="1800" dirty="0" smtClean="0">
                <a:solidFill>
                  <a:schemeClr val="bg1">
                    <a:lumMod val="50000"/>
                  </a:schemeClr>
                </a:solidFill>
              </a:rPr>
              <a:t> un </a:t>
            </a:r>
            <a:r>
              <a:rPr lang="en-US" sz="1800" dirty="0" err="1" smtClean="0">
                <a:solidFill>
                  <a:schemeClr val="bg1">
                    <a:lumMod val="50000"/>
                  </a:schemeClr>
                </a:solidFill>
              </a:rPr>
              <a:t>problema</a:t>
            </a:r>
            <a:r>
              <a:rPr lang="en-US" sz="1800" dirty="0" smtClean="0">
                <a:solidFill>
                  <a:schemeClr val="bg1">
                    <a:lumMod val="50000"/>
                  </a:schemeClr>
                </a:solidFill>
              </a:rPr>
              <a:t> </a:t>
            </a:r>
            <a:r>
              <a:rPr lang="en-US" sz="1800" dirty="0" err="1" smtClean="0">
                <a:solidFill>
                  <a:schemeClr val="bg1">
                    <a:lumMod val="50000"/>
                  </a:schemeClr>
                </a:solidFill>
              </a:rPr>
              <a:t>da</a:t>
            </a:r>
            <a:r>
              <a:rPr lang="en-US" sz="1800" dirty="0" smtClean="0">
                <a:solidFill>
                  <a:schemeClr val="bg1">
                    <a:lumMod val="50000"/>
                  </a:schemeClr>
                </a:solidFill>
              </a:rPr>
              <a:t> </a:t>
            </a:r>
            <a:r>
              <a:rPr lang="en-US" sz="1800" dirty="0" err="1" smtClean="0">
                <a:solidFill>
                  <a:schemeClr val="bg1">
                    <a:lumMod val="50000"/>
                  </a:schemeClr>
                </a:solidFill>
              </a:rPr>
              <a:t>gestire</a:t>
            </a:r>
            <a:r>
              <a:rPr lang="en-US" sz="1800" dirty="0" smtClean="0">
                <a:solidFill>
                  <a:schemeClr val="bg1">
                    <a:lumMod val="50000"/>
                  </a:schemeClr>
                </a:solidFill>
              </a:rPr>
              <a:t>. </a:t>
            </a:r>
          </a:p>
          <a:p>
            <a:endParaRPr lang="it-IT" sz="1800" dirty="0" smtClean="0">
              <a:solidFill>
                <a:schemeClr val="bg1">
                  <a:lumMod val="50000"/>
                </a:schemeClr>
              </a:solidFill>
            </a:endParaRPr>
          </a:p>
          <a:p>
            <a:endParaRPr lang="it-IT" sz="1800" dirty="0" smtClean="0">
              <a:solidFill>
                <a:schemeClr val="bg1">
                  <a:lumMod val="50000"/>
                </a:schemeClr>
              </a:solidFill>
            </a:endParaRPr>
          </a:p>
          <a:p>
            <a:endParaRPr lang="it-IT" sz="1800" dirty="0" smtClean="0">
              <a:solidFill>
                <a:schemeClr val="bg1">
                  <a:lumMod val="50000"/>
                </a:schemeClr>
              </a:solidFill>
            </a:endParaRPr>
          </a:p>
          <a:p>
            <a:pPr algn="just"/>
            <a:r>
              <a:rPr lang="it-IT" sz="1800" dirty="0" smtClean="0">
                <a:solidFill>
                  <a:schemeClr val="bg1">
                    <a:lumMod val="50000"/>
                  </a:schemeClr>
                </a:solidFill>
              </a:rPr>
              <a:t>La prevenzione dei comportamenti negativi è mediata dalla promozione di abilità, competenze, valori e comportamenti salutari, e l’attività fisica è un dominio ideale per conseguire questi obiettivi. </a:t>
            </a:r>
          </a:p>
          <a:p>
            <a:r>
              <a:rPr lang="en-US" sz="1800" dirty="0" smtClean="0">
                <a:solidFill>
                  <a:schemeClr val="bg1">
                    <a:lumMod val="50000"/>
                  </a:schemeClr>
                </a:solidFill>
              </a:rPr>
              <a:t> </a:t>
            </a:r>
            <a:endParaRPr lang="en-US" sz="1800" dirty="0">
              <a:solidFill>
                <a:schemeClr val="bg1">
                  <a:lumMod val="50000"/>
                </a:schemeClr>
              </a:solidFill>
            </a:endParaRPr>
          </a:p>
        </p:txBody>
      </p:sp>
      <p:pic>
        <p:nvPicPr>
          <p:cNvPr id="13314" name="Picture 2" descr="Risultati immagini per positive development"/>
          <p:cNvPicPr>
            <a:picLocks noChangeAspect="1" noChangeArrowheads="1"/>
          </p:cNvPicPr>
          <p:nvPr/>
        </p:nvPicPr>
        <p:blipFill>
          <a:blip r:embed="rId3" cstate="print"/>
          <a:srcRect/>
          <a:stretch>
            <a:fillRect/>
          </a:stretch>
        </p:blipFill>
        <p:spPr bwMode="auto">
          <a:xfrm>
            <a:off x="3643306" y="1928808"/>
            <a:ext cx="1857388" cy="800791"/>
          </a:xfrm>
          <a:prstGeom prst="rect">
            <a:avLst/>
          </a:prstGeom>
          <a:noFill/>
        </p:spPr>
      </p:pic>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214282" y="1714494"/>
            <a:ext cx="8643998" cy="17859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smtClean="0">
                <a:solidFill>
                  <a:schemeClr val="bg1">
                    <a:lumMod val="50000"/>
                  </a:schemeClr>
                </a:solidFill>
              </a:rPr>
              <a:t>The Positive Youth Development (PYD) approach</a:t>
            </a:r>
          </a:p>
          <a:p>
            <a:r>
              <a:rPr lang="en-US" sz="1800" dirty="0" smtClean="0">
                <a:solidFill>
                  <a:schemeClr val="bg1">
                    <a:lumMod val="50000"/>
                  </a:schemeClr>
                </a:solidFill>
              </a:rPr>
              <a:t>Il Positive Youth Development approach </a:t>
            </a:r>
            <a:r>
              <a:rPr lang="en-US" sz="1800" dirty="0" err="1" smtClean="0">
                <a:solidFill>
                  <a:schemeClr val="bg1">
                    <a:lumMod val="50000"/>
                  </a:schemeClr>
                </a:solidFill>
              </a:rPr>
              <a:t>suggerisce</a:t>
            </a:r>
            <a:r>
              <a:rPr lang="en-US" sz="1800" dirty="0" smtClean="0">
                <a:solidFill>
                  <a:schemeClr val="bg1">
                    <a:lumMod val="50000"/>
                  </a:schemeClr>
                </a:solidFill>
              </a:rPr>
              <a:t> </a:t>
            </a:r>
            <a:r>
              <a:rPr lang="en-US" sz="1800" dirty="0" err="1" smtClean="0">
                <a:solidFill>
                  <a:schemeClr val="bg1">
                    <a:lumMod val="50000"/>
                  </a:schemeClr>
                </a:solidFill>
              </a:rPr>
              <a:t>che</a:t>
            </a:r>
            <a:r>
              <a:rPr lang="en-US" sz="1800" dirty="0" smtClean="0">
                <a:solidFill>
                  <a:schemeClr val="bg1">
                    <a:lumMod val="50000"/>
                  </a:schemeClr>
                </a:solidFill>
              </a:rPr>
              <a:t> </a:t>
            </a: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assetti</a:t>
            </a:r>
            <a:r>
              <a:rPr lang="en-US" sz="1800" dirty="0" smtClean="0">
                <a:solidFill>
                  <a:schemeClr val="bg1">
                    <a:lumMod val="50000"/>
                  </a:schemeClr>
                </a:solidFill>
              </a:rPr>
              <a:t> (</a:t>
            </a:r>
            <a:r>
              <a:rPr lang="en-US" sz="1800" dirty="0" err="1" smtClean="0">
                <a:solidFill>
                  <a:schemeClr val="bg1">
                    <a:lumMod val="50000"/>
                  </a:schemeClr>
                </a:solidFill>
              </a:rPr>
              <a:t>empatia</a:t>
            </a:r>
            <a:r>
              <a:rPr lang="en-US" sz="1800" dirty="0" smtClean="0">
                <a:solidFill>
                  <a:schemeClr val="bg1">
                    <a:lumMod val="50000"/>
                  </a:schemeClr>
                </a:solidFill>
              </a:rPr>
              <a:t>, </a:t>
            </a:r>
            <a:r>
              <a:rPr lang="en-US" sz="1800" dirty="0" err="1" smtClean="0">
                <a:solidFill>
                  <a:schemeClr val="bg1">
                    <a:lumMod val="50000"/>
                  </a:schemeClr>
                </a:solidFill>
              </a:rPr>
              <a:t>abilità</a:t>
            </a:r>
            <a:r>
              <a:rPr lang="en-US" sz="1800" dirty="0" smtClean="0">
                <a:solidFill>
                  <a:schemeClr val="bg1">
                    <a:lumMod val="50000"/>
                  </a:schemeClr>
                </a:solidFill>
              </a:rPr>
              <a:t> </a:t>
            </a:r>
            <a:r>
              <a:rPr lang="en-US" sz="1800" dirty="0" err="1" smtClean="0">
                <a:solidFill>
                  <a:schemeClr val="bg1">
                    <a:lumMod val="50000"/>
                  </a:schemeClr>
                </a:solidFill>
              </a:rPr>
              <a:t>relazionali</a:t>
            </a:r>
            <a:r>
              <a:rPr lang="en-US" sz="1800" dirty="0" smtClean="0">
                <a:solidFill>
                  <a:schemeClr val="bg1">
                    <a:lumMod val="50000"/>
                  </a:schemeClr>
                </a:solidFill>
              </a:rPr>
              <a:t> con </a:t>
            </a:r>
            <a:r>
              <a:rPr lang="en-US" sz="1800" dirty="0" err="1" smtClean="0">
                <a:solidFill>
                  <a:schemeClr val="bg1">
                    <a:lumMod val="50000"/>
                  </a:schemeClr>
                </a:solidFill>
              </a:rPr>
              <a:t>i</a:t>
            </a:r>
            <a:r>
              <a:rPr lang="en-US" sz="1800" dirty="0" smtClean="0">
                <a:solidFill>
                  <a:schemeClr val="bg1">
                    <a:lumMod val="50000"/>
                  </a:schemeClr>
                </a:solidFill>
              </a:rPr>
              <a:t> </a:t>
            </a:r>
            <a:r>
              <a:rPr lang="en-US" sz="1800" dirty="0" err="1" smtClean="0">
                <a:solidFill>
                  <a:schemeClr val="bg1">
                    <a:lumMod val="50000"/>
                  </a:schemeClr>
                </a:solidFill>
              </a:rPr>
              <a:t>pari</a:t>
            </a:r>
            <a:r>
              <a:rPr lang="en-US" sz="1800" dirty="0" smtClean="0">
                <a:solidFill>
                  <a:schemeClr val="bg1">
                    <a:lumMod val="50000"/>
                  </a:schemeClr>
                </a:solidFill>
              </a:rPr>
              <a:t>, </a:t>
            </a:r>
            <a:r>
              <a:rPr lang="en-US" sz="1800" dirty="0" err="1" smtClean="0">
                <a:solidFill>
                  <a:schemeClr val="bg1">
                    <a:lumMod val="50000"/>
                  </a:schemeClr>
                </a:solidFill>
              </a:rPr>
              <a:t>capacità</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lavorare</a:t>
            </a:r>
            <a:r>
              <a:rPr lang="en-US" sz="1800" dirty="0" smtClean="0">
                <a:solidFill>
                  <a:schemeClr val="bg1">
                    <a:lumMod val="50000"/>
                  </a:schemeClr>
                </a:solidFill>
              </a:rPr>
              <a:t> in </a:t>
            </a:r>
            <a:r>
              <a:rPr lang="en-US" sz="1800" dirty="0" err="1" smtClean="0">
                <a:solidFill>
                  <a:schemeClr val="bg1">
                    <a:lumMod val="50000"/>
                  </a:schemeClr>
                </a:solidFill>
              </a:rPr>
              <a:t>gruppo</a:t>
            </a:r>
            <a:r>
              <a:rPr lang="en-US" sz="1800" dirty="0" smtClean="0">
                <a:solidFill>
                  <a:schemeClr val="bg1">
                    <a:lumMod val="50000"/>
                  </a:schemeClr>
                </a:solidFill>
              </a:rPr>
              <a:t>), le </a:t>
            </a:r>
            <a:r>
              <a:rPr lang="en-US" sz="1800" dirty="0" err="1" smtClean="0">
                <a:solidFill>
                  <a:schemeClr val="bg1">
                    <a:lumMod val="50000"/>
                  </a:schemeClr>
                </a:solidFill>
              </a:rPr>
              <a:t>competenze</a:t>
            </a:r>
            <a:r>
              <a:rPr lang="en-US" sz="1800" dirty="0" smtClean="0">
                <a:solidFill>
                  <a:schemeClr val="bg1">
                    <a:lumMod val="50000"/>
                  </a:schemeClr>
                </a:solidFill>
              </a:rPr>
              <a:t> e </a:t>
            </a:r>
            <a:r>
              <a:rPr lang="en-US" sz="1800" dirty="0" err="1" smtClean="0">
                <a:solidFill>
                  <a:schemeClr val="bg1">
                    <a:lumMod val="50000"/>
                  </a:schemeClr>
                </a:solidFill>
              </a:rPr>
              <a:t>gli</a:t>
            </a:r>
            <a:r>
              <a:rPr lang="en-US" sz="1800" dirty="0" smtClean="0">
                <a:solidFill>
                  <a:schemeClr val="bg1">
                    <a:lumMod val="50000"/>
                  </a:schemeClr>
                </a:solidFill>
              </a:rPr>
              <a:t> </a:t>
            </a:r>
            <a:r>
              <a:rPr lang="en-US" sz="1800" dirty="0" err="1" smtClean="0">
                <a:solidFill>
                  <a:schemeClr val="bg1">
                    <a:lumMod val="50000"/>
                  </a:schemeClr>
                </a:solidFill>
              </a:rPr>
              <a:t>attributi</a:t>
            </a:r>
            <a:r>
              <a:rPr lang="en-US" sz="1800" dirty="0" smtClean="0">
                <a:solidFill>
                  <a:schemeClr val="bg1">
                    <a:lumMod val="50000"/>
                  </a:schemeClr>
                </a:solidFill>
              </a:rPr>
              <a:t> </a:t>
            </a:r>
            <a:r>
              <a:rPr lang="en-US" sz="1800" dirty="0" err="1" smtClean="0">
                <a:solidFill>
                  <a:schemeClr val="bg1">
                    <a:lumMod val="50000"/>
                  </a:schemeClr>
                </a:solidFill>
              </a:rPr>
              <a:t>devono</a:t>
            </a:r>
            <a:r>
              <a:rPr lang="en-US" sz="1800" dirty="0" smtClean="0">
                <a:solidFill>
                  <a:schemeClr val="bg1">
                    <a:lumMod val="50000"/>
                  </a:schemeClr>
                </a:solidFill>
              </a:rPr>
              <a:t> </a:t>
            </a:r>
            <a:r>
              <a:rPr lang="en-US" sz="1800" dirty="0" err="1" smtClean="0">
                <a:solidFill>
                  <a:schemeClr val="bg1">
                    <a:lumMod val="50000"/>
                  </a:schemeClr>
                </a:solidFill>
              </a:rPr>
              <a:t>essere</a:t>
            </a:r>
            <a:r>
              <a:rPr lang="en-US" sz="1800" dirty="0" smtClean="0">
                <a:solidFill>
                  <a:schemeClr val="bg1">
                    <a:lumMod val="50000"/>
                  </a:schemeClr>
                </a:solidFill>
              </a:rPr>
              <a:t> </a:t>
            </a:r>
            <a:r>
              <a:rPr lang="en-US" sz="1800" dirty="0" err="1" smtClean="0">
                <a:solidFill>
                  <a:schemeClr val="bg1">
                    <a:lumMod val="50000"/>
                  </a:schemeClr>
                </a:solidFill>
              </a:rPr>
              <a:t>deliberatamente</a:t>
            </a:r>
            <a:r>
              <a:rPr lang="en-US" sz="1800" dirty="0" smtClean="0">
                <a:solidFill>
                  <a:schemeClr val="bg1">
                    <a:lumMod val="50000"/>
                  </a:schemeClr>
                </a:solidFill>
              </a:rPr>
              <a:t> e </a:t>
            </a:r>
            <a:r>
              <a:rPr lang="en-US" sz="1800" dirty="0" err="1" smtClean="0">
                <a:solidFill>
                  <a:schemeClr val="bg1">
                    <a:lumMod val="50000"/>
                  </a:schemeClr>
                </a:solidFill>
              </a:rPr>
              <a:t>sistematicamente</a:t>
            </a:r>
            <a:r>
              <a:rPr lang="en-US" sz="1800" dirty="0" smtClean="0">
                <a:solidFill>
                  <a:schemeClr val="bg1">
                    <a:lumMod val="50000"/>
                  </a:schemeClr>
                </a:solidFill>
              </a:rPr>
              <a:t> </a:t>
            </a:r>
            <a:r>
              <a:rPr lang="en-US" sz="1800" dirty="0" err="1" smtClean="0">
                <a:solidFill>
                  <a:schemeClr val="bg1">
                    <a:lumMod val="50000"/>
                  </a:schemeClr>
                </a:solidFill>
              </a:rPr>
              <a:t>insegnati</a:t>
            </a:r>
            <a:r>
              <a:rPr lang="en-US" sz="1800" dirty="0" smtClean="0">
                <a:solidFill>
                  <a:schemeClr val="bg1">
                    <a:lumMod val="50000"/>
                  </a:schemeClr>
                </a:solidFill>
              </a:rPr>
              <a:t>, </a:t>
            </a:r>
            <a:r>
              <a:rPr lang="en-US" sz="1800" dirty="0" err="1" smtClean="0">
                <a:solidFill>
                  <a:schemeClr val="bg1">
                    <a:lumMod val="50000"/>
                  </a:schemeClr>
                </a:solidFill>
              </a:rPr>
              <a:t>esercitati</a:t>
            </a:r>
            <a:r>
              <a:rPr lang="en-US" sz="1800" dirty="0" smtClean="0">
                <a:solidFill>
                  <a:schemeClr val="bg1">
                    <a:lumMod val="50000"/>
                  </a:schemeClr>
                </a:solidFill>
              </a:rPr>
              <a:t>, </a:t>
            </a:r>
            <a:r>
              <a:rPr lang="en-US" sz="1800" dirty="0" err="1" smtClean="0">
                <a:solidFill>
                  <a:schemeClr val="bg1">
                    <a:lumMod val="50000"/>
                  </a:schemeClr>
                </a:solidFill>
              </a:rPr>
              <a:t>migliorati</a:t>
            </a:r>
            <a:r>
              <a:rPr lang="en-US" sz="1800" dirty="0" smtClean="0">
                <a:solidFill>
                  <a:schemeClr val="bg1">
                    <a:lumMod val="50000"/>
                  </a:schemeClr>
                </a:solidFill>
              </a:rPr>
              <a:t> </a:t>
            </a:r>
            <a:r>
              <a:rPr lang="en-US" sz="1800" dirty="0" err="1" smtClean="0">
                <a:solidFill>
                  <a:schemeClr val="bg1">
                    <a:lumMod val="50000"/>
                  </a:schemeClr>
                </a:solidFill>
              </a:rPr>
              <a:t>ed</a:t>
            </a:r>
            <a:r>
              <a:rPr lang="en-US" sz="1800" dirty="0" smtClean="0">
                <a:solidFill>
                  <a:schemeClr val="bg1">
                    <a:lumMod val="50000"/>
                  </a:schemeClr>
                </a:solidFill>
              </a:rPr>
              <a:t> </a:t>
            </a:r>
            <a:r>
              <a:rPr lang="en-US" sz="1800" dirty="0" err="1" smtClean="0">
                <a:solidFill>
                  <a:schemeClr val="bg1">
                    <a:lumMod val="50000"/>
                  </a:schemeClr>
                </a:solidFill>
              </a:rPr>
              <a:t>applicati</a:t>
            </a:r>
            <a:r>
              <a:rPr lang="en-US" sz="1800" dirty="0" smtClean="0">
                <a:solidFill>
                  <a:schemeClr val="bg1">
                    <a:lumMod val="50000"/>
                  </a:schemeClr>
                </a:solidFill>
              </a:rPr>
              <a:t>, </a:t>
            </a:r>
            <a:r>
              <a:rPr lang="en-US" sz="1800" dirty="0" err="1" smtClean="0">
                <a:solidFill>
                  <a:schemeClr val="bg1">
                    <a:lumMod val="50000"/>
                  </a:schemeClr>
                </a:solidFill>
              </a:rPr>
              <a:t>così</a:t>
            </a:r>
            <a:r>
              <a:rPr lang="en-US" sz="1800" dirty="0" smtClean="0">
                <a:solidFill>
                  <a:schemeClr val="bg1">
                    <a:lumMod val="50000"/>
                  </a:schemeClr>
                </a:solidFill>
              </a:rPr>
              <a:t> come le </a:t>
            </a:r>
            <a:r>
              <a:rPr lang="en-US" sz="1800" dirty="0" err="1" smtClean="0">
                <a:solidFill>
                  <a:schemeClr val="bg1">
                    <a:lumMod val="50000"/>
                  </a:schemeClr>
                </a:solidFill>
              </a:rPr>
              <a:t>abilità</a:t>
            </a:r>
            <a:r>
              <a:rPr lang="en-US" sz="1800" dirty="0" smtClean="0">
                <a:solidFill>
                  <a:schemeClr val="bg1">
                    <a:lumMod val="50000"/>
                  </a:schemeClr>
                </a:solidFill>
              </a:rPr>
              <a:t> </a:t>
            </a:r>
            <a:r>
              <a:rPr lang="en-US" sz="1800" dirty="0" err="1" smtClean="0">
                <a:solidFill>
                  <a:schemeClr val="bg1">
                    <a:lumMod val="50000"/>
                  </a:schemeClr>
                </a:solidFill>
              </a:rPr>
              <a:t>motorie</a:t>
            </a:r>
            <a:r>
              <a:rPr lang="en-US" sz="1800" dirty="0" smtClean="0">
                <a:solidFill>
                  <a:schemeClr val="bg1">
                    <a:lumMod val="50000"/>
                  </a:schemeClr>
                </a:solidFill>
              </a:rPr>
              <a:t>. </a:t>
            </a:r>
          </a:p>
        </p:txBody>
      </p:sp>
      <p:sp>
        <p:nvSpPr>
          <p:cNvPr id="14"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285720" y="1285866"/>
            <a:ext cx="8643998"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err="1" smtClean="0">
                <a:solidFill>
                  <a:schemeClr val="bg1">
                    <a:lumMod val="50000"/>
                  </a:schemeClr>
                </a:solidFill>
              </a:rPr>
              <a:t>L’approccio</a:t>
            </a:r>
            <a:r>
              <a:rPr lang="en-US" sz="1800" b="1" dirty="0" smtClean="0">
                <a:solidFill>
                  <a:schemeClr val="bg1">
                    <a:lumMod val="50000"/>
                  </a:schemeClr>
                </a:solidFill>
              </a:rPr>
              <a:t> Positive Youth Development (PYD)</a:t>
            </a:r>
          </a:p>
          <a:p>
            <a:r>
              <a:rPr lang="en-US" sz="1800" dirty="0" err="1" smtClean="0">
                <a:solidFill>
                  <a:schemeClr val="bg1">
                    <a:lumMod val="50000"/>
                  </a:schemeClr>
                </a:solidFill>
              </a:rPr>
              <a:t>Questo</a:t>
            </a:r>
            <a:r>
              <a:rPr lang="en-US" sz="1800" dirty="0" smtClean="0">
                <a:solidFill>
                  <a:schemeClr val="bg1">
                    <a:lumMod val="50000"/>
                  </a:schemeClr>
                </a:solidFill>
              </a:rPr>
              <a:t> </a:t>
            </a:r>
            <a:r>
              <a:rPr lang="en-US" sz="1800" dirty="0" err="1" smtClean="0">
                <a:solidFill>
                  <a:schemeClr val="bg1">
                    <a:lumMod val="50000"/>
                  </a:schemeClr>
                </a:solidFill>
              </a:rPr>
              <a:t>approccio</a:t>
            </a:r>
            <a:r>
              <a:rPr lang="en-US" sz="1800" dirty="0" smtClean="0">
                <a:solidFill>
                  <a:schemeClr val="bg1">
                    <a:lumMod val="50000"/>
                  </a:schemeClr>
                </a:solidFill>
              </a:rPr>
              <a:t> </a:t>
            </a:r>
            <a:r>
              <a:rPr lang="en-US" sz="1800" dirty="0" err="1" smtClean="0">
                <a:solidFill>
                  <a:schemeClr val="bg1">
                    <a:lumMod val="50000"/>
                  </a:schemeClr>
                </a:solidFill>
              </a:rPr>
              <a:t>stabilisce</a:t>
            </a:r>
            <a:r>
              <a:rPr lang="en-US" sz="1800" dirty="0" smtClean="0">
                <a:solidFill>
                  <a:schemeClr val="bg1">
                    <a:lumMod val="50000"/>
                  </a:schemeClr>
                </a:solidFill>
              </a:rPr>
              <a:t> le 5 C:</a:t>
            </a:r>
          </a:p>
          <a:p>
            <a:endParaRPr lang="en-US" sz="1800" dirty="0" smtClean="0">
              <a:solidFill>
                <a:schemeClr val="bg1">
                  <a:lumMod val="50000"/>
                </a:schemeClr>
              </a:solidFill>
            </a:endParaRPr>
          </a:p>
          <a:p>
            <a:pPr marL="457200" indent="-457200" algn="just">
              <a:buFont typeface="Arial" pitchFamily="34" charset="0"/>
              <a:buChar char="•"/>
            </a:pPr>
            <a:r>
              <a:rPr lang="en-US" sz="1800" i="1" dirty="0" err="1" smtClean="0">
                <a:solidFill>
                  <a:schemeClr val="bg1">
                    <a:lumMod val="50000"/>
                  </a:schemeClr>
                </a:solidFill>
              </a:rPr>
              <a:t>Competenza</a:t>
            </a:r>
            <a:r>
              <a:rPr lang="en-US" sz="1800" dirty="0" smtClean="0">
                <a:solidFill>
                  <a:schemeClr val="bg1">
                    <a:lumMod val="50000"/>
                  </a:schemeClr>
                </a:solidFill>
              </a:rPr>
              <a:t> – </a:t>
            </a:r>
            <a:r>
              <a:rPr lang="en-US" sz="1800" dirty="0" err="1" smtClean="0">
                <a:solidFill>
                  <a:schemeClr val="bg1">
                    <a:lumMod val="50000"/>
                  </a:schemeClr>
                </a:solidFill>
              </a:rPr>
              <a:t>sociale</a:t>
            </a:r>
            <a:r>
              <a:rPr lang="en-US" sz="1800" dirty="0" smtClean="0">
                <a:solidFill>
                  <a:schemeClr val="bg1">
                    <a:lumMod val="50000"/>
                  </a:schemeClr>
                </a:solidFill>
              </a:rPr>
              <a:t>, </a:t>
            </a:r>
            <a:r>
              <a:rPr lang="en-US" sz="1800" dirty="0" err="1" smtClean="0">
                <a:solidFill>
                  <a:schemeClr val="bg1">
                    <a:lumMod val="50000"/>
                  </a:schemeClr>
                </a:solidFill>
              </a:rPr>
              <a:t>accademica</a:t>
            </a:r>
            <a:r>
              <a:rPr lang="en-US" sz="1800" dirty="0" smtClean="0">
                <a:solidFill>
                  <a:schemeClr val="bg1">
                    <a:lumMod val="50000"/>
                  </a:schemeClr>
                </a:solidFill>
              </a:rPr>
              <a:t>, </a:t>
            </a:r>
            <a:r>
              <a:rPr lang="en-US" sz="1800" dirty="0" err="1" smtClean="0">
                <a:solidFill>
                  <a:schemeClr val="bg1">
                    <a:lumMod val="50000"/>
                  </a:schemeClr>
                </a:solidFill>
              </a:rPr>
              <a:t>abilità</a:t>
            </a:r>
            <a:r>
              <a:rPr lang="en-US" sz="1800" dirty="0" smtClean="0">
                <a:solidFill>
                  <a:schemeClr val="bg1">
                    <a:lumMod val="50000"/>
                  </a:schemeClr>
                </a:solidFill>
              </a:rPr>
              <a:t> cognitive;</a:t>
            </a:r>
          </a:p>
          <a:p>
            <a:pPr marL="457200" indent="-457200" algn="just">
              <a:buFont typeface="Arial" pitchFamily="34" charset="0"/>
              <a:buChar char="•"/>
            </a:pPr>
            <a:r>
              <a:rPr lang="en-US" sz="1800" i="1" dirty="0" smtClean="0">
                <a:solidFill>
                  <a:schemeClr val="bg1">
                    <a:lumMod val="50000"/>
                  </a:schemeClr>
                </a:solidFill>
              </a:rPr>
              <a:t>Confidence (</a:t>
            </a:r>
            <a:r>
              <a:rPr lang="en-US" sz="1800" i="1" dirty="0" err="1" smtClean="0">
                <a:solidFill>
                  <a:schemeClr val="bg1">
                    <a:lumMod val="50000"/>
                  </a:schemeClr>
                </a:solidFill>
              </a:rPr>
              <a:t>Fiducia</a:t>
            </a:r>
            <a:r>
              <a:rPr lang="en-US" sz="1800" i="1" dirty="0" smtClean="0">
                <a:solidFill>
                  <a:schemeClr val="bg1">
                    <a:lumMod val="50000"/>
                  </a:schemeClr>
                </a:solidFill>
              </a:rPr>
              <a:t>) </a:t>
            </a:r>
            <a:r>
              <a:rPr lang="en-US" sz="1800" dirty="0" smtClean="0">
                <a:solidFill>
                  <a:schemeClr val="bg1">
                    <a:lumMod val="50000"/>
                  </a:schemeClr>
                </a:solidFill>
              </a:rPr>
              <a:t> – </a:t>
            </a:r>
            <a:r>
              <a:rPr lang="en-US" sz="1800" dirty="0" err="1" smtClean="0">
                <a:solidFill>
                  <a:schemeClr val="bg1">
                    <a:lumMod val="50000"/>
                  </a:schemeClr>
                </a:solidFill>
              </a:rPr>
              <a:t>autostima</a:t>
            </a:r>
            <a:r>
              <a:rPr lang="en-US" sz="1800" dirty="0" smtClean="0">
                <a:solidFill>
                  <a:schemeClr val="bg1">
                    <a:lumMod val="50000"/>
                  </a:schemeClr>
                </a:solidFill>
              </a:rPr>
              <a:t>, </a:t>
            </a:r>
            <a:r>
              <a:rPr lang="en-US" sz="1800" dirty="0" err="1" smtClean="0">
                <a:solidFill>
                  <a:schemeClr val="bg1">
                    <a:lumMod val="50000"/>
                  </a:schemeClr>
                </a:solidFill>
              </a:rPr>
              <a:t>riguardo</a:t>
            </a:r>
            <a:r>
              <a:rPr lang="en-US" sz="1800" dirty="0" smtClean="0">
                <a:solidFill>
                  <a:schemeClr val="bg1">
                    <a:lumMod val="50000"/>
                  </a:schemeClr>
                </a:solidFill>
              </a:rPr>
              <a:t> verso </a:t>
            </a:r>
            <a:r>
              <a:rPr lang="en-US" sz="1800" dirty="0" err="1" smtClean="0">
                <a:solidFill>
                  <a:schemeClr val="bg1">
                    <a:lumMod val="50000"/>
                  </a:schemeClr>
                </a:solidFill>
              </a:rPr>
              <a:t>sè</a:t>
            </a:r>
            <a:r>
              <a:rPr lang="en-US" sz="1800" dirty="0" smtClean="0">
                <a:solidFill>
                  <a:schemeClr val="bg1">
                    <a:lumMod val="50000"/>
                  </a:schemeClr>
                </a:solidFill>
              </a:rPr>
              <a:t> </a:t>
            </a:r>
            <a:r>
              <a:rPr lang="en-US" sz="1800" dirty="0" err="1" smtClean="0">
                <a:solidFill>
                  <a:schemeClr val="bg1">
                    <a:lumMod val="50000"/>
                  </a:schemeClr>
                </a:solidFill>
              </a:rPr>
              <a:t>stessi</a:t>
            </a:r>
            <a:r>
              <a:rPr lang="en-US" sz="1800" dirty="0" smtClean="0">
                <a:solidFill>
                  <a:schemeClr val="bg1">
                    <a:lumMod val="50000"/>
                  </a:schemeClr>
                </a:solidFill>
              </a:rPr>
              <a:t>;</a:t>
            </a:r>
          </a:p>
          <a:p>
            <a:pPr marL="457200" indent="-457200" algn="just">
              <a:buFont typeface="Arial" pitchFamily="34" charset="0"/>
              <a:buChar char="•"/>
            </a:pPr>
            <a:r>
              <a:rPr lang="en-US" sz="1800" i="1" dirty="0" err="1" smtClean="0">
                <a:solidFill>
                  <a:schemeClr val="bg1">
                    <a:lumMod val="50000"/>
                  </a:schemeClr>
                </a:solidFill>
              </a:rPr>
              <a:t>Carattere</a:t>
            </a:r>
            <a:r>
              <a:rPr lang="en-US" sz="1800" dirty="0" smtClean="0">
                <a:solidFill>
                  <a:schemeClr val="bg1">
                    <a:lumMod val="50000"/>
                  </a:schemeClr>
                </a:solidFill>
              </a:rPr>
              <a:t> – </a:t>
            </a:r>
            <a:r>
              <a:rPr lang="en-US" sz="1800" dirty="0" err="1" smtClean="0">
                <a:solidFill>
                  <a:schemeClr val="bg1">
                    <a:lumMod val="50000"/>
                  </a:schemeClr>
                </a:solidFill>
              </a:rPr>
              <a:t>rispetto</a:t>
            </a:r>
            <a:r>
              <a:rPr lang="en-US" sz="1800" dirty="0" smtClean="0">
                <a:solidFill>
                  <a:schemeClr val="bg1">
                    <a:lumMod val="50000"/>
                  </a:schemeClr>
                </a:solidFill>
              </a:rPr>
              <a:t> per </a:t>
            </a:r>
            <a:r>
              <a:rPr lang="en-US" sz="1800" dirty="0" err="1" smtClean="0">
                <a:solidFill>
                  <a:schemeClr val="bg1">
                    <a:lumMod val="50000"/>
                  </a:schemeClr>
                </a:solidFill>
              </a:rPr>
              <a:t>norme</a:t>
            </a:r>
            <a:r>
              <a:rPr lang="en-US" sz="1800" dirty="0" smtClean="0">
                <a:solidFill>
                  <a:schemeClr val="bg1">
                    <a:lumMod val="50000"/>
                  </a:schemeClr>
                </a:solidFill>
              </a:rPr>
              <a:t> </a:t>
            </a:r>
            <a:r>
              <a:rPr lang="en-US" sz="1800" dirty="0" err="1" smtClean="0">
                <a:solidFill>
                  <a:schemeClr val="bg1">
                    <a:lumMod val="50000"/>
                  </a:schemeClr>
                </a:solidFill>
              </a:rPr>
              <a:t>sociali</a:t>
            </a:r>
            <a:r>
              <a:rPr lang="en-US" sz="1800" dirty="0" smtClean="0">
                <a:solidFill>
                  <a:schemeClr val="bg1">
                    <a:lumMod val="50000"/>
                  </a:schemeClr>
                </a:solidFill>
              </a:rPr>
              <a:t> e </a:t>
            </a:r>
            <a:r>
              <a:rPr lang="en-US" sz="1800" dirty="0" err="1" smtClean="0">
                <a:solidFill>
                  <a:schemeClr val="bg1">
                    <a:lumMod val="50000"/>
                  </a:schemeClr>
                </a:solidFill>
              </a:rPr>
              <a:t>culturali</a:t>
            </a:r>
            <a:r>
              <a:rPr lang="en-US" sz="1800" dirty="0" smtClean="0">
                <a:solidFill>
                  <a:schemeClr val="bg1">
                    <a:lumMod val="50000"/>
                  </a:schemeClr>
                </a:solidFill>
              </a:rPr>
              <a:t>;</a:t>
            </a:r>
          </a:p>
          <a:p>
            <a:pPr marL="457200" indent="-457200" algn="just">
              <a:buFont typeface="Arial" pitchFamily="34" charset="0"/>
              <a:buChar char="•"/>
            </a:pPr>
            <a:r>
              <a:rPr lang="en-US" sz="1800" i="1" dirty="0" err="1" smtClean="0">
                <a:solidFill>
                  <a:schemeClr val="bg1">
                    <a:lumMod val="50000"/>
                  </a:schemeClr>
                </a:solidFill>
              </a:rPr>
              <a:t>Connessione</a:t>
            </a:r>
            <a:r>
              <a:rPr lang="en-US" sz="1800" i="1" dirty="0" smtClean="0">
                <a:solidFill>
                  <a:schemeClr val="bg1">
                    <a:lumMod val="50000"/>
                  </a:schemeClr>
                </a:solidFill>
              </a:rPr>
              <a:t> </a:t>
            </a:r>
            <a:r>
              <a:rPr lang="en-US" sz="1800" dirty="0" smtClean="0">
                <a:solidFill>
                  <a:schemeClr val="bg1">
                    <a:lumMod val="50000"/>
                  </a:schemeClr>
                </a:solidFill>
              </a:rPr>
              <a:t>– </a:t>
            </a:r>
            <a:r>
              <a:rPr lang="en-US" sz="1800" dirty="0" err="1" smtClean="0">
                <a:solidFill>
                  <a:schemeClr val="bg1">
                    <a:lumMod val="50000"/>
                  </a:schemeClr>
                </a:solidFill>
              </a:rPr>
              <a:t>scambi</a:t>
            </a:r>
            <a:r>
              <a:rPr lang="en-US" sz="1800" dirty="0" smtClean="0">
                <a:solidFill>
                  <a:schemeClr val="bg1">
                    <a:lumMod val="50000"/>
                  </a:schemeClr>
                </a:solidFill>
              </a:rPr>
              <a:t> </a:t>
            </a:r>
            <a:r>
              <a:rPr lang="en-US" sz="1800" dirty="0" err="1" smtClean="0">
                <a:solidFill>
                  <a:schemeClr val="bg1">
                    <a:lumMod val="50000"/>
                  </a:schemeClr>
                </a:solidFill>
              </a:rPr>
              <a:t>positivi</a:t>
            </a:r>
            <a:r>
              <a:rPr lang="en-US" sz="1800" dirty="0" smtClean="0">
                <a:solidFill>
                  <a:schemeClr val="bg1">
                    <a:lumMod val="50000"/>
                  </a:schemeClr>
                </a:solidFill>
              </a:rPr>
              <a:t> </a:t>
            </a:r>
            <a:r>
              <a:rPr lang="en-US" sz="1800" dirty="0" err="1" smtClean="0">
                <a:solidFill>
                  <a:schemeClr val="bg1">
                    <a:lumMod val="50000"/>
                  </a:schemeClr>
                </a:solidFill>
              </a:rPr>
              <a:t>tra</a:t>
            </a:r>
            <a:r>
              <a:rPr lang="en-US" sz="1800" dirty="0" smtClean="0">
                <a:solidFill>
                  <a:schemeClr val="bg1">
                    <a:lumMod val="50000"/>
                  </a:schemeClr>
                </a:solidFill>
              </a:rPr>
              <a:t> </a:t>
            </a:r>
            <a:r>
              <a:rPr lang="en-US" sz="1800" dirty="0" err="1" smtClean="0">
                <a:solidFill>
                  <a:schemeClr val="bg1">
                    <a:lumMod val="50000"/>
                  </a:schemeClr>
                </a:solidFill>
              </a:rPr>
              <a:t>pari</a:t>
            </a:r>
            <a:r>
              <a:rPr lang="en-US" sz="1800" dirty="0" smtClean="0">
                <a:solidFill>
                  <a:schemeClr val="bg1">
                    <a:lumMod val="50000"/>
                  </a:schemeClr>
                </a:solidFill>
              </a:rPr>
              <a:t>, </a:t>
            </a:r>
            <a:r>
              <a:rPr lang="en-US" sz="1800" dirty="0" err="1" smtClean="0">
                <a:solidFill>
                  <a:schemeClr val="bg1">
                    <a:lumMod val="50000"/>
                  </a:schemeClr>
                </a:solidFill>
              </a:rPr>
              <a:t>famiglia</a:t>
            </a:r>
            <a:r>
              <a:rPr lang="en-US" sz="1800" dirty="0" smtClean="0">
                <a:solidFill>
                  <a:schemeClr val="bg1">
                    <a:lumMod val="50000"/>
                  </a:schemeClr>
                </a:solidFill>
              </a:rPr>
              <a:t>, </a:t>
            </a:r>
            <a:r>
              <a:rPr lang="en-US" sz="1800" dirty="0" err="1" smtClean="0">
                <a:solidFill>
                  <a:schemeClr val="bg1">
                    <a:lumMod val="50000"/>
                  </a:schemeClr>
                </a:solidFill>
              </a:rPr>
              <a:t>scuola</a:t>
            </a:r>
            <a:r>
              <a:rPr lang="en-US" sz="1800" dirty="0" smtClean="0">
                <a:solidFill>
                  <a:schemeClr val="bg1">
                    <a:lumMod val="50000"/>
                  </a:schemeClr>
                </a:solidFill>
              </a:rPr>
              <a:t> e </a:t>
            </a:r>
            <a:r>
              <a:rPr lang="en-US" sz="1800" dirty="0" err="1" smtClean="0">
                <a:solidFill>
                  <a:schemeClr val="bg1">
                    <a:lumMod val="50000"/>
                  </a:schemeClr>
                </a:solidFill>
              </a:rPr>
              <a:t>comunità</a:t>
            </a:r>
            <a:r>
              <a:rPr lang="en-US" sz="1800" dirty="0" smtClean="0">
                <a:solidFill>
                  <a:schemeClr val="bg1">
                    <a:lumMod val="50000"/>
                  </a:schemeClr>
                </a:solidFill>
              </a:rPr>
              <a:t>; </a:t>
            </a:r>
          </a:p>
        </p:txBody>
      </p:sp>
      <p:sp>
        <p:nvSpPr>
          <p:cNvPr id="12"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214282" y="1428742"/>
            <a:ext cx="864399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err="1" smtClean="0">
                <a:solidFill>
                  <a:schemeClr val="bg1">
                    <a:lumMod val="50000"/>
                  </a:schemeClr>
                </a:solidFill>
              </a:rPr>
              <a:t>L’approccio</a:t>
            </a:r>
            <a:r>
              <a:rPr lang="en-US" sz="1800" b="1" dirty="0" smtClean="0">
                <a:solidFill>
                  <a:schemeClr val="bg1">
                    <a:lumMod val="50000"/>
                  </a:schemeClr>
                </a:solidFill>
              </a:rPr>
              <a:t> Positive Youth Development (PYD)</a:t>
            </a:r>
          </a:p>
          <a:p>
            <a:endParaRPr lang="en-US" sz="1800" b="1" dirty="0" smtClean="0">
              <a:solidFill>
                <a:schemeClr val="bg1">
                  <a:lumMod val="50000"/>
                </a:schemeClr>
              </a:solidFill>
            </a:endParaRPr>
          </a:p>
          <a:p>
            <a:pPr algn="just">
              <a:buFont typeface="Arial" pitchFamily="34" charset="0"/>
              <a:buChar char="•"/>
            </a:pPr>
            <a:r>
              <a:rPr lang="en-US" sz="1800" i="1" dirty="0" smtClean="0">
                <a:solidFill>
                  <a:schemeClr val="bg1">
                    <a:lumMod val="50000"/>
                  </a:schemeClr>
                </a:solidFill>
              </a:rPr>
              <a:t> </a:t>
            </a:r>
            <a:r>
              <a:rPr lang="en-US" sz="1800" i="1" dirty="0" err="1" smtClean="0">
                <a:solidFill>
                  <a:schemeClr val="bg1">
                    <a:lumMod val="50000"/>
                  </a:schemeClr>
                </a:solidFill>
              </a:rPr>
              <a:t>Cura</a:t>
            </a:r>
            <a:r>
              <a:rPr lang="en-US" sz="1800" i="1" dirty="0" smtClean="0">
                <a:solidFill>
                  <a:schemeClr val="bg1">
                    <a:lumMod val="50000"/>
                  </a:schemeClr>
                </a:solidFill>
              </a:rPr>
              <a:t> </a:t>
            </a:r>
            <a:r>
              <a:rPr lang="en-US" sz="1800" dirty="0" smtClean="0">
                <a:solidFill>
                  <a:schemeClr val="bg1">
                    <a:lumMod val="50000"/>
                  </a:schemeClr>
                </a:solidFill>
              </a:rPr>
              <a:t>– </a:t>
            </a:r>
            <a:r>
              <a:rPr lang="en-US" sz="1800" dirty="0" err="1" smtClean="0">
                <a:solidFill>
                  <a:schemeClr val="bg1">
                    <a:lumMod val="50000"/>
                  </a:schemeClr>
                </a:solidFill>
              </a:rPr>
              <a:t>adottare</a:t>
            </a:r>
            <a:r>
              <a:rPr lang="en-US" sz="1800" dirty="0" smtClean="0">
                <a:solidFill>
                  <a:schemeClr val="bg1">
                    <a:lumMod val="50000"/>
                  </a:schemeClr>
                </a:solidFill>
              </a:rPr>
              <a:t> un </a:t>
            </a:r>
            <a:r>
              <a:rPr lang="en-US" sz="1800" dirty="0" err="1" smtClean="0">
                <a:solidFill>
                  <a:schemeClr val="bg1">
                    <a:lumMod val="50000"/>
                  </a:schemeClr>
                </a:solidFill>
              </a:rPr>
              <a:t>atteggiamento</a:t>
            </a:r>
            <a:r>
              <a:rPr lang="en-US" sz="1800" dirty="0" smtClean="0">
                <a:solidFill>
                  <a:schemeClr val="bg1">
                    <a:lumMod val="50000"/>
                  </a:schemeClr>
                </a:solidFill>
              </a:rPr>
              <a:t> </a:t>
            </a:r>
            <a:r>
              <a:rPr lang="en-US" sz="1800" dirty="0" err="1" smtClean="0">
                <a:solidFill>
                  <a:schemeClr val="bg1">
                    <a:lumMod val="50000"/>
                  </a:schemeClr>
                </a:solidFill>
              </a:rPr>
              <a:t>empatico</a:t>
            </a:r>
            <a:r>
              <a:rPr lang="en-US" sz="1800" dirty="0" smtClean="0">
                <a:solidFill>
                  <a:schemeClr val="bg1">
                    <a:lumMod val="50000"/>
                  </a:schemeClr>
                </a:solidFill>
              </a:rPr>
              <a:t> e simpatico;</a:t>
            </a:r>
          </a:p>
          <a:p>
            <a:pPr algn="just">
              <a:buFont typeface="Arial" pitchFamily="34" charset="0"/>
              <a:buChar char="•"/>
            </a:pPr>
            <a:r>
              <a:rPr lang="en-US" sz="1800" dirty="0" smtClean="0">
                <a:solidFill>
                  <a:schemeClr val="bg1">
                    <a:lumMod val="50000"/>
                  </a:schemeClr>
                </a:solidFill>
              </a:rPr>
              <a:t> </a:t>
            </a:r>
            <a:r>
              <a:rPr lang="en-US" sz="1800" dirty="0" err="1" smtClean="0">
                <a:solidFill>
                  <a:schemeClr val="bg1">
                    <a:lumMod val="50000"/>
                  </a:schemeClr>
                </a:solidFill>
              </a:rPr>
              <a:t>Quando</a:t>
            </a:r>
            <a:r>
              <a:rPr lang="en-US" sz="1800" dirty="0" smtClean="0">
                <a:solidFill>
                  <a:schemeClr val="bg1">
                    <a:lumMod val="50000"/>
                  </a:schemeClr>
                </a:solidFill>
              </a:rPr>
              <a:t> </a:t>
            </a:r>
            <a:r>
              <a:rPr lang="en-US" sz="1800" dirty="0" err="1" smtClean="0">
                <a:solidFill>
                  <a:schemeClr val="bg1">
                    <a:lumMod val="50000"/>
                  </a:schemeClr>
                </a:solidFill>
              </a:rPr>
              <a:t>tutte</a:t>
            </a:r>
            <a:r>
              <a:rPr lang="en-US" sz="1800" dirty="0" smtClean="0">
                <a:solidFill>
                  <a:schemeClr val="bg1">
                    <a:lumMod val="50000"/>
                  </a:schemeClr>
                </a:solidFill>
              </a:rPr>
              <a:t> le C </a:t>
            </a:r>
            <a:r>
              <a:rPr lang="en-US" sz="1800" dirty="0" err="1" smtClean="0">
                <a:solidFill>
                  <a:schemeClr val="bg1">
                    <a:lumMod val="50000"/>
                  </a:schemeClr>
                </a:solidFill>
              </a:rPr>
              <a:t>vengono</a:t>
            </a:r>
            <a:r>
              <a:rPr lang="en-US" sz="1800" dirty="0" smtClean="0">
                <a:solidFill>
                  <a:schemeClr val="bg1">
                    <a:lumMod val="50000"/>
                  </a:schemeClr>
                </a:solidFill>
              </a:rPr>
              <a:t> </a:t>
            </a:r>
            <a:r>
              <a:rPr lang="en-US" sz="1800" dirty="0" err="1" smtClean="0">
                <a:solidFill>
                  <a:schemeClr val="bg1">
                    <a:lumMod val="50000"/>
                  </a:schemeClr>
                </a:solidFill>
              </a:rPr>
              <a:t>conseguite</a:t>
            </a:r>
            <a:r>
              <a:rPr lang="en-US" sz="1800" dirty="0" smtClean="0">
                <a:solidFill>
                  <a:schemeClr val="bg1">
                    <a:lumMod val="50000"/>
                  </a:schemeClr>
                </a:solidFill>
              </a:rPr>
              <a:t>, </a:t>
            </a:r>
            <a:r>
              <a:rPr lang="en-US" sz="1800" dirty="0" err="1" smtClean="0">
                <a:solidFill>
                  <a:schemeClr val="bg1">
                    <a:lumMod val="50000"/>
                  </a:schemeClr>
                </a:solidFill>
              </a:rPr>
              <a:t>una</a:t>
            </a:r>
            <a:r>
              <a:rPr lang="en-US" sz="1800" dirty="0" smtClean="0">
                <a:solidFill>
                  <a:schemeClr val="bg1">
                    <a:lumMod val="50000"/>
                  </a:schemeClr>
                </a:solidFill>
              </a:rPr>
              <a:t> </a:t>
            </a:r>
            <a:r>
              <a:rPr lang="en-US" sz="1800" dirty="0" err="1" smtClean="0">
                <a:solidFill>
                  <a:schemeClr val="bg1">
                    <a:lumMod val="50000"/>
                  </a:schemeClr>
                </a:solidFill>
              </a:rPr>
              <a:t>sesta</a:t>
            </a:r>
            <a:r>
              <a:rPr lang="en-US" sz="1800" dirty="0" smtClean="0">
                <a:solidFill>
                  <a:schemeClr val="bg1">
                    <a:lumMod val="50000"/>
                  </a:schemeClr>
                </a:solidFill>
              </a:rPr>
              <a:t> C (</a:t>
            </a:r>
            <a:r>
              <a:rPr lang="en-US" sz="1800" dirty="0" err="1" smtClean="0">
                <a:solidFill>
                  <a:schemeClr val="bg1">
                    <a:lumMod val="50000"/>
                  </a:schemeClr>
                </a:solidFill>
              </a:rPr>
              <a:t>Contributo</a:t>
            </a:r>
            <a:r>
              <a:rPr lang="en-US" sz="1800" dirty="0" smtClean="0">
                <a:solidFill>
                  <a:schemeClr val="bg1">
                    <a:lumMod val="50000"/>
                  </a:schemeClr>
                </a:solidFill>
              </a:rPr>
              <a:t>) </a:t>
            </a:r>
            <a:r>
              <a:rPr lang="en-US" sz="1800" dirty="0" err="1" smtClean="0">
                <a:solidFill>
                  <a:schemeClr val="bg1">
                    <a:lumMod val="50000"/>
                  </a:schemeClr>
                </a:solidFill>
              </a:rPr>
              <a:t>può</a:t>
            </a:r>
            <a:r>
              <a:rPr lang="en-US" sz="1800" dirty="0" smtClean="0">
                <a:solidFill>
                  <a:schemeClr val="bg1">
                    <a:lumMod val="50000"/>
                  </a:schemeClr>
                </a:solidFill>
              </a:rPr>
              <a:t> </a:t>
            </a:r>
            <a:r>
              <a:rPr lang="en-US" sz="1800" dirty="0" err="1" smtClean="0">
                <a:solidFill>
                  <a:schemeClr val="bg1">
                    <a:lumMod val="50000"/>
                  </a:schemeClr>
                </a:solidFill>
              </a:rPr>
              <a:t>essere</a:t>
            </a:r>
            <a:r>
              <a:rPr lang="en-US" sz="1800" dirty="0" smtClean="0">
                <a:solidFill>
                  <a:schemeClr val="bg1">
                    <a:lumMod val="50000"/>
                  </a:schemeClr>
                </a:solidFill>
              </a:rPr>
              <a:t> </a:t>
            </a:r>
            <a:r>
              <a:rPr lang="en-US" sz="1800" dirty="0" err="1" smtClean="0">
                <a:solidFill>
                  <a:schemeClr val="bg1">
                    <a:lumMod val="50000"/>
                  </a:schemeClr>
                </a:solidFill>
              </a:rPr>
              <a:t>realizzata</a:t>
            </a:r>
            <a:r>
              <a:rPr lang="en-US" sz="1800" dirty="0" smtClean="0">
                <a:solidFill>
                  <a:schemeClr val="bg1">
                    <a:lumMod val="50000"/>
                  </a:schemeClr>
                </a:solidFill>
              </a:rPr>
              <a:t>. </a:t>
            </a:r>
          </a:p>
        </p:txBody>
      </p:sp>
      <p:sp>
        <p:nvSpPr>
          <p:cNvPr id="12"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214282" y="1428742"/>
            <a:ext cx="864399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1800" b="1" dirty="0" err="1" smtClean="0">
                <a:solidFill>
                  <a:schemeClr val="bg1">
                    <a:lumMod val="50000"/>
                  </a:schemeClr>
                </a:solidFill>
              </a:rPr>
              <a:t>L’approccio</a:t>
            </a:r>
            <a:r>
              <a:rPr lang="en-US" sz="1800" b="1" dirty="0" smtClean="0">
                <a:solidFill>
                  <a:schemeClr val="bg1">
                    <a:lumMod val="50000"/>
                  </a:schemeClr>
                </a:solidFill>
              </a:rPr>
              <a:t> Positive Youth Development (PYD)</a:t>
            </a:r>
          </a:p>
          <a:p>
            <a:pPr marL="457200" indent="-457200" algn="just">
              <a:buFont typeface="Arial" pitchFamily="34" charset="0"/>
              <a:buChar char="•"/>
            </a:pPr>
            <a:r>
              <a:rPr lang="en-US" sz="1800" dirty="0" err="1" smtClean="0">
                <a:solidFill>
                  <a:schemeClr val="bg1">
                    <a:lumMod val="50000"/>
                  </a:schemeClr>
                </a:solidFill>
              </a:rPr>
              <a:t>Fornire</a:t>
            </a:r>
            <a:r>
              <a:rPr lang="en-US" sz="1800" dirty="0" smtClean="0">
                <a:solidFill>
                  <a:schemeClr val="bg1">
                    <a:lumMod val="50000"/>
                  </a:schemeClr>
                </a:solidFill>
              </a:rPr>
              <a:t> </a:t>
            </a:r>
            <a:r>
              <a:rPr lang="en-US" sz="1800" dirty="0" err="1" smtClean="0">
                <a:solidFill>
                  <a:schemeClr val="bg1">
                    <a:lumMod val="50000"/>
                  </a:schemeClr>
                </a:solidFill>
              </a:rPr>
              <a:t>regole</a:t>
            </a:r>
            <a:r>
              <a:rPr lang="en-US" sz="1800" dirty="0" smtClean="0">
                <a:solidFill>
                  <a:schemeClr val="bg1">
                    <a:lumMod val="50000"/>
                  </a:schemeClr>
                </a:solidFill>
              </a:rPr>
              <a:t> </a:t>
            </a:r>
            <a:r>
              <a:rPr lang="en-US" sz="1800" dirty="0" err="1" smtClean="0">
                <a:solidFill>
                  <a:schemeClr val="bg1">
                    <a:lumMod val="50000"/>
                  </a:schemeClr>
                </a:solidFill>
              </a:rPr>
              <a:t>ed</a:t>
            </a:r>
            <a:r>
              <a:rPr lang="en-US" sz="1800" dirty="0" smtClean="0">
                <a:solidFill>
                  <a:schemeClr val="bg1">
                    <a:lumMod val="50000"/>
                  </a:schemeClr>
                </a:solidFill>
              </a:rPr>
              <a:t> </a:t>
            </a:r>
            <a:r>
              <a:rPr lang="en-US" sz="1800" dirty="0" err="1" smtClean="0">
                <a:solidFill>
                  <a:schemeClr val="bg1">
                    <a:lumMod val="50000"/>
                  </a:schemeClr>
                </a:solidFill>
              </a:rPr>
              <a:t>aspettative</a:t>
            </a:r>
            <a:r>
              <a:rPr lang="en-US" sz="1800" dirty="0" smtClean="0">
                <a:solidFill>
                  <a:schemeClr val="bg1">
                    <a:lumMod val="50000"/>
                  </a:schemeClr>
                </a:solidFill>
              </a:rPr>
              <a:t> </a:t>
            </a:r>
            <a:r>
              <a:rPr lang="en-US" sz="1800" dirty="0" err="1" smtClean="0">
                <a:solidFill>
                  <a:schemeClr val="bg1">
                    <a:lumMod val="50000"/>
                  </a:schemeClr>
                </a:solidFill>
              </a:rPr>
              <a:t>chiare</a:t>
            </a:r>
            <a:r>
              <a:rPr lang="en-US" sz="1800" dirty="0" smtClean="0">
                <a:solidFill>
                  <a:schemeClr val="bg1">
                    <a:lumMod val="50000"/>
                  </a:schemeClr>
                </a:solidFill>
              </a:rPr>
              <a:t> e </a:t>
            </a:r>
            <a:r>
              <a:rPr lang="en-US" sz="1800" dirty="0" err="1" smtClean="0">
                <a:solidFill>
                  <a:schemeClr val="bg1">
                    <a:lumMod val="50000"/>
                  </a:schemeClr>
                </a:solidFill>
              </a:rPr>
              <a:t>coerenti</a:t>
            </a:r>
            <a:r>
              <a:rPr lang="en-US" sz="1800" dirty="0" smtClean="0">
                <a:solidFill>
                  <a:schemeClr val="bg1">
                    <a:lumMod val="50000"/>
                  </a:schemeClr>
                </a:solidFill>
              </a:rPr>
              <a:t>;</a:t>
            </a:r>
          </a:p>
          <a:p>
            <a:pPr marL="457200" indent="-457200" algn="just">
              <a:buFont typeface="Arial" pitchFamily="34" charset="0"/>
              <a:buChar char="•"/>
            </a:pPr>
            <a:r>
              <a:rPr lang="en-US" sz="1800" dirty="0" err="1" smtClean="0">
                <a:solidFill>
                  <a:schemeClr val="bg1">
                    <a:lumMod val="50000"/>
                  </a:schemeClr>
                </a:solidFill>
              </a:rPr>
              <a:t>Fornire</a:t>
            </a:r>
            <a:r>
              <a:rPr lang="en-US" sz="1800" dirty="0" smtClean="0">
                <a:solidFill>
                  <a:schemeClr val="bg1">
                    <a:lumMod val="50000"/>
                  </a:schemeClr>
                </a:solidFill>
              </a:rPr>
              <a:t> </a:t>
            </a:r>
            <a:r>
              <a:rPr lang="en-US" sz="1800" dirty="0" err="1" smtClean="0">
                <a:solidFill>
                  <a:schemeClr val="bg1">
                    <a:lumMod val="50000"/>
                  </a:schemeClr>
                </a:solidFill>
              </a:rPr>
              <a:t>opportunità</a:t>
            </a:r>
            <a:r>
              <a:rPr lang="en-US" sz="1800" dirty="0" smtClean="0">
                <a:solidFill>
                  <a:schemeClr val="bg1">
                    <a:lumMod val="50000"/>
                  </a:schemeClr>
                </a:solidFill>
              </a:rPr>
              <a:t> per </a:t>
            </a:r>
            <a:r>
              <a:rPr lang="en-US" sz="1800" dirty="0" err="1" smtClean="0">
                <a:solidFill>
                  <a:schemeClr val="bg1">
                    <a:lumMod val="50000"/>
                  </a:schemeClr>
                </a:solidFill>
              </a:rPr>
              <a:t>apprendere</a:t>
            </a:r>
            <a:r>
              <a:rPr lang="en-US" sz="1800" dirty="0" smtClean="0">
                <a:solidFill>
                  <a:schemeClr val="bg1">
                    <a:lumMod val="50000"/>
                  </a:schemeClr>
                </a:solidFill>
              </a:rPr>
              <a:t> e </a:t>
            </a:r>
            <a:r>
              <a:rPr lang="en-US" sz="1800" dirty="0" err="1" smtClean="0">
                <a:solidFill>
                  <a:schemeClr val="bg1">
                    <a:lumMod val="50000"/>
                  </a:schemeClr>
                </a:solidFill>
              </a:rPr>
              <a:t>migliorare</a:t>
            </a:r>
            <a:r>
              <a:rPr lang="en-US" sz="1800" dirty="0" smtClean="0">
                <a:solidFill>
                  <a:schemeClr val="bg1">
                    <a:lumMod val="50000"/>
                  </a:schemeClr>
                </a:solidFill>
              </a:rPr>
              <a:t> </a:t>
            </a:r>
            <a:r>
              <a:rPr lang="en-US" sz="1800" dirty="0" err="1" smtClean="0">
                <a:solidFill>
                  <a:schemeClr val="bg1">
                    <a:lumMod val="50000"/>
                  </a:schemeClr>
                </a:solidFill>
              </a:rPr>
              <a:t>competenze</a:t>
            </a:r>
            <a:r>
              <a:rPr lang="en-US" sz="1800" dirty="0" smtClean="0">
                <a:solidFill>
                  <a:schemeClr val="bg1">
                    <a:lumMod val="50000"/>
                  </a:schemeClr>
                </a:solidFill>
              </a:rPr>
              <a:t> </a:t>
            </a:r>
            <a:r>
              <a:rPr lang="en-US" sz="1800" dirty="0" err="1" smtClean="0">
                <a:solidFill>
                  <a:schemeClr val="bg1">
                    <a:lumMod val="50000"/>
                  </a:schemeClr>
                </a:solidFill>
              </a:rPr>
              <a:t>fisiche</a:t>
            </a:r>
            <a:r>
              <a:rPr lang="en-US" sz="1800" dirty="0" smtClean="0">
                <a:solidFill>
                  <a:schemeClr val="bg1">
                    <a:lumMod val="50000"/>
                  </a:schemeClr>
                </a:solidFill>
              </a:rPr>
              <a:t>, </a:t>
            </a:r>
            <a:r>
              <a:rPr lang="en-US" sz="1800" dirty="0" err="1" smtClean="0">
                <a:solidFill>
                  <a:schemeClr val="bg1">
                    <a:lumMod val="50000"/>
                  </a:schemeClr>
                </a:solidFill>
              </a:rPr>
              <a:t>sociali</a:t>
            </a:r>
            <a:r>
              <a:rPr lang="en-US" sz="1800" dirty="0" smtClean="0">
                <a:solidFill>
                  <a:schemeClr val="bg1">
                    <a:lumMod val="50000"/>
                  </a:schemeClr>
                </a:solidFill>
              </a:rPr>
              <a:t> e </a:t>
            </a:r>
            <a:r>
              <a:rPr lang="en-US" sz="1800" dirty="0" err="1" smtClean="0">
                <a:solidFill>
                  <a:schemeClr val="bg1">
                    <a:lumMod val="50000"/>
                  </a:schemeClr>
                </a:solidFill>
              </a:rPr>
              <a:t>psicologiche</a:t>
            </a:r>
            <a:r>
              <a:rPr lang="en-US" sz="1800" dirty="0" smtClean="0">
                <a:solidFill>
                  <a:schemeClr val="bg1">
                    <a:lumMod val="50000"/>
                  </a:schemeClr>
                </a:solidFill>
              </a:rPr>
              <a:t>; </a:t>
            </a:r>
          </a:p>
          <a:p>
            <a:pPr marL="457200" indent="-457200" algn="just">
              <a:buFont typeface="Arial" pitchFamily="34" charset="0"/>
              <a:buChar char="•"/>
            </a:pPr>
            <a:r>
              <a:rPr lang="en-US" sz="1800" dirty="0" err="1" smtClean="0">
                <a:solidFill>
                  <a:schemeClr val="bg1">
                    <a:lumMod val="50000"/>
                  </a:schemeClr>
                </a:solidFill>
              </a:rPr>
              <a:t>Fornire</a:t>
            </a:r>
            <a:r>
              <a:rPr lang="en-US" sz="1800" dirty="0" smtClean="0">
                <a:solidFill>
                  <a:schemeClr val="bg1">
                    <a:lumMod val="50000"/>
                  </a:schemeClr>
                </a:solidFill>
              </a:rPr>
              <a:t> feedback </a:t>
            </a:r>
            <a:r>
              <a:rPr lang="en-US" sz="1800" dirty="0" err="1" smtClean="0">
                <a:solidFill>
                  <a:schemeClr val="bg1">
                    <a:lumMod val="50000"/>
                  </a:schemeClr>
                </a:solidFill>
              </a:rPr>
              <a:t>informativi</a:t>
            </a:r>
            <a:r>
              <a:rPr lang="en-US" sz="1800" dirty="0" smtClean="0">
                <a:solidFill>
                  <a:schemeClr val="bg1">
                    <a:lumMod val="50000"/>
                  </a:schemeClr>
                </a:solidFill>
              </a:rPr>
              <a:t> </a:t>
            </a:r>
            <a:r>
              <a:rPr lang="en-US" sz="1800" dirty="0" err="1" smtClean="0">
                <a:solidFill>
                  <a:schemeClr val="bg1">
                    <a:lumMod val="50000"/>
                  </a:schemeClr>
                </a:solidFill>
              </a:rPr>
              <a:t>contingenti</a:t>
            </a:r>
            <a:r>
              <a:rPr lang="en-US" sz="1800" dirty="0" smtClean="0">
                <a:solidFill>
                  <a:schemeClr val="bg1">
                    <a:lumMod val="50000"/>
                  </a:schemeClr>
                </a:solidFill>
              </a:rPr>
              <a:t> </a:t>
            </a:r>
            <a:r>
              <a:rPr lang="en-US" sz="1800" dirty="0" err="1" smtClean="0">
                <a:solidFill>
                  <a:schemeClr val="bg1">
                    <a:lumMod val="50000"/>
                  </a:schemeClr>
                </a:solidFill>
              </a:rPr>
              <a:t>alla</a:t>
            </a:r>
            <a:r>
              <a:rPr lang="en-US" sz="1800" dirty="0" smtClean="0">
                <a:solidFill>
                  <a:schemeClr val="bg1">
                    <a:lumMod val="50000"/>
                  </a:schemeClr>
                </a:solidFill>
              </a:rPr>
              <a:t> performance; </a:t>
            </a:r>
          </a:p>
          <a:p>
            <a:pPr marL="457200" indent="-457200" algn="just">
              <a:buFont typeface="Arial" pitchFamily="34" charset="0"/>
              <a:buChar char="•"/>
            </a:pPr>
            <a:r>
              <a:rPr lang="en-US" sz="1800" dirty="0" err="1" smtClean="0">
                <a:solidFill>
                  <a:schemeClr val="bg1">
                    <a:lumMod val="50000"/>
                  </a:schemeClr>
                </a:solidFill>
              </a:rPr>
              <a:t>Fornire</a:t>
            </a:r>
            <a:r>
              <a:rPr lang="en-US" sz="1800" dirty="0" smtClean="0">
                <a:solidFill>
                  <a:schemeClr val="bg1">
                    <a:lumMod val="50000"/>
                  </a:schemeClr>
                </a:solidFill>
              </a:rPr>
              <a:t> </a:t>
            </a:r>
            <a:r>
              <a:rPr lang="en-US" sz="1800" dirty="0" err="1" smtClean="0">
                <a:solidFill>
                  <a:schemeClr val="bg1">
                    <a:lumMod val="50000"/>
                  </a:schemeClr>
                </a:solidFill>
              </a:rPr>
              <a:t>opportunità</a:t>
            </a:r>
            <a:r>
              <a:rPr lang="en-US" sz="1800" dirty="0" smtClean="0">
                <a:solidFill>
                  <a:schemeClr val="bg1">
                    <a:lumMod val="50000"/>
                  </a:schemeClr>
                </a:solidFill>
              </a:rPr>
              <a:t> per </a:t>
            </a:r>
            <a:r>
              <a:rPr lang="en-US" sz="1800" dirty="0" err="1" smtClean="0">
                <a:solidFill>
                  <a:schemeClr val="bg1">
                    <a:lumMod val="50000"/>
                  </a:schemeClr>
                </a:solidFill>
              </a:rPr>
              <a:t>essere</a:t>
            </a:r>
            <a:r>
              <a:rPr lang="en-US" sz="1800" dirty="0" smtClean="0">
                <a:solidFill>
                  <a:schemeClr val="bg1">
                    <a:lumMod val="50000"/>
                  </a:schemeClr>
                </a:solidFill>
              </a:rPr>
              <a:t> </a:t>
            </a:r>
            <a:r>
              <a:rPr lang="en-US" sz="1800" dirty="0" err="1" smtClean="0">
                <a:solidFill>
                  <a:schemeClr val="bg1">
                    <a:lumMod val="50000"/>
                  </a:schemeClr>
                </a:solidFill>
              </a:rPr>
              <a:t>calorosi</a:t>
            </a:r>
            <a:r>
              <a:rPr lang="en-US" sz="1800" dirty="0" smtClean="0">
                <a:solidFill>
                  <a:schemeClr val="bg1">
                    <a:lumMod val="50000"/>
                  </a:schemeClr>
                </a:solidFill>
              </a:rPr>
              <a:t>, con un </a:t>
            </a:r>
            <a:r>
              <a:rPr lang="en-US" sz="1800" dirty="0" err="1" smtClean="0">
                <a:solidFill>
                  <a:schemeClr val="bg1">
                    <a:lumMod val="50000"/>
                  </a:schemeClr>
                </a:solidFill>
              </a:rPr>
              <a:t>atteggiamento</a:t>
            </a:r>
            <a:r>
              <a:rPr lang="en-US" sz="1800" dirty="0" smtClean="0">
                <a:solidFill>
                  <a:schemeClr val="bg1">
                    <a:lumMod val="50000"/>
                  </a:schemeClr>
                </a:solidFill>
              </a:rPr>
              <a:t> </a:t>
            </a:r>
            <a:r>
              <a:rPr lang="en-US" sz="1800" dirty="0" err="1" smtClean="0">
                <a:solidFill>
                  <a:schemeClr val="bg1">
                    <a:lumMod val="50000"/>
                  </a:schemeClr>
                </a:solidFill>
              </a:rPr>
              <a:t>di</a:t>
            </a:r>
            <a:r>
              <a:rPr lang="en-US" sz="1800" dirty="0" smtClean="0">
                <a:solidFill>
                  <a:schemeClr val="bg1">
                    <a:lumMod val="50000"/>
                  </a:schemeClr>
                </a:solidFill>
              </a:rPr>
              <a:t> </a:t>
            </a:r>
            <a:r>
              <a:rPr lang="en-US" sz="1800" dirty="0" err="1" smtClean="0">
                <a:solidFill>
                  <a:schemeClr val="bg1">
                    <a:lumMod val="50000"/>
                  </a:schemeClr>
                </a:solidFill>
              </a:rPr>
              <a:t>cura</a:t>
            </a:r>
            <a:r>
              <a:rPr lang="en-US" sz="1800" dirty="0" smtClean="0">
                <a:solidFill>
                  <a:schemeClr val="bg1">
                    <a:lumMod val="50000"/>
                  </a:schemeClr>
                </a:solidFill>
              </a:rPr>
              <a:t> e </a:t>
            </a:r>
            <a:r>
              <a:rPr lang="en-US" sz="1800" dirty="0" err="1" smtClean="0">
                <a:solidFill>
                  <a:schemeClr val="bg1">
                    <a:lumMod val="50000"/>
                  </a:schemeClr>
                </a:solidFill>
              </a:rPr>
              <a:t>rispettosi</a:t>
            </a:r>
            <a:r>
              <a:rPr lang="en-US" sz="1800" dirty="0" smtClean="0">
                <a:solidFill>
                  <a:schemeClr val="bg1">
                    <a:lumMod val="50000"/>
                  </a:schemeClr>
                </a:solidFill>
              </a:rPr>
              <a:t> in </a:t>
            </a:r>
            <a:r>
              <a:rPr lang="en-US" sz="1800" dirty="0" err="1" smtClean="0">
                <a:solidFill>
                  <a:schemeClr val="bg1">
                    <a:lumMod val="50000"/>
                  </a:schemeClr>
                </a:solidFill>
              </a:rPr>
              <a:t>futuro</a:t>
            </a:r>
            <a:r>
              <a:rPr lang="en-US" sz="1800" dirty="0" smtClean="0">
                <a:solidFill>
                  <a:schemeClr val="bg1">
                    <a:lumMod val="50000"/>
                  </a:schemeClr>
                </a:solidFill>
              </a:rPr>
              <a:t>; </a:t>
            </a:r>
          </a:p>
        </p:txBody>
      </p:sp>
      <p:pic>
        <p:nvPicPr>
          <p:cNvPr id="9218" name="Picture 2" descr="Risultati immagini per notes"/>
          <p:cNvPicPr>
            <a:picLocks noChangeAspect="1" noChangeArrowheads="1"/>
          </p:cNvPicPr>
          <p:nvPr/>
        </p:nvPicPr>
        <p:blipFill>
          <a:blip r:embed="rId3" cstate="print"/>
          <a:srcRect/>
          <a:stretch>
            <a:fillRect/>
          </a:stretch>
        </p:blipFill>
        <p:spPr bwMode="auto">
          <a:xfrm>
            <a:off x="8143900" y="857238"/>
            <a:ext cx="857256" cy="857256"/>
          </a:xfrm>
          <a:prstGeom prst="rect">
            <a:avLst/>
          </a:prstGeom>
          <a:noFill/>
        </p:spPr>
      </p:pic>
      <p:sp>
        <p:nvSpPr>
          <p:cNvPr id="13"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10" name="Subtitle 3">
            <a:extLst>
              <a:ext uri="{FF2B5EF4-FFF2-40B4-BE49-F238E27FC236}">
                <a16:creationId xmlns="" xmlns:a16="http://schemas.microsoft.com/office/drawing/2014/main" id="{2AB5D1A3-B1E7-4421-B55E-5DBB46C18533}"/>
              </a:ext>
            </a:extLst>
          </p:cNvPr>
          <p:cNvSpPr txBox="1">
            <a:spLocks/>
          </p:cNvSpPr>
          <p:nvPr/>
        </p:nvSpPr>
        <p:spPr>
          <a:xfrm>
            <a:off x="214282" y="1071552"/>
            <a:ext cx="8643998" cy="31432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nSpc>
                <a:spcPct val="160000"/>
              </a:lnSpc>
            </a:pPr>
            <a:r>
              <a:rPr lang="en-US" sz="1800" b="1" dirty="0" smtClean="0">
                <a:solidFill>
                  <a:schemeClr val="bg1">
                    <a:lumMod val="50000"/>
                  </a:schemeClr>
                </a:solidFill>
              </a:rPr>
              <a:t>The example of Fair Play for Kids</a:t>
            </a:r>
          </a:p>
          <a:p>
            <a:pPr algn="just">
              <a:lnSpc>
                <a:spcPct val="120000"/>
              </a:lnSpc>
            </a:pPr>
            <a:r>
              <a:rPr lang="en-US" sz="1800" dirty="0" smtClean="0">
                <a:solidFill>
                  <a:schemeClr val="bg1">
                    <a:lumMod val="50000"/>
                  </a:schemeClr>
                </a:solidFill>
              </a:rPr>
              <a:t>Fair Play for Kids is a Canadian sport program that aims at promoting respect among children through the following principles:</a:t>
            </a:r>
          </a:p>
          <a:p>
            <a:pPr marL="457200" indent="-457200" algn="just">
              <a:buFont typeface="Arial" pitchFamily="34" charset="0"/>
              <a:buChar char="•"/>
            </a:pPr>
            <a:r>
              <a:rPr lang="en-US" sz="1800" dirty="0" smtClean="0">
                <a:solidFill>
                  <a:schemeClr val="bg1">
                    <a:lumMod val="50000"/>
                  </a:schemeClr>
                </a:solidFill>
              </a:rPr>
              <a:t>Respect for the rules;</a:t>
            </a:r>
          </a:p>
          <a:p>
            <a:pPr marL="457200" indent="-457200" algn="just">
              <a:buFont typeface="Arial" pitchFamily="34" charset="0"/>
              <a:buChar char="•"/>
            </a:pPr>
            <a:r>
              <a:rPr lang="en-US" sz="1800" dirty="0" smtClean="0">
                <a:solidFill>
                  <a:schemeClr val="bg1">
                    <a:lumMod val="50000"/>
                  </a:schemeClr>
                </a:solidFill>
              </a:rPr>
              <a:t>Respect for officials and their decisions;</a:t>
            </a:r>
          </a:p>
          <a:p>
            <a:pPr marL="457200" indent="-457200" algn="just">
              <a:buFont typeface="Arial" pitchFamily="34" charset="0"/>
              <a:buChar char="•"/>
            </a:pPr>
            <a:r>
              <a:rPr lang="en-US" sz="1800" dirty="0" smtClean="0">
                <a:solidFill>
                  <a:schemeClr val="bg1">
                    <a:lumMod val="50000"/>
                  </a:schemeClr>
                </a:solidFill>
              </a:rPr>
              <a:t>Respect for the opponents;</a:t>
            </a:r>
          </a:p>
          <a:p>
            <a:pPr marL="457200" indent="-457200" algn="just">
              <a:buFont typeface="Arial" pitchFamily="34" charset="0"/>
              <a:buChar char="•"/>
            </a:pPr>
            <a:r>
              <a:rPr lang="en-US" sz="1800" dirty="0" smtClean="0">
                <a:solidFill>
                  <a:schemeClr val="bg1">
                    <a:lumMod val="50000"/>
                  </a:schemeClr>
                </a:solidFill>
              </a:rPr>
              <a:t>Providing all the individuals with an equal chance to participate;</a:t>
            </a:r>
          </a:p>
          <a:p>
            <a:pPr marL="457200" indent="-457200" algn="just">
              <a:buFont typeface="Arial" pitchFamily="34" charset="0"/>
              <a:buChar char="•"/>
            </a:pPr>
            <a:r>
              <a:rPr lang="en-US" sz="1800" dirty="0" err="1" smtClean="0">
                <a:solidFill>
                  <a:schemeClr val="bg1">
                    <a:lumMod val="50000"/>
                  </a:schemeClr>
                </a:solidFill>
              </a:rPr>
              <a:t>Mantaining</a:t>
            </a:r>
            <a:r>
              <a:rPr lang="en-US" sz="1800" dirty="0" smtClean="0">
                <a:solidFill>
                  <a:schemeClr val="bg1">
                    <a:lumMod val="50000"/>
                  </a:schemeClr>
                </a:solidFill>
              </a:rPr>
              <a:t> self-control all the time;</a:t>
            </a:r>
          </a:p>
        </p:txBody>
      </p:sp>
      <p:pic>
        <p:nvPicPr>
          <p:cNvPr id="8193" name="Picture 1"/>
          <p:cNvPicPr>
            <a:picLocks noChangeAspect="1" noChangeArrowheads="1"/>
          </p:cNvPicPr>
          <p:nvPr/>
        </p:nvPicPr>
        <p:blipFill>
          <a:blip r:embed="rId3" cstate="print"/>
          <a:srcRect/>
          <a:stretch>
            <a:fillRect/>
          </a:stretch>
        </p:blipFill>
        <p:spPr bwMode="auto">
          <a:xfrm>
            <a:off x="6572264" y="2357436"/>
            <a:ext cx="1571636" cy="968074"/>
          </a:xfrm>
          <a:prstGeom prst="rect">
            <a:avLst/>
          </a:prstGeom>
          <a:noFill/>
          <a:ln w="9525">
            <a:noFill/>
            <a:miter lim="800000"/>
            <a:headEnd/>
            <a:tailEnd/>
          </a:ln>
          <a:effectLst/>
        </p:spPr>
      </p:pic>
      <p:sp>
        <p:nvSpPr>
          <p:cNvPr id="9" name="Sottotitolo 8"/>
          <p:cNvSpPr>
            <a:spLocks noGrp="1"/>
          </p:cNvSpPr>
          <p:nvPr>
            <p:ph type="subTitle" idx="1"/>
          </p:nvPr>
        </p:nvSpPr>
        <p:spPr/>
        <p:txBody>
          <a:bodyPr/>
          <a:lstStyle/>
          <a:p>
            <a:endParaRPr lang="it-IT"/>
          </a:p>
        </p:txBody>
      </p:sp>
      <p:sp>
        <p:nvSpPr>
          <p:cNvPr id="11"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sp>
        <p:nvSpPr>
          <p:cNvPr id="9" name="Rettangolo 8"/>
          <p:cNvSpPr/>
          <p:nvPr/>
        </p:nvSpPr>
        <p:spPr>
          <a:xfrm>
            <a:off x="428596" y="857238"/>
            <a:ext cx="8143932" cy="3139321"/>
          </a:xfrm>
          <a:prstGeom prst="rect">
            <a:avLst/>
          </a:prstGeom>
        </p:spPr>
        <p:txBody>
          <a:bodyPr wrap="square">
            <a:spAutoFit/>
          </a:bodyPr>
          <a:lstStyle/>
          <a:p>
            <a:r>
              <a:rPr lang="en-US" b="1" dirty="0" smtClean="0">
                <a:solidFill>
                  <a:schemeClr val="bg1">
                    <a:lumMod val="50000"/>
                  </a:schemeClr>
                </a:solidFill>
                <a:latin typeface="Arial" pitchFamily="34" charset="0"/>
                <a:cs typeface="Arial" pitchFamily="34" charset="0"/>
              </a:rPr>
              <a:t>The Problem Solving Running Shoe (Gibbons, </a:t>
            </a:r>
            <a:r>
              <a:rPr lang="en-US" b="1" dirty="0" err="1" smtClean="0">
                <a:solidFill>
                  <a:schemeClr val="bg1">
                    <a:lumMod val="50000"/>
                  </a:schemeClr>
                </a:solidFill>
                <a:latin typeface="Arial" pitchFamily="34" charset="0"/>
                <a:cs typeface="Arial" pitchFamily="34" charset="0"/>
              </a:rPr>
              <a:t>Ebbeck</a:t>
            </a:r>
            <a:r>
              <a:rPr lang="en-US" b="1" dirty="0" smtClean="0">
                <a:solidFill>
                  <a:schemeClr val="bg1">
                    <a:lumMod val="50000"/>
                  </a:schemeClr>
                </a:solidFill>
                <a:latin typeface="Arial" pitchFamily="34" charset="0"/>
                <a:cs typeface="Arial" pitchFamily="34" charset="0"/>
              </a:rPr>
              <a:t>, &amp; Weiss, 1995) </a:t>
            </a:r>
          </a:p>
          <a:p>
            <a:r>
              <a:rPr lang="en-US" dirty="0" smtClean="0">
                <a:solidFill>
                  <a:schemeClr val="bg1">
                    <a:lumMod val="50000"/>
                  </a:schemeClr>
                </a:solidFill>
                <a:latin typeface="Arial" pitchFamily="34" charset="0"/>
                <a:cs typeface="Arial" pitchFamily="34" charset="0"/>
              </a:rPr>
              <a:t> </a:t>
            </a:r>
          </a:p>
          <a:p>
            <a:pPr>
              <a:buFont typeface="Arial" pitchFamily="34" charset="0"/>
              <a:buChar char="•"/>
            </a:pPr>
            <a:r>
              <a:rPr lang="en-US" dirty="0" smtClean="0">
                <a:solidFill>
                  <a:schemeClr val="bg1">
                    <a:lumMod val="50000"/>
                  </a:schemeClr>
                </a:solidFill>
                <a:latin typeface="Arial" pitchFamily="34" charset="0"/>
                <a:cs typeface="Arial" pitchFamily="34" charset="0"/>
              </a:rPr>
              <a:t> Four areas, that are “problem,” “alternatives,” “consequences,” and “solution”, are represented on a big shoe drawn on a paper. </a:t>
            </a:r>
          </a:p>
          <a:p>
            <a:r>
              <a:rPr lang="en-US" dirty="0" smtClean="0">
                <a:solidFill>
                  <a:schemeClr val="bg1">
                    <a:lumMod val="50000"/>
                  </a:schemeClr>
                </a:solidFill>
                <a:latin typeface="Arial" pitchFamily="34" charset="0"/>
                <a:cs typeface="Arial" pitchFamily="34" charset="0"/>
              </a:rPr>
              <a:t>Children have to be instructed to use this problem-solving running shoe to help resolve conflict situations.</a:t>
            </a:r>
          </a:p>
          <a:p>
            <a:endParaRPr lang="en-US" dirty="0" smtClean="0">
              <a:solidFill>
                <a:schemeClr val="bg1">
                  <a:lumMod val="50000"/>
                </a:schemeClr>
              </a:solidFill>
              <a:latin typeface="Arial" pitchFamily="34" charset="0"/>
              <a:cs typeface="Arial" pitchFamily="34" charset="0"/>
            </a:endParaRPr>
          </a:p>
          <a:p>
            <a:pPr>
              <a:buFont typeface="Arial" pitchFamily="34" charset="0"/>
              <a:buChar char="•"/>
            </a:pPr>
            <a:r>
              <a:rPr lang="en-US" dirty="0" smtClean="0">
                <a:solidFill>
                  <a:schemeClr val="bg1">
                    <a:lumMod val="50000"/>
                  </a:schemeClr>
                </a:solidFill>
                <a:latin typeface="Arial" pitchFamily="34" charset="0"/>
                <a:cs typeface="Arial" pitchFamily="34" charset="0"/>
              </a:rPr>
              <a:t> When one loses self - control or behaves unfairly, he or she could go to a “listening bench” and fill out the running shoe or talk into a tape recorder and  act as a peer counselor for students involved in unfair play by using the running shoe to help talk out the problem situation</a:t>
            </a:r>
            <a:endParaRPr lang="it-IT" dirty="0">
              <a:solidFill>
                <a:schemeClr val="bg1">
                  <a:lumMod val="50000"/>
                </a:schemeClr>
              </a:solidFill>
              <a:latin typeface="Arial" pitchFamily="34" charset="0"/>
              <a:cs typeface="Arial" pitchFamily="34" charset="0"/>
            </a:endParaRPr>
          </a:p>
        </p:txBody>
      </p:sp>
      <p:sp>
        <p:nvSpPr>
          <p:cNvPr id="12"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Rettangolo 8"/>
          <p:cNvSpPr/>
          <p:nvPr/>
        </p:nvSpPr>
        <p:spPr>
          <a:xfrm>
            <a:off x="357158" y="1000114"/>
            <a:ext cx="8215370" cy="3139321"/>
          </a:xfrm>
          <a:prstGeom prst="rect">
            <a:avLst/>
          </a:prstGeom>
        </p:spPr>
        <p:txBody>
          <a:bodyPr wrap="square">
            <a:spAutoFit/>
          </a:bodyPr>
          <a:lstStyle/>
          <a:p>
            <a:r>
              <a:rPr lang="it-IT" b="1" dirty="0" smtClean="0">
                <a:solidFill>
                  <a:schemeClr val="bg1">
                    <a:lumMod val="50000"/>
                  </a:schemeClr>
                </a:solidFill>
                <a:latin typeface="Arial" pitchFamily="34" charset="0"/>
                <a:cs typeface="Arial" pitchFamily="34" charset="0"/>
              </a:rPr>
              <a:t>Esempio: la campagna </a:t>
            </a:r>
            <a:r>
              <a:rPr lang="it-IT" b="1" dirty="0" err="1" smtClean="0">
                <a:solidFill>
                  <a:schemeClr val="bg1">
                    <a:lumMod val="50000"/>
                  </a:schemeClr>
                </a:solidFill>
                <a:latin typeface="Arial" pitchFamily="34" charset="0"/>
                <a:cs typeface="Arial" pitchFamily="34" charset="0"/>
              </a:rPr>
              <a:t>Respect</a:t>
            </a:r>
            <a:endParaRPr lang="it-IT" b="1" dirty="0" smtClean="0">
              <a:solidFill>
                <a:schemeClr val="bg1">
                  <a:lumMod val="50000"/>
                </a:schemeClr>
              </a:solidFill>
              <a:latin typeface="Arial" pitchFamily="34" charset="0"/>
              <a:cs typeface="Arial" pitchFamily="34" charset="0"/>
            </a:endParaRPr>
          </a:p>
          <a:p>
            <a:endParaRPr lang="it-IT" b="1" dirty="0" smtClean="0">
              <a:solidFill>
                <a:schemeClr val="bg1">
                  <a:lumMod val="50000"/>
                </a:schemeClr>
              </a:solidFill>
              <a:latin typeface="Arial" pitchFamily="34" charset="0"/>
              <a:cs typeface="Arial" pitchFamily="34" charset="0"/>
            </a:endParaRPr>
          </a:p>
          <a:p>
            <a:pPr>
              <a:buFont typeface="Arial" pitchFamily="34" charset="0"/>
              <a:buChar char="•"/>
            </a:pPr>
            <a:r>
              <a:rPr lang="it-IT" dirty="0" smtClean="0">
                <a:solidFill>
                  <a:schemeClr val="bg1">
                    <a:lumMod val="50000"/>
                  </a:schemeClr>
                </a:solidFill>
                <a:latin typeface="Arial" pitchFamily="34" charset="0"/>
                <a:cs typeface="Arial" pitchFamily="34" charset="0"/>
              </a:rPr>
              <a:t>Lo Sport è ampiamente riconosciuto come strumento di promozione del rispetto</a:t>
            </a:r>
          </a:p>
          <a:p>
            <a:pPr>
              <a:buFont typeface="Arial" pitchFamily="34" charset="0"/>
              <a:buChar char="•"/>
            </a:pPr>
            <a:r>
              <a:rPr lang="it-IT" dirty="0" smtClean="0">
                <a:solidFill>
                  <a:schemeClr val="bg1">
                    <a:lumMod val="50000"/>
                  </a:schemeClr>
                </a:solidFill>
                <a:latin typeface="Arial" pitchFamily="34" charset="0"/>
                <a:cs typeface="Arial" pitchFamily="34" charset="0"/>
              </a:rPr>
              <a:t> Una delle politiche adottate dall’UEFA è stata la campagna </a:t>
            </a:r>
            <a:r>
              <a:rPr lang="it-IT" dirty="0" err="1" smtClean="0">
                <a:solidFill>
                  <a:schemeClr val="bg1">
                    <a:lumMod val="50000"/>
                  </a:schemeClr>
                </a:solidFill>
                <a:latin typeface="Arial" pitchFamily="34" charset="0"/>
                <a:cs typeface="Arial" pitchFamily="34" charset="0"/>
              </a:rPr>
              <a:t>Respect</a:t>
            </a:r>
            <a:r>
              <a:rPr lang="it-IT" dirty="0" smtClean="0">
                <a:solidFill>
                  <a:schemeClr val="bg1">
                    <a:lumMod val="50000"/>
                  </a:schemeClr>
                </a:solidFill>
                <a:latin typeface="Arial" pitchFamily="34" charset="0"/>
                <a:cs typeface="Arial" pitchFamily="34" charset="0"/>
              </a:rPr>
              <a:t> nel 2008. </a:t>
            </a: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p:txBody>
      </p:sp>
      <p:pic>
        <p:nvPicPr>
          <p:cNvPr id="19458" name="Picture 2" descr="Risultati immagini per respect campaign uefa"/>
          <p:cNvPicPr>
            <a:picLocks noChangeAspect="1" noChangeArrowheads="1"/>
          </p:cNvPicPr>
          <p:nvPr/>
        </p:nvPicPr>
        <p:blipFill>
          <a:blip r:embed="rId3"/>
          <a:srcRect/>
          <a:stretch>
            <a:fillRect/>
          </a:stretch>
        </p:blipFill>
        <p:spPr bwMode="auto">
          <a:xfrm>
            <a:off x="6500826" y="571486"/>
            <a:ext cx="2156618" cy="714380"/>
          </a:xfrm>
          <a:prstGeom prst="rect">
            <a:avLst/>
          </a:prstGeom>
          <a:noFill/>
        </p:spPr>
      </p:pic>
      <p:pic>
        <p:nvPicPr>
          <p:cNvPr id="19460" name="Picture 4" descr="Risultati immagini per respect campaign uefa"/>
          <p:cNvPicPr>
            <a:picLocks noChangeAspect="1" noChangeArrowheads="1"/>
          </p:cNvPicPr>
          <p:nvPr/>
        </p:nvPicPr>
        <p:blipFill>
          <a:blip r:embed="rId4"/>
          <a:srcRect/>
          <a:stretch>
            <a:fillRect/>
          </a:stretch>
        </p:blipFill>
        <p:spPr bwMode="auto">
          <a:xfrm>
            <a:off x="642910" y="2428874"/>
            <a:ext cx="2571768" cy="1595044"/>
          </a:xfrm>
          <a:prstGeom prst="rect">
            <a:avLst/>
          </a:prstGeom>
          <a:noFill/>
        </p:spPr>
      </p:pic>
      <p:pic>
        <p:nvPicPr>
          <p:cNvPr id="19462" name="Picture 6" descr="Risultati immagini per respect campaign uefa"/>
          <p:cNvPicPr>
            <a:picLocks noChangeAspect="1" noChangeArrowheads="1"/>
          </p:cNvPicPr>
          <p:nvPr/>
        </p:nvPicPr>
        <p:blipFill>
          <a:blip r:embed="rId5" cstate="print"/>
          <a:srcRect/>
          <a:stretch>
            <a:fillRect/>
          </a:stretch>
        </p:blipFill>
        <p:spPr bwMode="auto">
          <a:xfrm>
            <a:off x="5143504" y="2500312"/>
            <a:ext cx="2792763" cy="1571636"/>
          </a:xfrm>
          <a:prstGeom prst="rect">
            <a:avLst/>
          </a:prstGeom>
          <a:noFill/>
        </p:spPr>
      </p:pic>
      <p:sp>
        <p:nvSpPr>
          <p:cNvPr id="13"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Rettangolo 8"/>
          <p:cNvSpPr/>
          <p:nvPr/>
        </p:nvSpPr>
        <p:spPr>
          <a:xfrm>
            <a:off x="2357422" y="1450181"/>
            <a:ext cx="6286544" cy="3693319"/>
          </a:xfrm>
          <a:prstGeom prst="rect">
            <a:avLst/>
          </a:prstGeom>
        </p:spPr>
        <p:txBody>
          <a:bodyPr wrap="square">
            <a:spAutoFit/>
          </a:bodyPr>
          <a:lstStyle/>
          <a:p>
            <a:r>
              <a:rPr lang="it-IT" b="1" dirty="0" smtClean="0">
                <a:solidFill>
                  <a:schemeClr val="bg1">
                    <a:lumMod val="50000"/>
                  </a:schemeClr>
                </a:solidFill>
                <a:latin typeface="Arial" pitchFamily="34" charset="0"/>
                <a:cs typeface="Arial" pitchFamily="34" charset="0"/>
              </a:rPr>
              <a:t>Esempio: la campagna </a:t>
            </a:r>
            <a:r>
              <a:rPr lang="it-IT" b="1" dirty="0" err="1" smtClean="0">
                <a:solidFill>
                  <a:schemeClr val="bg1">
                    <a:lumMod val="50000"/>
                  </a:schemeClr>
                </a:solidFill>
                <a:latin typeface="Arial" pitchFamily="34" charset="0"/>
                <a:cs typeface="Arial" pitchFamily="34" charset="0"/>
              </a:rPr>
              <a:t>Respect</a:t>
            </a:r>
            <a:r>
              <a:rPr lang="it-IT" b="1" dirty="0" smtClean="0">
                <a:solidFill>
                  <a:schemeClr val="bg1">
                    <a:lumMod val="50000"/>
                  </a:schemeClr>
                </a:solidFill>
                <a:latin typeface="Arial" pitchFamily="34" charset="0"/>
                <a:cs typeface="Arial" pitchFamily="34" charset="0"/>
              </a:rPr>
              <a:t> (2008)</a:t>
            </a:r>
          </a:p>
          <a:p>
            <a:endParaRPr lang="it-IT" b="1" dirty="0" smtClean="0">
              <a:solidFill>
                <a:schemeClr val="bg1">
                  <a:lumMod val="50000"/>
                </a:schemeClr>
              </a:solidFill>
              <a:latin typeface="Arial" pitchFamily="34" charset="0"/>
              <a:cs typeface="Arial" pitchFamily="34" charset="0"/>
            </a:endParaRPr>
          </a:p>
          <a:p>
            <a:pPr>
              <a:buFont typeface="Arial" pitchFamily="34" charset="0"/>
              <a:buChar char="•"/>
            </a:pPr>
            <a:r>
              <a:rPr lang="it-IT" dirty="0" smtClean="0">
                <a:solidFill>
                  <a:schemeClr val="bg1">
                    <a:lumMod val="50000"/>
                  </a:schemeClr>
                </a:solidFill>
                <a:latin typeface="Arial" pitchFamily="34" charset="0"/>
                <a:cs typeface="Arial" pitchFamily="34" charset="0"/>
              </a:rPr>
              <a:t> Questa campagna aveva l’obiettivo di promuovere </a:t>
            </a:r>
            <a:r>
              <a:rPr lang="it-IT" dirty="0" err="1" smtClean="0">
                <a:solidFill>
                  <a:schemeClr val="bg1">
                    <a:lumMod val="50000"/>
                  </a:schemeClr>
                </a:solidFill>
                <a:latin typeface="Arial" pitchFamily="34" charset="0"/>
                <a:cs typeface="Arial" pitchFamily="34" charset="0"/>
              </a:rPr>
              <a:t>Respect</a:t>
            </a:r>
            <a:r>
              <a:rPr lang="it-IT" dirty="0" smtClean="0">
                <a:solidFill>
                  <a:schemeClr val="bg1">
                    <a:lumMod val="50000"/>
                  </a:schemeClr>
                </a:solidFill>
                <a:latin typeface="Arial" pitchFamily="34" charset="0"/>
                <a:cs typeface="Arial" pitchFamily="34" charset="0"/>
              </a:rPr>
              <a:t> attraverso l’impegno pubblico dei giocatori di calcio più famosi, mostrando il logo nelle loro magliette e un comportamento corretto durante le partite. </a:t>
            </a:r>
          </a:p>
          <a:p>
            <a:r>
              <a:rPr lang="it-IT" dirty="0" smtClean="0">
                <a:solidFill>
                  <a:schemeClr val="bg1">
                    <a:lumMod val="50000"/>
                  </a:schemeClr>
                </a:solidFill>
                <a:latin typeface="Arial" pitchFamily="34" charset="0"/>
                <a:cs typeface="Arial" pitchFamily="34" charset="0"/>
              </a:rPr>
              <a:t> </a:t>
            </a: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smtClean="0">
              <a:solidFill>
                <a:schemeClr val="bg1">
                  <a:lumMod val="50000"/>
                </a:schemeClr>
              </a:solidFill>
              <a:latin typeface="Arial" pitchFamily="34" charset="0"/>
              <a:cs typeface="Arial" pitchFamily="34" charset="0"/>
            </a:endParaRPr>
          </a:p>
          <a:p>
            <a:endParaRPr lang="it-IT" dirty="0">
              <a:solidFill>
                <a:schemeClr val="bg1">
                  <a:lumMod val="50000"/>
                </a:schemeClr>
              </a:solidFill>
              <a:latin typeface="Arial" pitchFamily="34" charset="0"/>
              <a:cs typeface="Arial" pitchFamily="34" charset="0"/>
            </a:endParaRPr>
          </a:p>
        </p:txBody>
      </p:sp>
      <p:pic>
        <p:nvPicPr>
          <p:cNvPr id="105474" name="Picture 2" descr="Risultati immagini per respect campaign uefa"/>
          <p:cNvPicPr>
            <a:picLocks noChangeAspect="1" noChangeArrowheads="1"/>
          </p:cNvPicPr>
          <p:nvPr/>
        </p:nvPicPr>
        <p:blipFill>
          <a:blip r:embed="rId3" cstate="print"/>
          <a:srcRect/>
          <a:stretch>
            <a:fillRect/>
          </a:stretch>
        </p:blipFill>
        <p:spPr bwMode="auto">
          <a:xfrm>
            <a:off x="214282" y="1071552"/>
            <a:ext cx="1989951" cy="2928958"/>
          </a:xfrm>
          <a:prstGeom prst="rect">
            <a:avLst/>
          </a:prstGeom>
          <a:noFill/>
        </p:spPr>
      </p:pic>
      <p:sp>
        <p:nvSpPr>
          <p:cNvPr id="12"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solidFill>
                <a:schemeClr val="tx1"/>
              </a:solidFill>
            </a:endParaRPr>
          </a:p>
        </p:txBody>
      </p:sp>
      <p:pic>
        <p:nvPicPr>
          <p:cNvPr id="4097" name="Picture 1"/>
          <p:cNvPicPr>
            <a:picLocks noChangeAspect="1" noChangeArrowheads="1"/>
          </p:cNvPicPr>
          <p:nvPr/>
        </p:nvPicPr>
        <p:blipFill>
          <a:blip r:embed="rId3" cstate="print"/>
          <a:srcRect/>
          <a:stretch>
            <a:fillRect/>
          </a:stretch>
        </p:blipFill>
        <p:spPr bwMode="auto">
          <a:xfrm>
            <a:off x="5429256" y="1214428"/>
            <a:ext cx="2666993" cy="1977731"/>
          </a:xfrm>
          <a:prstGeom prst="rect">
            <a:avLst/>
          </a:prstGeom>
          <a:noFill/>
          <a:ln w="9525">
            <a:noFill/>
            <a:miter lim="800000"/>
            <a:headEnd/>
            <a:tailEnd/>
          </a:ln>
          <a:effectLst/>
        </p:spPr>
      </p:pic>
      <p:sp>
        <p:nvSpPr>
          <p:cNvPr id="10" name="CasellaDiTesto 9"/>
          <p:cNvSpPr txBox="1"/>
          <p:nvPr/>
        </p:nvSpPr>
        <p:spPr>
          <a:xfrm>
            <a:off x="357158" y="1000114"/>
            <a:ext cx="4714908" cy="2031325"/>
          </a:xfrm>
          <a:prstGeom prst="rect">
            <a:avLst/>
          </a:prstGeom>
          <a:noFill/>
        </p:spPr>
        <p:txBody>
          <a:bodyPr wrap="square" rtlCol="0">
            <a:spAutoFit/>
          </a:bodyPr>
          <a:lstStyle/>
          <a:p>
            <a:r>
              <a:rPr lang="it-IT" dirty="0" smtClean="0">
                <a:solidFill>
                  <a:schemeClr val="tx1">
                    <a:lumMod val="50000"/>
                    <a:lumOff val="50000"/>
                  </a:schemeClr>
                </a:solidFill>
                <a:latin typeface="Open Sans"/>
              </a:rPr>
              <a:t>“</a:t>
            </a:r>
            <a:r>
              <a:rPr lang="it-IT" b="1" dirty="0" smtClean="0">
                <a:solidFill>
                  <a:schemeClr val="tx1">
                    <a:lumMod val="50000"/>
                    <a:lumOff val="50000"/>
                  </a:schemeClr>
                </a:solidFill>
                <a:latin typeface="Open Sans"/>
              </a:rPr>
              <a:t>Rispetto</a:t>
            </a:r>
            <a:r>
              <a:rPr lang="it-IT" dirty="0" smtClean="0">
                <a:solidFill>
                  <a:schemeClr val="tx1">
                    <a:lumMod val="50000"/>
                    <a:lumOff val="50000"/>
                  </a:schemeClr>
                </a:solidFill>
                <a:latin typeface="Open Sans"/>
              </a:rPr>
              <a:t>” è stato inteso come la promozione di un atteggiamento positivo verso:</a:t>
            </a:r>
          </a:p>
          <a:p>
            <a:endParaRPr lang="it-IT" dirty="0" smtClean="0">
              <a:solidFill>
                <a:schemeClr val="tx1">
                  <a:lumMod val="50000"/>
                  <a:lumOff val="50000"/>
                </a:schemeClr>
              </a:solidFill>
              <a:latin typeface="Open Sans"/>
            </a:endParaRPr>
          </a:p>
          <a:p>
            <a:pPr>
              <a:buFont typeface="Arial" pitchFamily="34" charset="0"/>
              <a:buChar char="•"/>
            </a:pPr>
            <a:r>
              <a:rPr lang="it-IT" dirty="0" smtClean="0">
                <a:solidFill>
                  <a:schemeClr val="tx1">
                    <a:lumMod val="50000"/>
                    <a:lumOff val="50000"/>
                  </a:schemeClr>
                </a:solidFill>
                <a:latin typeface="Open Sans"/>
              </a:rPr>
              <a:t> Differenze Razziali</a:t>
            </a:r>
          </a:p>
          <a:p>
            <a:pPr>
              <a:buFont typeface="Arial" pitchFamily="34" charset="0"/>
              <a:buChar char="•"/>
            </a:pPr>
            <a:r>
              <a:rPr lang="it-IT" dirty="0" smtClean="0">
                <a:solidFill>
                  <a:schemeClr val="tx1">
                    <a:lumMod val="50000"/>
                    <a:lumOff val="50000"/>
                  </a:schemeClr>
                </a:solidFill>
                <a:latin typeface="Open Sans"/>
              </a:rPr>
              <a:t> Disabilità fisica</a:t>
            </a:r>
          </a:p>
          <a:p>
            <a:pPr>
              <a:buFont typeface="Arial" pitchFamily="34" charset="0"/>
              <a:buChar char="•"/>
            </a:pPr>
            <a:r>
              <a:rPr lang="it-IT" dirty="0" smtClean="0">
                <a:solidFill>
                  <a:schemeClr val="tx1">
                    <a:lumMod val="50000"/>
                    <a:lumOff val="50000"/>
                  </a:schemeClr>
                </a:solidFill>
                <a:latin typeface="Open Sans"/>
              </a:rPr>
              <a:t> Differenze di genere</a:t>
            </a:r>
            <a:endParaRPr lang="it-IT" dirty="0">
              <a:solidFill>
                <a:schemeClr val="tx1">
                  <a:lumMod val="50000"/>
                  <a:lumOff val="50000"/>
                </a:schemeClr>
              </a:solidFill>
              <a:latin typeface="Open Sans"/>
            </a:endParaRPr>
          </a:p>
        </p:txBody>
      </p:sp>
      <p:pic>
        <p:nvPicPr>
          <p:cNvPr id="4099" name="Picture 3" descr="Risultati immagini per respect campaign uefa"/>
          <p:cNvPicPr>
            <a:picLocks noChangeAspect="1" noChangeArrowheads="1"/>
          </p:cNvPicPr>
          <p:nvPr/>
        </p:nvPicPr>
        <p:blipFill>
          <a:blip r:embed="rId4" cstate="print"/>
          <a:srcRect/>
          <a:stretch>
            <a:fillRect/>
          </a:stretch>
        </p:blipFill>
        <p:spPr bwMode="auto">
          <a:xfrm>
            <a:off x="3000364" y="2928940"/>
            <a:ext cx="1928826" cy="1149822"/>
          </a:xfrm>
          <a:prstGeom prst="rect">
            <a:avLst/>
          </a:prstGeom>
          <a:noFill/>
        </p:spPr>
      </p:pic>
      <p:sp>
        <p:nvSpPr>
          <p:cNvPr id="12" name="Titolo 1"/>
          <p:cNvSpPr txBox="1">
            <a:spLocks/>
          </p:cNvSpPr>
          <p:nvPr/>
        </p:nvSpPr>
        <p:spPr>
          <a:xfrm>
            <a:off x="857224" y="214296"/>
            <a:ext cx="7772400" cy="357065"/>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t-IT" sz="1800" b="1"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Unità 5. </a:t>
            </a:r>
            <a:r>
              <a:rPr kumimoji="0" lang="it-IT" sz="1800" b="0" i="0" u="none" strike="noStrike" kern="1200" cap="none" spc="0" normalizeH="0" baseline="0" noProof="0" dirty="0" smtClean="0">
                <a:ln>
                  <a:noFill/>
                </a:ln>
                <a:solidFill>
                  <a:schemeClr val="bg1">
                    <a:lumMod val="50000"/>
                  </a:schemeClr>
                </a:solidFill>
                <a:effectLst/>
                <a:uLnTx/>
                <a:uFillTx/>
                <a:latin typeface="Open Sans" pitchFamily="34" charset="0"/>
                <a:ea typeface="Open Sans" pitchFamily="34" charset="0"/>
                <a:cs typeface="Open Sans" pitchFamily="34" charset="0"/>
              </a:rPr>
              <a:t>La promozione del rispetto attraverso le dinamiche di gruppo</a:t>
            </a:r>
            <a:endParaRPr kumimoji="0" lang="it-IT"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214282" y="785800"/>
            <a:ext cx="8715436" cy="3970318"/>
          </a:xfrm>
          <a:prstGeom prst="rect">
            <a:avLst/>
          </a:prstGeom>
          <a:noFill/>
        </p:spPr>
        <p:txBody>
          <a:bodyPr wrap="square" rtlCol="0">
            <a:spAutoFit/>
          </a:bodyPr>
          <a:lstStyle/>
          <a:p>
            <a:pPr algn="ctr"/>
            <a:r>
              <a:rPr lang="it-IT" b="1" dirty="0" smtClean="0">
                <a:solidFill>
                  <a:schemeClr val="bg1">
                    <a:lumMod val="50000"/>
                  </a:schemeClr>
                </a:solidFill>
                <a:latin typeface="Open Sans"/>
              </a:rPr>
              <a:t>Teorie fondamentali sul pregiudizio</a:t>
            </a:r>
          </a:p>
          <a:p>
            <a:pPr algn="ctr"/>
            <a:endParaRPr lang="it-IT" b="1" dirty="0" smtClean="0">
              <a:solidFill>
                <a:schemeClr val="bg1">
                  <a:lumMod val="50000"/>
                </a:schemeClr>
              </a:solidFill>
              <a:latin typeface="Open Sans"/>
            </a:endParaRPr>
          </a:p>
          <a:p>
            <a:pPr marL="342900" indent="-342900" algn="just">
              <a:buAutoNum type="arabicPeriod"/>
            </a:pPr>
            <a:r>
              <a:rPr lang="en-GB" b="1" dirty="0" err="1" smtClean="0">
                <a:solidFill>
                  <a:schemeClr val="bg1">
                    <a:lumMod val="50000"/>
                  </a:schemeClr>
                </a:solidFill>
                <a:latin typeface="Open Sans"/>
              </a:rPr>
              <a:t>Pregiudizio</a:t>
            </a:r>
            <a:r>
              <a:rPr lang="en-GB" b="1" dirty="0" smtClean="0">
                <a:solidFill>
                  <a:schemeClr val="bg1">
                    <a:lumMod val="50000"/>
                  </a:schemeClr>
                </a:solidFill>
                <a:latin typeface="Open Sans"/>
              </a:rPr>
              <a:t> come </a:t>
            </a:r>
            <a:r>
              <a:rPr lang="en-GB" b="1" dirty="0" err="1" smtClean="0">
                <a:solidFill>
                  <a:schemeClr val="bg1">
                    <a:lumMod val="50000"/>
                  </a:schemeClr>
                </a:solidFill>
                <a:latin typeface="Open Sans"/>
              </a:rPr>
              <a:t>caratteristica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personalità</a:t>
            </a:r>
            <a:r>
              <a:rPr lang="en-GB" b="1" dirty="0" smtClean="0">
                <a:solidFill>
                  <a:schemeClr val="bg1">
                    <a:lumMod val="50000"/>
                  </a:schemeClr>
                </a:solidFill>
                <a:latin typeface="Open Sans"/>
              </a:rPr>
              <a:t>		</a:t>
            </a:r>
          </a:p>
          <a:p>
            <a:pPr marL="342900" indent="-342900" algn="just"/>
            <a:endParaRPr lang="en-GB" b="1" dirty="0" smtClean="0">
              <a:solidFill>
                <a:schemeClr val="bg1">
                  <a:lumMod val="50000"/>
                </a:schemeClr>
              </a:solidFill>
              <a:latin typeface="Open Sans"/>
            </a:endParaRPr>
          </a:p>
          <a:p>
            <a:pPr marL="342900" indent="-342900" algn="just"/>
            <a:r>
              <a:rPr lang="en-GB" b="1" dirty="0" err="1" smtClean="0">
                <a:solidFill>
                  <a:schemeClr val="bg1">
                    <a:lumMod val="50000"/>
                  </a:schemeClr>
                </a:solidFill>
                <a:latin typeface="Open Sans"/>
              </a:rPr>
              <a:t>Adorno</a:t>
            </a:r>
            <a:r>
              <a:rPr lang="en-GB" b="1" dirty="0" smtClean="0">
                <a:solidFill>
                  <a:schemeClr val="bg1">
                    <a:lumMod val="50000"/>
                  </a:schemeClr>
                </a:solidFill>
                <a:latin typeface="Open Sans"/>
              </a:rPr>
              <a:t> (1950) – </a:t>
            </a:r>
            <a:r>
              <a:rPr lang="en-GB" b="1" dirty="0" err="1" smtClean="0">
                <a:solidFill>
                  <a:schemeClr val="bg1">
                    <a:lumMod val="50000"/>
                  </a:schemeClr>
                </a:solidFill>
                <a:latin typeface="Open Sans"/>
              </a:rPr>
              <a:t>Teoria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della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personalità</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autoritaria</a:t>
            </a:r>
            <a:r>
              <a:rPr lang="en-GB" b="1" dirty="0" smtClean="0">
                <a:solidFill>
                  <a:schemeClr val="bg1">
                    <a:lumMod val="50000"/>
                  </a:schemeClr>
                </a:solidFill>
                <a:latin typeface="Open Sans"/>
              </a:rPr>
              <a:t>:</a:t>
            </a:r>
          </a:p>
          <a:p>
            <a:pPr marL="342900" indent="-342900" algn="just"/>
            <a:r>
              <a:rPr lang="en-US" dirty="0" smtClean="0">
                <a:solidFill>
                  <a:schemeClr val="bg1">
                    <a:lumMod val="50000"/>
                  </a:schemeClr>
                </a:solidFill>
                <a:latin typeface="Open Sans"/>
              </a:rPr>
              <a:t>Il </a:t>
            </a:r>
            <a:r>
              <a:rPr lang="en-US" dirty="0" err="1" smtClean="0">
                <a:solidFill>
                  <a:schemeClr val="bg1">
                    <a:lumMod val="50000"/>
                  </a:schemeClr>
                </a:solidFill>
                <a:latin typeface="Open Sans"/>
              </a:rPr>
              <a:t>pregiudizio</a:t>
            </a:r>
            <a:r>
              <a:rPr lang="en-US" dirty="0" smtClean="0">
                <a:solidFill>
                  <a:schemeClr val="bg1">
                    <a:lumMod val="50000"/>
                  </a:schemeClr>
                </a:solidFill>
                <a:latin typeface="Open Sans"/>
              </a:rPr>
              <a:t> è legato ad un </a:t>
            </a:r>
            <a:r>
              <a:rPr lang="en-US" dirty="0" err="1" smtClean="0">
                <a:solidFill>
                  <a:schemeClr val="bg1">
                    <a:lumMod val="50000"/>
                  </a:schemeClr>
                </a:solidFill>
                <a:latin typeface="Open Sans"/>
              </a:rPr>
              <a:t>particolare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vissuto</a:t>
            </a:r>
            <a:r>
              <a:rPr lang="en-US" dirty="0" smtClean="0">
                <a:solidFill>
                  <a:schemeClr val="bg1">
                    <a:lumMod val="50000"/>
                  </a:schemeClr>
                </a:solidFill>
                <a:latin typeface="Open Sans"/>
              </a:rPr>
              <a:t> infantile, </a:t>
            </a:r>
            <a:r>
              <a:rPr lang="en-US" dirty="0" err="1" smtClean="0">
                <a:solidFill>
                  <a:schemeClr val="bg1">
                    <a:lumMod val="50000"/>
                  </a:schemeClr>
                </a:solidFill>
                <a:latin typeface="Open Sans"/>
              </a:rPr>
              <a:t>caratterizzato</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da</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una</a:t>
            </a:r>
            <a:endParaRPr lang="en-US" dirty="0" smtClean="0">
              <a:solidFill>
                <a:schemeClr val="bg1">
                  <a:lumMod val="50000"/>
                </a:schemeClr>
              </a:solidFill>
              <a:latin typeface="Open Sans"/>
            </a:endParaRPr>
          </a:p>
          <a:p>
            <a:pPr marL="342900" indent="-342900" algn="just"/>
            <a:r>
              <a:rPr lang="en-US" dirty="0" err="1" smtClean="0">
                <a:solidFill>
                  <a:schemeClr val="bg1">
                    <a:lumMod val="50000"/>
                  </a:schemeClr>
                </a:solidFill>
                <a:latin typeface="Open Sans"/>
              </a:rPr>
              <a:t>disposizione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rigida</a:t>
            </a:r>
            <a:r>
              <a:rPr lang="en-US" dirty="0" smtClean="0">
                <a:solidFill>
                  <a:schemeClr val="bg1">
                    <a:lumMod val="50000"/>
                  </a:schemeClr>
                </a:solidFill>
                <a:latin typeface="Open Sans"/>
              </a:rPr>
              <a:t> o </a:t>
            </a:r>
            <a:r>
              <a:rPr lang="en-US" dirty="0" err="1" smtClean="0">
                <a:solidFill>
                  <a:schemeClr val="bg1">
                    <a:lumMod val="50000"/>
                  </a:schemeClr>
                </a:solidFill>
                <a:latin typeface="Open Sans"/>
              </a:rPr>
              <a:t>funzionamento</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psicologico</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Secondo</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Adorno</a:t>
            </a:r>
            <a:r>
              <a:rPr lang="en-US" dirty="0" smtClean="0">
                <a:solidFill>
                  <a:schemeClr val="bg1">
                    <a:lumMod val="50000"/>
                  </a:schemeClr>
                </a:solidFill>
                <a:latin typeface="Open Sans"/>
              </a:rPr>
              <a:t>, se </a:t>
            </a:r>
            <a:r>
              <a:rPr lang="en-US" dirty="0" err="1" smtClean="0">
                <a:solidFill>
                  <a:schemeClr val="bg1">
                    <a:lumMod val="50000"/>
                  </a:schemeClr>
                </a:solidFill>
                <a:latin typeface="Open Sans"/>
              </a:rPr>
              <a:t>qualcuno</a:t>
            </a:r>
            <a:endParaRPr lang="en-US" dirty="0" smtClean="0">
              <a:solidFill>
                <a:schemeClr val="bg1">
                  <a:lumMod val="50000"/>
                </a:schemeClr>
              </a:solidFill>
              <a:latin typeface="Open Sans"/>
            </a:endParaRPr>
          </a:p>
          <a:p>
            <a:pPr marL="342900" indent="-342900" algn="just"/>
            <a:r>
              <a:rPr lang="en-US" dirty="0" err="1" smtClean="0">
                <a:solidFill>
                  <a:schemeClr val="bg1">
                    <a:lumMod val="50000"/>
                  </a:schemeClr>
                </a:solidFill>
                <a:latin typeface="Open Sans"/>
              </a:rPr>
              <a:t>riceve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un’educazione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basata</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su</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una</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repressione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costante</a:t>
            </a:r>
            <a:r>
              <a:rPr lang="en-US" dirty="0" smtClean="0">
                <a:solidFill>
                  <a:schemeClr val="bg1">
                    <a:lumMod val="50000"/>
                  </a:schemeClr>
                </a:solidFill>
                <a:latin typeface="Open Sans"/>
              </a:rPr>
              <a:t> e </a:t>
            </a:r>
            <a:r>
              <a:rPr lang="en-US" dirty="0" err="1" smtClean="0">
                <a:solidFill>
                  <a:schemeClr val="bg1">
                    <a:lumMod val="50000"/>
                  </a:schemeClr>
                </a:solidFill>
                <a:latin typeface="Open Sans"/>
              </a:rPr>
              <a:t>rigide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misure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correttive</a:t>
            </a:r>
            <a:endParaRPr lang="en-US" dirty="0" smtClean="0">
              <a:solidFill>
                <a:schemeClr val="bg1">
                  <a:lumMod val="50000"/>
                </a:schemeClr>
              </a:solidFill>
              <a:latin typeface="Open Sans"/>
            </a:endParaRPr>
          </a:p>
          <a:p>
            <a:pPr marL="342900" indent="-342900" algn="just"/>
            <a:r>
              <a:rPr lang="en-US" dirty="0" err="1" smtClean="0">
                <a:solidFill>
                  <a:schemeClr val="bg1">
                    <a:lumMod val="50000"/>
                  </a:schemeClr>
                </a:solidFill>
                <a:latin typeface="Open Sans"/>
              </a:rPr>
              <a:t>dai</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genitori</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l’individuo</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crescerà</a:t>
            </a:r>
            <a:r>
              <a:rPr lang="en-US" dirty="0" smtClean="0">
                <a:solidFill>
                  <a:schemeClr val="bg1">
                    <a:lumMod val="50000"/>
                  </a:schemeClr>
                </a:solidFill>
                <a:latin typeface="Open Sans"/>
              </a:rPr>
              <a:t> con </a:t>
            </a:r>
            <a:r>
              <a:rPr lang="en-US" dirty="0" err="1" smtClean="0">
                <a:solidFill>
                  <a:schemeClr val="bg1">
                    <a:lumMod val="50000"/>
                  </a:schemeClr>
                </a:solidFill>
                <a:latin typeface="Open Sans"/>
              </a:rPr>
              <a:t>uno</a:t>
            </a:r>
            <a:r>
              <a:rPr lang="en-US" dirty="0" smtClean="0">
                <a:solidFill>
                  <a:schemeClr val="bg1">
                    <a:lumMod val="50000"/>
                  </a:schemeClr>
                </a:solidFill>
                <a:latin typeface="Open Sans"/>
              </a:rPr>
              <a:t> stile </a:t>
            </a:r>
            <a:r>
              <a:rPr lang="en-US" dirty="0" err="1" smtClean="0">
                <a:solidFill>
                  <a:schemeClr val="bg1">
                    <a:lumMod val="50000"/>
                  </a:schemeClr>
                </a:solidFill>
                <a:latin typeface="Open Sans"/>
              </a:rPr>
              <a:t>cognitivo</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ipersemplificato</a:t>
            </a:r>
            <a:r>
              <a:rPr lang="en-US" dirty="0" smtClean="0">
                <a:solidFill>
                  <a:schemeClr val="bg1">
                    <a:lumMod val="50000"/>
                  </a:schemeClr>
                </a:solidFill>
                <a:latin typeface="Open Sans"/>
              </a:rPr>
              <a:t> e </a:t>
            </a:r>
            <a:r>
              <a:rPr lang="en-US" dirty="0" err="1" smtClean="0">
                <a:solidFill>
                  <a:schemeClr val="bg1">
                    <a:lumMod val="50000"/>
                  </a:schemeClr>
                </a:solidFill>
                <a:latin typeface="Open Sans"/>
              </a:rPr>
              <a:t>una</a:t>
            </a:r>
            <a:r>
              <a:rPr lang="en-US" dirty="0" smtClean="0">
                <a:solidFill>
                  <a:schemeClr val="bg1">
                    <a:lumMod val="50000"/>
                  </a:schemeClr>
                </a:solidFill>
                <a:latin typeface="Open Sans"/>
              </a:rPr>
              <a:t> forte</a:t>
            </a:r>
          </a:p>
          <a:p>
            <a:pPr marL="342900" indent="-342900" algn="just"/>
            <a:r>
              <a:rPr lang="en-US" dirty="0" err="1" smtClean="0">
                <a:solidFill>
                  <a:schemeClr val="bg1">
                    <a:lumMod val="50000"/>
                  </a:schemeClr>
                </a:solidFill>
                <a:latin typeface="Open Sans"/>
              </a:rPr>
              <a:t>inclinazione</a:t>
            </a:r>
            <a:r>
              <a:rPr lang="en-US" dirty="0" smtClean="0">
                <a:solidFill>
                  <a:schemeClr val="bg1">
                    <a:lumMod val="50000"/>
                  </a:schemeClr>
                </a:solidFill>
                <a:latin typeface="Open Sans"/>
              </a:rPr>
              <a:t> verso </a:t>
            </a:r>
            <a:r>
              <a:rPr lang="en-US" dirty="0" err="1" smtClean="0">
                <a:solidFill>
                  <a:schemeClr val="bg1">
                    <a:lumMod val="50000"/>
                  </a:schemeClr>
                </a:solidFill>
                <a:latin typeface="Open Sans"/>
              </a:rPr>
              <a:t>idee</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razziste</a:t>
            </a:r>
            <a:r>
              <a:rPr lang="en-US" dirty="0" smtClean="0">
                <a:solidFill>
                  <a:schemeClr val="bg1">
                    <a:lumMod val="50000"/>
                  </a:schemeClr>
                </a:solidFill>
                <a:latin typeface="Open Sans"/>
              </a:rPr>
              <a:t> e </a:t>
            </a:r>
            <a:r>
              <a:rPr lang="en-US" dirty="0" err="1" smtClean="0">
                <a:solidFill>
                  <a:schemeClr val="bg1">
                    <a:lumMod val="50000"/>
                  </a:schemeClr>
                </a:solidFill>
                <a:latin typeface="Open Sans"/>
              </a:rPr>
              <a:t>comportamenti</a:t>
            </a:r>
            <a:r>
              <a:rPr lang="en-US" dirty="0" smtClean="0">
                <a:solidFill>
                  <a:schemeClr val="bg1">
                    <a:lumMod val="50000"/>
                  </a:schemeClr>
                </a:solidFill>
                <a:latin typeface="Open Sans"/>
              </a:rPr>
              <a:t> </a:t>
            </a:r>
            <a:r>
              <a:rPr lang="en-US" dirty="0" err="1" smtClean="0">
                <a:solidFill>
                  <a:schemeClr val="bg1">
                    <a:lumMod val="50000"/>
                  </a:schemeClr>
                </a:solidFill>
                <a:latin typeface="Open Sans"/>
              </a:rPr>
              <a:t>discriminatori</a:t>
            </a:r>
            <a:r>
              <a:rPr lang="en-US" dirty="0" smtClean="0">
                <a:solidFill>
                  <a:schemeClr val="bg1">
                    <a:lumMod val="50000"/>
                  </a:schemeClr>
                </a:solidFill>
                <a:latin typeface="Open Sans"/>
              </a:rPr>
              <a:t>. </a:t>
            </a:r>
          </a:p>
          <a:p>
            <a:pPr marL="342900" indent="-342900" algn="just"/>
            <a:r>
              <a:rPr lang="en-GB" dirty="0" smtClean="0">
                <a:solidFill>
                  <a:schemeClr val="bg1">
                    <a:lumMod val="50000"/>
                  </a:schemeClr>
                </a:solidFill>
              </a:rPr>
              <a:t> </a:t>
            </a:r>
          </a:p>
          <a:p>
            <a:pPr marL="342900" indent="-342900" algn="just"/>
            <a:endParaRPr lang="it-IT" b="1" dirty="0" smtClean="0"/>
          </a:p>
          <a:p>
            <a:pPr marL="342900" indent="-342900" algn="just"/>
            <a:endParaRPr lang="it-IT" b="1" dirty="0" smtClean="0"/>
          </a:p>
          <a:p>
            <a:pPr algn="ctr"/>
            <a:endParaRPr lang="it-IT" b="1" dirty="0"/>
          </a:p>
        </p:txBody>
      </p:sp>
      <p:pic>
        <p:nvPicPr>
          <p:cNvPr id="2050" name="Picture 2"/>
          <p:cNvPicPr>
            <a:picLocks noChangeAspect="1" noChangeArrowheads="1"/>
          </p:cNvPicPr>
          <p:nvPr/>
        </p:nvPicPr>
        <p:blipFill>
          <a:blip r:embed="rId3"/>
          <a:srcRect/>
          <a:stretch>
            <a:fillRect/>
          </a:stretch>
        </p:blipFill>
        <p:spPr bwMode="auto">
          <a:xfrm>
            <a:off x="7072330" y="714362"/>
            <a:ext cx="1170284" cy="1214446"/>
          </a:xfrm>
          <a:prstGeom prst="rect">
            <a:avLst/>
          </a:prstGeom>
          <a:noFill/>
          <a:ln w="9525">
            <a:noFill/>
            <a:miter lim="800000"/>
            <a:headEnd/>
            <a:tailEnd/>
          </a:ln>
          <a:effectLst/>
        </p:spPr>
      </p:pic>
      <p:sp>
        <p:nvSpPr>
          <p:cNvPr id="11"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r>
              <a:rPr lang="it-IT" b="1" dirty="0" smtClean="0"/>
              <a:t>Domande</a:t>
            </a:r>
            <a:endParaRPr lang="en-US"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378966" y="1635646"/>
            <a:ext cx="8479314" cy="1721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r>
              <a:rPr lang="en-GB" dirty="0" err="1" smtClean="0"/>
              <a:t>Cos’è</a:t>
            </a:r>
            <a:r>
              <a:rPr lang="en-GB" dirty="0" smtClean="0"/>
              <a:t> </a:t>
            </a:r>
            <a:r>
              <a:rPr lang="en-GB" dirty="0" err="1" smtClean="0"/>
              <a:t>l’approccio</a:t>
            </a:r>
            <a:r>
              <a:rPr lang="en-GB" dirty="0" smtClean="0"/>
              <a:t> Positive Youth Development (PYD)?</a:t>
            </a:r>
          </a:p>
          <a:p>
            <a:pPr marL="457200" indent="-457200" algn="l">
              <a:buFont typeface="Arial" pitchFamily="34" charset="0"/>
              <a:buChar char="•"/>
            </a:pPr>
            <a:r>
              <a:rPr lang="en-GB" dirty="0" smtClean="0"/>
              <a:t>Come </a:t>
            </a:r>
            <a:r>
              <a:rPr lang="en-GB" dirty="0" err="1" smtClean="0"/>
              <a:t>può</a:t>
            </a:r>
            <a:r>
              <a:rPr lang="en-GB" dirty="0" smtClean="0"/>
              <a:t> </a:t>
            </a:r>
            <a:r>
              <a:rPr lang="en-GB" dirty="0" err="1" smtClean="0"/>
              <a:t>essere</a:t>
            </a:r>
            <a:r>
              <a:rPr lang="en-GB" dirty="0" smtClean="0"/>
              <a:t> </a:t>
            </a:r>
            <a:r>
              <a:rPr lang="en-GB" dirty="0" err="1" smtClean="0"/>
              <a:t>utilizzato</a:t>
            </a:r>
            <a:r>
              <a:rPr lang="en-GB" dirty="0" smtClean="0"/>
              <a:t> per </a:t>
            </a:r>
            <a:r>
              <a:rPr lang="en-GB" dirty="0" err="1" smtClean="0"/>
              <a:t>promuovere</a:t>
            </a:r>
            <a:r>
              <a:rPr lang="en-GB" dirty="0" smtClean="0"/>
              <a:t> </a:t>
            </a:r>
            <a:r>
              <a:rPr lang="en-GB" dirty="0" err="1" smtClean="0"/>
              <a:t>il</a:t>
            </a:r>
            <a:r>
              <a:rPr lang="en-GB" dirty="0" smtClean="0"/>
              <a:t> </a:t>
            </a:r>
            <a:r>
              <a:rPr lang="en-GB" dirty="0" err="1" smtClean="0"/>
              <a:t>rispetto</a:t>
            </a:r>
            <a:r>
              <a:rPr lang="en-GB" dirty="0" smtClean="0"/>
              <a:t> </a:t>
            </a:r>
            <a:r>
              <a:rPr lang="en-GB" dirty="0" err="1" smtClean="0"/>
              <a:t>tra</a:t>
            </a:r>
            <a:r>
              <a:rPr lang="en-GB" dirty="0" smtClean="0"/>
              <a:t> I bambini? </a:t>
            </a:r>
            <a:endParaRPr lang="en-GB"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500958" y="428610"/>
            <a:ext cx="928694" cy="523208"/>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7500" lnSpcReduction="2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203598"/>
            <a:ext cx="8104414" cy="3082664"/>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buFont typeface="Arial" pitchFamily="34" charset="0"/>
              <a:buChar char="•"/>
            </a:pPr>
            <a:r>
              <a:rPr lang="en-US" dirty="0" smtClean="0"/>
              <a:t>  </a:t>
            </a:r>
            <a:r>
              <a:rPr lang="it-IT" dirty="0" smtClean="0"/>
              <a:t>Adorno, T. W., </a:t>
            </a:r>
            <a:r>
              <a:rPr lang="it-IT" dirty="0" err="1" smtClean="0"/>
              <a:t>Frenkel-Brunswik</a:t>
            </a:r>
            <a:r>
              <a:rPr lang="it-IT" dirty="0" smtClean="0"/>
              <a:t>, E., </a:t>
            </a:r>
            <a:r>
              <a:rPr lang="it-IT" dirty="0" err="1" smtClean="0"/>
              <a:t>Levinson</a:t>
            </a:r>
            <a:r>
              <a:rPr lang="it-IT" dirty="0" smtClean="0"/>
              <a:t>, D. J., &amp; </a:t>
            </a:r>
            <a:r>
              <a:rPr lang="it-IT" dirty="0" err="1" smtClean="0"/>
              <a:t>Sanford</a:t>
            </a:r>
            <a:r>
              <a:rPr lang="it-IT" dirty="0" smtClean="0"/>
              <a:t>, R. N. (1950). The </a:t>
            </a:r>
            <a:r>
              <a:rPr lang="it-IT" dirty="0" err="1" smtClean="0"/>
              <a:t>authoritarian</a:t>
            </a:r>
            <a:r>
              <a:rPr lang="it-IT" dirty="0" smtClean="0"/>
              <a:t> </a:t>
            </a:r>
            <a:r>
              <a:rPr lang="it-IT" dirty="0" err="1" smtClean="0"/>
              <a:t>personality</a:t>
            </a:r>
            <a:r>
              <a:rPr lang="it-IT" dirty="0" smtClean="0"/>
              <a:t>.</a:t>
            </a:r>
          </a:p>
          <a:p>
            <a:pPr algn="just">
              <a:buFont typeface="Arial" pitchFamily="34" charset="0"/>
              <a:buChar char="•"/>
            </a:pPr>
            <a:r>
              <a:rPr lang="it-IT" dirty="0" smtClean="0"/>
              <a:t> </a:t>
            </a:r>
            <a:r>
              <a:rPr lang="en-US" dirty="0" err="1" smtClean="0"/>
              <a:t>Allport</a:t>
            </a:r>
            <a:r>
              <a:rPr lang="en-US" dirty="0" smtClean="0"/>
              <a:t>, G. W., Clark, K., &amp; Pettigrew, T. (1954). The nature of prejudice.</a:t>
            </a:r>
            <a:endParaRPr lang="it-IT" dirty="0" smtClean="0"/>
          </a:p>
          <a:p>
            <a:pPr algn="just">
              <a:buFont typeface="Arial" pitchFamily="34" charset="0"/>
              <a:buChar char="•"/>
            </a:pPr>
            <a:r>
              <a:rPr lang="en-US" dirty="0" smtClean="0"/>
              <a:t> Crandall, C. S., &amp; </a:t>
            </a:r>
            <a:r>
              <a:rPr lang="en-US" dirty="0" err="1" smtClean="0"/>
              <a:t>Eshleman</a:t>
            </a:r>
            <a:r>
              <a:rPr lang="en-US" dirty="0" smtClean="0"/>
              <a:t>, A. (2003). A justification-suppression model of the expression and experience of prejudice. </a:t>
            </a:r>
            <a:r>
              <a:rPr lang="en-US" i="1" dirty="0" smtClean="0"/>
              <a:t>Psychological bulletin</a:t>
            </a:r>
            <a:r>
              <a:rPr lang="en-US" dirty="0" smtClean="0"/>
              <a:t>, </a:t>
            </a:r>
            <a:r>
              <a:rPr lang="en-US" i="1" dirty="0" smtClean="0"/>
              <a:t>129</a:t>
            </a:r>
            <a:r>
              <a:rPr lang="en-US" dirty="0" smtClean="0"/>
              <a:t>(3), 414.</a:t>
            </a:r>
          </a:p>
          <a:p>
            <a:pPr algn="just">
              <a:buFont typeface="Arial" pitchFamily="34" charset="0"/>
              <a:buChar char="•"/>
            </a:pPr>
            <a:r>
              <a:rPr lang="en-US" dirty="0" smtClean="0"/>
              <a:t> </a:t>
            </a:r>
            <a:r>
              <a:rPr lang="en-US" dirty="0" err="1" smtClean="0"/>
              <a:t>Rokeach</a:t>
            </a:r>
            <a:r>
              <a:rPr lang="en-US" dirty="0" smtClean="0"/>
              <a:t>, M. (1960). The open and closed mind.</a:t>
            </a:r>
          </a:p>
          <a:p>
            <a:pPr algn="just">
              <a:buFont typeface="Arial" pitchFamily="34" charset="0"/>
              <a:buChar char="•"/>
            </a:pPr>
            <a:r>
              <a:rPr lang="en-US" dirty="0" smtClean="0"/>
              <a:t> </a:t>
            </a:r>
            <a:r>
              <a:rPr lang="en-US" dirty="0" err="1" smtClean="0"/>
              <a:t>Tajfel</a:t>
            </a:r>
            <a:r>
              <a:rPr lang="en-US" dirty="0" smtClean="0"/>
              <a:t>, H., &amp; Turner, J. (1986). JC (1986). The social identity theory of intergroup behavior. </a:t>
            </a:r>
            <a:r>
              <a:rPr lang="en-US" i="1" dirty="0" smtClean="0"/>
              <a:t>Psychology of intergroup relations</a:t>
            </a:r>
            <a:r>
              <a:rPr lang="en-US" dirty="0" smtClean="0"/>
              <a:t>, 7-24.</a:t>
            </a:r>
            <a:endParaRPr lang="en-US"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7500" lnSpcReduction="2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2844" y="785800"/>
            <a:ext cx="8786842" cy="350046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sz="2900" dirty="0" smtClean="0"/>
              <a:t>- Robbers Cave Experiment: </a:t>
            </a:r>
            <a:r>
              <a:rPr lang="en-US" sz="2900" dirty="0" smtClean="0">
                <a:hlinkClick r:id="rId3"/>
              </a:rPr>
              <a:t>https://www.youtube.com/watch?v=8PRuxMprSDQ</a:t>
            </a:r>
            <a:endParaRPr lang="en-US" sz="2900" dirty="0" smtClean="0"/>
          </a:p>
          <a:p>
            <a:pPr algn="l">
              <a:buFontTx/>
              <a:buChar char="-"/>
            </a:pPr>
            <a:r>
              <a:rPr lang="en-US" sz="2900" dirty="0" smtClean="0"/>
              <a:t>University of Oklahoma. Institute of Group Relations, &amp; </a:t>
            </a:r>
            <a:r>
              <a:rPr lang="en-US" sz="2900" dirty="0" err="1" smtClean="0"/>
              <a:t>Sherif</a:t>
            </a:r>
            <a:r>
              <a:rPr lang="en-US" sz="2900" dirty="0" smtClean="0"/>
              <a:t>, M. (1961). </a:t>
            </a:r>
            <a:r>
              <a:rPr lang="en-US" sz="2900" i="1" dirty="0" smtClean="0"/>
              <a:t>Intergroup conflict and cooperation: The Robbers Cave experiment</a:t>
            </a:r>
            <a:r>
              <a:rPr lang="en-US" sz="2900" dirty="0" smtClean="0"/>
              <a:t> (Vol. 10, pp. 150-198). Norman, OK: University Book Exchange.</a:t>
            </a:r>
          </a:p>
          <a:p>
            <a:pPr algn="l">
              <a:buFontTx/>
              <a:buChar char="-"/>
            </a:pPr>
            <a:r>
              <a:rPr lang="en-US" sz="2900" dirty="0" err="1" smtClean="0"/>
              <a:t>Bourgase</a:t>
            </a:r>
            <a:r>
              <a:rPr lang="en-US" sz="2900" dirty="0" smtClean="0"/>
              <a:t> B. Conflict within Teams. Coach Brock </a:t>
            </a:r>
            <a:r>
              <a:rPr lang="en-US" sz="2900" dirty="0" err="1" smtClean="0"/>
              <a:t>Bourgase</a:t>
            </a:r>
            <a:r>
              <a:rPr lang="en-US" sz="2900" dirty="0" smtClean="0"/>
              <a:t>.</a:t>
            </a:r>
          </a:p>
          <a:p>
            <a:pPr algn="just"/>
            <a:r>
              <a:rPr lang="en-US" sz="2900" dirty="0" smtClean="0"/>
              <a:t>-Dan. (2017). </a:t>
            </a:r>
            <a:r>
              <a:rPr lang="en-US" sz="2900" dirty="0" smtClean="0">
                <a:hlinkClick r:id="rId4"/>
              </a:rPr>
              <a:t>Playing Peacekeeper: Tips for Resolving Conflict Between Players</a:t>
            </a:r>
            <a:r>
              <a:rPr lang="en-US" sz="2900" dirty="0" smtClean="0"/>
              <a:t>. </a:t>
            </a:r>
            <a:r>
              <a:rPr lang="en-US" sz="2900" dirty="0" err="1" smtClean="0"/>
              <a:t>Steellocker</a:t>
            </a:r>
            <a:r>
              <a:rPr lang="en-US" sz="2900" dirty="0" smtClean="0"/>
              <a:t> Sports.</a:t>
            </a:r>
          </a:p>
          <a:p>
            <a:pPr algn="just"/>
            <a:r>
              <a:rPr lang="en-US" sz="2900" dirty="0" smtClean="0"/>
              <a:t>-</a:t>
            </a:r>
            <a:r>
              <a:rPr lang="en-US" sz="2900" dirty="0" err="1" smtClean="0"/>
              <a:t>Hedstrom</a:t>
            </a:r>
            <a:r>
              <a:rPr lang="en-US" sz="2900" dirty="0" smtClean="0"/>
              <a:t> R. </a:t>
            </a:r>
            <a:r>
              <a:rPr lang="en-US" sz="2900" dirty="0" smtClean="0">
                <a:hlinkClick r:id="rId5"/>
              </a:rPr>
              <a:t>Coaching Through Conflict: Effective Communication Strategies</a:t>
            </a:r>
            <a:r>
              <a:rPr lang="en-US" sz="2900" dirty="0" smtClean="0"/>
              <a:t>. Association for Applied Sport Psychology.</a:t>
            </a:r>
          </a:p>
          <a:p>
            <a:pPr algn="just"/>
            <a:r>
              <a:rPr lang="en-US" sz="2900" dirty="0" smtClean="0"/>
              <a:t>- Meredith J. (2016). </a:t>
            </a:r>
            <a:r>
              <a:rPr lang="en-US" sz="2900" dirty="0" smtClean="0">
                <a:hlinkClick r:id="rId6"/>
              </a:rPr>
              <a:t>Teach Your Young Athletes how to Fight</a:t>
            </a:r>
            <a:r>
              <a:rPr lang="en-US" sz="2900" dirty="0" smtClean="0"/>
              <a:t>. USA Football.</a:t>
            </a:r>
          </a:p>
          <a:p>
            <a:pPr algn="just"/>
            <a:r>
              <a:rPr lang="en-US" sz="2900" dirty="0" smtClean="0"/>
              <a:t>- Snider J. (2016). </a:t>
            </a:r>
            <a:r>
              <a:rPr lang="en-US" sz="2900" dirty="0" smtClean="0">
                <a:hlinkClick r:id="rId7"/>
              </a:rPr>
              <a:t>What to do when you don’t get along with a teammate</a:t>
            </a:r>
            <a:r>
              <a:rPr lang="en-US" sz="2900" dirty="0" smtClean="0"/>
              <a:t>. Future Stars Summer Camps.</a:t>
            </a:r>
          </a:p>
          <a:p>
            <a:pPr algn="l">
              <a:buFontTx/>
              <a:buChar char="-"/>
            </a:pPr>
            <a:endParaRPr lang="en-US"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7500" lnSpcReduction="2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203598"/>
            <a:ext cx="8032976" cy="22968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buFont typeface="Arial" pitchFamily="34" charset="0"/>
              <a:buChar char="•"/>
            </a:pPr>
            <a:r>
              <a:rPr lang="en-US" dirty="0" smtClean="0"/>
              <a:t> Richter, L. M., Mathews, S., </a:t>
            </a:r>
            <a:r>
              <a:rPr lang="en-US" dirty="0" err="1" smtClean="0"/>
              <a:t>Kagura</a:t>
            </a:r>
            <a:r>
              <a:rPr lang="en-US" dirty="0" smtClean="0"/>
              <a:t>, J., &amp; </a:t>
            </a:r>
            <a:r>
              <a:rPr lang="en-US" dirty="0" err="1" smtClean="0"/>
              <a:t>Nonterah</a:t>
            </a:r>
            <a:r>
              <a:rPr lang="en-US" dirty="0" smtClean="0"/>
              <a:t>, E. (2018). A longitudinal perspective on violence in the lives of South African children from the Birth to Twenty Plus cohort study in Johannesburg-Soweto. </a:t>
            </a:r>
            <a:r>
              <a:rPr lang="en-US" i="1" dirty="0" smtClean="0"/>
              <a:t>South African Medical Journal</a:t>
            </a:r>
            <a:r>
              <a:rPr lang="en-US" dirty="0" smtClean="0"/>
              <a:t>, </a:t>
            </a:r>
            <a:r>
              <a:rPr lang="en-US" i="1" dirty="0" smtClean="0"/>
              <a:t>108</a:t>
            </a:r>
            <a:r>
              <a:rPr lang="en-US" dirty="0" smtClean="0"/>
              <a:t>(3), 181-186.</a:t>
            </a:r>
          </a:p>
          <a:p>
            <a:pPr algn="l">
              <a:buFontTx/>
              <a:buChar char="-"/>
            </a:pPr>
            <a:endParaRPr lang="en-US"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7500" lnSpcReduction="20000"/>
          </a:bodyPr>
          <a:lstStyle/>
          <a:p>
            <a:r>
              <a:rPr lang="de-AT" b="1" dirty="0"/>
              <a:t>Reference List</a:t>
            </a:r>
            <a:endParaRPr lang="en-US"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203598"/>
            <a:ext cx="8247290" cy="21539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buFont typeface="Arial" pitchFamily="34" charset="0"/>
              <a:buChar char="•"/>
            </a:pPr>
            <a:r>
              <a:rPr lang="it-IT" sz="1800" dirty="0" smtClean="0"/>
              <a:t> Lerner, R.M., &amp; Lerner, </a:t>
            </a:r>
            <a:r>
              <a:rPr lang="it-IT" sz="1800" dirty="0" err="1" smtClean="0"/>
              <a:t>J.V.</a:t>
            </a:r>
            <a:r>
              <a:rPr lang="it-IT" sz="1800" dirty="0" smtClean="0"/>
              <a:t> (2006). </a:t>
            </a:r>
            <a:r>
              <a:rPr lang="it-IT" sz="1800" dirty="0" err="1" smtClean="0"/>
              <a:t>Toward</a:t>
            </a:r>
            <a:r>
              <a:rPr lang="it-IT" sz="1800" dirty="0" smtClean="0"/>
              <a:t> a </a:t>
            </a:r>
            <a:r>
              <a:rPr lang="it-IT" sz="1800" dirty="0" err="1" smtClean="0"/>
              <a:t>new</a:t>
            </a:r>
            <a:r>
              <a:rPr lang="it-IT" sz="1800" dirty="0" smtClean="0"/>
              <a:t> vision and </a:t>
            </a:r>
            <a:r>
              <a:rPr lang="it-IT" sz="1800" dirty="0" err="1" smtClean="0"/>
              <a:t>vocabulary</a:t>
            </a:r>
            <a:r>
              <a:rPr lang="it-IT" sz="1800" dirty="0" smtClean="0"/>
              <a:t> </a:t>
            </a:r>
            <a:r>
              <a:rPr lang="it-IT" sz="1800" dirty="0" err="1" smtClean="0"/>
              <a:t>about</a:t>
            </a:r>
            <a:r>
              <a:rPr lang="it-IT" sz="1800" dirty="0" smtClean="0"/>
              <a:t> </a:t>
            </a:r>
            <a:r>
              <a:rPr lang="it-IT" sz="1800" dirty="0" err="1" smtClean="0"/>
              <a:t>adolescence</a:t>
            </a:r>
            <a:r>
              <a:rPr lang="it-IT" sz="1800" dirty="0" smtClean="0"/>
              <a:t>: </a:t>
            </a:r>
            <a:r>
              <a:rPr lang="it-IT" sz="1800" dirty="0" err="1" smtClean="0"/>
              <a:t>Theoretical</a:t>
            </a:r>
            <a:r>
              <a:rPr lang="it-IT" sz="1800" dirty="0" smtClean="0"/>
              <a:t>, </a:t>
            </a:r>
            <a:r>
              <a:rPr lang="it-IT" sz="1800" dirty="0" err="1" smtClean="0"/>
              <a:t>empirical</a:t>
            </a:r>
            <a:r>
              <a:rPr lang="it-IT" sz="1800" dirty="0" smtClean="0"/>
              <a:t>, and </a:t>
            </a:r>
            <a:r>
              <a:rPr lang="it-IT" sz="1800" dirty="0" err="1" smtClean="0"/>
              <a:t>applied</a:t>
            </a:r>
            <a:r>
              <a:rPr lang="it-IT" sz="1800" dirty="0" smtClean="0"/>
              <a:t> </a:t>
            </a:r>
            <a:r>
              <a:rPr lang="it-IT" sz="1800" dirty="0" err="1" smtClean="0"/>
              <a:t>bases</a:t>
            </a:r>
            <a:r>
              <a:rPr lang="it-IT" sz="1800" dirty="0" smtClean="0"/>
              <a:t> </a:t>
            </a:r>
            <a:r>
              <a:rPr lang="it-IT" sz="1800" dirty="0" err="1" smtClean="0"/>
              <a:t>of</a:t>
            </a:r>
            <a:r>
              <a:rPr lang="it-IT" sz="1800" dirty="0" smtClean="0"/>
              <a:t> a “Positive </a:t>
            </a:r>
            <a:r>
              <a:rPr lang="it-IT" sz="1800" dirty="0" err="1" smtClean="0"/>
              <a:t>Youth</a:t>
            </a:r>
            <a:r>
              <a:rPr lang="it-IT" sz="1800" dirty="0" smtClean="0"/>
              <a:t> </a:t>
            </a:r>
            <a:r>
              <a:rPr lang="it-IT" sz="1800" dirty="0" err="1" smtClean="0"/>
              <a:t>Development</a:t>
            </a:r>
            <a:r>
              <a:rPr lang="it-IT" sz="1800" dirty="0" smtClean="0"/>
              <a:t>” </a:t>
            </a:r>
            <a:r>
              <a:rPr lang="it-IT" sz="1800" dirty="0" err="1" smtClean="0"/>
              <a:t>perspective</a:t>
            </a:r>
            <a:r>
              <a:rPr lang="it-IT" sz="1800" dirty="0" smtClean="0"/>
              <a:t>. In L. </a:t>
            </a:r>
            <a:r>
              <a:rPr lang="it-IT" sz="1800" dirty="0" err="1" smtClean="0"/>
              <a:t>Balter</a:t>
            </a:r>
            <a:r>
              <a:rPr lang="it-IT" sz="1800" dirty="0" smtClean="0"/>
              <a:t> &amp; C.S. </a:t>
            </a:r>
            <a:r>
              <a:rPr lang="it-IT" sz="1800" dirty="0" err="1" smtClean="0"/>
              <a:t>Tamis-LeMonda</a:t>
            </a:r>
            <a:r>
              <a:rPr lang="it-IT" sz="1800" dirty="0" smtClean="0"/>
              <a:t> (</a:t>
            </a:r>
            <a:r>
              <a:rPr lang="it-IT" sz="1800" dirty="0" err="1" smtClean="0"/>
              <a:t>Eds</a:t>
            </a:r>
            <a:r>
              <a:rPr lang="it-IT" sz="1800" dirty="0" smtClean="0"/>
              <a:t>.), </a:t>
            </a:r>
            <a:r>
              <a:rPr lang="it-IT" sz="1800" i="1" dirty="0" err="1" smtClean="0"/>
              <a:t>Child</a:t>
            </a:r>
            <a:r>
              <a:rPr lang="it-IT" sz="1800" i="1" dirty="0" smtClean="0"/>
              <a:t> </a:t>
            </a:r>
            <a:r>
              <a:rPr lang="it-IT" sz="1800" i="1" dirty="0" err="1" smtClean="0"/>
              <a:t>psychology</a:t>
            </a:r>
            <a:r>
              <a:rPr lang="it-IT" sz="1800" i="1" dirty="0" smtClean="0"/>
              <a:t>: A </a:t>
            </a:r>
            <a:r>
              <a:rPr lang="it-IT" sz="1800" i="1" dirty="0" err="1" smtClean="0"/>
              <a:t>handbook</a:t>
            </a:r>
            <a:r>
              <a:rPr lang="it-IT" sz="1800" i="1" dirty="0" smtClean="0"/>
              <a:t> </a:t>
            </a:r>
            <a:r>
              <a:rPr lang="it-IT" sz="1800" i="1" dirty="0" err="1" smtClean="0"/>
              <a:t>of</a:t>
            </a:r>
            <a:r>
              <a:rPr lang="it-IT" sz="1800" i="1" dirty="0" smtClean="0"/>
              <a:t> </a:t>
            </a:r>
            <a:r>
              <a:rPr lang="it-IT" sz="1800" i="1" dirty="0" err="1" smtClean="0"/>
              <a:t>contemporary</a:t>
            </a:r>
            <a:r>
              <a:rPr lang="it-IT" sz="1800" i="1" dirty="0" smtClean="0"/>
              <a:t> </a:t>
            </a:r>
            <a:r>
              <a:rPr lang="it-IT" sz="1800" i="1" dirty="0" err="1" smtClean="0"/>
              <a:t>issues</a:t>
            </a:r>
            <a:r>
              <a:rPr lang="it-IT" sz="1800" dirty="0" smtClean="0"/>
              <a:t> (pp. 445–469). New York: </a:t>
            </a:r>
            <a:r>
              <a:rPr lang="it-IT" sz="1800" dirty="0" err="1" smtClean="0"/>
              <a:t>Psychology</a:t>
            </a:r>
            <a:r>
              <a:rPr lang="it-IT" sz="1800" dirty="0" smtClean="0"/>
              <a:t> Press</a:t>
            </a:r>
            <a:endParaRPr lang="en-US" sz="1800" dirty="0" smtClean="0"/>
          </a:p>
          <a:p>
            <a:pPr algn="l">
              <a:buFont typeface="Arial" pitchFamily="34" charset="0"/>
              <a:buChar char="•"/>
            </a:pPr>
            <a:r>
              <a:rPr lang="en-US" sz="1800" dirty="0" smtClean="0"/>
              <a:t> Weiss, M. R. (2011). Teach the children well: A holistic approach to developing psychosocial and behavioral competencies through physical education. </a:t>
            </a:r>
            <a:r>
              <a:rPr lang="en-US" sz="1800" i="1" dirty="0" smtClean="0"/>
              <a:t>Quest</a:t>
            </a:r>
            <a:r>
              <a:rPr lang="en-US" sz="1800" dirty="0" smtClean="0"/>
              <a:t>, </a:t>
            </a:r>
            <a:r>
              <a:rPr lang="en-US" sz="1800" i="1" dirty="0" smtClean="0"/>
              <a:t>63</a:t>
            </a:r>
            <a:r>
              <a:rPr lang="en-US" sz="1800" dirty="0" smtClean="0"/>
              <a:t>(1), 55-65.</a:t>
            </a:r>
            <a:endParaRPr lang="en-US" sz="1800"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2000246"/>
            <a:ext cx="8247290" cy="21539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smtClean="0"/>
          </a:p>
          <a:p>
            <a:r>
              <a:rPr lang="en-US" sz="1800" dirty="0" smtClean="0"/>
              <a:t>I </a:t>
            </a:r>
            <a:r>
              <a:rPr lang="en-US" sz="1800" dirty="0" err="1" smtClean="0"/>
              <a:t>materiali</a:t>
            </a:r>
            <a:r>
              <a:rPr lang="en-US" sz="1800" dirty="0" smtClean="0"/>
              <a:t> </a:t>
            </a:r>
            <a:r>
              <a:rPr lang="en-US" sz="1800" dirty="0" err="1" smtClean="0"/>
              <a:t>sono</a:t>
            </a:r>
            <a:r>
              <a:rPr lang="en-US" sz="1800" dirty="0" smtClean="0"/>
              <a:t> </a:t>
            </a:r>
            <a:r>
              <a:rPr lang="en-US" sz="1800" dirty="0" err="1" smtClean="0"/>
              <a:t>stati</a:t>
            </a:r>
            <a:r>
              <a:rPr lang="en-US" sz="1800" dirty="0" smtClean="0"/>
              <a:t> </a:t>
            </a:r>
            <a:r>
              <a:rPr lang="en-US" sz="1800" dirty="0" err="1" smtClean="0"/>
              <a:t>creati</a:t>
            </a:r>
            <a:r>
              <a:rPr lang="en-US" sz="1800" dirty="0" smtClean="0"/>
              <a:t> </a:t>
            </a:r>
            <a:r>
              <a:rPr lang="en-US" sz="1800" dirty="0" err="1" smtClean="0"/>
              <a:t>da</a:t>
            </a:r>
            <a:r>
              <a:rPr lang="en-US" sz="1800" dirty="0" smtClean="0"/>
              <a:t>:</a:t>
            </a:r>
          </a:p>
          <a:p>
            <a:r>
              <a:rPr lang="en-US" sz="1800" dirty="0" smtClean="0"/>
              <a:t> </a:t>
            </a:r>
            <a:r>
              <a:rPr lang="en-US" sz="1800" b="1" dirty="0" smtClean="0"/>
              <a:t>Ambra Gentile, </a:t>
            </a:r>
            <a:r>
              <a:rPr lang="en-US" sz="1800" b="1" dirty="0" err="1" smtClean="0"/>
              <a:t>Antonino</a:t>
            </a:r>
            <a:r>
              <a:rPr lang="en-US" sz="1800" b="1" dirty="0" smtClean="0"/>
              <a:t> </a:t>
            </a:r>
            <a:r>
              <a:rPr lang="en-US" sz="1800" b="1" dirty="0" err="1" smtClean="0"/>
              <a:t>Bianco</a:t>
            </a:r>
            <a:r>
              <a:rPr lang="en-US" sz="1800" b="1" dirty="0" smtClean="0"/>
              <a:t>, Antonio Palma, Stefano Boca</a:t>
            </a:r>
          </a:p>
          <a:p>
            <a:r>
              <a:rPr lang="en-US" sz="1800" b="1" dirty="0" smtClean="0"/>
              <a:t>UNIPA</a:t>
            </a:r>
            <a:endParaRPr lang="en-US" sz="1800" b="1"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a:r>
              <a:rPr lang="it-IT" b="1" dirty="0" smtClean="0">
                <a:solidFill>
                  <a:schemeClr val="tx1">
                    <a:lumMod val="50000"/>
                    <a:lumOff val="50000"/>
                  </a:schemeClr>
                </a:solidFill>
                <a:latin typeface="Open Sans"/>
              </a:rPr>
              <a:t>Fine dell’Unità 5</a:t>
            </a:r>
            <a:endParaRPr lang="it-IT"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3"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sp>
        <p:nvSpPr>
          <p:cNvPr id="9" name="CasellaDiTesto 8"/>
          <p:cNvSpPr txBox="1"/>
          <p:nvPr/>
        </p:nvSpPr>
        <p:spPr>
          <a:xfrm>
            <a:off x="214282" y="1142990"/>
            <a:ext cx="8572560" cy="3139321"/>
          </a:xfrm>
          <a:prstGeom prst="rect">
            <a:avLst/>
          </a:prstGeom>
          <a:noFill/>
        </p:spPr>
        <p:txBody>
          <a:bodyPr wrap="square" rtlCol="0">
            <a:spAutoFit/>
          </a:bodyPr>
          <a:lstStyle/>
          <a:p>
            <a:pPr algn="ctr"/>
            <a:r>
              <a:rPr lang="en-GB" b="1" dirty="0" err="1" smtClean="0">
                <a:solidFill>
                  <a:schemeClr val="bg1">
                    <a:lumMod val="50000"/>
                  </a:schemeClr>
                </a:solidFill>
                <a:latin typeface="Open Sans"/>
              </a:rPr>
              <a:t>Principali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teorie</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sul</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pregiudizio</a:t>
            </a:r>
            <a:endParaRPr lang="en-GB" b="1" dirty="0" smtClean="0">
              <a:solidFill>
                <a:schemeClr val="bg1">
                  <a:lumMod val="50000"/>
                </a:schemeClr>
              </a:solidFill>
              <a:latin typeface="Open Sans"/>
            </a:endParaRPr>
          </a:p>
          <a:p>
            <a:pPr algn="ctr"/>
            <a:endParaRPr lang="en-GB" b="1" dirty="0" smtClean="0">
              <a:solidFill>
                <a:schemeClr val="bg1">
                  <a:lumMod val="50000"/>
                </a:schemeClr>
              </a:solidFill>
              <a:latin typeface="Open Sans"/>
            </a:endParaRPr>
          </a:p>
          <a:p>
            <a:pPr marL="342900" indent="-342900" algn="just">
              <a:buAutoNum type="arabicPeriod"/>
            </a:pPr>
            <a:r>
              <a:rPr lang="en-GB" b="1" dirty="0" err="1" smtClean="0">
                <a:solidFill>
                  <a:schemeClr val="bg1">
                    <a:lumMod val="50000"/>
                  </a:schemeClr>
                </a:solidFill>
                <a:latin typeface="Open Sans"/>
              </a:rPr>
              <a:t>Pregiudizio</a:t>
            </a:r>
            <a:r>
              <a:rPr lang="en-GB" b="1" dirty="0" smtClean="0">
                <a:solidFill>
                  <a:schemeClr val="bg1">
                    <a:lumMod val="50000"/>
                  </a:schemeClr>
                </a:solidFill>
                <a:latin typeface="Open Sans"/>
              </a:rPr>
              <a:t> come </a:t>
            </a:r>
            <a:r>
              <a:rPr lang="en-GB" b="1" dirty="0" err="1" smtClean="0">
                <a:solidFill>
                  <a:schemeClr val="bg1">
                    <a:lumMod val="50000"/>
                  </a:schemeClr>
                </a:solidFill>
                <a:latin typeface="Open Sans"/>
              </a:rPr>
              <a:t>caratteristica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di</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personalità</a:t>
            </a:r>
            <a:endParaRPr lang="en-GB" b="1" dirty="0" smtClean="0">
              <a:solidFill>
                <a:schemeClr val="bg1">
                  <a:lumMod val="50000"/>
                </a:schemeClr>
              </a:solidFill>
              <a:latin typeface="Open Sans"/>
            </a:endParaRPr>
          </a:p>
          <a:p>
            <a:pPr marL="342900" indent="-342900" algn="just"/>
            <a:endParaRPr lang="en-GB" b="1" dirty="0" smtClean="0">
              <a:solidFill>
                <a:schemeClr val="bg1">
                  <a:lumMod val="50000"/>
                </a:schemeClr>
              </a:solidFill>
              <a:latin typeface="Open Sans"/>
            </a:endParaRPr>
          </a:p>
          <a:p>
            <a:pPr marL="342900" lvl="1" indent="-342900" algn="just">
              <a:buFont typeface="Arial" pitchFamily="34" charset="0"/>
              <a:buChar char="•"/>
            </a:pPr>
            <a:r>
              <a:rPr lang="en-GB" b="1" dirty="0" err="1" smtClean="0">
                <a:solidFill>
                  <a:schemeClr val="bg1">
                    <a:lumMod val="50000"/>
                  </a:schemeClr>
                </a:solidFill>
                <a:latin typeface="Open Sans"/>
              </a:rPr>
              <a:t>Rockeach</a:t>
            </a:r>
            <a:r>
              <a:rPr lang="en-GB" b="1" dirty="0" smtClean="0">
                <a:solidFill>
                  <a:schemeClr val="bg1">
                    <a:lumMod val="50000"/>
                  </a:schemeClr>
                </a:solidFill>
                <a:latin typeface="Open Sans"/>
              </a:rPr>
              <a:t> (1960) – </a:t>
            </a:r>
            <a:r>
              <a:rPr lang="en-GB" b="1" dirty="0" err="1" smtClean="0">
                <a:solidFill>
                  <a:schemeClr val="bg1">
                    <a:lumMod val="50000"/>
                  </a:schemeClr>
                </a:solidFill>
                <a:latin typeface="Open Sans"/>
              </a:rPr>
              <a:t>Teoria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della</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personalità</a:t>
            </a:r>
            <a:r>
              <a:rPr lang="en-GB" b="1" dirty="0" smtClean="0">
                <a:solidFill>
                  <a:schemeClr val="bg1">
                    <a:lumMod val="50000"/>
                  </a:schemeClr>
                </a:solidFill>
                <a:latin typeface="Open Sans"/>
              </a:rPr>
              <a:t> </a:t>
            </a:r>
            <a:r>
              <a:rPr lang="en-GB" b="1" dirty="0" err="1" smtClean="0">
                <a:solidFill>
                  <a:schemeClr val="bg1">
                    <a:lumMod val="50000"/>
                  </a:schemeClr>
                </a:solidFill>
                <a:latin typeface="Open Sans"/>
              </a:rPr>
              <a:t>dogmatica</a:t>
            </a:r>
            <a:r>
              <a:rPr lang="en-GB" b="1" dirty="0" smtClean="0">
                <a:solidFill>
                  <a:schemeClr val="bg1">
                    <a:lumMod val="50000"/>
                  </a:schemeClr>
                </a:solidFill>
                <a:latin typeface="Open Sans"/>
              </a:rPr>
              <a:t>: </a:t>
            </a:r>
            <a:r>
              <a:rPr lang="en-GB" dirty="0" smtClean="0">
                <a:solidFill>
                  <a:schemeClr val="bg1">
                    <a:lumMod val="50000"/>
                  </a:schemeClr>
                </a:solidFill>
                <a:latin typeface="Open Sans"/>
              </a:rPr>
              <a:t>le </a:t>
            </a:r>
            <a:r>
              <a:rPr lang="en-GB" dirty="0" err="1" smtClean="0">
                <a:solidFill>
                  <a:schemeClr val="bg1">
                    <a:lumMod val="50000"/>
                  </a:schemeClr>
                </a:solidFill>
                <a:latin typeface="Open Sans"/>
              </a:rPr>
              <a:t>persone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caratterizzate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comportamenti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discriminatori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sono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provviste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una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struttura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cognitiva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che</a:t>
            </a:r>
            <a:r>
              <a:rPr lang="en-GB" dirty="0" smtClean="0">
                <a:solidFill>
                  <a:schemeClr val="bg1">
                    <a:lumMod val="50000"/>
                  </a:schemeClr>
                </a:solidFill>
                <a:latin typeface="Open Sans"/>
              </a:rPr>
              <a:t> è in </a:t>
            </a:r>
            <a:r>
              <a:rPr lang="en-GB" dirty="0" err="1" smtClean="0">
                <a:solidFill>
                  <a:schemeClr val="bg1">
                    <a:lumMod val="50000"/>
                  </a:schemeClr>
                </a:solidFill>
                <a:latin typeface="Open Sans"/>
              </a:rPr>
              <a:t>grado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organizzare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credenze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ed</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informazioni</a:t>
            </a:r>
            <a:r>
              <a:rPr lang="en-GB" dirty="0" smtClean="0">
                <a:solidFill>
                  <a:schemeClr val="bg1">
                    <a:lumMod val="50000"/>
                  </a:schemeClr>
                </a:solidFill>
                <a:latin typeface="Open Sans"/>
              </a:rPr>
              <a:t> in </a:t>
            </a:r>
            <a:r>
              <a:rPr lang="en-GB" dirty="0" err="1" smtClean="0">
                <a:solidFill>
                  <a:schemeClr val="bg1">
                    <a:lumMod val="50000"/>
                  </a:schemeClr>
                </a:solidFill>
                <a:latin typeface="Open Sans"/>
              </a:rPr>
              <a:t>maniera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isolata</a:t>
            </a:r>
            <a:r>
              <a:rPr lang="en-GB" dirty="0" smtClean="0">
                <a:solidFill>
                  <a:schemeClr val="bg1">
                    <a:lumMod val="50000"/>
                  </a:schemeClr>
                </a:solidFill>
                <a:latin typeface="Open Sans"/>
              </a:rPr>
              <a:t>, non </a:t>
            </a:r>
            <a:r>
              <a:rPr lang="en-GB" dirty="0" err="1" smtClean="0">
                <a:solidFill>
                  <a:schemeClr val="bg1">
                    <a:lumMod val="50000"/>
                  </a:schemeClr>
                </a:solidFill>
                <a:latin typeface="Open Sans"/>
              </a:rPr>
              <a:t>consentendo</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l’espressione</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di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opinioni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incongruenti</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tra</a:t>
            </a:r>
            <a:r>
              <a:rPr lang="en-GB" dirty="0" smtClean="0">
                <a:solidFill>
                  <a:schemeClr val="bg1">
                    <a:lumMod val="50000"/>
                  </a:schemeClr>
                </a:solidFill>
                <a:latin typeface="Open Sans"/>
              </a:rPr>
              <a:t> </a:t>
            </a:r>
            <a:r>
              <a:rPr lang="en-GB" dirty="0" err="1" smtClean="0">
                <a:solidFill>
                  <a:schemeClr val="bg1">
                    <a:lumMod val="50000"/>
                  </a:schemeClr>
                </a:solidFill>
                <a:latin typeface="Open Sans"/>
              </a:rPr>
              <a:t>loro</a:t>
            </a:r>
            <a:r>
              <a:rPr lang="en-GB" dirty="0" smtClean="0">
                <a:solidFill>
                  <a:schemeClr val="bg1">
                    <a:lumMod val="50000"/>
                  </a:schemeClr>
                </a:solidFill>
                <a:latin typeface="Open Sans"/>
              </a:rPr>
              <a:t>.</a:t>
            </a:r>
            <a:endParaRPr lang="en-GB" b="1" dirty="0" smtClean="0">
              <a:solidFill>
                <a:schemeClr val="bg1">
                  <a:lumMod val="50000"/>
                </a:schemeClr>
              </a:solidFill>
              <a:latin typeface="Open Sans"/>
            </a:endParaRPr>
          </a:p>
          <a:p>
            <a:pPr marL="342900" indent="-342900" algn="just">
              <a:buFont typeface="Arial" pitchFamily="34" charset="0"/>
              <a:buChar char="•"/>
            </a:pPr>
            <a:endParaRPr lang="en-GB" b="1" dirty="0" smtClean="0">
              <a:latin typeface="Open Sans"/>
            </a:endParaRPr>
          </a:p>
          <a:p>
            <a:pPr marL="342900" indent="-342900" algn="just"/>
            <a:endParaRPr lang="it-IT" b="1" dirty="0" smtClean="0">
              <a:latin typeface="Open Sans"/>
            </a:endParaRPr>
          </a:p>
          <a:p>
            <a:pPr algn="ctr"/>
            <a:endParaRPr lang="it-IT" b="1" dirty="0"/>
          </a:p>
        </p:txBody>
      </p:sp>
      <p:pic>
        <p:nvPicPr>
          <p:cNvPr id="3074" name="Picture 2"/>
          <p:cNvPicPr>
            <a:picLocks noChangeAspect="1" noChangeArrowheads="1"/>
          </p:cNvPicPr>
          <p:nvPr/>
        </p:nvPicPr>
        <p:blipFill>
          <a:blip r:embed="rId3"/>
          <a:srcRect/>
          <a:stretch>
            <a:fillRect/>
          </a:stretch>
        </p:blipFill>
        <p:spPr bwMode="auto">
          <a:xfrm>
            <a:off x="7429520" y="285734"/>
            <a:ext cx="1033461" cy="1476971"/>
          </a:xfrm>
          <a:prstGeom prst="rect">
            <a:avLst/>
          </a:prstGeom>
          <a:noFill/>
          <a:ln w="9525">
            <a:noFill/>
            <a:miter lim="800000"/>
            <a:headEnd/>
            <a:tailEnd/>
          </a:ln>
          <a:effectLst/>
        </p:spPr>
      </p:pic>
      <p:sp>
        <p:nvSpPr>
          <p:cNvPr id="11" name="Titolo 1"/>
          <p:cNvSpPr>
            <a:spLocks noGrp="1"/>
          </p:cNvSpPr>
          <p:nvPr>
            <p:ph type="ctrTitle"/>
          </p:nvPr>
        </p:nvSpPr>
        <p:spPr>
          <a:xfrm>
            <a:off x="714348" y="214296"/>
            <a:ext cx="7558086" cy="357065"/>
          </a:xfrm>
        </p:spPr>
        <p:txBody>
          <a:bodyPr/>
          <a:lstStyle/>
          <a:p>
            <a:pPr algn="l"/>
            <a:r>
              <a:rPr lang="it-IT" sz="1800" dirty="0" smtClean="0">
                <a:solidFill>
                  <a:schemeClr val="bg1">
                    <a:lumMod val="50000"/>
                  </a:schemeClr>
                </a:solidFill>
              </a:rPr>
              <a:t>Unità 1. </a:t>
            </a:r>
            <a:r>
              <a:rPr lang="it-IT" sz="1800" b="0" dirty="0" smtClean="0">
                <a:solidFill>
                  <a:schemeClr val="bg1">
                    <a:lumMod val="50000"/>
                  </a:schemeClr>
                </a:solidFill>
              </a:rPr>
              <a:t>Pregiudizio e teoria del contatto</a:t>
            </a:r>
            <a:endParaRPr lang="it-IT"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3244</TotalTime>
  <Words>8408</Words>
  <Application>Microsoft Office PowerPoint</Application>
  <PresentationFormat>On-screen Show (16:9)</PresentationFormat>
  <Paragraphs>633</Paragraphs>
  <Slides>87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Arial Narrow</vt:lpstr>
      <vt:lpstr>Calibri</vt:lpstr>
      <vt:lpstr>Courier New</vt:lpstr>
      <vt:lpstr>Open Sans</vt:lpstr>
      <vt:lpstr>OpenSymbol</vt:lpstr>
      <vt:lpstr>Palatino Linotype</vt:lpstr>
      <vt:lpstr>SAVE - Dissemination report</vt:lpstr>
      <vt:lpstr>V. Pregiudizio e problem solving nella violenza e nell’esclusione</vt:lpstr>
      <vt:lpstr>Contact Details:</vt:lpstr>
      <vt:lpstr>PowerPoint Presentation</vt:lpstr>
      <vt:lpstr>PowerPoint Presentation</vt:lpstr>
      <vt:lpstr>Unità 1. Pregiudizio e teoria del contatto</vt:lpstr>
      <vt:lpstr>Unità 1. Pregiudizio e teoria del contatto</vt:lpstr>
      <vt:lpstr>Unità 1. Pregiudizio e teoria del contatto</vt:lpstr>
      <vt:lpstr>Unità 1. Pregiudizio e teoria del contatto</vt:lpstr>
      <vt:lpstr>Unità 1. Pregiudizio e teoria del contatto</vt:lpstr>
      <vt:lpstr>Unità 1. Pregiudizio e teoria del contatto</vt:lpstr>
      <vt:lpstr>Unità 1. Pregiudizio e teoria del contatto</vt:lpstr>
      <vt:lpstr>PowerPoint Presentation</vt:lpstr>
      <vt:lpstr>Unità 1. Pregiudizio e teoria del contatto</vt:lpstr>
      <vt:lpstr>Unità 1. Pregiudizio e teoria del contatto</vt:lpstr>
      <vt:lpstr>Unità 1. Pregiudizio e teoria del contatto</vt:lpstr>
      <vt:lpstr>Unità 1. Pregiudizio e teoria del contatto</vt:lpstr>
      <vt:lpstr>PowerPoint Presentation</vt:lpstr>
      <vt:lpstr>Unità 1. Pregiudizio e teoria del contatto</vt:lpstr>
      <vt:lpstr>Unità 1. Pregiudizio e teoria del contatto</vt:lpstr>
      <vt:lpstr>Unità 1. Pregiudizio e teoria del contatto</vt:lpstr>
      <vt:lpstr>PowerPoint Presentation</vt:lpstr>
      <vt:lpstr>PowerPoint Presentation</vt:lpstr>
      <vt:lpstr>Unità 2. Strategie di prevenzione </vt:lpstr>
      <vt:lpstr>Unità 2. Strategie di prevenzione</vt:lpstr>
      <vt:lpstr>PowerPoint Presentation</vt:lpstr>
      <vt:lpstr>PowerPoint Presentation</vt:lpstr>
      <vt:lpstr>PowerPoint Presentation</vt:lpstr>
      <vt:lpstr>PowerPoint Presentation</vt:lpstr>
      <vt:lpstr>Unit 2. Prevention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Unità 3. Il conflitto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Unità 4. Le conseguenze della violenza e dell’esclusione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Unità 5. La promozione del rispetto attraverso le dinamiche di gruppo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RASA</cp:lastModifiedBy>
  <cp:revision>434</cp:revision>
  <dcterms:created xsi:type="dcterms:W3CDTF">2018-09-28T07:52:55Z</dcterms:created>
  <dcterms:modified xsi:type="dcterms:W3CDTF">2020-04-25T08:13:42Z</dcterms:modified>
</cp:coreProperties>
</file>