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handoutMasterIdLst>
    <p:handoutMasterId r:id="rId62"/>
  </p:handoutMasterIdLst>
  <p:sldIdLst>
    <p:sldId id="256" r:id="rId2"/>
    <p:sldId id="261" r:id="rId3"/>
    <p:sldId id="272" r:id="rId4"/>
    <p:sldId id="326" r:id="rId5"/>
    <p:sldId id="274" r:id="rId6"/>
    <p:sldId id="329" r:id="rId7"/>
    <p:sldId id="337" r:id="rId8"/>
    <p:sldId id="276" r:id="rId9"/>
    <p:sldId id="289" r:id="rId10"/>
    <p:sldId id="293" r:id="rId11"/>
    <p:sldId id="294" r:id="rId12"/>
    <p:sldId id="295" r:id="rId13"/>
    <p:sldId id="296" r:id="rId14"/>
    <p:sldId id="291" r:id="rId15"/>
    <p:sldId id="307" r:id="rId16"/>
    <p:sldId id="279" r:id="rId17"/>
    <p:sldId id="330" r:id="rId18"/>
    <p:sldId id="331" r:id="rId19"/>
    <p:sldId id="332" r:id="rId20"/>
    <p:sldId id="333" r:id="rId21"/>
    <p:sldId id="334" r:id="rId22"/>
    <p:sldId id="301" r:id="rId23"/>
    <p:sldId id="303" r:id="rId24"/>
    <p:sldId id="304" r:id="rId25"/>
    <p:sldId id="305" r:id="rId26"/>
    <p:sldId id="306" r:id="rId27"/>
    <p:sldId id="280" r:id="rId28"/>
    <p:sldId id="308" r:id="rId29"/>
    <p:sldId id="335" r:id="rId30"/>
    <p:sldId id="336" r:id="rId31"/>
    <p:sldId id="269" r:id="rId32"/>
    <p:sldId id="275" r:id="rId33"/>
    <p:sldId id="327" r:id="rId34"/>
    <p:sldId id="281" r:id="rId35"/>
    <p:sldId id="338" r:id="rId36"/>
    <p:sldId id="339" r:id="rId37"/>
    <p:sldId id="285" r:id="rId38"/>
    <p:sldId id="340" r:id="rId39"/>
    <p:sldId id="341" r:id="rId40"/>
    <p:sldId id="342" r:id="rId41"/>
    <p:sldId id="343" r:id="rId42"/>
    <p:sldId id="344" r:id="rId43"/>
    <p:sldId id="345" r:id="rId44"/>
    <p:sldId id="346" r:id="rId45"/>
    <p:sldId id="347" r:id="rId46"/>
    <p:sldId id="284" r:id="rId47"/>
    <p:sldId id="348" r:id="rId48"/>
    <p:sldId id="282" r:id="rId49"/>
    <p:sldId id="328" r:id="rId50"/>
    <p:sldId id="288" r:id="rId51"/>
    <p:sldId id="349" r:id="rId52"/>
    <p:sldId id="350" r:id="rId53"/>
    <p:sldId id="351" r:id="rId54"/>
    <p:sldId id="352" r:id="rId55"/>
    <p:sldId id="353" r:id="rId56"/>
    <p:sldId id="354" r:id="rId57"/>
    <p:sldId id="355" r:id="rId58"/>
    <p:sldId id="356" r:id="rId59"/>
    <p:sldId id="325" r:id="rId60"/>
    <p:sldId id="259" r:id="rId61"/>
  </p:sldIdLst>
  <p:sldSz cx="9144000" cy="5143500" type="screen16x9"/>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C179"/>
    <a:srgbClr val="00A779"/>
    <a:srgbClr val="009688"/>
    <a:srgbClr val="4879BC"/>
    <a:srgbClr val="6DBB35"/>
    <a:srgbClr val="4785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891" autoAdjust="0"/>
    <p:restoredTop sz="94622" autoAdjust="0"/>
  </p:normalViewPr>
  <p:slideViewPr>
    <p:cSldViewPr>
      <p:cViewPr varScale="1">
        <p:scale>
          <a:sx n="111" d="100"/>
          <a:sy n="111" d="100"/>
        </p:scale>
        <p:origin x="346" y="8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85" d="100"/>
          <a:sy n="85" d="100"/>
        </p:scale>
        <p:origin x="-378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9D8FB4-DB2B-4C26-B36F-7942F791D3B1}" type="doc">
      <dgm:prSet loTypeId="urn:microsoft.com/office/officeart/2005/8/layout/pyramid4" loCatId="pyramid" qsTypeId="urn:microsoft.com/office/officeart/2005/8/quickstyle/simple1" qsCatId="simple" csTypeId="urn:microsoft.com/office/officeart/2005/8/colors/accent2_4" csCatId="accent2" phldr="1"/>
      <dgm:spPr/>
      <dgm:t>
        <a:bodyPr/>
        <a:lstStyle/>
        <a:p>
          <a:endParaRPr lang="bs-Latn-BA"/>
        </a:p>
      </dgm:t>
    </dgm:pt>
    <dgm:pt modelId="{91116CA8-57D6-432D-9F10-ACC8A46F695F}">
      <dgm:prSet phldrT="[Text]"/>
      <dgm:spPr/>
      <dgm:t>
        <a:bodyPr/>
        <a:lstStyle/>
        <a:p>
          <a:r>
            <a:rPr lang="en-US" dirty="0" err="1" smtClean="0">
              <a:latin typeface="Open Sans"/>
            </a:rPr>
            <a:t>Atleta</a:t>
          </a:r>
          <a:endParaRPr lang="bs-Latn-BA" dirty="0"/>
        </a:p>
      </dgm:t>
    </dgm:pt>
    <dgm:pt modelId="{7B58BEBC-7D3A-4401-89A9-D28934717ED9}" type="parTrans" cxnId="{CF5A3A0F-72E6-498A-8A66-C38022C4AA87}">
      <dgm:prSet/>
      <dgm:spPr/>
      <dgm:t>
        <a:bodyPr/>
        <a:lstStyle/>
        <a:p>
          <a:endParaRPr lang="bs-Latn-BA"/>
        </a:p>
      </dgm:t>
    </dgm:pt>
    <dgm:pt modelId="{E8F772D7-FCCD-4747-A394-353954C93FE2}" type="sibTrans" cxnId="{CF5A3A0F-72E6-498A-8A66-C38022C4AA87}">
      <dgm:prSet/>
      <dgm:spPr/>
      <dgm:t>
        <a:bodyPr/>
        <a:lstStyle/>
        <a:p>
          <a:endParaRPr lang="bs-Latn-BA"/>
        </a:p>
      </dgm:t>
    </dgm:pt>
    <dgm:pt modelId="{3550AD52-493C-4AA1-B787-8E1597FF4266}">
      <dgm:prSet phldrT="[Text]"/>
      <dgm:spPr/>
      <dgm:t>
        <a:bodyPr/>
        <a:lstStyle/>
        <a:p>
          <a:r>
            <a:rPr lang="en-US" dirty="0" err="1" smtClean="0">
              <a:latin typeface="Open Sans"/>
            </a:rPr>
            <a:t>Genitore</a:t>
          </a:r>
          <a:endParaRPr lang="bs-Latn-BA" dirty="0"/>
        </a:p>
      </dgm:t>
    </dgm:pt>
    <dgm:pt modelId="{6D9C31C4-A02D-45C4-9224-F84A8E8771B9}" type="parTrans" cxnId="{94E91D1E-457E-4A35-A054-6761293A7E3A}">
      <dgm:prSet/>
      <dgm:spPr/>
      <dgm:t>
        <a:bodyPr/>
        <a:lstStyle/>
        <a:p>
          <a:endParaRPr lang="bs-Latn-BA"/>
        </a:p>
      </dgm:t>
    </dgm:pt>
    <dgm:pt modelId="{16C1CEB2-8119-4641-A568-12F9B78A3A1D}" type="sibTrans" cxnId="{94E91D1E-457E-4A35-A054-6761293A7E3A}">
      <dgm:prSet/>
      <dgm:spPr/>
      <dgm:t>
        <a:bodyPr/>
        <a:lstStyle/>
        <a:p>
          <a:endParaRPr lang="bs-Latn-BA"/>
        </a:p>
      </dgm:t>
    </dgm:pt>
    <dgm:pt modelId="{93E0C41F-431D-4DE9-9C0F-E8B146CD5829}">
      <dgm:prSet phldrT="[Text]"/>
      <dgm:spPr/>
      <dgm:t>
        <a:bodyPr/>
        <a:lstStyle/>
        <a:p>
          <a:r>
            <a:rPr lang="en-US" dirty="0" err="1" smtClean="0">
              <a:solidFill>
                <a:schemeClr val="tx1"/>
              </a:solidFill>
              <a:latin typeface="Open Sans"/>
            </a:rPr>
            <a:t>Successo</a:t>
          </a:r>
          <a:endParaRPr lang="bs-Latn-BA" dirty="0"/>
        </a:p>
      </dgm:t>
    </dgm:pt>
    <dgm:pt modelId="{268E0FC6-4FE2-420D-AB30-478D4BA4F035}" type="parTrans" cxnId="{71F5D4BA-1009-497A-B0E3-7A684087E817}">
      <dgm:prSet/>
      <dgm:spPr/>
      <dgm:t>
        <a:bodyPr/>
        <a:lstStyle/>
        <a:p>
          <a:endParaRPr lang="bs-Latn-BA"/>
        </a:p>
      </dgm:t>
    </dgm:pt>
    <dgm:pt modelId="{88875DA8-A642-4390-8F09-9886E9577515}" type="sibTrans" cxnId="{71F5D4BA-1009-497A-B0E3-7A684087E817}">
      <dgm:prSet/>
      <dgm:spPr/>
      <dgm:t>
        <a:bodyPr/>
        <a:lstStyle/>
        <a:p>
          <a:endParaRPr lang="bs-Latn-BA"/>
        </a:p>
      </dgm:t>
    </dgm:pt>
    <dgm:pt modelId="{2D756C5C-A091-453D-90F6-38EC04F38E08}">
      <dgm:prSet phldrT="[Text]"/>
      <dgm:spPr/>
      <dgm:t>
        <a:bodyPr/>
        <a:lstStyle/>
        <a:p>
          <a:r>
            <a:rPr lang="en-US" dirty="0" err="1" smtClean="0">
              <a:latin typeface="Open Sans"/>
            </a:rPr>
            <a:t>Allenatore</a:t>
          </a:r>
          <a:endParaRPr lang="bs-Latn-BA" dirty="0"/>
        </a:p>
      </dgm:t>
    </dgm:pt>
    <dgm:pt modelId="{315D97C3-25A9-47F5-A593-63B4A6867D87}" type="parTrans" cxnId="{37A921E0-DF40-4629-88C4-355178F89854}">
      <dgm:prSet/>
      <dgm:spPr/>
      <dgm:t>
        <a:bodyPr/>
        <a:lstStyle/>
        <a:p>
          <a:endParaRPr lang="bs-Latn-BA"/>
        </a:p>
      </dgm:t>
    </dgm:pt>
    <dgm:pt modelId="{7532B335-DD62-4596-B4FE-AC6382DB2295}" type="sibTrans" cxnId="{37A921E0-DF40-4629-88C4-355178F89854}">
      <dgm:prSet/>
      <dgm:spPr/>
      <dgm:t>
        <a:bodyPr/>
        <a:lstStyle/>
        <a:p>
          <a:endParaRPr lang="bs-Latn-BA"/>
        </a:p>
      </dgm:t>
    </dgm:pt>
    <dgm:pt modelId="{DB24FCFE-CD9F-4075-BBB9-EA9A49EE4F45}" type="pres">
      <dgm:prSet presAssocID="{1D9D8FB4-DB2B-4C26-B36F-7942F791D3B1}" presName="compositeShape" presStyleCnt="0">
        <dgm:presLayoutVars>
          <dgm:chMax val="9"/>
          <dgm:dir/>
          <dgm:resizeHandles val="exact"/>
        </dgm:presLayoutVars>
      </dgm:prSet>
      <dgm:spPr/>
      <dgm:t>
        <a:bodyPr/>
        <a:lstStyle/>
        <a:p>
          <a:endParaRPr lang="en-GB"/>
        </a:p>
      </dgm:t>
    </dgm:pt>
    <dgm:pt modelId="{EB10AB3F-7E5D-4519-99D4-E25C95BF70C6}" type="pres">
      <dgm:prSet presAssocID="{1D9D8FB4-DB2B-4C26-B36F-7942F791D3B1}" presName="triangle1" presStyleLbl="node1" presStyleIdx="0" presStyleCnt="4">
        <dgm:presLayoutVars>
          <dgm:bulletEnabled val="1"/>
        </dgm:presLayoutVars>
      </dgm:prSet>
      <dgm:spPr/>
      <dgm:t>
        <a:bodyPr/>
        <a:lstStyle/>
        <a:p>
          <a:endParaRPr lang="en-GB"/>
        </a:p>
      </dgm:t>
    </dgm:pt>
    <dgm:pt modelId="{FDC0F177-7332-4E6F-AB8C-FF5FE1A03968}" type="pres">
      <dgm:prSet presAssocID="{1D9D8FB4-DB2B-4C26-B36F-7942F791D3B1}" presName="triangle2" presStyleLbl="node1" presStyleIdx="1" presStyleCnt="4">
        <dgm:presLayoutVars>
          <dgm:bulletEnabled val="1"/>
        </dgm:presLayoutVars>
      </dgm:prSet>
      <dgm:spPr/>
      <dgm:t>
        <a:bodyPr/>
        <a:lstStyle/>
        <a:p>
          <a:endParaRPr lang="en-GB"/>
        </a:p>
      </dgm:t>
    </dgm:pt>
    <dgm:pt modelId="{506AA7C2-16C2-4593-A4EB-48A622FC9DF4}" type="pres">
      <dgm:prSet presAssocID="{1D9D8FB4-DB2B-4C26-B36F-7942F791D3B1}" presName="triangle3" presStyleLbl="node1" presStyleIdx="2" presStyleCnt="4">
        <dgm:presLayoutVars>
          <dgm:bulletEnabled val="1"/>
        </dgm:presLayoutVars>
      </dgm:prSet>
      <dgm:spPr/>
      <dgm:t>
        <a:bodyPr/>
        <a:lstStyle/>
        <a:p>
          <a:endParaRPr lang="en-GB"/>
        </a:p>
      </dgm:t>
    </dgm:pt>
    <dgm:pt modelId="{1C04E5CC-F5E5-4A97-9832-E7E47DF28E19}" type="pres">
      <dgm:prSet presAssocID="{1D9D8FB4-DB2B-4C26-B36F-7942F791D3B1}" presName="triangle4" presStyleLbl="node1" presStyleIdx="3" presStyleCnt="4">
        <dgm:presLayoutVars>
          <dgm:bulletEnabled val="1"/>
        </dgm:presLayoutVars>
      </dgm:prSet>
      <dgm:spPr/>
      <dgm:t>
        <a:bodyPr/>
        <a:lstStyle/>
        <a:p>
          <a:endParaRPr lang="en-GB"/>
        </a:p>
      </dgm:t>
    </dgm:pt>
  </dgm:ptLst>
  <dgm:cxnLst>
    <dgm:cxn modelId="{71F5D4BA-1009-497A-B0E3-7A684087E817}" srcId="{1D9D8FB4-DB2B-4C26-B36F-7942F791D3B1}" destId="{93E0C41F-431D-4DE9-9C0F-E8B146CD5829}" srcOrd="2" destOrd="0" parTransId="{268E0FC6-4FE2-420D-AB30-478D4BA4F035}" sibTransId="{88875DA8-A642-4390-8F09-9886E9577515}"/>
    <dgm:cxn modelId="{9F07D316-F6D3-4AB8-B782-00265A8F47D8}" type="presOf" srcId="{1D9D8FB4-DB2B-4C26-B36F-7942F791D3B1}" destId="{DB24FCFE-CD9F-4075-BBB9-EA9A49EE4F45}" srcOrd="0" destOrd="0" presId="urn:microsoft.com/office/officeart/2005/8/layout/pyramid4"/>
    <dgm:cxn modelId="{77EB2761-1C4F-484E-8DB0-6E4A6967B393}" type="presOf" srcId="{93E0C41F-431D-4DE9-9C0F-E8B146CD5829}" destId="{506AA7C2-16C2-4593-A4EB-48A622FC9DF4}" srcOrd="0" destOrd="0" presId="urn:microsoft.com/office/officeart/2005/8/layout/pyramid4"/>
    <dgm:cxn modelId="{592C0439-0C79-47FB-8DCC-0BF256823268}" type="presOf" srcId="{91116CA8-57D6-432D-9F10-ACC8A46F695F}" destId="{EB10AB3F-7E5D-4519-99D4-E25C95BF70C6}" srcOrd="0" destOrd="0" presId="urn:microsoft.com/office/officeart/2005/8/layout/pyramid4"/>
    <dgm:cxn modelId="{203B85A3-EC05-42F4-8B00-06526B00CABE}" type="presOf" srcId="{3550AD52-493C-4AA1-B787-8E1597FF4266}" destId="{FDC0F177-7332-4E6F-AB8C-FF5FE1A03968}" srcOrd="0" destOrd="0" presId="urn:microsoft.com/office/officeart/2005/8/layout/pyramid4"/>
    <dgm:cxn modelId="{37A921E0-DF40-4629-88C4-355178F89854}" srcId="{1D9D8FB4-DB2B-4C26-B36F-7942F791D3B1}" destId="{2D756C5C-A091-453D-90F6-38EC04F38E08}" srcOrd="3" destOrd="0" parTransId="{315D97C3-25A9-47F5-A593-63B4A6867D87}" sibTransId="{7532B335-DD62-4596-B4FE-AC6382DB2295}"/>
    <dgm:cxn modelId="{CF5A3A0F-72E6-498A-8A66-C38022C4AA87}" srcId="{1D9D8FB4-DB2B-4C26-B36F-7942F791D3B1}" destId="{91116CA8-57D6-432D-9F10-ACC8A46F695F}" srcOrd="0" destOrd="0" parTransId="{7B58BEBC-7D3A-4401-89A9-D28934717ED9}" sibTransId="{E8F772D7-FCCD-4747-A394-353954C93FE2}"/>
    <dgm:cxn modelId="{B1C239BB-63D6-46D8-9DBD-E7D3584347D1}" type="presOf" srcId="{2D756C5C-A091-453D-90F6-38EC04F38E08}" destId="{1C04E5CC-F5E5-4A97-9832-E7E47DF28E19}" srcOrd="0" destOrd="0" presId="urn:microsoft.com/office/officeart/2005/8/layout/pyramid4"/>
    <dgm:cxn modelId="{94E91D1E-457E-4A35-A054-6761293A7E3A}" srcId="{1D9D8FB4-DB2B-4C26-B36F-7942F791D3B1}" destId="{3550AD52-493C-4AA1-B787-8E1597FF4266}" srcOrd="1" destOrd="0" parTransId="{6D9C31C4-A02D-45C4-9224-F84A8E8771B9}" sibTransId="{16C1CEB2-8119-4641-A568-12F9B78A3A1D}"/>
    <dgm:cxn modelId="{321549EC-98FB-43B7-86F5-471BC862B3A7}" type="presParOf" srcId="{DB24FCFE-CD9F-4075-BBB9-EA9A49EE4F45}" destId="{EB10AB3F-7E5D-4519-99D4-E25C95BF70C6}" srcOrd="0" destOrd="0" presId="urn:microsoft.com/office/officeart/2005/8/layout/pyramid4"/>
    <dgm:cxn modelId="{D1039E41-3FC5-4BFC-8429-CE70A8B3561C}" type="presParOf" srcId="{DB24FCFE-CD9F-4075-BBB9-EA9A49EE4F45}" destId="{FDC0F177-7332-4E6F-AB8C-FF5FE1A03968}" srcOrd="1" destOrd="0" presId="urn:microsoft.com/office/officeart/2005/8/layout/pyramid4"/>
    <dgm:cxn modelId="{BF3BC5EC-53AE-4B8F-BE3E-7D7CD071B8B2}" type="presParOf" srcId="{DB24FCFE-CD9F-4075-BBB9-EA9A49EE4F45}" destId="{506AA7C2-16C2-4593-A4EB-48A622FC9DF4}" srcOrd="2" destOrd="0" presId="urn:microsoft.com/office/officeart/2005/8/layout/pyramid4"/>
    <dgm:cxn modelId="{0FF3462C-71B6-4733-9B70-9E999C136FCE}" type="presParOf" srcId="{DB24FCFE-CD9F-4075-BBB9-EA9A49EE4F45}" destId="{1C04E5CC-F5E5-4A97-9832-E7E47DF28E19}" srcOrd="3"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14687A1-A896-456B-9F67-FB3DF617382B}" type="doc">
      <dgm:prSet loTypeId="urn:microsoft.com/office/officeart/2005/8/layout/radial5" loCatId="cycle" qsTypeId="urn:microsoft.com/office/officeart/2005/8/quickstyle/3d3" qsCatId="3D" csTypeId="urn:microsoft.com/office/officeart/2005/8/colors/accent2_2" csCatId="accent2" phldr="1"/>
      <dgm:spPr/>
      <dgm:t>
        <a:bodyPr/>
        <a:lstStyle/>
        <a:p>
          <a:endParaRPr lang="bs-Latn-BA"/>
        </a:p>
      </dgm:t>
    </dgm:pt>
    <dgm:pt modelId="{86F9E366-AAA4-49F3-B086-FA64C44E8A7F}">
      <dgm:prSet phldrT="[Text]"/>
      <dgm:spPr/>
      <dgm:t>
        <a:bodyPr/>
        <a:lstStyle/>
        <a:p>
          <a:r>
            <a:rPr lang="en-US" dirty="0" err="1" smtClean="0">
              <a:latin typeface="Open Sans"/>
            </a:rPr>
            <a:t>Ascolto</a:t>
          </a:r>
          <a:r>
            <a:rPr lang="en-US" dirty="0" smtClean="0">
              <a:latin typeface="Open Sans"/>
            </a:rPr>
            <a:t> </a:t>
          </a:r>
          <a:r>
            <a:rPr lang="en-US" dirty="0" err="1" smtClean="0">
              <a:latin typeface="Open Sans"/>
            </a:rPr>
            <a:t>attivo</a:t>
          </a:r>
          <a:endParaRPr lang="bs-Latn-BA" dirty="0"/>
        </a:p>
      </dgm:t>
    </dgm:pt>
    <dgm:pt modelId="{289B1BF9-3BA0-428B-90F3-8A15B51AFE20}" type="parTrans" cxnId="{4B1CB966-E69F-4D1B-B63B-D295F59F7C8F}">
      <dgm:prSet/>
      <dgm:spPr/>
      <dgm:t>
        <a:bodyPr/>
        <a:lstStyle/>
        <a:p>
          <a:endParaRPr lang="bs-Latn-BA"/>
        </a:p>
      </dgm:t>
    </dgm:pt>
    <dgm:pt modelId="{A37CC840-E1E3-4E0D-8370-985439C77AA6}" type="sibTrans" cxnId="{4B1CB966-E69F-4D1B-B63B-D295F59F7C8F}">
      <dgm:prSet/>
      <dgm:spPr/>
      <dgm:t>
        <a:bodyPr/>
        <a:lstStyle/>
        <a:p>
          <a:endParaRPr lang="bs-Latn-BA"/>
        </a:p>
      </dgm:t>
    </dgm:pt>
    <dgm:pt modelId="{1818A812-5375-4948-879D-8320D3C889B1}">
      <dgm:prSet phldrT="[Text]"/>
      <dgm:spPr/>
      <dgm:t>
        <a:bodyPr/>
        <a:lstStyle/>
        <a:p>
          <a:r>
            <a:rPr lang="en-US" dirty="0" err="1" smtClean="0">
              <a:latin typeface="Open Sans"/>
            </a:rPr>
            <a:t>Cercare</a:t>
          </a:r>
          <a:r>
            <a:rPr lang="en-US" dirty="0" smtClean="0">
              <a:latin typeface="Open Sans"/>
            </a:rPr>
            <a:t> </a:t>
          </a:r>
          <a:r>
            <a:rPr lang="en-US" dirty="0" err="1" smtClean="0">
              <a:latin typeface="Open Sans"/>
            </a:rPr>
            <a:t>spiegazioni</a:t>
          </a:r>
          <a:endParaRPr lang="bs-Latn-BA" dirty="0"/>
        </a:p>
      </dgm:t>
    </dgm:pt>
    <dgm:pt modelId="{68A05BB5-79EE-432D-A2D0-91C5F65B859B}" type="parTrans" cxnId="{F323E435-B05B-4580-BB9E-68A333B9BB0C}">
      <dgm:prSet/>
      <dgm:spPr/>
      <dgm:t>
        <a:bodyPr/>
        <a:lstStyle/>
        <a:p>
          <a:endParaRPr lang="bs-Latn-BA"/>
        </a:p>
      </dgm:t>
    </dgm:pt>
    <dgm:pt modelId="{FB05B4C9-8765-40FF-B553-B96647F0B931}" type="sibTrans" cxnId="{F323E435-B05B-4580-BB9E-68A333B9BB0C}">
      <dgm:prSet/>
      <dgm:spPr/>
      <dgm:t>
        <a:bodyPr/>
        <a:lstStyle/>
        <a:p>
          <a:endParaRPr lang="bs-Latn-BA"/>
        </a:p>
      </dgm:t>
    </dgm:pt>
    <dgm:pt modelId="{33FDE8E2-9212-4986-B3E9-A329DB3E3446}">
      <dgm:prSet phldrT="[Text]"/>
      <dgm:spPr/>
      <dgm:t>
        <a:bodyPr/>
        <a:lstStyle/>
        <a:p>
          <a:r>
            <a:rPr lang="en-US" dirty="0" err="1" smtClean="0">
              <a:latin typeface="Open Sans"/>
            </a:rPr>
            <a:t>Decidere</a:t>
          </a:r>
          <a:r>
            <a:rPr lang="en-US" dirty="0" smtClean="0">
              <a:latin typeface="Open Sans"/>
            </a:rPr>
            <a:t> per </a:t>
          </a:r>
          <a:r>
            <a:rPr lang="en-US" dirty="0" err="1" smtClean="0">
              <a:latin typeface="Open Sans"/>
            </a:rPr>
            <a:t>sè</a:t>
          </a:r>
          <a:r>
            <a:rPr lang="en-US" dirty="0" smtClean="0">
              <a:latin typeface="Open Sans"/>
            </a:rPr>
            <a:t> “</a:t>
          </a:r>
          <a:r>
            <a:rPr lang="en-US" dirty="0" err="1" smtClean="0">
              <a:latin typeface="Open Sans"/>
            </a:rPr>
            <a:t>voglio</a:t>
          </a:r>
          <a:r>
            <a:rPr lang="en-US" dirty="0" smtClean="0">
              <a:latin typeface="Open Sans"/>
            </a:rPr>
            <a:t> </a:t>
          </a:r>
          <a:r>
            <a:rPr lang="en-US" dirty="0" err="1" smtClean="0">
              <a:latin typeface="Open Sans"/>
            </a:rPr>
            <a:t>ascoltare</a:t>
          </a:r>
          <a:r>
            <a:rPr lang="en-US" dirty="0" smtClean="0">
              <a:latin typeface="Open Sans"/>
            </a:rPr>
            <a:t> </a:t>
          </a:r>
          <a:r>
            <a:rPr lang="en-US" dirty="0" err="1" smtClean="0">
              <a:latin typeface="Open Sans"/>
            </a:rPr>
            <a:t>attivamente</a:t>
          </a:r>
          <a:r>
            <a:rPr lang="en-US" dirty="0" smtClean="0">
              <a:latin typeface="Open Sans"/>
            </a:rPr>
            <a:t>”</a:t>
          </a:r>
          <a:endParaRPr lang="bs-Latn-BA" dirty="0"/>
        </a:p>
      </dgm:t>
    </dgm:pt>
    <dgm:pt modelId="{138D6337-8A8D-47B5-9B82-95300A49C950}" type="parTrans" cxnId="{4279144D-946D-431E-B734-4FBEDDA92BDD}">
      <dgm:prSet/>
      <dgm:spPr/>
      <dgm:t>
        <a:bodyPr/>
        <a:lstStyle/>
        <a:p>
          <a:endParaRPr lang="bs-Latn-BA"/>
        </a:p>
      </dgm:t>
    </dgm:pt>
    <dgm:pt modelId="{5D352412-8557-4E1C-8397-747CDAD0331E}" type="sibTrans" cxnId="{4279144D-946D-431E-B734-4FBEDDA92BDD}">
      <dgm:prSet/>
      <dgm:spPr/>
      <dgm:t>
        <a:bodyPr/>
        <a:lstStyle/>
        <a:p>
          <a:endParaRPr lang="bs-Latn-BA"/>
        </a:p>
      </dgm:t>
    </dgm:pt>
    <dgm:pt modelId="{1E203E64-00AB-4B68-B493-D4344576121A}">
      <dgm:prSet phldrT="[Text]"/>
      <dgm:spPr/>
      <dgm:t>
        <a:bodyPr/>
        <a:lstStyle/>
        <a:p>
          <a:r>
            <a:rPr lang="en-US" dirty="0" err="1" smtClean="0">
              <a:latin typeface="Open Sans"/>
            </a:rPr>
            <a:t>Presta</a:t>
          </a:r>
          <a:r>
            <a:rPr lang="en-US" dirty="0" smtClean="0">
              <a:latin typeface="Open Sans"/>
            </a:rPr>
            <a:t> </a:t>
          </a:r>
          <a:r>
            <a:rPr lang="en-US" dirty="0" err="1" smtClean="0">
              <a:latin typeface="Open Sans"/>
            </a:rPr>
            <a:t>attenzione</a:t>
          </a:r>
          <a:r>
            <a:rPr lang="en-US" dirty="0" smtClean="0">
              <a:latin typeface="Open Sans"/>
            </a:rPr>
            <a:t> </a:t>
          </a:r>
          <a:endParaRPr lang="bs-Latn-BA" dirty="0"/>
        </a:p>
      </dgm:t>
    </dgm:pt>
    <dgm:pt modelId="{FE2750E2-1525-40FF-8E25-197C3B772DF9}" type="parTrans" cxnId="{9D974786-C2A1-4817-AB42-7015A0438FAB}">
      <dgm:prSet/>
      <dgm:spPr/>
      <dgm:t>
        <a:bodyPr/>
        <a:lstStyle/>
        <a:p>
          <a:endParaRPr lang="bs-Latn-BA"/>
        </a:p>
      </dgm:t>
    </dgm:pt>
    <dgm:pt modelId="{04C17521-50A3-4031-B3E2-DBA19C0C50E1}" type="sibTrans" cxnId="{9D974786-C2A1-4817-AB42-7015A0438FAB}">
      <dgm:prSet/>
      <dgm:spPr/>
      <dgm:t>
        <a:bodyPr/>
        <a:lstStyle/>
        <a:p>
          <a:endParaRPr lang="bs-Latn-BA"/>
        </a:p>
      </dgm:t>
    </dgm:pt>
    <dgm:pt modelId="{D53E2AFC-6CB4-425E-AE49-03F4CAA56D46}">
      <dgm:prSet phldrT="[Text]"/>
      <dgm:spPr/>
      <dgm:t>
        <a:bodyPr/>
        <a:lstStyle/>
        <a:p>
          <a:r>
            <a:rPr lang="en-US" dirty="0" smtClean="0">
              <a:latin typeface="Open Sans"/>
            </a:rPr>
            <a:t>Non </a:t>
          </a:r>
          <a:r>
            <a:rPr lang="en-US" dirty="0" err="1" smtClean="0">
              <a:latin typeface="Open Sans"/>
            </a:rPr>
            <a:t>interrompere</a:t>
          </a:r>
          <a:endParaRPr lang="bs-Latn-BA" dirty="0"/>
        </a:p>
      </dgm:t>
    </dgm:pt>
    <dgm:pt modelId="{9E8458CB-944E-4247-A746-C2A95D9C0BB7}" type="parTrans" cxnId="{897E1AC0-613F-47EA-88D4-2B4FFADD598E}">
      <dgm:prSet/>
      <dgm:spPr/>
      <dgm:t>
        <a:bodyPr/>
        <a:lstStyle/>
        <a:p>
          <a:endParaRPr lang="bs-Latn-BA"/>
        </a:p>
      </dgm:t>
    </dgm:pt>
    <dgm:pt modelId="{AE3E3CD3-5E74-40E4-98AF-C551AC725BAB}" type="sibTrans" cxnId="{897E1AC0-613F-47EA-88D4-2B4FFADD598E}">
      <dgm:prSet/>
      <dgm:spPr/>
      <dgm:t>
        <a:bodyPr/>
        <a:lstStyle/>
        <a:p>
          <a:endParaRPr lang="bs-Latn-BA"/>
        </a:p>
      </dgm:t>
    </dgm:pt>
    <dgm:pt modelId="{C91CC203-C21F-43C5-8ACE-C86AB01D94F1}">
      <dgm:prSet/>
      <dgm:spPr/>
      <dgm:t>
        <a:bodyPr/>
        <a:lstStyle/>
        <a:p>
          <a:r>
            <a:rPr lang="en-US" dirty="0" err="1" smtClean="0">
              <a:latin typeface="Open Sans"/>
            </a:rPr>
            <a:t>Rifletti</a:t>
          </a:r>
          <a:endParaRPr lang="bs-Latn-BA" dirty="0"/>
        </a:p>
      </dgm:t>
    </dgm:pt>
    <dgm:pt modelId="{83F6557B-D426-4617-9BCF-9E95AF95DA38}" type="parTrans" cxnId="{36EBE93A-1136-4C25-9686-54E41EACFCEC}">
      <dgm:prSet/>
      <dgm:spPr/>
      <dgm:t>
        <a:bodyPr/>
        <a:lstStyle/>
        <a:p>
          <a:endParaRPr lang="bs-Latn-BA"/>
        </a:p>
      </dgm:t>
    </dgm:pt>
    <dgm:pt modelId="{7261ED5A-3CF1-4C3F-A473-0F06ED0F9B81}" type="sibTrans" cxnId="{36EBE93A-1136-4C25-9686-54E41EACFCEC}">
      <dgm:prSet/>
      <dgm:spPr/>
      <dgm:t>
        <a:bodyPr/>
        <a:lstStyle/>
        <a:p>
          <a:endParaRPr lang="bs-Latn-BA"/>
        </a:p>
      </dgm:t>
    </dgm:pt>
    <dgm:pt modelId="{C7FC4BB1-2F1A-4850-A77B-AEF43BE7848A}">
      <dgm:prSet/>
      <dgm:spPr/>
      <dgm:t>
        <a:bodyPr/>
        <a:lstStyle/>
        <a:p>
          <a:r>
            <a:rPr lang="en-US" dirty="0" err="1" smtClean="0">
              <a:latin typeface="Open Sans"/>
            </a:rPr>
            <a:t>Linguaggio</a:t>
          </a:r>
          <a:r>
            <a:rPr lang="en-US" dirty="0" smtClean="0">
              <a:latin typeface="Open Sans"/>
            </a:rPr>
            <a:t> del </a:t>
          </a:r>
          <a:r>
            <a:rPr lang="en-US" dirty="0" err="1" smtClean="0">
              <a:latin typeface="Open Sans"/>
            </a:rPr>
            <a:t>corpo</a:t>
          </a:r>
          <a:endParaRPr lang="bs-Latn-BA" dirty="0"/>
        </a:p>
      </dgm:t>
    </dgm:pt>
    <dgm:pt modelId="{55D60D2C-61C0-49C0-B93D-5AA56AA7A27A}" type="parTrans" cxnId="{18E7D254-8030-4AAE-9BC6-D142F4B9DDBF}">
      <dgm:prSet/>
      <dgm:spPr/>
      <dgm:t>
        <a:bodyPr/>
        <a:lstStyle/>
        <a:p>
          <a:endParaRPr lang="bs-Latn-BA"/>
        </a:p>
      </dgm:t>
    </dgm:pt>
    <dgm:pt modelId="{6A31B76E-6A09-4715-9816-D2FF0A312EE6}" type="sibTrans" cxnId="{18E7D254-8030-4AAE-9BC6-D142F4B9DDBF}">
      <dgm:prSet/>
      <dgm:spPr/>
      <dgm:t>
        <a:bodyPr/>
        <a:lstStyle/>
        <a:p>
          <a:endParaRPr lang="en-US">
            <a:latin typeface="Open Sans"/>
          </a:endParaRPr>
        </a:p>
      </dgm:t>
    </dgm:pt>
    <dgm:pt modelId="{7858D56C-D876-4EE6-8F70-DA64C91A44F6}">
      <dgm:prSet/>
      <dgm:spPr/>
      <dgm:t>
        <a:bodyPr/>
        <a:lstStyle/>
        <a:p>
          <a:r>
            <a:rPr lang="en-US" dirty="0" err="1" smtClean="0">
              <a:latin typeface="Open Sans"/>
            </a:rPr>
            <a:t>Parafrasare</a:t>
          </a:r>
          <a:endParaRPr lang="bs-Latn-BA" dirty="0"/>
        </a:p>
      </dgm:t>
    </dgm:pt>
    <dgm:pt modelId="{9B71DA77-F1E1-49CC-A53D-9696516976B5}" type="parTrans" cxnId="{05C68C2D-F052-436C-8D7D-AB6B0FAD6019}">
      <dgm:prSet/>
      <dgm:spPr/>
      <dgm:t>
        <a:bodyPr/>
        <a:lstStyle/>
        <a:p>
          <a:endParaRPr lang="bs-Latn-BA"/>
        </a:p>
      </dgm:t>
    </dgm:pt>
    <dgm:pt modelId="{340E377C-C918-4F2E-91E9-ABE0A3CF166D}" type="sibTrans" cxnId="{05C68C2D-F052-436C-8D7D-AB6B0FAD6019}">
      <dgm:prSet/>
      <dgm:spPr/>
      <dgm:t>
        <a:bodyPr/>
        <a:lstStyle/>
        <a:p>
          <a:endParaRPr lang="en-US">
            <a:latin typeface="Open Sans"/>
          </a:endParaRPr>
        </a:p>
      </dgm:t>
    </dgm:pt>
    <dgm:pt modelId="{59F085B8-2364-4A53-9361-9EED671C8953}" type="pres">
      <dgm:prSet presAssocID="{D14687A1-A896-456B-9F67-FB3DF617382B}" presName="Name0" presStyleCnt="0">
        <dgm:presLayoutVars>
          <dgm:chMax val="1"/>
          <dgm:dir/>
          <dgm:animLvl val="ctr"/>
          <dgm:resizeHandles val="exact"/>
        </dgm:presLayoutVars>
      </dgm:prSet>
      <dgm:spPr/>
      <dgm:t>
        <a:bodyPr/>
        <a:lstStyle/>
        <a:p>
          <a:endParaRPr lang="en-GB"/>
        </a:p>
      </dgm:t>
    </dgm:pt>
    <dgm:pt modelId="{C4AED14F-CB51-4563-949D-0C5C70F4D78B}" type="pres">
      <dgm:prSet presAssocID="{86F9E366-AAA4-49F3-B086-FA64C44E8A7F}" presName="centerShape" presStyleLbl="node0" presStyleIdx="0" presStyleCnt="1" custScaleX="123325" custScaleY="124185"/>
      <dgm:spPr/>
      <dgm:t>
        <a:bodyPr/>
        <a:lstStyle/>
        <a:p>
          <a:endParaRPr lang="en-GB"/>
        </a:p>
      </dgm:t>
    </dgm:pt>
    <dgm:pt modelId="{42C35237-0557-4774-84F2-27824302B8D8}" type="pres">
      <dgm:prSet presAssocID="{68A05BB5-79EE-432D-A2D0-91C5F65B859B}" presName="parTrans" presStyleLbl="sibTrans2D1" presStyleIdx="0" presStyleCnt="7"/>
      <dgm:spPr/>
      <dgm:t>
        <a:bodyPr/>
        <a:lstStyle/>
        <a:p>
          <a:endParaRPr lang="en-GB"/>
        </a:p>
      </dgm:t>
    </dgm:pt>
    <dgm:pt modelId="{38D37917-77F8-44CE-B219-8C8616F2E2EF}" type="pres">
      <dgm:prSet presAssocID="{68A05BB5-79EE-432D-A2D0-91C5F65B859B}" presName="connectorText" presStyleLbl="sibTrans2D1" presStyleIdx="0" presStyleCnt="7"/>
      <dgm:spPr/>
      <dgm:t>
        <a:bodyPr/>
        <a:lstStyle/>
        <a:p>
          <a:endParaRPr lang="en-GB"/>
        </a:p>
      </dgm:t>
    </dgm:pt>
    <dgm:pt modelId="{5E8C8EB0-AAF0-41EE-8CDB-6A8DA86A8BCD}" type="pres">
      <dgm:prSet presAssocID="{1818A812-5375-4948-879D-8320D3C889B1}" presName="node" presStyleLbl="node1" presStyleIdx="0" presStyleCnt="7">
        <dgm:presLayoutVars>
          <dgm:bulletEnabled val="1"/>
        </dgm:presLayoutVars>
      </dgm:prSet>
      <dgm:spPr/>
      <dgm:t>
        <a:bodyPr/>
        <a:lstStyle/>
        <a:p>
          <a:endParaRPr lang="en-GB"/>
        </a:p>
      </dgm:t>
    </dgm:pt>
    <dgm:pt modelId="{FADAFFAF-67D1-4D2D-BF23-2E6831916B9C}" type="pres">
      <dgm:prSet presAssocID="{9B71DA77-F1E1-49CC-A53D-9696516976B5}" presName="parTrans" presStyleLbl="sibTrans2D1" presStyleIdx="1" presStyleCnt="7"/>
      <dgm:spPr/>
      <dgm:t>
        <a:bodyPr/>
        <a:lstStyle/>
        <a:p>
          <a:endParaRPr lang="en-GB"/>
        </a:p>
      </dgm:t>
    </dgm:pt>
    <dgm:pt modelId="{74363D07-BD69-4E56-A378-6A2701C020DD}" type="pres">
      <dgm:prSet presAssocID="{9B71DA77-F1E1-49CC-A53D-9696516976B5}" presName="connectorText" presStyleLbl="sibTrans2D1" presStyleIdx="1" presStyleCnt="7"/>
      <dgm:spPr/>
      <dgm:t>
        <a:bodyPr/>
        <a:lstStyle/>
        <a:p>
          <a:endParaRPr lang="en-GB"/>
        </a:p>
      </dgm:t>
    </dgm:pt>
    <dgm:pt modelId="{44840672-0FFE-4625-9B76-C185B4B99DBB}" type="pres">
      <dgm:prSet presAssocID="{7858D56C-D876-4EE6-8F70-DA64C91A44F6}" presName="node" presStyleLbl="node1" presStyleIdx="1" presStyleCnt="7">
        <dgm:presLayoutVars>
          <dgm:bulletEnabled val="1"/>
        </dgm:presLayoutVars>
      </dgm:prSet>
      <dgm:spPr/>
      <dgm:t>
        <a:bodyPr/>
        <a:lstStyle/>
        <a:p>
          <a:endParaRPr lang="en-GB"/>
        </a:p>
      </dgm:t>
    </dgm:pt>
    <dgm:pt modelId="{4A970400-E386-45D6-A87F-0B8DF1BF5065}" type="pres">
      <dgm:prSet presAssocID="{138D6337-8A8D-47B5-9B82-95300A49C950}" presName="parTrans" presStyleLbl="sibTrans2D1" presStyleIdx="2" presStyleCnt="7"/>
      <dgm:spPr/>
      <dgm:t>
        <a:bodyPr/>
        <a:lstStyle/>
        <a:p>
          <a:endParaRPr lang="en-GB"/>
        </a:p>
      </dgm:t>
    </dgm:pt>
    <dgm:pt modelId="{82FDFF87-1E5A-4B64-8AF4-331EDB01ABC9}" type="pres">
      <dgm:prSet presAssocID="{138D6337-8A8D-47B5-9B82-95300A49C950}" presName="connectorText" presStyleLbl="sibTrans2D1" presStyleIdx="2" presStyleCnt="7"/>
      <dgm:spPr/>
      <dgm:t>
        <a:bodyPr/>
        <a:lstStyle/>
        <a:p>
          <a:endParaRPr lang="en-GB"/>
        </a:p>
      </dgm:t>
    </dgm:pt>
    <dgm:pt modelId="{04368B75-E8D1-44A5-AF99-28A6EC86E8C3}" type="pres">
      <dgm:prSet presAssocID="{33FDE8E2-9212-4986-B3E9-A329DB3E3446}" presName="node" presStyleLbl="node1" presStyleIdx="2" presStyleCnt="7">
        <dgm:presLayoutVars>
          <dgm:bulletEnabled val="1"/>
        </dgm:presLayoutVars>
      </dgm:prSet>
      <dgm:spPr/>
      <dgm:t>
        <a:bodyPr/>
        <a:lstStyle/>
        <a:p>
          <a:endParaRPr lang="en-GB"/>
        </a:p>
      </dgm:t>
    </dgm:pt>
    <dgm:pt modelId="{0B0C37FB-A3E8-4B71-B60C-D3188067C08B}" type="pres">
      <dgm:prSet presAssocID="{55D60D2C-61C0-49C0-B93D-5AA56AA7A27A}" presName="parTrans" presStyleLbl="sibTrans2D1" presStyleIdx="3" presStyleCnt="7"/>
      <dgm:spPr/>
      <dgm:t>
        <a:bodyPr/>
        <a:lstStyle/>
        <a:p>
          <a:endParaRPr lang="en-GB"/>
        </a:p>
      </dgm:t>
    </dgm:pt>
    <dgm:pt modelId="{E19BC9B5-C7EB-4DFF-8CA8-3BC78D8656EB}" type="pres">
      <dgm:prSet presAssocID="{55D60D2C-61C0-49C0-B93D-5AA56AA7A27A}" presName="connectorText" presStyleLbl="sibTrans2D1" presStyleIdx="3" presStyleCnt="7"/>
      <dgm:spPr/>
      <dgm:t>
        <a:bodyPr/>
        <a:lstStyle/>
        <a:p>
          <a:endParaRPr lang="en-GB"/>
        </a:p>
      </dgm:t>
    </dgm:pt>
    <dgm:pt modelId="{80C53943-9FF0-4C50-B4EA-6CCB74FC8A12}" type="pres">
      <dgm:prSet presAssocID="{C7FC4BB1-2F1A-4850-A77B-AEF43BE7848A}" presName="node" presStyleLbl="node1" presStyleIdx="3" presStyleCnt="7">
        <dgm:presLayoutVars>
          <dgm:bulletEnabled val="1"/>
        </dgm:presLayoutVars>
      </dgm:prSet>
      <dgm:spPr/>
      <dgm:t>
        <a:bodyPr/>
        <a:lstStyle/>
        <a:p>
          <a:endParaRPr lang="en-GB"/>
        </a:p>
      </dgm:t>
    </dgm:pt>
    <dgm:pt modelId="{46A89B4C-1416-4255-8A43-7AF6B7B6DFAF}" type="pres">
      <dgm:prSet presAssocID="{83F6557B-D426-4617-9BCF-9E95AF95DA38}" presName="parTrans" presStyleLbl="sibTrans2D1" presStyleIdx="4" presStyleCnt="7"/>
      <dgm:spPr/>
      <dgm:t>
        <a:bodyPr/>
        <a:lstStyle/>
        <a:p>
          <a:endParaRPr lang="en-GB"/>
        </a:p>
      </dgm:t>
    </dgm:pt>
    <dgm:pt modelId="{0F06BB60-B3AE-4B1B-BE9B-0DBFEBEB3804}" type="pres">
      <dgm:prSet presAssocID="{83F6557B-D426-4617-9BCF-9E95AF95DA38}" presName="connectorText" presStyleLbl="sibTrans2D1" presStyleIdx="4" presStyleCnt="7"/>
      <dgm:spPr/>
      <dgm:t>
        <a:bodyPr/>
        <a:lstStyle/>
        <a:p>
          <a:endParaRPr lang="en-GB"/>
        </a:p>
      </dgm:t>
    </dgm:pt>
    <dgm:pt modelId="{BA2B795F-E442-4590-AD13-929C7EFFCB23}" type="pres">
      <dgm:prSet presAssocID="{C91CC203-C21F-43C5-8ACE-C86AB01D94F1}" presName="node" presStyleLbl="node1" presStyleIdx="4" presStyleCnt="7">
        <dgm:presLayoutVars>
          <dgm:bulletEnabled val="1"/>
        </dgm:presLayoutVars>
      </dgm:prSet>
      <dgm:spPr/>
      <dgm:t>
        <a:bodyPr/>
        <a:lstStyle/>
        <a:p>
          <a:endParaRPr lang="en-GB"/>
        </a:p>
      </dgm:t>
    </dgm:pt>
    <dgm:pt modelId="{1866D246-D624-4689-AD19-F5CFE43E7899}" type="pres">
      <dgm:prSet presAssocID="{FE2750E2-1525-40FF-8E25-197C3B772DF9}" presName="parTrans" presStyleLbl="sibTrans2D1" presStyleIdx="5" presStyleCnt="7"/>
      <dgm:spPr/>
      <dgm:t>
        <a:bodyPr/>
        <a:lstStyle/>
        <a:p>
          <a:endParaRPr lang="en-GB"/>
        </a:p>
      </dgm:t>
    </dgm:pt>
    <dgm:pt modelId="{A59EA8EE-6DB9-440A-8B6B-216C70C297F7}" type="pres">
      <dgm:prSet presAssocID="{FE2750E2-1525-40FF-8E25-197C3B772DF9}" presName="connectorText" presStyleLbl="sibTrans2D1" presStyleIdx="5" presStyleCnt="7"/>
      <dgm:spPr/>
      <dgm:t>
        <a:bodyPr/>
        <a:lstStyle/>
        <a:p>
          <a:endParaRPr lang="en-GB"/>
        </a:p>
      </dgm:t>
    </dgm:pt>
    <dgm:pt modelId="{A0E71B05-AA8F-435B-B6CF-7537B3A8CCFE}" type="pres">
      <dgm:prSet presAssocID="{1E203E64-00AB-4B68-B493-D4344576121A}" presName="node" presStyleLbl="node1" presStyleIdx="5" presStyleCnt="7">
        <dgm:presLayoutVars>
          <dgm:bulletEnabled val="1"/>
        </dgm:presLayoutVars>
      </dgm:prSet>
      <dgm:spPr/>
      <dgm:t>
        <a:bodyPr/>
        <a:lstStyle/>
        <a:p>
          <a:endParaRPr lang="en-GB"/>
        </a:p>
      </dgm:t>
    </dgm:pt>
    <dgm:pt modelId="{7E8E96C4-2C65-4E15-B54F-0CA853E256B6}" type="pres">
      <dgm:prSet presAssocID="{9E8458CB-944E-4247-A746-C2A95D9C0BB7}" presName="parTrans" presStyleLbl="sibTrans2D1" presStyleIdx="6" presStyleCnt="7"/>
      <dgm:spPr/>
      <dgm:t>
        <a:bodyPr/>
        <a:lstStyle/>
        <a:p>
          <a:endParaRPr lang="en-GB"/>
        </a:p>
      </dgm:t>
    </dgm:pt>
    <dgm:pt modelId="{F22B896C-BB70-4EB7-B545-19A55405EBB0}" type="pres">
      <dgm:prSet presAssocID="{9E8458CB-944E-4247-A746-C2A95D9C0BB7}" presName="connectorText" presStyleLbl="sibTrans2D1" presStyleIdx="6" presStyleCnt="7"/>
      <dgm:spPr/>
      <dgm:t>
        <a:bodyPr/>
        <a:lstStyle/>
        <a:p>
          <a:endParaRPr lang="en-GB"/>
        </a:p>
      </dgm:t>
    </dgm:pt>
    <dgm:pt modelId="{EA38635D-141D-459E-98E6-81C3BFD2B4F5}" type="pres">
      <dgm:prSet presAssocID="{D53E2AFC-6CB4-425E-AE49-03F4CAA56D46}" presName="node" presStyleLbl="node1" presStyleIdx="6" presStyleCnt="7">
        <dgm:presLayoutVars>
          <dgm:bulletEnabled val="1"/>
        </dgm:presLayoutVars>
      </dgm:prSet>
      <dgm:spPr/>
      <dgm:t>
        <a:bodyPr/>
        <a:lstStyle/>
        <a:p>
          <a:endParaRPr lang="en-GB"/>
        </a:p>
      </dgm:t>
    </dgm:pt>
  </dgm:ptLst>
  <dgm:cxnLst>
    <dgm:cxn modelId="{C77E4E40-F631-494E-8D68-AF765F56B610}" type="presOf" srcId="{83F6557B-D426-4617-9BCF-9E95AF95DA38}" destId="{46A89B4C-1416-4255-8A43-7AF6B7B6DFAF}" srcOrd="0" destOrd="0" presId="urn:microsoft.com/office/officeart/2005/8/layout/radial5"/>
    <dgm:cxn modelId="{5B2A80AE-121D-46EF-AC37-2A4ACCDEADE3}" type="presOf" srcId="{1E203E64-00AB-4B68-B493-D4344576121A}" destId="{A0E71B05-AA8F-435B-B6CF-7537B3A8CCFE}" srcOrd="0" destOrd="0" presId="urn:microsoft.com/office/officeart/2005/8/layout/radial5"/>
    <dgm:cxn modelId="{C3754F8E-8415-4995-8278-3724537545F0}" type="presOf" srcId="{9E8458CB-944E-4247-A746-C2A95D9C0BB7}" destId="{F22B896C-BB70-4EB7-B545-19A55405EBB0}" srcOrd="1" destOrd="0" presId="urn:microsoft.com/office/officeart/2005/8/layout/radial5"/>
    <dgm:cxn modelId="{04D6CB44-F024-4411-864C-77ED47E34450}" type="presOf" srcId="{C91CC203-C21F-43C5-8ACE-C86AB01D94F1}" destId="{BA2B795F-E442-4590-AD13-929C7EFFCB23}" srcOrd="0" destOrd="0" presId="urn:microsoft.com/office/officeart/2005/8/layout/radial5"/>
    <dgm:cxn modelId="{4279144D-946D-431E-B734-4FBEDDA92BDD}" srcId="{86F9E366-AAA4-49F3-B086-FA64C44E8A7F}" destId="{33FDE8E2-9212-4986-B3E9-A329DB3E3446}" srcOrd="2" destOrd="0" parTransId="{138D6337-8A8D-47B5-9B82-95300A49C950}" sibTransId="{5D352412-8557-4E1C-8397-747CDAD0331E}"/>
    <dgm:cxn modelId="{CF9E00AF-0B10-4EE6-BB5C-3CE5532C472E}" type="presOf" srcId="{9E8458CB-944E-4247-A746-C2A95D9C0BB7}" destId="{7E8E96C4-2C65-4E15-B54F-0CA853E256B6}" srcOrd="0" destOrd="0" presId="urn:microsoft.com/office/officeart/2005/8/layout/radial5"/>
    <dgm:cxn modelId="{A4D1FB68-A139-4C9C-9CE0-6BE245A98E58}" type="presOf" srcId="{FE2750E2-1525-40FF-8E25-197C3B772DF9}" destId="{A59EA8EE-6DB9-440A-8B6B-216C70C297F7}" srcOrd="1" destOrd="0" presId="urn:microsoft.com/office/officeart/2005/8/layout/radial5"/>
    <dgm:cxn modelId="{36DDC833-6944-4FEA-AD29-B2060AFB11FB}" type="presOf" srcId="{68A05BB5-79EE-432D-A2D0-91C5F65B859B}" destId="{42C35237-0557-4774-84F2-27824302B8D8}" srcOrd="0" destOrd="0" presId="urn:microsoft.com/office/officeart/2005/8/layout/radial5"/>
    <dgm:cxn modelId="{1892E84C-29CC-45AE-93D7-DAA5C3A73424}" type="presOf" srcId="{FE2750E2-1525-40FF-8E25-197C3B772DF9}" destId="{1866D246-D624-4689-AD19-F5CFE43E7899}" srcOrd="0" destOrd="0" presId="urn:microsoft.com/office/officeart/2005/8/layout/radial5"/>
    <dgm:cxn modelId="{B76D3C8C-5D94-42E6-820B-D2B501F6F22F}" type="presOf" srcId="{138D6337-8A8D-47B5-9B82-95300A49C950}" destId="{4A970400-E386-45D6-A87F-0B8DF1BF5065}" srcOrd="0" destOrd="0" presId="urn:microsoft.com/office/officeart/2005/8/layout/radial5"/>
    <dgm:cxn modelId="{AB6889F6-A495-473D-8EB9-883F3D4B0121}" type="presOf" srcId="{D53E2AFC-6CB4-425E-AE49-03F4CAA56D46}" destId="{EA38635D-141D-459E-98E6-81C3BFD2B4F5}" srcOrd="0" destOrd="0" presId="urn:microsoft.com/office/officeart/2005/8/layout/radial5"/>
    <dgm:cxn modelId="{9D974786-C2A1-4817-AB42-7015A0438FAB}" srcId="{86F9E366-AAA4-49F3-B086-FA64C44E8A7F}" destId="{1E203E64-00AB-4B68-B493-D4344576121A}" srcOrd="5" destOrd="0" parTransId="{FE2750E2-1525-40FF-8E25-197C3B772DF9}" sibTransId="{04C17521-50A3-4031-B3E2-DBA19C0C50E1}"/>
    <dgm:cxn modelId="{0D8180D4-C742-4036-A67E-390FEB1F3307}" type="presOf" srcId="{C7FC4BB1-2F1A-4850-A77B-AEF43BE7848A}" destId="{80C53943-9FF0-4C50-B4EA-6CCB74FC8A12}" srcOrd="0" destOrd="0" presId="urn:microsoft.com/office/officeart/2005/8/layout/radial5"/>
    <dgm:cxn modelId="{0ACFBE74-F57B-4CB3-ADE7-B5750F42E7EB}" type="presOf" srcId="{7858D56C-D876-4EE6-8F70-DA64C91A44F6}" destId="{44840672-0FFE-4625-9B76-C185B4B99DBB}" srcOrd="0" destOrd="0" presId="urn:microsoft.com/office/officeart/2005/8/layout/radial5"/>
    <dgm:cxn modelId="{5DDC4C60-F8FF-4FA8-AC18-61FF612D925A}" type="presOf" srcId="{55D60D2C-61C0-49C0-B93D-5AA56AA7A27A}" destId="{E19BC9B5-C7EB-4DFF-8CA8-3BC78D8656EB}" srcOrd="1" destOrd="0" presId="urn:microsoft.com/office/officeart/2005/8/layout/radial5"/>
    <dgm:cxn modelId="{74F2EB19-343C-4539-BA21-F24AEABE1EAD}" type="presOf" srcId="{68A05BB5-79EE-432D-A2D0-91C5F65B859B}" destId="{38D37917-77F8-44CE-B219-8C8616F2E2EF}" srcOrd="1" destOrd="0" presId="urn:microsoft.com/office/officeart/2005/8/layout/radial5"/>
    <dgm:cxn modelId="{76C534AF-D072-4616-A231-2AB61A2992A4}" type="presOf" srcId="{33FDE8E2-9212-4986-B3E9-A329DB3E3446}" destId="{04368B75-E8D1-44A5-AF99-28A6EC86E8C3}" srcOrd="0" destOrd="0" presId="urn:microsoft.com/office/officeart/2005/8/layout/radial5"/>
    <dgm:cxn modelId="{897E1AC0-613F-47EA-88D4-2B4FFADD598E}" srcId="{86F9E366-AAA4-49F3-B086-FA64C44E8A7F}" destId="{D53E2AFC-6CB4-425E-AE49-03F4CAA56D46}" srcOrd="6" destOrd="0" parTransId="{9E8458CB-944E-4247-A746-C2A95D9C0BB7}" sibTransId="{AE3E3CD3-5E74-40E4-98AF-C551AC725BAB}"/>
    <dgm:cxn modelId="{18E7D254-8030-4AAE-9BC6-D142F4B9DDBF}" srcId="{86F9E366-AAA4-49F3-B086-FA64C44E8A7F}" destId="{C7FC4BB1-2F1A-4850-A77B-AEF43BE7848A}" srcOrd="3" destOrd="0" parTransId="{55D60D2C-61C0-49C0-B93D-5AA56AA7A27A}" sibTransId="{6A31B76E-6A09-4715-9816-D2FF0A312EE6}"/>
    <dgm:cxn modelId="{1CD2D04A-B327-4B05-977E-D4BB2FA88476}" type="presOf" srcId="{9B71DA77-F1E1-49CC-A53D-9696516976B5}" destId="{74363D07-BD69-4E56-A378-6A2701C020DD}" srcOrd="1" destOrd="0" presId="urn:microsoft.com/office/officeart/2005/8/layout/radial5"/>
    <dgm:cxn modelId="{7BB8A21D-ECBD-4505-8114-84E3BE39DA36}" type="presOf" srcId="{86F9E366-AAA4-49F3-B086-FA64C44E8A7F}" destId="{C4AED14F-CB51-4563-949D-0C5C70F4D78B}" srcOrd="0" destOrd="0" presId="urn:microsoft.com/office/officeart/2005/8/layout/radial5"/>
    <dgm:cxn modelId="{F323E435-B05B-4580-BB9E-68A333B9BB0C}" srcId="{86F9E366-AAA4-49F3-B086-FA64C44E8A7F}" destId="{1818A812-5375-4948-879D-8320D3C889B1}" srcOrd="0" destOrd="0" parTransId="{68A05BB5-79EE-432D-A2D0-91C5F65B859B}" sibTransId="{FB05B4C9-8765-40FF-B553-B96647F0B931}"/>
    <dgm:cxn modelId="{DD51AE23-16A8-4DAE-BED3-F28BED53B9B5}" type="presOf" srcId="{55D60D2C-61C0-49C0-B93D-5AA56AA7A27A}" destId="{0B0C37FB-A3E8-4B71-B60C-D3188067C08B}" srcOrd="0" destOrd="0" presId="urn:microsoft.com/office/officeart/2005/8/layout/radial5"/>
    <dgm:cxn modelId="{E5F5D871-73DC-4F58-924E-22004E75F5C2}" type="presOf" srcId="{83F6557B-D426-4617-9BCF-9E95AF95DA38}" destId="{0F06BB60-B3AE-4B1B-BE9B-0DBFEBEB3804}" srcOrd="1" destOrd="0" presId="urn:microsoft.com/office/officeart/2005/8/layout/radial5"/>
    <dgm:cxn modelId="{C677BDBA-D8AE-4B91-B7EB-E78F0E1DC3B1}" type="presOf" srcId="{9B71DA77-F1E1-49CC-A53D-9696516976B5}" destId="{FADAFFAF-67D1-4D2D-BF23-2E6831916B9C}" srcOrd="0" destOrd="0" presId="urn:microsoft.com/office/officeart/2005/8/layout/radial5"/>
    <dgm:cxn modelId="{05C68C2D-F052-436C-8D7D-AB6B0FAD6019}" srcId="{86F9E366-AAA4-49F3-B086-FA64C44E8A7F}" destId="{7858D56C-D876-4EE6-8F70-DA64C91A44F6}" srcOrd="1" destOrd="0" parTransId="{9B71DA77-F1E1-49CC-A53D-9696516976B5}" sibTransId="{340E377C-C918-4F2E-91E9-ABE0A3CF166D}"/>
    <dgm:cxn modelId="{B38874BD-33FA-46B2-960C-2154A704AB7E}" type="presOf" srcId="{D14687A1-A896-456B-9F67-FB3DF617382B}" destId="{59F085B8-2364-4A53-9361-9EED671C8953}" srcOrd="0" destOrd="0" presId="urn:microsoft.com/office/officeart/2005/8/layout/radial5"/>
    <dgm:cxn modelId="{C3521E8C-F254-4BAB-8291-6021A3E065DB}" type="presOf" srcId="{1818A812-5375-4948-879D-8320D3C889B1}" destId="{5E8C8EB0-AAF0-41EE-8CDB-6A8DA86A8BCD}" srcOrd="0" destOrd="0" presId="urn:microsoft.com/office/officeart/2005/8/layout/radial5"/>
    <dgm:cxn modelId="{4B1CB966-E69F-4D1B-B63B-D295F59F7C8F}" srcId="{D14687A1-A896-456B-9F67-FB3DF617382B}" destId="{86F9E366-AAA4-49F3-B086-FA64C44E8A7F}" srcOrd="0" destOrd="0" parTransId="{289B1BF9-3BA0-428B-90F3-8A15B51AFE20}" sibTransId="{A37CC840-E1E3-4E0D-8370-985439C77AA6}"/>
    <dgm:cxn modelId="{23EFA750-7032-4B49-9672-2AD42EFA3855}" type="presOf" srcId="{138D6337-8A8D-47B5-9B82-95300A49C950}" destId="{82FDFF87-1E5A-4B64-8AF4-331EDB01ABC9}" srcOrd="1" destOrd="0" presId="urn:microsoft.com/office/officeart/2005/8/layout/radial5"/>
    <dgm:cxn modelId="{36EBE93A-1136-4C25-9686-54E41EACFCEC}" srcId="{86F9E366-AAA4-49F3-B086-FA64C44E8A7F}" destId="{C91CC203-C21F-43C5-8ACE-C86AB01D94F1}" srcOrd="4" destOrd="0" parTransId="{83F6557B-D426-4617-9BCF-9E95AF95DA38}" sibTransId="{7261ED5A-3CF1-4C3F-A473-0F06ED0F9B81}"/>
    <dgm:cxn modelId="{E368B539-05F1-4D23-B691-4A8EA71D6F65}" type="presParOf" srcId="{59F085B8-2364-4A53-9361-9EED671C8953}" destId="{C4AED14F-CB51-4563-949D-0C5C70F4D78B}" srcOrd="0" destOrd="0" presId="urn:microsoft.com/office/officeart/2005/8/layout/radial5"/>
    <dgm:cxn modelId="{A0432F7D-9D3D-47E5-8CE5-3FEF05876CE1}" type="presParOf" srcId="{59F085B8-2364-4A53-9361-9EED671C8953}" destId="{42C35237-0557-4774-84F2-27824302B8D8}" srcOrd="1" destOrd="0" presId="urn:microsoft.com/office/officeart/2005/8/layout/radial5"/>
    <dgm:cxn modelId="{9878A6A9-479D-4365-90F5-FC4C19A2620D}" type="presParOf" srcId="{42C35237-0557-4774-84F2-27824302B8D8}" destId="{38D37917-77F8-44CE-B219-8C8616F2E2EF}" srcOrd="0" destOrd="0" presId="urn:microsoft.com/office/officeart/2005/8/layout/radial5"/>
    <dgm:cxn modelId="{B493C2D6-61EB-49EA-B434-0251F81F7DD6}" type="presParOf" srcId="{59F085B8-2364-4A53-9361-9EED671C8953}" destId="{5E8C8EB0-AAF0-41EE-8CDB-6A8DA86A8BCD}" srcOrd="2" destOrd="0" presId="urn:microsoft.com/office/officeart/2005/8/layout/radial5"/>
    <dgm:cxn modelId="{DFA15B17-4966-452C-9D3D-0A0E6640F7B2}" type="presParOf" srcId="{59F085B8-2364-4A53-9361-9EED671C8953}" destId="{FADAFFAF-67D1-4D2D-BF23-2E6831916B9C}" srcOrd="3" destOrd="0" presId="urn:microsoft.com/office/officeart/2005/8/layout/radial5"/>
    <dgm:cxn modelId="{ED5F77C4-537E-4C60-A708-0FD381655D0F}" type="presParOf" srcId="{FADAFFAF-67D1-4D2D-BF23-2E6831916B9C}" destId="{74363D07-BD69-4E56-A378-6A2701C020DD}" srcOrd="0" destOrd="0" presId="urn:microsoft.com/office/officeart/2005/8/layout/radial5"/>
    <dgm:cxn modelId="{F112D827-1AEE-438E-B8CD-7CADFE72756B}" type="presParOf" srcId="{59F085B8-2364-4A53-9361-9EED671C8953}" destId="{44840672-0FFE-4625-9B76-C185B4B99DBB}" srcOrd="4" destOrd="0" presId="urn:microsoft.com/office/officeart/2005/8/layout/radial5"/>
    <dgm:cxn modelId="{DA559860-22C8-4022-BB3A-CB187A4997C5}" type="presParOf" srcId="{59F085B8-2364-4A53-9361-9EED671C8953}" destId="{4A970400-E386-45D6-A87F-0B8DF1BF5065}" srcOrd="5" destOrd="0" presId="urn:microsoft.com/office/officeart/2005/8/layout/radial5"/>
    <dgm:cxn modelId="{0E29E8C7-CA8F-4823-A528-0410F7A43049}" type="presParOf" srcId="{4A970400-E386-45D6-A87F-0B8DF1BF5065}" destId="{82FDFF87-1E5A-4B64-8AF4-331EDB01ABC9}" srcOrd="0" destOrd="0" presId="urn:microsoft.com/office/officeart/2005/8/layout/radial5"/>
    <dgm:cxn modelId="{9F881372-7B26-4136-8F83-4FC80CC0098D}" type="presParOf" srcId="{59F085B8-2364-4A53-9361-9EED671C8953}" destId="{04368B75-E8D1-44A5-AF99-28A6EC86E8C3}" srcOrd="6" destOrd="0" presId="urn:microsoft.com/office/officeart/2005/8/layout/radial5"/>
    <dgm:cxn modelId="{D95FE675-7735-451E-9E5C-325811BC1E08}" type="presParOf" srcId="{59F085B8-2364-4A53-9361-9EED671C8953}" destId="{0B0C37FB-A3E8-4B71-B60C-D3188067C08B}" srcOrd="7" destOrd="0" presId="urn:microsoft.com/office/officeart/2005/8/layout/radial5"/>
    <dgm:cxn modelId="{1814FD07-61E9-4257-9588-3B46FF0FF7FA}" type="presParOf" srcId="{0B0C37FB-A3E8-4B71-B60C-D3188067C08B}" destId="{E19BC9B5-C7EB-4DFF-8CA8-3BC78D8656EB}" srcOrd="0" destOrd="0" presId="urn:microsoft.com/office/officeart/2005/8/layout/radial5"/>
    <dgm:cxn modelId="{76DF747B-AAF2-4084-AA74-5007B79AC94F}" type="presParOf" srcId="{59F085B8-2364-4A53-9361-9EED671C8953}" destId="{80C53943-9FF0-4C50-B4EA-6CCB74FC8A12}" srcOrd="8" destOrd="0" presId="urn:microsoft.com/office/officeart/2005/8/layout/radial5"/>
    <dgm:cxn modelId="{38B6D599-E34C-4A34-8121-666AC54B5434}" type="presParOf" srcId="{59F085B8-2364-4A53-9361-9EED671C8953}" destId="{46A89B4C-1416-4255-8A43-7AF6B7B6DFAF}" srcOrd="9" destOrd="0" presId="urn:microsoft.com/office/officeart/2005/8/layout/radial5"/>
    <dgm:cxn modelId="{B665BECB-55E9-4088-A708-9F4F05F2518B}" type="presParOf" srcId="{46A89B4C-1416-4255-8A43-7AF6B7B6DFAF}" destId="{0F06BB60-B3AE-4B1B-BE9B-0DBFEBEB3804}" srcOrd="0" destOrd="0" presId="urn:microsoft.com/office/officeart/2005/8/layout/radial5"/>
    <dgm:cxn modelId="{B17DF25D-C0AA-4BE6-A6A9-F0AE47674C4E}" type="presParOf" srcId="{59F085B8-2364-4A53-9361-9EED671C8953}" destId="{BA2B795F-E442-4590-AD13-929C7EFFCB23}" srcOrd="10" destOrd="0" presId="urn:microsoft.com/office/officeart/2005/8/layout/radial5"/>
    <dgm:cxn modelId="{A0ACC77E-1D5B-491C-B3D7-B156C0E53905}" type="presParOf" srcId="{59F085B8-2364-4A53-9361-9EED671C8953}" destId="{1866D246-D624-4689-AD19-F5CFE43E7899}" srcOrd="11" destOrd="0" presId="urn:microsoft.com/office/officeart/2005/8/layout/radial5"/>
    <dgm:cxn modelId="{64BCA60A-05E8-4AAB-8A1F-EAF59FDF5146}" type="presParOf" srcId="{1866D246-D624-4689-AD19-F5CFE43E7899}" destId="{A59EA8EE-6DB9-440A-8B6B-216C70C297F7}" srcOrd="0" destOrd="0" presId="urn:microsoft.com/office/officeart/2005/8/layout/radial5"/>
    <dgm:cxn modelId="{15CF8E99-7964-4283-AAC1-02ACC430E6EC}" type="presParOf" srcId="{59F085B8-2364-4A53-9361-9EED671C8953}" destId="{A0E71B05-AA8F-435B-B6CF-7537B3A8CCFE}" srcOrd="12" destOrd="0" presId="urn:microsoft.com/office/officeart/2005/8/layout/radial5"/>
    <dgm:cxn modelId="{B613C07B-CBA6-4488-A965-0B99EDEF2954}" type="presParOf" srcId="{59F085B8-2364-4A53-9361-9EED671C8953}" destId="{7E8E96C4-2C65-4E15-B54F-0CA853E256B6}" srcOrd="13" destOrd="0" presId="urn:microsoft.com/office/officeart/2005/8/layout/radial5"/>
    <dgm:cxn modelId="{7A8B47D0-2F4F-4C6F-9607-1113518F360A}" type="presParOf" srcId="{7E8E96C4-2C65-4E15-B54F-0CA853E256B6}" destId="{F22B896C-BB70-4EB7-B545-19A55405EBB0}" srcOrd="0" destOrd="0" presId="urn:microsoft.com/office/officeart/2005/8/layout/radial5"/>
    <dgm:cxn modelId="{E85EADB9-E88E-4869-884D-E943CEB73E84}" type="presParOf" srcId="{59F085B8-2364-4A53-9361-9EED671C8953}" destId="{EA38635D-141D-459E-98E6-81C3BFD2B4F5}" srcOrd="14"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F2A8867-C46C-46E8-9752-F6D1214EB87F}" type="datetimeFigureOut">
              <a:rPr lang="it-IT" smtClean="0"/>
              <a:pPr/>
              <a:t>25/04/2020</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06FD82D-950C-4129-8AA8-D8DC359B7258}" type="slidenum">
              <a:rPr lang="it-IT" smtClean="0"/>
              <a:pPr/>
              <a:t>‹#›</a:t>
            </a:fld>
            <a:endParaRPr lang="it-IT"/>
          </a:p>
        </p:txBody>
      </p:sp>
    </p:spTree>
    <p:extLst>
      <p:ext uri="{BB962C8B-B14F-4D97-AF65-F5344CB8AC3E}">
        <p14:creationId xmlns:p14="http://schemas.microsoft.com/office/powerpoint/2010/main" val="393784578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1_Diapositiva titolo">
    <p:spTree>
      <p:nvGrpSpPr>
        <p:cNvPr id="1" name=""/>
        <p:cNvGrpSpPr/>
        <p:nvPr/>
      </p:nvGrpSpPr>
      <p:grpSpPr>
        <a:xfrm>
          <a:off x="0" y="0"/>
          <a:ext cx="0" cy="0"/>
          <a:chOff x="0" y="0"/>
          <a:chExt cx="0" cy="0"/>
        </a:xfrm>
      </p:grpSpPr>
      <p:sp>
        <p:nvSpPr>
          <p:cNvPr id="5" name="Title 1"/>
          <p:cNvSpPr>
            <a:spLocks noGrp="1"/>
          </p:cNvSpPr>
          <p:nvPr>
            <p:ph type="ctrTitle"/>
          </p:nvPr>
        </p:nvSpPr>
        <p:spPr>
          <a:xfrm>
            <a:off x="685800" y="3731461"/>
            <a:ext cx="7772400" cy="357065"/>
          </a:xfrm>
        </p:spPr>
        <p:txBody>
          <a:bodyPr anchor="b">
            <a:noAutofit/>
          </a:bodyPr>
          <a:lstStyle>
            <a:lvl1pPr>
              <a:lnSpc>
                <a:spcPct val="100000"/>
              </a:lnSpc>
              <a:defRPr sz="2500">
                <a:solidFill>
                  <a:schemeClr val="bg1">
                    <a:lumMod val="50000"/>
                  </a:schemeClr>
                </a:solidFill>
              </a:defRPr>
            </a:lvl1pPr>
          </a:lstStyle>
          <a:p>
            <a:r>
              <a:rPr lang="it-IT"/>
              <a:t>Fare clic per modificare lo stile del titolo</a:t>
            </a:r>
            <a:endParaRPr lang="en-US" dirty="0"/>
          </a:p>
        </p:txBody>
      </p:sp>
      <p:pic>
        <p:nvPicPr>
          <p:cNvPr id="2" name="Picture 2" descr="K:\Progetti CESIE - da 26-11-2013\SAVE\Logo\Logo-SAV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31484" y="28962"/>
            <a:ext cx="3881032" cy="38810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086092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63638"/>
            <a:ext cx="7772400" cy="432048"/>
          </a:xfrm>
        </p:spPr>
        <p:txBody>
          <a:bodyPr anchor="b">
            <a:noAutofit/>
          </a:bodyPr>
          <a:lstStyle>
            <a:lvl1pPr>
              <a:lnSpc>
                <a:spcPct val="100000"/>
              </a:lnSpc>
              <a:defRPr sz="2500">
                <a:solidFill>
                  <a:schemeClr val="bg1">
                    <a:lumMod val="50000"/>
                  </a:schemeClr>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371600" y="3714750"/>
            <a:ext cx="6400800" cy="914400"/>
          </a:xfrm>
        </p:spPr>
        <p:txBody>
          <a:bodyPr>
            <a:normAutofit/>
          </a:bodyPr>
          <a:lstStyle>
            <a:lvl1pPr marL="0" indent="0" algn="ctr">
              <a:buNone/>
              <a:defRPr sz="2400">
                <a:solidFill>
                  <a:schemeClr val="tx1">
                    <a:tint val="75000"/>
                  </a:schemeClr>
                </a:solidFill>
                <a:latin typeface="Open Sans" pitchFamily="34" charset="0"/>
                <a:ea typeface="Open Sans" pitchFamily="34" charset="0"/>
                <a:cs typeface="Open Sans"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pic>
        <p:nvPicPr>
          <p:cNvPr id="5" name="Picture 2" descr="K:\Progetti CESIE - da 26-11-2013\SAVE\Logo\Logo-SAV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860396" cy="8603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lumMod val="50000"/>
                  </a:schemeClr>
                </a:solidFill>
              </a:defRPr>
            </a:lvl1pPr>
          </a:lstStyle>
          <a:p>
            <a:r>
              <a:rPr lang="it-IT"/>
              <a:t>Fare clic per modificare lo stile del titolo</a:t>
            </a:r>
            <a:endParaRPr lang="en-US" dirty="0"/>
          </a:p>
        </p:txBody>
      </p:sp>
      <p:sp>
        <p:nvSpPr>
          <p:cNvPr id="3" name="Content Placeholder 2"/>
          <p:cNvSpPr>
            <a:spLocks noGrp="1"/>
          </p:cNvSpPr>
          <p:nvPr>
            <p:ph idx="1"/>
          </p:nvPr>
        </p:nvSpPr>
        <p:spPr/>
        <p:txBody>
          <a:bodyPr/>
          <a:lstStyle>
            <a:lvl1pPr>
              <a:defRPr>
                <a:latin typeface="Open Sans" pitchFamily="34" charset="0"/>
                <a:ea typeface="Open Sans" pitchFamily="34" charset="0"/>
                <a:cs typeface="Open Sans" pitchFamily="34" charset="0"/>
              </a:defRPr>
            </a:lvl1pPr>
            <a:lvl2pPr>
              <a:defRPr>
                <a:latin typeface="Open Sans" pitchFamily="34" charset="0"/>
                <a:ea typeface="Open Sans" pitchFamily="34" charset="0"/>
                <a:cs typeface="Open Sans" pitchFamily="34" charset="0"/>
              </a:defRPr>
            </a:lvl2pPr>
            <a:lvl3pPr>
              <a:defRPr>
                <a:latin typeface="Open Sans" pitchFamily="34" charset="0"/>
                <a:ea typeface="Open Sans" pitchFamily="34" charset="0"/>
                <a:cs typeface="Open Sans" pitchFamily="34" charset="0"/>
              </a:defRPr>
            </a:lvl3pPr>
            <a:lvl4pPr>
              <a:defRPr>
                <a:latin typeface="Open Sans" pitchFamily="34" charset="0"/>
                <a:ea typeface="Open Sans" pitchFamily="34" charset="0"/>
                <a:cs typeface="Open Sans" pitchFamily="34" charset="0"/>
              </a:defRPr>
            </a:lvl4pPr>
            <a:lvl5pPr>
              <a:defRPr>
                <a:latin typeface="Open Sans" pitchFamily="34" charset="0"/>
                <a:ea typeface="Open Sans" pitchFamily="34" charset="0"/>
                <a:cs typeface="Open Sans" pitchFamily="34" charset="0"/>
              </a:defRPr>
            </a:lvl5pPr>
            <a:lvl6pPr>
              <a:defRPr/>
            </a:lvl6pPr>
            <a:lvl7pPr>
              <a:defRPr/>
            </a:lvl7pPr>
            <a:lvl8pPr>
              <a:defRPr/>
            </a:lvl8pPr>
            <a:lvl9pPr>
              <a:buFont typeface="Arial" pitchFamily="34" charset="0"/>
              <a:buChar char="•"/>
              <a:defRPr/>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1028701"/>
            <a:ext cx="7772400" cy="1878806"/>
          </a:xfrm>
        </p:spPr>
        <p:txBody>
          <a:bodyPr anchor="b"/>
          <a:lstStyle>
            <a:lvl1pPr algn="ctr" defTabSz="914400" rtl="0" eaLnBrk="1" latinLnBrk="0" hangingPunct="1">
              <a:lnSpc>
                <a:spcPct val="100000"/>
              </a:lnSpc>
              <a:spcBef>
                <a:spcPct val="0"/>
              </a:spcBef>
              <a:buNone/>
              <a:defRPr lang="en-US" sz="2500" b="1" kern="1200" dirty="0" smtClean="0">
                <a:solidFill>
                  <a:schemeClr val="bg1">
                    <a:lumMod val="50000"/>
                  </a:schemeClr>
                </a:solidFill>
                <a:effectLst/>
                <a:latin typeface="Open Sans" pitchFamily="34" charset="0"/>
                <a:ea typeface="Open Sans" pitchFamily="34" charset="0"/>
                <a:cs typeface="Open Sans" pitchFamily="34" charset="0"/>
              </a:defRPr>
            </a:lvl1pPr>
          </a:lstStyle>
          <a:p>
            <a:r>
              <a:rPr lang="it-IT"/>
              <a:t>Fare clic per modificare lo stile del titolo</a:t>
            </a:r>
            <a:endParaRPr lang="en-US" dirty="0"/>
          </a:p>
        </p:txBody>
      </p:sp>
      <p:sp>
        <p:nvSpPr>
          <p:cNvPr id="3" name="Text Placeholder 2"/>
          <p:cNvSpPr>
            <a:spLocks noGrp="1"/>
          </p:cNvSpPr>
          <p:nvPr>
            <p:ph type="body" idx="1"/>
          </p:nvPr>
        </p:nvSpPr>
        <p:spPr>
          <a:xfrm>
            <a:off x="722313" y="3051573"/>
            <a:ext cx="7772400" cy="848915"/>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Tree>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2_Diapositiva titolo">
    <p:spTree>
      <p:nvGrpSpPr>
        <p:cNvPr id="1" name=""/>
        <p:cNvGrpSpPr/>
        <p:nvPr/>
      </p:nvGrpSpPr>
      <p:grpSpPr>
        <a:xfrm>
          <a:off x="0" y="0"/>
          <a:ext cx="0" cy="0"/>
          <a:chOff x="0" y="0"/>
          <a:chExt cx="0" cy="0"/>
        </a:xfrm>
      </p:grpSpPr>
      <p:pic>
        <p:nvPicPr>
          <p:cNvPr id="4" name="Picture 2" descr="K:\Progetti CESIE - da 26-11-2013\SAVE\Logo\Logo-SAV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474720" y="872198"/>
            <a:ext cx="2194560" cy="2194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728710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9592" y="0"/>
            <a:ext cx="7787208" cy="1200150"/>
          </a:xfrm>
          <a:prstGeom prst="rect">
            <a:avLst/>
          </a:prstGeom>
        </p:spPr>
        <p:txBody>
          <a:bodyPr vert="horz" lIns="91440" tIns="45720" rIns="91440" bIns="45720" rtlCol="0" anchor="b">
            <a:noAutofit/>
          </a:bodyPr>
          <a:lstStyle/>
          <a:p>
            <a:r>
              <a:rPr lang="it-IT" dirty="0"/>
              <a:t>Fare clic per modificare lo stile del titolo</a:t>
            </a:r>
            <a:endParaRPr lang="en-US" dirty="0"/>
          </a:p>
        </p:txBody>
      </p:sp>
      <p:sp>
        <p:nvSpPr>
          <p:cNvPr id="3" name="Text Placeholder 2"/>
          <p:cNvSpPr>
            <a:spLocks noGrp="1"/>
          </p:cNvSpPr>
          <p:nvPr>
            <p:ph type="body" idx="1"/>
          </p:nvPr>
        </p:nvSpPr>
        <p:spPr>
          <a:xfrm>
            <a:off x="899592" y="1200151"/>
            <a:ext cx="7787208" cy="3394472"/>
          </a:xfrm>
          <a:prstGeom prst="rect">
            <a:avLst/>
          </a:prstGeom>
        </p:spPr>
        <p:txBody>
          <a:bodyPr vert="horz" lIns="91440" tIns="45720" rIns="91440" bIns="45720" rtlCol="0">
            <a:norm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Tree>
  </p:cSld>
  <p:clrMap bg1="lt1" tx1="dk1" bg2="lt2" tx2="dk2" accent1="accent1" accent2="accent2" accent3="accent3" accent4="accent4" accent5="accent5" accent6="accent6" hlink="hlink" folHlink="folHlink"/>
  <p:sldLayoutIdLst>
    <p:sldLayoutId id="2147483750" r:id="rId1"/>
    <p:sldLayoutId id="2147483739" r:id="rId2"/>
    <p:sldLayoutId id="2147483740" r:id="rId3"/>
    <p:sldLayoutId id="2147483741" r:id="rId4"/>
    <p:sldLayoutId id="2147483751" r:id="rId5"/>
  </p:sldLayoutIdLst>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xStyles>
    <p:titleStyle>
      <a:lvl1pPr algn="ctr" defTabSz="914400" rtl="0" eaLnBrk="1" latinLnBrk="0" hangingPunct="1">
        <a:lnSpc>
          <a:spcPts val="58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p:titleStyle>
    <p:body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sportsave.eu/" TargetMode="External"/><Relationship Id="rId2" Type="http://schemas.openxmlformats.org/officeDocument/2006/relationships/hyperlink" Target="mailto:rasa.kreivyte@lsu.lt"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moodle.sportsave.eu/"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11.jpeg"/><Relationship Id="rId11" Type="http://schemas.openxmlformats.org/officeDocument/2006/relationships/image" Target="../media/image16.png"/><Relationship Id="rId5" Type="http://schemas.openxmlformats.org/officeDocument/2006/relationships/image" Target="../media/image10.jpeg"/><Relationship Id="rId10" Type="http://schemas.openxmlformats.org/officeDocument/2006/relationships/image" Target="../media/image15.jpeg"/><Relationship Id="rId4" Type="http://schemas.openxmlformats.org/officeDocument/2006/relationships/image" Target="../media/image9.jpeg"/><Relationship Id="rId9" Type="http://schemas.openxmlformats.org/officeDocument/2006/relationships/image" Target="../media/image14.jpe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85786" y="3429006"/>
            <a:ext cx="7772400" cy="766873"/>
          </a:xfrm>
        </p:spPr>
        <p:txBody>
          <a:bodyPr/>
          <a:lstStyle/>
          <a:p>
            <a:r>
              <a:rPr lang="it-IT" sz="1800" dirty="0" smtClean="0"/>
              <a:t>III. Sviluppo della relazione tra famiglia ed allenatore basata su fiducia e reciprocità</a:t>
            </a:r>
            <a:endParaRPr lang="it-IT" sz="1800" dirty="0">
              <a:solidFill>
                <a:schemeClr val="bg1">
                  <a:lumMod val="50000"/>
                </a:schemeClr>
              </a:solidFill>
            </a:endParaRPr>
          </a:p>
        </p:txBody>
      </p:sp>
      <p:pic>
        <p:nvPicPr>
          <p:cNvPr id="6" name="Picture 4" descr="C:\Users\Alex\Desktop\Loghi progetto\Erasmus+\eu_flag_co_funded_vect_pos_[cmyk]_right-[Convertito].png">
            <a:extLst>
              <a:ext uri="{FF2B5EF4-FFF2-40B4-BE49-F238E27FC236}">
                <a16:creationId xmlns="" xmlns:a16="http://schemas.microsoft.com/office/drawing/2014/main" id="{544FA13C-EBAE-4032-8428-794A671324C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482281"/>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C1037AD6-936C-495F-AB14-ED25F02B6416}"/>
              </a:ext>
            </a:extLst>
          </p:cNvPr>
          <p:cNvSpPr txBox="1"/>
          <p:nvPr/>
        </p:nvSpPr>
        <p:spPr>
          <a:xfrm>
            <a:off x="2467138" y="4482281"/>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Tree>
    <p:extLst>
      <p:ext uri="{BB962C8B-B14F-4D97-AF65-F5344CB8AC3E}">
        <p14:creationId xmlns:p14="http://schemas.microsoft.com/office/powerpoint/2010/main" val="3444187026"/>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 xmlns:a16="http://schemas.microsoft.com/office/drawing/2014/main" id="{FDE2F09B-5594-450B-80F8-43D49E97F5EC}"/>
              </a:ext>
            </a:extLst>
          </p:cNvPr>
          <p:cNvGraphicFramePr>
            <a:graphicFrameLocks noGrp="1"/>
          </p:cNvGraphicFramePr>
          <p:nvPr>
            <p:ph idx="4294967295"/>
            <p:extLst>
              <p:ext uri="{D42A27DB-BD31-4B8C-83A1-F6EECF244321}">
                <p14:modId xmlns:p14="http://schemas.microsoft.com/office/powerpoint/2010/main" val="1564314979"/>
              </p:ext>
            </p:extLst>
          </p:nvPr>
        </p:nvGraphicFramePr>
        <p:xfrm>
          <a:off x="685800" y="1419622"/>
          <a:ext cx="7788276" cy="2352040"/>
        </p:xfrm>
        <a:graphic>
          <a:graphicData uri="http://schemas.openxmlformats.org/drawingml/2006/table">
            <a:tbl>
              <a:tblPr firstRow="1" bandRow="1">
                <a:tableStyleId>{16D9F66E-5EB9-4882-86FB-DCBF35E3C3E4}</a:tableStyleId>
              </a:tblPr>
              <a:tblGrid>
                <a:gridCol w="3894138">
                  <a:extLst>
                    <a:ext uri="{9D8B030D-6E8A-4147-A177-3AD203B41FA5}">
                      <a16:colId xmlns="" xmlns:a16="http://schemas.microsoft.com/office/drawing/2014/main" val="1266931802"/>
                    </a:ext>
                  </a:extLst>
                </a:gridCol>
                <a:gridCol w="3894138">
                  <a:extLst>
                    <a:ext uri="{9D8B030D-6E8A-4147-A177-3AD203B41FA5}">
                      <a16:colId xmlns="" xmlns:a16="http://schemas.microsoft.com/office/drawing/2014/main" val="764857572"/>
                    </a:ext>
                  </a:extLst>
                </a:gridCol>
              </a:tblGrid>
              <a:tr h="370840">
                <a:tc>
                  <a:txBody>
                    <a:bodyPr/>
                    <a:lstStyle/>
                    <a:p>
                      <a:r>
                        <a:rPr lang="en-US" sz="1600" dirty="0" smtClean="0">
                          <a:latin typeface="Open Sans"/>
                        </a:rPr>
                        <a:t>Come </a:t>
                      </a:r>
                      <a:r>
                        <a:rPr lang="en-US" sz="1600" dirty="0" err="1" smtClean="0">
                          <a:latin typeface="Open Sans"/>
                        </a:rPr>
                        <a:t>riconoscerlo</a:t>
                      </a:r>
                      <a:r>
                        <a:rPr lang="en-US" sz="1600" dirty="0" smtClean="0">
                          <a:latin typeface="Open Sans"/>
                        </a:rPr>
                        <a:t>?</a:t>
                      </a:r>
                      <a:endParaRPr lang="bs-Latn-BA" sz="1600" dirty="0"/>
                    </a:p>
                  </a:txBody>
                  <a:tcPr/>
                </a:tc>
                <a:tc>
                  <a:txBody>
                    <a:bodyPr/>
                    <a:lstStyle/>
                    <a:p>
                      <a:r>
                        <a:rPr lang="en-US" sz="1600" dirty="0" err="1" smtClean="0">
                          <a:latin typeface="Open Sans"/>
                        </a:rPr>
                        <a:t>Cosa</a:t>
                      </a:r>
                      <a:r>
                        <a:rPr lang="en-US" sz="1600" dirty="0" smtClean="0">
                          <a:latin typeface="Open Sans"/>
                        </a:rPr>
                        <a:t> fare?</a:t>
                      </a:r>
                      <a:endParaRPr lang="bs-Latn-BA" sz="1600" dirty="0"/>
                    </a:p>
                  </a:txBody>
                  <a:tcPr/>
                </a:tc>
                <a:extLst>
                  <a:ext uri="{0D108BD9-81ED-4DB2-BD59-A6C34878D82A}">
                    <a16:rowId xmlns="" xmlns:a16="http://schemas.microsoft.com/office/drawing/2014/main" val="3166509344"/>
                  </a:ext>
                </a:extLst>
              </a:tr>
              <a:tr h="370840">
                <a:tc>
                  <a:txBody>
                    <a:bodyPr/>
                    <a:lstStyle/>
                    <a:p>
                      <a:r>
                        <a:rPr lang="en-US" sz="1600" dirty="0" err="1" smtClean="0">
                          <a:latin typeface="Open Sans"/>
                        </a:rPr>
                        <a:t>Sgridano</a:t>
                      </a:r>
                      <a:r>
                        <a:rPr lang="en-US" sz="1600" dirty="0" smtClean="0">
                          <a:latin typeface="Open Sans"/>
                        </a:rPr>
                        <a:t> </a:t>
                      </a:r>
                      <a:r>
                        <a:rPr lang="en-US" sz="1600" dirty="0" err="1" smtClean="0">
                          <a:latin typeface="Open Sans"/>
                        </a:rPr>
                        <a:t>i</a:t>
                      </a:r>
                      <a:r>
                        <a:rPr lang="en-US" sz="1600" baseline="0" dirty="0" smtClean="0">
                          <a:latin typeface="Open Sans"/>
                        </a:rPr>
                        <a:t> </a:t>
                      </a:r>
                      <a:r>
                        <a:rPr lang="en-US" sz="1600" baseline="0" dirty="0" err="1" smtClean="0">
                          <a:latin typeface="Open Sans"/>
                        </a:rPr>
                        <a:t>loro</a:t>
                      </a:r>
                      <a:r>
                        <a:rPr lang="en-US" sz="1600" baseline="0" dirty="0" smtClean="0">
                          <a:latin typeface="Open Sans"/>
                        </a:rPr>
                        <a:t> bambini</a:t>
                      </a:r>
                      <a:endParaRPr lang="bs-Latn-BA" sz="1600" dirty="0"/>
                    </a:p>
                  </a:txBody>
                  <a:tcPr/>
                </a:tc>
                <a:tc>
                  <a:txBody>
                    <a:bodyPr/>
                    <a:lstStyle/>
                    <a:p>
                      <a:r>
                        <a:rPr lang="en-US" sz="1600" dirty="0" err="1" smtClean="0">
                          <a:latin typeface="Open Sans"/>
                        </a:rPr>
                        <a:t>Spiega</a:t>
                      </a:r>
                      <a:r>
                        <a:rPr lang="en-US" sz="1600" dirty="0" smtClean="0">
                          <a:latin typeface="Open Sans"/>
                        </a:rPr>
                        <a:t> </a:t>
                      </a:r>
                      <a:r>
                        <a:rPr lang="en-US" sz="1600" dirty="0" err="1" smtClean="0">
                          <a:latin typeface="Open Sans"/>
                        </a:rPr>
                        <a:t>loro</a:t>
                      </a:r>
                      <a:r>
                        <a:rPr lang="en-US" sz="1600" dirty="0" smtClean="0">
                          <a:latin typeface="Open Sans"/>
                        </a:rPr>
                        <a:t> </a:t>
                      </a:r>
                      <a:r>
                        <a:rPr lang="en-US" sz="1600" dirty="0" err="1" smtClean="0">
                          <a:latin typeface="Open Sans"/>
                        </a:rPr>
                        <a:t>il</a:t>
                      </a:r>
                      <a:r>
                        <a:rPr lang="en-US" sz="1600" dirty="0" smtClean="0">
                          <a:latin typeface="Open Sans"/>
                        </a:rPr>
                        <a:t> </a:t>
                      </a:r>
                      <a:r>
                        <a:rPr lang="en-US" sz="1600" dirty="0" err="1" smtClean="0">
                          <a:latin typeface="Open Sans"/>
                        </a:rPr>
                        <a:t>ruolo</a:t>
                      </a:r>
                      <a:r>
                        <a:rPr lang="en-US" sz="1600" dirty="0" smtClean="0">
                          <a:latin typeface="Open Sans"/>
                        </a:rPr>
                        <a:t> </a:t>
                      </a:r>
                      <a:r>
                        <a:rPr lang="en-US" sz="1600" dirty="0" err="1" smtClean="0">
                          <a:latin typeface="Open Sans"/>
                        </a:rPr>
                        <a:t>della</a:t>
                      </a:r>
                      <a:r>
                        <a:rPr lang="en-US" sz="1600" dirty="0" smtClean="0">
                          <a:latin typeface="Open Sans"/>
                        </a:rPr>
                        <a:t> lode per </a:t>
                      </a:r>
                      <a:r>
                        <a:rPr lang="en-US" sz="1600" dirty="0" err="1" smtClean="0">
                          <a:latin typeface="Open Sans"/>
                        </a:rPr>
                        <a:t>l’autostima</a:t>
                      </a:r>
                      <a:r>
                        <a:rPr lang="en-US" sz="1600" dirty="0" smtClean="0">
                          <a:latin typeface="Open Sans"/>
                        </a:rPr>
                        <a:t> </a:t>
                      </a:r>
                      <a:r>
                        <a:rPr lang="en-US" sz="1600" dirty="0" err="1" smtClean="0">
                          <a:latin typeface="Open Sans"/>
                        </a:rPr>
                        <a:t>dei</a:t>
                      </a:r>
                      <a:r>
                        <a:rPr lang="en-US" sz="1600" dirty="0" smtClean="0">
                          <a:latin typeface="Open Sans"/>
                        </a:rPr>
                        <a:t> bambini</a:t>
                      </a:r>
                      <a:endParaRPr lang="bs-Latn-BA" sz="1600" dirty="0"/>
                    </a:p>
                  </a:txBody>
                  <a:tcPr/>
                </a:tc>
                <a:extLst>
                  <a:ext uri="{0D108BD9-81ED-4DB2-BD59-A6C34878D82A}">
                    <a16:rowId xmlns="" xmlns:a16="http://schemas.microsoft.com/office/drawing/2014/main" val="2987937753"/>
                  </a:ext>
                </a:extLst>
              </a:tr>
              <a:tr h="370840">
                <a:tc>
                  <a:txBody>
                    <a:bodyPr/>
                    <a:lstStyle/>
                    <a:p>
                      <a:r>
                        <a:rPr lang="en-US" sz="1600" dirty="0" smtClean="0">
                          <a:latin typeface="Open Sans"/>
                        </a:rPr>
                        <a:t>Mai </a:t>
                      </a:r>
                      <a:r>
                        <a:rPr lang="en-US" sz="1600" dirty="0" err="1" smtClean="0">
                          <a:latin typeface="Open Sans"/>
                        </a:rPr>
                        <a:t>abbastanza</a:t>
                      </a:r>
                      <a:r>
                        <a:rPr lang="en-US" sz="1600" dirty="0" smtClean="0">
                          <a:latin typeface="Open Sans"/>
                        </a:rPr>
                        <a:t> </a:t>
                      </a:r>
                      <a:r>
                        <a:rPr lang="en-US" sz="1600" dirty="0" err="1" smtClean="0">
                          <a:latin typeface="Open Sans"/>
                        </a:rPr>
                        <a:t>soddisfatti</a:t>
                      </a:r>
                      <a:r>
                        <a:rPr lang="en-US" sz="1600" baseline="0" dirty="0" smtClean="0">
                          <a:latin typeface="Open Sans"/>
                        </a:rPr>
                        <a:t> </a:t>
                      </a:r>
                      <a:r>
                        <a:rPr lang="en-US" sz="1600" baseline="0" dirty="0" err="1" smtClean="0">
                          <a:latin typeface="Open Sans"/>
                        </a:rPr>
                        <a:t>dei</a:t>
                      </a:r>
                      <a:r>
                        <a:rPr lang="en-US" sz="1600" baseline="0" dirty="0" smtClean="0">
                          <a:latin typeface="Open Sans"/>
                        </a:rPr>
                        <a:t> </a:t>
                      </a:r>
                      <a:r>
                        <a:rPr lang="en-US" sz="1600" baseline="0" dirty="0" err="1" smtClean="0">
                          <a:latin typeface="Open Sans"/>
                        </a:rPr>
                        <a:t>risultati</a:t>
                      </a:r>
                      <a:endParaRPr lang="bs-Latn-BA" sz="1600" dirty="0"/>
                    </a:p>
                  </a:txBody>
                  <a:tcPr/>
                </a:tc>
                <a:tc>
                  <a:txBody>
                    <a:bodyPr/>
                    <a:lstStyle/>
                    <a:p>
                      <a:r>
                        <a:rPr lang="en-US" sz="1600" dirty="0" err="1" smtClean="0">
                          <a:latin typeface="Open Sans"/>
                        </a:rPr>
                        <a:t>Mostra</a:t>
                      </a:r>
                      <a:r>
                        <a:rPr lang="en-US" sz="1600" dirty="0" smtClean="0">
                          <a:latin typeface="Open Sans"/>
                        </a:rPr>
                        <a:t> le </a:t>
                      </a:r>
                      <a:r>
                        <a:rPr lang="en-US" sz="1600" dirty="0" err="1" smtClean="0">
                          <a:latin typeface="Open Sans"/>
                        </a:rPr>
                        <a:t>conseguenze</a:t>
                      </a:r>
                      <a:r>
                        <a:rPr lang="en-US" sz="1600" dirty="0" smtClean="0">
                          <a:latin typeface="Open Sans"/>
                        </a:rPr>
                        <a:t> negative </a:t>
                      </a:r>
                      <a:r>
                        <a:rPr lang="en-US" sz="1600" dirty="0" err="1" smtClean="0">
                          <a:latin typeface="Open Sans"/>
                        </a:rPr>
                        <a:t>di</a:t>
                      </a:r>
                      <a:r>
                        <a:rPr lang="en-US" sz="1600" dirty="0" smtClean="0">
                          <a:latin typeface="Open Sans"/>
                        </a:rPr>
                        <a:t> un</a:t>
                      </a:r>
                      <a:r>
                        <a:rPr lang="en-US" sz="1600" baseline="0" dirty="0" smtClean="0">
                          <a:latin typeface="Open Sans"/>
                        </a:rPr>
                        <a:t> </a:t>
                      </a:r>
                      <a:r>
                        <a:rPr lang="en-US" sz="1600" baseline="0" dirty="0" err="1" smtClean="0">
                          <a:latin typeface="Open Sans"/>
                        </a:rPr>
                        <a:t>costante</a:t>
                      </a:r>
                      <a:r>
                        <a:rPr lang="en-US" sz="1600" baseline="0" dirty="0" smtClean="0">
                          <a:latin typeface="Open Sans"/>
                        </a:rPr>
                        <a:t> </a:t>
                      </a:r>
                      <a:r>
                        <a:rPr lang="en-US" sz="1600" baseline="0" dirty="0" err="1" smtClean="0">
                          <a:latin typeface="Open Sans"/>
                        </a:rPr>
                        <a:t>criticismo</a:t>
                      </a:r>
                      <a:r>
                        <a:rPr lang="en-US" sz="1600" baseline="0" dirty="0" smtClean="0">
                          <a:latin typeface="Open Sans"/>
                        </a:rPr>
                        <a:t> </a:t>
                      </a:r>
                      <a:r>
                        <a:rPr lang="en-US" sz="1600" baseline="0" dirty="0" err="1" smtClean="0">
                          <a:latin typeface="Open Sans"/>
                        </a:rPr>
                        <a:t>sulla</a:t>
                      </a:r>
                      <a:r>
                        <a:rPr lang="en-US" sz="1600" baseline="0" dirty="0" smtClean="0">
                          <a:latin typeface="Open Sans"/>
                        </a:rPr>
                        <a:t> </a:t>
                      </a:r>
                      <a:r>
                        <a:rPr lang="en-US" sz="1600" baseline="0" dirty="0" err="1" smtClean="0">
                          <a:latin typeface="Open Sans"/>
                        </a:rPr>
                        <a:t>personalità</a:t>
                      </a:r>
                      <a:r>
                        <a:rPr lang="en-US" sz="1600" baseline="0" dirty="0" smtClean="0">
                          <a:latin typeface="Open Sans"/>
                        </a:rPr>
                        <a:t> del bambino</a:t>
                      </a:r>
                      <a:endParaRPr lang="bs-Latn-BA" sz="1600" dirty="0"/>
                    </a:p>
                  </a:txBody>
                  <a:tcPr/>
                </a:tc>
                <a:extLst>
                  <a:ext uri="{0D108BD9-81ED-4DB2-BD59-A6C34878D82A}">
                    <a16:rowId xmlns="" xmlns:a16="http://schemas.microsoft.com/office/drawing/2014/main" val="3517940549"/>
                  </a:ext>
                </a:extLst>
              </a:tr>
              <a:tr h="370840">
                <a:tc>
                  <a:txBody>
                    <a:bodyPr/>
                    <a:lstStyle/>
                    <a:p>
                      <a:r>
                        <a:rPr lang="it-IT" sz="1600" dirty="0" smtClean="0">
                          <a:latin typeface="Open Sans"/>
                        </a:rPr>
                        <a:t>Più interesse verso lo sport che verso il bambino</a:t>
                      </a:r>
                      <a:endParaRPr lang="bs-Latn-BA" sz="1600" dirty="0"/>
                    </a:p>
                  </a:txBody>
                  <a:tcPr/>
                </a:tc>
                <a:tc>
                  <a:txBody>
                    <a:bodyPr/>
                    <a:lstStyle/>
                    <a:p>
                      <a:r>
                        <a:rPr lang="en-US" sz="1600" dirty="0" err="1" smtClean="0">
                          <a:latin typeface="Open Sans"/>
                        </a:rPr>
                        <a:t>Mostra</a:t>
                      </a:r>
                      <a:r>
                        <a:rPr lang="en-US" sz="1600" dirty="0" smtClean="0">
                          <a:latin typeface="Open Sans"/>
                        </a:rPr>
                        <a:t> </a:t>
                      </a:r>
                      <a:r>
                        <a:rPr lang="en-US" sz="1600" dirty="0" err="1" smtClean="0">
                          <a:latin typeface="Open Sans"/>
                        </a:rPr>
                        <a:t>attraverso</a:t>
                      </a:r>
                      <a:r>
                        <a:rPr lang="en-US" sz="1600" dirty="0" smtClean="0">
                          <a:latin typeface="Open Sans"/>
                        </a:rPr>
                        <a:t> </a:t>
                      </a:r>
                      <a:r>
                        <a:rPr lang="en-US" sz="1600" dirty="0" err="1" smtClean="0">
                          <a:latin typeface="Open Sans"/>
                        </a:rPr>
                        <a:t>il</a:t>
                      </a:r>
                      <a:r>
                        <a:rPr lang="en-US" sz="1600" dirty="0" smtClean="0">
                          <a:latin typeface="Open Sans"/>
                        </a:rPr>
                        <a:t> </a:t>
                      </a:r>
                      <a:r>
                        <a:rPr lang="en-US" sz="1600" dirty="0" err="1" smtClean="0">
                          <a:latin typeface="Open Sans"/>
                        </a:rPr>
                        <a:t>tuo</a:t>
                      </a:r>
                      <a:r>
                        <a:rPr lang="en-US" sz="1600" dirty="0" smtClean="0">
                          <a:latin typeface="Open Sans"/>
                        </a:rPr>
                        <a:t> </a:t>
                      </a:r>
                      <a:r>
                        <a:rPr lang="en-US" sz="1600" dirty="0" err="1" smtClean="0">
                          <a:latin typeface="Open Sans"/>
                        </a:rPr>
                        <a:t>esempio</a:t>
                      </a:r>
                      <a:r>
                        <a:rPr lang="en-US" sz="1600" dirty="0" smtClean="0">
                          <a:latin typeface="Open Sans"/>
                        </a:rPr>
                        <a:t> come </a:t>
                      </a:r>
                      <a:r>
                        <a:rPr lang="en-US" sz="1600" dirty="0" err="1" smtClean="0">
                          <a:latin typeface="Open Sans"/>
                        </a:rPr>
                        <a:t>motivare</a:t>
                      </a:r>
                      <a:r>
                        <a:rPr lang="en-US" sz="1600" baseline="0" dirty="0" smtClean="0">
                          <a:latin typeface="Open Sans"/>
                        </a:rPr>
                        <a:t> </a:t>
                      </a:r>
                      <a:r>
                        <a:rPr lang="en-US" sz="1600" baseline="0" dirty="0" err="1" smtClean="0">
                          <a:latin typeface="Open Sans"/>
                        </a:rPr>
                        <a:t>ed</a:t>
                      </a:r>
                      <a:r>
                        <a:rPr lang="en-US" sz="1600" baseline="0" dirty="0" smtClean="0">
                          <a:latin typeface="Open Sans"/>
                        </a:rPr>
                        <a:t> </a:t>
                      </a:r>
                      <a:r>
                        <a:rPr lang="en-US" sz="1600" baseline="0" dirty="0" err="1" smtClean="0">
                          <a:latin typeface="Open Sans"/>
                        </a:rPr>
                        <a:t>istruire</a:t>
                      </a:r>
                      <a:r>
                        <a:rPr lang="en-US" sz="1600" baseline="0" dirty="0" smtClean="0">
                          <a:latin typeface="Open Sans"/>
                        </a:rPr>
                        <a:t> </a:t>
                      </a:r>
                      <a:r>
                        <a:rPr lang="en-US" sz="1600" baseline="0" dirty="0" err="1" smtClean="0">
                          <a:latin typeface="Open Sans"/>
                        </a:rPr>
                        <a:t>il</a:t>
                      </a:r>
                      <a:r>
                        <a:rPr lang="en-US" sz="1600" baseline="0" dirty="0" smtClean="0">
                          <a:latin typeface="Open Sans"/>
                        </a:rPr>
                        <a:t> bambino</a:t>
                      </a:r>
                      <a:endParaRPr lang="bs-Latn-BA" sz="1600" dirty="0"/>
                    </a:p>
                  </a:txBody>
                  <a:tcPr/>
                </a:tc>
                <a:extLst>
                  <a:ext uri="{0D108BD9-81ED-4DB2-BD59-A6C34878D82A}">
                    <a16:rowId xmlns="" xmlns:a16="http://schemas.microsoft.com/office/drawing/2014/main" val="2363241368"/>
                  </a:ext>
                </a:extLst>
              </a:tr>
            </a:tbl>
          </a:graphicData>
        </a:graphic>
      </p:graphicFrame>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10" name="Title 1">
            <a:extLst>
              <a:ext uri="{FF2B5EF4-FFF2-40B4-BE49-F238E27FC236}">
                <a16:creationId xmlns="" xmlns:a16="http://schemas.microsoft.com/office/drawing/2014/main"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en-US" sz="1800" dirty="0" err="1" smtClean="0"/>
              <a:t>Genitori</a:t>
            </a:r>
            <a:r>
              <a:rPr lang="en-US" sz="1800" dirty="0" smtClean="0"/>
              <a:t> </a:t>
            </a:r>
            <a:r>
              <a:rPr lang="en-US" sz="1800" dirty="0" err="1" smtClean="0"/>
              <a:t>ipercritici</a:t>
            </a:r>
            <a:endParaRPr lang="bs-Latn-BA" sz="1800" dirty="0"/>
          </a:p>
        </p:txBody>
      </p:sp>
      <p:sp>
        <p:nvSpPr>
          <p:cNvPr id="8" name="Rettangolo 7"/>
          <p:cNvSpPr/>
          <p:nvPr/>
        </p:nvSpPr>
        <p:spPr>
          <a:xfrm>
            <a:off x="857224" y="214296"/>
            <a:ext cx="4326826" cy="369332"/>
          </a:xfrm>
          <a:prstGeom prst="rect">
            <a:avLst/>
          </a:prstGeom>
        </p:spPr>
        <p:txBody>
          <a:bodyPr wrap="none">
            <a:spAutoFit/>
          </a:bodyPr>
          <a:lstStyle/>
          <a:p>
            <a:r>
              <a:rPr lang="it-IT" b="1" dirty="0" smtClean="0">
                <a:solidFill>
                  <a:schemeClr val="tx1">
                    <a:lumMod val="50000"/>
                    <a:lumOff val="50000"/>
                  </a:schemeClr>
                </a:solidFill>
                <a:latin typeface="Open Sans"/>
              </a:rPr>
              <a:t>Unità</a:t>
            </a:r>
            <a:r>
              <a:rPr lang="lt-LT" b="1" dirty="0" smtClean="0">
                <a:solidFill>
                  <a:schemeClr val="tx1">
                    <a:lumMod val="50000"/>
                    <a:lumOff val="50000"/>
                  </a:schemeClr>
                </a:solidFill>
              </a:rPr>
              <a:t> </a:t>
            </a:r>
            <a:r>
              <a:rPr lang="en-US" b="1" dirty="0" smtClean="0">
                <a:solidFill>
                  <a:schemeClr val="tx1">
                    <a:lumMod val="50000"/>
                    <a:lumOff val="50000"/>
                  </a:schemeClr>
                </a:solidFill>
                <a:latin typeface="Open Sans"/>
              </a:rPr>
              <a:t>1.1.</a:t>
            </a:r>
            <a:r>
              <a:rPr lang="bs-Latn-BA" b="1" dirty="0" smtClean="0">
                <a:solidFill>
                  <a:schemeClr val="tx1">
                    <a:lumMod val="50000"/>
                    <a:lumOff val="50000"/>
                  </a:schemeClr>
                </a:solidFill>
              </a:rPr>
              <a:t> </a:t>
            </a:r>
            <a:r>
              <a:rPr lang="it-IT" dirty="0" smtClean="0">
                <a:solidFill>
                  <a:schemeClr val="tx1">
                    <a:lumMod val="50000"/>
                    <a:lumOff val="50000"/>
                  </a:schemeClr>
                </a:solidFill>
                <a:latin typeface="Open Sans"/>
              </a:rPr>
              <a:t>Stile genitoriale e motivazione</a:t>
            </a:r>
            <a:endParaRPr lang="it-IT" dirty="0">
              <a:latin typeface="Open Sans"/>
            </a:endParaRPr>
          </a:p>
        </p:txBody>
      </p:sp>
    </p:spTree>
    <p:extLst>
      <p:ext uri="{BB962C8B-B14F-4D97-AF65-F5344CB8AC3E}">
        <p14:creationId xmlns:p14="http://schemas.microsoft.com/office/powerpoint/2010/main" val="290721488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8B53448-73F7-4BD6-8F33-7940F42A3965}"/>
              </a:ext>
            </a:extLst>
          </p:cNvPr>
          <p:cNvSpPr>
            <a:spLocks noGrp="1"/>
          </p:cNvSpPr>
          <p:nvPr>
            <p:ph type="ctrTitle"/>
          </p:nvPr>
        </p:nvSpPr>
        <p:spPr/>
        <p:txBody>
          <a:bodyPr/>
          <a:lstStyle/>
          <a:p>
            <a:r>
              <a:rPr lang="en-US" dirty="0"/>
              <a:t>Screamers from the bench</a:t>
            </a:r>
            <a:endParaRPr lang="bs-Latn-BA" dirty="0"/>
          </a:p>
        </p:txBody>
      </p:sp>
      <p:graphicFrame>
        <p:nvGraphicFramePr>
          <p:cNvPr id="5" name="Content Placeholder 4">
            <a:extLst>
              <a:ext uri="{FF2B5EF4-FFF2-40B4-BE49-F238E27FC236}">
                <a16:creationId xmlns="" xmlns:a16="http://schemas.microsoft.com/office/drawing/2014/main" id="{FDE2F09B-5594-450B-80F8-43D49E97F5EC}"/>
              </a:ext>
            </a:extLst>
          </p:cNvPr>
          <p:cNvGraphicFramePr>
            <a:graphicFrameLocks noGrp="1"/>
          </p:cNvGraphicFramePr>
          <p:nvPr>
            <p:ph idx="4294967295"/>
            <p:extLst>
              <p:ext uri="{D42A27DB-BD31-4B8C-83A1-F6EECF244321}">
                <p14:modId xmlns:p14="http://schemas.microsoft.com/office/powerpoint/2010/main" val="3616751442"/>
              </p:ext>
            </p:extLst>
          </p:nvPr>
        </p:nvGraphicFramePr>
        <p:xfrm>
          <a:off x="685800" y="1347614"/>
          <a:ext cx="7788276" cy="2352040"/>
        </p:xfrm>
        <a:graphic>
          <a:graphicData uri="http://schemas.openxmlformats.org/drawingml/2006/table">
            <a:tbl>
              <a:tblPr firstRow="1" bandRow="1">
                <a:tableStyleId>{16D9F66E-5EB9-4882-86FB-DCBF35E3C3E4}</a:tableStyleId>
              </a:tblPr>
              <a:tblGrid>
                <a:gridCol w="3894138">
                  <a:extLst>
                    <a:ext uri="{9D8B030D-6E8A-4147-A177-3AD203B41FA5}">
                      <a16:colId xmlns="" xmlns:a16="http://schemas.microsoft.com/office/drawing/2014/main" val="1266931802"/>
                    </a:ext>
                  </a:extLst>
                </a:gridCol>
                <a:gridCol w="3894138">
                  <a:extLst>
                    <a:ext uri="{9D8B030D-6E8A-4147-A177-3AD203B41FA5}">
                      <a16:colId xmlns="" xmlns:a16="http://schemas.microsoft.com/office/drawing/2014/main" val="764857572"/>
                    </a:ext>
                  </a:extLst>
                </a:gridCol>
              </a:tblGrid>
              <a:tr h="370840">
                <a:tc>
                  <a:txBody>
                    <a:bodyPr/>
                    <a:lstStyle/>
                    <a:p>
                      <a:r>
                        <a:rPr lang="en-US" sz="1600" dirty="0" smtClean="0">
                          <a:latin typeface="Open Sans"/>
                        </a:rPr>
                        <a:t>Come </a:t>
                      </a:r>
                      <a:r>
                        <a:rPr lang="en-US" sz="1600" dirty="0" err="1" smtClean="0">
                          <a:latin typeface="Open Sans"/>
                        </a:rPr>
                        <a:t>riconoscerli</a:t>
                      </a:r>
                      <a:r>
                        <a:rPr lang="en-US" sz="1600" dirty="0" smtClean="0">
                          <a:latin typeface="Open Sans"/>
                        </a:rPr>
                        <a:t>?</a:t>
                      </a:r>
                      <a:endParaRPr lang="bs-Latn-BA" sz="1600" dirty="0"/>
                    </a:p>
                  </a:txBody>
                  <a:tcPr/>
                </a:tc>
                <a:tc>
                  <a:txBody>
                    <a:bodyPr/>
                    <a:lstStyle/>
                    <a:p>
                      <a:r>
                        <a:rPr lang="en-US" sz="1600" dirty="0" err="1" smtClean="0">
                          <a:latin typeface="Open Sans"/>
                        </a:rPr>
                        <a:t>Cosa</a:t>
                      </a:r>
                      <a:r>
                        <a:rPr lang="en-US" sz="1600" dirty="0" smtClean="0">
                          <a:latin typeface="Open Sans"/>
                        </a:rPr>
                        <a:t> fare?</a:t>
                      </a:r>
                      <a:endParaRPr lang="bs-Latn-BA" sz="1600" dirty="0"/>
                    </a:p>
                  </a:txBody>
                  <a:tcPr/>
                </a:tc>
                <a:extLst>
                  <a:ext uri="{0D108BD9-81ED-4DB2-BD59-A6C34878D82A}">
                    <a16:rowId xmlns="" xmlns:a16="http://schemas.microsoft.com/office/drawing/2014/main" val="3166509344"/>
                  </a:ext>
                </a:extLst>
              </a:tr>
              <a:tr h="370840">
                <a:tc>
                  <a:txBody>
                    <a:bodyPr/>
                    <a:lstStyle/>
                    <a:p>
                      <a:r>
                        <a:rPr lang="en-US" sz="1600" noProof="0" smtClean="0">
                          <a:latin typeface="Open Sans"/>
                        </a:rPr>
                        <a:t>Si siedono sulla panchina ed iniziano ad urlare</a:t>
                      </a:r>
                      <a:endParaRPr lang="en-US" sz="1600" noProof="0" dirty="0">
                        <a:latin typeface="Open Sans"/>
                      </a:endParaRPr>
                    </a:p>
                  </a:txBody>
                  <a:tcPr/>
                </a:tc>
                <a:tc>
                  <a:txBody>
                    <a:bodyPr/>
                    <a:lstStyle/>
                    <a:p>
                      <a:r>
                        <a:rPr lang="en-US" sz="1600" noProof="0" dirty="0" smtClean="0">
                          <a:latin typeface="Open Sans"/>
                        </a:rPr>
                        <a:t>Non </a:t>
                      </a:r>
                      <a:r>
                        <a:rPr lang="en-US" sz="1600" noProof="0" dirty="0" err="1" smtClean="0">
                          <a:latin typeface="Open Sans"/>
                        </a:rPr>
                        <a:t>rispondere</a:t>
                      </a:r>
                      <a:r>
                        <a:rPr lang="en-US" sz="1600" noProof="0" dirty="0" smtClean="0">
                          <a:latin typeface="Open Sans"/>
                        </a:rPr>
                        <a:t> </a:t>
                      </a:r>
                      <a:r>
                        <a:rPr lang="en-US" sz="1600" noProof="0" dirty="0" err="1" smtClean="0">
                          <a:latin typeface="Open Sans"/>
                        </a:rPr>
                        <a:t>durante</a:t>
                      </a:r>
                      <a:r>
                        <a:rPr lang="en-US" sz="1600" noProof="0" dirty="0" smtClean="0">
                          <a:latin typeface="Open Sans"/>
                        </a:rPr>
                        <a:t> </a:t>
                      </a:r>
                      <a:r>
                        <a:rPr lang="en-US" sz="1600" noProof="0" dirty="0" err="1" smtClean="0">
                          <a:latin typeface="Open Sans"/>
                        </a:rPr>
                        <a:t>questi</a:t>
                      </a:r>
                      <a:r>
                        <a:rPr lang="en-US" sz="1600" noProof="0" dirty="0" smtClean="0">
                          <a:latin typeface="Open Sans"/>
                        </a:rPr>
                        <a:t> </a:t>
                      </a:r>
                      <a:r>
                        <a:rPr lang="en-US" sz="1600" noProof="0" dirty="0" err="1" smtClean="0">
                          <a:latin typeface="Open Sans"/>
                        </a:rPr>
                        <a:t>episodi</a:t>
                      </a:r>
                      <a:endParaRPr lang="en-US" sz="1600" noProof="0" dirty="0">
                        <a:latin typeface="Open Sans"/>
                      </a:endParaRPr>
                    </a:p>
                  </a:txBody>
                  <a:tcPr/>
                </a:tc>
                <a:extLst>
                  <a:ext uri="{0D108BD9-81ED-4DB2-BD59-A6C34878D82A}">
                    <a16:rowId xmlns="" xmlns:a16="http://schemas.microsoft.com/office/drawing/2014/main" val="2987937753"/>
                  </a:ext>
                </a:extLst>
              </a:tr>
              <a:tr h="370840">
                <a:tc>
                  <a:txBody>
                    <a:bodyPr/>
                    <a:lstStyle/>
                    <a:p>
                      <a:r>
                        <a:rPr lang="en-US" sz="1600" noProof="0" dirty="0" err="1" smtClean="0">
                          <a:latin typeface="Open Sans"/>
                        </a:rPr>
                        <a:t>Più</a:t>
                      </a:r>
                      <a:r>
                        <a:rPr lang="en-US" sz="1600" noProof="0" dirty="0" smtClean="0">
                          <a:latin typeface="Open Sans"/>
                        </a:rPr>
                        <a:t> forte </a:t>
                      </a:r>
                      <a:r>
                        <a:rPr lang="en-US" sz="1600" noProof="0" dirty="0" err="1" smtClean="0">
                          <a:latin typeface="Open Sans"/>
                        </a:rPr>
                        <a:t>dell’allenatore</a:t>
                      </a:r>
                      <a:endParaRPr lang="en-US" sz="1600" noProof="0" dirty="0">
                        <a:latin typeface="Open Sans"/>
                      </a:endParaRPr>
                    </a:p>
                  </a:txBody>
                  <a:tcPr/>
                </a:tc>
                <a:tc>
                  <a:txBody>
                    <a:bodyPr/>
                    <a:lstStyle/>
                    <a:p>
                      <a:r>
                        <a:rPr lang="en-US" sz="1600" noProof="0" dirty="0" smtClean="0">
                          <a:latin typeface="Open Sans"/>
                        </a:rPr>
                        <a:t>In </a:t>
                      </a:r>
                      <a:r>
                        <a:rPr lang="en-US" sz="1600" noProof="0" dirty="0" err="1" smtClean="0">
                          <a:latin typeface="Open Sans"/>
                        </a:rPr>
                        <a:t>pausa</a:t>
                      </a:r>
                      <a:r>
                        <a:rPr lang="en-US" sz="1600" baseline="0" noProof="0" dirty="0" smtClean="0">
                          <a:latin typeface="Open Sans"/>
                        </a:rPr>
                        <a:t>, far </a:t>
                      </a:r>
                      <a:r>
                        <a:rPr lang="en-US" sz="1600" baseline="0" noProof="0" dirty="0" err="1" smtClean="0">
                          <a:latin typeface="Open Sans"/>
                        </a:rPr>
                        <a:t>notare</a:t>
                      </a:r>
                      <a:r>
                        <a:rPr lang="en-US" sz="1600" baseline="0" noProof="0" dirty="0" smtClean="0">
                          <a:latin typeface="Open Sans"/>
                        </a:rPr>
                        <a:t> </a:t>
                      </a:r>
                      <a:r>
                        <a:rPr lang="en-US" sz="1600" baseline="0" noProof="0" dirty="0" err="1" smtClean="0">
                          <a:latin typeface="Open Sans"/>
                        </a:rPr>
                        <a:t>loro</a:t>
                      </a:r>
                      <a:r>
                        <a:rPr lang="en-US" sz="1600" baseline="0" noProof="0" dirty="0" smtClean="0">
                          <a:latin typeface="Open Sans"/>
                        </a:rPr>
                        <a:t> </a:t>
                      </a:r>
                      <a:r>
                        <a:rPr lang="en-US" sz="1600" baseline="0" noProof="0" dirty="0" err="1" smtClean="0">
                          <a:latin typeface="Open Sans"/>
                        </a:rPr>
                        <a:t>di</a:t>
                      </a:r>
                      <a:r>
                        <a:rPr lang="en-US" sz="1600" baseline="0" noProof="0" dirty="0" smtClean="0">
                          <a:latin typeface="Open Sans"/>
                        </a:rPr>
                        <a:t> </a:t>
                      </a:r>
                      <a:r>
                        <a:rPr lang="en-US" sz="1600" baseline="0" noProof="0" dirty="0" err="1" smtClean="0">
                          <a:latin typeface="Open Sans"/>
                        </a:rPr>
                        <a:t>essere</a:t>
                      </a:r>
                      <a:r>
                        <a:rPr lang="en-US" sz="1600" baseline="0" noProof="0" dirty="0" smtClean="0">
                          <a:latin typeface="Open Sans"/>
                        </a:rPr>
                        <a:t> un </a:t>
                      </a:r>
                      <a:r>
                        <a:rPr lang="en-US" sz="1600" baseline="0" noProof="0" dirty="0" err="1" smtClean="0">
                          <a:latin typeface="Open Sans"/>
                        </a:rPr>
                        <a:t>cattivo</a:t>
                      </a:r>
                      <a:r>
                        <a:rPr lang="en-US" sz="1600" baseline="0" noProof="0" dirty="0" smtClean="0">
                          <a:latin typeface="Open Sans"/>
                        </a:rPr>
                        <a:t> </a:t>
                      </a:r>
                      <a:r>
                        <a:rPr lang="en-US" sz="1600" baseline="0" noProof="0" dirty="0" err="1" smtClean="0">
                          <a:latin typeface="Open Sans"/>
                        </a:rPr>
                        <a:t>esempio</a:t>
                      </a:r>
                      <a:endParaRPr lang="en-US" sz="1600" noProof="0" dirty="0">
                        <a:latin typeface="Open Sans"/>
                      </a:endParaRPr>
                    </a:p>
                  </a:txBody>
                  <a:tcPr/>
                </a:tc>
                <a:extLst>
                  <a:ext uri="{0D108BD9-81ED-4DB2-BD59-A6C34878D82A}">
                    <a16:rowId xmlns="" xmlns:a16="http://schemas.microsoft.com/office/drawing/2014/main" val="3517940549"/>
                  </a:ext>
                </a:extLst>
              </a:tr>
              <a:tr h="370840">
                <a:tc>
                  <a:txBody>
                    <a:bodyPr/>
                    <a:lstStyle/>
                    <a:p>
                      <a:r>
                        <a:rPr lang="it-IT" sz="1600" noProof="0" dirty="0" smtClean="0">
                          <a:latin typeface="Open Sans"/>
                        </a:rPr>
                        <a:t>Verbalmente abusanti contro i giocatori, l’allenatore, gli </a:t>
                      </a:r>
                      <a:r>
                        <a:rPr lang="it-IT" sz="1600" noProof="0" dirty="0" err="1" smtClean="0">
                          <a:latin typeface="Open Sans"/>
                        </a:rPr>
                        <a:t>avversari…</a:t>
                      </a:r>
                      <a:endParaRPr lang="en-US" sz="1600" noProof="0" dirty="0">
                        <a:latin typeface="Open Sans"/>
                      </a:endParaRPr>
                    </a:p>
                  </a:txBody>
                  <a:tcPr/>
                </a:tc>
                <a:tc>
                  <a:txBody>
                    <a:bodyPr/>
                    <a:lstStyle/>
                    <a:p>
                      <a:r>
                        <a:rPr lang="en-US" sz="1600" noProof="0" dirty="0" smtClean="0">
                          <a:latin typeface="Open Sans"/>
                        </a:rPr>
                        <a:t>Dare </a:t>
                      </a:r>
                      <a:r>
                        <a:rPr lang="en-US" sz="1600" noProof="0" dirty="0" err="1" smtClean="0">
                          <a:latin typeface="Open Sans"/>
                        </a:rPr>
                        <a:t>loro</a:t>
                      </a:r>
                      <a:r>
                        <a:rPr lang="en-US" sz="1600" noProof="0" dirty="0" smtClean="0">
                          <a:latin typeface="Open Sans"/>
                        </a:rPr>
                        <a:t> </a:t>
                      </a:r>
                      <a:r>
                        <a:rPr lang="en-US" sz="1600" noProof="0" dirty="0" err="1" smtClean="0">
                          <a:latin typeface="Open Sans"/>
                        </a:rPr>
                        <a:t>dei</a:t>
                      </a:r>
                      <a:r>
                        <a:rPr lang="en-US" sz="1600" noProof="0" dirty="0" smtClean="0">
                          <a:latin typeface="Open Sans"/>
                        </a:rPr>
                        <a:t> </a:t>
                      </a:r>
                      <a:r>
                        <a:rPr lang="en-US" sz="1600" noProof="0" dirty="0" err="1" smtClean="0">
                          <a:latin typeface="Open Sans"/>
                        </a:rPr>
                        <a:t>compiti</a:t>
                      </a:r>
                      <a:r>
                        <a:rPr lang="en-US" sz="1600" noProof="0" dirty="0" smtClean="0">
                          <a:latin typeface="Open Sans"/>
                        </a:rPr>
                        <a:t> </a:t>
                      </a:r>
                      <a:r>
                        <a:rPr lang="en-US" sz="1600" noProof="0" dirty="0" err="1" smtClean="0">
                          <a:latin typeface="Open Sans"/>
                        </a:rPr>
                        <a:t>da</a:t>
                      </a:r>
                      <a:r>
                        <a:rPr lang="en-US" sz="1600" noProof="0" dirty="0" smtClean="0">
                          <a:latin typeface="Open Sans"/>
                        </a:rPr>
                        <a:t> fare (</a:t>
                      </a:r>
                      <a:r>
                        <a:rPr lang="en-US" sz="1600" noProof="0" dirty="0" err="1" smtClean="0">
                          <a:latin typeface="Open Sans"/>
                        </a:rPr>
                        <a:t>tenere</a:t>
                      </a:r>
                      <a:r>
                        <a:rPr lang="en-US" sz="1600" noProof="0" dirty="0" smtClean="0">
                          <a:latin typeface="Open Sans"/>
                        </a:rPr>
                        <a:t> nota </a:t>
                      </a:r>
                      <a:r>
                        <a:rPr lang="en-US" sz="1600" noProof="0" dirty="0" err="1" smtClean="0">
                          <a:latin typeface="Open Sans"/>
                        </a:rPr>
                        <a:t>delle</a:t>
                      </a:r>
                      <a:r>
                        <a:rPr lang="en-US" sz="1600" noProof="0" dirty="0" smtClean="0">
                          <a:latin typeface="Open Sans"/>
                        </a:rPr>
                        <a:t> </a:t>
                      </a:r>
                      <a:r>
                        <a:rPr lang="en-US" sz="1600" noProof="0" dirty="0" err="1" smtClean="0">
                          <a:latin typeface="Open Sans"/>
                        </a:rPr>
                        <a:t>statistiche</a:t>
                      </a:r>
                      <a:r>
                        <a:rPr lang="en-US" sz="1600" noProof="0" dirty="0" smtClean="0">
                          <a:latin typeface="Open Sans"/>
                        </a:rPr>
                        <a:t>, </a:t>
                      </a:r>
                      <a:r>
                        <a:rPr lang="en-US" sz="1600" noProof="0" dirty="0" err="1" smtClean="0">
                          <a:latin typeface="Open Sans"/>
                        </a:rPr>
                        <a:t>badare</a:t>
                      </a:r>
                      <a:r>
                        <a:rPr lang="en-US" sz="1600" baseline="0" noProof="0" dirty="0" smtClean="0">
                          <a:latin typeface="Open Sans"/>
                        </a:rPr>
                        <a:t> </a:t>
                      </a:r>
                      <a:r>
                        <a:rPr lang="en-US" sz="1600" baseline="0" noProof="0" dirty="0" err="1" smtClean="0">
                          <a:latin typeface="Open Sans"/>
                        </a:rPr>
                        <a:t>alle</a:t>
                      </a:r>
                      <a:r>
                        <a:rPr lang="en-US" sz="1600" baseline="0" noProof="0" dirty="0" smtClean="0">
                          <a:latin typeface="Open Sans"/>
                        </a:rPr>
                        <a:t> </a:t>
                      </a:r>
                      <a:r>
                        <a:rPr lang="en-US" sz="1600" baseline="0" noProof="0" dirty="0" err="1" smtClean="0">
                          <a:latin typeface="Open Sans"/>
                        </a:rPr>
                        <a:t>attrezzature</a:t>
                      </a:r>
                      <a:r>
                        <a:rPr lang="en-US" sz="1600" baseline="0" noProof="0" dirty="0" smtClean="0">
                          <a:latin typeface="Open Sans"/>
                        </a:rPr>
                        <a:t>) </a:t>
                      </a:r>
                      <a:r>
                        <a:rPr lang="en-US" sz="1600" baseline="0" noProof="0" dirty="0" err="1" smtClean="0">
                          <a:latin typeface="Open Sans"/>
                        </a:rPr>
                        <a:t>qualcosa</a:t>
                      </a:r>
                      <a:r>
                        <a:rPr lang="en-US" sz="1600" baseline="0" noProof="0" dirty="0" smtClean="0">
                          <a:latin typeface="Open Sans"/>
                        </a:rPr>
                        <a:t> </a:t>
                      </a:r>
                      <a:r>
                        <a:rPr lang="en-US" sz="1600" baseline="0" noProof="0" dirty="0" err="1" smtClean="0">
                          <a:latin typeface="Open Sans"/>
                        </a:rPr>
                        <a:t>che</a:t>
                      </a:r>
                      <a:r>
                        <a:rPr lang="en-US" sz="1600" baseline="0" noProof="0" dirty="0" smtClean="0">
                          <a:latin typeface="Open Sans"/>
                        </a:rPr>
                        <a:t> </a:t>
                      </a:r>
                      <a:r>
                        <a:rPr lang="en-US" sz="1600" baseline="0" noProof="0" dirty="0" err="1" smtClean="0">
                          <a:latin typeface="Open Sans"/>
                        </a:rPr>
                        <a:t>li</a:t>
                      </a:r>
                      <a:r>
                        <a:rPr lang="en-US" sz="1600" baseline="0" noProof="0" dirty="0" smtClean="0">
                          <a:latin typeface="Open Sans"/>
                        </a:rPr>
                        <a:t> </a:t>
                      </a:r>
                      <a:r>
                        <a:rPr lang="en-US" sz="1600" baseline="0" noProof="0" dirty="0" err="1" smtClean="0">
                          <a:latin typeface="Open Sans"/>
                        </a:rPr>
                        <a:t>tenga</a:t>
                      </a:r>
                      <a:r>
                        <a:rPr lang="en-US" sz="1600" baseline="0" noProof="0" dirty="0" smtClean="0">
                          <a:latin typeface="Open Sans"/>
                        </a:rPr>
                        <a:t> </a:t>
                      </a:r>
                      <a:r>
                        <a:rPr lang="en-US" sz="1600" baseline="0" noProof="0" dirty="0" err="1" smtClean="0">
                          <a:latin typeface="Open Sans"/>
                        </a:rPr>
                        <a:t>occupati</a:t>
                      </a:r>
                      <a:endParaRPr lang="en-US" sz="1600" noProof="0" dirty="0">
                        <a:latin typeface="Open Sans"/>
                      </a:endParaRPr>
                    </a:p>
                  </a:txBody>
                  <a:tcPr/>
                </a:tc>
                <a:extLst>
                  <a:ext uri="{0D108BD9-81ED-4DB2-BD59-A6C34878D82A}">
                    <a16:rowId xmlns="" xmlns:a16="http://schemas.microsoft.com/office/drawing/2014/main" val="2363241368"/>
                  </a:ext>
                </a:extLst>
              </a:tr>
            </a:tbl>
          </a:graphicData>
        </a:graphic>
      </p:graphicFrame>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9" name="Title 1">
            <a:extLst>
              <a:ext uri="{FF2B5EF4-FFF2-40B4-BE49-F238E27FC236}">
                <a16:creationId xmlns="" xmlns:a16="http://schemas.microsoft.com/office/drawing/2014/main"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en-US" sz="1800" dirty="0" err="1" smtClean="0"/>
              <a:t>Urlatori</a:t>
            </a:r>
            <a:r>
              <a:rPr lang="en-US" sz="1800" dirty="0" smtClean="0"/>
              <a:t> </a:t>
            </a:r>
            <a:r>
              <a:rPr lang="en-US" sz="1800" dirty="0" err="1" smtClean="0"/>
              <a:t>della</a:t>
            </a:r>
            <a:r>
              <a:rPr lang="en-US" sz="1800" dirty="0" smtClean="0"/>
              <a:t> </a:t>
            </a:r>
            <a:r>
              <a:rPr lang="en-US" sz="1800" dirty="0" err="1" smtClean="0"/>
              <a:t>panchina</a:t>
            </a:r>
            <a:r>
              <a:rPr lang="en-US" sz="1800" dirty="0" smtClean="0"/>
              <a:t> </a:t>
            </a:r>
            <a:endParaRPr lang="bs-Latn-BA" sz="1800" dirty="0"/>
          </a:p>
        </p:txBody>
      </p:sp>
      <p:sp>
        <p:nvSpPr>
          <p:cNvPr id="10" name="Rettangolo 9"/>
          <p:cNvSpPr/>
          <p:nvPr/>
        </p:nvSpPr>
        <p:spPr>
          <a:xfrm>
            <a:off x="857224" y="214296"/>
            <a:ext cx="4326826" cy="369332"/>
          </a:xfrm>
          <a:prstGeom prst="rect">
            <a:avLst/>
          </a:prstGeom>
        </p:spPr>
        <p:txBody>
          <a:bodyPr wrap="none">
            <a:spAutoFit/>
          </a:bodyPr>
          <a:lstStyle/>
          <a:p>
            <a:r>
              <a:rPr lang="it-IT" b="1" dirty="0" smtClean="0">
                <a:solidFill>
                  <a:schemeClr val="tx1">
                    <a:lumMod val="50000"/>
                    <a:lumOff val="50000"/>
                  </a:schemeClr>
                </a:solidFill>
                <a:latin typeface="Open Sans"/>
              </a:rPr>
              <a:t>Unità</a:t>
            </a:r>
            <a:r>
              <a:rPr lang="lt-LT" b="1" dirty="0" smtClean="0">
                <a:solidFill>
                  <a:schemeClr val="tx1">
                    <a:lumMod val="50000"/>
                    <a:lumOff val="50000"/>
                  </a:schemeClr>
                </a:solidFill>
              </a:rPr>
              <a:t> </a:t>
            </a:r>
            <a:r>
              <a:rPr lang="en-US" b="1" dirty="0" smtClean="0">
                <a:solidFill>
                  <a:schemeClr val="tx1">
                    <a:lumMod val="50000"/>
                    <a:lumOff val="50000"/>
                  </a:schemeClr>
                </a:solidFill>
                <a:latin typeface="Open Sans"/>
              </a:rPr>
              <a:t>1.1.</a:t>
            </a:r>
            <a:r>
              <a:rPr lang="bs-Latn-BA" b="1" dirty="0" smtClean="0">
                <a:solidFill>
                  <a:schemeClr val="tx1">
                    <a:lumMod val="50000"/>
                    <a:lumOff val="50000"/>
                  </a:schemeClr>
                </a:solidFill>
              </a:rPr>
              <a:t> </a:t>
            </a:r>
            <a:r>
              <a:rPr lang="it-IT" dirty="0" smtClean="0">
                <a:solidFill>
                  <a:schemeClr val="tx1">
                    <a:lumMod val="50000"/>
                    <a:lumOff val="50000"/>
                  </a:schemeClr>
                </a:solidFill>
                <a:latin typeface="Open Sans"/>
              </a:rPr>
              <a:t>Stile genitoriale e motivazione</a:t>
            </a:r>
            <a:endParaRPr lang="it-IT" dirty="0">
              <a:latin typeface="Open Sans"/>
            </a:endParaRPr>
          </a:p>
        </p:txBody>
      </p:sp>
    </p:spTree>
    <p:extLst>
      <p:ext uri="{BB962C8B-B14F-4D97-AF65-F5344CB8AC3E}">
        <p14:creationId xmlns:p14="http://schemas.microsoft.com/office/powerpoint/2010/main" val="441129982"/>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8B53448-73F7-4BD6-8F33-7940F42A3965}"/>
              </a:ext>
            </a:extLst>
          </p:cNvPr>
          <p:cNvSpPr>
            <a:spLocks noGrp="1"/>
          </p:cNvSpPr>
          <p:nvPr>
            <p:ph type="ctrTitle"/>
          </p:nvPr>
        </p:nvSpPr>
        <p:spPr/>
        <p:txBody>
          <a:bodyPr/>
          <a:lstStyle/>
          <a:p>
            <a:r>
              <a:rPr lang="en-US" dirty="0"/>
              <a:t>Sideline coach</a:t>
            </a:r>
            <a:endParaRPr lang="bs-Latn-BA" dirty="0"/>
          </a:p>
        </p:txBody>
      </p:sp>
      <p:graphicFrame>
        <p:nvGraphicFramePr>
          <p:cNvPr id="5" name="Content Placeholder 4">
            <a:extLst>
              <a:ext uri="{FF2B5EF4-FFF2-40B4-BE49-F238E27FC236}">
                <a16:creationId xmlns="" xmlns:a16="http://schemas.microsoft.com/office/drawing/2014/main" id="{FDE2F09B-5594-450B-80F8-43D49E97F5EC}"/>
              </a:ext>
            </a:extLst>
          </p:cNvPr>
          <p:cNvGraphicFramePr>
            <a:graphicFrameLocks noGrp="1"/>
          </p:cNvGraphicFramePr>
          <p:nvPr>
            <p:ph idx="4294967295"/>
            <p:extLst>
              <p:ext uri="{D42A27DB-BD31-4B8C-83A1-F6EECF244321}">
                <p14:modId xmlns:p14="http://schemas.microsoft.com/office/powerpoint/2010/main" val="726652478"/>
              </p:ext>
            </p:extLst>
          </p:nvPr>
        </p:nvGraphicFramePr>
        <p:xfrm>
          <a:off x="539552" y="1419622"/>
          <a:ext cx="7788276" cy="2509520"/>
        </p:xfrm>
        <a:graphic>
          <a:graphicData uri="http://schemas.openxmlformats.org/drawingml/2006/table">
            <a:tbl>
              <a:tblPr firstRow="1" bandRow="1">
                <a:tableStyleId>{16D9F66E-5EB9-4882-86FB-DCBF35E3C3E4}</a:tableStyleId>
              </a:tblPr>
              <a:tblGrid>
                <a:gridCol w="3894138">
                  <a:extLst>
                    <a:ext uri="{9D8B030D-6E8A-4147-A177-3AD203B41FA5}">
                      <a16:colId xmlns="" xmlns:a16="http://schemas.microsoft.com/office/drawing/2014/main" val="1266931802"/>
                    </a:ext>
                  </a:extLst>
                </a:gridCol>
                <a:gridCol w="3894138">
                  <a:extLst>
                    <a:ext uri="{9D8B030D-6E8A-4147-A177-3AD203B41FA5}">
                      <a16:colId xmlns="" xmlns:a16="http://schemas.microsoft.com/office/drawing/2014/main" val="764857572"/>
                    </a:ext>
                  </a:extLst>
                </a:gridCol>
              </a:tblGrid>
              <a:tr h="370840">
                <a:tc>
                  <a:txBody>
                    <a:bodyPr/>
                    <a:lstStyle/>
                    <a:p>
                      <a:r>
                        <a:rPr lang="en-US" sz="1400" dirty="0" smtClean="0">
                          <a:latin typeface="Open Sans"/>
                        </a:rPr>
                        <a:t>Come </a:t>
                      </a:r>
                      <a:r>
                        <a:rPr lang="en-US" sz="1400" dirty="0" err="1" smtClean="0">
                          <a:latin typeface="Open Sans"/>
                        </a:rPr>
                        <a:t>riconoscerli</a:t>
                      </a:r>
                      <a:r>
                        <a:rPr lang="en-US" sz="1400" dirty="0" smtClean="0">
                          <a:latin typeface="Open Sans"/>
                        </a:rPr>
                        <a:t>?</a:t>
                      </a:r>
                      <a:endParaRPr lang="bs-Latn-BA"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latin typeface="Open Sans"/>
                        </a:rPr>
                        <a:t>Cosa</a:t>
                      </a:r>
                      <a:r>
                        <a:rPr lang="en-US" sz="1400" dirty="0" smtClean="0">
                          <a:latin typeface="Open Sans"/>
                        </a:rPr>
                        <a:t> fare?</a:t>
                      </a:r>
                      <a:endParaRPr lang="bs-Latn-BA" sz="1400" dirty="0" smtClean="0"/>
                    </a:p>
                  </a:txBody>
                  <a:tcPr/>
                </a:tc>
                <a:extLst>
                  <a:ext uri="{0D108BD9-81ED-4DB2-BD59-A6C34878D82A}">
                    <a16:rowId xmlns="" xmlns:a16="http://schemas.microsoft.com/office/drawing/2014/main" val="3166509344"/>
                  </a:ext>
                </a:extLst>
              </a:tr>
              <a:tr h="370840">
                <a:tc>
                  <a:txBody>
                    <a:bodyPr/>
                    <a:lstStyle/>
                    <a:p>
                      <a:r>
                        <a:rPr lang="en-US" sz="1400" dirty="0" smtClean="0">
                          <a:latin typeface="Open Sans"/>
                        </a:rPr>
                        <a:t>Dare </a:t>
                      </a:r>
                      <a:r>
                        <a:rPr lang="en-US" sz="1400" dirty="0" err="1" smtClean="0">
                          <a:latin typeface="Open Sans"/>
                        </a:rPr>
                        <a:t>suggerimenti</a:t>
                      </a:r>
                      <a:r>
                        <a:rPr lang="en-US" sz="1400" dirty="0" smtClean="0">
                          <a:latin typeface="Open Sans"/>
                        </a:rPr>
                        <a:t> </a:t>
                      </a:r>
                      <a:r>
                        <a:rPr lang="en-US" sz="1400" dirty="0" err="1" smtClean="0">
                          <a:latin typeface="Open Sans"/>
                        </a:rPr>
                        <a:t>ai</a:t>
                      </a:r>
                      <a:r>
                        <a:rPr lang="en-US" sz="1400" dirty="0" smtClean="0">
                          <a:latin typeface="Open Sans"/>
                        </a:rPr>
                        <a:t> bambini</a:t>
                      </a:r>
                      <a:endParaRPr lang="bs-Latn-BA" sz="1400" dirty="0"/>
                    </a:p>
                  </a:txBody>
                  <a:tcPr/>
                </a:tc>
                <a:tc>
                  <a:txBody>
                    <a:bodyPr/>
                    <a:lstStyle/>
                    <a:p>
                      <a:r>
                        <a:rPr lang="en-US" sz="1400" smtClean="0">
                          <a:latin typeface="Open Sans"/>
                        </a:rPr>
                        <a:t>Non </a:t>
                      </a:r>
                      <a:endParaRPr lang="bs-Latn-BA" sz="1400" dirty="0"/>
                    </a:p>
                  </a:txBody>
                  <a:tcPr/>
                </a:tc>
                <a:extLst>
                  <a:ext uri="{0D108BD9-81ED-4DB2-BD59-A6C34878D82A}">
                    <a16:rowId xmlns="" xmlns:a16="http://schemas.microsoft.com/office/drawing/2014/main" val="2987937753"/>
                  </a:ext>
                </a:extLst>
              </a:tr>
              <a:tr h="370840">
                <a:tc>
                  <a:txBody>
                    <a:bodyPr/>
                    <a:lstStyle/>
                    <a:p>
                      <a:r>
                        <a:rPr lang="en-US" sz="1400" dirty="0" err="1" smtClean="0">
                          <a:latin typeface="Open Sans"/>
                        </a:rPr>
                        <a:t>Interrompono</a:t>
                      </a:r>
                      <a:r>
                        <a:rPr lang="en-US" sz="1400" baseline="0" dirty="0" smtClean="0">
                          <a:latin typeface="Open Sans"/>
                        </a:rPr>
                        <a:t> </a:t>
                      </a:r>
                      <a:r>
                        <a:rPr lang="en-US" sz="1400" baseline="0" dirty="0" err="1" smtClean="0">
                          <a:latin typeface="Open Sans"/>
                        </a:rPr>
                        <a:t>il</a:t>
                      </a:r>
                      <a:r>
                        <a:rPr lang="en-US" sz="1400" baseline="0" dirty="0" smtClean="0">
                          <a:latin typeface="Open Sans"/>
                        </a:rPr>
                        <a:t> </a:t>
                      </a:r>
                      <a:r>
                        <a:rPr lang="en-US" sz="1400" baseline="0" dirty="0" err="1" smtClean="0">
                          <a:latin typeface="Open Sans"/>
                        </a:rPr>
                        <a:t>lavoro</a:t>
                      </a:r>
                      <a:r>
                        <a:rPr lang="en-US" sz="1400" baseline="0" dirty="0" smtClean="0">
                          <a:latin typeface="Open Sans"/>
                        </a:rPr>
                        <a:t> </a:t>
                      </a:r>
                      <a:r>
                        <a:rPr lang="en-US" sz="1400" baseline="0" dirty="0" err="1" smtClean="0">
                          <a:latin typeface="Open Sans"/>
                        </a:rPr>
                        <a:t>dell’allenatore</a:t>
                      </a:r>
                      <a:endParaRPr lang="bs-Latn-BA" sz="1400" dirty="0"/>
                    </a:p>
                  </a:txBody>
                  <a:tcPr/>
                </a:tc>
                <a:tc>
                  <a:txBody>
                    <a:bodyPr/>
                    <a:lstStyle/>
                    <a:p>
                      <a:r>
                        <a:rPr lang="en-US" sz="1400" dirty="0" err="1" smtClean="0">
                          <a:latin typeface="Open Sans"/>
                        </a:rPr>
                        <a:t>Dopo</a:t>
                      </a:r>
                      <a:r>
                        <a:rPr lang="en-US" sz="1400" dirty="0" smtClean="0">
                          <a:latin typeface="Open Sans"/>
                        </a:rPr>
                        <a:t> la partita</a:t>
                      </a:r>
                      <a:r>
                        <a:rPr lang="en-US" sz="1400" baseline="0" dirty="0" smtClean="0">
                          <a:latin typeface="Open Sans"/>
                        </a:rPr>
                        <a:t> e </a:t>
                      </a:r>
                      <a:r>
                        <a:rPr lang="en-US" sz="1400" baseline="0" dirty="0" err="1" smtClean="0">
                          <a:latin typeface="Open Sans"/>
                        </a:rPr>
                        <a:t>durante</a:t>
                      </a:r>
                      <a:r>
                        <a:rPr lang="en-US" sz="1400" baseline="0" dirty="0" smtClean="0">
                          <a:latin typeface="Open Sans"/>
                        </a:rPr>
                        <a:t> </a:t>
                      </a:r>
                      <a:r>
                        <a:rPr lang="en-US" sz="1400" baseline="0" dirty="0" err="1" smtClean="0">
                          <a:latin typeface="Open Sans"/>
                        </a:rPr>
                        <a:t>gli</a:t>
                      </a:r>
                      <a:r>
                        <a:rPr lang="en-US" sz="1400" baseline="0" dirty="0" smtClean="0">
                          <a:latin typeface="Open Sans"/>
                        </a:rPr>
                        <a:t> </a:t>
                      </a:r>
                      <a:r>
                        <a:rPr lang="en-US" sz="1400" baseline="0" dirty="0" err="1" smtClean="0">
                          <a:latin typeface="Open Sans"/>
                        </a:rPr>
                        <a:t>incontri</a:t>
                      </a:r>
                      <a:r>
                        <a:rPr lang="en-US" sz="1400" baseline="0" dirty="0" smtClean="0">
                          <a:latin typeface="Open Sans"/>
                        </a:rPr>
                        <a:t> con I </a:t>
                      </a:r>
                      <a:r>
                        <a:rPr lang="en-US" sz="1400" baseline="0" dirty="0" err="1" smtClean="0">
                          <a:latin typeface="Open Sans"/>
                        </a:rPr>
                        <a:t>genitori</a:t>
                      </a:r>
                      <a:r>
                        <a:rPr lang="en-US" sz="1400" baseline="0" dirty="0" smtClean="0">
                          <a:latin typeface="Open Sans"/>
                        </a:rPr>
                        <a:t>, fare </a:t>
                      </a:r>
                      <a:r>
                        <a:rPr lang="en-US" sz="1400" baseline="0" dirty="0" err="1" smtClean="0">
                          <a:latin typeface="Open Sans"/>
                        </a:rPr>
                        <a:t>presente</a:t>
                      </a:r>
                      <a:r>
                        <a:rPr lang="en-US" sz="1400" baseline="0" dirty="0" smtClean="0">
                          <a:latin typeface="Open Sans"/>
                        </a:rPr>
                        <a:t> </a:t>
                      </a:r>
                      <a:r>
                        <a:rPr lang="en-US" sz="1400" baseline="0" dirty="0" err="1" smtClean="0">
                          <a:latin typeface="Open Sans"/>
                        </a:rPr>
                        <a:t>quanto</a:t>
                      </a:r>
                      <a:r>
                        <a:rPr lang="en-US" sz="1400" baseline="0" dirty="0" smtClean="0">
                          <a:latin typeface="Open Sans"/>
                        </a:rPr>
                        <a:t> </a:t>
                      </a:r>
                      <a:r>
                        <a:rPr lang="en-US" sz="1400" baseline="0" dirty="0" err="1" smtClean="0">
                          <a:latin typeface="Open Sans"/>
                        </a:rPr>
                        <a:t>sia</a:t>
                      </a:r>
                      <a:r>
                        <a:rPr lang="en-US" sz="1400" baseline="0" dirty="0" smtClean="0">
                          <a:latin typeface="Open Sans"/>
                        </a:rPr>
                        <a:t> </a:t>
                      </a:r>
                      <a:r>
                        <a:rPr lang="en-US" sz="1400" baseline="0" dirty="0" err="1" smtClean="0">
                          <a:latin typeface="Open Sans"/>
                        </a:rPr>
                        <a:t>confusionale</a:t>
                      </a:r>
                      <a:r>
                        <a:rPr lang="en-US" sz="1400" baseline="0" dirty="0" smtClean="0">
                          <a:latin typeface="Open Sans"/>
                        </a:rPr>
                        <a:t> </a:t>
                      </a:r>
                      <a:r>
                        <a:rPr lang="en-US" sz="1400" baseline="0" dirty="0" err="1" smtClean="0">
                          <a:latin typeface="Open Sans"/>
                        </a:rPr>
                        <a:t>il</a:t>
                      </a:r>
                      <a:r>
                        <a:rPr lang="en-US" sz="1400" baseline="0" dirty="0" smtClean="0">
                          <a:latin typeface="Open Sans"/>
                        </a:rPr>
                        <a:t> </a:t>
                      </a:r>
                      <a:r>
                        <a:rPr lang="en-US" sz="1400" baseline="0" dirty="0" err="1" smtClean="0">
                          <a:latin typeface="Open Sans"/>
                        </a:rPr>
                        <a:t>loro</a:t>
                      </a:r>
                      <a:r>
                        <a:rPr lang="en-US" sz="1400" baseline="0" dirty="0" smtClean="0">
                          <a:latin typeface="Open Sans"/>
                        </a:rPr>
                        <a:t> </a:t>
                      </a:r>
                      <a:r>
                        <a:rPr lang="en-US" sz="1400" baseline="0" dirty="0" err="1" smtClean="0">
                          <a:latin typeface="Open Sans"/>
                        </a:rPr>
                        <a:t>comportamento</a:t>
                      </a:r>
                      <a:r>
                        <a:rPr lang="en-US" sz="1400" baseline="0" dirty="0" smtClean="0">
                          <a:latin typeface="Open Sans"/>
                        </a:rPr>
                        <a:t>. </a:t>
                      </a:r>
                      <a:endParaRPr lang="bs-Latn-BA" sz="1400" dirty="0"/>
                    </a:p>
                  </a:txBody>
                  <a:tcPr/>
                </a:tc>
                <a:extLst>
                  <a:ext uri="{0D108BD9-81ED-4DB2-BD59-A6C34878D82A}">
                    <a16:rowId xmlns="" xmlns:a16="http://schemas.microsoft.com/office/drawing/2014/main" val="3517940549"/>
                  </a:ext>
                </a:extLst>
              </a:tr>
              <a:tr h="370840">
                <a:tc>
                  <a:txBody>
                    <a:bodyPr/>
                    <a:lstStyle/>
                    <a:p>
                      <a:r>
                        <a:rPr lang="en-US" sz="1400" dirty="0" smtClean="0">
                          <a:latin typeface="Open Sans"/>
                        </a:rPr>
                        <a:t>Si </a:t>
                      </a:r>
                      <a:r>
                        <a:rPr lang="en-US" sz="1400" dirty="0" err="1" smtClean="0">
                          <a:latin typeface="Open Sans"/>
                        </a:rPr>
                        <a:t>aspettano</a:t>
                      </a:r>
                      <a:r>
                        <a:rPr lang="en-US" sz="1400" dirty="0" smtClean="0">
                          <a:latin typeface="Open Sans"/>
                        </a:rPr>
                        <a:t> </a:t>
                      </a:r>
                      <a:r>
                        <a:rPr lang="en-US" sz="1400" dirty="0" err="1" smtClean="0">
                          <a:latin typeface="Open Sans"/>
                        </a:rPr>
                        <a:t>che</a:t>
                      </a:r>
                      <a:r>
                        <a:rPr lang="en-US" sz="1400" dirty="0" smtClean="0">
                          <a:latin typeface="Open Sans"/>
                        </a:rPr>
                        <a:t> </a:t>
                      </a:r>
                      <a:r>
                        <a:rPr lang="en-US" sz="1400" dirty="0" err="1" smtClean="0">
                          <a:latin typeface="Open Sans"/>
                        </a:rPr>
                        <a:t>il</a:t>
                      </a:r>
                      <a:r>
                        <a:rPr lang="en-US" sz="1400" dirty="0" smtClean="0">
                          <a:latin typeface="Open Sans"/>
                        </a:rPr>
                        <a:t> bambino </a:t>
                      </a:r>
                      <a:r>
                        <a:rPr lang="en-US" sz="1400" dirty="0" err="1" smtClean="0">
                          <a:latin typeface="Open Sans"/>
                        </a:rPr>
                        <a:t>ascolti</a:t>
                      </a:r>
                      <a:r>
                        <a:rPr lang="en-US" sz="1400" baseline="0" dirty="0" smtClean="0">
                          <a:latin typeface="Open Sans"/>
                        </a:rPr>
                        <a:t> </a:t>
                      </a:r>
                      <a:r>
                        <a:rPr lang="en-US" sz="1400" baseline="0" dirty="0" err="1" smtClean="0">
                          <a:latin typeface="Open Sans"/>
                        </a:rPr>
                        <a:t>più</a:t>
                      </a:r>
                      <a:r>
                        <a:rPr lang="en-US" sz="1400" baseline="0" dirty="0" smtClean="0">
                          <a:latin typeface="Open Sans"/>
                        </a:rPr>
                        <a:t> </a:t>
                      </a:r>
                      <a:r>
                        <a:rPr lang="en-US" sz="1400" baseline="0" dirty="0" err="1" smtClean="0">
                          <a:latin typeface="Open Sans"/>
                        </a:rPr>
                        <a:t>loro</a:t>
                      </a:r>
                      <a:r>
                        <a:rPr lang="en-US" sz="1400" baseline="0" dirty="0" smtClean="0">
                          <a:latin typeface="Open Sans"/>
                        </a:rPr>
                        <a:t> </a:t>
                      </a:r>
                      <a:r>
                        <a:rPr lang="en-US" sz="1400" baseline="0" dirty="0" err="1" smtClean="0">
                          <a:latin typeface="Open Sans"/>
                        </a:rPr>
                        <a:t>che</a:t>
                      </a:r>
                      <a:r>
                        <a:rPr lang="en-US" sz="1400" baseline="0" dirty="0" smtClean="0">
                          <a:latin typeface="Open Sans"/>
                        </a:rPr>
                        <a:t> </a:t>
                      </a:r>
                      <a:r>
                        <a:rPr lang="en-US" sz="1400" baseline="0" dirty="0" err="1" smtClean="0">
                          <a:latin typeface="Open Sans"/>
                        </a:rPr>
                        <a:t>l’allenatore</a:t>
                      </a:r>
                      <a:endParaRPr lang="bs-Latn-BA" sz="1400" dirty="0"/>
                    </a:p>
                  </a:txBody>
                  <a:tcPr/>
                </a:tc>
                <a:tc>
                  <a:txBody>
                    <a:bodyPr/>
                    <a:lstStyle/>
                    <a:p>
                      <a:r>
                        <a:rPr lang="it-IT" sz="1400" dirty="0" smtClean="0">
                          <a:latin typeface="Open Sans"/>
                        </a:rPr>
                        <a:t>Fai presente agli atleti che dovrebbero dar</a:t>
                      </a:r>
                      <a:r>
                        <a:rPr lang="it-IT" sz="1400" baseline="0" dirty="0" smtClean="0">
                          <a:latin typeface="Open Sans"/>
                        </a:rPr>
                        <a:t> retta ai genitori</a:t>
                      </a:r>
                      <a:endParaRPr lang="bs-Latn-BA" sz="1400" dirty="0"/>
                    </a:p>
                  </a:txBody>
                  <a:tcPr/>
                </a:tc>
                <a:extLst>
                  <a:ext uri="{0D108BD9-81ED-4DB2-BD59-A6C34878D82A}">
                    <a16:rowId xmlns="" xmlns:a16="http://schemas.microsoft.com/office/drawing/2014/main" val="2363241368"/>
                  </a:ext>
                </a:extLst>
              </a:tr>
              <a:tr h="370840">
                <a:tc>
                  <a:txBody>
                    <a:bodyPr/>
                    <a:lstStyle/>
                    <a:p>
                      <a:endParaRPr lang="bs-Latn-BA" sz="1400" dirty="0"/>
                    </a:p>
                  </a:txBody>
                  <a:tcPr/>
                </a:tc>
                <a:tc>
                  <a:txBody>
                    <a:bodyPr/>
                    <a:lstStyle/>
                    <a:p>
                      <a:r>
                        <a:rPr lang="en-US" sz="1400" dirty="0" err="1" smtClean="0">
                          <a:latin typeface="Open Sans"/>
                        </a:rPr>
                        <a:t>Chiedere</a:t>
                      </a:r>
                      <a:r>
                        <a:rPr lang="en-US" sz="1400" baseline="0" dirty="0" smtClean="0">
                          <a:latin typeface="Open Sans"/>
                        </a:rPr>
                        <a:t> </a:t>
                      </a:r>
                      <a:r>
                        <a:rPr lang="en-US" sz="1400" baseline="0" dirty="0" err="1" smtClean="0">
                          <a:latin typeface="Open Sans"/>
                        </a:rPr>
                        <a:t>ai</a:t>
                      </a:r>
                      <a:r>
                        <a:rPr lang="en-US" sz="1400" baseline="0" dirty="0" smtClean="0">
                          <a:latin typeface="Open Sans"/>
                        </a:rPr>
                        <a:t> </a:t>
                      </a:r>
                      <a:r>
                        <a:rPr lang="en-US" sz="1400" baseline="0" dirty="0" err="1" smtClean="0">
                          <a:latin typeface="Open Sans"/>
                        </a:rPr>
                        <a:t>genitori</a:t>
                      </a:r>
                      <a:r>
                        <a:rPr lang="en-US" sz="1400" baseline="0" dirty="0" smtClean="0">
                          <a:latin typeface="Open Sans"/>
                        </a:rPr>
                        <a:t> </a:t>
                      </a:r>
                      <a:r>
                        <a:rPr lang="en-US" sz="1400" baseline="0" dirty="0" err="1" smtClean="0">
                          <a:latin typeface="Open Sans"/>
                        </a:rPr>
                        <a:t>di</a:t>
                      </a:r>
                      <a:r>
                        <a:rPr lang="en-US" sz="1400" baseline="0" dirty="0" smtClean="0">
                          <a:latin typeface="Open Sans"/>
                        </a:rPr>
                        <a:t> </a:t>
                      </a:r>
                      <a:r>
                        <a:rPr lang="en-US" sz="1400" baseline="0" dirty="0" err="1" smtClean="0">
                          <a:latin typeface="Open Sans"/>
                        </a:rPr>
                        <a:t>essere</a:t>
                      </a:r>
                      <a:r>
                        <a:rPr lang="en-US" sz="1400" baseline="0" dirty="0" smtClean="0">
                          <a:latin typeface="Open Sans"/>
                        </a:rPr>
                        <a:t> o </a:t>
                      </a:r>
                      <a:r>
                        <a:rPr lang="en-US" sz="1400" baseline="0" dirty="0" err="1" smtClean="0">
                          <a:latin typeface="Open Sans"/>
                        </a:rPr>
                        <a:t>genitori</a:t>
                      </a:r>
                      <a:r>
                        <a:rPr lang="en-US" sz="1400" baseline="0" dirty="0" smtClean="0">
                          <a:latin typeface="Open Sans"/>
                        </a:rPr>
                        <a:t> o coach. </a:t>
                      </a:r>
                      <a:endParaRPr lang="bs-Latn-BA" sz="1400" dirty="0"/>
                    </a:p>
                  </a:txBody>
                  <a:tcPr/>
                </a:tc>
                <a:extLst>
                  <a:ext uri="{0D108BD9-81ED-4DB2-BD59-A6C34878D82A}">
                    <a16:rowId xmlns="" xmlns:a16="http://schemas.microsoft.com/office/drawing/2014/main" val="3610511675"/>
                  </a:ext>
                </a:extLst>
              </a:tr>
            </a:tbl>
          </a:graphicData>
        </a:graphic>
      </p:graphicFrame>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10" name="Title 1">
            <a:extLst>
              <a:ext uri="{FF2B5EF4-FFF2-40B4-BE49-F238E27FC236}">
                <a16:creationId xmlns="" xmlns:a16="http://schemas.microsoft.com/office/drawing/2014/main"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en-US" sz="1800" dirty="0" err="1" smtClean="0"/>
              <a:t>Allineati</a:t>
            </a:r>
            <a:r>
              <a:rPr lang="en-US" sz="1800" dirty="0" smtClean="0"/>
              <a:t> al coach</a:t>
            </a:r>
            <a:endParaRPr lang="bs-Latn-BA" sz="1800" dirty="0"/>
          </a:p>
        </p:txBody>
      </p:sp>
      <p:sp>
        <p:nvSpPr>
          <p:cNvPr id="9" name="Rettangolo 8"/>
          <p:cNvSpPr/>
          <p:nvPr/>
        </p:nvSpPr>
        <p:spPr>
          <a:xfrm>
            <a:off x="857224" y="214296"/>
            <a:ext cx="4326826" cy="369332"/>
          </a:xfrm>
          <a:prstGeom prst="rect">
            <a:avLst/>
          </a:prstGeom>
        </p:spPr>
        <p:txBody>
          <a:bodyPr wrap="none">
            <a:spAutoFit/>
          </a:bodyPr>
          <a:lstStyle/>
          <a:p>
            <a:r>
              <a:rPr lang="it-IT" b="1" dirty="0" smtClean="0">
                <a:solidFill>
                  <a:schemeClr val="tx1">
                    <a:lumMod val="50000"/>
                    <a:lumOff val="50000"/>
                  </a:schemeClr>
                </a:solidFill>
                <a:latin typeface="Open Sans"/>
              </a:rPr>
              <a:t>Unità</a:t>
            </a:r>
            <a:r>
              <a:rPr lang="lt-LT" b="1" dirty="0" smtClean="0">
                <a:solidFill>
                  <a:schemeClr val="tx1">
                    <a:lumMod val="50000"/>
                    <a:lumOff val="50000"/>
                  </a:schemeClr>
                </a:solidFill>
              </a:rPr>
              <a:t> </a:t>
            </a:r>
            <a:r>
              <a:rPr lang="en-US" b="1" dirty="0" smtClean="0">
                <a:solidFill>
                  <a:schemeClr val="tx1">
                    <a:lumMod val="50000"/>
                    <a:lumOff val="50000"/>
                  </a:schemeClr>
                </a:solidFill>
                <a:latin typeface="Open Sans"/>
              </a:rPr>
              <a:t>1.1.</a:t>
            </a:r>
            <a:r>
              <a:rPr lang="bs-Latn-BA" b="1" dirty="0" smtClean="0">
                <a:solidFill>
                  <a:schemeClr val="tx1">
                    <a:lumMod val="50000"/>
                    <a:lumOff val="50000"/>
                  </a:schemeClr>
                </a:solidFill>
              </a:rPr>
              <a:t> </a:t>
            </a:r>
            <a:r>
              <a:rPr lang="it-IT" dirty="0" smtClean="0">
                <a:solidFill>
                  <a:schemeClr val="tx1">
                    <a:lumMod val="50000"/>
                    <a:lumOff val="50000"/>
                  </a:schemeClr>
                </a:solidFill>
                <a:latin typeface="Open Sans"/>
              </a:rPr>
              <a:t>Stile genitoriale e motivazione</a:t>
            </a:r>
            <a:endParaRPr lang="it-IT" dirty="0">
              <a:latin typeface="Open Sans"/>
            </a:endParaRPr>
          </a:p>
        </p:txBody>
      </p:sp>
    </p:spTree>
    <p:extLst>
      <p:ext uri="{BB962C8B-B14F-4D97-AF65-F5344CB8AC3E}">
        <p14:creationId xmlns:p14="http://schemas.microsoft.com/office/powerpoint/2010/main" val="174194261"/>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8B53448-73F7-4BD6-8F33-7940F42A3965}"/>
              </a:ext>
            </a:extLst>
          </p:cNvPr>
          <p:cNvSpPr>
            <a:spLocks noGrp="1"/>
          </p:cNvSpPr>
          <p:nvPr>
            <p:ph type="ctrTitle"/>
          </p:nvPr>
        </p:nvSpPr>
        <p:spPr/>
        <p:txBody>
          <a:bodyPr/>
          <a:lstStyle/>
          <a:p>
            <a:r>
              <a:rPr lang="en-US" dirty="0"/>
              <a:t>Overprotective parents</a:t>
            </a:r>
            <a:endParaRPr lang="bs-Latn-BA" dirty="0"/>
          </a:p>
        </p:txBody>
      </p:sp>
      <p:graphicFrame>
        <p:nvGraphicFramePr>
          <p:cNvPr id="5" name="Content Placeholder 4">
            <a:extLst>
              <a:ext uri="{FF2B5EF4-FFF2-40B4-BE49-F238E27FC236}">
                <a16:creationId xmlns="" xmlns:a16="http://schemas.microsoft.com/office/drawing/2014/main" id="{FDE2F09B-5594-450B-80F8-43D49E97F5EC}"/>
              </a:ext>
            </a:extLst>
          </p:cNvPr>
          <p:cNvGraphicFramePr>
            <a:graphicFrameLocks noGrp="1"/>
          </p:cNvGraphicFramePr>
          <p:nvPr>
            <p:ph idx="4294967295"/>
            <p:extLst>
              <p:ext uri="{D42A27DB-BD31-4B8C-83A1-F6EECF244321}">
                <p14:modId xmlns:p14="http://schemas.microsoft.com/office/powerpoint/2010/main" val="2517775210"/>
              </p:ext>
            </p:extLst>
          </p:nvPr>
        </p:nvGraphicFramePr>
        <p:xfrm>
          <a:off x="755576" y="1491630"/>
          <a:ext cx="7788276" cy="2108200"/>
        </p:xfrm>
        <a:graphic>
          <a:graphicData uri="http://schemas.openxmlformats.org/drawingml/2006/table">
            <a:tbl>
              <a:tblPr firstRow="1" bandRow="1">
                <a:tableStyleId>{16D9F66E-5EB9-4882-86FB-DCBF35E3C3E4}</a:tableStyleId>
              </a:tblPr>
              <a:tblGrid>
                <a:gridCol w="3894138">
                  <a:extLst>
                    <a:ext uri="{9D8B030D-6E8A-4147-A177-3AD203B41FA5}">
                      <a16:colId xmlns="" xmlns:a16="http://schemas.microsoft.com/office/drawing/2014/main" val="1266931802"/>
                    </a:ext>
                  </a:extLst>
                </a:gridCol>
                <a:gridCol w="3894138">
                  <a:extLst>
                    <a:ext uri="{9D8B030D-6E8A-4147-A177-3AD203B41FA5}">
                      <a16:colId xmlns="" xmlns:a16="http://schemas.microsoft.com/office/drawing/2014/main" val="764857572"/>
                    </a:ext>
                  </a:extLst>
                </a:gridCol>
              </a:tblGrid>
              <a:tr h="370840">
                <a:tc>
                  <a:txBody>
                    <a:bodyPr/>
                    <a:lstStyle/>
                    <a:p>
                      <a:r>
                        <a:rPr lang="en-US" sz="1600" dirty="0" smtClean="0">
                          <a:latin typeface="Open Sans"/>
                        </a:rPr>
                        <a:t>Come </a:t>
                      </a:r>
                      <a:r>
                        <a:rPr lang="en-US" sz="1600" dirty="0" err="1" smtClean="0">
                          <a:latin typeface="Open Sans"/>
                        </a:rPr>
                        <a:t>riconoscerli</a:t>
                      </a:r>
                      <a:r>
                        <a:rPr lang="en-US" sz="1600" dirty="0" smtClean="0">
                          <a:latin typeface="Open Sans"/>
                        </a:rPr>
                        <a:t>?</a:t>
                      </a:r>
                      <a:endParaRPr lang="bs-Latn-BA"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err="1" smtClean="0">
                          <a:latin typeface="Open Sans"/>
                        </a:rPr>
                        <a:t>Cosa</a:t>
                      </a:r>
                      <a:r>
                        <a:rPr lang="en-US" sz="1600" dirty="0" smtClean="0">
                          <a:latin typeface="Open Sans"/>
                        </a:rPr>
                        <a:t> fare?</a:t>
                      </a:r>
                      <a:endParaRPr lang="bs-Latn-BA" sz="1600" dirty="0" smtClean="0"/>
                    </a:p>
                  </a:txBody>
                  <a:tcPr/>
                </a:tc>
                <a:extLst>
                  <a:ext uri="{0D108BD9-81ED-4DB2-BD59-A6C34878D82A}">
                    <a16:rowId xmlns="" xmlns:a16="http://schemas.microsoft.com/office/drawing/2014/main" val="3166509344"/>
                  </a:ext>
                </a:extLst>
              </a:tr>
              <a:tr h="370840">
                <a:tc>
                  <a:txBody>
                    <a:bodyPr/>
                    <a:lstStyle/>
                    <a:p>
                      <a:r>
                        <a:rPr lang="en-US" sz="1600" dirty="0" err="1" smtClean="0">
                          <a:latin typeface="Open Sans"/>
                        </a:rPr>
                        <a:t>Occhiat</a:t>
                      </a:r>
                      <a:r>
                        <a:rPr lang="en-US" sz="1600" baseline="0" dirty="0" err="1" smtClean="0">
                          <a:latin typeface="Open Sans"/>
                        </a:rPr>
                        <a:t>e</a:t>
                      </a:r>
                      <a:r>
                        <a:rPr lang="en-US" sz="1600" baseline="0" dirty="0" smtClean="0">
                          <a:latin typeface="Open Sans"/>
                        </a:rPr>
                        <a:t> </a:t>
                      </a:r>
                      <a:r>
                        <a:rPr lang="en-US" sz="1600" baseline="0" dirty="0" err="1" smtClean="0">
                          <a:latin typeface="Open Sans"/>
                        </a:rPr>
                        <a:t>preoccupate</a:t>
                      </a:r>
                      <a:r>
                        <a:rPr lang="en-US" sz="1600" baseline="0" dirty="0" smtClean="0">
                          <a:latin typeface="Open Sans"/>
                        </a:rPr>
                        <a:t> o </a:t>
                      </a:r>
                      <a:r>
                        <a:rPr lang="en-US" sz="1600" baseline="0" dirty="0" err="1" smtClean="0">
                          <a:latin typeface="Open Sans"/>
                        </a:rPr>
                        <a:t>commenti</a:t>
                      </a:r>
                      <a:endParaRPr lang="bs-Latn-BA" sz="1600" dirty="0"/>
                    </a:p>
                  </a:txBody>
                  <a:tcPr/>
                </a:tc>
                <a:tc>
                  <a:txBody>
                    <a:bodyPr/>
                    <a:lstStyle/>
                    <a:p>
                      <a:r>
                        <a:rPr lang="en-US" sz="1600" dirty="0" err="1" smtClean="0">
                          <a:latin typeface="Open Sans"/>
                        </a:rPr>
                        <a:t>Parlare</a:t>
                      </a:r>
                      <a:r>
                        <a:rPr lang="en-US" sz="1600" dirty="0" smtClean="0">
                          <a:latin typeface="Open Sans"/>
                        </a:rPr>
                        <a:t> </a:t>
                      </a:r>
                      <a:r>
                        <a:rPr lang="en-US" sz="1600" dirty="0" err="1" smtClean="0">
                          <a:latin typeface="Open Sans"/>
                        </a:rPr>
                        <a:t>loro</a:t>
                      </a:r>
                      <a:r>
                        <a:rPr lang="en-US" sz="1600" baseline="0" dirty="0" smtClean="0">
                          <a:latin typeface="Open Sans"/>
                        </a:rPr>
                        <a:t> </a:t>
                      </a:r>
                      <a:r>
                        <a:rPr lang="en-US" sz="1600" baseline="0" dirty="0" err="1" smtClean="0">
                          <a:latin typeface="Open Sans"/>
                        </a:rPr>
                        <a:t>riguardo</a:t>
                      </a:r>
                      <a:r>
                        <a:rPr lang="en-US" sz="1600" baseline="0" dirty="0" smtClean="0">
                          <a:latin typeface="Open Sans"/>
                        </a:rPr>
                        <a:t> la </a:t>
                      </a:r>
                      <a:r>
                        <a:rPr lang="en-US" sz="1600" baseline="0" dirty="0" err="1" smtClean="0">
                          <a:latin typeface="Open Sans"/>
                        </a:rPr>
                        <a:t>paura</a:t>
                      </a:r>
                      <a:r>
                        <a:rPr lang="en-US" sz="1600" baseline="0" dirty="0" smtClean="0">
                          <a:latin typeface="Open Sans"/>
                        </a:rPr>
                        <a:t> </a:t>
                      </a:r>
                      <a:r>
                        <a:rPr lang="en-US" sz="1600" baseline="0" dirty="0" err="1" smtClean="0">
                          <a:latin typeface="Open Sans"/>
                        </a:rPr>
                        <a:t>di</a:t>
                      </a:r>
                      <a:r>
                        <a:rPr lang="en-US" sz="1600" baseline="0" dirty="0" smtClean="0">
                          <a:latin typeface="Open Sans"/>
                        </a:rPr>
                        <a:t> </a:t>
                      </a:r>
                      <a:r>
                        <a:rPr lang="en-US" sz="1600" baseline="0" dirty="0" err="1" smtClean="0">
                          <a:latin typeface="Open Sans"/>
                        </a:rPr>
                        <a:t>incidenti</a:t>
                      </a:r>
                      <a:r>
                        <a:rPr lang="en-US" sz="1600" baseline="0" dirty="0" smtClean="0">
                          <a:latin typeface="Open Sans"/>
                        </a:rPr>
                        <a:t> o </a:t>
                      </a:r>
                      <a:r>
                        <a:rPr lang="en-US" sz="1600" baseline="0" dirty="0" err="1" smtClean="0">
                          <a:latin typeface="Open Sans"/>
                        </a:rPr>
                        <a:t>di</a:t>
                      </a:r>
                      <a:r>
                        <a:rPr lang="en-US" sz="1600" baseline="0" dirty="0" smtClean="0">
                          <a:latin typeface="Open Sans"/>
                        </a:rPr>
                        <a:t> </a:t>
                      </a:r>
                      <a:r>
                        <a:rPr lang="en-US" sz="1600" baseline="0" dirty="0" err="1" smtClean="0">
                          <a:latin typeface="Open Sans"/>
                        </a:rPr>
                        <a:t>ferite</a:t>
                      </a:r>
                      <a:endParaRPr lang="bs-Latn-BA" sz="1600" dirty="0"/>
                    </a:p>
                  </a:txBody>
                  <a:tcPr/>
                </a:tc>
                <a:extLst>
                  <a:ext uri="{0D108BD9-81ED-4DB2-BD59-A6C34878D82A}">
                    <a16:rowId xmlns="" xmlns:a16="http://schemas.microsoft.com/office/drawing/2014/main" val="2987937753"/>
                  </a:ext>
                </a:extLst>
              </a:tr>
              <a:tr h="370840">
                <a:tc>
                  <a:txBody>
                    <a:bodyPr/>
                    <a:lstStyle/>
                    <a:p>
                      <a:r>
                        <a:rPr lang="it-IT" sz="1600" dirty="0" smtClean="0">
                          <a:latin typeface="Open Sans"/>
                        </a:rPr>
                        <a:t>Minacciano di</a:t>
                      </a:r>
                      <a:r>
                        <a:rPr lang="it-IT" sz="1600" baseline="0" dirty="0" smtClean="0">
                          <a:latin typeface="Open Sans"/>
                        </a:rPr>
                        <a:t> tirar fuori dal gioco il bambino</a:t>
                      </a:r>
                      <a:endParaRPr lang="bs-Latn-BA" sz="1600" dirty="0"/>
                    </a:p>
                  </a:txBody>
                  <a:tcPr/>
                </a:tc>
                <a:tc>
                  <a:txBody>
                    <a:bodyPr/>
                    <a:lstStyle/>
                    <a:p>
                      <a:r>
                        <a:rPr lang="en-US" sz="1600" dirty="0" err="1" smtClean="0">
                          <a:latin typeface="Open Sans"/>
                        </a:rPr>
                        <a:t>Spiega</a:t>
                      </a:r>
                      <a:r>
                        <a:rPr lang="en-US" sz="1600" baseline="0" dirty="0" smtClean="0">
                          <a:latin typeface="Open Sans"/>
                        </a:rPr>
                        <a:t> le </a:t>
                      </a:r>
                      <a:r>
                        <a:rPr lang="en-US" sz="1600" baseline="0" dirty="0" err="1" smtClean="0">
                          <a:latin typeface="Open Sans"/>
                        </a:rPr>
                        <a:t>regole</a:t>
                      </a:r>
                      <a:r>
                        <a:rPr lang="en-US" sz="1600" baseline="0" dirty="0" smtClean="0">
                          <a:latin typeface="Open Sans"/>
                        </a:rPr>
                        <a:t> </a:t>
                      </a:r>
                      <a:r>
                        <a:rPr lang="en-US" sz="1600" baseline="0" dirty="0" err="1" smtClean="0">
                          <a:latin typeface="Open Sans"/>
                        </a:rPr>
                        <a:t>di</a:t>
                      </a:r>
                      <a:r>
                        <a:rPr lang="en-US" sz="1600" baseline="0" dirty="0" smtClean="0">
                          <a:latin typeface="Open Sans"/>
                        </a:rPr>
                        <a:t> </a:t>
                      </a:r>
                      <a:r>
                        <a:rPr lang="en-US" sz="1600" baseline="0" dirty="0" err="1" smtClean="0">
                          <a:latin typeface="Open Sans"/>
                        </a:rPr>
                        <a:t>sicurezza</a:t>
                      </a:r>
                      <a:endParaRPr lang="bs-Latn-BA" sz="1600" dirty="0"/>
                    </a:p>
                  </a:txBody>
                  <a:tcPr/>
                </a:tc>
                <a:extLst>
                  <a:ext uri="{0D108BD9-81ED-4DB2-BD59-A6C34878D82A}">
                    <a16:rowId xmlns="" xmlns:a16="http://schemas.microsoft.com/office/drawing/2014/main" val="3517940549"/>
                  </a:ext>
                </a:extLst>
              </a:tr>
              <a:tr h="370840">
                <a:tc>
                  <a:txBody>
                    <a:bodyPr/>
                    <a:lstStyle/>
                    <a:p>
                      <a:r>
                        <a:rPr lang="en-US" sz="1600" dirty="0" err="1" smtClean="0">
                          <a:latin typeface="Open Sans"/>
                        </a:rPr>
                        <a:t>Eccessivamente</a:t>
                      </a:r>
                      <a:r>
                        <a:rPr lang="en-US" sz="1600" dirty="0" smtClean="0">
                          <a:latin typeface="Open Sans"/>
                        </a:rPr>
                        <a:t> </a:t>
                      </a:r>
                      <a:r>
                        <a:rPr lang="en-US" sz="1600" dirty="0" err="1" smtClean="0">
                          <a:latin typeface="Open Sans"/>
                        </a:rPr>
                        <a:t>preoccupati</a:t>
                      </a:r>
                      <a:r>
                        <a:rPr lang="en-US" sz="1600" dirty="0" smtClean="0">
                          <a:latin typeface="Open Sans"/>
                        </a:rPr>
                        <a:t> </a:t>
                      </a:r>
                      <a:r>
                        <a:rPr lang="en-US" sz="1600" dirty="0" err="1" smtClean="0">
                          <a:latin typeface="Open Sans"/>
                        </a:rPr>
                        <a:t>riguardo</a:t>
                      </a:r>
                      <a:r>
                        <a:rPr lang="en-US" sz="1600" dirty="0" smtClean="0">
                          <a:latin typeface="Open Sans"/>
                        </a:rPr>
                        <a:t> </a:t>
                      </a:r>
                      <a:r>
                        <a:rPr lang="en-US" sz="1600" dirty="0" err="1" smtClean="0">
                          <a:latin typeface="Open Sans"/>
                        </a:rPr>
                        <a:t>il</a:t>
                      </a:r>
                      <a:r>
                        <a:rPr lang="en-US" sz="1600" dirty="0" smtClean="0">
                          <a:latin typeface="Open Sans"/>
                        </a:rPr>
                        <a:t> </a:t>
                      </a:r>
                      <a:r>
                        <a:rPr lang="en-US" sz="1600" dirty="0" err="1" smtClean="0">
                          <a:latin typeface="Open Sans"/>
                        </a:rPr>
                        <a:t>benessere</a:t>
                      </a:r>
                      <a:r>
                        <a:rPr lang="en-US" sz="1600" dirty="0" smtClean="0">
                          <a:latin typeface="Open Sans"/>
                        </a:rPr>
                        <a:t> </a:t>
                      </a:r>
                      <a:r>
                        <a:rPr lang="en-US" sz="1600" dirty="0" err="1" smtClean="0">
                          <a:latin typeface="Open Sans"/>
                        </a:rPr>
                        <a:t>dei</a:t>
                      </a:r>
                      <a:r>
                        <a:rPr lang="en-US" sz="1600" dirty="0" smtClean="0">
                          <a:latin typeface="Open Sans"/>
                        </a:rPr>
                        <a:t> </a:t>
                      </a:r>
                      <a:r>
                        <a:rPr lang="en-US" sz="1600" dirty="0" err="1" smtClean="0">
                          <a:latin typeface="Open Sans"/>
                        </a:rPr>
                        <a:t>loro</a:t>
                      </a:r>
                      <a:r>
                        <a:rPr lang="en-US" sz="1600" baseline="0" dirty="0" smtClean="0">
                          <a:latin typeface="Open Sans"/>
                        </a:rPr>
                        <a:t> </a:t>
                      </a:r>
                      <a:r>
                        <a:rPr lang="en-US" sz="1600" baseline="0" dirty="0" err="1" smtClean="0">
                          <a:latin typeface="Open Sans"/>
                        </a:rPr>
                        <a:t>figli</a:t>
                      </a:r>
                      <a:endParaRPr lang="bs-Latn-BA" sz="1600" dirty="0"/>
                    </a:p>
                  </a:txBody>
                  <a:tcPr/>
                </a:tc>
                <a:tc>
                  <a:txBody>
                    <a:bodyPr/>
                    <a:lstStyle/>
                    <a:p>
                      <a:r>
                        <a:rPr lang="it-IT" sz="1600" dirty="0" smtClean="0">
                          <a:latin typeface="Open Sans"/>
                        </a:rPr>
                        <a:t>Parlare di</a:t>
                      </a:r>
                      <a:r>
                        <a:rPr lang="it-IT" sz="1600" baseline="0" dirty="0" smtClean="0">
                          <a:latin typeface="Open Sans"/>
                        </a:rPr>
                        <a:t> vincita o di perdita come aspetti normali del gioco</a:t>
                      </a:r>
                      <a:endParaRPr lang="bs-Latn-BA" sz="1600" dirty="0"/>
                    </a:p>
                  </a:txBody>
                  <a:tcPr/>
                </a:tc>
                <a:extLst>
                  <a:ext uri="{0D108BD9-81ED-4DB2-BD59-A6C34878D82A}">
                    <a16:rowId xmlns="" xmlns:a16="http://schemas.microsoft.com/office/drawing/2014/main" val="2363241368"/>
                  </a:ext>
                </a:extLst>
              </a:tr>
            </a:tbl>
          </a:graphicData>
        </a:graphic>
      </p:graphicFrame>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10" name="Title 1">
            <a:extLst>
              <a:ext uri="{FF2B5EF4-FFF2-40B4-BE49-F238E27FC236}">
                <a16:creationId xmlns="" xmlns:a16="http://schemas.microsoft.com/office/drawing/2014/main"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en-US" sz="1800" dirty="0" err="1" smtClean="0"/>
              <a:t>Genitori</a:t>
            </a:r>
            <a:r>
              <a:rPr lang="en-US" sz="1800" dirty="0" smtClean="0"/>
              <a:t> </a:t>
            </a:r>
            <a:r>
              <a:rPr lang="en-US" sz="1800" dirty="0" err="1" smtClean="0"/>
              <a:t>iperprotettivi</a:t>
            </a:r>
            <a:endParaRPr lang="bs-Latn-BA" sz="1800" dirty="0"/>
          </a:p>
        </p:txBody>
      </p:sp>
      <p:sp>
        <p:nvSpPr>
          <p:cNvPr id="8" name="Rettangolo 7"/>
          <p:cNvSpPr/>
          <p:nvPr/>
        </p:nvSpPr>
        <p:spPr>
          <a:xfrm>
            <a:off x="857224" y="214296"/>
            <a:ext cx="4326826" cy="369332"/>
          </a:xfrm>
          <a:prstGeom prst="rect">
            <a:avLst/>
          </a:prstGeom>
        </p:spPr>
        <p:txBody>
          <a:bodyPr wrap="none">
            <a:spAutoFit/>
          </a:bodyPr>
          <a:lstStyle/>
          <a:p>
            <a:r>
              <a:rPr lang="it-IT" b="1" dirty="0" smtClean="0">
                <a:solidFill>
                  <a:schemeClr val="tx1">
                    <a:lumMod val="50000"/>
                    <a:lumOff val="50000"/>
                  </a:schemeClr>
                </a:solidFill>
                <a:latin typeface="Open Sans"/>
              </a:rPr>
              <a:t>Unità</a:t>
            </a:r>
            <a:r>
              <a:rPr lang="lt-LT" b="1" dirty="0" smtClean="0">
                <a:solidFill>
                  <a:schemeClr val="tx1">
                    <a:lumMod val="50000"/>
                    <a:lumOff val="50000"/>
                  </a:schemeClr>
                </a:solidFill>
              </a:rPr>
              <a:t> </a:t>
            </a:r>
            <a:r>
              <a:rPr lang="en-US" b="1" dirty="0" smtClean="0">
                <a:solidFill>
                  <a:schemeClr val="tx1">
                    <a:lumMod val="50000"/>
                    <a:lumOff val="50000"/>
                  </a:schemeClr>
                </a:solidFill>
                <a:latin typeface="Open Sans"/>
              </a:rPr>
              <a:t>1.1.</a:t>
            </a:r>
            <a:r>
              <a:rPr lang="bs-Latn-BA" b="1" dirty="0" smtClean="0">
                <a:solidFill>
                  <a:schemeClr val="tx1">
                    <a:lumMod val="50000"/>
                    <a:lumOff val="50000"/>
                  </a:schemeClr>
                </a:solidFill>
              </a:rPr>
              <a:t> </a:t>
            </a:r>
            <a:r>
              <a:rPr lang="it-IT" dirty="0" smtClean="0">
                <a:solidFill>
                  <a:schemeClr val="tx1">
                    <a:lumMod val="50000"/>
                    <a:lumOff val="50000"/>
                  </a:schemeClr>
                </a:solidFill>
                <a:latin typeface="Open Sans"/>
              </a:rPr>
              <a:t>Stile genitoriale e motivazione</a:t>
            </a:r>
            <a:endParaRPr lang="it-IT" dirty="0">
              <a:latin typeface="Open Sans"/>
            </a:endParaRPr>
          </a:p>
        </p:txBody>
      </p:sp>
    </p:spTree>
    <p:extLst>
      <p:ext uri="{BB962C8B-B14F-4D97-AF65-F5344CB8AC3E}">
        <p14:creationId xmlns:p14="http://schemas.microsoft.com/office/powerpoint/2010/main" val="185060085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8B53448-73F7-4BD6-8F33-7940F42A3965}"/>
              </a:ext>
            </a:extLst>
          </p:cNvPr>
          <p:cNvSpPr>
            <a:spLocks noGrp="1"/>
          </p:cNvSpPr>
          <p:nvPr>
            <p:ph type="ctrTitle"/>
          </p:nvPr>
        </p:nvSpPr>
        <p:spPr>
          <a:xfrm>
            <a:off x="755576" y="686420"/>
            <a:ext cx="7772400" cy="432048"/>
          </a:xfrm>
        </p:spPr>
        <p:txBody>
          <a:bodyPr/>
          <a:lstStyle/>
          <a:p>
            <a:r>
              <a:rPr lang="en-US" dirty="0" err="1" smtClean="0"/>
              <a:t>Riflessioni</a:t>
            </a:r>
            <a:endParaRPr lang="bs-Latn-BA"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buFontTx/>
              <a:buChar char="-"/>
            </a:pPr>
            <a:endParaRPr lang="en-US" dirty="0"/>
          </a:p>
        </p:txBody>
      </p:sp>
      <p:sp>
        <p:nvSpPr>
          <p:cNvPr id="10" name="Content Placeholder 2">
            <a:extLst>
              <a:ext uri="{FF2B5EF4-FFF2-40B4-BE49-F238E27FC236}">
                <a16:creationId xmlns="" xmlns:a16="http://schemas.microsoft.com/office/drawing/2014/main" id="{0D70E978-D735-45EA-8130-43A382A390C2}"/>
              </a:ext>
            </a:extLst>
          </p:cNvPr>
          <p:cNvSpPr txBox="1">
            <a:spLocks/>
          </p:cNvSpPr>
          <p:nvPr/>
        </p:nvSpPr>
        <p:spPr>
          <a:xfrm>
            <a:off x="458416" y="1289257"/>
            <a:ext cx="7787208"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285750" indent="-285750" algn="l">
              <a:buFont typeface="Arial" panose="020B0604020202020204" pitchFamily="34" charset="0"/>
              <a:buChar char="•"/>
            </a:pPr>
            <a:r>
              <a:rPr lang="en-US" sz="1800" dirty="0" err="1" smtClean="0"/>
              <a:t>Riconosci</a:t>
            </a:r>
            <a:r>
              <a:rPr lang="en-US" sz="1800" dirty="0" smtClean="0"/>
              <a:t> </a:t>
            </a:r>
            <a:r>
              <a:rPr lang="en-US" sz="1800" dirty="0" err="1" smtClean="0"/>
              <a:t>i</a:t>
            </a:r>
            <a:r>
              <a:rPr lang="en-US" sz="1800" dirty="0" smtClean="0"/>
              <a:t> pattern </a:t>
            </a:r>
            <a:r>
              <a:rPr lang="en-US" sz="1800" dirty="0" err="1" smtClean="0"/>
              <a:t>di</a:t>
            </a:r>
            <a:r>
              <a:rPr lang="en-US" sz="1800" dirty="0" smtClean="0"/>
              <a:t> </a:t>
            </a:r>
            <a:r>
              <a:rPr lang="en-US" sz="1800" dirty="0" err="1" smtClean="0"/>
              <a:t>comportamento</a:t>
            </a:r>
            <a:r>
              <a:rPr lang="en-US" sz="1800" dirty="0" smtClean="0"/>
              <a:t> </a:t>
            </a:r>
            <a:r>
              <a:rPr lang="en-US" sz="1800" dirty="0" err="1" smtClean="0"/>
              <a:t>dei</a:t>
            </a:r>
            <a:r>
              <a:rPr lang="en-US" sz="1800" dirty="0" smtClean="0"/>
              <a:t> </a:t>
            </a:r>
            <a:r>
              <a:rPr lang="en-US" sz="1800" dirty="0" err="1" smtClean="0"/>
              <a:t>genitori</a:t>
            </a:r>
            <a:r>
              <a:rPr lang="en-US" sz="1800" dirty="0" smtClean="0"/>
              <a:t> </a:t>
            </a:r>
            <a:r>
              <a:rPr lang="en-US" sz="1800" dirty="0" err="1" smtClean="0"/>
              <a:t>dei</a:t>
            </a:r>
            <a:r>
              <a:rPr lang="en-US" sz="1800" dirty="0" smtClean="0"/>
              <a:t> </a:t>
            </a:r>
            <a:r>
              <a:rPr lang="en-US" sz="1800" dirty="0" err="1" smtClean="0"/>
              <a:t>tuoi</a:t>
            </a:r>
            <a:r>
              <a:rPr lang="en-US" sz="1800" dirty="0" smtClean="0"/>
              <a:t> </a:t>
            </a:r>
            <a:r>
              <a:rPr lang="en-US" sz="1800" dirty="0" err="1" smtClean="0"/>
              <a:t>atleti</a:t>
            </a:r>
            <a:r>
              <a:rPr lang="en-US" sz="1800" dirty="0" smtClean="0"/>
              <a:t>? </a:t>
            </a:r>
          </a:p>
          <a:p>
            <a:pPr marL="285750" indent="-285750" algn="l">
              <a:buFont typeface="Arial" panose="020B0604020202020204" pitchFamily="34" charset="0"/>
              <a:buChar char="•"/>
            </a:pPr>
            <a:r>
              <a:rPr lang="en-US" sz="1800" dirty="0" smtClean="0"/>
              <a:t>Come </a:t>
            </a:r>
            <a:r>
              <a:rPr lang="en-US" sz="1800" dirty="0" err="1" smtClean="0"/>
              <a:t>li</a:t>
            </a:r>
            <a:r>
              <a:rPr lang="en-US" sz="1800" dirty="0" smtClean="0"/>
              <a:t> </a:t>
            </a:r>
            <a:r>
              <a:rPr lang="en-US" sz="1800" dirty="0" err="1" smtClean="0"/>
              <a:t>gestisci</a:t>
            </a:r>
            <a:r>
              <a:rPr lang="en-US" sz="1800" dirty="0" smtClean="0"/>
              <a:t>?</a:t>
            </a:r>
          </a:p>
          <a:p>
            <a:pPr algn="l"/>
            <a:endParaRPr lang="en-US" sz="1800" dirty="0" smtClean="0"/>
          </a:p>
          <a:p>
            <a:pPr marL="285750" indent="-285750" algn="l">
              <a:buFont typeface="Arial" panose="020B0604020202020204" pitchFamily="34" charset="0"/>
              <a:buChar char="•"/>
            </a:pPr>
            <a:r>
              <a:rPr lang="en-US" sz="1800" dirty="0" err="1" smtClean="0"/>
              <a:t>Condividi</a:t>
            </a:r>
            <a:r>
              <a:rPr lang="en-US" sz="1800" dirty="0" smtClean="0"/>
              <a:t> con </a:t>
            </a:r>
            <a:r>
              <a:rPr lang="en-US" sz="1800" dirty="0" err="1" smtClean="0"/>
              <a:t>il</a:t>
            </a:r>
            <a:r>
              <a:rPr lang="en-US" sz="1800" dirty="0" smtClean="0"/>
              <a:t> </a:t>
            </a:r>
            <a:r>
              <a:rPr lang="en-US" sz="1800" dirty="0" err="1" smtClean="0"/>
              <a:t>gruppo</a:t>
            </a:r>
            <a:r>
              <a:rPr lang="en-US" sz="1800" dirty="0" smtClean="0"/>
              <a:t>:</a:t>
            </a:r>
          </a:p>
          <a:p>
            <a:pPr algn="l"/>
            <a:r>
              <a:rPr lang="en-US" sz="1800" dirty="0" smtClean="0"/>
              <a:t>Un </a:t>
            </a:r>
            <a:r>
              <a:rPr lang="en-US" sz="1800" dirty="0" err="1" smtClean="0"/>
              <a:t>esempio</a:t>
            </a:r>
            <a:r>
              <a:rPr lang="en-US" sz="1800" dirty="0" smtClean="0"/>
              <a:t> </a:t>
            </a:r>
            <a:r>
              <a:rPr lang="en-US" sz="1800" dirty="0" err="1" smtClean="0"/>
              <a:t>di</a:t>
            </a:r>
            <a:r>
              <a:rPr lang="en-US" sz="1800" dirty="0" smtClean="0"/>
              <a:t> </a:t>
            </a:r>
            <a:r>
              <a:rPr lang="en-US" sz="1800" dirty="0" err="1" smtClean="0"/>
              <a:t>buone</a:t>
            </a:r>
            <a:r>
              <a:rPr lang="en-US" sz="1800" dirty="0" smtClean="0"/>
              <a:t> </a:t>
            </a:r>
            <a:r>
              <a:rPr lang="en-US" sz="1800" dirty="0" err="1" smtClean="0"/>
              <a:t>pratiche</a:t>
            </a:r>
            <a:r>
              <a:rPr lang="en-US" sz="1800" dirty="0" smtClean="0"/>
              <a:t> o </a:t>
            </a:r>
            <a:r>
              <a:rPr lang="en-US" sz="1800" dirty="0" err="1" smtClean="0"/>
              <a:t>situazioni</a:t>
            </a:r>
            <a:r>
              <a:rPr lang="en-US" sz="1800" dirty="0" smtClean="0"/>
              <a:t> in cui </a:t>
            </a:r>
            <a:r>
              <a:rPr lang="en-US" sz="1800" dirty="0" err="1" smtClean="0"/>
              <a:t>sei</a:t>
            </a:r>
            <a:r>
              <a:rPr lang="en-US" sz="1800" dirty="0" smtClean="0"/>
              <a:t> </a:t>
            </a:r>
            <a:r>
              <a:rPr lang="en-US" sz="1800" dirty="0" err="1" smtClean="0"/>
              <a:t>rimasto</a:t>
            </a:r>
            <a:r>
              <a:rPr lang="en-US" sz="1800" dirty="0" smtClean="0"/>
              <a:t> </a:t>
            </a:r>
            <a:r>
              <a:rPr lang="en-US" sz="1800" dirty="0" err="1" smtClean="0"/>
              <a:t>soddisfatto</a:t>
            </a:r>
            <a:r>
              <a:rPr lang="en-US" sz="1800" dirty="0" smtClean="0"/>
              <a:t> </a:t>
            </a:r>
            <a:r>
              <a:rPr lang="en-US" sz="1800" dirty="0" err="1" smtClean="0"/>
              <a:t>di</a:t>
            </a:r>
            <a:r>
              <a:rPr lang="en-US" sz="1800" dirty="0" smtClean="0"/>
              <a:t> come </a:t>
            </a:r>
            <a:r>
              <a:rPr lang="en-US" sz="1800" dirty="0" err="1" smtClean="0"/>
              <a:t>hai</a:t>
            </a:r>
            <a:r>
              <a:rPr lang="en-US" sz="1800" dirty="0" smtClean="0"/>
              <a:t> </a:t>
            </a:r>
            <a:r>
              <a:rPr lang="en-US" sz="1800" dirty="0" err="1" smtClean="0"/>
              <a:t>affrontato</a:t>
            </a:r>
            <a:r>
              <a:rPr lang="en-US" sz="1800" dirty="0" smtClean="0"/>
              <a:t> </a:t>
            </a:r>
            <a:r>
              <a:rPr lang="en-US" sz="1800" dirty="0" err="1" smtClean="0"/>
              <a:t>il</a:t>
            </a:r>
            <a:r>
              <a:rPr lang="en-US" sz="1800" dirty="0" smtClean="0"/>
              <a:t> </a:t>
            </a:r>
            <a:r>
              <a:rPr lang="en-US" sz="1800" dirty="0" err="1" smtClean="0"/>
              <a:t>problema</a:t>
            </a:r>
            <a:endParaRPr lang="en-US" sz="1800" dirty="0" smtClean="0"/>
          </a:p>
          <a:p>
            <a:pPr algn="l"/>
            <a:endParaRPr lang="en-US" sz="1800" dirty="0" smtClean="0"/>
          </a:p>
          <a:p>
            <a:pPr algn="l"/>
            <a:r>
              <a:rPr lang="en-US" sz="1800" dirty="0" smtClean="0"/>
              <a:t>Un </a:t>
            </a:r>
            <a:r>
              <a:rPr lang="en-US" sz="1800" dirty="0" err="1" smtClean="0"/>
              <a:t>esempio</a:t>
            </a:r>
            <a:r>
              <a:rPr lang="en-US" sz="1800" dirty="0" smtClean="0"/>
              <a:t> </a:t>
            </a:r>
            <a:r>
              <a:rPr lang="en-US" sz="1800" dirty="0" err="1" smtClean="0"/>
              <a:t>di</a:t>
            </a:r>
            <a:r>
              <a:rPr lang="en-US" sz="1800" dirty="0" smtClean="0"/>
              <a:t> </a:t>
            </a:r>
            <a:r>
              <a:rPr lang="en-US" sz="1800" dirty="0" err="1" smtClean="0"/>
              <a:t>pratica</a:t>
            </a:r>
            <a:r>
              <a:rPr lang="en-US" sz="1800" dirty="0" smtClean="0"/>
              <a:t> </a:t>
            </a:r>
            <a:r>
              <a:rPr lang="en-US" sz="1800" dirty="0" err="1" smtClean="0"/>
              <a:t>che</a:t>
            </a:r>
            <a:r>
              <a:rPr lang="en-US" sz="1800" dirty="0" smtClean="0"/>
              <a:t> </a:t>
            </a:r>
            <a:r>
              <a:rPr lang="en-US" sz="1800" dirty="0" err="1" smtClean="0"/>
              <a:t>gli</a:t>
            </a:r>
            <a:r>
              <a:rPr lang="en-US" sz="1800" dirty="0" smtClean="0"/>
              <a:t> </a:t>
            </a:r>
            <a:r>
              <a:rPr lang="en-US" sz="1800" dirty="0" err="1" smtClean="0"/>
              <a:t>altri</a:t>
            </a:r>
            <a:r>
              <a:rPr lang="en-US" sz="1800" dirty="0" smtClean="0"/>
              <a:t> </a:t>
            </a:r>
            <a:r>
              <a:rPr lang="en-US" sz="1800" dirty="0" err="1" smtClean="0"/>
              <a:t>dovrebbero</a:t>
            </a:r>
            <a:r>
              <a:rPr lang="en-US" sz="1800" dirty="0" smtClean="0"/>
              <a:t> </a:t>
            </a:r>
            <a:r>
              <a:rPr lang="en-US" sz="1800" dirty="0" err="1" smtClean="0"/>
              <a:t>evitare</a:t>
            </a:r>
            <a:r>
              <a:rPr lang="en-US" sz="1800" dirty="0" smtClean="0"/>
              <a:t> o </a:t>
            </a:r>
            <a:r>
              <a:rPr lang="en-US" sz="1800" dirty="0" err="1" smtClean="0"/>
              <a:t>situazioni</a:t>
            </a:r>
            <a:r>
              <a:rPr lang="en-US" sz="1800" dirty="0" smtClean="0"/>
              <a:t> </a:t>
            </a:r>
            <a:r>
              <a:rPr lang="en-US" sz="1800" dirty="0" err="1" smtClean="0"/>
              <a:t>che</a:t>
            </a:r>
            <a:r>
              <a:rPr lang="en-US" sz="1800" dirty="0" smtClean="0"/>
              <a:t> </a:t>
            </a:r>
            <a:r>
              <a:rPr lang="en-US" sz="1800" dirty="0" err="1" smtClean="0"/>
              <a:t>avresti</a:t>
            </a:r>
            <a:r>
              <a:rPr lang="en-US" sz="1800" dirty="0" smtClean="0"/>
              <a:t> </a:t>
            </a:r>
            <a:r>
              <a:rPr lang="en-US" sz="1800" dirty="0" err="1" smtClean="0"/>
              <a:t>risolto</a:t>
            </a:r>
            <a:r>
              <a:rPr lang="en-US" sz="1800" dirty="0" smtClean="0"/>
              <a:t> in </a:t>
            </a:r>
            <a:r>
              <a:rPr lang="en-US" sz="1800" dirty="0" err="1" smtClean="0"/>
              <a:t>maniera</a:t>
            </a:r>
            <a:r>
              <a:rPr lang="en-US" sz="1800" dirty="0" smtClean="0"/>
              <a:t> </a:t>
            </a:r>
            <a:r>
              <a:rPr lang="en-US" sz="1800" dirty="0" err="1" smtClean="0"/>
              <a:t>differente</a:t>
            </a:r>
            <a:r>
              <a:rPr lang="en-US" sz="1800" dirty="0" smtClean="0"/>
              <a:t>. </a:t>
            </a:r>
          </a:p>
        </p:txBody>
      </p:sp>
      <p:sp>
        <p:nvSpPr>
          <p:cNvPr id="9" name="Rettangolo 8"/>
          <p:cNvSpPr/>
          <p:nvPr/>
        </p:nvSpPr>
        <p:spPr>
          <a:xfrm>
            <a:off x="857224" y="214296"/>
            <a:ext cx="4326826" cy="369332"/>
          </a:xfrm>
          <a:prstGeom prst="rect">
            <a:avLst/>
          </a:prstGeom>
        </p:spPr>
        <p:txBody>
          <a:bodyPr wrap="none">
            <a:spAutoFit/>
          </a:bodyPr>
          <a:lstStyle/>
          <a:p>
            <a:r>
              <a:rPr lang="it-IT" b="1" dirty="0" smtClean="0">
                <a:solidFill>
                  <a:schemeClr val="tx1">
                    <a:lumMod val="50000"/>
                    <a:lumOff val="50000"/>
                  </a:schemeClr>
                </a:solidFill>
                <a:latin typeface="Open Sans"/>
              </a:rPr>
              <a:t>Unità</a:t>
            </a:r>
            <a:r>
              <a:rPr lang="lt-LT" b="1" dirty="0" smtClean="0">
                <a:solidFill>
                  <a:schemeClr val="tx1">
                    <a:lumMod val="50000"/>
                    <a:lumOff val="50000"/>
                  </a:schemeClr>
                </a:solidFill>
              </a:rPr>
              <a:t> </a:t>
            </a:r>
            <a:r>
              <a:rPr lang="en-US" b="1" dirty="0" smtClean="0">
                <a:solidFill>
                  <a:schemeClr val="tx1">
                    <a:lumMod val="50000"/>
                    <a:lumOff val="50000"/>
                  </a:schemeClr>
                </a:solidFill>
                <a:latin typeface="Open Sans"/>
              </a:rPr>
              <a:t>1.1.</a:t>
            </a:r>
            <a:r>
              <a:rPr lang="bs-Latn-BA" b="1" dirty="0" smtClean="0">
                <a:solidFill>
                  <a:schemeClr val="tx1">
                    <a:lumMod val="50000"/>
                    <a:lumOff val="50000"/>
                  </a:schemeClr>
                </a:solidFill>
              </a:rPr>
              <a:t> </a:t>
            </a:r>
            <a:r>
              <a:rPr lang="it-IT" dirty="0" smtClean="0">
                <a:solidFill>
                  <a:schemeClr val="tx1">
                    <a:lumMod val="50000"/>
                    <a:lumOff val="50000"/>
                  </a:schemeClr>
                </a:solidFill>
                <a:latin typeface="Open Sans"/>
              </a:rPr>
              <a:t>Stile genitoriale e motivazione</a:t>
            </a:r>
            <a:endParaRPr lang="it-IT" dirty="0">
              <a:latin typeface="Open Sans"/>
            </a:endParaRPr>
          </a:p>
        </p:txBody>
      </p:sp>
    </p:spTree>
    <p:extLst>
      <p:ext uri="{BB962C8B-B14F-4D97-AF65-F5344CB8AC3E}">
        <p14:creationId xmlns:p14="http://schemas.microsoft.com/office/powerpoint/2010/main" val="4111992560"/>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8B53448-73F7-4BD6-8F33-7940F42A3965}"/>
              </a:ext>
            </a:extLst>
          </p:cNvPr>
          <p:cNvSpPr>
            <a:spLocks noGrp="1"/>
          </p:cNvSpPr>
          <p:nvPr>
            <p:ph type="ctrTitle"/>
          </p:nvPr>
        </p:nvSpPr>
        <p:spPr>
          <a:xfrm>
            <a:off x="684213" y="764702"/>
            <a:ext cx="7772400" cy="432048"/>
          </a:xfrm>
        </p:spPr>
        <p:txBody>
          <a:bodyPr/>
          <a:lstStyle/>
          <a:p>
            <a:r>
              <a:rPr lang="en-US" sz="1800" dirty="0"/>
              <a:t>5 </a:t>
            </a:r>
            <a:r>
              <a:rPr lang="en-US" sz="1800" dirty="0" err="1" smtClean="0"/>
              <a:t>domande</a:t>
            </a:r>
            <a:r>
              <a:rPr lang="en-US" sz="1800" dirty="0" smtClean="0"/>
              <a:t> </a:t>
            </a:r>
            <a:r>
              <a:rPr lang="en-US" sz="1800" dirty="0" err="1" smtClean="0"/>
              <a:t>importanti</a:t>
            </a:r>
            <a:r>
              <a:rPr lang="en-US" sz="1800" dirty="0" smtClean="0"/>
              <a:t> per </a:t>
            </a:r>
            <a:r>
              <a:rPr lang="en-US" sz="1800" dirty="0" err="1" smtClean="0"/>
              <a:t>genitori</a:t>
            </a:r>
            <a:endParaRPr lang="bs-Latn-BA" sz="1800" dirty="0"/>
          </a:p>
        </p:txBody>
      </p:sp>
      <p:sp>
        <p:nvSpPr>
          <p:cNvPr id="3" name="Content Placeholder 2">
            <a:extLst>
              <a:ext uri="{FF2B5EF4-FFF2-40B4-BE49-F238E27FC236}">
                <a16:creationId xmlns="" xmlns:a16="http://schemas.microsoft.com/office/drawing/2014/main" id="{0D70E978-D735-45EA-8130-43A382A390C2}"/>
              </a:ext>
            </a:extLst>
          </p:cNvPr>
          <p:cNvSpPr>
            <a:spLocks noGrp="1"/>
          </p:cNvSpPr>
          <p:nvPr>
            <p:ph type="subTitle" idx="1"/>
          </p:nvPr>
        </p:nvSpPr>
        <p:spPr>
          <a:xfrm>
            <a:off x="684213" y="1374368"/>
            <a:ext cx="7632203" cy="2709549"/>
          </a:xfrm>
        </p:spPr>
        <p:txBody>
          <a:bodyPr>
            <a:normAutofit fontScale="92500"/>
          </a:bodyPr>
          <a:lstStyle/>
          <a:p>
            <a:pPr marL="285750" indent="-285750" algn="l">
              <a:buFont typeface="Arial" panose="020B0604020202020204" pitchFamily="34" charset="0"/>
              <a:buChar char="•"/>
            </a:pPr>
            <a:r>
              <a:rPr lang="en-US" sz="1400" dirty="0" smtClean="0"/>
              <a:t>Per </a:t>
            </a:r>
            <a:r>
              <a:rPr lang="en-US" sz="1400" dirty="0" err="1" smtClean="0"/>
              <a:t>instaurare</a:t>
            </a:r>
            <a:r>
              <a:rPr lang="en-US" sz="1400" dirty="0" smtClean="0"/>
              <a:t> </a:t>
            </a:r>
            <a:r>
              <a:rPr lang="en-US" sz="1400" dirty="0" err="1" smtClean="0"/>
              <a:t>una</a:t>
            </a:r>
            <a:r>
              <a:rPr lang="en-US" sz="1400" dirty="0" smtClean="0"/>
              <a:t> </a:t>
            </a:r>
            <a:r>
              <a:rPr lang="en-US" sz="1400" dirty="0" err="1" smtClean="0"/>
              <a:t>buona</a:t>
            </a:r>
            <a:r>
              <a:rPr lang="en-US" sz="1400" dirty="0" smtClean="0"/>
              <a:t> </a:t>
            </a:r>
            <a:r>
              <a:rPr lang="en-US" sz="1400" dirty="0" err="1" smtClean="0"/>
              <a:t>relazione</a:t>
            </a:r>
            <a:r>
              <a:rPr lang="en-US" sz="1400" dirty="0" smtClean="0"/>
              <a:t> con </a:t>
            </a:r>
            <a:r>
              <a:rPr lang="en-US" sz="1400" dirty="0" err="1" smtClean="0"/>
              <a:t>i</a:t>
            </a:r>
            <a:r>
              <a:rPr lang="en-US" sz="1400" dirty="0" smtClean="0"/>
              <a:t> </a:t>
            </a:r>
            <a:r>
              <a:rPr lang="en-US" sz="1400" dirty="0" err="1" smtClean="0"/>
              <a:t>genitori</a:t>
            </a:r>
            <a:r>
              <a:rPr lang="en-US" sz="1400" dirty="0" smtClean="0"/>
              <a:t> </a:t>
            </a:r>
            <a:r>
              <a:rPr lang="en-US" sz="1400" dirty="0" err="1" smtClean="0"/>
              <a:t>indipendentemente</a:t>
            </a:r>
            <a:r>
              <a:rPr lang="en-US" sz="1400" dirty="0" smtClean="0"/>
              <a:t> </a:t>
            </a:r>
            <a:r>
              <a:rPr lang="en-US" sz="1400" dirty="0" err="1" smtClean="0"/>
              <a:t>dal</a:t>
            </a:r>
            <a:r>
              <a:rPr lang="en-US" sz="1400" dirty="0" smtClean="0"/>
              <a:t> </a:t>
            </a:r>
            <a:r>
              <a:rPr lang="en-US" sz="1400" dirty="0" err="1" smtClean="0"/>
              <a:t>loro</a:t>
            </a:r>
            <a:r>
              <a:rPr lang="en-US" sz="1400" dirty="0" smtClean="0"/>
              <a:t> stile </a:t>
            </a:r>
            <a:r>
              <a:rPr lang="en-US" sz="1400" dirty="0" err="1" smtClean="0"/>
              <a:t>genitoriale</a:t>
            </a:r>
            <a:r>
              <a:rPr lang="en-US" sz="1400" dirty="0" smtClean="0"/>
              <a:t>, </a:t>
            </a:r>
            <a:r>
              <a:rPr lang="en-US" sz="1400" dirty="0" err="1" smtClean="0"/>
              <a:t>ottieni</a:t>
            </a:r>
            <a:r>
              <a:rPr lang="en-US" sz="1400" dirty="0" smtClean="0"/>
              <a:t> </a:t>
            </a:r>
            <a:r>
              <a:rPr lang="en-US" sz="1400" dirty="0" err="1" smtClean="0"/>
              <a:t>una</a:t>
            </a:r>
            <a:r>
              <a:rPr lang="en-US" sz="1400" dirty="0" smtClean="0"/>
              <a:t> </a:t>
            </a:r>
            <a:r>
              <a:rPr lang="en-US" sz="1400" dirty="0" err="1" smtClean="0"/>
              <a:t>risposta</a:t>
            </a:r>
            <a:r>
              <a:rPr lang="en-US" sz="1400" dirty="0" smtClean="0"/>
              <a:t> </a:t>
            </a:r>
            <a:r>
              <a:rPr lang="en-US" sz="1400" dirty="0" err="1" smtClean="0"/>
              <a:t>positiva</a:t>
            </a:r>
            <a:r>
              <a:rPr lang="en-US" sz="1400" dirty="0" smtClean="0"/>
              <a:t> </a:t>
            </a:r>
            <a:r>
              <a:rPr lang="en-US" sz="1400" dirty="0" err="1" smtClean="0"/>
              <a:t>dalle</a:t>
            </a:r>
            <a:r>
              <a:rPr lang="en-US" sz="1400" dirty="0" smtClean="0"/>
              <a:t> </a:t>
            </a:r>
            <a:r>
              <a:rPr lang="en-US" sz="1400" dirty="0" err="1" smtClean="0"/>
              <a:t>seguenti</a:t>
            </a:r>
            <a:r>
              <a:rPr lang="en-US" sz="1400" dirty="0" smtClean="0"/>
              <a:t> 5 </a:t>
            </a:r>
            <a:r>
              <a:rPr lang="en-US" sz="1400" dirty="0" err="1" smtClean="0"/>
              <a:t>domande</a:t>
            </a:r>
            <a:r>
              <a:rPr lang="en-US" sz="1400" dirty="0" smtClean="0"/>
              <a:t>:</a:t>
            </a:r>
            <a:endParaRPr lang="bs-Latn-BA" sz="1400" dirty="0" smtClean="0"/>
          </a:p>
          <a:p>
            <a:pPr marL="285750" indent="-285750" algn="l">
              <a:buFont typeface="Arial" panose="020B0604020202020204" pitchFamily="34" charset="0"/>
              <a:buChar char="•"/>
            </a:pPr>
            <a:endParaRPr lang="en-US" sz="1400" dirty="0"/>
          </a:p>
          <a:p>
            <a:pPr algn="l">
              <a:buFont typeface="+mj-lt"/>
              <a:buAutoNum type="arabicPeriod"/>
            </a:pPr>
            <a:r>
              <a:rPr lang="en-US" sz="1400" dirty="0" err="1" smtClean="0"/>
              <a:t>Riesci</a:t>
            </a:r>
            <a:r>
              <a:rPr lang="en-US" sz="1400" dirty="0" smtClean="0"/>
              <a:t> a </a:t>
            </a:r>
            <a:r>
              <a:rPr lang="en-US" sz="1400" dirty="0" err="1" smtClean="0"/>
              <a:t>condividere</a:t>
            </a:r>
            <a:r>
              <a:rPr lang="en-US" sz="1400" dirty="0" smtClean="0"/>
              <a:t> </a:t>
            </a:r>
            <a:r>
              <a:rPr lang="en-US" sz="1400" dirty="0" err="1" smtClean="0"/>
              <a:t>tuo</a:t>
            </a:r>
            <a:r>
              <a:rPr lang="en-US" sz="1400" dirty="0" smtClean="0"/>
              <a:t> </a:t>
            </a:r>
            <a:r>
              <a:rPr lang="en-US" sz="1400" dirty="0" err="1" smtClean="0"/>
              <a:t>figlio</a:t>
            </a:r>
            <a:r>
              <a:rPr lang="en-US" sz="1400" dirty="0" smtClean="0"/>
              <a:t>/a (</a:t>
            </a:r>
            <a:r>
              <a:rPr lang="en-US" sz="1400" dirty="0" err="1" smtClean="0"/>
              <a:t>significato</a:t>
            </a:r>
            <a:r>
              <a:rPr lang="en-US" sz="1400" dirty="0" smtClean="0"/>
              <a:t>: </a:t>
            </a:r>
            <a:r>
              <a:rPr lang="it-IT" sz="1400" dirty="0" smtClean="0"/>
              <a:t>puoi fidarti dell’allenatore ed accettare la sua autorità</a:t>
            </a:r>
            <a:r>
              <a:rPr lang="en-US" sz="1400" dirty="0" smtClean="0"/>
              <a:t>?)</a:t>
            </a:r>
            <a:endParaRPr lang="en-US" sz="1400" dirty="0"/>
          </a:p>
          <a:p>
            <a:pPr algn="l">
              <a:buFont typeface="+mj-lt"/>
              <a:buAutoNum type="arabicPeriod"/>
            </a:pPr>
            <a:r>
              <a:rPr lang="en-US" sz="1400" dirty="0" err="1" smtClean="0"/>
              <a:t>Puoi</a:t>
            </a:r>
            <a:r>
              <a:rPr lang="en-US" sz="1400" dirty="0" smtClean="0"/>
              <a:t> </a:t>
            </a:r>
            <a:r>
              <a:rPr lang="en-US" sz="1400" dirty="0" err="1" smtClean="0"/>
              <a:t>accettare</a:t>
            </a:r>
            <a:r>
              <a:rPr lang="en-US" sz="1400" dirty="0" smtClean="0"/>
              <a:t> la </a:t>
            </a:r>
            <a:r>
              <a:rPr lang="en-US" sz="1400" dirty="0" err="1" smtClean="0"/>
              <a:t>delusione</a:t>
            </a:r>
            <a:r>
              <a:rPr lang="en-US" sz="1400" dirty="0" smtClean="0"/>
              <a:t> </a:t>
            </a:r>
            <a:r>
              <a:rPr lang="en-US" sz="1400" dirty="0" err="1" smtClean="0"/>
              <a:t>di</a:t>
            </a:r>
            <a:r>
              <a:rPr lang="en-US" sz="1400" dirty="0" smtClean="0"/>
              <a:t> </a:t>
            </a:r>
            <a:r>
              <a:rPr lang="en-US" sz="1400" dirty="0" err="1" smtClean="0"/>
              <a:t>tuo</a:t>
            </a:r>
            <a:r>
              <a:rPr lang="en-US" sz="1400" dirty="0" smtClean="0"/>
              <a:t> </a:t>
            </a:r>
            <a:r>
              <a:rPr lang="en-US" sz="1400" dirty="0" err="1" smtClean="0"/>
              <a:t>figlio</a:t>
            </a:r>
            <a:r>
              <a:rPr lang="en-US" sz="1400" dirty="0" smtClean="0"/>
              <a:t>/a?</a:t>
            </a:r>
            <a:endParaRPr lang="en-US" sz="1400" dirty="0"/>
          </a:p>
          <a:p>
            <a:pPr algn="l">
              <a:buFont typeface="+mj-lt"/>
              <a:buAutoNum type="arabicPeriod"/>
            </a:pPr>
            <a:r>
              <a:rPr lang="en-US" sz="1400" dirty="0" err="1" smtClean="0"/>
              <a:t>Riesci</a:t>
            </a:r>
            <a:r>
              <a:rPr lang="en-US" sz="1400" dirty="0" smtClean="0"/>
              <a:t> a </a:t>
            </a:r>
            <a:r>
              <a:rPr lang="en-US" sz="1400" dirty="0" err="1" smtClean="0"/>
              <a:t>mostrare</a:t>
            </a:r>
            <a:r>
              <a:rPr lang="en-US" sz="1400" dirty="0" smtClean="0"/>
              <a:t> </a:t>
            </a:r>
            <a:r>
              <a:rPr lang="en-US" sz="1400" dirty="0" err="1" smtClean="0"/>
              <a:t>autocontrollo</a:t>
            </a:r>
            <a:r>
              <a:rPr lang="en-US" sz="1400" dirty="0" smtClean="0"/>
              <a:t> con </a:t>
            </a:r>
            <a:r>
              <a:rPr lang="en-US" sz="1400" dirty="0" err="1" smtClean="0"/>
              <a:t>tuo</a:t>
            </a:r>
            <a:r>
              <a:rPr lang="en-US" sz="1400" dirty="0" smtClean="0"/>
              <a:t> </a:t>
            </a:r>
            <a:r>
              <a:rPr lang="en-US" sz="1400" dirty="0" err="1" smtClean="0"/>
              <a:t>figlio</a:t>
            </a:r>
            <a:r>
              <a:rPr lang="en-US" sz="1400" dirty="0" smtClean="0"/>
              <a:t>/a?</a:t>
            </a:r>
            <a:endParaRPr lang="en-US" sz="1400" dirty="0"/>
          </a:p>
          <a:p>
            <a:pPr algn="l">
              <a:buFont typeface="+mj-lt"/>
              <a:buAutoNum type="arabicPeriod"/>
            </a:pPr>
            <a:r>
              <a:rPr lang="en-US" sz="1400" dirty="0" err="1" smtClean="0"/>
              <a:t>Puoi</a:t>
            </a:r>
            <a:r>
              <a:rPr lang="en-US" sz="1400" dirty="0" smtClean="0"/>
              <a:t> </a:t>
            </a:r>
            <a:r>
              <a:rPr lang="en-US" sz="1400" dirty="0" err="1" smtClean="0"/>
              <a:t>impegnare</a:t>
            </a:r>
            <a:r>
              <a:rPr lang="en-US" sz="1400" dirty="0" smtClean="0"/>
              <a:t> un </a:t>
            </a:r>
            <a:r>
              <a:rPr lang="en-US" sz="1400" dirty="0" err="1" smtClean="0"/>
              <a:t>po</a:t>
            </a:r>
            <a:r>
              <a:rPr lang="en-US" sz="1400" dirty="0" smtClean="0"/>
              <a:t>’ del </a:t>
            </a:r>
            <a:r>
              <a:rPr lang="en-US" sz="1400" dirty="0" err="1" smtClean="0"/>
              <a:t>tuo</a:t>
            </a:r>
            <a:r>
              <a:rPr lang="en-US" sz="1400" dirty="0" smtClean="0"/>
              <a:t> tempo per lo sport </a:t>
            </a:r>
            <a:r>
              <a:rPr lang="en-US" sz="1400" dirty="0" err="1" smtClean="0"/>
              <a:t>di</a:t>
            </a:r>
            <a:r>
              <a:rPr lang="en-US" sz="1400" dirty="0" smtClean="0"/>
              <a:t> </a:t>
            </a:r>
            <a:r>
              <a:rPr lang="en-US" sz="1400" dirty="0" err="1" smtClean="0"/>
              <a:t>tuo</a:t>
            </a:r>
            <a:r>
              <a:rPr lang="en-US" sz="1400" dirty="0" smtClean="0"/>
              <a:t> </a:t>
            </a:r>
            <a:r>
              <a:rPr lang="en-US" sz="1400" dirty="0" err="1" smtClean="0"/>
              <a:t>figlio</a:t>
            </a:r>
            <a:r>
              <a:rPr lang="en-US" sz="1400" dirty="0" smtClean="0"/>
              <a:t>/a?</a:t>
            </a:r>
            <a:endParaRPr lang="en-US" sz="1400" dirty="0"/>
          </a:p>
          <a:p>
            <a:pPr algn="l">
              <a:buFont typeface="+mj-lt"/>
              <a:buAutoNum type="arabicPeriod"/>
            </a:pPr>
            <a:r>
              <a:rPr lang="en-US" sz="1400" dirty="0" err="1" smtClean="0"/>
              <a:t>Puoi</a:t>
            </a:r>
            <a:r>
              <a:rPr lang="en-US" sz="1400" dirty="0" smtClean="0"/>
              <a:t> </a:t>
            </a:r>
            <a:r>
              <a:rPr lang="en-US" sz="1400" dirty="0" err="1" smtClean="0"/>
              <a:t>lasciare</a:t>
            </a:r>
            <a:r>
              <a:rPr lang="en-US" sz="1400" dirty="0" smtClean="0"/>
              <a:t> </a:t>
            </a:r>
            <a:r>
              <a:rPr lang="en-US" sz="1400" dirty="0" err="1" smtClean="0"/>
              <a:t>tuo</a:t>
            </a:r>
            <a:r>
              <a:rPr lang="en-US" sz="1400" dirty="0" smtClean="0"/>
              <a:t> </a:t>
            </a:r>
            <a:r>
              <a:rPr lang="en-US" sz="1400" dirty="0" err="1" smtClean="0"/>
              <a:t>figlio</a:t>
            </a:r>
            <a:r>
              <a:rPr lang="en-US" sz="1400" dirty="0" smtClean="0"/>
              <a:t>/a </a:t>
            </a:r>
            <a:r>
              <a:rPr lang="en-US" sz="1400" dirty="0" err="1" smtClean="0"/>
              <a:t>libero</a:t>
            </a:r>
            <a:r>
              <a:rPr lang="en-US" sz="1400" dirty="0" smtClean="0"/>
              <a:t> </a:t>
            </a:r>
            <a:r>
              <a:rPr lang="en-US" sz="1400" dirty="0" err="1" smtClean="0"/>
              <a:t>di</a:t>
            </a:r>
            <a:r>
              <a:rPr lang="en-US" sz="1400" dirty="0" smtClean="0"/>
              <a:t> </a:t>
            </a:r>
            <a:r>
              <a:rPr lang="en-US" sz="1400" dirty="0" err="1" smtClean="0"/>
              <a:t>decidere</a:t>
            </a:r>
            <a:r>
              <a:rPr lang="en-US" sz="1400" dirty="0" smtClean="0"/>
              <a:t>? </a:t>
            </a:r>
            <a:endParaRPr lang="bs-Latn-BA" sz="1400" dirty="0" smtClean="0"/>
          </a:p>
          <a:p>
            <a:pPr algn="l">
              <a:buFont typeface="+mj-lt"/>
              <a:buAutoNum type="arabicPeriod"/>
            </a:pPr>
            <a:endParaRPr lang="en-US" sz="1400" dirty="0"/>
          </a:p>
          <a:p>
            <a:pPr marL="285750" indent="-285750" algn="l">
              <a:buFont typeface="Arial" panose="020B0604020202020204" pitchFamily="34" charset="0"/>
              <a:buChar char="•"/>
            </a:pPr>
            <a:r>
              <a:rPr lang="en-US" sz="1400" dirty="0" smtClean="0"/>
              <a:t>Se </a:t>
            </a:r>
            <a:r>
              <a:rPr lang="en-US" sz="1400" dirty="0" err="1" smtClean="0"/>
              <a:t>i</a:t>
            </a:r>
            <a:r>
              <a:rPr lang="en-US" sz="1400" dirty="0" smtClean="0"/>
              <a:t> </a:t>
            </a:r>
            <a:r>
              <a:rPr lang="en-US" sz="1400" dirty="0" err="1" smtClean="0"/>
              <a:t>genitori</a:t>
            </a:r>
            <a:r>
              <a:rPr lang="en-US" sz="1400" dirty="0" smtClean="0"/>
              <a:t> </a:t>
            </a:r>
            <a:r>
              <a:rPr lang="en-US" sz="1400" dirty="0" err="1" smtClean="0"/>
              <a:t>comprendono</a:t>
            </a:r>
            <a:r>
              <a:rPr lang="en-US" sz="1400" dirty="0" smtClean="0"/>
              <a:t> </a:t>
            </a:r>
            <a:r>
              <a:rPr lang="en-US" sz="1400" dirty="0" err="1" smtClean="0"/>
              <a:t>l’importanza</a:t>
            </a:r>
            <a:r>
              <a:rPr lang="en-US" sz="1400" dirty="0" smtClean="0"/>
              <a:t> </a:t>
            </a:r>
            <a:r>
              <a:rPr lang="en-US" sz="1400" dirty="0" err="1" smtClean="0"/>
              <a:t>delle</a:t>
            </a:r>
            <a:r>
              <a:rPr lang="en-US" sz="1400" dirty="0" smtClean="0"/>
              <a:t> </a:t>
            </a:r>
            <a:r>
              <a:rPr lang="en-US" sz="1400" dirty="0" err="1" smtClean="0"/>
              <a:t>risposte</a:t>
            </a:r>
            <a:r>
              <a:rPr lang="en-US" sz="1400" dirty="0" smtClean="0"/>
              <a:t> </a:t>
            </a:r>
            <a:r>
              <a:rPr lang="en-US" sz="1400" dirty="0" err="1" smtClean="0"/>
              <a:t>affermative</a:t>
            </a:r>
            <a:r>
              <a:rPr lang="en-US" sz="1400" dirty="0" smtClean="0"/>
              <a:t>, </a:t>
            </a:r>
            <a:r>
              <a:rPr lang="en-US" sz="1400" dirty="0" err="1" smtClean="0"/>
              <a:t>sarà</a:t>
            </a:r>
            <a:r>
              <a:rPr lang="en-US" sz="1400" dirty="0" smtClean="0"/>
              <a:t> </a:t>
            </a:r>
            <a:r>
              <a:rPr lang="en-US" sz="1400" dirty="0" err="1" smtClean="0"/>
              <a:t>più</a:t>
            </a:r>
            <a:r>
              <a:rPr lang="en-US" sz="1400" dirty="0" smtClean="0"/>
              <a:t> </a:t>
            </a:r>
            <a:r>
              <a:rPr lang="en-US" sz="1400" dirty="0" err="1" smtClean="0"/>
              <a:t>semplice</a:t>
            </a:r>
            <a:r>
              <a:rPr lang="en-US" sz="1400" dirty="0" smtClean="0"/>
              <a:t> </a:t>
            </a:r>
            <a:r>
              <a:rPr lang="en-US" sz="1400" dirty="0" err="1" smtClean="0"/>
              <a:t>cooperare</a:t>
            </a:r>
            <a:r>
              <a:rPr lang="en-US" sz="1400" dirty="0" smtClean="0"/>
              <a:t> e </a:t>
            </a:r>
            <a:r>
              <a:rPr lang="en-US" sz="1400" dirty="0" err="1" smtClean="0"/>
              <a:t>comunicare</a:t>
            </a:r>
            <a:r>
              <a:rPr lang="en-US" sz="1400" dirty="0" smtClean="0"/>
              <a:t> con </a:t>
            </a:r>
            <a:r>
              <a:rPr lang="en-US" sz="1400" dirty="0" err="1" smtClean="0"/>
              <a:t>loro</a:t>
            </a:r>
            <a:endParaRPr lang="bs-Latn-BA" sz="1400"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buFontTx/>
              <a:buChar char="-"/>
            </a:pPr>
            <a:endParaRPr lang="en-US" dirty="0"/>
          </a:p>
        </p:txBody>
      </p:sp>
      <p:sp>
        <p:nvSpPr>
          <p:cNvPr id="10" name="Rettangolo 9"/>
          <p:cNvSpPr/>
          <p:nvPr/>
        </p:nvSpPr>
        <p:spPr>
          <a:xfrm>
            <a:off x="857224" y="214296"/>
            <a:ext cx="4326826" cy="369332"/>
          </a:xfrm>
          <a:prstGeom prst="rect">
            <a:avLst/>
          </a:prstGeom>
        </p:spPr>
        <p:txBody>
          <a:bodyPr wrap="none">
            <a:spAutoFit/>
          </a:bodyPr>
          <a:lstStyle/>
          <a:p>
            <a:r>
              <a:rPr lang="it-IT" b="1" dirty="0" smtClean="0">
                <a:solidFill>
                  <a:schemeClr val="tx1">
                    <a:lumMod val="50000"/>
                    <a:lumOff val="50000"/>
                  </a:schemeClr>
                </a:solidFill>
                <a:latin typeface="Open Sans"/>
              </a:rPr>
              <a:t>Unità</a:t>
            </a:r>
            <a:r>
              <a:rPr lang="lt-LT" b="1" dirty="0" smtClean="0">
                <a:solidFill>
                  <a:schemeClr val="tx1">
                    <a:lumMod val="50000"/>
                    <a:lumOff val="50000"/>
                  </a:schemeClr>
                </a:solidFill>
              </a:rPr>
              <a:t> </a:t>
            </a:r>
            <a:r>
              <a:rPr lang="en-US" b="1" dirty="0" smtClean="0">
                <a:solidFill>
                  <a:schemeClr val="tx1">
                    <a:lumMod val="50000"/>
                    <a:lumOff val="50000"/>
                  </a:schemeClr>
                </a:solidFill>
                <a:latin typeface="Open Sans"/>
              </a:rPr>
              <a:t>1.1.</a:t>
            </a:r>
            <a:r>
              <a:rPr lang="bs-Latn-BA" b="1" dirty="0" smtClean="0">
                <a:solidFill>
                  <a:schemeClr val="tx1">
                    <a:lumMod val="50000"/>
                    <a:lumOff val="50000"/>
                  </a:schemeClr>
                </a:solidFill>
              </a:rPr>
              <a:t> </a:t>
            </a:r>
            <a:r>
              <a:rPr lang="it-IT" dirty="0" smtClean="0">
                <a:solidFill>
                  <a:schemeClr val="tx1">
                    <a:lumMod val="50000"/>
                    <a:lumOff val="50000"/>
                  </a:schemeClr>
                </a:solidFill>
                <a:latin typeface="Open Sans"/>
              </a:rPr>
              <a:t>Stile genitoriale e motivazione</a:t>
            </a:r>
            <a:endParaRPr lang="it-IT" dirty="0">
              <a:latin typeface="Open Sans"/>
            </a:endParaRPr>
          </a:p>
        </p:txBody>
      </p:sp>
    </p:spTree>
    <p:extLst>
      <p:ext uri="{BB962C8B-B14F-4D97-AF65-F5344CB8AC3E}">
        <p14:creationId xmlns:p14="http://schemas.microsoft.com/office/powerpoint/2010/main" val="3025129071"/>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 typeface="Arial" panose="020B0604020202020204" pitchFamily="34" charset="0"/>
              <a:buChar char="•"/>
            </a:pPr>
            <a:r>
              <a:rPr lang="en-US" sz="1800" dirty="0" smtClean="0"/>
              <a:t>Dai coach </a:t>
            </a:r>
            <a:r>
              <a:rPr lang="en-US" sz="1800" dirty="0" err="1" smtClean="0"/>
              <a:t>ci</a:t>
            </a:r>
            <a:r>
              <a:rPr lang="en-US" sz="1800" dirty="0" smtClean="0"/>
              <a:t> </a:t>
            </a:r>
            <a:r>
              <a:rPr lang="en-US" sz="1800" dirty="0" err="1" smtClean="0"/>
              <a:t>si</a:t>
            </a:r>
            <a:r>
              <a:rPr lang="en-US" sz="1800" dirty="0" smtClean="0"/>
              <a:t> </a:t>
            </a:r>
            <a:r>
              <a:rPr lang="en-US" sz="1800" dirty="0" err="1" smtClean="0"/>
              <a:t>aspetta</a:t>
            </a:r>
            <a:r>
              <a:rPr lang="en-US" sz="1800" dirty="0" smtClean="0"/>
              <a:t> </a:t>
            </a:r>
            <a:r>
              <a:rPr lang="en-US" sz="1800" dirty="0" err="1" smtClean="0"/>
              <a:t>autocontrollo</a:t>
            </a:r>
            <a:r>
              <a:rPr lang="en-US" sz="1800" dirty="0" smtClean="0"/>
              <a:t> </a:t>
            </a:r>
            <a:r>
              <a:rPr lang="en-US" sz="1800" dirty="0" err="1" smtClean="0"/>
              <a:t>emotivo</a:t>
            </a:r>
            <a:r>
              <a:rPr lang="en-US" sz="1800" dirty="0" smtClean="0"/>
              <a:t> con </a:t>
            </a:r>
            <a:r>
              <a:rPr lang="en-US" sz="1800" dirty="0" err="1" smtClean="0"/>
              <a:t>atleti</a:t>
            </a:r>
            <a:r>
              <a:rPr lang="en-US" sz="1800" dirty="0" smtClean="0"/>
              <a:t> e </a:t>
            </a:r>
            <a:r>
              <a:rPr lang="en-US" sz="1800" dirty="0" err="1" smtClean="0"/>
              <a:t>genitori</a:t>
            </a:r>
            <a:r>
              <a:rPr lang="en-US" sz="1800" dirty="0" smtClean="0"/>
              <a:t>:</a:t>
            </a:r>
            <a:endParaRPr lang="en-US" sz="1800" dirty="0"/>
          </a:p>
          <a:p>
            <a:pPr marL="342900" indent="-342900" algn="l">
              <a:buFont typeface="Arial" panose="020B0604020202020204" pitchFamily="34" charset="0"/>
              <a:buChar char="•"/>
            </a:pPr>
            <a:r>
              <a:rPr lang="it-IT" sz="1800" dirty="0" smtClean="0"/>
              <a:t>Regole s</a:t>
            </a:r>
            <a:r>
              <a:rPr lang="en-US" sz="1800" dirty="0" smtClean="0"/>
              <a:t>u </a:t>
            </a:r>
            <a:r>
              <a:rPr lang="en-US" sz="1800" dirty="0" err="1" smtClean="0"/>
              <a:t>ciò</a:t>
            </a:r>
            <a:r>
              <a:rPr lang="en-US" sz="1800" dirty="0" smtClean="0"/>
              <a:t> </a:t>
            </a:r>
            <a:r>
              <a:rPr lang="en-US" sz="1800" dirty="0" err="1" smtClean="0"/>
              <a:t>che</a:t>
            </a:r>
            <a:r>
              <a:rPr lang="en-US" sz="1800" dirty="0" smtClean="0"/>
              <a:t> </a:t>
            </a:r>
            <a:r>
              <a:rPr lang="en-US" sz="1800" dirty="0" err="1" smtClean="0"/>
              <a:t>possiamo</a:t>
            </a:r>
            <a:r>
              <a:rPr lang="en-US" sz="1800" dirty="0" smtClean="0"/>
              <a:t> e non </a:t>
            </a:r>
            <a:r>
              <a:rPr lang="en-US" sz="1800" dirty="0" err="1" smtClean="0"/>
              <a:t>possiamo</a:t>
            </a:r>
            <a:r>
              <a:rPr lang="en-US" sz="1800" dirty="0" smtClean="0"/>
              <a:t> </a:t>
            </a:r>
            <a:r>
              <a:rPr lang="en-US" sz="1800" dirty="0" err="1" smtClean="0"/>
              <a:t>mostrare</a:t>
            </a:r>
            <a:endParaRPr lang="en-US" sz="1800" dirty="0"/>
          </a:p>
          <a:p>
            <a:pPr marL="342900" indent="-342900" algn="l">
              <a:buFont typeface="Arial" panose="020B0604020202020204" pitchFamily="34" charset="0"/>
              <a:buChar char="•"/>
            </a:pPr>
            <a:r>
              <a:rPr lang="en-US" sz="1800" dirty="0" err="1" smtClean="0"/>
              <a:t>Azione</a:t>
            </a:r>
            <a:r>
              <a:rPr lang="en-US" sz="1800" dirty="0" smtClean="0"/>
              <a:t> </a:t>
            </a:r>
            <a:r>
              <a:rPr lang="en-US" sz="1800" dirty="0" err="1" smtClean="0"/>
              <a:t>Deliberatamente</a:t>
            </a:r>
            <a:r>
              <a:rPr lang="en-US" sz="1800" dirty="0" smtClean="0"/>
              <a:t> </a:t>
            </a:r>
            <a:r>
              <a:rPr lang="en-US" sz="1800" dirty="0" err="1" smtClean="0"/>
              <a:t>dissonante</a:t>
            </a:r>
            <a:r>
              <a:rPr lang="en-US" sz="1800" dirty="0" smtClean="0"/>
              <a:t> – </a:t>
            </a:r>
            <a:r>
              <a:rPr lang="en-US" sz="1800" dirty="0" err="1" smtClean="0"/>
              <a:t>strategie</a:t>
            </a:r>
            <a:r>
              <a:rPr lang="en-US" sz="1800" dirty="0" smtClean="0"/>
              <a:t> per </a:t>
            </a:r>
            <a:r>
              <a:rPr lang="en-US" sz="1800" dirty="0" err="1" smtClean="0"/>
              <a:t>allineare</a:t>
            </a:r>
            <a:r>
              <a:rPr lang="en-US" sz="1800" dirty="0" smtClean="0"/>
              <a:t> le </a:t>
            </a:r>
            <a:r>
              <a:rPr lang="en-US" sz="1800" dirty="0" err="1" smtClean="0"/>
              <a:t>emozioni</a:t>
            </a:r>
            <a:r>
              <a:rPr lang="en-US" sz="1800" dirty="0" smtClean="0"/>
              <a:t> con </a:t>
            </a:r>
            <a:r>
              <a:rPr lang="en-US" sz="1800" dirty="0" err="1" smtClean="0"/>
              <a:t>quelle</a:t>
            </a:r>
            <a:r>
              <a:rPr lang="en-US" sz="1800" dirty="0" smtClean="0"/>
              <a:t> </a:t>
            </a:r>
            <a:r>
              <a:rPr lang="en-US" sz="1800" dirty="0" err="1" smtClean="0"/>
              <a:t>mostrate</a:t>
            </a:r>
            <a:endParaRPr lang="en-US" sz="1800" dirty="0"/>
          </a:p>
          <a:p>
            <a:pPr marL="800100" lvl="1" indent="-342900" algn="l">
              <a:buFont typeface="Arial" panose="020B0604020202020204" pitchFamily="34" charset="0"/>
              <a:buChar char="•"/>
            </a:pPr>
            <a:r>
              <a:rPr lang="en-US" sz="1800" dirty="0" err="1" smtClean="0"/>
              <a:t>Azioni</a:t>
            </a:r>
            <a:r>
              <a:rPr lang="en-US" sz="1800" dirty="0" smtClean="0"/>
              <a:t> </a:t>
            </a:r>
            <a:r>
              <a:rPr lang="en-US" sz="1800" dirty="0" err="1" smtClean="0"/>
              <a:t>di</a:t>
            </a:r>
            <a:r>
              <a:rPr lang="en-US" sz="1800" dirty="0" smtClean="0"/>
              <a:t> </a:t>
            </a:r>
            <a:r>
              <a:rPr lang="en-US" sz="1800" dirty="0" err="1" smtClean="0"/>
              <a:t>superficie</a:t>
            </a:r>
            <a:endParaRPr lang="en-US" sz="1800" dirty="0" smtClean="0"/>
          </a:p>
          <a:p>
            <a:pPr marL="800100" lvl="1" indent="-342900" algn="l">
              <a:buFont typeface="Arial" panose="020B0604020202020204" pitchFamily="34" charset="0"/>
              <a:buChar char="•"/>
            </a:pPr>
            <a:r>
              <a:rPr lang="en-US" sz="1800" dirty="0" err="1" smtClean="0"/>
              <a:t>Azioni</a:t>
            </a:r>
            <a:r>
              <a:rPr lang="en-US" sz="1800" dirty="0" smtClean="0"/>
              <a:t> </a:t>
            </a:r>
            <a:r>
              <a:rPr lang="en-US" sz="1800" dirty="0" err="1" smtClean="0"/>
              <a:t>profonde</a:t>
            </a:r>
            <a:endParaRPr lang="en-US" sz="1800" dirty="0"/>
          </a:p>
        </p:txBody>
      </p:sp>
      <p:sp>
        <p:nvSpPr>
          <p:cNvPr id="9"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1.</a:t>
            </a:r>
            <a:r>
              <a:rPr lang="bs-Latn-BA" sz="1400" b="1" dirty="0">
                <a:solidFill>
                  <a:schemeClr val="tx1"/>
                </a:solidFill>
              </a:rPr>
              <a:t>2</a:t>
            </a:r>
            <a:r>
              <a:rPr lang="en-GB" sz="1400" b="1" dirty="0" smtClean="0">
                <a:solidFill>
                  <a:schemeClr val="tx1"/>
                </a:solidFill>
              </a:rPr>
              <a:t>.</a:t>
            </a:r>
            <a:r>
              <a:rPr lang="lt-LT" sz="1400" b="1" dirty="0" smtClean="0">
                <a:solidFill>
                  <a:schemeClr val="tx1"/>
                </a:solidFill>
              </a:rPr>
              <a:t> </a:t>
            </a:r>
            <a:r>
              <a:rPr lang="en-US" sz="1400" b="1" dirty="0" err="1" smtClean="0">
                <a:solidFill>
                  <a:schemeClr val="bg1">
                    <a:lumMod val="65000"/>
                  </a:schemeClr>
                </a:solidFill>
              </a:rPr>
              <a:t>L</a:t>
            </a:r>
            <a:r>
              <a:rPr lang="en-US" sz="1400" b="1" dirty="0" err="1" smtClean="0"/>
              <a:t>’allenatore</a:t>
            </a:r>
            <a:r>
              <a:rPr lang="en-US" sz="1400" b="1" dirty="0" smtClean="0"/>
              <a:t> come </a:t>
            </a:r>
            <a:r>
              <a:rPr lang="en-US" sz="1400" b="1" dirty="0" err="1" smtClean="0"/>
              <a:t>lavoro</a:t>
            </a:r>
            <a:r>
              <a:rPr lang="en-US" sz="1400" b="1" dirty="0" smtClean="0"/>
              <a:t> </a:t>
            </a:r>
            <a:r>
              <a:rPr lang="en-US" sz="1400" b="1" dirty="0" err="1" smtClean="0"/>
              <a:t>emotivo</a:t>
            </a:r>
            <a:endParaRPr lang="en-US" sz="1400" dirty="0"/>
          </a:p>
        </p:txBody>
      </p:sp>
    </p:spTree>
    <p:extLst>
      <p:ext uri="{BB962C8B-B14F-4D97-AF65-F5344CB8AC3E}">
        <p14:creationId xmlns:p14="http://schemas.microsoft.com/office/powerpoint/2010/main" val="10731211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a:buFont typeface="Arial" pitchFamily="34" charset="0"/>
              <a:buChar char="•"/>
            </a:pPr>
            <a:r>
              <a:rPr lang="en-US" sz="1800" dirty="0" smtClean="0">
                <a:solidFill>
                  <a:prstClr val="black">
                    <a:lumMod val="50000"/>
                    <a:lumOff val="50000"/>
                  </a:prstClr>
                </a:solidFill>
              </a:rPr>
              <a:t>I </a:t>
            </a:r>
            <a:r>
              <a:rPr lang="en-US" sz="1800" dirty="0" err="1" smtClean="0">
                <a:solidFill>
                  <a:prstClr val="black">
                    <a:lumMod val="50000"/>
                    <a:lumOff val="50000"/>
                  </a:prstClr>
                </a:solidFill>
              </a:rPr>
              <a:t>ruoli</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sociali</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sono</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caratterizzati</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da</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regole</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di</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comportamento</a:t>
            </a:r>
            <a:r>
              <a:rPr lang="en-US" sz="1800" dirty="0" smtClean="0">
                <a:solidFill>
                  <a:prstClr val="black">
                    <a:lumMod val="50000"/>
                    <a:lumOff val="50000"/>
                  </a:prstClr>
                </a:solidFill>
              </a:rPr>
              <a:t> </a:t>
            </a:r>
            <a:endParaRPr lang="en-US" sz="1800" dirty="0">
              <a:solidFill>
                <a:prstClr val="black">
                  <a:lumMod val="50000"/>
                  <a:lumOff val="50000"/>
                </a:prstClr>
              </a:solidFill>
            </a:endParaRPr>
          </a:p>
          <a:p>
            <a:pPr marL="342900" lvl="0" indent="-342900" algn="l">
              <a:buFont typeface="Arial" pitchFamily="34" charset="0"/>
              <a:buChar char="•"/>
            </a:pPr>
            <a:r>
              <a:rPr lang="it-IT" sz="1800" dirty="0" smtClean="0">
                <a:solidFill>
                  <a:prstClr val="black">
                    <a:lumMod val="50000"/>
                    <a:lumOff val="50000"/>
                  </a:prstClr>
                </a:solidFill>
              </a:rPr>
              <a:t>Le regole emotive comuni sono</a:t>
            </a:r>
            <a:r>
              <a:rPr lang="en-US" sz="1800" dirty="0" smtClean="0">
                <a:solidFill>
                  <a:prstClr val="black">
                    <a:lumMod val="50000"/>
                    <a:lumOff val="50000"/>
                  </a:prstClr>
                </a:solidFill>
              </a:rPr>
              <a:t>:</a:t>
            </a:r>
            <a:endParaRPr lang="en-US" sz="1800" dirty="0">
              <a:solidFill>
                <a:prstClr val="black">
                  <a:lumMod val="50000"/>
                  <a:lumOff val="50000"/>
                </a:prstClr>
              </a:solidFill>
            </a:endParaRPr>
          </a:p>
          <a:p>
            <a:pPr marL="742950" lvl="1" indent="-285750" algn="l">
              <a:buFont typeface="Courier New" pitchFamily="49" charset="0"/>
              <a:buChar char="o"/>
            </a:pPr>
            <a:r>
              <a:rPr lang="en-US" dirty="0" err="1" smtClean="0">
                <a:solidFill>
                  <a:prstClr val="black">
                    <a:lumMod val="50000"/>
                    <a:lumOff val="50000"/>
                  </a:prstClr>
                </a:solidFill>
              </a:rPr>
              <a:t>Prenditi</a:t>
            </a:r>
            <a:r>
              <a:rPr lang="en-US" dirty="0" smtClean="0">
                <a:solidFill>
                  <a:prstClr val="black">
                    <a:lumMod val="50000"/>
                    <a:lumOff val="50000"/>
                  </a:prstClr>
                </a:solidFill>
              </a:rPr>
              <a:t> </a:t>
            </a:r>
            <a:r>
              <a:rPr lang="en-US" dirty="0" err="1" smtClean="0">
                <a:solidFill>
                  <a:prstClr val="black">
                    <a:lumMod val="50000"/>
                    <a:lumOff val="50000"/>
                  </a:prstClr>
                </a:solidFill>
              </a:rPr>
              <a:t>cura</a:t>
            </a:r>
            <a:r>
              <a:rPr lang="en-US" dirty="0" smtClean="0">
                <a:solidFill>
                  <a:prstClr val="black">
                    <a:lumMod val="50000"/>
                    <a:lumOff val="50000"/>
                  </a:prstClr>
                </a:solidFill>
              </a:rPr>
              <a:t> </a:t>
            </a:r>
            <a:r>
              <a:rPr lang="en-US" dirty="0" err="1" smtClean="0">
                <a:solidFill>
                  <a:prstClr val="black">
                    <a:lumMod val="50000"/>
                    <a:lumOff val="50000"/>
                  </a:prstClr>
                </a:solidFill>
              </a:rPr>
              <a:t>degli</a:t>
            </a:r>
            <a:r>
              <a:rPr lang="en-US" dirty="0" smtClean="0">
                <a:solidFill>
                  <a:prstClr val="black">
                    <a:lumMod val="50000"/>
                    <a:lumOff val="50000"/>
                  </a:prstClr>
                </a:solidFill>
              </a:rPr>
              <a:t> </a:t>
            </a:r>
            <a:r>
              <a:rPr lang="en-US" dirty="0" err="1" smtClean="0">
                <a:solidFill>
                  <a:prstClr val="black">
                    <a:lumMod val="50000"/>
                    <a:lumOff val="50000"/>
                  </a:prstClr>
                </a:solidFill>
              </a:rPr>
              <a:t>atleti</a:t>
            </a:r>
            <a:r>
              <a:rPr lang="en-US" dirty="0" smtClean="0">
                <a:solidFill>
                  <a:prstClr val="black">
                    <a:lumMod val="50000"/>
                    <a:lumOff val="50000"/>
                  </a:prstClr>
                </a:solidFill>
              </a:rPr>
              <a:t> e </a:t>
            </a:r>
            <a:r>
              <a:rPr lang="en-US" dirty="0" err="1" smtClean="0">
                <a:solidFill>
                  <a:prstClr val="black">
                    <a:lumMod val="50000"/>
                    <a:lumOff val="50000"/>
                  </a:prstClr>
                </a:solidFill>
              </a:rPr>
              <a:t>mostra</a:t>
            </a:r>
            <a:r>
              <a:rPr lang="en-US" dirty="0" smtClean="0">
                <a:solidFill>
                  <a:prstClr val="black">
                    <a:lumMod val="50000"/>
                    <a:lumOff val="50000"/>
                  </a:prstClr>
                </a:solidFill>
              </a:rPr>
              <a:t> </a:t>
            </a:r>
            <a:r>
              <a:rPr lang="en-US" dirty="0" err="1" smtClean="0">
                <a:solidFill>
                  <a:prstClr val="black">
                    <a:lumMod val="50000"/>
                    <a:lumOff val="50000"/>
                  </a:prstClr>
                </a:solidFill>
              </a:rPr>
              <a:t>loro</a:t>
            </a:r>
            <a:r>
              <a:rPr lang="en-US" dirty="0" smtClean="0">
                <a:solidFill>
                  <a:prstClr val="black">
                    <a:lumMod val="50000"/>
                    <a:lumOff val="50000"/>
                  </a:prstClr>
                </a:solidFill>
              </a:rPr>
              <a:t> </a:t>
            </a:r>
            <a:r>
              <a:rPr lang="en-US" dirty="0" err="1" smtClean="0">
                <a:solidFill>
                  <a:prstClr val="black">
                    <a:lumMod val="50000"/>
                    <a:lumOff val="50000"/>
                  </a:prstClr>
                </a:solidFill>
              </a:rPr>
              <a:t>vicinanza</a:t>
            </a:r>
            <a:endParaRPr lang="en-US" dirty="0">
              <a:solidFill>
                <a:prstClr val="black">
                  <a:lumMod val="50000"/>
                  <a:lumOff val="50000"/>
                </a:prstClr>
              </a:solidFill>
            </a:endParaRPr>
          </a:p>
          <a:p>
            <a:pPr marL="742950" lvl="1" indent="-285750" algn="l">
              <a:buFont typeface="Courier New" pitchFamily="49" charset="0"/>
              <a:buChar char="o"/>
            </a:pPr>
            <a:r>
              <a:rPr lang="en-US" dirty="0" err="1" smtClean="0">
                <a:solidFill>
                  <a:prstClr val="black">
                    <a:lumMod val="50000"/>
                    <a:lumOff val="50000"/>
                  </a:prstClr>
                </a:solidFill>
              </a:rPr>
              <a:t>Esprimi</a:t>
            </a:r>
            <a:r>
              <a:rPr lang="en-US" dirty="0" smtClean="0">
                <a:solidFill>
                  <a:prstClr val="black">
                    <a:lumMod val="50000"/>
                    <a:lumOff val="50000"/>
                  </a:prstClr>
                </a:solidFill>
              </a:rPr>
              <a:t> </a:t>
            </a:r>
            <a:r>
              <a:rPr lang="en-US" dirty="0" err="1" smtClean="0">
                <a:solidFill>
                  <a:prstClr val="black">
                    <a:lumMod val="50000"/>
                    <a:lumOff val="50000"/>
                  </a:prstClr>
                </a:solidFill>
              </a:rPr>
              <a:t>sempre</a:t>
            </a:r>
            <a:r>
              <a:rPr lang="en-US" dirty="0" smtClean="0">
                <a:solidFill>
                  <a:prstClr val="black">
                    <a:lumMod val="50000"/>
                    <a:lumOff val="50000"/>
                  </a:prstClr>
                </a:solidFill>
              </a:rPr>
              <a:t> </a:t>
            </a:r>
            <a:r>
              <a:rPr lang="en-US" dirty="0" err="1" smtClean="0">
                <a:solidFill>
                  <a:prstClr val="black">
                    <a:lumMod val="50000"/>
                    <a:lumOff val="50000"/>
                  </a:prstClr>
                </a:solidFill>
              </a:rPr>
              <a:t>grande</a:t>
            </a:r>
            <a:r>
              <a:rPr lang="en-US" dirty="0" smtClean="0">
                <a:solidFill>
                  <a:prstClr val="black">
                    <a:lumMod val="50000"/>
                    <a:lumOff val="50000"/>
                  </a:prstClr>
                </a:solidFill>
              </a:rPr>
              <a:t> </a:t>
            </a:r>
            <a:r>
              <a:rPr lang="en-US" dirty="0" err="1" smtClean="0">
                <a:solidFill>
                  <a:prstClr val="black">
                    <a:lumMod val="50000"/>
                    <a:lumOff val="50000"/>
                  </a:prstClr>
                </a:solidFill>
              </a:rPr>
              <a:t>entusiasmo</a:t>
            </a:r>
            <a:r>
              <a:rPr lang="en-US" dirty="0" smtClean="0">
                <a:solidFill>
                  <a:prstClr val="black">
                    <a:lumMod val="50000"/>
                    <a:lumOff val="50000"/>
                  </a:prstClr>
                </a:solidFill>
              </a:rPr>
              <a:t> e </a:t>
            </a:r>
            <a:r>
              <a:rPr lang="en-US" dirty="0" err="1" smtClean="0">
                <a:solidFill>
                  <a:prstClr val="black">
                    <a:lumMod val="50000"/>
                    <a:lumOff val="50000"/>
                  </a:prstClr>
                </a:solidFill>
              </a:rPr>
              <a:t>passione</a:t>
            </a:r>
            <a:r>
              <a:rPr lang="en-US" dirty="0" smtClean="0">
                <a:solidFill>
                  <a:prstClr val="black">
                    <a:lumMod val="50000"/>
                    <a:lumOff val="50000"/>
                  </a:prstClr>
                </a:solidFill>
              </a:rPr>
              <a:t> per </a:t>
            </a:r>
            <a:r>
              <a:rPr lang="en-US" dirty="0" err="1" smtClean="0">
                <a:solidFill>
                  <a:prstClr val="black">
                    <a:lumMod val="50000"/>
                    <a:lumOff val="50000"/>
                  </a:prstClr>
                </a:solidFill>
              </a:rPr>
              <a:t>questo</a:t>
            </a:r>
            <a:r>
              <a:rPr lang="en-US" dirty="0" smtClean="0">
                <a:solidFill>
                  <a:prstClr val="black">
                    <a:lumMod val="50000"/>
                    <a:lumOff val="50000"/>
                  </a:prstClr>
                </a:solidFill>
              </a:rPr>
              <a:t> </a:t>
            </a:r>
            <a:r>
              <a:rPr lang="en-US" dirty="0" err="1" smtClean="0">
                <a:solidFill>
                  <a:prstClr val="black">
                    <a:lumMod val="50000"/>
                    <a:lumOff val="50000"/>
                  </a:prstClr>
                </a:solidFill>
              </a:rPr>
              <a:t>lavoro</a:t>
            </a:r>
            <a:endParaRPr lang="en-US" dirty="0">
              <a:solidFill>
                <a:prstClr val="black">
                  <a:lumMod val="50000"/>
                  <a:lumOff val="50000"/>
                </a:prstClr>
              </a:solidFill>
            </a:endParaRPr>
          </a:p>
          <a:p>
            <a:pPr marL="742950" lvl="1" indent="-285750" algn="l">
              <a:buFont typeface="Courier New" pitchFamily="49" charset="0"/>
              <a:buChar char="o"/>
            </a:pPr>
            <a:r>
              <a:rPr lang="en-US" dirty="0" err="1" smtClean="0">
                <a:solidFill>
                  <a:prstClr val="black">
                    <a:lumMod val="50000"/>
                    <a:lumOff val="50000"/>
                  </a:prstClr>
                </a:solidFill>
              </a:rPr>
              <a:t>Evita</a:t>
            </a:r>
            <a:r>
              <a:rPr lang="en-US" dirty="0" smtClean="0">
                <a:solidFill>
                  <a:prstClr val="black">
                    <a:lumMod val="50000"/>
                    <a:lumOff val="50000"/>
                  </a:prstClr>
                </a:solidFill>
              </a:rPr>
              <a:t> </a:t>
            </a:r>
            <a:r>
              <a:rPr lang="en-US" dirty="0" err="1" smtClean="0">
                <a:solidFill>
                  <a:prstClr val="black">
                    <a:lumMod val="50000"/>
                    <a:lumOff val="50000"/>
                  </a:prstClr>
                </a:solidFill>
              </a:rPr>
              <a:t>emozioni</a:t>
            </a:r>
            <a:r>
              <a:rPr lang="en-US" dirty="0" smtClean="0">
                <a:solidFill>
                  <a:prstClr val="black">
                    <a:lumMod val="50000"/>
                    <a:lumOff val="50000"/>
                  </a:prstClr>
                </a:solidFill>
              </a:rPr>
              <a:t> </a:t>
            </a:r>
            <a:r>
              <a:rPr lang="en-US" dirty="0" err="1" smtClean="0">
                <a:solidFill>
                  <a:prstClr val="black">
                    <a:lumMod val="50000"/>
                    <a:lumOff val="50000"/>
                  </a:prstClr>
                </a:solidFill>
              </a:rPr>
              <a:t>estreme</a:t>
            </a:r>
            <a:r>
              <a:rPr lang="en-US" dirty="0" smtClean="0">
                <a:solidFill>
                  <a:prstClr val="black">
                    <a:lumMod val="50000"/>
                    <a:lumOff val="50000"/>
                  </a:prstClr>
                </a:solidFill>
              </a:rPr>
              <a:t> (</a:t>
            </a:r>
            <a:r>
              <a:rPr lang="en-US" dirty="0" err="1" smtClean="0">
                <a:solidFill>
                  <a:prstClr val="black">
                    <a:lumMod val="50000"/>
                    <a:lumOff val="50000"/>
                  </a:prstClr>
                </a:solidFill>
              </a:rPr>
              <a:t>ira</a:t>
            </a:r>
            <a:r>
              <a:rPr lang="en-US" dirty="0" smtClean="0">
                <a:solidFill>
                  <a:prstClr val="black">
                    <a:lumMod val="50000"/>
                    <a:lumOff val="50000"/>
                  </a:prstClr>
                </a:solidFill>
              </a:rPr>
              <a:t>, </a:t>
            </a:r>
            <a:r>
              <a:rPr lang="en-US" dirty="0" err="1" smtClean="0">
                <a:solidFill>
                  <a:prstClr val="black">
                    <a:lumMod val="50000"/>
                    <a:lumOff val="50000"/>
                  </a:prstClr>
                </a:solidFill>
              </a:rPr>
              <a:t>rabbia</a:t>
            </a:r>
            <a:r>
              <a:rPr lang="en-US" dirty="0" smtClean="0">
                <a:solidFill>
                  <a:prstClr val="black">
                    <a:lumMod val="50000"/>
                    <a:lumOff val="50000"/>
                  </a:prstClr>
                </a:solidFill>
              </a:rPr>
              <a:t> </a:t>
            </a:r>
            <a:r>
              <a:rPr lang="en-US" dirty="0" err="1" smtClean="0">
                <a:solidFill>
                  <a:prstClr val="black">
                    <a:lumMod val="50000"/>
                    <a:lumOff val="50000"/>
                  </a:prstClr>
                </a:solidFill>
              </a:rPr>
              <a:t>intensa</a:t>
            </a:r>
            <a:r>
              <a:rPr lang="en-US" dirty="0" smtClean="0">
                <a:solidFill>
                  <a:prstClr val="black">
                    <a:lumMod val="50000"/>
                    <a:lumOff val="50000"/>
                  </a:prstClr>
                </a:solidFill>
              </a:rPr>
              <a:t>, </a:t>
            </a:r>
            <a:r>
              <a:rPr lang="en-US" dirty="0" err="1" smtClean="0">
                <a:solidFill>
                  <a:prstClr val="black">
                    <a:lumMod val="50000"/>
                    <a:lumOff val="50000"/>
                  </a:prstClr>
                </a:solidFill>
              </a:rPr>
              <a:t>gioia</a:t>
            </a:r>
            <a:r>
              <a:rPr lang="en-US" dirty="0" smtClean="0">
                <a:solidFill>
                  <a:prstClr val="black">
                    <a:lumMod val="50000"/>
                    <a:lumOff val="50000"/>
                  </a:prstClr>
                </a:solidFill>
              </a:rPr>
              <a:t> </a:t>
            </a:r>
            <a:r>
              <a:rPr lang="en-US" dirty="0" err="1" smtClean="0">
                <a:solidFill>
                  <a:prstClr val="black">
                    <a:lumMod val="50000"/>
                    <a:lumOff val="50000"/>
                  </a:prstClr>
                </a:solidFill>
              </a:rPr>
              <a:t>eccessiva</a:t>
            </a:r>
            <a:r>
              <a:rPr lang="en-US" dirty="0" smtClean="0">
                <a:solidFill>
                  <a:prstClr val="black">
                    <a:lumMod val="50000"/>
                    <a:lumOff val="50000"/>
                  </a:prstClr>
                </a:solidFill>
              </a:rPr>
              <a:t>,…)</a:t>
            </a:r>
            <a:endParaRPr lang="en-US" dirty="0">
              <a:solidFill>
                <a:prstClr val="black">
                  <a:lumMod val="50000"/>
                  <a:lumOff val="50000"/>
                </a:prstClr>
              </a:solidFill>
            </a:endParaRPr>
          </a:p>
          <a:p>
            <a:pPr marL="742950" lvl="1" indent="-285750" algn="l">
              <a:buFont typeface="Courier New" pitchFamily="49" charset="0"/>
              <a:buChar char="o"/>
            </a:pPr>
            <a:r>
              <a:rPr lang="en-US" dirty="0" err="1" smtClean="0">
                <a:solidFill>
                  <a:prstClr val="black">
                    <a:lumMod val="50000"/>
                    <a:lumOff val="50000"/>
                  </a:prstClr>
                </a:solidFill>
              </a:rPr>
              <a:t>Mostra</a:t>
            </a:r>
            <a:r>
              <a:rPr lang="en-US" dirty="0" smtClean="0">
                <a:solidFill>
                  <a:prstClr val="black">
                    <a:lumMod val="50000"/>
                    <a:lumOff val="50000"/>
                  </a:prstClr>
                </a:solidFill>
              </a:rPr>
              <a:t> amore per </a:t>
            </a:r>
            <a:r>
              <a:rPr lang="en-US" dirty="0" err="1" smtClean="0">
                <a:solidFill>
                  <a:prstClr val="black">
                    <a:lumMod val="50000"/>
                    <a:lumOff val="50000"/>
                  </a:prstClr>
                </a:solidFill>
              </a:rPr>
              <a:t>il</a:t>
            </a:r>
            <a:r>
              <a:rPr lang="en-US" dirty="0" smtClean="0">
                <a:solidFill>
                  <a:prstClr val="black">
                    <a:lumMod val="50000"/>
                    <a:lumOff val="50000"/>
                  </a:prstClr>
                </a:solidFill>
              </a:rPr>
              <a:t> </a:t>
            </a:r>
            <a:r>
              <a:rPr lang="en-US" dirty="0" err="1" smtClean="0">
                <a:solidFill>
                  <a:prstClr val="black">
                    <a:lumMod val="50000"/>
                    <a:lumOff val="50000"/>
                  </a:prstClr>
                </a:solidFill>
              </a:rPr>
              <a:t>tuo</a:t>
            </a:r>
            <a:r>
              <a:rPr lang="en-US" dirty="0" smtClean="0">
                <a:solidFill>
                  <a:prstClr val="black">
                    <a:lumMod val="50000"/>
                    <a:lumOff val="50000"/>
                  </a:prstClr>
                </a:solidFill>
              </a:rPr>
              <a:t> </a:t>
            </a:r>
            <a:r>
              <a:rPr lang="en-US" dirty="0" err="1" smtClean="0">
                <a:solidFill>
                  <a:prstClr val="black">
                    <a:lumMod val="50000"/>
                    <a:lumOff val="50000"/>
                  </a:prstClr>
                </a:solidFill>
              </a:rPr>
              <a:t>lavoro</a:t>
            </a:r>
            <a:endParaRPr lang="en-US" dirty="0">
              <a:solidFill>
                <a:prstClr val="black">
                  <a:lumMod val="50000"/>
                  <a:lumOff val="50000"/>
                </a:prstClr>
              </a:solidFill>
            </a:endParaRPr>
          </a:p>
          <a:p>
            <a:pPr marL="742950" lvl="1" indent="-285750" algn="l">
              <a:buFont typeface="Courier New" pitchFamily="49" charset="0"/>
              <a:buChar char="o"/>
            </a:pPr>
            <a:r>
              <a:rPr lang="en-US" dirty="0">
                <a:solidFill>
                  <a:prstClr val="black">
                    <a:lumMod val="50000"/>
                    <a:lumOff val="50000"/>
                  </a:prstClr>
                </a:solidFill>
              </a:rPr>
              <a:t>…….</a:t>
            </a:r>
          </a:p>
        </p:txBody>
      </p:sp>
      <p:sp>
        <p:nvSpPr>
          <p:cNvPr id="10" name="Title 1">
            <a:extLst>
              <a:ext uri="{FF2B5EF4-FFF2-40B4-BE49-F238E27FC236}">
                <a16:creationId xmlns="" xmlns:a16="http://schemas.microsoft.com/office/drawing/2014/main"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en-US" sz="1800" dirty="0" err="1" smtClean="0"/>
              <a:t>Regole</a:t>
            </a:r>
            <a:r>
              <a:rPr lang="en-US" sz="1800" dirty="0" smtClean="0"/>
              <a:t> </a:t>
            </a:r>
            <a:r>
              <a:rPr lang="en-US" sz="1800" dirty="0" err="1" smtClean="0"/>
              <a:t>di</a:t>
            </a:r>
            <a:r>
              <a:rPr lang="en-US" sz="1800" dirty="0" smtClean="0"/>
              <a:t> </a:t>
            </a:r>
            <a:r>
              <a:rPr lang="en-US" sz="1800" dirty="0" err="1" smtClean="0"/>
              <a:t>espressione</a:t>
            </a:r>
            <a:r>
              <a:rPr lang="en-US" sz="1800" dirty="0" smtClean="0"/>
              <a:t> </a:t>
            </a:r>
            <a:r>
              <a:rPr lang="en-US" sz="1800" dirty="0" err="1" smtClean="0"/>
              <a:t>emotiva</a:t>
            </a:r>
            <a:endParaRPr lang="bs-Latn-BA" sz="1800" dirty="0"/>
          </a:p>
        </p:txBody>
      </p:sp>
      <p:sp>
        <p:nvSpPr>
          <p:cNvPr id="11"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1.</a:t>
            </a:r>
            <a:r>
              <a:rPr lang="bs-Latn-BA" sz="1400" b="1" dirty="0">
                <a:solidFill>
                  <a:schemeClr val="tx1"/>
                </a:solidFill>
              </a:rPr>
              <a:t>2</a:t>
            </a:r>
            <a:r>
              <a:rPr lang="en-GB" sz="1400" b="1" dirty="0" smtClean="0">
                <a:solidFill>
                  <a:schemeClr val="tx1"/>
                </a:solidFill>
              </a:rPr>
              <a:t>.</a:t>
            </a:r>
            <a:r>
              <a:rPr lang="lt-LT" sz="1400" b="1" dirty="0" smtClean="0">
                <a:solidFill>
                  <a:schemeClr val="tx1"/>
                </a:solidFill>
              </a:rPr>
              <a:t> </a:t>
            </a:r>
            <a:r>
              <a:rPr lang="en-US" sz="1400" b="1" dirty="0" err="1" smtClean="0">
                <a:solidFill>
                  <a:schemeClr val="bg1">
                    <a:lumMod val="65000"/>
                  </a:schemeClr>
                </a:solidFill>
              </a:rPr>
              <a:t>L</a:t>
            </a:r>
            <a:r>
              <a:rPr lang="en-US" sz="1400" b="1" dirty="0" err="1" smtClean="0"/>
              <a:t>’allenatore</a:t>
            </a:r>
            <a:r>
              <a:rPr lang="en-US" sz="1400" b="1" dirty="0" smtClean="0"/>
              <a:t> come </a:t>
            </a:r>
            <a:r>
              <a:rPr lang="en-US" sz="1400" b="1" dirty="0" err="1" smtClean="0"/>
              <a:t>lavoro</a:t>
            </a:r>
            <a:r>
              <a:rPr lang="en-US" sz="1400" b="1" dirty="0" smtClean="0"/>
              <a:t> </a:t>
            </a:r>
            <a:r>
              <a:rPr lang="en-US" sz="1400" b="1" dirty="0" err="1" smtClean="0"/>
              <a:t>emotivo</a:t>
            </a:r>
            <a:endParaRPr lang="en-US" sz="1400" dirty="0"/>
          </a:p>
        </p:txBody>
      </p:sp>
    </p:spTree>
    <p:extLst>
      <p:ext uri="{BB962C8B-B14F-4D97-AF65-F5344CB8AC3E}">
        <p14:creationId xmlns:p14="http://schemas.microsoft.com/office/powerpoint/2010/main" val="1344639961"/>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a:buFont typeface="Arial" pitchFamily="34" charset="0"/>
              <a:buChar char="•"/>
            </a:pPr>
            <a:r>
              <a:rPr lang="en-US" sz="1800" dirty="0" err="1" smtClean="0">
                <a:solidFill>
                  <a:prstClr val="black">
                    <a:lumMod val="50000"/>
                    <a:lumOff val="50000"/>
                  </a:prstClr>
                </a:solidFill>
              </a:rPr>
              <a:t>Quali</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potrebbero</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essere</a:t>
            </a:r>
            <a:r>
              <a:rPr lang="en-US" sz="1800" dirty="0" smtClean="0">
                <a:solidFill>
                  <a:prstClr val="black">
                    <a:lumMod val="50000"/>
                    <a:lumOff val="50000"/>
                  </a:prstClr>
                </a:solidFill>
              </a:rPr>
              <a:t> le </a:t>
            </a:r>
            <a:r>
              <a:rPr lang="en-US" sz="1800" dirty="0" err="1" smtClean="0">
                <a:solidFill>
                  <a:prstClr val="black">
                    <a:lumMod val="50000"/>
                    <a:lumOff val="50000"/>
                  </a:prstClr>
                </a:solidFill>
              </a:rPr>
              <a:t>regole</a:t>
            </a:r>
            <a:r>
              <a:rPr lang="en-US" sz="1800" dirty="0" smtClean="0">
                <a:solidFill>
                  <a:prstClr val="black">
                    <a:lumMod val="50000"/>
                    <a:lumOff val="50000"/>
                  </a:prstClr>
                </a:solidFill>
              </a:rPr>
              <a:t> emotive per </a:t>
            </a:r>
            <a:r>
              <a:rPr lang="en-US" sz="1800" dirty="0" err="1" smtClean="0">
                <a:solidFill>
                  <a:prstClr val="black">
                    <a:lumMod val="50000"/>
                    <a:lumOff val="50000"/>
                  </a:prstClr>
                </a:solidFill>
              </a:rPr>
              <a:t>guidare</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il</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comportamento</a:t>
            </a:r>
            <a:r>
              <a:rPr lang="en-US" sz="1800" dirty="0" smtClean="0">
                <a:solidFill>
                  <a:prstClr val="black">
                    <a:lumMod val="50000"/>
                    <a:lumOff val="50000"/>
                  </a:prstClr>
                </a:solidFill>
              </a:rPr>
              <a:t>? </a:t>
            </a:r>
            <a:endParaRPr lang="en-US" sz="1800" dirty="0">
              <a:solidFill>
                <a:prstClr val="black">
                  <a:lumMod val="50000"/>
                  <a:lumOff val="50000"/>
                </a:prstClr>
              </a:solidFill>
            </a:endParaRPr>
          </a:p>
          <a:p>
            <a:pPr marL="342900" lvl="0" indent="-342900" algn="l">
              <a:buFont typeface="Arial" pitchFamily="34" charset="0"/>
              <a:buChar char="•"/>
            </a:pPr>
            <a:endParaRPr lang="en-US" sz="1800" dirty="0">
              <a:solidFill>
                <a:prstClr val="black">
                  <a:lumMod val="50000"/>
                  <a:lumOff val="50000"/>
                </a:prstClr>
              </a:solidFill>
            </a:endParaRPr>
          </a:p>
          <a:p>
            <a:pPr marL="342900" lvl="0" indent="-342900" algn="l">
              <a:buFont typeface="Arial" pitchFamily="34" charset="0"/>
              <a:buChar char="•"/>
            </a:pPr>
            <a:r>
              <a:rPr lang="en-US" sz="1800" dirty="0" err="1" smtClean="0">
                <a:solidFill>
                  <a:prstClr val="black">
                    <a:lumMod val="50000"/>
                    <a:lumOff val="50000"/>
                  </a:prstClr>
                </a:solidFill>
              </a:rPr>
              <a:t>Quanto</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può</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essere</a:t>
            </a:r>
            <a:r>
              <a:rPr lang="en-US" sz="1800" dirty="0" smtClean="0">
                <a:solidFill>
                  <a:prstClr val="black">
                    <a:lumMod val="50000"/>
                    <a:lumOff val="50000"/>
                  </a:prstClr>
                </a:solidFill>
              </a:rPr>
              <a:t> facile </a:t>
            </a:r>
            <a:r>
              <a:rPr lang="en-US" sz="1800" dirty="0" err="1" smtClean="0">
                <a:solidFill>
                  <a:prstClr val="black">
                    <a:lumMod val="50000"/>
                    <a:lumOff val="50000"/>
                  </a:prstClr>
                </a:solidFill>
              </a:rPr>
              <a:t>attenersi</a:t>
            </a:r>
            <a:r>
              <a:rPr lang="en-US" sz="1800" dirty="0" smtClean="0">
                <a:solidFill>
                  <a:prstClr val="black">
                    <a:lumMod val="50000"/>
                    <a:lumOff val="50000"/>
                  </a:prstClr>
                </a:solidFill>
              </a:rPr>
              <a:t>?</a:t>
            </a:r>
            <a:endParaRPr lang="en-US" sz="1800" dirty="0">
              <a:solidFill>
                <a:prstClr val="black">
                  <a:lumMod val="50000"/>
                  <a:lumOff val="50000"/>
                </a:prstClr>
              </a:solidFill>
            </a:endParaRPr>
          </a:p>
          <a:p>
            <a:pPr marL="342900" lvl="0" indent="-342900" algn="l">
              <a:buFont typeface="Arial" pitchFamily="34" charset="0"/>
              <a:buChar char="•"/>
            </a:pPr>
            <a:endParaRPr lang="en-US" sz="1800" dirty="0">
              <a:solidFill>
                <a:prstClr val="black">
                  <a:lumMod val="50000"/>
                  <a:lumOff val="50000"/>
                </a:prstClr>
              </a:solidFill>
            </a:endParaRPr>
          </a:p>
          <a:p>
            <a:pPr marL="342900" lvl="0" indent="-342900" algn="l">
              <a:buFont typeface="Arial" pitchFamily="34" charset="0"/>
              <a:buChar char="•"/>
            </a:pPr>
            <a:r>
              <a:rPr lang="en-US" sz="1800" dirty="0" err="1" smtClean="0">
                <a:solidFill>
                  <a:prstClr val="black">
                    <a:lumMod val="50000"/>
                    <a:lumOff val="50000"/>
                  </a:prstClr>
                </a:solidFill>
              </a:rPr>
              <a:t>Quali</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fattori</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possono</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influenzare</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l’attenersi</a:t>
            </a:r>
            <a:r>
              <a:rPr lang="en-US" sz="1800" dirty="0" smtClean="0">
                <a:solidFill>
                  <a:prstClr val="black">
                    <a:lumMod val="50000"/>
                    <a:lumOff val="50000"/>
                  </a:prstClr>
                </a:solidFill>
              </a:rPr>
              <a:t> a </a:t>
            </a:r>
            <a:r>
              <a:rPr lang="en-US" sz="1800" dirty="0" err="1" smtClean="0">
                <a:solidFill>
                  <a:prstClr val="black">
                    <a:lumMod val="50000"/>
                    <a:lumOff val="50000"/>
                  </a:prstClr>
                </a:solidFill>
              </a:rPr>
              <a:t>queste</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regole</a:t>
            </a:r>
            <a:r>
              <a:rPr lang="en-US" sz="1800" dirty="0" smtClean="0">
                <a:solidFill>
                  <a:prstClr val="black">
                    <a:lumMod val="50000"/>
                    <a:lumOff val="50000"/>
                  </a:prstClr>
                </a:solidFill>
              </a:rPr>
              <a:t>? </a:t>
            </a:r>
            <a:endParaRPr lang="bs-Latn-BA" sz="1800" dirty="0">
              <a:solidFill>
                <a:prstClr val="black">
                  <a:lumMod val="50000"/>
                  <a:lumOff val="50000"/>
                </a:prstClr>
              </a:solidFill>
            </a:endParaRPr>
          </a:p>
        </p:txBody>
      </p:sp>
      <p:sp>
        <p:nvSpPr>
          <p:cNvPr id="10" name="Title 1">
            <a:extLst>
              <a:ext uri="{FF2B5EF4-FFF2-40B4-BE49-F238E27FC236}">
                <a16:creationId xmlns="" xmlns:a16="http://schemas.microsoft.com/office/drawing/2014/main"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en-US" sz="1800" dirty="0" err="1" smtClean="0"/>
              <a:t>Rifletti</a:t>
            </a:r>
            <a:endParaRPr lang="bs-Latn-BA" sz="1800" dirty="0"/>
          </a:p>
        </p:txBody>
      </p:sp>
      <p:sp>
        <p:nvSpPr>
          <p:cNvPr id="11"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1.</a:t>
            </a:r>
            <a:r>
              <a:rPr lang="bs-Latn-BA" sz="1400" b="1" dirty="0">
                <a:solidFill>
                  <a:schemeClr val="tx1"/>
                </a:solidFill>
              </a:rPr>
              <a:t>2</a:t>
            </a:r>
            <a:r>
              <a:rPr lang="en-GB" sz="1400" b="1" dirty="0" smtClean="0">
                <a:solidFill>
                  <a:schemeClr val="tx1"/>
                </a:solidFill>
              </a:rPr>
              <a:t>.</a:t>
            </a:r>
            <a:r>
              <a:rPr lang="lt-LT" sz="1400" b="1" dirty="0" smtClean="0">
                <a:solidFill>
                  <a:schemeClr val="tx1"/>
                </a:solidFill>
              </a:rPr>
              <a:t> </a:t>
            </a:r>
            <a:r>
              <a:rPr lang="en-US" sz="1400" b="1" dirty="0" err="1" smtClean="0">
                <a:solidFill>
                  <a:schemeClr val="bg1">
                    <a:lumMod val="65000"/>
                  </a:schemeClr>
                </a:solidFill>
              </a:rPr>
              <a:t>L</a:t>
            </a:r>
            <a:r>
              <a:rPr lang="en-US" sz="1400" b="1" dirty="0" err="1" smtClean="0"/>
              <a:t>’allenatore</a:t>
            </a:r>
            <a:r>
              <a:rPr lang="en-US" sz="1400" b="1" dirty="0" smtClean="0"/>
              <a:t> come </a:t>
            </a:r>
            <a:r>
              <a:rPr lang="en-US" sz="1400" b="1" dirty="0" err="1" smtClean="0"/>
              <a:t>lavoro</a:t>
            </a:r>
            <a:r>
              <a:rPr lang="en-US" sz="1400" b="1" dirty="0" smtClean="0"/>
              <a:t> </a:t>
            </a:r>
            <a:r>
              <a:rPr lang="en-US" sz="1400" b="1" dirty="0" err="1" smtClean="0"/>
              <a:t>emotivo</a:t>
            </a:r>
            <a:endParaRPr lang="en-US" sz="1400" dirty="0"/>
          </a:p>
        </p:txBody>
      </p:sp>
    </p:spTree>
    <p:extLst>
      <p:ext uri="{BB962C8B-B14F-4D97-AF65-F5344CB8AC3E}">
        <p14:creationId xmlns:p14="http://schemas.microsoft.com/office/powerpoint/2010/main" val="989093576"/>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6"/>
            <a:ext cx="7344816" cy="266429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a:buFont typeface="Arial" pitchFamily="34" charset="0"/>
              <a:buChar char="•"/>
            </a:pPr>
            <a:r>
              <a:rPr lang="en-US" sz="1800" dirty="0" smtClean="0">
                <a:solidFill>
                  <a:prstClr val="black">
                    <a:lumMod val="50000"/>
                    <a:lumOff val="50000"/>
                  </a:prstClr>
                </a:solidFill>
              </a:rPr>
              <a:t>Il </a:t>
            </a:r>
            <a:r>
              <a:rPr lang="en-US" sz="1800" dirty="0" err="1" smtClean="0">
                <a:solidFill>
                  <a:prstClr val="black">
                    <a:lumMod val="50000"/>
                    <a:lumOff val="50000"/>
                  </a:prstClr>
                </a:solidFill>
              </a:rPr>
              <a:t>sentimento</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individuale</a:t>
            </a:r>
            <a:r>
              <a:rPr lang="en-US" sz="1800" dirty="0" smtClean="0">
                <a:solidFill>
                  <a:prstClr val="black">
                    <a:lumMod val="50000"/>
                    <a:lumOff val="50000"/>
                  </a:prstClr>
                </a:solidFill>
              </a:rPr>
              <a:t> è </a:t>
            </a:r>
            <a:r>
              <a:rPr lang="en-US" sz="1800" dirty="0" err="1" smtClean="0">
                <a:solidFill>
                  <a:prstClr val="black">
                    <a:lumMod val="50000"/>
                    <a:lumOff val="50000"/>
                  </a:prstClr>
                </a:solidFill>
              </a:rPr>
              <a:t>diverso</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dall’emozione</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richiesta</a:t>
            </a:r>
            <a:r>
              <a:rPr lang="en-US" sz="1800" dirty="0" smtClean="0">
                <a:solidFill>
                  <a:prstClr val="black">
                    <a:lumMod val="50000"/>
                    <a:lumOff val="50000"/>
                  </a:prstClr>
                </a:solidFill>
              </a:rPr>
              <a:t> – non </a:t>
            </a:r>
            <a:r>
              <a:rPr lang="en-US" sz="1800" dirty="0" err="1" smtClean="0">
                <a:solidFill>
                  <a:prstClr val="black">
                    <a:lumMod val="50000"/>
                    <a:lumOff val="50000"/>
                  </a:prstClr>
                </a:solidFill>
              </a:rPr>
              <a:t>si</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aggiusta</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il</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sentimento</a:t>
            </a:r>
            <a:r>
              <a:rPr lang="en-US" sz="1800" dirty="0" smtClean="0">
                <a:solidFill>
                  <a:prstClr val="black">
                    <a:lumMod val="50000"/>
                    <a:lumOff val="50000"/>
                  </a:prstClr>
                </a:solidFill>
              </a:rPr>
              <a:t> </a:t>
            </a:r>
            <a:r>
              <a:rPr lang="en-US" sz="1800" dirty="0" err="1" smtClean="0">
                <a:solidFill>
                  <a:prstClr val="black">
                    <a:lumMod val="50000"/>
                    <a:lumOff val="50000"/>
                  </a:prstClr>
                </a:solidFill>
              </a:rPr>
              <a:t>interno</a:t>
            </a:r>
            <a:endParaRPr lang="en-US" sz="1800" dirty="0">
              <a:solidFill>
                <a:prstClr val="black">
                  <a:lumMod val="50000"/>
                  <a:lumOff val="50000"/>
                </a:prstClr>
              </a:solidFill>
            </a:endParaRPr>
          </a:p>
          <a:p>
            <a:pPr marL="342900" lvl="0" indent="-342900" algn="l">
              <a:buFont typeface="Arial" pitchFamily="34" charset="0"/>
              <a:buChar char="•"/>
            </a:pPr>
            <a:r>
              <a:rPr lang="it-IT" sz="1800" dirty="0" smtClean="0"/>
              <a:t>L'individuo compie un comportamento emotivo esterno richiesto</a:t>
            </a:r>
          </a:p>
          <a:p>
            <a:pPr marL="342900" lvl="0" indent="-342900" algn="l">
              <a:buFont typeface="Arial" pitchFamily="34" charset="0"/>
              <a:buChar char="•"/>
            </a:pPr>
            <a:r>
              <a:rPr lang="it-IT" sz="1800" dirty="0" smtClean="0"/>
              <a:t>Tipo di finzione emotiva </a:t>
            </a:r>
          </a:p>
          <a:p>
            <a:pPr marL="342900" lvl="0" indent="-342900" algn="l">
              <a:buFont typeface="Arial" pitchFamily="34" charset="0"/>
              <a:buChar char="•"/>
            </a:pPr>
            <a:r>
              <a:rPr lang="it-IT" sz="1800" i="1" dirty="0" smtClean="0"/>
              <a:t>Esempio: lodare ogni bambino per la stessa esibizione - lodiamo con entusiasmo, ma non significa che lo sentiamo come tale </a:t>
            </a:r>
          </a:p>
          <a:p>
            <a:pPr marL="342900" lvl="0" indent="-342900" algn="l">
              <a:buFont typeface="Arial" pitchFamily="34" charset="0"/>
              <a:buChar char="•"/>
            </a:pPr>
            <a:r>
              <a:rPr lang="it-IT" sz="1800" dirty="0" smtClean="0"/>
              <a:t>Riesci a pensare a qualche situazione in cui usi l’azione superficiale?</a:t>
            </a:r>
            <a:endParaRPr lang="bs-Latn-BA" sz="1800" dirty="0">
              <a:solidFill>
                <a:prstClr val="black">
                  <a:lumMod val="50000"/>
                  <a:lumOff val="50000"/>
                </a:prstClr>
              </a:solidFill>
            </a:endParaRPr>
          </a:p>
        </p:txBody>
      </p:sp>
      <p:sp>
        <p:nvSpPr>
          <p:cNvPr id="9"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1.</a:t>
            </a:r>
            <a:r>
              <a:rPr lang="bs-Latn-BA" sz="1400" b="1" dirty="0" smtClean="0">
                <a:solidFill>
                  <a:schemeClr val="tx1"/>
                </a:solidFill>
              </a:rPr>
              <a:t>2</a:t>
            </a:r>
            <a:r>
              <a:rPr lang="en-GB" sz="1400" b="1" dirty="0" smtClean="0">
                <a:solidFill>
                  <a:schemeClr val="tx1"/>
                </a:solidFill>
              </a:rPr>
              <a:t>.</a:t>
            </a:r>
            <a:r>
              <a:rPr lang="lt-LT" sz="1400" b="1" dirty="0" smtClean="0">
                <a:solidFill>
                  <a:schemeClr val="tx1"/>
                </a:solidFill>
              </a:rPr>
              <a:t> </a:t>
            </a:r>
            <a:r>
              <a:rPr lang="en-US" sz="1400" b="1" dirty="0" err="1" smtClean="0">
                <a:solidFill>
                  <a:schemeClr val="bg1">
                    <a:lumMod val="65000"/>
                  </a:schemeClr>
                </a:solidFill>
              </a:rPr>
              <a:t>L</a:t>
            </a:r>
            <a:r>
              <a:rPr lang="en-US" sz="1400" b="1" dirty="0" err="1" smtClean="0"/>
              <a:t>’allenatore</a:t>
            </a:r>
            <a:r>
              <a:rPr lang="en-US" sz="1400" b="1" dirty="0" smtClean="0"/>
              <a:t> come </a:t>
            </a:r>
            <a:r>
              <a:rPr lang="en-US" sz="1400" b="1" dirty="0" err="1" smtClean="0"/>
              <a:t>lavoro</a:t>
            </a:r>
            <a:r>
              <a:rPr lang="en-US" sz="1400" b="1" dirty="0" smtClean="0"/>
              <a:t> </a:t>
            </a:r>
            <a:r>
              <a:rPr lang="en-US" sz="1400" b="1" dirty="0" err="1" smtClean="0"/>
              <a:t>emotivo</a:t>
            </a:r>
            <a:endParaRPr lang="en-US" sz="1400" dirty="0"/>
          </a:p>
        </p:txBody>
      </p:sp>
      <p:sp>
        <p:nvSpPr>
          <p:cNvPr id="10" name="Title 1">
            <a:extLst>
              <a:ext uri="{FF2B5EF4-FFF2-40B4-BE49-F238E27FC236}">
                <a16:creationId xmlns="" xmlns:a16="http://schemas.microsoft.com/office/drawing/2014/main"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en-US" sz="1800" dirty="0" err="1" smtClean="0"/>
              <a:t>Azioni</a:t>
            </a:r>
            <a:r>
              <a:rPr lang="en-US" sz="1800" dirty="0" smtClean="0"/>
              <a:t> </a:t>
            </a:r>
            <a:r>
              <a:rPr lang="en-US" sz="1800" dirty="0" err="1" smtClean="0"/>
              <a:t>superficiali</a:t>
            </a:r>
            <a:endParaRPr lang="bs-Latn-BA" sz="1800" dirty="0"/>
          </a:p>
        </p:txBody>
      </p:sp>
    </p:spTree>
    <p:extLst>
      <p:ext uri="{BB962C8B-B14F-4D97-AF65-F5344CB8AC3E}">
        <p14:creationId xmlns:p14="http://schemas.microsoft.com/office/powerpoint/2010/main" val="2917257650"/>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71600" y="267494"/>
            <a:ext cx="6400800" cy="432048"/>
          </a:xfrm>
        </p:spPr>
        <p:txBody>
          <a:bodyPr/>
          <a:lstStyle/>
          <a:p>
            <a:r>
              <a:rPr lang="hu-HU" dirty="0"/>
              <a:t>Contact Details</a:t>
            </a:r>
            <a:r>
              <a:rPr lang="en-US" dirty="0"/>
              <a:t>:</a:t>
            </a:r>
            <a:endParaRPr lang="it-IT" dirty="0"/>
          </a:p>
        </p:txBody>
      </p:sp>
      <p:sp>
        <p:nvSpPr>
          <p:cNvPr id="3" name="Sottotitolo 2"/>
          <p:cNvSpPr>
            <a:spLocks noGrp="1"/>
          </p:cNvSpPr>
          <p:nvPr>
            <p:ph type="subTitle" idx="1"/>
          </p:nvPr>
        </p:nvSpPr>
        <p:spPr>
          <a:xfrm>
            <a:off x="1384603" y="1059582"/>
            <a:ext cx="6400800" cy="914400"/>
          </a:xfrm>
        </p:spPr>
        <p:txBody>
          <a:bodyPr>
            <a:noAutofit/>
          </a:bodyPr>
          <a:lstStyle/>
          <a:p>
            <a:r>
              <a:rPr lang="de-AT" sz="2000" b="1" dirty="0"/>
              <a:t>PROJECT COORDINATOR</a:t>
            </a:r>
          </a:p>
          <a:p>
            <a:r>
              <a:rPr lang="de-AT" sz="2000" dirty="0"/>
              <a:t>LITHUANIAN SPORTS UNIVERSITY</a:t>
            </a:r>
          </a:p>
          <a:p>
            <a:r>
              <a:rPr lang="de-AT" sz="2000" dirty="0"/>
              <a:t>Assoc. Prof. Dr. Rasa Kreivyte</a:t>
            </a:r>
          </a:p>
          <a:p>
            <a:r>
              <a:rPr lang="de-AT" sz="2000" dirty="0">
                <a:hlinkClick r:id="rId2"/>
              </a:rPr>
              <a:t>rasa.kreivyte@lsu.lt</a:t>
            </a:r>
            <a:endParaRPr lang="de-AT" sz="2000" dirty="0"/>
          </a:p>
          <a:p>
            <a:endParaRPr lang="de-AT" sz="2000" dirty="0"/>
          </a:p>
        </p:txBody>
      </p:sp>
      <p:sp>
        <p:nvSpPr>
          <p:cNvPr id="5" name="Rectangle 4">
            <a:extLst>
              <a:ext uri="{FF2B5EF4-FFF2-40B4-BE49-F238E27FC236}">
                <a16:creationId xmlns="" xmlns:a16="http://schemas.microsoft.com/office/drawing/2014/main" id="{CE90D4A3-4C51-4185-80C6-60B73B7637A1}"/>
              </a:ext>
            </a:extLst>
          </p:cNvPr>
          <p:cNvSpPr/>
          <p:nvPr/>
        </p:nvSpPr>
        <p:spPr>
          <a:xfrm>
            <a:off x="2819949" y="2859782"/>
            <a:ext cx="4042004" cy="923330"/>
          </a:xfrm>
          <a:prstGeom prst="rect">
            <a:avLst/>
          </a:prstGeom>
        </p:spPr>
        <p:txBody>
          <a:bodyPr wrap="none">
            <a:spAutoFit/>
          </a:bodyPr>
          <a:lstStyle/>
          <a:p>
            <a:r>
              <a:rPr lang="de-AT" dirty="0">
                <a:solidFill>
                  <a:schemeClr val="bg1">
                    <a:lumMod val="50000"/>
                  </a:schemeClr>
                </a:solidFill>
                <a:latin typeface="Open Sans"/>
              </a:rPr>
              <a:t>Join us on:</a:t>
            </a:r>
          </a:p>
          <a:p>
            <a:r>
              <a:rPr lang="de-AT" dirty="0">
                <a:solidFill>
                  <a:schemeClr val="bg1">
                    <a:lumMod val="50000"/>
                  </a:schemeClr>
                </a:solidFill>
                <a:latin typeface="Open Sans"/>
              </a:rPr>
              <a:t>Webpage – </a:t>
            </a:r>
            <a:r>
              <a:rPr lang="de-AT" dirty="0">
                <a:solidFill>
                  <a:schemeClr val="bg1">
                    <a:lumMod val="50000"/>
                  </a:schemeClr>
                </a:solidFill>
                <a:latin typeface="Open Sans"/>
                <a:hlinkClick r:id="rId3"/>
              </a:rPr>
              <a:t>www.sportsave.eu</a:t>
            </a:r>
            <a:endParaRPr lang="de-AT" dirty="0">
              <a:solidFill>
                <a:schemeClr val="bg1">
                  <a:lumMod val="50000"/>
                </a:schemeClr>
              </a:solidFill>
              <a:latin typeface="Open Sans"/>
            </a:endParaRPr>
          </a:p>
          <a:p>
            <a:r>
              <a:rPr lang="de-AT" dirty="0">
                <a:solidFill>
                  <a:schemeClr val="bg1">
                    <a:lumMod val="50000"/>
                  </a:schemeClr>
                </a:solidFill>
                <a:latin typeface="Open Sans"/>
              </a:rPr>
              <a:t>Moodle - </a:t>
            </a:r>
            <a:r>
              <a:rPr lang="de-AT" dirty="0">
                <a:solidFill>
                  <a:schemeClr val="bg1">
                    <a:lumMod val="50000"/>
                  </a:schemeClr>
                </a:solidFill>
                <a:latin typeface="Open Sans"/>
                <a:hlinkClick r:id="rId4"/>
              </a:rPr>
              <a:t>http://moodle.sportsave.eu/</a:t>
            </a:r>
            <a:endParaRPr lang="de-AT" dirty="0">
              <a:solidFill>
                <a:schemeClr val="bg1">
                  <a:lumMod val="50000"/>
                </a:schemeClr>
              </a:solidFill>
              <a:latin typeface="Open Sans"/>
            </a:endParaRPr>
          </a:p>
        </p:txBody>
      </p:sp>
      <p:pic>
        <p:nvPicPr>
          <p:cNvPr id="6" name="Picture 4" descr="C:\Users\Alex\Desktop\Loghi progetto\Erasmus+\eu_flag_co_funded_vect_pos_[cmyk]_right-[Convertito].png">
            <a:extLst>
              <a:ext uri="{FF2B5EF4-FFF2-40B4-BE49-F238E27FC236}">
                <a16:creationId xmlns="" xmlns:a16="http://schemas.microsoft.com/office/drawing/2014/main" id="{DB5B39F1-3799-4702-8C9D-BFEF5EE37C8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806E92CC-3A6B-4D08-B53D-EDACCD69DB51}"/>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Tree>
    <p:extLst>
      <p:ext uri="{BB962C8B-B14F-4D97-AF65-F5344CB8AC3E}">
        <p14:creationId xmlns:p14="http://schemas.microsoft.com/office/powerpoint/2010/main" val="374263761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a:buFont typeface="Arial" pitchFamily="34" charset="0"/>
              <a:buChar char="•"/>
            </a:pPr>
            <a:r>
              <a:rPr lang="it-IT" sz="1800" dirty="0" smtClean="0"/>
              <a:t>Quando i sentimenti individuali e le esigenze di espressione delle emozioni sono incoerenti </a:t>
            </a:r>
          </a:p>
          <a:p>
            <a:pPr marL="342900" lvl="0" indent="-342900" algn="l">
              <a:buFont typeface="Arial" pitchFamily="34" charset="0"/>
              <a:buChar char="•"/>
            </a:pPr>
            <a:r>
              <a:rPr lang="it-IT" sz="1800" dirty="0" smtClean="0"/>
              <a:t>La persona cambia le emozioni interne per allineare il sentimento interiore con le espressioni emotive richieste</a:t>
            </a:r>
          </a:p>
          <a:p>
            <a:pPr marL="342900" lvl="0" indent="-342900" algn="l">
              <a:buFont typeface="Arial" pitchFamily="34" charset="0"/>
              <a:buChar char="•"/>
            </a:pPr>
            <a:r>
              <a:rPr lang="it-IT" sz="1800" dirty="0" smtClean="0"/>
              <a:t>Esempio: quando l'atleta condivide con noi alcune preoccupazioni, proviamo a provare davvero la sensazione al fine di fornire aiuto e consulenza </a:t>
            </a:r>
          </a:p>
          <a:p>
            <a:pPr marL="342900" lvl="0" indent="-342900" algn="l">
              <a:buFont typeface="Arial" pitchFamily="34" charset="0"/>
              <a:buChar char="•"/>
            </a:pPr>
            <a:r>
              <a:rPr lang="it-IT" sz="1800" dirty="0" smtClean="0"/>
              <a:t>Riesci a pensare a qualche situazione in cui usi la recitazione profonda?</a:t>
            </a:r>
            <a:endParaRPr lang="en-US" sz="1800" dirty="0">
              <a:solidFill>
                <a:prstClr val="black">
                  <a:lumMod val="50000"/>
                  <a:lumOff val="50000"/>
                </a:prstClr>
              </a:solidFill>
            </a:endParaRPr>
          </a:p>
        </p:txBody>
      </p:sp>
      <p:sp>
        <p:nvSpPr>
          <p:cNvPr id="9"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1.</a:t>
            </a:r>
            <a:r>
              <a:rPr lang="bs-Latn-BA" sz="1400" b="1" dirty="0" smtClean="0">
                <a:solidFill>
                  <a:schemeClr val="tx1"/>
                </a:solidFill>
              </a:rPr>
              <a:t>2</a:t>
            </a:r>
            <a:r>
              <a:rPr lang="en-GB" sz="1400" b="1" dirty="0" smtClean="0">
                <a:solidFill>
                  <a:schemeClr val="tx1"/>
                </a:solidFill>
              </a:rPr>
              <a:t>.</a:t>
            </a:r>
            <a:r>
              <a:rPr lang="lt-LT" sz="1400" b="1" dirty="0" smtClean="0">
                <a:solidFill>
                  <a:schemeClr val="tx1"/>
                </a:solidFill>
              </a:rPr>
              <a:t> </a:t>
            </a:r>
            <a:r>
              <a:rPr lang="en-US" sz="1400" b="1" dirty="0" err="1" smtClean="0">
                <a:solidFill>
                  <a:schemeClr val="bg1">
                    <a:lumMod val="65000"/>
                  </a:schemeClr>
                </a:solidFill>
              </a:rPr>
              <a:t>L</a:t>
            </a:r>
            <a:r>
              <a:rPr lang="en-US" sz="1400" b="1" dirty="0" err="1" smtClean="0"/>
              <a:t>’allenatore</a:t>
            </a:r>
            <a:r>
              <a:rPr lang="en-US" sz="1400" b="1" dirty="0" smtClean="0"/>
              <a:t> come </a:t>
            </a:r>
            <a:r>
              <a:rPr lang="en-US" sz="1400" b="1" dirty="0" err="1" smtClean="0"/>
              <a:t>lavoro</a:t>
            </a:r>
            <a:r>
              <a:rPr lang="en-US" sz="1400" b="1" dirty="0" smtClean="0"/>
              <a:t> </a:t>
            </a:r>
            <a:r>
              <a:rPr lang="en-US" sz="1400" b="1" dirty="0" err="1" smtClean="0"/>
              <a:t>emotivo</a:t>
            </a:r>
            <a:endParaRPr lang="en-US" sz="1400" dirty="0"/>
          </a:p>
        </p:txBody>
      </p:sp>
      <p:sp>
        <p:nvSpPr>
          <p:cNvPr id="10" name="Title 1">
            <a:extLst>
              <a:ext uri="{FF2B5EF4-FFF2-40B4-BE49-F238E27FC236}">
                <a16:creationId xmlns="" xmlns:a16="http://schemas.microsoft.com/office/drawing/2014/main"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en-US" sz="1800" dirty="0" err="1" smtClean="0"/>
              <a:t>Azioni</a:t>
            </a:r>
            <a:r>
              <a:rPr lang="en-US" sz="1800" dirty="0" smtClean="0"/>
              <a:t> </a:t>
            </a:r>
            <a:r>
              <a:rPr lang="en-US" sz="1800" dirty="0" err="1" smtClean="0"/>
              <a:t>profonde</a:t>
            </a:r>
            <a:endParaRPr lang="bs-Latn-BA" sz="1800" dirty="0"/>
          </a:p>
        </p:txBody>
      </p:sp>
    </p:spTree>
    <p:extLst>
      <p:ext uri="{BB962C8B-B14F-4D97-AF65-F5344CB8AC3E}">
        <p14:creationId xmlns:p14="http://schemas.microsoft.com/office/powerpoint/2010/main" val="1802025311"/>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a:buFont typeface="Arial" pitchFamily="34" charset="0"/>
              <a:buChar char="•"/>
            </a:pPr>
            <a:r>
              <a:rPr lang="it-IT" sz="1800" dirty="0" smtClean="0"/>
              <a:t>La recitazione superficiale aumenta l'esaurimento emotivo e diminuisce la soddisfazione per il lavoro </a:t>
            </a:r>
          </a:p>
          <a:p>
            <a:pPr marL="342900" lvl="0" indent="-342900" algn="l">
              <a:buFont typeface="Arial" pitchFamily="34" charset="0"/>
              <a:buChar char="•"/>
            </a:pPr>
            <a:r>
              <a:rPr lang="it-IT" sz="1800" dirty="0" smtClean="0"/>
              <a:t>La recitazione profonda e l'espressione delle emozioni provate naturalmente diminuiscono l'esaurimento e aumentano la soddisfazione per il lavoro </a:t>
            </a:r>
          </a:p>
          <a:p>
            <a:pPr marL="342900" lvl="0" indent="-342900" algn="l">
              <a:buFont typeface="Arial" pitchFamily="34" charset="0"/>
              <a:buChar char="•"/>
            </a:pPr>
            <a:r>
              <a:rPr lang="it-IT" sz="1800" dirty="0" smtClean="0"/>
              <a:t>È importante prendersi cura dei propri sentimenti per proteggere la salute mentale</a:t>
            </a:r>
            <a:endParaRPr lang="en-US" sz="1800" dirty="0">
              <a:solidFill>
                <a:prstClr val="black">
                  <a:lumMod val="50000"/>
                  <a:lumOff val="50000"/>
                </a:prstClr>
              </a:solidFill>
            </a:endParaRPr>
          </a:p>
        </p:txBody>
      </p:sp>
      <p:sp>
        <p:nvSpPr>
          <p:cNvPr id="9"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1.</a:t>
            </a:r>
            <a:r>
              <a:rPr lang="bs-Latn-BA" sz="1400" b="1" dirty="0" smtClean="0">
                <a:solidFill>
                  <a:schemeClr val="tx1"/>
                </a:solidFill>
              </a:rPr>
              <a:t>2</a:t>
            </a:r>
            <a:r>
              <a:rPr lang="en-GB" sz="1400" b="1" dirty="0" smtClean="0">
                <a:solidFill>
                  <a:schemeClr val="tx1"/>
                </a:solidFill>
              </a:rPr>
              <a:t>.</a:t>
            </a:r>
            <a:r>
              <a:rPr lang="lt-LT" sz="1400" b="1" dirty="0" smtClean="0">
                <a:solidFill>
                  <a:schemeClr val="tx1"/>
                </a:solidFill>
              </a:rPr>
              <a:t> </a:t>
            </a:r>
            <a:r>
              <a:rPr lang="en-US" sz="1400" b="1" dirty="0" err="1" smtClean="0">
                <a:solidFill>
                  <a:schemeClr val="bg1">
                    <a:lumMod val="65000"/>
                  </a:schemeClr>
                </a:solidFill>
              </a:rPr>
              <a:t>L</a:t>
            </a:r>
            <a:r>
              <a:rPr lang="en-US" sz="1400" b="1" dirty="0" err="1" smtClean="0"/>
              <a:t>’allenatore</a:t>
            </a:r>
            <a:r>
              <a:rPr lang="en-US" sz="1400" b="1" dirty="0" smtClean="0"/>
              <a:t> come </a:t>
            </a:r>
            <a:r>
              <a:rPr lang="en-US" sz="1400" b="1" dirty="0" err="1" smtClean="0"/>
              <a:t>lavoro</a:t>
            </a:r>
            <a:r>
              <a:rPr lang="en-US" sz="1400" b="1" dirty="0" smtClean="0"/>
              <a:t> </a:t>
            </a:r>
            <a:r>
              <a:rPr lang="en-US" sz="1400" b="1" dirty="0" err="1" smtClean="0"/>
              <a:t>emotivo</a:t>
            </a:r>
            <a:endParaRPr lang="en-US" sz="1400" dirty="0"/>
          </a:p>
        </p:txBody>
      </p:sp>
      <p:sp>
        <p:nvSpPr>
          <p:cNvPr id="10" name="Title 1">
            <a:extLst>
              <a:ext uri="{FF2B5EF4-FFF2-40B4-BE49-F238E27FC236}">
                <a16:creationId xmlns="" xmlns:a16="http://schemas.microsoft.com/office/drawing/2014/main"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en-US" sz="1800" dirty="0" err="1" smtClean="0"/>
              <a:t>Conseguenze</a:t>
            </a:r>
            <a:r>
              <a:rPr lang="en-US" sz="1800" dirty="0" smtClean="0"/>
              <a:t> </a:t>
            </a:r>
            <a:r>
              <a:rPr lang="en-US" sz="1800" dirty="0" err="1" smtClean="0"/>
              <a:t>dello</a:t>
            </a:r>
            <a:r>
              <a:rPr lang="en-US" sz="1800" dirty="0" smtClean="0"/>
              <a:t> </a:t>
            </a:r>
            <a:r>
              <a:rPr lang="en-US" sz="1800" dirty="0" err="1" smtClean="0"/>
              <a:t>sforzo</a:t>
            </a:r>
            <a:r>
              <a:rPr lang="en-US" sz="1800" dirty="0" smtClean="0"/>
              <a:t> </a:t>
            </a:r>
            <a:r>
              <a:rPr lang="en-US" sz="1800" dirty="0" err="1" smtClean="0"/>
              <a:t>emotivo</a:t>
            </a:r>
            <a:endParaRPr lang="bs-Latn-BA" sz="1800" dirty="0"/>
          </a:p>
        </p:txBody>
      </p:sp>
    </p:spTree>
    <p:extLst>
      <p:ext uri="{BB962C8B-B14F-4D97-AF65-F5344CB8AC3E}">
        <p14:creationId xmlns:p14="http://schemas.microsoft.com/office/powerpoint/2010/main" val="4201279326"/>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5"/>
            <a:ext cx="7048872" cy="291899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 typeface="Arial" panose="020B0604020202020204" pitchFamily="34" charset="0"/>
              <a:buChar char="•"/>
            </a:pPr>
            <a:endParaRPr lang="bs-Latn-BA" sz="1400" dirty="0"/>
          </a:p>
          <a:p>
            <a:pPr marL="457200" indent="-457200" algn="l">
              <a:buFont typeface="Arial" panose="020B0604020202020204" pitchFamily="34" charset="0"/>
              <a:buChar char="•"/>
            </a:pPr>
            <a:r>
              <a:rPr lang="it-IT" sz="1800" dirty="0" smtClean="0"/>
              <a:t>La chiave della proficua collaborazione e comunicazione con i genitori è l'incontro </a:t>
            </a:r>
            <a:r>
              <a:rPr lang="it-IT" sz="1800" dirty="0" err="1" smtClean="0"/>
              <a:t>pre-stagionale</a:t>
            </a:r>
            <a:r>
              <a:rPr lang="it-IT" sz="1800" dirty="0" smtClean="0"/>
              <a:t> </a:t>
            </a:r>
          </a:p>
          <a:p>
            <a:pPr marL="457200" indent="-457200" algn="l">
              <a:buFont typeface="Arial" panose="020B0604020202020204" pitchFamily="34" charset="0"/>
              <a:buChar char="•"/>
            </a:pPr>
            <a:r>
              <a:rPr lang="it-IT" sz="1800" dirty="0" smtClean="0"/>
              <a:t>Per avere una riunione efficiente ed efficace è necessario pianificare in anticipo </a:t>
            </a:r>
          </a:p>
          <a:p>
            <a:pPr marL="914400" lvl="1" indent="-457200" algn="l">
              <a:buFont typeface="+mj-lt"/>
              <a:buAutoNum type="arabicPeriod"/>
            </a:pPr>
            <a:r>
              <a:rPr lang="it-IT" dirty="0" smtClean="0"/>
              <a:t>Scopo dell'incontro </a:t>
            </a:r>
          </a:p>
          <a:p>
            <a:pPr marL="914400" lvl="1" indent="-457200" algn="l">
              <a:buFont typeface="+mj-lt"/>
              <a:buAutoNum type="arabicPeriod"/>
            </a:pPr>
            <a:r>
              <a:rPr lang="it-IT" dirty="0" smtClean="0"/>
              <a:t>Programma - contenuto della riunione</a:t>
            </a:r>
            <a:endParaRPr lang="en-US" sz="1000" dirty="0"/>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p:txBody>
      </p:sp>
      <p:sp>
        <p:nvSpPr>
          <p:cNvPr id="9"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1.</a:t>
            </a:r>
            <a:r>
              <a:rPr lang="bs-Latn-BA" sz="1400" b="1" dirty="0" smtClean="0">
                <a:solidFill>
                  <a:schemeClr val="tx1"/>
                </a:solidFill>
              </a:rPr>
              <a:t>3</a:t>
            </a:r>
            <a:r>
              <a:rPr lang="en-GB" sz="1400" b="1" dirty="0" smtClean="0">
                <a:solidFill>
                  <a:schemeClr val="tx1"/>
                </a:solidFill>
              </a:rPr>
              <a:t>.</a:t>
            </a:r>
            <a:r>
              <a:rPr lang="lt-LT" sz="1400" b="1" dirty="0" smtClean="0">
                <a:solidFill>
                  <a:schemeClr val="tx1"/>
                </a:solidFill>
              </a:rPr>
              <a:t> </a:t>
            </a:r>
            <a:r>
              <a:rPr lang="it-IT" sz="1400" b="1" dirty="0" smtClean="0"/>
              <a:t>Incontro Coach - Genitori</a:t>
            </a:r>
            <a:endParaRPr lang="en-US" sz="1400" dirty="0"/>
          </a:p>
        </p:txBody>
      </p:sp>
    </p:spTree>
    <p:extLst>
      <p:ext uri="{BB962C8B-B14F-4D97-AF65-F5344CB8AC3E}">
        <p14:creationId xmlns:p14="http://schemas.microsoft.com/office/powerpoint/2010/main" val="2645512696"/>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 xmlns:a16="http://schemas.microsoft.com/office/drawing/2014/main" id="{2AB5D1A3-B1E7-4421-B55E-5DBB46C18533}"/>
              </a:ext>
            </a:extLst>
          </p:cNvPr>
          <p:cNvSpPr>
            <a:spLocks noGrp="1"/>
          </p:cNvSpPr>
          <p:nvPr>
            <p:ph type="subTitle" idx="1"/>
          </p:nvPr>
        </p:nvSpPr>
        <p:spPr>
          <a:xfrm>
            <a:off x="1547664" y="555526"/>
            <a:ext cx="6400800" cy="609399"/>
          </a:xfrm>
        </p:spPr>
        <p:txBody>
          <a:bodyPr>
            <a:normAutofit/>
          </a:bodyPr>
          <a:lstStyle/>
          <a:p>
            <a:r>
              <a:rPr lang="it-IT" sz="1800" dirty="0" smtClean="0"/>
              <a:t>Scopo dell'allenatore - riunione dei genitori</a:t>
            </a:r>
            <a:endParaRPr lang="en-US" sz="1800"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5"/>
            <a:ext cx="7048872" cy="291899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457200" indent="-457200" algn="l">
              <a:buFont typeface="Arial" panose="020B0604020202020204" pitchFamily="34" charset="0"/>
              <a:buChar char="•"/>
            </a:pPr>
            <a:r>
              <a:rPr lang="it-IT" sz="1800" dirty="0" smtClean="0"/>
              <a:t>Di solito include: </a:t>
            </a:r>
          </a:p>
          <a:p>
            <a:pPr marL="914400" lvl="1" indent="-457200" algn="l">
              <a:buFont typeface="+mj-lt"/>
              <a:buAutoNum type="arabicPeriod"/>
            </a:pPr>
            <a:r>
              <a:rPr lang="it-IT" sz="1800" dirty="0" smtClean="0"/>
              <a:t>Migliorare la comprensione dei genitori sullo sport giovanile</a:t>
            </a:r>
          </a:p>
          <a:p>
            <a:pPr marL="914400" lvl="1" indent="-457200" algn="l">
              <a:buFont typeface="+mj-lt"/>
              <a:buAutoNum type="arabicPeriod"/>
            </a:pPr>
            <a:r>
              <a:rPr lang="it-IT" sz="1800" dirty="0" smtClean="0"/>
              <a:t>Motivare i genitori per un impegno costruttivo</a:t>
            </a:r>
            <a:endParaRPr lang="en-US" sz="1800" dirty="0"/>
          </a:p>
          <a:p>
            <a:pPr marL="457200" indent="-457200" algn="l">
              <a:buFont typeface="+mj-lt"/>
              <a:buAutoNum type="arabicPeriod"/>
            </a:pPr>
            <a:endParaRPr lang="en-US" sz="1800" dirty="0"/>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p:txBody>
      </p:sp>
      <p:sp>
        <p:nvSpPr>
          <p:cNvPr id="10"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1.</a:t>
            </a:r>
            <a:r>
              <a:rPr lang="bs-Latn-BA" sz="1400" b="1" dirty="0" smtClean="0">
                <a:solidFill>
                  <a:schemeClr val="tx1"/>
                </a:solidFill>
              </a:rPr>
              <a:t>3</a:t>
            </a:r>
            <a:r>
              <a:rPr lang="en-GB" sz="1400" b="1" dirty="0" smtClean="0">
                <a:solidFill>
                  <a:schemeClr val="tx1"/>
                </a:solidFill>
              </a:rPr>
              <a:t>.</a:t>
            </a:r>
            <a:r>
              <a:rPr lang="lt-LT" sz="1400" b="1" dirty="0" smtClean="0">
                <a:solidFill>
                  <a:schemeClr val="tx1"/>
                </a:solidFill>
              </a:rPr>
              <a:t> </a:t>
            </a:r>
            <a:r>
              <a:rPr lang="it-IT" sz="1400" b="1" dirty="0" smtClean="0"/>
              <a:t>Incontro Coach - Genitori</a:t>
            </a:r>
            <a:endParaRPr lang="en-US" sz="1400" dirty="0"/>
          </a:p>
        </p:txBody>
      </p:sp>
    </p:spTree>
    <p:extLst>
      <p:ext uri="{BB962C8B-B14F-4D97-AF65-F5344CB8AC3E}">
        <p14:creationId xmlns:p14="http://schemas.microsoft.com/office/powerpoint/2010/main" val="193349472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 xmlns:a16="http://schemas.microsoft.com/office/drawing/2014/main" id="{2AB5D1A3-B1E7-4421-B55E-5DBB46C18533}"/>
              </a:ext>
            </a:extLst>
          </p:cNvPr>
          <p:cNvSpPr>
            <a:spLocks noGrp="1"/>
          </p:cNvSpPr>
          <p:nvPr>
            <p:ph type="subTitle" idx="1"/>
          </p:nvPr>
        </p:nvSpPr>
        <p:spPr>
          <a:xfrm>
            <a:off x="1547664" y="555526"/>
            <a:ext cx="6400800" cy="609399"/>
          </a:xfrm>
        </p:spPr>
        <p:txBody>
          <a:bodyPr>
            <a:normAutofit/>
          </a:bodyPr>
          <a:lstStyle/>
          <a:p>
            <a:r>
              <a:rPr lang="en-US" sz="1800" b="1" dirty="0" err="1" smtClean="0"/>
              <a:t>Contenuto</a:t>
            </a:r>
            <a:r>
              <a:rPr lang="en-US" sz="1800" b="1" dirty="0" smtClean="0"/>
              <a:t> </a:t>
            </a:r>
            <a:r>
              <a:rPr lang="en-US" sz="1800" b="1" dirty="0" err="1" smtClean="0"/>
              <a:t>dell’incontro</a:t>
            </a:r>
            <a:r>
              <a:rPr lang="en-US" sz="1800" b="1" dirty="0" smtClean="0"/>
              <a:t> </a:t>
            </a:r>
            <a:r>
              <a:rPr lang="en-US" sz="1800" b="1" dirty="0"/>
              <a:t>(1/3)</a:t>
            </a:r>
            <a:endParaRPr lang="en-US" sz="1800"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5"/>
            <a:ext cx="7048872" cy="291899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457200" indent="-457200" algn="l">
              <a:buFont typeface="+mj-lt"/>
              <a:buAutoNum type="arabicPeriod"/>
            </a:pPr>
            <a:r>
              <a:rPr lang="en-US" sz="1800" dirty="0" err="1" smtClean="0"/>
              <a:t>Apertura</a:t>
            </a:r>
            <a:endParaRPr lang="en-US" sz="1800" dirty="0"/>
          </a:p>
          <a:p>
            <a:pPr marL="914400" lvl="1" indent="-457200" algn="l">
              <a:buFont typeface="+mj-lt"/>
              <a:buAutoNum type="arabicPeriod"/>
            </a:pPr>
            <a:r>
              <a:rPr lang="en-US" dirty="0" err="1" smtClean="0"/>
              <a:t>Ringraziarli</a:t>
            </a:r>
            <a:r>
              <a:rPr lang="en-US" dirty="0" smtClean="0"/>
              <a:t> per la </a:t>
            </a:r>
            <a:r>
              <a:rPr lang="en-US" dirty="0" err="1" smtClean="0"/>
              <a:t>loro</a:t>
            </a:r>
            <a:r>
              <a:rPr lang="en-US" dirty="0" smtClean="0"/>
              <a:t> </a:t>
            </a:r>
            <a:r>
              <a:rPr lang="en-US" dirty="0" err="1" smtClean="0"/>
              <a:t>presenza</a:t>
            </a:r>
            <a:r>
              <a:rPr lang="en-US" dirty="0" smtClean="0"/>
              <a:t> e per </a:t>
            </a:r>
            <a:r>
              <a:rPr lang="en-US" dirty="0" err="1" smtClean="0"/>
              <a:t>il</a:t>
            </a:r>
            <a:r>
              <a:rPr lang="en-US" dirty="0" smtClean="0"/>
              <a:t> </a:t>
            </a:r>
            <a:r>
              <a:rPr lang="en-US" dirty="0" err="1" smtClean="0"/>
              <a:t>loro</a:t>
            </a:r>
            <a:r>
              <a:rPr lang="en-US" dirty="0" smtClean="0"/>
              <a:t> </a:t>
            </a:r>
            <a:r>
              <a:rPr lang="en-US" dirty="0" err="1" smtClean="0"/>
              <a:t>interesse</a:t>
            </a:r>
            <a:endParaRPr lang="en-US" dirty="0"/>
          </a:p>
          <a:p>
            <a:pPr marL="914400" lvl="1" indent="-457200" algn="l">
              <a:buFont typeface="+mj-lt"/>
              <a:buAutoNum type="arabicPeriod"/>
            </a:pPr>
            <a:r>
              <a:rPr lang="en-US" dirty="0" err="1" smtClean="0"/>
              <a:t>Presentare</a:t>
            </a:r>
            <a:r>
              <a:rPr lang="en-US" dirty="0" smtClean="0"/>
              <a:t> </a:t>
            </a:r>
            <a:r>
              <a:rPr lang="en-US" dirty="0" err="1" smtClean="0"/>
              <a:t>sè</a:t>
            </a:r>
            <a:r>
              <a:rPr lang="en-US" dirty="0" smtClean="0"/>
              <a:t> </a:t>
            </a:r>
            <a:r>
              <a:rPr lang="en-US" dirty="0" err="1" smtClean="0"/>
              <a:t>stessi</a:t>
            </a:r>
            <a:r>
              <a:rPr lang="en-US" dirty="0" smtClean="0"/>
              <a:t> </a:t>
            </a:r>
            <a:r>
              <a:rPr lang="en-US" dirty="0" err="1" smtClean="0"/>
              <a:t>ed</a:t>
            </a:r>
            <a:r>
              <a:rPr lang="en-US" dirty="0" smtClean="0"/>
              <a:t> </a:t>
            </a:r>
            <a:r>
              <a:rPr lang="en-US" dirty="0" err="1" smtClean="0"/>
              <a:t>il</a:t>
            </a:r>
            <a:r>
              <a:rPr lang="en-US" dirty="0" smtClean="0"/>
              <a:t> </a:t>
            </a:r>
            <a:r>
              <a:rPr lang="en-US" dirty="0" err="1" smtClean="0"/>
              <a:t>proprio</a:t>
            </a:r>
            <a:r>
              <a:rPr lang="en-US" dirty="0" smtClean="0"/>
              <a:t> team, dare </a:t>
            </a:r>
            <a:r>
              <a:rPr lang="en-US" dirty="0" err="1" smtClean="0"/>
              <a:t>informazioni</a:t>
            </a:r>
            <a:r>
              <a:rPr lang="en-US" dirty="0" smtClean="0"/>
              <a:t> </a:t>
            </a:r>
            <a:r>
              <a:rPr lang="en-US" dirty="0" err="1" smtClean="0"/>
              <a:t>generali</a:t>
            </a:r>
            <a:endParaRPr lang="en-US" dirty="0"/>
          </a:p>
          <a:p>
            <a:pPr marL="457200" indent="-457200" algn="l">
              <a:buFont typeface="+mj-lt"/>
              <a:buAutoNum type="arabicPeriod"/>
            </a:pPr>
            <a:r>
              <a:rPr lang="en-US" sz="1800" dirty="0" err="1" smtClean="0"/>
              <a:t>Obiettivi</a:t>
            </a:r>
            <a:r>
              <a:rPr lang="en-US" sz="1800" dirty="0" smtClean="0"/>
              <a:t> – </a:t>
            </a:r>
            <a:r>
              <a:rPr lang="it-IT" sz="1800" dirty="0" smtClean="0"/>
              <a:t>Quali scopi e valori vuoi ottenere</a:t>
            </a:r>
            <a:endParaRPr lang="en-US" sz="1800" dirty="0"/>
          </a:p>
          <a:p>
            <a:pPr marL="457200" indent="-457200" algn="l">
              <a:buFont typeface="+mj-lt"/>
              <a:buAutoNum type="arabicPeriod"/>
            </a:pPr>
            <a:r>
              <a:rPr lang="en-US" sz="1800" dirty="0" err="1" smtClean="0"/>
              <a:t>Dettagli</a:t>
            </a:r>
            <a:r>
              <a:rPr lang="en-US" sz="1800" dirty="0" smtClean="0"/>
              <a:t> del </a:t>
            </a:r>
            <a:r>
              <a:rPr lang="en-US" sz="1800" dirty="0" err="1" smtClean="0"/>
              <a:t>programma</a:t>
            </a:r>
            <a:endParaRPr lang="en-US" sz="1800" dirty="0"/>
          </a:p>
          <a:p>
            <a:pPr marL="457200" indent="-457200" algn="l">
              <a:buFont typeface="+mj-lt"/>
              <a:buAutoNum type="arabicPeriod"/>
            </a:pPr>
            <a:endParaRPr lang="en-US" dirty="0"/>
          </a:p>
          <a:p>
            <a:pPr marL="914400" lvl="1" indent="-457200" algn="l">
              <a:buFont typeface="+mj-lt"/>
              <a:buAutoNum type="arabicPeriod"/>
            </a:pPr>
            <a:endParaRPr lang="en-US" sz="1000" dirty="0"/>
          </a:p>
          <a:p>
            <a:pPr marL="457200" indent="-457200" algn="l">
              <a:buFont typeface="+mj-lt"/>
              <a:buAutoNum type="arabicPeriod"/>
            </a:pPr>
            <a:endParaRPr lang="en-US" sz="1800" dirty="0"/>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p:txBody>
      </p:sp>
      <p:sp>
        <p:nvSpPr>
          <p:cNvPr id="10"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1.</a:t>
            </a:r>
            <a:r>
              <a:rPr lang="bs-Latn-BA" sz="1400" b="1" dirty="0" smtClean="0">
                <a:solidFill>
                  <a:schemeClr val="tx1"/>
                </a:solidFill>
              </a:rPr>
              <a:t>3</a:t>
            </a:r>
            <a:r>
              <a:rPr lang="en-GB" sz="1400" b="1" dirty="0" smtClean="0">
                <a:solidFill>
                  <a:schemeClr val="tx1"/>
                </a:solidFill>
              </a:rPr>
              <a:t>.</a:t>
            </a:r>
            <a:r>
              <a:rPr lang="lt-LT" sz="1400" b="1" dirty="0" smtClean="0">
                <a:solidFill>
                  <a:schemeClr val="tx1"/>
                </a:solidFill>
              </a:rPr>
              <a:t> </a:t>
            </a:r>
            <a:r>
              <a:rPr lang="it-IT" sz="1400" b="1" dirty="0" smtClean="0"/>
              <a:t>Incontro Coach - Genitori</a:t>
            </a:r>
            <a:endParaRPr lang="en-US" sz="1400" dirty="0"/>
          </a:p>
        </p:txBody>
      </p:sp>
    </p:spTree>
    <p:extLst>
      <p:ext uri="{BB962C8B-B14F-4D97-AF65-F5344CB8AC3E}">
        <p14:creationId xmlns:p14="http://schemas.microsoft.com/office/powerpoint/2010/main" val="264337469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 xmlns:a16="http://schemas.microsoft.com/office/drawing/2014/main" id="{2AB5D1A3-B1E7-4421-B55E-5DBB46C18533}"/>
              </a:ext>
            </a:extLst>
          </p:cNvPr>
          <p:cNvSpPr>
            <a:spLocks noGrp="1"/>
          </p:cNvSpPr>
          <p:nvPr>
            <p:ph type="subTitle" idx="1"/>
          </p:nvPr>
        </p:nvSpPr>
        <p:spPr>
          <a:xfrm>
            <a:off x="1547664" y="555526"/>
            <a:ext cx="6400800" cy="609399"/>
          </a:xfrm>
        </p:spPr>
        <p:txBody>
          <a:bodyPr>
            <a:normAutofit/>
          </a:bodyPr>
          <a:lstStyle/>
          <a:p>
            <a:r>
              <a:rPr lang="en-US" sz="1800" b="1" dirty="0" err="1" smtClean="0"/>
              <a:t>Contenuto</a:t>
            </a:r>
            <a:r>
              <a:rPr lang="en-US" sz="1800" b="1" dirty="0" smtClean="0"/>
              <a:t> </a:t>
            </a:r>
            <a:r>
              <a:rPr lang="en-US" sz="1800" b="1" dirty="0" err="1" smtClean="0"/>
              <a:t>dell’incontro</a:t>
            </a:r>
            <a:r>
              <a:rPr lang="en-US" sz="1800" b="1" dirty="0" smtClean="0"/>
              <a:t> (2/3</a:t>
            </a:r>
            <a:r>
              <a:rPr lang="en-US" sz="1800" b="1" dirty="0"/>
              <a:t>)</a:t>
            </a:r>
            <a:endParaRPr lang="en-US" sz="1800"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03598"/>
            <a:ext cx="7048872" cy="296602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457200" indent="-457200" algn="l">
              <a:buAutoNum type="arabicPeriod" startAt="3"/>
            </a:pPr>
            <a:r>
              <a:rPr lang="it-IT" sz="1800" dirty="0" smtClean="0"/>
              <a:t>Dettagli del programma sportivo </a:t>
            </a:r>
          </a:p>
          <a:p>
            <a:pPr marL="914400" lvl="1" indent="-457200" algn="l">
              <a:buFont typeface="Arial" pitchFamily="34" charset="0"/>
              <a:buChar char="•"/>
            </a:pPr>
            <a:r>
              <a:rPr lang="it-IT" dirty="0" smtClean="0"/>
              <a:t>Attrezzature per l'allenamento </a:t>
            </a:r>
          </a:p>
          <a:p>
            <a:pPr marL="914400" lvl="1" indent="-457200" algn="l">
              <a:buFont typeface="Arial" pitchFamily="34" charset="0"/>
              <a:buChar char="•"/>
            </a:pPr>
            <a:r>
              <a:rPr lang="it-IT" dirty="0" smtClean="0"/>
              <a:t>Orari dei corsi di formazione </a:t>
            </a:r>
          </a:p>
          <a:p>
            <a:pPr marL="914400" lvl="1" indent="-457200" algn="l">
              <a:buFont typeface="Arial" pitchFamily="34" charset="0"/>
              <a:buChar char="•"/>
            </a:pPr>
            <a:r>
              <a:rPr lang="it-IT" dirty="0" smtClean="0"/>
              <a:t>Principali regole e linee guida </a:t>
            </a:r>
          </a:p>
          <a:p>
            <a:pPr marL="914400" lvl="1" indent="-457200" algn="l">
              <a:buFont typeface="Arial" pitchFamily="34" charset="0"/>
              <a:buChar char="•"/>
            </a:pPr>
            <a:r>
              <a:rPr lang="it-IT" dirty="0" smtClean="0"/>
              <a:t>Regole speciali per il livello di competenza e il livello del concorso </a:t>
            </a:r>
          </a:p>
          <a:p>
            <a:pPr marL="914400" lvl="1" indent="-457200" algn="l">
              <a:buFont typeface="Arial" pitchFamily="34" charset="0"/>
              <a:buChar char="•"/>
            </a:pPr>
            <a:r>
              <a:rPr lang="it-IT" dirty="0" smtClean="0"/>
              <a:t>Problemi medici (visita medica, ...) </a:t>
            </a:r>
          </a:p>
          <a:p>
            <a:pPr marL="914400" lvl="1" indent="-457200" algn="l">
              <a:buFont typeface="Arial" pitchFamily="34" charset="0"/>
              <a:buChar char="•"/>
            </a:pPr>
            <a:r>
              <a:rPr lang="it-IT" dirty="0" smtClean="0"/>
              <a:t>Assicurazione </a:t>
            </a:r>
          </a:p>
          <a:p>
            <a:pPr marL="914400" lvl="1" indent="-457200" algn="l">
              <a:buFont typeface="Arial" pitchFamily="34" charset="0"/>
              <a:buChar char="•"/>
            </a:pPr>
            <a:r>
              <a:rPr lang="it-IT" dirty="0" smtClean="0"/>
              <a:t>Sistema di comunicazione </a:t>
            </a:r>
          </a:p>
          <a:p>
            <a:pPr marL="914400" lvl="1" indent="-457200" algn="l">
              <a:buFont typeface="Arial" pitchFamily="34" charset="0"/>
              <a:buChar char="•"/>
            </a:pPr>
            <a:r>
              <a:rPr lang="it-IT" dirty="0" smtClean="0"/>
              <a:t>Altri eventi</a:t>
            </a:r>
            <a:endParaRPr lang="en-US" dirty="0"/>
          </a:p>
          <a:p>
            <a:pPr marL="914400" lvl="1" indent="-457200" algn="l">
              <a:buFont typeface="+mj-lt"/>
              <a:buAutoNum type="arabicPeriod"/>
            </a:pPr>
            <a:endParaRPr lang="en-US" sz="1800" dirty="0"/>
          </a:p>
          <a:p>
            <a:pPr marL="457200" indent="-457200" algn="l">
              <a:buFont typeface="+mj-lt"/>
              <a:buAutoNum type="arabicPeriod"/>
            </a:pPr>
            <a:endParaRPr lang="en-US" sz="1800" dirty="0"/>
          </a:p>
          <a:p>
            <a:pPr marL="342900" indent="-342900" algn="l">
              <a:buFont typeface="Arial" panose="020B0604020202020204" pitchFamily="34" charset="0"/>
              <a:buChar char="•"/>
            </a:pPr>
            <a:endParaRPr lang="en-US" sz="1800" dirty="0"/>
          </a:p>
          <a:p>
            <a:pPr marL="342900" indent="-342900" algn="l">
              <a:buFont typeface="Arial" panose="020B0604020202020204" pitchFamily="34" charset="0"/>
              <a:buChar char="•"/>
            </a:pPr>
            <a:endParaRPr lang="en-US" sz="1800" dirty="0"/>
          </a:p>
        </p:txBody>
      </p:sp>
      <p:sp>
        <p:nvSpPr>
          <p:cNvPr id="11"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1.</a:t>
            </a:r>
            <a:r>
              <a:rPr lang="bs-Latn-BA" sz="1400" b="1" dirty="0" smtClean="0">
                <a:solidFill>
                  <a:schemeClr val="tx1"/>
                </a:solidFill>
              </a:rPr>
              <a:t>3</a:t>
            </a:r>
            <a:r>
              <a:rPr lang="en-GB" sz="1400" b="1" dirty="0" smtClean="0">
                <a:solidFill>
                  <a:schemeClr val="tx1"/>
                </a:solidFill>
              </a:rPr>
              <a:t>.</a:t>
            </a:r>
            <a:r>
              <a:rPr lang="lt-LT" sz="1400" b="1" dirty="0" smtClean="0">
                <a:solidFill>
                  <a:schemeClr val="tx1"/>
                </a:solidFill>
              </a:rPr>
              <a:t> </a:t>
            </a:r>
            <a:r>
              <a:rPr lang="it-IT" sz="1400" b="1" dirty="0" smtClean="0"/>
              <a:t>Incontro Coach - Genitori</a:t>
            </a:r>
            <a:endParaRPr lang="en-US" sz="1400" dirty="0"/>
          </a:p>
        </p:txBody>
      </p:sp>
    </p:spTree>
    <p:extLst>
      <p:ext uri="{BB962C8B-B14F-4D97-AF65-F5344CB8AC3E}">
        <p14:creationId xmlns:p14="http://schemas.microsoft.com/office/powerpoint/2010/main" val="197992914"/>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 xmlns:a16="http://schemas.microsoft.com/office/drawing/2014/main" id="{2AB5D1A3-B1E7-4421-B55E-5DBB46C18533}"/>
              </a:ext>
            </a:extLst>
          </p:cNvPr>
          <p:cNvSpPr>
            <a:spLocks noGrp="1"/>
          </p:cNvSpPr>
          <p:nvPr>
            <p:ph type="subTitle" idx="1"/>
          </p:nvPr>
        </p:nvSpPr>
        <p:spPr>
          <a:xfrm>
            <a:off x="1547664" y="555526"/>
            <a:ext cx="6400800" cy="609399"/>
          </a:xfrm>
        </p:spPr>
        <p:txBody>
          <a:bodyPr>
            <a:normAutofit/>
          </a:bodyPr>
          <a:lstStyle/>
          <a:p>
            <a:r>
              <a:rPr lang="en-US" sz="1800" b="1" dirty="0" err="1" smtClean="0"/>
              <a:t>Contenuto</a:t>
            </a:r>
            <a:r>
              <a:rPr lang="en-US" sz="1800" b="1" dirty="0" smtClean="0"/>
              <a:t> </a:t>
            </a:r>
            <a:r>
              <a:rPr lang="en-US" sz="1800" b="1" dirty="0" err="1" smtClean="0"/>
              <a:t>dell’incontro</a:t>
            </a:r>
            <a:r>
              <a:rPr lang="en-US" sz="1800" b="1" dirty="0" smtClean="0"/>
              <a:t> (3/3</a:t>
            </a:r>
            <a:r>
              <a:rPr lang="en-US" sz="1800" b="1" dirty="0"/>
              <a:t>)</a:t>
            </a:r>
            <a:endParaRPr lang="en-US" sz="1800"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5"/>
            <a:ext cx="7048872" cy="3312369"/>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457200" indent="-457200" algn="l">
              <a:buFont typeface="+mj-lt"/>
              <a:buAutoNum type="arabicPeriod" startAt="4"/>
            </a:pPr>
            <a:r>
              <a:rPr lang="it-IT" sz="1800" dirty="0" smtClean="0"/>
              <a:t>Ruolo dell'allenatore</a:t>
            </a:r>
          </a:p>
          <a:p>
            <a:pPr marL="914400" lvl="1" indent="-457200" algn="l">
              <a:buFont typeface="Arial" pitchFamily="34" charset="0"/>
              <a:buChar char="•"/>
            </a:pPr>
            <a:r>
              <a:rPr lang="it-IT" sz="1800" dirty="0" smtClean="0"/>
              <a:t>Quali sono le responsabilità di base dell'allenatore</a:t>
            </a:r>
          </a:p>
          <a:p>
            <a:pPr marL="457200" indent="-457200" algn="l">
              <a:buFont typeface="+mj-lt"/>
              <a:buAutoNum type="arabicPeriod" startAt="4"/>
            </a:pPr>
            <a:r>
              <a:rPr lang="it-IT" sz="1800" dirty="0" smtClean="0"/>
              <a:t>Ruolo dei genitori</a:t>
            </a:r>
          </a:p>
          <a:p>
            <a:pPr marL="914400" lvl="1" indent="-457200" algn="l">
              <a:buFont typeface="Arial" pitchFamily="34" charset="0"/>
              <a:buChar char="•"/>
            </a:pPr>
            <a:r>
              <a:rPr lang="it-IT" sz="1800" dirty="0" smtClean="0"/>
              <a:t>Responsabilità e limiti dei genitori</a:t>
            </a:r>
          </a:p>
          <a:p>
            <a:pPr marL="457200" indent="-457200" algn="l">
              <a:buFont typeface="+mj-lt"/>
              <a:buAutoNum type="arabicPeriod" startAt="4"/>
            </a:pPr>
            <a:r>
              <a:rPr lang="it-IT" sz="1800" dirty="0" smtClean="0"/>
              <a:t>Relazione allenatore - genitore</a:t>
            </a:r>
          </a:p>
          <a:p>
            <a:pPr marL="914400" lvl="1" indent="-457200" algn="l">
              <a:buFont typeface="Arial" pitchFamily="34" charset="0"/>
              <a:buChar char="•"/>
            </a:pPr>
            <a:r>
              <a:rPr lang="it-IT" sz="1800" dirty="0" smtClean="0"/>
              <a:t>Tempo di incontri, importanza della comunicazione a due vie</a:t>
            </a:r>
          </a:p>
          <a:p>
            <a:pPr marL="457200" indent="-457200" algn="l">
              <a:buFont typeface="+mj-lt"/>
              <a:buAutoNum type="arabicPeriod" startAt="4"/>
            </a:pPr>
            <a:r>
              <a:rPr lang="it-IT" sz="1800" dirty="0" smtClean="0"/>
              <a:t>Chiusura dell'incontro</a:t>
            </a:r>
          </a:p>
          <a:p>
            <a:pPr marL="914400" lvl="1" indent="-457200" algn="l">
              <a:buFont typeface="Arial" pitchFamily="34" charset="0"/>
              <a:buChar char="•"/>
            </a:pPr>
            <a:r>
              <a:rPr lang="it-IT" sz="1800" dirty="0" smtClean="0"/>
              <a:t>Domande dai genitori</a:t>
            </a:r>
            <a:endParaRPr lang="en-US" sz="1800" dirty="0"/>
          </a:p>
          <a:p>
            <a:pPr marL="914400" lvl="1" indent="-457200" algn="l">
              <a:buFont typeface="Arial" pitchFamily="34" charset="0"/>
              <a:buChar char="•"/>
            </a:pPr>
            <a:endParaRPr lang="en-US" dirty="0"/>
          </a:p>
          <a:p>
            <a:pPr algn="l"/>
            <a:r>
              <a:rPr lang="en-US" dirty="0"/>
              <a:t> </a:t>
            </a:r>
            <a:endParaRPr lang="en-US" sz="1800" dirty="0"/>
          </a:p>
          <a:p>
            <a:pPr algn="l"/>
            <a:r>
              <a:rPr lang="en-US" sz="1800" dirty="0"/>
              <a:t> </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p:txBody>
      </p:sp>
      <p:sp>
        <p:nvSpPr>
          <p:cNvPr id="9"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1.</a:t>
            </a:r>
            <a:r>
              <a:rPr lang="bs-Latn-BA" sz="1400" b="1" dirty="0" smtClean="0">
                <a:solidFill>
                  <a:schemeClr val="tx1"/>
                </a:solidFill>
              </a:rPr>
              <a:t>3</a:t>
            </a:r>
            <a:r>
              <a:rPr lang="en-GB" sz="1400" b="1" dirty="0" smtClean="0">
                <a:solidFill>
                  <a:schemeClr val="tx1"/>
                </a:solidFill>
              </a:rPr>
              <a:t>.</a:t>
            </a:r>
            <a:r>
              <a:rPr lang="lt-LT" sz="1400" b="1" dirty="0" smtClean="0">
                <a:solidFill>
                  <a:schemeClr val="tx1"/>
                </a:solidFill>
              </a:rPr>
              <a:t> </a:t>
            </a:r>
            <a:r>
              <a:rPr lang="it-IT" sz="1400" b="1" dirty="0" smtClean="0"/>
              <a:t>Incontro Coach - Genitori</a:t>
            </a:r>
            <a:endParaRPr lang="en-US" sz="1400" dirty="0"/>
          </a:p>
        </p:txBody>
      </p:sp>
    </p:spTree>
    <p:extLst>
      <p:ext uri="{BB962C8B-B14F-4D97-AF65-F5344CB8AC3E}">
        <p14:creationId xmlns:p14="http://schemas.microsoft.com/office/powerpoint/2010/main" val="1186302834"/>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 xmlns:a16="http://schemas.microsoft.com/office/drawing/2014/main" id="{2AB5D1A3-B1E7-4421-B55E-5DBB46C18533}"/>
              </a:ext>
            </a:extLst>
          </p:cNvPr>
          <p:cNvSpPr>
            <a:spLocks noGrp="1"/>
          </p:cNvSpPr>
          <p:nvPr>
            <p:ph type="subTitle" idx="1"/>
          </p:nvPr>
        </p:nvSpPr>
        <p:spPr>
          <a:xfrm>
            <a:off x="1547664" y="555526"/>
            <a:ext cx="6400800" cy="609399"/>
          </a:xfrm>
        </p:spPr>
        <p:txBody>
          <a:bodyPr>
            <a:noAutofit/>
          </a:bodyPr>
          <a:lstStyle/>
          <a:p>
            <a:r>
              <a:rPr lang="it-IT" sz="1800" b="1" dirty="0" smtClean="0"/>
              <a:t>Comunicazione dei ruoli e delle aspettative - strumento utile - MATRICE </a:t>
            </a:r>
            <a:r>
              <a:rPr lang="it-IT" sz="1800" b="1" dirty="0" err="1" smtClean="0"/>
              <a:t>DI</a:t>
            </a:r>
            <a:r>
              <a:rPr lang="it-IT" sz="1800" b="1" dirty="0" smtClean="0"/>
              <a:t> ASPETTATIVE E RESPONSABILITÀ</a:t>
            </a:r>
            <a:endParaRPr lang="en-US" sz="1800"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5"/>
            <a:ext cx="7048872" cy="291899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 typeface="Arial" panose="020B0604020202020204" pitchFamily="34" charset="0"/>
              <a:buChar char="•"/>
            </a:pPr>
            <a:endParaRPr lang="bs-Latn-BA" sz="1800" dirty="0" smtClean="0"/>
          </a:p>
          <a:p>
            <a:pPr marL="342900" indent="-342900" algn="l">
              <a:buFont typeface="Arial" panose="020B0604020202020204" pitchFamily="34" charset="0"/>
              <a:buChar char="•"/>
            </a:pPr>
            <a:r>
              <a:rPr lang="it-IT" sz="1800" dirty="0" smtClean="0"/>
              <a:t>Comunicare le aspettative e le responsabilità è fondamentale per la comprensione reciproca</a:t>
            </a:r>
          </a:p>
          <a:p>
            <a:pPr marL="342900" indent="-342900" algn="l">
              <a:buFont typeface="Arial" panose="020B0604020202020204" pitchFamily="34" charset="0"/>
              <a:buChar char="•"/>
            </a:pPr>
            <a:r>
              <a:rPr lang="it-IT" sz="1800" dirty="0" smtClean="0"/>
              <a:t>Se non sai cosa si aspettano i genitori e come vedono le loro responsabilità, sarà difficile sviluppare le Regole di condotta</a:t>
            </a:r>
            <a:endParaRPr lang="en-US" sz="1800" dirty="0"/>
          </a:p>
          <a:p>
            <a:pPr marL="342900" indent="-342900" algn="l">
              <a:buFont typeface="Arial" panose="020B0604020202020204" pitchFamily="34" charset="0"/>
              <a:buChar char="•"/>
            </a:pPr>
            <a:endParaRPr lang="bs-Latn-BA" sz="1400" dirty="0"/>
          </a:p>
          <a:p>
            <a:pPr marL="914400" lvl="1" indent="-457200" algn="l">
              <a:buFont typeface="+mj-lt"/>
              <a:buAutoNum type="arabicPeriod"/>
            </a:pPr>
            <a:endParaRPr lang="en-US" dirty="0"/>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p:txBody>
      </p:sp>
      <p:sp>
        <p:nvSpPr>
          <p:cNvPr id="11"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1.</a:t>
            </a:r>
            <a:r>
              <a:rPr lang="bs-Latn-BA" sz="1400" b="1" dirty="0" smtClean="0">
                <a:solidFill>
                  <a:schemeClr val="tx1"/>
                </a:solidFill>
              </a:rPr>
              <a:t>3</a:t>
            </a:r>
            <a:r>
              <a:rPr lang="en-GB" sz="1400" b="1" dirty="0" smtClean="0">
                <a:solidFill>
                  <a:schemeClr val="tx1"/>
                </a:solidFill>
              </a:rPr>
              <a:t>.</a:t>
            </a:r>
            <a:r>
              <a:rPr lang="lt-LT" sz="1400" b="1" dirty="0" smtClean="0">
                <a:solidFill>
                  <a:schemeClr val="tx1"/>
                </a:solidFill>
              </a:rPr>
              <a:t> </a:t>
            </a:r>
            <a:r>
              <a:rPr lang="it-IT" sz="1400" b="1" dirty="0" smtClean="0"/>
              <a:t>Incontro Coach - Genitori</a:t>
            </a:r>
            <a:endParaRPr lang="en-US" sz="1400" dirty="0"/>
          </a:p>
        </p:txBody>
      </p:sp>
    </p:spTree>
    <p:extLst>
      <p:ext uri="{BB962C8B-B14F-4D97-AF65-F5344CB8AC3E}">
        <p14:creationId xmlns:p14="http://schemas.microsoft.com/office/powerpoint/2010/main" val="63224130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5"/>
            <a:ext cx="7048872" cy="2918993"/>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 typeface="Arial" panose="020B0604020202020204" pitchFamily="34" charset="0"/>
              <a:buChar char="•"/>
            </a:pPr>
            <a:endParaRPr lang="bs-Latn-BA" sz="1800" dirty="0" smtClean="0"/>
          </a:p>
          <a:p>
            <a:pPr marL="342900" indent="-342900" algn="l">
              <a:buFont typeface="Arial" panose="020B0604020202020204" pitchFamily="34" charset="0"/>
              <a:buChar char="•"/>
            </a:pPr>
            <a:r>
              <a:rPr lang="it-IT" sz="1800" dirty="0" smtClean="0"/>
              <a:t>All'incontro </a:t>
            </a:r>
            <a:r>
              <a:rPr lang="it-IT" sz="1800" dirty="0" err="1" smtClean="0"/>
              <a:t>pre-stagionale</a:t>
            </a:r>
            <a:r>
              <a:rPr lang="it-IT" sz="1800" dirty="0" smtClean="0"/>
              <a:t>:</a:t>
            </a:r>
          </a:p>
          <a:p>
            <a:pPr marL="800100" lvl="1" indent="-342900" algn="l">
              <a:buFont typeface="+mj-lt"/>
              <a:buAutoNum type="arabicPeriod"/>
            </a:pPr>
            <a:r>
              <a:rPr lang="it-IT" sz="1800" dirty="0" smtClean="0"/>
              <a:t>Chiedi a tutti i genitori di scrivere qualunque cosa pensino sia la fine della frase (sono desiderabili più risposte)</a:t>
            </a:r>
          </a:p>
          <a:p>
            <a:pPr marL="800100" lvl="1" indent="-342900" algn="l">
              <a:buFont typeface="Arial" panose="020B0604020202020204" pitchFamily="34" charset="0"/>
              <a:buChar char="•"/>
            </a:pPr>
            <a:r>
              <a:rPr lang="it-IT" sz="1800" dirty="0" smtClean="0"/>
              <a:t>Come genitore mi aspetto dall'allenatore a ...</a:t>
            </a:r>
          </a:p>
          <a:p>
            <a:pPr marL="800100" lvl="1" indent="-342900" algn="l">
              <a:buFont typeface="Arial" panose="020B0604020202020204" pitchFamily="34" charset="0"/>
              <a:buChar char="•"/>
            </a:pPr>
            <a:r>
              <a:rPr lang="it-IT" sz="1800" dirty="0" smtClean="0"/>
              <a:t>Come genitore, sono responsabile di ...</a:t>
            </a:r>
          </a:p>
          <a:p>
            <a:pPr marL="342900" indent="-342900" algn="l">
              <a:buFont typeface="Arial" panose="020B0604020202020204" pitchFamily="34" charset="0"/>
              <a:buChar char="•"/>
            </a:pPr>
            <a:r>
              <a:rPr lang="it-IT" sz="1800" dirty="0" smtClean="0"/>
              <a:t>2. Fai lo stesso dalla tua parte:</a:t>
            </a:r>
          </a:p>
          <a:p>
            <a:pPr marL="800100" lvl="1" indent="-342900" algn="l">
              <a:buFont typeface="Arial" panose="020B0604020202020204" pitchFamily="34" charset="0"/>
              <a:buChar char="•"/>
            </a:pPr>
            <a:r>
              <a:rPr lang="it-IT" sz="1800" dirty="0" smtClean="0"/>
              <a:t>Come allenatore mi aspetto dai genitori di ...</a:t>
            </a:r>
          </a:p>
          <a:p>
            <a:pPr marL="800100" lvl="1" indent="-342900" algn="l">
              <a:buFont typeface="Arial" panose="020B0604020202020204" pitchFamily="34" charset="0"/>
              <a:buChar char="•"/>
            </a:pPr>
            <a:r>
              <a:rPr lang="it-IT" sz="1800" dirty="0" smtClean="0"/>
              <a:t>Come allenatore, sono responsabile di ...</a:t>
            </a:r>
            <a:endParaRPr lang="en-US" sz="1800" dirty="0"/>
          </a:p>
          <a:p>
            <a:pPr marL="342900" indent="-342900" algn="l">
              <a:buFont typeface="Arial" panose="020B0604020202020204" pitchFamily="34" charset="0"/>
              <a:buChar char="•"/>
            </a:pPr>
            <a:endParaRPr lang="bs-Latn-BA" sz="1400" dirty="0"/>
          </a:p>
          <a:p>
            <a:pPr marL="914400" lvl="1" indent="-457200" algn="l">
              <a:buFont typeface="+mj-lt"/>
              <a:buAutoNum type="arabicPeriod"/>
            </a:pPr>
            <a:endParaRPr lang="en-US" dirty="0"/>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p:txBody>
      </p:sp>
      <p:sp>
        <p:nvSpPr>
          <p:cNvPr id="10"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1.</a:t>
            </a:r>
            <a:r>
              <a:rPr lang="bs-Latn-BA" sz="1400" b="1" dirty="0" smtClean="0">
                <a:solidFill>
                  <a:schemeClr val="tx1"/>
                </a:solidFill>
              </a:rPr>
              <a:t>3</a:t>
            </a:r>
            <a:r>
              <a:rPr lang="en-GB" sz="1400" b="1" dirty="0" smtClean="0">
                <a:solidFill>
                  <a:schemeClr val="tx1"/>
                </a:solidFill>
              </a:rPr>
              <a:t>.</a:t>
            </a:r>
            <a:r>
              <a:rPr lang="lt-LT" sz="1400" b="1" dirty="0" smtClean="0">
                <a:solidFill>
                  <a:schemeClr val="tx1"/>
                </a:solidFill>
              </a:rPr>
              <a:t> </a:t>
            </a:r>
            <a:r>
              <a:rPr lang="it-IT" sz="1400" b="1" dirty="0" smtClean="0"/>
              <a:t>Incontro Coach - Genitori</a:t>
            </a:r>
            <a:endParaRPr lang="en-US" sz="1400" dirty="0"/>
          </a:p>
        </p:txBody>
      </p:sp>
      <p:sp>
        <p:nvSpPr>
          <p:cNvPr id="11" name="Subtitle 3">
            <a:extLst>
              <a:ext uri="{FF2B5EF4-FFF2-40B4-BE49-F238E27FC236}">
                <a16:creationId xmlns="" xmlns:a16="http://schemas.microsoft.com/office/drawing/2014/main" id="{2AB5D1A3-B1E7-4421-B55E-5DBB46C18533}"/>
              </a:ext>
            </a:extLst>
          </p:cNvPr>
          <p:cNvSpPr txBox="1">
            <a:spLocks/>
          </p:cNvSpPr>
          <p:nvPr/>
        </p:nvSpPr>
        <p:spPr>
          <a:xfrm>
            <a:off x="1547664" y="555526"/>
            <a:ext cx="6400800" cy="609399"/>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it-IT" sz="1800" b="1" i="0" u="none" strike="noStrike" kern="1200" cap="none" spc="0" normalizeH="0" baseline="0" noProof="0" dirty="0" smtClean="0">
                <a:ln>
                  <a:noFill/>
                </a:ln>
                <a:solidFill>
                  <a:schemeClr val="tx1">
                    <a:tint val="75000"/>
                  </a:schemeClr>
                </a:solidFill>
                <a:effectLst/>
                <a:uLnTx/>
                <a:uFillTx/>
                <a:latin typeface="Open Sans" pitchFamily="34" charset="0"/>
                <a:ea typeface="Open Sans" pitchFamily="34" charset="0"/>
                <a:cs typeface="Open Sans" pitchFamily="34" charset="0"/>
              </a:rPr>
              <a:t>Comunicazione dei ruoli e delle aspettative - strumento utile - MATRICE </a:t>
            </a:r>
            <a:r>
              <a:rPr kumimoji="0" lang="it-IT" sz="1800" b="1" i="0" u="none" strike="noStrike" kern="1200" cap="none" spc="0" normalizeH="0" baseline="0" noProof="0" dirty="0" err="1" smtClean="0">
                <a:ln>
                  <a:noFill/>
                </a:ln>
                <a:solidFill>
                  <a:schemeClr val="tx1">
                    <a:tint val="75000"/>
                  </a:schemeClr>
                </a:solidFill>
                <a:effectLst/>
                <a:uLnTx/>
                <a:uFillTx/>
                <a:latin typeface="Open Sans" pitchFamily="34" charset="0"/>
                <a:ea typeface="Open Sans" pitchFamily="34" charset="0"/>
                <a:cs typeface="Open Sans" pitchFamily="34" charset="0"/>
              </a:rPr>
              <a:t>DI</a:t>
            </a:r>
            <a:r>
              <a:rPr kumimoji="0" lang="it-IT" sz="1800" b="1" i="0" u="none" strike="noStrike" kern="1200" cap="none" spc="0" normalizeH="0" baseline="0" noProof="0" dirty="0" smtClean="0">
                <a:ln>
                  <a:noFill/>
                </a:ln>
                <a:solidFill>
                  <a:schemeClr val="tx1">
                    <a:tint val="75000"/>
                  </a:schemeClr>
                </a:solidFill>
                <a:effectLst/>
                <a:uLnTx/>
                <a:uFillTx/>
                <a:latin typeface="Open Sans" pitchFamily="34" charset="0"/>
                <a:ea typeface="Open Sans" pitchFamily="34" charset="0"/>
                <a:cs typeface="Open Sans" pitchFamily="34" charset="0"/>
              </a:rPr>
              <a:t> ASPETTATIVE E RESPONSABILITÀ</a:t>
            </a:r>
            <a:endParaRPr kumimoji="0" lang="en-US" sz="1800" b="0" i="0" u="none" strike="noStrike" kern="1200" cap="none" spc="0" normalizeH="0" baseline="0" noProof="0" dirty="0">
              <a:ln>
                <a:noFill/>
              </a:ln>
              <a:solidFill>
                <a:schemeClr val="tx1">
                  <a:tint val="75000"/>
                </a:schemeClr>
              </a:solidFill>
              <a:effectLst/>
              <a:uLnTx/>
              <a:uFillTx/>
              <a:latin typeface="Open Sans" pitchFamily="34" charset="0"/>
              <a:ea typeface="Open Sans" pitchFamily="34" charset="0"/>
              <a:cs typeface="Open Sans" pitchFamily="34" charset="0"/>
            </a:endParaRPr>
          </a:p>
        </p:txBody>
      </p:sp>
    </p:spTree>
    <p:extLst>
      <p:ext uri="{BB962C8B-B14F-4D97-AF65-F5344CB8AC3E}">
        <p14:creationId xmlns:p14="http://schemas.microsoft.com/office/powerpoint/2010/main" val="191173226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5"/>
            <a:ext cx="7048872" cy="291899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a:endParaRPr lang="bs-Latn-BA" sz="1800" dirty="0" smtClean="0"/>
          </a:p>
          <a:p>
            <a:pPr algn="l"/>
            <a:r>
              <a:rPr lang="it-IT" sz="1800" dirty="0" smtClean="0"/>
              <a:t>3. Raccogli le risposte, analizzale con i genitori e fai un elenco di aspettative e responsabilità da entrambe le parti</a:t>
            </a:r>
          </a:p>
          <a:p>
            <a:pPr algn="l">
              <a:buFont typeface="Arial" pitchFamily="34" charset="0"/>
              <a:buChar char="•"/>
            </a:pPr>
            <a:r>
              <a:rPr lang="it-IT" sz="1800" dirty="0" smtClean="0"/>
              <a:t> Se ci sono troppi genitori, chiedi loro di venire alla riunione con le loro risposte o dare loro di farlo come compiti a casa</a:t>
            </a:r>
          </a:p>
          <a:p>
            <a:pPr algn="l"/>
            <a:r>
              <a:rPr lang="it-IT" sz="1800" dirty="0" smtClean="0"/>
              <a:t>4. Concordare con loro le Regole di condotta</a:t>
            </a:r>
            <a:endParaRPr lang="bs-Latn-BA" sz="1800" dirty="0" smtClean="0"/>
          </a:p>
          <a:p>
            <a:pPr marL="914400" lvl="1" indent="-457200" algn="l">
              <a:buFont typeface="+mj-lt"/>
              <a:buAutoNum type="arabicPeriod"/>
            </a:pPr>
            <a:endParaRPr lang="en-US" dirty="0"/>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p:txBody>
      </p:sp>
      <p:sp>
        <p:nvSpPr>
          <p:cNvPr id="10"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1.</a:t>
            </a:r>
            <a:r>
              <a:rPr lang="bs-Latn-BA" sz="1400" b="1" dirty="0" smtClean="0">
                <a:solidFill>
                  <a:schemeClr val="tx1"/>
                </a:solidFill>
              </a:rPr>
              <a:t>3</a:t>
            </a:r>
            <a:r>
              <a:rPr lang="en-GB" sz="1400" b="1" dirty="0" smtClean="0">
                <a:solidFill>
                  <a:schemeClr val="tx1"/>
                </a:solidFill>
              </a:rPr>
              <a:t>.</a:t>
            </a:r>
            <a:r>
              <a:rPr lang="lt-LT" sz="1400" b="1" dirty="0" smtClean="0">
                <a:solidFill>
                  <a:schemeClr val="tx1"/>
                </a:solidFill>
              </a:rPr>
              <a:t> </a:t>
            </a:r>
            <a:r>
              <a:rPr lang="it-IT" sz="1400" b="1" dirty="0" smtClean="0"/>
              <a:t>Incontro Coach - Genitori</a:t>
            </a:r>
            <a:endParaRPr lang="en-US" sz="1400" dirty="0"/>
          </a:p>
        </p:txBody>
      </p:sp>
      <p:sp>
        <p:nvSpPr>
          <p:cNvPr id="9" name="Subtitle 3">
            <a:extLst>
              <a:ext uri="{FF2B5EF4-FFF2-40B4-BE49-F238E27FC236}">
                <a16:creationId xmlns="" xmlns:a16="http://schemas.microsoft.com/office/drawing/2014/main" id="{2AB5D1A3-B1E7-4421-B55E-5DBB46C18533}"/>
              </a:ext>
            </a:extLst>
          </p:cNvPr>
          <p:cNvSpPr txBox="1">
            <a:spLocks noGrp="1"/>
          </p:cNvSpPr>
          <p:nvPr>
            <p:ph type="subTitle" idx="1"/>
          </p:nvPr>
        </p:nvSpPr>
        <p:spPr>
          <a:xfrm>
            <a:off x="1547813" y="555625"/>
            <a:ext cx="6400800" cy="6096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it-IT" sz="1800" b="1" i="0" u="none" strike="noStrike" kern="1200" cap="none" spc="0" normalizeH="0" baseline="0" noProof="0" dirty="0" smtClean="0">
                <a:ln>
                  <a:noFill/>
                </a:ln>
                <a:solidFill>
                  <a:schemeClr val="tx1">
                    <a:tint val="75000"/>
                  </a:schemeClr>
                </a:solidFill>
                <a:effectLst/>
                <a:uLnTx/>
                <a:uFillTx/>
                <a:latin typeface="Open Sans" pitchFamily="34" charset="0"/>
                <a:ea typeface="Open Sans" pitchFamily="34" charset="0"/>
                <a:cs typeface="Open Sans" pitchFamily="34" charset="0"/>
              </a:rPr>
              <a:t>Comunicazione dei ruoli e delle aspettative - strumento utile - MATRICE </a:t>
            </a:r>
            <a:r>
              <a:rPr kumimoji="0" lang="it-IT" sz="1800" b="1" i="0" u="none" strike="noStrike" kern="1200" cap="none" spc="0" normalizeH="0" baseline="0" noProof="0" dirty="0" err="1" smtClean="0">
                <a:ln>
                  <a:noFill/>
                </a:ln>
                <a:solidFill>
                  <a:schemeClr val="tx1">
                    <a:tint val="75000"/>
                  </a:schemeClr>
                </a:solidFill>
                <a:effectLst/>
                <a:uLnTx/>
                <a:uFillTx/>
                <a:latin typeface="Open Sans" pitchFamily="34" charset="0"/>
                <a:ea typeface="Open Sans" pitchFamily="34" charset="0"/>
                <a:cs typeface="Open Sans" pitchFamily="34" charset="0"/>
              </a:rPr>
              <a:t>DI</a:t>
            </a:r>
            <a:r>
              <a:rPr kumimoji="0" lang="it-IT" sz="1800" b="1" i="0" u="none" strike="noStrike" kern="1200" cap="none" spc="0" normalizeH="0" baseline="0" noProof="0" dirty="0" smtClean="0">
                <a:ln>
                  <a:noFill/>
                </a:ln>
                <a:solidFill>
                  <a:schemeClr val="tx1">
                    <a:tint val="75000"/>
                  </a:schemeClr>
                </a:solidFill>
                <a:effectLst/>
                <a:uLnTx/>
                <a:uFillTx/>
                <a:latin typeface="Open Sans" pitchFamily="34" charset="0"/>
                <a:ea typeface="Open Sans" pitchFamily="34" charset="0"/>
                <a:cs typeface="Open Sans" pitchFamily="34" charset="0"/>
              </a:rPr>
              <a:t> ASPETTATIVE E RESPONSABILITÀ</a:t>
            </a:r>
            <a:endParaRPr kumimoji="0" lang="en-US" sz="1800" b="0" i="0" u="none" strike="noStrike" kern="1200" cap="none" spc="0" normalizeH="0" baseline="0" noProof="0" dirty="0">
              <a:ln>
                <a:noFill/>
              </a:ln>
              <a:solidFill>
                <a:schemeClr val="tx1">
                  <a:tint val="75000"/>
                </a:schemeClr>
              </a:solidFill>
              <a:effectLst/>
              <a:uLnTx/>
              <a:uFillTx/>
              <a:latin typeface="Open Sans" pitchFamily="34" charset="0"/>
              <a:ea typeface="Open Sans" pitchFamily="34" charset="0"/>
              <a:cs typeface="Open Sans" pitchFamily="34" charset="0"/>
            </a:endParaRPr>
          </a:p>
        </p:txBody>
      </p:sp>
    </p:spTree>
    <p:extLst>
      <p:ext uri="{BB962C8B-B14F-4D97-AF65-F5344CB8AC3E}">
        <p14:creationId xmlns:p14="http://schemas.microsoft.com/office/powerpoint/2010/main" val="1249663474"/>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 xmlns:a16="http://schemas.microsoft.com/office/drawing/2014/main" id="{2AB5D1A3-B1E7-4421-B55E-5DBB46C18533}"/>
              </a:ext>
            </a:extLst>
          </p:cNvPr>
          <p:cNvSpPr>
            <a:spLocks noGrp="1"/>
          </p:cNvSpPr>
          <p:nvPr>
            <p:ph type="subTitle" idx="1"/>
          </p:nvPr>
        </p:nvSpPr>
        <p:spPr>
          <a:xfrm>
            <a:off x="1306191" y="411510"/>
            <a:ext cx="6400800" cy="504056"/>
          </a:xfrm>
        </p:spPr>
        <p:txBody>
          <a:bodyPr/>
          <a:lstStyle/>
          <a:p>
            <a:r>
              <a:rPr lang="en-GB" b="1" dirty="0" err="1" smtClean="0"/>
              <a:t>Contenuti</a:t>
            </a:r>
            <a:endParaRPr lang="en-US" b="1"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5" name="Subtitle 3">
            <a:extLst>
              <a:ext uri="{FF2B5EF4-FFF2-40B4-BE49-F238E27FC236}">
                <a16:creationId xmlns="" xmlns:a16="http://schemas.microsoft.com/office/drawing/2014/main" id="{A96D0E6D-E0FB-46EC-9E78-FCE19977F902}"/>
              </a:ext>
            </a:extLst>
          </p:cNvPr>
          <p:cNvSpPr txBox="1">
            <a:spLocks/>
          </p:cNvSpPr>
          <p:nvPr/>
        </p:nvSpPr>
        <p:spPr>
          <a:xfrm>
            <a:off x="899592" y="1203598"/>
            <a:ext cx="7128792" cy="23762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 typeface="Arial" panose="020B0604020202020204" pitchFamily="34" charset="0"/>
              <a:buChar char="•"/>
            </a:pPr>
            <a:r>
              <a:rPr lang="lt-LT" sz="1800" dirty="0" smtClean="0">
                <a:solidFill>
                  <a:schemeClr val="tx1">
                    <a:lumMod val="50000"/>
                    <a:lumOff val="50000"/>
                  </a:schemeClr>
                </a:solidFill>
              </a:rPr>
              <a:t>Unit</a:t>
            </a:r>
            <a:r>
              <a:rPr lang="it-IT" sz="1800" dirty="0" smtClean="0">
                <a:solidFill>
                  <a:schemeClr val="tx1">
                    <a:lumMod val="50000"/>
                    <a:lumOff val="50000"/>
                  </a:schemeClr>
                </a:solidFill>
              </a:rPr>
              <a:t>à</a:t>
            </a:r>
            <a:r>
              <a:rPr lang="lt-LT" sz="1800" dirty="0" smtClean="0">
                <a:solidFill>
                  <a:schemeClr val="tx1">
                    <a:lumMod val="50000"/>
                    <a:lumOff val="50000"/>
                  </a:schemeClr>
                </a:solidFill>
              </a:rPr>
              <a:t> 1</a:t>
            </a:r>
            <a:r>
              <a:rPr lang="it-IT" sz="1800" dirty="0" smtClean="0">
                <a:solidFill>
                  <a:schemeClr val="tx1">
                    <a:lumMod val="50000"/>
                    <a:lumOff val="50000"/>
                  </a:schemeClr>
                </a:solidFill>
              </a:rPr>
              <a:t> – Cooperazione tra genitori ed allenatori come pilastro della vita dei giovani atleti</a:t>
            </a:r>
            <a:endParaRPr lang="lt-LT" sz="1800" dirty="0">
              <a:solidFill>
                <a:schemeClr val="tx1">
                  <a:lumMod val="50000"/>
                  <a:lumOff val="50000"/>
                </a:schemeClr>
              </a:solidFill>
            </a:endParaRPr>
          </a:p>
          <a:p>
            <a:pPr marL="342900" indent="-342900" algn="l">
              <a:buFont typeface="Arial" panose="020B0604020202020204" pitchFamily="34" charset="0"/>
              <a:buChar char="•"/>
            </a:pPr>
            <a:r>
              <a:rPr lang="lt-LT" sz="1800" dirty="0" smtClean="0">
                <a:solidFill>
                  <a:schemeClr val="tx1">
                    <a:lumMod val="50000"/>
                    <a:lumOff val="50000"/>
                  </a:schemeClr>
                </a:solidFill>
              </a:rPr>
              <a:t>Unit</a:t>
            </a:r>
            <a:r>
              <a:rPr lang="it-IT" sz="1800" dirty="0" smtClean="0">
                <a:solidFill>
                  <a:schemeClr val="tx1">
                    <a:lumMod val="50000"/>
                    <a:lumOff val="50000"/>
                  </a:schemeClr>
                </a:solidFill>
              </a:rPr>
              <a:t>à</a:t>
            </a:r>
            <a:r>
              <a:rPr lang="lt-LT" sz="1800" dirty="0" smtClean="0">
                <a:solidFill>
                  <a:schemeClr val="tx1">
                    <a:lumMod val="50000"/>
                    <a:lumOff val="50000"/>
                  </a:schemeClr>
                </a:solidFill>
              </a:rPr>
              <a:t> </a:t>
            </a:r>
            <a:r>
              <a:rPr lang="lt-LT" sz="1800" dirty="0">
                <a:solidFill>
                  <a:schemeClr val="tx1">
                    <a:lumMod val="50000"/>
                    <a:lumOff val="50000"/>
                  </a:schemeClr>
                </a:solidFill>
              </a:rPr>
              <a:t>2 </a:t>
            </a:r>
            <a:r>
              <a:rPr lang="it-IT" sz="1800" dirty="0" smtClean="0">
                <a:solidFill>
                  <a:schemeClr val="tx1">
                    <a:lumMod val="50000"/>
                    <a:lumOff val="50000"/>
                  </a:schemeClr>
                </a:solidFill>
              </a:rPr>
              <a:t>– </a:t>
            </a:r>
            <a:r>
              <a:rPr lang="en-US" sz="1800" dirty="0" err="1" smtClean="0">
                <a:solidFill>
                  <a:schemeClr val="tx1">
                    <a:lumMod val="50000"/>
                    <a:lumOff val="50000"/>
                  </a:schemeClr>
                </a:solidFill>
              </a:rPr>
              <a:t>Comunicazione</a:t>
            </a:r>
            <a:r>
              <a:rPr lang="en-US" sz="1800" dirty="0" smtClean="0">
                <a:solidFill>
                  <a:schemeClr val="tx1">
                    <a:lumMod val="50000"/>
                    <a:lumOff val="50000"/>
                  </a:schemeClr>
                </a:solidFill>
              </a:rPr>
              <a:t>, </a:t>
            </a:r>
            <a:r>
              <a:rPr lang="en-US" sz="1800" dirty="0" err="1" smtClean="0">
                <a:solidFill>
                  <a:schemeClr val="tx1">
                    <a:lumMod val="50000"/>
                    <a:lumOff val="50000"/>
                  </a:schemeClr>
                </a:solidFill>
              </a:rPr>
              <a:t>ascolto</a:t>
            </a:r>
            <a:r>
              <a:rPr lang="en-US" sz="1800" dirty="0" smtClean="0">
                <a:solidFill>
                  <a:schemeClr val="tx1">
                    <a:lumMod val="50000"/>
                    <a:lumOff val="50000"/>
                  </a:schemeClr>
                </a:solidFill>
              </a:rPr>
              <a:t> </a:t>
            </a:r>
            <a:r>
              <a:rPr lang="en-US" sz="1800" dirty="0" err="1" smtClean="0">
                <a:solidFill>
                  <a:schemeClr val="tx1">
                    <a:lumMod val="50000"/>
                    <a:lumOff val="50000"/>
                  </a:schemeClr>
                </a:solidFill>
              </a:rPr>
              <a:t>attivo</a:t>
            </a:r>
            <a:r>
              <a:rPr lang="en-US" sz="1800" dirty="0" smtClean="0">
                <a:solidFill>
                  <a:schemeClr val="tx1">
                    <a:lumMod val="50000"/>
                    <a:lumOff val="50000"/>
                  </a:schemeClr>
                </a:solidFill>
              </a:rPr>
              <a:t> e feedback</a:t>
            </a:r>
            <a:endParaRPr lang="lt-LT" sz="1800" dirty="0">
              <a:solidFill>
                <a:schemeClr val="tx1">
                  <a:lumMod val="50000"/>
                  <a:lumOff val="50000"/>
                </a:schemeClr>
              </a:solidFill>
            </a:endParaRPr>
          </a:p>
          <a:p>
            <a:pPr marL="342900" indent="-342900" algn="l">
              <a:buFont typeface="Arial" panose="020B0604020202020204" pitchFamily="34" charset="0"/>
              <a:buChar char="•"/>
            </a:pPr>
            <a:r>
              <a:rPr lang="lt-LT" sz="1800" dirty="0" smtClean="0">
                <a:solidFill>
                  <a:schemeClr val="tx1">
                    <a:lumMod val="50000"/>
                    <a:lumOff val="50000"/>
                  </a:schemeClr>
                </a:solidFill>
              </a:rPr>
              <a:t>Unit</a:t>
            </a:r>
            <a:r>
              <a:rPr lang="it-IT" sz="1800" dirty="0" smtClean="0">
                <a:solidFill>
                  <a:schemeClr val="tx1">
                    <a:lumMod val="50000"/>
                    <a:lumOff val="50000"/>
                  </a:schemeClr>
                </a:solidFill>
              </a:rPr>
              <a:t>à</a:t>
            </a:r>
            <a:r>
              <a:rPr lang="lt-LT" sz="1800" dirty="0" smtClean="0">
                <a:solidFill>
                  <a:schemeClr val="tx1">
                    <a:lumMod val="50000"/>
                    <a:lumOff val="50000"/>
                  </a:schemeClr>
                </a:solidFill>
              </a:rPr>
              <a:t> 3</a:t>
            </a:r>
            <a:r>
              <a:rPr lang="it-IT" sz="1800" dirty="0" smtClean="0">
                <a:solidFill>
                  <a:schemeClr val="tx1">
                    <a:lumMod val="50000"/>
                    <a:lumOff val="50000"/>
                  </a:schemeClr>
                </a:solidFill>
              </a:rPr>
              <a:t> – </a:t>
            </a:r>
            <a:r>
              <a:rPr lang="en-US" sz="1800" dirty="0" err="1" smtClean="0">
                <a:solidFill>
                  <a:schemeClr val="tx1">
                    <a:lumMod val="50000"/>
                    <a:lumOff val="50000"/>
                  </a:schemeClr>
                </a:solidFill>
              </a:rPr>
              <a:t>Risoluzione</a:t>
            </a:r>
            <a:r>
              <a:rPr lang="en-US" sz="1800" dirty="0" smtClean="0">
                <a:solidFill>
                  <a:schemeClr val="tx1">
                    <a:lumMod val="50000"/>
                    <a:lumOff val="50000"/>
                  </a:schemeClr>
                </a:solidFill>
              </a:rPr>
              <a:t> </a:t>
            </a:r>
            <a:r>
              <a:rPr lang="en-US" sz="1800" dirty="0" err="1" smtClean="0">
                <a:solidFill>
                  <a:schemeClr val="tx1">
                    <a:lumMod val="50000"/>
                    <a:lumOff val="50000"/>
                  </a:schemeClr>
                </a:solidFill>
              </a:rPr>
              <a:t>dei</a:t>
            </a:r>
            <a:r>
              <a:rPr lang="en-US" sz="1800" dirty="0" smtClean="0">
                <a:solidFill>
                  <a:schemeClr val="tx1">
                    <a:lumMod val="50000"/>
                    <a:lumOff val="50000"/>
                  </a:schemeClr>
                </a:solidFill>
              </a:rPr>
              <a:t> </a:t>
            </a:r>
            <a:r>
              <a:rPr lang="en-US" sz="1800" dirty="0" err="1" smtClean="0">
                <a:solidFill>
                  <a:schemeClr val="tx1">
                    <a:lumMod val="50000"/>
                    <a:lumOff val="50000"/>
                  </a:schemeClr>
                </a:solidFill>
              </a:rPr>
              <a:t>conflitti</a:t>
            </a:r>
            <a:endParaRPr lang="en-US" sz="1800" dirty="0">
              <a:solidFill>
                <a:schemeClr val="tx1">
                  <a:lumMod val="50000"/>
                  <a:lumOff val="50000"/>
                </a:schemeClr>
              </a:solidFill>
            </a:endParaRPr>
          </a:p>
        </p:txBody>
      </p:sp>
    </p:spTree>
    <p:extLst>
      <p:ext uri="{BB962C8B-B14F-4D97-AF65-F5344CB8AC3E}">
        <p14:creationId xmlns:p14="http://schemas.microsoft.com/office/powerpoint/2010/main" val="145522040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3">
            <a:extLst>
              <a:ext uri="{FF2B5EF4-FFF2-40B4-BE49-F238E27FC236}">
                <a16:creationId xmlns="" xmlns:a16="http://schemas.microsoft.com/office/drawing/2014/main" id="{A7A0F98B-D7BC-4AF2-AC18-D86B46E039BC}"/>
              </a:ext>
            </a:extLst>
          </p:cNvPr>
          <p:cNvGraphicFramePr>
            <a:graphicFrameLocks/>
          </p:cNvGraphicFramePr>
          <p:nvPr>
            <p:extLst>
              <p:ext uri="{D42A27DB-BD31-4B8C-83A1-F6EECF244321}">
                <p14:modId xmlns:p14="http://schemas.microsoft.com/office/powerpoint/2010/main" val="2305051496"/>
              </p:ext>
            </p:extLst>
          </p:nvPr>
        </p:nvGraphicFramePr>
        <p:xfrm>
          <a:off x="678656" y="1528198"/>
          <a:ext cx="7786688" cy="2051664"/>
        </p:xfrm>
        <a:graphic>
          <a:graphicData uri="http://schemas.openxmlformats.org/drawingml/2006/table">
            <a:tbl>
              <a:tblPr firstRow="1" bandRow="1">
                <a:tableStyleId>{16D9F66E-5EB9-4882-86FB-DCBF35E3C3E4}</a:tableStyleId>
              </a:tblPr>
              <a:tblGrid>
                <a:gridCol w="3893344">
                  <a:extLst>
                    <a:ext uri="{9D8B030D-6E8A-4147-A177-3AD203B41FA5}">
                      <a16:colId xmlns="" xmlns:a16="http://schemas.microsoft.com/office/drawing/2014/main" val="1047159964"/>
                    </a:ext>
                  </a:extLst>
                </a:gridCol>
                <a:gridCol w="3893344">
                  <a:extLst>
                    <a:ext uri="{9D8B030D-6E8A-4147-A177-3AD203B41FA5}">
                      <a16:colId xmlns="" xmlns:a16="http://schemas.microsoft.com/office/drawing/2014/main" val="2476895265"/>
                    </a:ext>
                  </a:extLst>
                </a:gridCol>
              </a:tblGrid>
              <a:tr h="839717">
                <a:tc>
                  <a:txBody>
                    <a:bodyPr/>
                    <a:lstStyle/>
                    <a:p>
                      <a:r>
                        <a:rPr lang="en-US" sz="1600" dirty="0" smtClean="0">
                          <a:latin typeface="Open Sans"/>
                        </a:rPr>
                        <a:t>Dai </a:t>
                      </a:r>
                      <a:r>
                        <a:rPr lang="en-US" sz="1600" dirty="0" err="1" smtClean="0">
                          <a:latin typeface="Open Sans"/>
                        </a:rPr>
                        <a:t>genitori</a:t>
                      </a:r>
                      <a:r>
                        <a:rPr lang="en-US" sz="1600" dirty="0" smtClean="0">
                          <a:latin typeface="Open Sans"/>
                        </a:rPr>
                        <a:t> </a:t>
                      </a:r>
                      <a:r>
                        <a:rPr lang="en-US" sz="1600" dirty="0" err="1" smtClean="0">
                          <a:latin typeface="Open Sans"/>
                        </a:rPr>
                        <a:t>ci</a:t>
                      </a:r>
                      <a:r>
                        <a:rPr lang="en-US" sz="1600" dirty="0" smtClean="0">
                          <a:latin typeface="Open Sans"/>
                        </a:rPr>
                        <a:t> </a:t>
                      </a:r>
                      <a:r>
                        <a:rPr lang="en-US" sz="1600" dirty="0" err="1" smtClean="0">
                          <a:latin typeface="Open Sans"/>
                        </a:rPr>
                        <a:t>si</a:t>
                      </a:r>
                      <a:r>
                        <a:rPr lang="en-US" sz="1600" dirty="0" smtClean="0">
                          <a:latin typeface="Open Sans"/>
                        </a:rPr>
                        <a:t> </a:t>
                      </a:r>
                      <a:r>
                        <a:rPr lang="en-US" sz="1600" dirty="0" err="1" smtClean="0">
                          <a:latin typeface="Open Sans"/>
                        </a:rPr>
                        <a:t>aspetta</a:t>
                      </a:r>
                      <a:r>
                        <a:rPr lang="en-US" sz="1600" dirty="0" smtClean="0">
                          <a:latin typeface="Open Sans"/>
                        </a:rPr>
                        <a:t> </a:t>
                      </a:r>
                      <a:r>
                        <a:rPr lang="en-US" sz="1600" dirty="0" err="1" smtClean="0">
                          <a:latin typeface="Open Sans"/>
                        </a:rPr>
                        <a:t>che</a:t>
                      </a:r>
                      <a:r>
                        <a:rPr lang="en-US" sz="1600" dirty="0" smtClean="0">
                          <a:latin typeface="Open Sans"/>
                        </a:rPr>
                        <a:t>:</a:t>
                      </a:r>
                      <a:endParaRPr lang="en-US" sz="1600" dirty="0">
                        <a:latin typeface="Open Sans"/>
                      </a:endParaRPr>
                    </a:p>
                    <a:p>
                      <a:r>
                        <a:rPr lang="en-US" sz="1600" dirty="0" smtClean="0">
                          <a:latin typeface="Open Sans"/>
                        </a:rPr>
                        <a:t>….</a:t>
                      </a:r>
                      <a:endParaRPr lang="en-US" sz="1600" dirty="0">
                        <a:latin typeface="Open Sans"/>
                      </a:endParaRPr>
                    </a:p>
                  </a:txBody>
                  <a:tcPr/>
                </a:tc>
                <a:tc>
                  <a:txBody>
                    <a:bodyPr/>
                    <a:lstStyle/>
                    <a:p>
                      <a:r>
                        <a:rPr lang="en-US" sz="1600" dirty="0" err="1" smtClean="0">
                          <a:latin typeface="Open Sans"/>
                        </a:rPr>
                        <a:t>Dall’allenatore</a:t>
                      </a:r>
                      <a:r>
                        <a:rPr lang="en-US" sz="1600" baseline="0" dirty="0" smtClean="0">
                          <a:latin typeface="Open Sans"/>
                        </a:rPr>
                        <a:t> </a:t>
                      </a:r>
                      <a:r>
                        <a:rPr lang="en-US" sz="1600" baseline="0" dirty="0" err="1" smtClean="0">
                          <a:latin typeface="Open Sans"/>
                        </a:rPr>
                        <a:t>ci</a:t>
                      </a:r>
                      <a:r>
                        <a:rPr lang="en-US" sz="1600" baseline="0" dirty="0" smtClean="0">
                          <a:latin typeface="Open Sans"/>
                        </a:rPr>
                        <a:t> </a:t>
                      </a:r>
                      <a:r>
                        <a:rPr lang="en-US" sz="1600" baseline="0" dirty="0" err="1" smtClean="0">
                          <a:latin typeface="Open Sans"/>
                        </a:rPr>
                        <a:t>si</a:t>
                      </a:r>
                      <a:r>
                        <a:rPr lang="en-US" sz="1600" baseline="0" dirty="0" smtClean="0">
                          <a:latin typeface="Open Sans"/>
                        </a:rPr>
                        <a:t> </a:t>
                      </a:r>
                      <a:r>
                        <a:rPr lang="en-US" sz="1600" baseline="0" dirty="0" err="1" smtClean="0">
                          <a:latin typeface="Open Sans"/>
                        </a:rPr>
                        <a:t>aspetta</a:t>
                      </a:r>
                      <a:r>
                        <a:rPr lang="en-US" sz="1600" baseline="0" dirty="0" smtClean="0">
                          <a:latin typeface="Open Sans"/>
                        </a:rPr>
                        <a:t> </a:t>
                      </a:r>
                      <a:r>
                        <a:rPr lang="en-US" sz="1600" baseline="0" dirty="0" err="1" smtClean="0">
                          <a:latin typeface="Open Sans"/>
                        </a:rPr>
                        <a:t>che</a:t>
                      </a:r>
                      <a:r>
                        <a:rPr lang="en-US" sz="1600" dirty="0" smtClean="0">
                          <a:latin typeface="Open Sans"/>
                        </a:rPr>
                        <a:t>:</a:t>
                      </a:r>
                      <a:endParaRPr lang="en-US" sz="1600" dirty="0">
                        <a:latin typeface="Open Sans"/>
                      </a:endParaRPr>
                    </a:p>
                    <a:p>
                      <a:r>
                        <a:rPr lang="en-US" sz="1600" dirty="0">
                          <a:latin typeface="Open Sans"/>
                        </a:rPr>
                        <a:t>……</a:t>
                      </a:r>
                      <a:endParaRPr lang="bs-Latn-BA" sz="1600" dirty="0"/>
                    </a:p>
                  </a:txBody>
                  <a:tcPr/>
                </a:tc>
                <a:extLst>
                  <a:ext uri="{0D108BD9-81ED-4DB2-BD59-A6C34878D82A}">
                    <a16:rowId xmlns="" xmlns:a16="http://schemas.microsoft.com/office/drawing/2014/main" val="3897153853"/>
                  </a:ext>
                </a:extLst>
              </a:tr>
              <a:tr h="1211947">
                <a:tc>
                  <a:txBody>
                    <a:bodyPr/>
                    <a:lstStyle/>
                    <a:p>
                      <a:r>
                        <a:rPr lang="en-US" sz="1600" dirty="0" smtClean="0">
                          <a:latin typeface="Open Sans"/>
                        </a:rPr>
                        <a:t>I </a:t>
                      </a:r>
                      <a:r>
                        <a:rPr lang="en-US" sz="1600" dirty="0" err="1" smtClean="0">
                          <a:latin typeface="Open Sans"/>
                        </a:rPr>
                        <a:t>genitori</a:t>
                      </a:r>
                      <a:r>
                        <a:rPr lang="en-US" sz="1600" dirty="0" smtClean="0">
                          <a:latin typeface="Open Sans"/>
                        </a:rPr>
                        <a:t> </a:t>
                      </a:r>
                      <a:r>
                        <a:rPr lang="en-US" sz="1600" dirty="0" err="1" smtClean="0">
                          <a:latin typeface="Open Sans"/>
                        </a:rPr>
                        <a:t>sono</a:t>
                      </a:r>
                      <a:r>
                        <a:rPr lang="en-US" sz="1600" dirty="0" smtClean="0">
                          <a:latin typeface="Open Sans"/>
                        </a:rPr>
                        <a:t> </a:t>
                      </a:r>
                      <a:r>
                        <a:rPr lang="en-US" sz="1600" dirty="0" err="1" smtClean="0">
                          <a:latin typeface="Open Sans"/>
                        </a:rPr>
                        <a:t>responsabili</a:t>
                      </a:r>
                      <a:r>
                        <a:rPr lang="en-US" sz="1600" baseline="0" dirty="0" smtClean="0">
                          <a:latin typeface="Open Sans"/>
                        </a:rPr>
                        <a:t> </a:t>
                      </a:r>
                      <a:r>
                        <a:rPr lang="en-US" sz="1600" baseline="0" dirty="0" err="1" smtClean="0">
                          <a:latin typeface="Open Sans"/>
                        </a:rPr>
                        <a:t>di</a:t>
                      </a:r>
                      <a:r>
                        <a:rPr lang="en-US" sz="1600" dirty="0" smtClean="0">
                          <a:latin typeface="Open Sans"/>
                        </a:rPr>
                        <a:t>:</a:t>
                      </a:r>
                      <a:endParaRPr lang="en-US" sz="1600" dirty="0">
                        <a:latin typeface="Open Sans"/>
                      </a:endParaRPr>
                    </a:p>
                    <a:p>
                      <a:r>
                        <a:rPr lang="en-US" sz="1600" dirty="0" smtClean="0">
                          <a:latin typeface="Open Sans"/>
                        </a:rPr>
                        <a:t>……</a:t>
                      </a:r>
                      <a:endParaRPr lang="en-US" sz="1600" dirty="0">
                        <a:latin typeface="Open Sans"/>
                      </a:endParaRPr>
                    </a:p>
                  </a:txBody>
                  <a:tcPr/>
                </a:tc>
                <a:tc>
                  <a:txBody>
                    <a:bodyPr/>
                    <a:lstStyle/>
                    <a:p>
                      <a:r>
                        <a:rPr lang="en-US" sz="1600" dirty="0" err="1" smtClean="0">
                          <a:latin typeface="Open Sans"/>
                        </a:rPr>
                        <a:t>L’allenatore</a:t>
                      </a:r>
                      <a:r>
                        <a:rPr lang="en-US" sz="1600" dirty="0" smtClean="0">
                          <a:latin typeface="Open Sans"/>
                        </a:rPr>
                        <a:t> è </a:t>
                      </a:r>
                      <a:r>
                        <a:rPr lang="en-US" sz="1600" dirty="0" err="1" smtClean="0">
                          <a:latin typeface="Open Sans"/>
                        </a:rPr>
                        <a:t>responsabile</a:t>
                      </a:r>
                      <a:r>
                        <a:rPr lang="en-US" sz="1600" baseline="0" dirty="0" smtClean="0">
                          <a:latin typeface="Open Sans"/>
                        </a:rPr>
                        <a:t> </a:t>
                      </a:r>
                      <a:r>
                        <a:rPr lang="en-US" sz="1600" baseline="0" dirty="0" err="1" smtClean="0">
                          <a:latin typeface="Open Sans"/>
                        </a:rPr>
                        <a:t>di</a:t>
                      </a:r>
                      <a:r>
                        <a:rPr lang="en-US" sz="1600" dirty="0" smtClean="0">
                          <a:latin typeface="Open Sans"/>
                        </a:rPr>
                        <a:t>:</a:t>
                      </a:r>
                      <a:endParaRPr lang="en-US" sz="1600" dirty="0">
                        <a:latin typeface="Open Sans"/>
                      </a:endParaRPr>
                    </a:p>
                    <a:p>
                      <a:r>
                        <a:rPr lang="en-US" sz="1600" dirty="0">
                          <a:latin typeface="Open Sans"/>
                        </a:rPr>
                        <a:t>…..</a:t>
                      </a:r>
                      <a:endParaRPr lang="bs-Latn-BA" sz="1600" dirty="0"/>
                    </a:p>
                  </a:txBody>
                  <a:tcPr/>
                </a:tc>
                <a:extLst>
                  <a:ext uri="{0D108BD9-81ED-4DB2-BD59-A6C34878D82A}">
                    <a16:rowId xmlns="" xmlns:a16="http://schemas.microsoft.com/office/drawing/2014/main" val="423976248"/>
                  </a:ext>
                </a:extLst>
              </a:tr>
            </a:tbl>
          </a:graphicData>
        </a:graphic>
      </p:graphicFrame>
      <p:sp>
        <p:nvSpPr>
          <p:cNvPr id="4" name="Subtitle 3">
            <a:extLst>
              <a:ext uri="{FF2B5EF4-FFF2-40B4-BE49-F238E27FC236}">
                <a16:creationId xmlns="" xmlns:a16="http://schemas.microsoft.com/office/drawing/2014/main" id="{2AB5D1A3-B1E7-4421-B55E-5DBB46C18533}"/>
              </a:ext>
            </a:extLst>
          </p:cNvPr>
          <p:cNvSpPr>
            <a:spLocks noGrp="1"/>
          </p:cNvSpPr>
          <p:nvPr>
            <p:ph type="subTitle" idx="1"/>
          </p:nvPr>
        </p:nvSpPr>
        <p:spPr>
          <a:xfrm>
            <a:off x="1547664" y="555526"/>
            <a:ext cx="6400800" cy="609399"/>
          </a:xfrm>
        </p:spPr>
        <p:txBody>
          <a:bodyPr>
            <a:noAutofit/>
          </a:bodyPr>
          <a:lstStyle/>
          <a:p>
            <a:pPr lvl="0">
              <a:defRPr/>
            </a:pPr>
            <a:r>
              <a:rPr lang="it-IT" sz="1800" b="1" dirty="0" smtClean="0"/>
              <a:t>MATRICE </a:t>
            </a:r>
            <a:r>
              <a:rPr lang="it-IT" sz="1800" b="1" dirty="0" err="1" smtClean="0"/>
              <a:t>DI</a:t>
            </a:r>
            <a:r>
              <a:rPr lang="it-IT" sz="1800" b="1" dirty="0" smtClean="0"/>
              <a:t> ASPETTATIVE E RESPONSABILITÀ</a:t>
            </a:r>
            <a:endParaRPr lang="en-US" sz="1800"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11"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1.</a:t>
            </a:r>
            <a:r>
              <a:rPr lang="bs-Latn-BA" sz="1400" b="1" dirty="0" smtClean="0">
                <a:solidFill>
                  <a:schemeClr val="tx1"/>
                </a:solidFill>
              </a:rPr>
              <a:t>3</a:t>
            </a:r>
            <a:r>
              <a:rPr lang="en-GB" sz="1400" b="1" dirty="0" smtClean="0">
                <a:solidFill>
                  <a:schemeClr val="tx1"/>
                </a:solidFill>
              </a:rPr>
              <a:t>.</a:t>
            </a:r>
            <a:r>
              <a:rPr lang="lt-LT" sz="1400" b="1" dirty="0" smtClean="0">
                <a:solidFill>
                  <a:schemeClr val="tx1"/>
                </a:solidFill>
              </a:rPr>
              <a:t> </a:t>
            </a:r>
            <a:r>
              <a:rPr lang="it-IT" sz="1400" b="1" dirty="0" smtClean="0"/>
              <a:t>Incontro Coach - Genitori</a:t>
            </a:r>
            <a:endParaRPr lang="en-US" sz="1400" dirty="0"/>
          </a:p>
        </p:txBody>
      </p:sp>
    </p:spTree>
    <p:extLst>
      <p:ext uri="{BB962C8B-B14F-4D97-AF65-F5344CB8AC3E}">
        <p14:creationId xmlns:p14="http://schemas.microsoft.com/office/powerpoint/2010/main" val="412494880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 xmlns:a16="http://schemas.microsoft.com/office/drawing/2014/main" id="{2AB5D1A3-B1E7-4421-B55E-5DBB46C18533}"/>
              </a:ext>
            </a:extLst>
          </p:cNvPr>
          <p:cNvSpPr>
            <a:spLocks noGrp="1"/>
          </p:cNvSpPr>
          <p:nvPr>
            <p:ph type="subTitle" idx="1"/>
          </p:nvPr>
        </p:nvSpPr>
        <p:spPr>
          <a:xfrm>
            <a:off x="1547664" y="555526"/>
            <a:ext cx="6400800" cy="609399"/>
          </a:xfrm>
        </p:spPr>
        <p:txBody>
          <a:bodyPr>
            <a:normAutofit/>
          </a:bodyPr>
          <a:lstStyle/>
          <a:p>
            <a:r>
              <a:rPr lang="it-IT" sz="1800" b="1" dirty="0" smtClean="0"/>
              <a:t>Compito</a:t>
            </a:r>
            <a:endParaRPr lang="en-US" sz="1800"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5" name="Subtitle 3">
            <a:extLst>
              <a:ext uri="{FF2B5EF4-FFF2-40B4-BE49-F238E27FC236}">
                <a16:creationId xmlns="" xmlns:a16="http://schemas.microsoft.com/office/drawing/2014/main" id="{2AB5D1A3-B1E7-4421-B55E-5DBB46C18533}"/>
              </a:ext>
            </a:extLst>
          </p:cNvPr>
          <p:cNvSpPr txBox="1">
            <a:spLocks/>
          </p:cNvSpPr>
          <p:nvPr/>
        </p:nvSpPr>
        <p:spPr>
          <a:xfrm>
            <a:off x="378966" y="1635646"/>
            <a:ext cx="7361385" cy="255895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a:r>
              <a:rPr lang="it-IT" sz="2000" dirty="0" smtClean="0"/>
              <a:t>COMPITO: al primo incontro con i genitori, fai l'esercizio; Creare l'elenco comune di responsabilità e aspettative</a:t>
            </a:r>
            <a:endParaRPr lang="en-GB" dirty="0"/>
          </a:p>
        </p:txBody>
      </p:sp>
      <p:sp>
        <p:nvSpPr>
          <p:cNvPr id="9"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1.</a:t>
            </a:r>
            <a:r>
              <a:rPr lang="bs-Latn-BA" sz="1400" b="1" dirty="0" smtClean="0">
                <a:solidFill>
                  <a:schemeClr val="tx1"/>
                </a:solidFill>
              </a:rPr>
              <a:t>3</a:t>
            </a:r>
            <a:r>
              <a:rPr lang="en-GB" sz="1400" b="1" dirty="0" smtClean="0">
                <a:solidFill>
                  <a:schemeClr val="tx1"/>
                </a:solidFill>
              </a:rPr>
              <a:t>.</a:t>
            </a:r>
            <a:r>
              <a:rPr lang="lt-LT" sz="1400" b="1" dirty="0" smtClean="0">
                <a:solidFill>
                  <a:schemeClr val="tx1"/>
                </a:solidFill>
              </a:rPr>
              <a:t> </a:t>
            </a:r>
            <a:r>
              <a:rPr lang="it-IT" sz="1400" b="1" dirty="0" smtClean="0"/>
              <a:t>Incontro Coach - Genitori</a:t>
            </a:r>
            <a:endParaRPr lang="en-US" sz="1400" dirty="0"/>
          </a:p>
        </p:txBody>
      </p:sp>
    </p:spTree>
    <p:extLst>
      <p:ext uri="{BB962C8B-B14F-4D97-AF65-F5344CB8AC3E}">
        <p14:creationId xmlns:p14="http://schemas.microsoft.com/office/powerpoint/2010/main" val="2078435397"/>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 xmlns:a16="http://schemas.microsoft.com/office/drawing/2014/main" id="{2AB5D1A3-B1E7-4421-B55E-5DBB46C18533}"/>
              </a:ext>
            </a:extLst>
          </p:cNvPr>
          <p:cNvSpPr>
            <a:spLocks noGrp="1"/>
          </p:cNvSpPr>
          <p:nvPr>
            <p:ph type="subTitle" idx="1"/>
          </p:nvPr>
        </p:nvSpPr>
        <p:spPr>
          <a:xfrm>
            <a:off x="3654592" y="658247"/>
            <a:ext cx="1906823" cy="545351"/>
          </a:xfrm>
        </p:spPr>
        <p:txBody>
          <a:bodyPr>
            <a:normAutofit fontScale="77500" lnSpcReduction="20000"/>
          </a:bodyPr>
          <a:lstStyle/>
          <a:p>
            <a:r>
              <a:rPr lang="de-AT" b="1" dirty="0"/>
              <a:t>Reference List</a:t>
            </a:r>
            <a:endParaRPr lang="en-US" b="1"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539552" y="1203598"/>
            <a:ext cx="7488832" cy="201622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a:r>
              <a:rPr lang="bs-Latn-BA" sz="1800" dirty="0" err="1"/>
              <a:t>Ye</a:t>
            </a:r>
            <a:r>
              <a:rPr lang="bs-Latn-BA" sz="1800" dirty="0"/>
              <a:t>, M. L., &amp; </a:t>
            </a:r>
            <a:r>
              <a:rPr lang="bs-Latn-BA" sz="1800" dirty="0" err="1"/>
              <a:t>Chen</a:t>
            </a:r>
            <a:r>
              <a:rPr lang="bs-Latn-BA" sz="1800" dirty="0"/>
              <a:t>, Y. (2015). A Literature </a:t>
            </a:r>
            <a:r>
              <a:rPr lang="bs-Latn-BA" sz="1800" dirty="0" err="1"/>
              <a:t>Review</a:t>
            </a:r>
            <a:r>
              <a:rPr lang="bs-Latn-BA" sz="1800" dirty="0"/>
              <a:t> on </a:t>
            </a:r>
            <a:r>
              <a:rPr lang="bs-Latn-BA" sz="1800" dirty="0" err="1"/>
              <a:t>Teachers</a:t>
            </a:r>
            <a:r>
              <a:rPr lang="bs-Latn-BA" sz="1800" dirty="0"/>
              <a:t>’ </a:t>
            </a:r>
            <a:r>
              <a:rPr lang="bs-Latn-BA" sz="1800" dirty="0" err="1"/>
              <a:t>Emotional</a:t>
            </a:r>
            <a:r>
              <a:rPr lang="bs-Latn-BA" sz="1800" dirty="0"/>
              <a:t> </a:t>
            </a:r>
            <a:r>
              <a:rPr lang="bs-Latn-BA" sz="1800" dirty="0" err="1"/>
              <a:t>Labor</a:t>
            </a:r>
            <a:r>
              <a:rPr lang="bs-Latn-BA" sz="1800" dirty="0"/>
              <a:t>. </a:t>
            </a:r>
            <a:r>
              <a:rPr lang="bs-Latn-BA" sz="1800" i="1" dirty="0"/>
              <a:t>Creative Education,</a:t>
            </a:r>
            <a:r>
              <a:rPr lang="en-US" sz="1800" i="1" dirty="0"/>
              <a:t> </a:t>
            </a:r>
            <a:r>
              <a:rPr lang="bs-Latn-BA" sz="1800" i="1" dirty="0"/>
              <a:t>6, </a:t>
            </a:r>
            <a:r>
              <a:rPr lang="bs-Latn-BA" sz="1800" dirty="0"/>
              <a:t>2232-2240. </a:t>
            </a:r>
            <a:endParaRPr lang="en-US" sz="1800" dirty="0"/>
          </a:p>
          <a:p>
            <a:pPr algn="l"/>
            <a:r>
              <a:rPr lang="en-US" sz="1800" dirty="0"/>
              <a:t>Smoll, F. L., Cumming, S. P., &amp; Smith, R. E. (2011). Enhancing Coach-Parent Relationships in Youth Sports: Increasing Harmony and Minimizing Hassle. </a:t>
            </a:r>
            <a:r>
              <a:rPr lang="en-US" sz="1800" i="1" dirty="0"/>
              <a:t>International Journal of Sports Science &amp; Coaching</a:t>
            </a:r>
            <a:r>
              <a:rPr lang="en-US" sz="1800" dirty="0"/>
              <a:t>, </a:t>
            </a:r>
            <a:r>
              <a:rPr lang="en-US" sz="1800" i="1" dirty="0"/>
              <a:t>6</a:t>
            </a:r>
            <a:r>
              <a:rPr lang="en-US" sz="1800" dirty="0"/>
              <a:t>(1), 13–26. </a:t>
            </a:r>
          </a:p>
        </p:txBody>
      </p:sp>
      <p:sp>
        <p:nvSpPr>
          <p:cNvPr id="11" name="Subtitle 3">
            <a:extLst>
              <a:ext uri="{FF2B5EF4-FFF2-40B4-BE49-F238E27FC236}">
                <a16:creationId xmlns="" xmlns:a16="http://schemas.microsoft.com/office/drawing/2014/main" id="{C656FDE2-8BCC-4362-BDC2-45BECCBE9535}"/>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1. </a:t>
            </a:r>
            <a:r>
              <a:rPr lang="it-IT" sz="1400" dirty="0" smtClean="0"/>
              <a:t>La cooperazione di genitori e istruttori come pilastro della vita dei giovani atleti</a:t>
            </a:r>
            <a:endParaRPr lang="lt-LT" sz="1400" dirty="0" smtClean="0"/>
          </a:p>
          <a:p>
            <a:pPr>
              <a:defRPr/>
            </a:pPr>
            <a:endParaRPr lang="en-US" sz="1400" dirty="0"/>
          </a:p>
        </p:txBody>
      </p:sp>
    </p:spTree>
    <p:extLst>
      <p:ext uri="{BB962C8B-B14F-4D97-AF65-F5344CB8AC3E}">
        <p14:creationId xmlns:p14="http://schemas.microsoft.com/office/powerpoint/2010/main" val="4164075655"/>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3147814"/>
            <a:ext cx="7772400" cy="766873"/>
          </a:xfrm>
        </p:spPr>
        <p:txBody>
          <a:bodyPr/>
          <a:lstStyle/>
          <a:p>
            <a:r>
              <a:rPr lang="lt-LT" sz="1800" dirty="0" smtClean="0">
                <a:solidFill>
                  <a:schemeClr val="tx1"/>
                </a:solidFill>
              </a:rPr>
              <a:t>Unit</a:t>
            </a:r>
            <a:r>
              <a:rPr lang="it-IT" sz="1800" dirty="0" smtClean="0">
                <a:solidFill>
                  <a:schemeClr val="tx1"/>
                </a:solidFill>
              </a:rPr>
              <a:t>à</a:t>
            </a:r>
            <a:r>
              <a:rPr lang="lt-LT" sz="1800" dirty="0" smtClean="0">
                <a:solidFill>
                  <a:schemeClr val="tx1"/>
                </a:solidFill>
              </a:rPr>
              <a:t> </a:t>
            </a:r>
            <a:r>
              <a:rPr lang="en-US" sz="1800" dirty="0">
                <a:solidFill>
                  <a:schemeClr val="tx1"/>
                </a:solidFill>
              </a:rPr>
              <a:t>2</a:t>
            </a:r>
            <a:r>
              <a:rPr lang="lt-LT" sz="1800" dirty="0">
                <a:solidFill>
                  <a:schemeClr val="tx1"/>
                </a:solidFill>
              </a:rPr>
              <a:t> </a:t>
            </a:r>
            <a:r>
              <a:rPr lang="en-US" sz="1800" dirty="0" err="1" smtClean="0"/>
              <a:t>Comunicazione</a:t>
            </a:r>
            <a:r>
              <a:rPr lang="en-US" sz="1800" dirty="0" smtClean="0"/>
              <a:t> - </a:t>
            </a:r>
            <a:r>
              <a:rPr lang="en-US" sz="1800" dirty="0" err="1" smtClean="0"/>
              <a:t>ascolto</a:t>
            </a:r>
            <a:r>
              <a:rPr lang="en-US" sz="1800" dirty="0" smtClean="0"/>
              <a:t> </a:t>
            </a:r>
            <a:r>
              <a:rPr lang="en-US" sz="1800" dirty="0" err="1" smtClean="0"/>
              <a:t>attivo</a:t>
            </a:r>
            <a:r>
              <a:rPr lang="en-US" sz="1800" dirty="0" smtClean="0"/>
              <a:t> e feedback</a:t>
            </a:r>
            <a:endParaRPr lang="en-US" sz="1800"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544FA13C-EBAE-4032-8428-794A671324C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482281"/>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C1037AD6-936C-495F-AB14-ED25F02B6416}"/>
              </a:ext>
            </a:extLst>
          </p:cNvPr>
          <p:cNvSpPr txBox="1"/>
          <p:nvPr/>
        </p:nvSpPr>
        <p:spPr>
          <a:xfrm>
            <a:off x="2467138" y="4482281"/>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Tree>
    <p:extLst>
      <p:ext uri="{BB962C8B-B14F-4D97-AF65-F5344CB8AC3E}">
        <p14:creationId xmlns:p14="http://schemas.microsoft.com/office/powerpoint/2010/main" val="4104313794"/>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 xmlns:a16="http://schemas.microsoft.com/office/drawing/2014/main" id="{2AB5D1A3-B1E7-4421-B55E-5DBB46C18533}"/>
              </a:ext>
            </a:extLst>
          </p:cNvPr>
          <p:cNvSpPr>
            <a:spLocks noGrp="1"/>
          </p:cNvSpPr>
          <p:nvPr>
            <p:ph type="subTitle" idx="1"/>
          </p:nvPr>
        </p:nvSpPr>
        <p:spPr>
          <a:xfrm>
            <a:off x="1306190" y="771550"/>
            <a:ext cx="7226249" cy="1368152"/>
          </a:xfrm>
        </p:spPr>
        <p:txBody>
          <a:bodyPr>
            <a:normAutofit/>
          </a:bodyPr>
          <a:lstStyle/>
          <a:p>
            <a:r>
              <a:rPr lang="it-IT" b="1" dirty="0" smtClean="0"/>
              <a:t>Contenuti</a:t>
            </a:r>
            <a:endParaRPr lang="lt-LT" b="1" dirty="0" smtClean="0"/>
          </a:p>
          <a:p>
            <a:endParaRPr lang="lt-LT" dirty="0"/>
          </a:p>
          <a:p>
            <a:endParaRPr lang="en-US"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5" name="Subtitle 3">
            <a:extLst>
              <a:ext uri="{FF2B5EF4-FFF2-40B4-BE49-F238E27FC236}">
                <a16:creationId xmlns="" xmlns:a16="http://schemas.microsoft.com/office/drawing/2014/main" id="{A96D0E6D-E0FB-46EC-9E78-FCE19977F902}"/>
              </a:ext>
            </a:extLst>
          </p:cNvPr>
          <p:cNvSpPr txBox="1">
            <a:spLocks/>
          </p:cNvSpPr>
          <p:nvPr/>
        </p:nvSpPr>
        <p:spPr>
          <a:xfrm>
            <a:off x="905184" y="1865366"/>
            <a:ext cx="7128792" cy="23762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a:r>
              <a:rPr lang="it-IT" dirty="0" smtClean="0"/>
              <a:t>La sessione è dedicata a:</a:t>
            </a:r>
          </a:p>
          <a:p>
            <a:pPr algn="l">
              <a:buFont typeface="Arial" pitchFamily="34" charset="0"/>
              <a:buChar char="•"/>
            </a:pPr>
            <a:r>
              <a:rPr lang="it-IT" dirty="0" smtClean="0"/>
              <a:t> aumentare le capacità di ascolto attivo</a:t>
            </a:r>
          </a:p>
          <a:p>
            <a:pPr algn="l">
              <a:buFont typeface="Arial" pitchFamily="34" charset="0"/>
              <a:buChar char="•"/>
            </a:pPr>
            <a:r>
              <a:rPr lang="it-IT" dirty="0" smtClean="0"/>
              <a:t> aumentare la capacità di dare e ricevere feedback</a:t>
            </a:r>
            <a:endParaRPr lang="en-GB" dirty="0"/>
          </a:p>
        </p:txBody>
      </p:sp>
      <p:sp>
        <p:nvSpPr>
          <p:cNvPr id="9" name="Titolo 1"/>
          <p:cNvSpPr>
            <a:spLocks noGrp="1"/>
          </p:cNvSpPr>
          <p:nvPr>
            <p:ph type="ctrTitle"/>
          </p:nvPr>
        </p:nvSpPr>
        <p:spPr>
          <a:xfrm>
            <a:off x="857224" y="214296"/>
            <a:ext cx="7772400" cy="342805"/>
          </a:xfrm>
        </p:spPr>
        <p:txBody>
          <a:bodyPr/>
          <a:lstStyle/>
          <a:p>
            <a:r>
              <a:rPr lang="lt-LT" sz="1600" dirty="0" smtClean="0">
                <a:solidFill>
                  <a:schemeClr val="tx1"/>
                </a:solidFill>
              </a:rPr>
              <a:t>Unit</a:t>
            </a:r>
            <a:r>
              <a:rPr lang="it-IT" sz="1600" dirty="0" smtClean="0">
                <a:solidFill>
                  <a:schemeClr val="tx1"/>
                </a:solidFill>
              </a:rPr>
              <a:t>à</a:t>
            </a:r>
            <a:r>
              <a:rPr lang="lt-LT" sz="1600" dirty="0" smtClean="0">
                <a:solidFill>
                  <a:schemeClr val="tx1"/>
                </a:solidFill>
              </a:rPr>
              <a:t> </a:t>
            </a:r>
            <a:r>
              <a:rPr lang="en-US" sz="1600" dirty="0">
                <a:solidFill>
                  <a:schemeClr val="tx1"/>
                </a:solidFill>
              </a:rPr>
              <a:t>2</a:t>
            </a:r>
            <a:r>
              <a:rPr lang="lt-LT" sz="1600" dirty="0">
                <a:solidFill>
                  <a:schemeClr val="tx1"/>
                </a:solidFill>
              </a:rPr>
              <a:t> </a:t>
            </a:r>
            <a:r>
              <a:rPr lang="en-US" sz="1600" b="0" dirty="0" err="1" smtClean="0"/>
              <a:t>Comunicazione</a:t>
            </a:r>
            <a:r>
              <a:rPr lang="en-US" sz="1600" b="0" dirty="0" smtClean="0"/>
              <a:t> - </a:t>
            </a:r>
            <a:r>
              <a:rPr lang="en-US" sz="1600" b="0" dirty="0" err="1" smtClean="0"/>
              <a:t>ascolto</a:t>
            </a:r>
            <a:r>
              <a:rPr lang="en-US" sz="1600" b="0" dirty="0" smtClean="0"/>
              <a:t> </a:t>
            </a:r>
            <a:r>
              <a:rPr lang="en-US" sz="1600" b="0" dirty="0" err="1" smtClean="0"/>
              <a:t>attivo</a:t>
            </a:r>
            <a:r>
              <a:rPr lang="en-US" sz="1600" b="0" dirty="0" smtClean="0"/>
              <a:t> e feedback</a:t>
            </a:r>
            <a:endParaRPr lang="en-US" sz="1600" b="0" dirty="0"/>
          </a:p>
        </p:txBody>
      </p:sp>
    </p:spTree>
    <p:extLst>
      <p:ext uri="{BB962C8B-B14F-4D97-AF65-F5344CB8AC3E}">
        <p14:creationId xmlns:p14="http://schemas.microsoft.com/office/powerpoint/2010/main" val="2056931720"/>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Picture 4" descr="C:\Users\Alex\Desktop\Loghi progetto\Erasmus+\eu_flag_co_funded_vect_pos_[cmyk]_right-[Convertit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6238" y="4241800"/>
            <a:ext cx="1906587"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sellaDiTesto 4">
            <a:extLst>
              <a:ext uri="{FF2B5EF4-FFF2-40B4-BE49-F238E27FC236}">
                <a16:creationId xmlns="" xmlns:a16="http://schemas.microsoft.com/office/drawing/2014/main" id="{8F39A143-F38E-4B9F-B2B1-9A3BC684DA92}"/>
              </a:ext>
            </a:extLst>
          </p:cNvPr>
          <p:cNvSpPr txBox="1"/>
          <p:nvPr/>
        </p:nvSpPr>
        <p:spPr>
          <a:xfrm>
            <a:off x="2484438" y="4194175"/>
            <a:ext cx="6335712" cy="609600"/>
          </a:xfrm>
          <a:prstGeom prst="rect">
            <a:avLst/>
          </a:prstGeom>
          <a:noFill/>
        </p:spPr>
        <p:txBody>
          <a:bodyPr>
            <a:spAutoFit/>
          </a:bodyPr>
          <a:lstStyle/>
          <a:p>
            <a:pPr eaLnBrk="1" fontAlgn="auto" hangingPunct="1">
              <a:spcBef>
                <a:spcPts val="0"/>
              </a:spcBef>
              <a:spcAft>
                <a:spcPts val="0"/>
              </a:spcAft>
              <a:defRPr/>
            </a:pPr>
            <a:r>
              <a:rPr lang="en-US" sz="1000" dirty="0">
                <a:solidFill>
                  <a:schemeClr val="bg1">
                    <a:lumMod val="50000"/>
                  </a:schemeClr>
                </a:solidFill>
                <a:latin typeface="Arial Narrow" pitchFamily="34" charset="0"/>
                <a:cs typeface="+mn-cs"/>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cs typeface="+mn-cs"/>
            </a:endParaRPr>
          </a:p>
        </p:txBody>
      </p:sp>
      <p:sp>
        <p:nvSpPr>
          <p:cNvPr id="6" name="Subtitle 3">
            <a:extLst>
              <a:ext uri="{FF2B5EF4-FFF2-40B4-BE49-F238E27FC236}">
                <a16:creationId xmlns="" xmlns:a16="http://schemas.microsoft.com/office/drawing/2014/main" id="{C9E8EAFF-7A0A-4E41-86CE-A1479A0174B8}"/>
              </a:ext>
            </a:extLst>
          </p:cNvPr>
          <p:cNvSpPr txBox="1">
            <a:spLocks/>
          </p:cNvSpPr>
          <p:nvPr/>
        </p:nvSpPr>
        <p:spPr>
          <a:xfrm>
            <a:off x="1187450" y="1836738"/>
            <a:ext cx="7391400" cy="1598612"/>
          </a:xfrm>
          <a:prstGeom prst="rect">
            <a:avLst/>
          </a:prstGeom>
        </p:spPr>
        <p:txBody>
          <a:bodyPr>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just">
              <a:defRPr/>
            </a:pPr>
            <a:r>
              <a:rPr lang="it-IT" sz="1800" b="1" dirty="0" smtClean="0">
                <a:solidFill>
                  <a:schemeClr val="tx1"/>
                </a:solidFill>
              </a:rPr>
              <a:t>Unità 2.1. </a:t>
            </a:r>
            <a:r>
              <a:rPr lang="it-IT" sz="1800" b="1" dirty="0" smtClean="0">
                <a:solidFill>
                  <a:schemeClr val="tx1">
                    <a:lumMod val="50000"/>
                    <a:lumOff val="50000"/>
                  </a:schemeClr>
                </a:solidFill>
              </a:rPr>
              <a:t>Ascolto attivo</a:t>
            </a:r>
          </a:p>
          <a:p>
            <a:pPr algn="just">
              <a:defRPr/>
            </a:pPr>
            <a:r>
              <a:rPr lang="it-IT" sz="1800" b="1" dirty="0" smtClean="0">
                <a:solidFill>
                  <a:schemeClr val="tx1"/>
                </a:solidFill>
              </a:rPr>
              <a:t>Unità 2.2. </a:t>
            </a:r>
            <a:r>
              <a:rPr lang="it-IT" sz="1800" b="1" dirty="0" smtClean="0">
                <a:solidFill>
                  <a:schemeClr val="tx1">
                    <a:lumMod val="50000"/>
                    <a:lumOff val="50000"/>
                  </a:schemeClr>
                </a:solidFill>
              </a:rPr>
              <a:t>Feedback efficace</a:t>
            </a:r>
            <a:endParaRPr lang="bs-Latn-BA" sz="1800" dirty="0" smtClean="0">
              <a:solidFill>
                <a:schemeClr val="tx1">
                  <a:lumMod val="50000"/>
                  <a:lumOff val="50000"/>
                </a:schemeClr>
              </a:solidFill>
            </a:endParaRPr>
          </a:p>
        </p:txBody>
      </p:sp>
      <p:sp>
        <p:nvSpPr>
          <p:cNvPr id="8" name="Subtitle 3">
            <a:extLst>
              <a:ext uri="{FF2B5EF4-FFF2-40B4-BE49-F238E27FC236}">
                <a16:creationId xmlns="" xmlns:a16="http://schemas.microsoft.com/office/drawing/2014/main" id="{9BD99B9E-4936-48CF-872A-CDA5B95FACCC}"/>
              </a:ext>
            </a:extLst>
          </p:cNvPr>
          <p:cNvSpPr txBox="1">
            <a:spLocks/>
          </p:cNvSpPr>
          <p:nvPr/>
        </p:nvSpPr>
        <p:spPr bwMode="auto">
          <a:xfrm>
            <a:off x="1052513" y="1193800"/>
            <a:ext cx="64008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rtl="0" eaLnBrk="0" fontAlgn="base" hangingPunct="0">
              <a:spcBef>
                <a:spcPct val="20000"/>
              </a:spcBef>
              <a:spcAft>
                <a:spcPct val="0"/>
              </a:spcAft>
              <a:buFont typeface="Courier New" panose="02070309020205020404"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rtl="0" eaLnBrk="0" fontAlgn="base" hangingPunct="0">
              <a:spcBef>
                <a:spcPct val="20000"/>
              </a:spcBef>
              <a:spcAft>
                <a:spcPct val="0"/>
              </a:spcAft>
              <a:buFont typeface="Arial" panose="020B0604020202020204"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rtl="0" eaLnBrk="0" fontAlgn="base" hangingPunct="0">
              <a:spcBef>
                <a:spcPct val="20000"/>
              </a:spcBef>
              <a:spcAft>
                <a:spcPct val="0"/>
              </a:spcAft>
              <a:buFont typeface="Courier New" panose="02070309020205020404"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rtl="0" eaLnBrk="0" fontAlgn="base" hangingPunct="0">
              <a:spcBef>
                <a:spcPct val="20000"/>
              </a:spcBef>
              <a:spcAft>
                <a:spcPct val="0"/>
              </a:spcAft>
              <a:buFont typeface="Arial" panose="020B0604020202020204"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defRPr/>
            </a:pPr>
            <a:r>
              <a:rPr lang="en-GB" b="1" dirty="0" err="1" smtClean="0">
                <a:solidFill>
                  <a:schemeClr val="tx1">
                    <a:lumMod val="50000"/>
                    <a:lumOff val="50000"/>
                  </a:schemeClr>
                </a:solidFill>
              </a:rPr>
              <a:t>Contenuti</a:t>
            </a:r>
            <a:endParaRPr lang="en-US" b="1" dirty="0">
              <a:solidFill>
                <a:schemeClr val="tx1">
                  <a:lumMod val="50000"/>
                  <a:lumOff val="50000"/>
                </a:schemeClr>
              </a:solidFill>
            </a:endParaRPr>
          </a:p>
        </p:txBody>
      </p:sp>
      <p:sp>
        <p:nvSpPr>
          <p:cNvPr id="10" name="Titolo 1"/>
          <p:cNvSpPr>
            <a:spLocks noGrp="1"/>
          </p:cNvSpPr>
          <p:nvPr>
            <p:ph type="ctrTitle"/>
          </p:nvPr>
        </p:nvSpPr>
        <p:spPr>
          <a:xfrm>
            <a:off x="857224" y="214296"/>
            <a:ext cx="7772400" cy="342805"/>
          </a:xfrm>
        </p:spPr>
        <p:txBody>
          <a:bodyPr/>
          <a:lstStyle/>
          <a:p>
            <a:r>
              <a:rPr lang="lt-LT" sz="1600" dirty="0" smtClean="0">
                <a:solidFill>
                  <a:schemeClr val="tx1"/>
                </a:solidFill>
              </a:rPr>
              <a:t>Unit</a:t>
            </a:r>
            <a:r>
              <a:rPr lang="it-IT" sz="1600" dirty="0" smtClean="0">
                <a:solidFill>
                  <a:schemeClr val="tx1"/>
                </a:solidFill>
              </a:rPr>
              <a:t>à</a:t>
            </a:r>
            <a:r>
              <a:rPr lang="lt-LT" sz="1600" dirty="0" smtClean="0">
                <a:solidFill>
                  <a:schemeClr val="tx1"/>
                </a:solidFill>
              </a:rPr>
              <a:t> </a:t>
            </a:r>
            <a:r>
              <a:rPr lang="en-US" sz="1600" dirty="0">
                <a:solidFill>
                  <a:schemeClr val="tx1"/>
                </a:solidFill>
              </a:rPr>
              <a:t>2</a:t>
            </a:r>
            <a:r>
              <a:rPr lang="lt-LT" sz="1600" dirty="0">
                <a:solidFill>
                  <a:schemeClr val="tx1"/>
                </a:solidFill>
              </a:rPr>
              <a:t> </a:t>
            </a:r>
            <a:r>
              <a:rPr lang="en-US" sz="1600" b="0" dirty="0" err="1" smtClean="0"/>
              <a:t>Comunicazione</a:t>
            </a:r>
            <a:r>
              <a:rPr lang="en-US" sz="1600" b="0" dirty="0" smtClean="0"/>
              <a:t> - </a:t>
            </a:r>
            <a:r>
              <a:rPr lang="en-US" sz="1600" b="0" dirty="0" err="1" smtClean="0"/>
              <a:t>ascolto</a:t>
            </a:r>
            <a:r>
              <a:rPr lang="en-US" sz="1600" b="0" dirty="0" smtClean="0"/>
              <a:t> </a:t>
            </a:r>
            <a:r>
              <a:rPr lang="en-US" sz="1600" b="0" dirty="0" err="1" smtClean="0"/>
              <a:t>attivo</a:t>
            </a:r>
            <a:r>
              <a:rPr lang="en-US" sz="1600" b="0" dirty="0" smtClean="0"/>
              <a:t> e feedback</a:t>
            </a:r>
            <a:endParaRPr lang="en-US" sz="1600" b="0" dirty="0"/>
          </a:p>
        </p:txBody>
      </p:sp>
    </p:spTree>
    <p:extLst>
      <p:ext uri="{BB962C8B-B14F-4D97-AF65-F5344CB8AC3E}">
        <p14:creationId xmlns:p14="http://schemas.microsoft.com/office/powerpoint/2010/main" val="1580047117"/>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Tx/>
              <a:buChar char="-"/>
            </a:pPr>
            <a:endParaRPr lang="en-US" dirty="0"/>
          </a:p>
        </p:txBody>
      </p:sp>
      <p:sp>
        <p:nvSpPr>
          <p:cNvPr id="10" name="Title 1">
            <a:extLst>
              <a:ext uri="{FF2B5EF4-FFF2-40B4-BE49-F238E27FC236}">
                <a16:creationId xmlns="" xmlns:a16="http://schemas.microsoft.com/office/drawing/2014/main" id="{DED76FAB-FA38-40C5-904B-4E51B58706FA}"/>
              </a:ext>
            </a:extLst>
          </p:cNvPr>
          <p:cNvSpPr txBox="1">
            <a:spLocks/>
          </p:cNvSpPr>
          <p:nvPr/>
        </p:nvSpPr>
        <p:spPr>
          <a:xfrm>
            <a:off x="899592" y="-164554"/>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it-IT" sz="1800" dirty="0" smtClean="0"/>
              <a:t>Cos’è l’ascolto attivo</a:t>
            </a:r>
            <a:r>
              <a:rPr lang="bs-Latn-BA" sz="1800" dirty="0" smtClean="0"/>
              <a:t>?</a:t>
            </a:r>
            <a:endParaRPr lang="bs-Latn-BA" sz="1800" dirty="0"/>
          </a:p>
        </p:txBody>
      </p:sp>
      <p:sp>
        <p:nvSpPr>
          <p:cNvPr id="11" name="Subtitle 3">
            <a:extLst>
              <a:ext uri="{FF2B5EF4-FFF2-40B4-BE49-F238E27FC236}">
                <a16:creationId xmlns="" xmlns:a16="http://schemas.microsoft.com/office/drawing/2014/main" id="{2AB5D1A3-B1E7-4421-B55E-5DBB46C18533}"/>
              </a:ext>
            </a:extLst>
          </p:cNvPr>
          <p:cNvSpPr txBox="1">
            <a:spLocks/>
          </p:cNvSpPr>
          <p:nvPr/>
        </p:nvSpPr>
        <p:spPr>
          <a:xfrm>
            <a:off x="899592" y="1200151"/>
            <a:ext cx="7787208"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285750" indent="-285750" algn="l">
              <a:buFont typeface="Arial" panose="020B0604020202020204" pitchFamily="34" charset="0"/>
              <a:buChar char="•"/>
            </a:pPr>
            <a:r>
              <a:rPr lang="it-IT" sz="1800" dirty="0" smtClean="0">
                <a:latin typeface="Arial" charset="0"/>
              </a:rPr>
              <a:t>Deviare l'attenzione su ciò che la persona sta parlando e sentire e fornire un feedback adeguato usando le tue parole, in modo da essere in grado di capire il messaggio che è diretto verso di te (parole e sentimenti)</a:t>
            </a:r>
          </a:p>
          <a:p>
            <a:pPr marL="285750" indent="-285750" algn="l">
              <a:buFont typeface="Arial" panose="020B0604020202020204" pitchFamily="34" charset="0"/>
              <a:buChar char="•"/>
            </a:pPr>
            <a:r>
              <a:rPr lang="it-IT" sz="1800" dirty="0" smtClean="0">
                <a:latin typeface="Arial" charset="0"/>
              </a:rPr>
              <a:t>Comprensione di messaggi, situazioni e altre persone</a:t>
            </a:r>
          </a:p>
          <a:p>
            <a:pPr marL="285750" indent="-285750" algn="l">
              <a:buFont typeface="Arial" panose="020B0604020202020204" pitchFamily="34" charset="0"/>
              <a:buChar char="•"/>
            </a:pPr>
            <a:r>
              <a:rPr lang="it-IT" sz="1800" dirty="0" smtClean="0">
                <a:latin typeface="Arial" charset="0"/>
              </a:rPr>
              <a:t>Per evitare incomprensioni</a:t>
            </a:r>
          </a:p>
          <a:p>
            <a:pPr marL="285750" indent="-285750" algn="l">
              <a:buFont typeface="Arial" panose="020B0604020202020204" pitchFamily="34" charset="0"/>
              <a:buChar char="•"/>
            </a:pPr>
            <a:r>
              <a:rPr lang="it-IT" sz="1800" dirty="0" smtClean="0">
                <a:latin typeface="Arial" charset="0"/>
              </a:rPr>
              <a:t>Rispetto dell'opinione degli altri, dei loro atteggiamenti e sentimenti</a:t>
            </a:r>
          </a:p>
          <a:p>
            <a:pPr marL="285750" indent="-285750" algn="l">
              <a:buFont typeface="Arial" panose="020B0604020202020204" pitchFamily="34" charset="0"/>
              <a:buChar char="•"/>
            </a:pPr>
            <a:r>
              <a:rPr lang="it-IT" sz="1800" dirty="0" smtClean="0">
                <a:latin typeface="Arial" charset="0"/>
              </a:rPr>
              <a:t>Tipo di comunicazione che porta a far sentire a proprio agio l'altra persona, a fidarsi dell'ascoltatore e ad esprimere facilmente ciò che desidera effettivamente esprimere</a:t>
            </a:r>
            <a:endParaRPr lang="en-US" sz="1800" dirty="0"/>
          </a:p>
        </p:txBody>
      </p:sp>
      <p:sp>
        <p:nvSpPr>
          <p:cNvPr id="12"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 </a:t>
            </a:r>
            <a:r>
              <a:rPr lang="bs-Latn-BA" sz="1400" b="1" dirty="0" smtClean="0">
                <a:solidFill>
                  <a:schemeClr val="tx1"/>
                </a:solidFill>
              </a:rPr>
              <a:t>2</a:t>
            </a:r>
            <a:r>
              <a:rPr lang="lt-LT" sz="1400" b="1" dirty="0" smtClean="0">
                <a:solidFill>
                  <a:schemeClr val="tx1"/>
                </a:solidFill>
              </a:rPr>
              <a:t>.</a:t>
            </a:r>
            <a:r>
              <a:rPr lang="bs-Latn-BA" sz="1400" b="1" dirty="0">
                <a:solidFill>
                  <a:schemeClr val="tx1"/>
                </a:solidFill>
              </a:rPr>
              <a:t>1</a:t>
            </a:r>
            <a:r>
              <a:rPr lang="en-GB" sz="1400" b="1" dirty="0" smtClean="0">
                <a:solidFill>
                  <a:schemeClr val="tx1"/>
                </a:solidFill>
              </a:rPr>
              <a:t>.</a:t>
            </a:r>
            <a:r>
              <a:rPr lang="lt-LT" sz="1400" b="1" dirty="0" smtClean="0">
                <a:solidFill>
                  <a:schemeClr val="tx1"/>
                </a:solidFill>
              </a:rPr>
              <a:t> </a:t>
            </a:r>
            <a:r>
              <a:rPr lang="bs-Latn-BA" sz="1400" b="1" dirty="0" smtClean="0"/>
              <a:t>Active listening</a:t>
            </a:r>
            <a:endParaRPr lang="en-US" sz="1400" dirty="0"/>
          </a:p>
        </p:txBody>
      </p:sp>
    </p:spTree>
    <p:extLst>
      <p:ext uri="{BB962C8B-B14F-4D97-AF65-F5344CB8AC3E}">
        <p14:creationId xmlns:p14="http://schemas.microsoft.com/office/powerpoint/2010/main" val="2765991980"/>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Tx/>
              <a:buChar char="-"/>
            </a:pPr>
            <a:endParaRPr lang="en-US" dirty="0"/>
          </a:p>
        </p:txBody>
      </p:sp>
      <p:sp>
        <p:nvSpPr>
          <p:cNvPr id="10" name="Title 1">
            <a:extLst>
              <a:ext uri="{FF2B5EF4-FFF2-40B4-BE49-F238E27FC236}">
                <a16:creationId xmlns="" xmlns:a16="http://schemas.microsoft.com/office/drawing/2014/main" id="{DED76FAB-FA38-40C5-904B-4E51B58706FA}"/>
              </a:ext>
            </a:extLst>
          </p:cNvPr>
          <p:cNvSpPr txBox="1">
            <a:spLocks/>
          </p:cNvSpPr>
          <p:nvPr/>
        </p:nvSpPr>
        <p:spPr>
          <a:xfrm>
            <a:off x="899592" y="-164554"/>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it-IT" sz="1800" dirty="0" smtClean="0"/>
              <a:t>Cosa non è l’ascolto attivo?</a:t>
            </a:r>
            <a:endParaRPr lang="bs-Latn-BA" sz="1800" dirty="0"/>
          </a:p>
        </p:txBody>
      </p:sp>
      <p:sp>
        <p:nvSpPr>
          <p:cNvPr id="11" name="Subtitle 3">
            <a:extLst>
              <a:ext uri="{FF2B5EF4-FFF2-40B4-BE49-F238E27FC236}">
                <a16:creationId xmlns="" xmlns:a16="http://schemas.microsoft.com/office/drawing/2014/main" id="{2AB5D1A3-B1E7-4421-B55E-5DBB46C18533}"/>
              </a:ext>
            </a:extLst>
          </p:cNvPr>
          <p:cNvSpPr txBox="1">
            <a:spLocks/>
          </p:cNvSpPr>
          <p:nvPr/>
        </p:nvSpPr>
        <p:spPr>
          <a:xfrm>
            <a:off x="899592" y="1200151"/>
            <a:ext cx="7787208"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a:buFont typeface="Arial" pitchFamily="34" charset="0"/>
              <a:buChar char="•"/>
            </a:pPr>
            <a:r>
              <a:rPr lang="it-IT" sz="1600" dirty="0" smtClean="0">
                <a:solidFill>
                  <a:prstClr val="black">
                    <a:lumMod val="50000"/>
                    <a:lumOff val="50000"/>
                  </a:prstClr>
                </a:solidFill>
                <a:latin typeface="Arial" charset="0"/>
              </a:rPr>
              <a:t>Pseudo ascolto: quando facciamo finta di ascoltare, ma non lo facciamo davvero</a:t>
            </a:r>
          </a:p>
          <a:p>
            <a:pPr marL="342900" lvl="0" indent="-342900" algn="l">
              <a:buFont typeface="Arial" pitchFamily="34" charset="0"/>
              <a:buChar char="•"/>
            </a:pPr>
            <a:r>
              <a:rPr lang="it-IT" sz="1600" dirty="0" smtClean="0">
                <a:solidFill>
                  <a:prstClr val="black">
                    <a:lumMod val="50000"/>
                    <a:lumOff val="50000"/>
                  </a:prstClr>
                </a:solidFill>
                <a:latin typeface="Arial" charset="0"/>
              </a:rPr>
              <a:t>Un livello di ascolto: quando ascoltiamo solo la parte verbale del messaggio e non prestiamo attenzione alla connotazione</a:t>
            </a:r>
          </a:p>
          <a:p>
            <a:pPr marL="342900" lvl="0" indent="-342900" algn="l">
              <a:buFont typeface="Arial" pitchFamily="34" charset="0"/>
              <a:buChar char="•"/>
            </a:pPr>
            <a:r>
              <a:rPr lang="it-IT" sz="1600" dirty="0" smtClean="0">
                <a:solidFill>
                  <a:prstClr val="black">
                    <a:lumMod val="50000"/>
                    <a:lumOff val="50000"/>
                  </a:prstClr>
                </a:solidFill>
                <a:latin typeface="Arial" charset="0"/>
              </a:rPr>
              <a:t>Ascolto selettivo: ascoltiamo solo ciò che vogliamo e ci interessa</a:t>
            </a:r>
          </a:p>
          <a:p>
            <a:pPr marL="342900" lvl="0" indent="-342900" algn="l">
              <a:buFont typeface="Arial" pitchFamily="34" charset="0"/>
              <a:buChar char="•"/>
            </a:pPr>
            <a:r>
              <a:rPr lang="it-IT" sz="1600" dirty="0" smtClean="0">
                <a:solidFill>
                  <a:prstClr val="black">
                    <a:lumMod val="50000"/>
                    <a:lumOff val="50000"/>
                  </a:prstClr>
                </a:solidFill>
                <a:latin typeface="Arial" charset="0"/>
              </a:rPr>
              <a:t>Rifiuto selettivo: sentiamo tutto, ma rifiutiamo ciò che non ci piace</a:t>
            </a:r>
          </a:p>
          <a:p>
            <a:pPr marL="342900" lvl="0" indent="-342900" algn="l">
              <a:buFont typeface="Arial" pitchFamily="34" charset="0"/>
              <a:buChar char="•"/>
            </a:pPr>
            <a:r>
              <a:rPr lang="it-IT" sz="1600" dirty="0" smtClean="0">
                <a:solidFill>
                  <a:prstClr val="black">
                    <a:lumMod val="50000"/>
                    <a:lumOff val="50000"/>
                  </a:prstClr>
                </a:solidFill>
                <a:latin typeface="Arial" charset="0"/>
              </a:rPr>
              <a:t>Afferrare le parole: l'ascoltatore ascolta solo quanto cogliere l'opportunità di parlare da solo</a:t>
            </a:r>
          </a:p>
          <a:p>
            <a:pPr marL="342900" lvl="0" indent="-342900" algn="l">
              <a:buFont typeface="Arial" pitchFamily="34" charset="0"/>
              <a:buChar char="•"/>
            </a:pPr>
            <a:r>
              <a:rPr lang="it-IT" sz="1600" dirty="0" smtClean="0">
                <a:solidFill>
                  <a:prstClr val="black">
                    <a:lumMod val="50000"/>
                    <a:lumOff val="50000"/>
                  </a:prstClr>
                </a:solidFill>
                <a:latin typeface="Arial" charset="0"/>
              </a:rPr>
              <a:t>Ascolto difensivo: l'ascoltatore è emotivo</a:t>
            </a:r>
          </a:p>
          <a:p>
            <a:pPr marL="342900" lvl="0" indent="-342900" algn="l">
              <a:buFont typeface="Arial" pitchFamily="34" charset="0"/>
              <a:buChar char="•"/>
            </a:pPr>
            <a:r>
              <a:rPr lang="it-IT" sz="1600" dirty="0" smtClean="0">
                <a:solidFill>
                  <a:prstClr val="black">
                    <a:lumMod val="50000"/>
                    <a:lumOff val="50000"/>
                  </a:prstClr>
                </a:solidFill>
                <a:latin typeface="Arial" charset="0"/>
              </a:rPr>
              <a:t>Ascolto in agguato: ascolto in modo da attaccare l'oratore</a:t>
            </a:r>
            <a:endParaRPr lang="en-US" sz="1600" dirty="0">
              <a:solidFill>
                <a:prstClr val="black">
                  <a:lumMod val="50000"/>
                  <a:lumOff val="50000"/>
                </a:prstClr>
              </a:solidFill>
              <a:latin typeface="Arial" charset="0"/>
            </a:endParaRPr>
          </a:p>
        </p:txBody>
      </p:sp>
      <p:sp>
        <p:nvSpPr>
          <p:cNvPr id="12"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 </a:t>
            </a:r>
            <a:r>
              <a:rPr lang="bs-Latn-BA" sz="1400" b="1" dirty="0" smtClean="0">
                <a:solidFill>
                  <a:schemeClr val="tx1"/>
                </a:solidFill>
              </a:rPr>
              <a:t>2</a:t>
            </a:r>
            <a:r>
              <a:rPr lang="lt-LT" sz="1400" b="1" dirty="0" smtClean="0">
                <a:solidFill>
                  <a:schemeClr val="tx1"/>
                </a:solidFill>
              </a:rPr>
              <a:t>.</a:t>
            </a:r>
            <a:r>
              <a:rPr lang="bs-Latn-BA" sz="1400" b="1" dirty="0">
                <a:solidFill>
                  <a:schemeClr val="tx1"/>
                </a:solidFill>
              </a:rPr>
              <a:t>1</a:t>
            </a:r>
            <a:r>
              <a:rPr lang="en-GB" sz="1400" b="1" dirty="0" smtClean="0">
                <a:solidFill>
                  <a:schemeClr val="tx1"/>
                </a:solidFill>
              </a:rPr>
              <a:t>.</a:t>
            </a:r>
            <a:r>
              <a:rPr lang="lt-LT" sz="1400" b="1" dirty="0" smtClean="0">
                <a:solidFill>
                  <a:schemeClr val="tx1"/>
                </a:solidFill>
              </a:rPr>
              <a:t> </a:t>
            </a:r>
            <a:r>
              <a:rPr lang="bs-Latn-BA" sz="1400" b="1" dirty="0" smtClean="0"/>
              <a:t>Active listening</a:t>
            </a:r>
            <a:endParaRPr lang="en-US" sz="1400" dirty="0"/>
          </a:p>
        </p:txBody>
      </p:sp>
    </p:spTree>
    <p:extLst>
      <p:ext uri="{BB962C8B-B14F-4D97-AF65-F5344CB8AC3E}">
        <p14:creationId xmlns:p14="http://schemas.microsoft.com/office/powerpoint/2010/main" val="186870476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Tx/>
              <a:buChar char="-"/>
            </a:pPr>
            <a:endParaRPr lang="en-US" dirty="0"/>
          </a:p>
        </p:txBody>
      </p:sp>
      <p:sp>
        <p:nvSpPr>
          <p:cNvPr id="10" name="Title 1">
            <a:extLst>
              <a:ext uri="{FF2B5EF4-FFF2-40B4-BE49-F238E27FC236}">
                <a16:creationId xmlns="" xmlns:a16="http://schemas.microsoft.com/office/drawing/2014/main" id="{DED76FAB-FA38-40C5-904B-4E51B58706FA}"/>
              </a:ext>
            </a:extLst>
          </p:cNvPr>
          <p:cNvSpPr txBox="1">
            <a:spLocks/>
          </p:cNvSpPr>
          <p:nvPr/>
        </p:nvSpPr>
        <p:spPr>
          <a:xfrm>
            <a:off x="899592" y="-164554"/>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bs-Latn-BA" sz="1800" dirty="0" smtClean="0"/>
              <a:t>Empatia e ascolto attivo</a:t>
            </a:r>
            <a:endParaRPr lang="bs-Latn-BA" sz="1800" dirty="0"/>
          </a:p>
        </p:txBody>
      </p:sp>
      <p:sp>
        <p:nvSpPr>
          <p:cNvPr id="11" name="Subtitle 3">
            <a:extLst>
              <a:ext uri="{FF2B5EF4-FFF2-40B4-BE49-F238E27FC236}">
                <a16:creationId xmlns="" xmlns:a16="http://schemas.microsoft.com/office/drawing/2014/main" id="{2AB5D1A3-B1E7-4421-B55E-5DBB46C18533}"/>
              </a:ext>
            </a:extLst>
          </p:cNvPr>
          <p:cNvSpPr txBox="1">
            <a:spLocks/>
          </p:cNvSpPr>
          <p:nvPr/>
        </p:nvSpPr>
        <p:spPr>
          <a:xfrm>
            <a:off x="899592" y="1200151"/>
            <a:ext cx="7787208"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a:buFont typeface="Arial" pitchFamily="34" charset="0"/>
              <a:buChar char="•"/>
            </a:pPr>
            <a:r>
              <a:rPr lang="it-IT" sz="1800" dirty="0" smtClean="0">
                <a:solidFill>
                  <a:prstClr val="black">
                    <a:lumMod val="50000"/>
                    <a:lumOff val="50000"/>
                  </a:prstClr>
                </a:solidFill>
              </a:rPr>
              <a:t>L'ascolto attivo è il modo in cui mostriamo empatia</a:t>
            </a:r>
          </a:p>
          <a:p>
            <a:pPr marL="342900" lvl="0" indent="-342900" algn="l">
              <a:buFont typeface="Arial" pitchFamily="34" charset="0"/>
              <a:buChar char="•"/>
            </a:pPr>
            <a:endParaRPr lang="it-IT" sz="1800" dirty="0" smtClean="0">
              <a:solidFill>
                <a:prstClr val="black">
                  <a:lumMod val="50000"/>
                  <a:lumOff val="50000"/>
                </a:prstClr>
              </a:solidFill>
            </a:endParaRPr>
          </a:p>
          <a:p>
            <a:pPr marL="342900" lvl="0" indent="-342900" algn="l">
              <a:buFont typeface="Arial" pitchFamily="34" charset="0"/>
              <a:buChar char="•"/>
            </a:pPr>
            <a:r>
              <a:rPr lang="it-IT" sz="1800" dirty="0" smtClean="0">
                <a:solidFill>
                  <a:prstClr val="black">
                    <a:lumMod val="50000"/>
                    <a:lumOff val="50000"/>
                  </a:prstClr>
                </a:solidFill>
              </a:rPr>
              <a:t>Con l'ascolto attivo stiamo facendo sapere agli altri che:</a:t>
            </a:r>
          </a:p>
          <a:p>
            <a:pPr marL="342900" lvl="0" indent="-342900" algn="l">
              <a:buFont typeface="Arial" pitchFamily="34" charset="0"/>
              <a:buChar char="•"/>
            </a:pPr>
            <a:endParaRPr lang="it-IT" sz="1800" dirty="0" smtClean="0">
              <a:solidFill>
                <a:prstClr val="black">
                  <a:lumMod val="50000"/>
                  <a:lumOff val="50000"/>
                </a:prstClr>
              </a:solidFill>
            </a:endParaRPr>
          </a:p>
          <a:p>
            <a:pPr marL="800100" lvl="1" indent="-342900" algn="l"/>
            <a:r>
              <a:rPr lang="it-IT" sz="2000" dirty="0" smtClean="0">
                <a:solidFill>
                  <a:prstClr val="black">
                    <a:lumMod val="50000"/>
                    <a:lumOff val="50000"/>
                  </a:prstClr>
                </a:solidFill>
              </a:rPr>
              <a:t>“Capisco quello che stai dicendo.”</a:t>
            </a:r>
          </a:p>
          <a:p>
            <a:pPr marL="800100" lvl="1" indent="-342900" algn="l"/>
            <a:r>
              <a:rPr lang="it-IT" sz="2000" dirty="0" smtClean="0">
                <a:solidFill>
                  <a:prstClr val="black">
                    <a:lumMod val="50000"/>
                    <a:lumOff val="50000"/>
                  </a:prstClr>
                </a:solidFill>
              </a:rPr>
              <a:t>“Sono interessato e mi interessa.”</a:t>
            </a:r>
          </a:p>
          <a:p>
            <a:pPr marL="800100" lvl="1" indent="-342900" algn="l"/>
            <a:r>
              <a:rPr lang="it-IT" sz="2000" dirty="0" smtClean="0">
                <a:solidFill>
                  <a:prstClr val="black">
                    <a:lumMod val="50000"/>
                    <a:lumOff val="50000"/>
                  </a:prstClr>
                </a:solidFill>
              </a:rPr>
              <a:t>“Ti accetto come persona e come sei”.</a:t>
            </a:r>
          </a:p>
          <a:p>
            <a:pPr marL="800100" lvl="1" indent="-342900" algn="l"/>
            <a:r>
              <a:rPr lang="it-IT" sz="2000" dirty="0" smtClean="0">
                <a:solidFill>
                  <a:prstClr val="black">
                    <a:lumMod val="50000"/>
                    <a:lumOff val="50000"/>
                  </a:prstClr>
                </a:solidFill>
              </a:rPr>
              <a:t>“Rispetto le tue opinioni.”</a:t>
            </a:r>
            <a:endParaRPr lang="en-US" sz="2000" dirty="0">
              <a:solidFill>
                <a:prstClr val="black">
                  <a:lumMod val="50000"/>
                  <a:lumOff val="50000"/>
                </a:prstClr>
              </a:solidFill>
              <a:latin typeface="Arial" charset="0"/>
            </a:endParaRPr>
          </a:p>
        </p:txBody>
      </p:sp>
      <p:sp>
        <p:nvSpPr>
          <p:cNvPr id="12"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 </a:t>
            </a:r>
            <a:r>
              <a:rPr lang="bs-Latn-BA" sz="1400" b="1" dirty="0" smtClean="0">
                <a:solidFill>
                  <a:schemeClr val="tx1"/>
                </a:solidFill>
              </a:rPr>
              <a:t>2</a:t>
            </a:r>
            <a:r>
              <a:rPr lang="lt-LT" sz="1400" b="1" dirty="0" smtClean="0">
                <a:solidFill>
                  <a:schemeClr val="tx1"/>
                </a:solidFill>
              </a:rPr>
              <a:t>.</a:t>
            </a:r>
            <a:r>
              <a:rPr lang="bs-Latn-BA" sz="1400" b="1" dirty="0">
                <a:solidFill>
                  <a:schemeClr val="tx1"/>
                </a:solidFill>
              </a:rPr>
              <a:t>1</a:t>
            </a:r>
            <a:r>
              <a:rPr lang="en-GB" sz="1400" b="1" dirty="0" smtClean="0">
                <a:solidFill>
                  <a:schemeClr val="tx1"/>
                </a:solidFill>
              </a:rPr>
              <a:t>.</a:t>
            </a:r>
            <a:r>
              <a:rPr lang="lt-LT" sz="1400" b="1" dirty="0" smtClean="0">
                <a:solidFill>
                  <a:schemeClr val="tx1"/>
                </a:solidFill>
              </a:rPr>
              <a:t> </a:t>
            </a:r>
            <a:r>
              <a:rPr lang="bs-Latn-BA" sz="1400" b="1" dirty="0" smtClean="0"/>
              <a:t>Active listening</a:t>
            </a:r>
            <a:endParaRPr lang="en-US" sz="1400" dirty="0"/>
          </a:p>
        </p:txBody>
      </p:sp>
    </p:spTree>
    <p:extLst>
      <p:ext uri="{BB962C8B-B14F-4D97-AF65-F5344CB8AC3E}">
        <p14:creationId xmlns:p14="http://schemas.microsoft.com/office/powerpoint/2010/main" val="3967175847"/>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785786" y="128586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Tx/>
              <a:buChar char="-"/>
            </a:pPr>
            <a:endParaRPr lang="en-US" dirty="0"/>
          </a:p>
        </p:txBody>
      </p:sp>
      <p:sp>
        <p:nvSpPr>
          <p:cNvPr id="10" name="Title 1">
            <a:extLst>
              <a:ext uri="{FF2B5EF4-FFF2-40B4-BE49-F238E27FC236}">
                <a16:creationId xmlns="" xmlns:a16="http://schemas.microsoft.com/office/drawing/2014/main" id="{DED76FAB-FA38-40C5-904B-4E51B58706FA}"/>
              </a:ext>
            </a:extLst>
          </p:cNvPr>
          <p:cNvSpPr txBox="1">
            <a:spLocks/>
          </p:cNvSpPr>
          <p:nvPr/>
        </p:nvSpPr>
        <p:spPr>
          <a:xfrm>
            <a:off x="2771800" y="915566"/>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en-US" sz="1800" dirty="0" err="1" smtClean="0"/>
              <a:t>Elementi</a:t>
            </a:r>
            <a:r>
              <a:rPr lang="en-US" sz="1800" dirty="0" smtClean="0"/>
              <a:t> </a:t>
            </a:r>
            <a:r>
              <a:rPr lang="en-US" sz="1800" dirty="0" err="1" smtClean="0"/>
              <a:t>dell’ascolto</a:t>
            </a:r>
            <a:r>
              <a:rPr lang="en-US" sz="1800" dirty="0" smtClean="0"/>
              <a:t> </a:t>
            </a:r>
            <a:r>
              <a:rPr lang="en-US" sz="1800" dirty="0" err="1" smtClean="0"/>
              <a:t>attivo</a:t>
            </a:r>
            <a:endParaRPr lang="en-US" sz="1800" dirty="0"/>
          </a:p>
        </p:txBody>
      </p:sp>
      <p:sp>
        <p:nvSpPr>
          <p:cNvPr id="12"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a:t>
            </a:r>
            <a:r>
              <a:rPr lang="bs-Latn-BA" sz="1400" b="1" dirty="0" smtClean="0">
                <a:solidFill>
                  <a:schemeClr val="tx1"/>
                </a:solidFill>
              </a:rPr>
              <a:t>2</a:t>
            </a:r>
            <a:r>
              <a:rPr lang="lt-LT" sz="1400" b="1" dirty="0" smtClean="0">
                <a:solidFill>
                  <a:schemeClr val="tx1"/>
                </a:solidFill>
              </a:rPr>
              <a:t>.</a:t>
            </a:r>
            <a:r>
              <a:rPr lang="bs-Latn-BA" sz="1400" b="1" dirty="0">
                <a:solidFill>
                  <a:schemeClr val="tx1"/>
                </a:solidFill>
              </a:rPr>
              <a:t>1</a:t>
            </a:r>
            <a:r>
              <a:rPr lang="en-GB" sz="1400" b="1" dirty="0" smtClean="0">
                <a:solidFill>
                  <a:schemeClr val="tx1"/>
                </a:solidFill>
              </a:rPr>
              <a:t>.</a:t>
            </a:r>
            <a:r>
              <a:rPr lang="lt-LT" sz="1400" b="1" dirty="0" smtClean="0">
                <a:solidFill>
                  <a:schemeClr val="tx1"/>
                </a:solidFill>
              </a:rPr>
              <a:t> </a:t>
            </a:r>
            <a:r>
              <a:rPr lang="it-IT" sz="1400" b="1" dirty="0" smtClean="0"/>
              <a:t>Ascolto attivo</a:t>
            </a:r>
            <a:endParaRPr lang="en-US" sz="1400" dirty="0"/>
          </a:p>
        </p:txBody>
      </p:sp>
      <p:graphicFrame>
        <p:nvGraphicFramePr>
          <p:cNvPr id="9" name="Diagram 8">
            <a:extLst>
              <a:ext uri="{FF2B5EF4-FFF2-40B4-BE49-F238E27FC236}">
                <a16:creationId xmlns="" xmlns:a16="http://schemas.microsoft.com/office/drawing/2014/main" id="{FF32158C-339B-4648-B7D9-625E589B04C2}"/>
              </a:ext>
            </a:extLst>
          </p:cNvPr>
          <p:cNvGraphicFramePr/>
          <p:nvPr>
            <p:extLst>
              <p:ext uri="{D42A27DB-BD31-4B8C-83A1-F6EECF244321}">
                <p14:modId xmlns:p14="http://schemas.microsoft.com/office/powerpoint/2010/main" val="3845946202"/>
              </p:ext>
            </p:extLst>
          </p:nvPr>
        </p:nvGraphicFramePr>
        <p:xfrm>
          <a:off x="-108520" y="620567"/>
          <a:ext cx="4864224" cy="3534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47123267"/>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3147814"/>
            <a:ext cx="7772400" cy="766873"/>
          </a:xfrm>
        </p:spPr>
        <p:txBody>
          <a:bodyPr/>
          <a:lstStyle/>
          <a:p>
            <a:r>
              <a:rPr lang="lt-LT" sz="1800" dirty="0" smtClean="0">
                <a:solidFill>
                  <a:schemeClr val="tx1">
                    <a:lumMod val="50000"/>
                    <a:lumOff val="50000"/>
                  </a:schemeClr>
                </a:solidFill>
              </a:rPr>
              <a:t>Unit</a:t>
            </a:r>
            <a:r>
              <a:rPr lang="it-IT" sz="1800" dirty="0" smtClean="0">
                <a:solidFill>
                  <a:schemeClr val="tx1">
                    <a:lumMod val="50000"/>
                    <a:lumOff val="50000"/>
                  </a:schemeClr>
                </a:solidFill>
              </a:rPr>
              <a:t>à</a:t>
            </a:r>
            <a:r>
              <a:rPr lang="lt-LT" sz="1800" dirty="0" smtClean="0">
                <a:solidFill>
                  <a:schemeClr val="tx1">
                    <a:lumMod val="50000"/>
                    <a:lumOff val="50000"/>
                  </a:schemeClr>
                </a:solidFill>
              </a:rPr>
              <a:t> 1</a:t>
            </a:r>
            <a:r>
              <a:rPr lang="it-IT" sz="1800" dirty="0" smtClean="0">
                <a:solidFill>
                  <a:schemeClr val="tx1">
                    <a:lumMod val="50000"/>
                    <a:lumOff val="50000"/>
                  </a:schemeClr>
                </a:solidFill>
              </a:rPr>
              <a:t>.</a:t>
            </a:r>
            <a:r>
              <a:rPr lang="lt-LT" sz="1800" dirty="0" smtClean="0">
                <a:solidFill>
                  <a:schemeClr val="tx1"/>
                </a:solidFill>
              </a:rPr>
              <a:t> </a:t>
            </a:r>
            <a:r>
              <a:rPr lang="it-IT" sz="1800" dirty="0" smtClean="0">
                <a:solidFill>
                  <a:schemeClr val="tx1">
                    <a:lumMod val="50000"/>
                    <a:lumOff val="50000"/>
                  </a:schemeClr>
                </a:solidFill>
              </a:rPr>
              <a:t>Cooperazione tra genitori ed allenatori come pilastro della vita dei giovani atleti</a:t>
            </a:r>
            <a:endParaRPr lang="en-US" sz="1800"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544FA13C-EBAE-4032-8428-794A671324C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482281"/>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C1037AD6-936C-495F-AB14-ED25F02B6416}"/>
              </a:ext>
            </a:extLst>
          </p:cNvPr>
          <p:cNvSpPr txBox="1"/>
          <p:nvPr/>
        </p:nvSpPr>
        <p:spPr>
          <a:xfrm>
            <a:off x="2467138" y="4482281"/>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Tree>
    <p:extLst>
      <p:ext uri="{BB962C8B-B14F-4D97-AF65-F5344CB8AC3E}">
        <p14:creationId xmlns:p14="http://schemas.microsoft.com/office/powerpoint/2010/main" val="1083222135"/>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Tx/>
              <a:buChar char="-"/>
            </a:pPr>
            <a:endParaRPr lang="en-US" dirty="0"/>
          </a:p>
        </p:txBody>
      </p:sp>
      <p:sp>
        <p:nvSpPr>
          <p:cNvPr id="10" name="Title 1">
            <a:extLst>
              <a:ext uri="{FF2B5EF4-FFF2-40B4-BE49-F238E27FC236}">
                <a16:creationId xmlns="" xmlns:a16="http://schemas.microsoft.com/office/drawing/2014/main" id="{DED76FAB-FA38-40C5-904B-4E51B58706FA}"/>
              </a:ext>
            </a:extLst>
          </p:cNvPr>
          <p:cNvSpPr txBox="1">
            <a:spLocks/>
          </p:cNvSpPr>
          <p:nvPr/>
        </p:nvSpPr>
        <p:spPr>
          <a:xfrm>
            <a:off x="899592" y="-164554"/>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it-IT" sz="1800" dirty="0" smtClean="0"/>
              <a:t>Decidi tu stesso "Voglio essere ascoltatore attivo"</a:t>
            </a:r>
            <a:endParaRPr lang="bs-Latn-BA" sz="1800" dirty="0"/>
          </a:p>
        </p:txBody>
      </p:sp>
      <p:sp>
        <p:nvSpPr>
          <p:cNvPr id="11" name="Subtitle 3">
            <a:extLst>
              <a:ext uri="{FF2B5EF4-FFF2-40B4-BE49-F238E27FC236}">
                <a16:creationId xmlns="" xmlns:a16="http://schemas.microsoft.com/office/drawing/2014/main" id="{2AB5D1A3-B1E7-4421-B55E-5DBB46C18533}"/>
              </a:ext>
            </a:extLst>
          </p:cNvPr>
          <p:cNvSpPr txBox="1">
            <a:spLocks/>
          </p:cNvSpPr>
          <p:nvPr/>
        </p:nvSpPr>
        <p:spPr>
          <a:xfrm>
            <a:off x="899592" y="1409526"/>
            <a:ext cx="4392488"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a:r>
              <a:rPr lang="it-IT" sz="1800" dirty="0" smtClean="0">
                <a:solidFill>
                  <a:prstClr val="black">
                    <a:lumMod val="50000"/>
                    <a:lumOff val="50000"/>
                  </a:prstClr>
                </a:solidFill>
              </a:rPr>
              <a:t>All'inizio di una conversazione, dì a te stesso:</a:t>
            </a:r>
          </a:p>
          <a:p>
            <a:pPr marL="342900" lvl="0" indent="-342900" algn="l">
              <a:buFont typeface="Arial" pitchFamily="34" charset="0"/>
              <a:buChar char="•"/>
            </a:pPr>
            <a:r>
              <a:rPr lang="it-IT" sz="1800" dirty="0" smtClean="0">
                <a:solidFill>
                  <a:prstClr val="black">
                    <a:lumMod val="50000"/>
                    <a:lumOff val="50000"/>
                  </a:prstClr>
                </a:solidFill>
              </a:rPr>
              <a:t>"Questa volta ascolterò attivamente"</a:t>
            </a:r>
          </a:p>
          <a:p>
            <a:pPr marL="342900" lvl="0" indent="-342900" algn="l">
              <a:buFont typeface="Arial" pitchFamily="34" charset="0"/>
              <a:buChar char="•"/>
            </a:pPr>
            <a:r>
              <a:rPr lang="it-IT" sz="1800" dirty="0" smtClean="0">
                <a:solidFill>
                  <a:prstClr val="black">
                    <a:lumMod val="50000"/>
                    <a:lumOff val="50000"/>
                  </a:prstClr>
                </a:solidFill>
              </a:rPr>
              <a:t>Evita tutte le distrazioni</a:t>
            </a:r>
          </a:p>
          <a:p>
            <a:pPr marL="342900" lvl="0" indent="-342900" algn="l">
              <a:buFont typeface="Arial" pitchFamily="34" charset="0"/>
              <a:buChar char="•"/>
            </a:pPr>
            <a:r>
              <a:rPr lang="it-IT" sz="1800" dirty="0" smtClean="0">
                <a:solidFill>
                  <a:prstClr val="black">
                    <a:lumMod val="50000"/>
                    <a:lumOff val="50000"/>
                  </a:prstClr>
                </a:solidFill>
              </a:rPr>
              <a:t>Quando vuoi dire qualcosa "morditi la lingua"</a:t>
            </a:r>
            <a:endParaRPr lang="en-US" sz="1800" dirty="0">
              <a:solidFill>
                <a:prstClr val="black">
                  <a:lumMod val="50000"/>
                  <a:lumOff val="50000"/>
                </a:prstClr>
              </a:solidFill>
              <a:latin typeface="Arial" charset="0"/>
            </a:endParaRPr>
          </a:p>
        </p:txBody>
      </p:sp>
      <p:sp>
        <p:nvSpPr>
          <p:cNvPr id="12"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 </a:t>
            </a:r>
            <a:r>
              <a:rPr lang="bs-Latn-BA" sz="1400" b="1" dirty="0" smtClean="0">
                <a:solidFill>
                  <a:schemeClr val="tx1"/>
                </a:solidFill>
              </a:rPr>
              <a:t>2</a:t>
            </a:r>
            <a:r>
              <a:rPr lang="lt-LT" sz="1400" b="1" dirty="0" smtClean="0">
                <a:solidFill>
                  <a:schemeClr val="tx1"/>
                </a:solidFill>
              </a:rPr>
              <a:t>.</a:t>
            </a:r>
            <a:r>
              <a:rPr lang="bs-Latn-BA" sz="1400" b="1" dirty="0">
                <a:solidFill>
                  <a:schemeClr val="tx1"/>
                </a:solidFill>
              </a:rPr>
              <a:t>1</a:t>
            </a:r>
            <a:r>
              <a:rPr lang="en-GB" sz="1400" b="1" dirty="0" smtClean="0">
                <a:solidFill>
                  <a:schemeClr val="tx1"/>
                </a:solidFill>
              </a:rPr>
              <a:t>.</a:t>
            </a:r>
            <a:r>
              <a:rPr lang="lt-LT" sz="1400" b="1" dirty="0" smtClean="0">
                <a:solidFill>
                  <a:schemeClr val="tx1"/>
                </a:solidFill>
              </a:rPr>
              <a:t> </a:t>
            </a:r>
            <a:r>
              <a:rPr lang="bs-Latn-BA" sz="1400" b="1" dirty="0" smtClean="0"/>
              <a:t>Active listening</a:t>
            </a:r>
            <a:endParaRPr lang="en-US" sz="1400" dirty="0"/>
          </a:p>
        </p:txBody>
      </p:sp>
      <p:pic>
        <p:nvPicPr>
          <p:cNvPr id="9" name="Picture 8" descr="Rezultat slika za active listening">
            <a:extLst>
              <a:ext uri="{FF2B5EF4-FFF2-40B4-BE49-F238E27FC236}">
                <a16:creationId xmlns="" xmlns:a16="http://schemas.microsoft.com/office/drawing/2014/main" id="{54654A5E-2986-4966-A6D1-8B8CC818C92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652120" y="1725627"/>
            <a:ext cx="2518772" cy="1561082"/>
          </a:xfrm>
          <a:prstGeom prst="rect">
            <a:avLst/>
          </a:prstGeom>
          <a:noFill/>
          <a:ln>
            <a:noFill/>
          </a:ln>
        </p:spPr>
      </p:pic>
    </p:spTree>
    <p:extLst>
      <p:ext uri="{BB962C8B-B14F-4D97-AF65-F5344CB8AC3E}">
        <p14:creationId xmlns:p14="http://schemas.microsoft.com/office/powerpoint/2010/main" val="1803159584"/>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Tx/>
              <a:buChar char="-"/>
            </a:pPr>
            <a:endParaRPr lang="en-US" dirty="0"/>
          </a:p>
        </p:txBody>
      </p:sp>
      <p:sp>
        <p:nvSpPr>
          <p:cNvPr id="10" name="Title 1">
            <a:extLst>
              <a:ext uri="{FF2B5EF4-FFF2-40B4-BE49-F238E27FC236}">
                <a16:creationId xmlns="" xmlns:a16="http://schemas.microsoft.com/office/drawing/2014/main" id="{DED76FAB-FA38-40C5-904B-4E51B58706FA}"/>
              </a:ext>
            </a:extLst>
          </p:cNvPr>
          <p:cNvSpPr txBox="1">
            <a:spLocks/>
          </p:cNvSpPr>
          <p:nvPr/>
        </p:nvSpPr>
        <p:spPr>
          <a:xfrm>
            <a:off x="899592" y="-164554"/>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en-US" sz="1800" dirty="0" smtClean="0"/>
              <a:t>Non </a:t>
            </a:r>
            <a:r>
              <a:rPr lang="en-US" sz="1800" dirty="0" err="1" smtClean="0"/>
              <a:t>interrompere</a:t>
            </a:r>
            <a:endParaRPr lang="bs-Latn-BA" sz="1800" dirty="0"/>
          </a:p>
        </p:txBody>
      </p:sp>
      <p:sp>
        <p:nvSpPr>
          <p:cNvPr id="11" name="Subtitle 3">
            <a:extLst>
              <a:ext uri="{FF2B5EF4-FFF2-40B4-BE49-F238E27FC236}">
                <a16:creationId xmlns="" xmlns:a16="http://schemas.microsoft.com/office/drawing/2014/main" id="{2AB5D1A3-B1E7-4421-B55E-5DBB46C18533}"/>
              </a:ext>
            </a:extLst>
          </p:cNvPr>
          <p:cNvSpPr txBox="1">
            <a:spLocks/>
          </p:cNvSpPr>
          <p:nvPr/>
        </p:nvSpPr>
        <p:spPr>
          <a:xfrm>
            <a:off x="899592" y="1409526"/>
            <a:ext cx="7178222"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a:buFont typeface="Arial" pitchFamily="34" charset="0"/>
              <a:buChar char="•"/>
            </a:pPr>
            <a:r>
              <a:rPr lang="it-IT" sz="1800" dirty="0" smtClean="0">
                <a:solidFill>
                  <a:prstClr val="black">
                    <a:lumMod val="50000"/>
                    <a:lumOff val="50000"/>
                  </a:prstClr>
                </a:solidFill>
              </a:rPr>
              <a:t>Non indovinare cosa voleva dire</a:t>
            </a:r>
          </a:p>
          <a:p>
            <a:pPr marL="342900" lvl="0" indent="-342900" algn="l">
              <a:buFont typeface="Arial" pitchFamily="34" charset="0"/>
              <a:buChar char="•"/>
            </a:pPr>
            <a:r>
              <a:rPr lang="it-IT" sz="1800" dirty="0" smtClean="0">
                <a:solidFill>
                  <a:prstClr val="black">
                    <a:lumMod val="50000"/>
                    <a:lumOff val="50000"/>
                  </a:prstClr>
                </a:solidFill>
              </a:rPr>
              <a:t>Non finire le sue frasi</a:t>
            </a:r>
          </a:p>
          <a:p>
            <a:pPr marL="342900" lvl="0" indent="-342900" algn="l">
              <a:buFont typeface="Arial" pitchFamily="34" charset="0"/>
              <a:buChar char="•"/>
            </a:pPr>
            <a:r>
              <a:rPr lang="it-IT" sz="1800" dirty="0" smtClean="0">
                <a:solidFill>
                  <a:prstClr val="black">
                    <a:lumMod val="50000"/>
                    <a:lumOff val="50000"/>
                  </a:prstClr>
                </a:solidFill>
              </a:rPr>
              <a:t>Se è necessario interrompere a causa di mancanza di tempo rispetto a:</a:t>
            </a:r>
          </a:p>
          <a:p>
            <a:pPr marL="342900" lvl="0" indent="-342900" algn="l"/>
            <a:r>
              <a:rPr lang="it-IT" sz="1800" dirty="0" smtClean="0">
                <a:solidFill>
                  <a:prstClr val="black">
                    <a:lumMod val="50000"/>
                    <a:lumOff val="50000"/>
                  </a:prstClr>
                </a:solidFill>
              </a:rPr>
              <a:t>1) scusarsi,</a:t>
            </a:r>
          </a:p>
          <a:p>
            <a:pPr marL="342900" lvl="0" indent="-342900" algn="l"/>
            <a:r>
              <a:rPr lang="it-IT" sz="1800" dirty="0" smtClean="0">
                <a:solidFill>
                  <a:prstClr val="black">
                    <a:lumMod val="50000"/>
                    <a:lumOff val="50000"/>
                  </a:prstClr>
                </a:solidFill>
              </a:rPr>
              <a:t>2) Spiega perché stai interrompendo e</a:t>
            </a:r>
          </a:p>
          <a:p>
            <a:pPr marL="342900" lvl="0" indent="-342900" algn="l"/>
            <a:r>
              <a:rPr lang="it-IT" sz="1800" dirty="0" smtClean="0">
                <a:solidFill>
                  <a:prstClr val="black">
                    <a:lumMod val="50000"/>
                    <a:lumOff val="50000"/>
                  </a:prstClr>
                </a:solidFill>
              </a:rPr>
              <a:t>3) Riassumi prima che tu vada (mi dispiace, devo davvero interromperti ora perché ho un incontro ....., capisco davvero e cercherò di ... “)</a:t>
            </a:r>
            <a:endParaRPr lang="en-US" sz="1800" dirty="0">
              <a:solidFill>
                <a:prstClr val="black">
                  <a:lumMod val="50000"/>
                  <a:lumOff val="50000"/>
                </a:prstClr>
              </a:solidFill>
            </a:endParaRPr>
          </a:p>
        </p:txBody>
      </p:sp>
      <p:sp>
        <p:nvSpPr>
          <p:cNvPr id="12"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 </a:t>
            </a:r>
            <a:r>
              <a:rPr lang="bs-Latn-BA" sz="1400" b="1" dirty="0" smtClean="0">
                <a:solidFill>
                  <a:schemeClr val="tx1"/>
                </a:solidFill>
              </a:rPr>
              <a:t>2</a:t>
            </a:r>
            <a:r>
              <a:rPr lang="lt-LT" sz="1400" b="1" dirty="0" smtClean="0">
                <a:solidFill>
                  <a:schemeClr val="tx1"/>
                </a:solidFill>
              </a:rPr>
              <a:t>.</a:t>
            </a:r>
            <a:r>
              <a:rPr lang="bs-Latn-BA" sz="1400" b="1" dirty="0">
                <a:solidFill>
                  <a:schemeClr val="tx1"/>
                </a:solidFill>
              </a:rPr>
              <a:t>1</a:t>
            </a:r>
            <a:r>
              <a:rPr lang="en-GB" sz="1400" b="1" dirty="0" smtClean="0">
                <a:solidFill>
                  <a:schemeClr val="tx1"/>
                </a:solidFill>
              </a:rPr>
              <a:t>.</a:t>
            </a:r>
            <a:r>
              <a:rPr lang="lt-LT" sz="1400" b="1" dirty="0" smtClean="0">
                <a:solidFill>
                  <a:schemeClr val="tx1"/>
                </a:solidFill>
              </a:rPr>
              <a:t> </a:t>
            </a:r>
            <a:r>
              <a:rPr lang="bs-Latn-BA" sz="1400" b="1" dirty="0" smtClean="0"/>
              <a:t>Active listening</a:t>
            </a:r>
            <a:endParaRPr lang="en-US" sz="1400" dirty="0"/>
          </a:p>
        </p:txBody>
      </p:sp>
    </p:spTree>
    <p:extLst>
      <p:ext uri="{BB962C8B-B14F-4D97-AF65-F5344CB8AC3E}">
        <p14:creationId xmlns:p14="http://schemas.microsoft.com/office/powerpoint/2010/main" val="3572220810"/>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Tx/>
              <a:buChar char="-"/>
            </a:pPr>
            <a:endParaRPr lang="en-US" dirty="0"/>
          </a:p>
        </p:txBody>
      </p:sp>
      <p:sp>
        <p:nvSpPr>
          <p:cNvPr id="10" name="Title 1">
            <a:extLst>
              <a:ext uri="{FF2B5EF4-FFF2-40B4-BE49-F238E27FC236}">
                <a16:creationId xmlns="" xmlns:a16="http://schemas.microsoft.com/office/drawing/2014/main" id="{DED76FAB-FA38-40C5-904B-4E51B58706FA}"/>
              </a:ext>
            </a:extLst>
          </p:cNvPr>
          <p:cNvSpPr txBox="1">
            <a:spLocks/>
          </p:cNvSpPr>
          <p:nvPr/>
        </p:nvSpPr>
        <p:spPr>
          <a:xfrm>
            <a:off x="899592" y="-164554"/>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en-US" sz="1800" dirty="0" err="1" smtClean="0"/>
              <a:t>Rifletti</a:t>
            </a:r>
            <a:endParaRPr lang="bs-Latn-BA" sz="1800" dirty="0"/>
          </a:p>
        </p:txBody>
      </p:sp>
      <p:sp>
        <p:nvSpPr>
          <p:cNvPr id="11" name="Subtitle 3">
            <a:extLst>
              <a:ext uri="{FF2B5EF4-FFF2-40B4-BE49-F238E27FC236}">
                <a16:creationId xmlns="" xmlns:a16="http://schemas.microsoft.com/office/drawing/2014/main" id="{2AB5D1A3-B1E7-4421-B55E-5DBB46C18533}"/>
              </a:ext>
            </a:extLst>
          </p:cNvPr>
          <p:cNvSpPr txBox="1">
            <a:spLocks/>
          </p:cNvSpPr>
          <p:nvPr/>
        </p:nvSpPr>
        <p:spPr>
          <a:xfrm>
            <a:off x="899592" y="1409526"/>
            <a:ext cx="7178222"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a:buFont typeface="Arial" pitchFamily="34" charset="0"/>
              <a:buChar char="•"/>
            </a:pPr>
            <a:r>
              <a:rPr lang="it-IT" sz="1800" dirty="0" smtClean="0">
                <a:solidFill>
                  <a:prstClr val="black">
                    <a:lumMod val="50000"/>
                    <a:lumOff val="50000"/>
                  </a:prstClr>
                </a:solidFill>
              </a:rPr>
              <a:t>Indica con il tuo corpo che stai ascoltando (come)?</a:t>
            </a:r>
          </a:p>
          <a:p>
            <a:pPr marL="342900" lvl="0" indent="-342900" algn="l">
              <a:buFont typeface="Arial" pitchFamily="34" charset="0"/>
              <a:buChar char="•"/>
            </a:pPr>
            <a:r>
              <a:rPr lang="it-IT" sz="1800" dirty="0" smtClean="0">
                <a:solidFill>
                  <a:prstClr val="black">
                    <a:lumMod val="50000"/>
                    <a:lumOff val="50000"/>
                  </a:prstClr>
                </a:solidFill>
              </a:rPr>
              <a:t>Guarda la persona negli occhi, ma non guardare</a:t>
            </a:r>
          </a:p>
          <a:p>
            <a:pPr marL="342900" lvl="0" indent="-342900" algn="l">
              <a:buFont typeface="Arial" pitchFamily="34" charset="0"/>
              <a:buChar char="•"/>
            </a:pPr>
            <a:r>
              <a:rPr lang="it-IT" sz="1800" dirty="0" smtClean="0">
                <a:solidFill>
                  <a:prstClr val="black">
                    <a:lumMod val="50000"/>
                    <a:lumOff val="50000"/>
                  </a:prstClr>
                </a:solidFill>
              </a:rPr>
              <a:t>Evitare movimenti di distrazione</a:t>
            </a:r>
          </a:p>
          <a:p>
            <a:pPr marL="342900" lvl="0" indent="-342900" algn="l">
              <a:buFont typeface="Arial" pitchFamily="34" charset="0"/>
              <a:buChar char="•"/>
            </a:pPr>
            <a:endParaRPr lang="it-IT" sz="1800" dirty="0" smtClean="0">
              <a:solidFill>
                <a:prstClr val="black">
                  <a:lumMod val="50000"/>
                  <a:lumOff val="50000"/>
                </a:prstClr>
              </a:solidFill>
            </a:endParaRPr>
          </a:p>
          <a:p>
            <a:pPr marL="342900" lvl="0" indent="-342900" algn="l">
              <a:buFont typeface="Arial" pitchFamily="34" charset="0"/>
              <a:buChar char="•"/>
            </a:pPr>
            <a:endParaRPr lang="it-IT" sz="1800" dirty="0" smtClean="0">
              <a:solidFill>
                <a:prstClr val="black">
                  <a:lumMod val="50000"/>
                  <a:lumOff val="50000"/>
                </a:prstClr>
              </a:solidFill>
            </a:endParaRPr>
          </a:p>
          <a:p>
            <a:pPr marL="342900" lvl="0" indent="-342900" algn="l">
              <a:buFont typeface="Arial" pitchFamily="34" charset="0"/>
              <a:buChar char="•"/>
            </a:pPr>
            <a:r>
              <a:rPr lang="it-IT" sz="1800" dirty="0" smtClean="0">
                <a:solidFill>
                  <a:prstClr val="black">
                    <a:lumMod val="50000"/>
                    <a:lumOff val="50000"/>
                  </a:prstClr>
                </a:solidFill>
              </a:rPr>
              <a:t>ESERCIZIO: mostrami come sembri quando</a:t>
            </a:r>
          </a:p>
          <a:p>
            <a:pPr marL="342900" lvl="0" indent="-342900" algn="l">
              <a:buFont typeface="Arial" pitchFamily="34" charset="0"/>
              <a:buChar char="•"/>
            </a:pPr>
            <a:r>
              <a:rPr lang="it-IT" sz="1800" dirty="0" smtClean="0">
                <a:solidFill>
                  <a:prstClr val="black">
                    <a:lumMod val="50000"/>
                    <a:lumOff val="50000"/>
                  </a:prstClr>
                </a:solidFill>
              </a:rPr>
              <a:t>ascolti attivamente</a:t>
            </a:r>
            <a:endParaRPr lang="en-US" sz="1800" dirty="0">
              <a:solidFill>
                <a:prstClr val="black">
                  <a:lumMod val="50000"/>
                  <a:lumOff val="50000"/>
                </a:prstClr>
              </a:solidFill>
            </a:endParaRPr>
          </a:p>
        </p:txBody>
      </p:sp>
      <p:sp>
        <p:nvSpPr>
          <p:cNvPr id="12"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 </a:t>
            </a:r>
            <a:r>
              <a:rPr lang="bs-Latn-BA" sz="1400" b="1" dirty="0" smtClean="0">
                <a:solidFill>
                  <a:schemeClr val="tx1"/>
                </a:solidFill>
              </a:rPr>
              <a:t>2</a:t>
            </a:r>
            <a:r>
              <a:rPr lang="lt-LT" sz="1400" b="1" dirty="0" smtClean="0">
                <a:solidFill>
                  <a:schemeClr val="tx1"/>
                </a:solidFill>
              </a:rPr>
              <a:t>.</a:t>
            </a:r>
            <a:r>
              <a:rPr lang="bs-Latn-BA" sz="1400" b="1" dirty="0">
                <a:solidFill>
                  <a:schemeClr val="tx1"/>
                </a:solidFill>
              </a:rPr>
              <a:t>1</a:t>
            </a:r>
            <a:r>
              <a:rPr lang="en-GB" sz="1400" b="1" dirty="0" smtClean="0">
                <a:solidFill>
                  <a:schemeClr val="tx1"/>
                </a:solidFill>
              </a:rPr>
              <a:t>.</a:t>
            </a:r>
            <a:r>
              <a:rPr lang="lt-LT" sz="1400" b="1" dirty="0" smtClean="0">
                <a:solidFill>
                  <a:schemeClr val="tx1"/>
                </a:solidFill>
              </a:rPr>
              <a:t> </a:t>
            </a:r>
            <a:r>
              <a:rPr lang="bs-Latn-BA" sz="1400" b="1" dirty="0" smtClean="0"/>
              <a:t>Active listening</a:t>
            </a:r>
            <a:endParaRPr lang="en-US" sz="1400" dirty="0"/>
          </a:p>
        </p:txBody>
      </p:sp>
      <p:pic>
        <p:nvPicPr>
          <p:cNvPr id="13" name="Picture 12" descr="Rezultat slika za active listening body language">
            <a:extLst>
              <a:ext uri="{FF2B5EF4-FFF2-40B4-BE49-F238E27FC236}">
                <a16:creationId xmlns="" xmlns:a16="http://schemas.microsoft.com/office/drawing/2014/main" id="{03E06FEA-9CB1-4E77-A5BA-9D0FE33C5FC1}"/>
              </a:ext>
            </a:extLst>
          </p:cNvPr>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06979" y="1358112"/>
            <a:ext cx="1894840" cy="2447925"/>
          </a:xfrm>
          <a:prstGeom prst="rect">
            <a:avLst/>
          </a:prstGeom>
          <a:noFill/>
          <a:ln>
            <a:noFill/>
          </a:ln>
        </p:spPr>
      </p:pic>
    </p:spTree>
    <p:extLst>
      <p:ext uri="{BB962C8B-B14F-4D97-AF65-F5344CB8AC3E}">
        <p14:creationId xmlns:p14="http://schemas.microsoft.com/office/powerpoint/2010/main" val="2922863103"/>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Tx/>
              <a:buChar char="-"/>
            </a:pPr>
            <a:endParaRPr lang="en-US" dirty="0"/>
          </a:p>
        </p:txBody>
      </p:sp>
      <p:sp>
        <p:nvSpPr>
          <p:cNvPr id="10" name="Title 1">
            <a:extLst>
              <a:ext uri="{FF2B5EF4-FFF2-40B4-BE49-F238E27FC236}">
                <a16:creationId xmlns="" xmlns:a16="http://schemas.microsoft.com/office/drawing/2014/main" id="{DED76FAB-FA38-40C5-904B-4E51B58706FA}"/>
              </a:ext>
            </a:extLst>
          </p:cNvPr>
          <p:cNvSpPr txBox="1">
            <a:spLocks/>
          </p:cNvSpPr>
          <p:nvPr/>
        </p:nvSpPr>
        <p:spPr>
          <a:xfrm>
            <a:off x="899592" y="-164554"/>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en-US" sz="1800" dirty="0" err="1" smtClean="0"/>
              <a:t>Linguaggio</a:t>
            </a:r>
            <a:r>
              <a:rPr lang="en-US" sz="1800" dirty="0" smtClean="0"/>
              <a:t> del </a:t>
            </a:r>
            <a:r>
              <a:rPr lang="en-US" sz="1800" dirty="0" err="1" smtClean="0"/>
              <a:t>corpo</a:t>
            </a:r>
            <a:endParaRPr lang="bs-Latn-BA" sz="1800" dirty="0"/>
          </a:p>
        </p:txBody>
      </p:sp>
      <p:sp>
        <p:nvSpPr>
          <p:cNvPr id="11" name="Subtitle 3">
            <a:extLst>
              <a:ext uri="{FF2B5EF4-FFF2-40B4-BE49-F238E27FC236}">
                <a16:creationId xmlns="" xmlns:a16="http://schemas.microsoft.com/office/drawing/2014/main" id="{2AB5D1A3-B1E7-4421-B55E-5DBB46C18533}"/>
              </a:ext>
            </a:extLst>
          </p:cNvPr>
          <p:cNvSpPr txBox="1">
            <a:spLocks/>
          </p:cNvSpPr>
          <p:nvPr/>
        </p:nvSpPr>
        <p:spPr>
          <a:xfrm>
            <a:off x="899592" y="1409526"/>
            <a:ext cx="7178222"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a:buFont typeface="Arial" pitchFamily="34" charset="0"/>
              <a:buChar char="•"/>
            </a:pPr>
            <a:r>
              <a:rPr lang="it-IT" sz="1800" dirty="0" smtClean="0">
                <a:solidFill>
                  <a:prstClr val="black">
                    <a:lumMod val="50000"/>
                    <a:lumOff val="50000"/>
                  </a:prstClr>
                </a:solidFill>
              </a:rPr>
              <a:t>Sii uno specchio dei sentimenti del tuo interlocutore</a:t>
            </a:r>
          </a:p>
          <a:p>
            <a:pPr marL="342900" lvl="0" indent="-342900" algn="l">
              <a:buFont typeface="Arial" pitchFamily="34" charset="0"/>
              <a:buChar char="•"/>
            </a:pPr>
            <a:endParaRPr lang="it-IT" sz="1800" dirty="0" smtClean="0">
              <a:solidFill>
                <a:prstClr val="black">
                  <a:lumMod val="50000"/>
                  <a:lumOff val="50000"/>
                </a:prstClr>
              </a:solidFill>
            </a:endParaRPr>
          </a:p>
          <a:p>
            <a:pPr marL="342900" lvl="0" indent="-342900" algn="l">
              <a:buFont typeface="Arial" pitchFamily="34" charset="0"/>
              <a:buChar char="•"/>
            </a:pPr>
            <a:r>
              <a:rPr lang="it-IT" sz="1800" i="1" dirty="0" smtClean="0">
                <a:solidFill>
                  <a:prstClr val="black">
                    <a:lumMod val="50000"/>
                    <a:lumOff val="50000"/>
                  </a:prstClr>
                </a:solidFill>
              </a:rPr>
              <a:t>A: Non posso andare avanti così. Pratico ogni giorno la stessa cosa e non ci sono miglioramenti.</a:t>
            </a:r>
          </a:p>
          <a:p>
            <a:pPr marL="342900" lvl="0" indent="-342900" algn="l">
              <a:buFont typeface="Arial" pitchFamily="34" charset="0"/>
              <a:buChar char="•"/>
            </a:pPr>
            <a:r>
              <a:rPr lang="it-IT" sz="1800" i="1" dirty="0" smtClean="0">
                <a:solidFill>
                  <a:prstClr val="black">
                    <a:lumMod val="50000"/>
                    <a:lumOff val="50000"/>
                  </a:prstClr>
                </a:solidFill>
              </a:rPr>
              <a:t>B: Ne sei davvero frustrato.</a:t>
            </a:r>
          </a:p>
          <a:p>
            <a:pPr marL="342900" lvl="0" indent="-342900" algn="l">
              <a:buFont typeface="Arial" pitchFamily="34" charset="0"/>
              <a:buChar char="•"/>
            </a:pPr>
            <a:endParaRPr lang="it-IT" sz="1800" i="1" dirty="0" smtClean="0">
              <a:solidFill>
                <a:prstClr val="black">
                  <a:lumMod val="50000"/>
                  <a:lumOff val="50000"/>
                </a:prstClr>
              </a:solidFill>
            </a:endParaRPr>
          </a:p>
          <a:p>
            <a:pPr marL="342900" lvl="0" indent="-342900" algn="l">
              <a:buFont typeface="Arial" pitchFamily="34" charset="0"/>
              <a:buChar char="•"/>
            </a:pPr>
            <a:r>
              <a:rPr lang="it-IT" sz="1800" i="1" dirty="0" smtClean="0">
                <a:solidFill>
                  <a:prstClr val="black">
                    <a:lumMod val="50000"/>
                    <a:lumOff val="50000"/>
                  </a:prstClr>
                </a:solidFill>
              </a:rPr>
              <a:t>QUESTA È EMPATIA - riconoscere i sentimenti degli altri</a:t>
            </a:r>
            <a:endParaRPr lang="en-US" sz="1800" i="1" dirty="0">
              <a:solidFill>
                <a:prstClr val="black">
                  <a:lumMod val="50000"/>
                  <a:lumOff val="50000"/>
                </a:prstClr>
              </a:solidFill>
            </a:endParaRPr>
          </a:p>
        </p:txBody>
      </p:sp>
      <p:sp>
        <p:nvSpPr>
          <p:cNvPr id="12"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a:t>
            </a:r>
            <a:r>
              <a:rPr lang="bs-Latn-BA" sz="1400" b="1" dirty="0" smtClean="0">
                <a:solidFill>
                  <a:schemeClr val="tx1"/>
                </a:solidFill>
              </a:rPr>
              <a:t>2</a:t>
            </a:r>
            <a:r>
              <a:rPr lang="lt-LT" sz="1400" b="1" dirty="0" smtClean="0">
                <a:solidFill>
                  <a:schemeClr val="tx1"/>
                </a:solidFill>
              </a:rPr>
              <a:t>.</a:t>
            </a:r>
            <a:r>
              <a:rPr lang="bs-Latn-BA" sz="1400" b="1" dirty="0" smtClean="0">
                <a:solidFill>
                  <a:schemeClr val="tx1"/>
                </a:solidFill>
              </a:rPr>
              <a:t>1</a:t>
            </a:r>
            <a:r>
              <a:rPr lang="en-GB" sz="1400" b="1" dirty="0" smtClean="0">
                <a:solidFill>
                  <a:schemeClr val="tx1"/>
                </a:solidFill>
              </a:rPr>
              <a:t>.</a:t>
            </a:r>
            <a:r>
              <a:rPr lang="lt-LT" sz="1400" b="1" dirty="0" smtClean="0">
                <a:solidFill>
                  <a:schemeClr val="tx1"/>
                </a:solidFill>
              </a:rPr>
              <a:t> </a:t>
            </a:r>
            <a:r>
              <a:rPr lang="it-IT" sz="1400" b="1" dirty="0" smtClean="0"/>
              <a:t>Ascolto attivo</a:t>
            </a:r>
            <a:endParaRPr lang="en-US" sz="1400" dirty="0"/>
          </a:p>
        </p:txBody>
      </p:sp>
    </p:spTree>
    <p:extLst>
      <p:ext uri="{BB962C8B-B14F-4D97-AF65-F5344CB8AC3E}">
        <p14:creationId xmlns:p14="http://schemas.microsoft.com/office/powerpoint/2010/main" val="287188599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Tx/>
              <a:buChar char="-"/>
            </a:pPr>
            <a:endParaRPr lang="en-US" dirty="0"/>
          </a:p>
        </p:txBody>
      </p:sp>
      <p:sp>
        <p:nvSpPr>
          <p:cNvPr id="10" name="Title 1">
            <a:extLst>
              <a:ext uri="{FF2B5EF4-FFF2-40B4-BE49-F238E27FC236}">
                <a16:creationId xmlns="" xmlns:a16="http://schemas.microsoft.com/office/drawing/2014/main" id="{DED76FAB-FA38-40C5-904B-4E51B58706FA}"/>
              </a:ext>
            </a:extLst>
          </p:cNvPr>
          <p:cNvSpPr txBox="1">
            <a:spLocks/>
          </p:cNvSpPr>
          <p:nvPr/>
        </p:nvSpPr>
        <p:spPr>
          <a:xfrm>
            <a:off x="899592" y="-164554"/>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en-US" sz="1800" dirty="0" err="1" smtClean="0"/>
              <a:t>Cerca</a:t>
            </a:r>
            <a:r>
              <a:rPr lang="en-US" sz="1800" dirty="0" smtClean="0"/>
              <a:t> </a:t>
            </a:r>
            <a:r>
              <a:rPr lang="en-US" sz="1800" dirty="0" err="1" smtClean="0"/>
              <a:t>spiegazioni</a:t>
            </a:r>
            <a:endParaRPr lang="bs-Latn-BA" sz="1800" dirty="0"/>
          </a:p>
        </p:txBody>
      </p:sp>
      <p:sp>
        <p:nvSpPr>
          <p:cNvPr id="11" name="Subtitle 3">
            <a:extLst>
              <a:ext uri="{FF2B5EF4-FFF2-40B4-BE49-F238E27FC236}">
                <a16:creationId xmlns="" xmlns:a16="http://schemas.microsoft.com/office/drawing/2014/main" id="{2AB5D1A3-B1E7-4421-B55E-5DBB46C18533}"/>
              </a:ext>
            </a:extLst>
          </p:cNvPr>
          <p:cNvSpPr txBox="1">
            <a:spLocks/>
          </p:cNvSpPr>
          <p:nvPr/>
        </p:nvSpPr>
        <p:spPr>
          <a:xfrm>
            <a:off x="899592" y="1409526"/>
            <a:ext cx="7178222"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a:buFont typeface="Arial" pitchFamily="34" charset="0"/>
              <a:buChar char="•"/>
            </a:pPr>
            <a:r>
              <a:rPr lang="it-IT" sz="1800" dirty="0" smtClean="0">
                <a:solidFill>
                  <a:prstClr val="black">
                    <a:lumMod val="50000"/>
                    <a:lumOff val="50000"/>
                  </a:prstClr>
                </a:solidFill>
              </a:rPr>
              <a:t>Chiedi all'altra persona di spiegare cosa stava pensando</a:t>
            </a:r>
          </a:p>
          <a:p>
            <a:pPr marL="342900" lvl="0" indent="-342900" algn="l">
              <a:buFont typeface="Arial" pitchFamily="34" charset="0"/>
              <a:buChar char="•"/>
            </a:pPr>
            <a:endParaRPr lang="it-IT" sz="1800" dirty="0" smtClean="0">
              <a:solidFill>
                <a:prstClr val="black">
                  <a:lumMod val="50000"/>
                  <a:lumOff val="50000"/>
                </a:prstClr>
              </a:solidFill>
            </a:endParaRPr>
          </a:p>
          <a:p>
            <a:pPr marL="342900" lvl="0" indent="-342900" algn="l">
              <a:buFont typeface="Arial" pitchFamily="34" charset="0"/>
              <a:buChar char="•"/>
            </a:pPr>
            <a:endParaRPr lang="it-IT" sz="1800" dirty="0" smtClean="0">
              <a:solidFill>
                <a:prstClr val="black">
                  <a:lumMod val="50000"/>
                  <a:lumOff val="50000"/>
                </a:prstClr>
              </a:solidFill>
            </a:endParaRPr>
          </a:p>
          <a:p>
            <a:pPr marL="342900" lvl="0" indent="-342900" algn="l"/>
            <a:r>
              <a:rPr lang="it-IT" sz="1800" i="1" dirty="0" smtClean="0">
                <a:solidFill>
                  <a:prstClr val="black">
                    <a:lumMod val="50000"/>
                    <a:lumOff val="50000"/>
                  </a:prstClr>
                </a:solidFill>
              </a:rPr>
              <a:t>A: Non posso più andare avanti così. Niente funziona per me!</a:t>
            </a:r>
          </a:p>
          <a:p>
            <a:pPr marL="342900" lvl="0" indent="-342900" algn="l"/>
            <a:r>
              <a:rPr lang="it-IT" sz="1800" i="1" dirty="0" smtClean="0">
                <a:solidFill>
                  <a:prstClr val="black">
                    <a:lumMod val="50000"/>
                    <a:lumOff val="50000"/>
                  </a:prstClr>
                </a:solidFill>
              </a:rPr>
              <a:t>C: Cosa intendi con questo? Fammi un esempio, cos'è che non funziona per te? Come sei arrivato a quella conclusione?</a:t>
            </a:r>
          </a:p>
          <a:p>
            <a:pPr marL="342900" lvl="0" indent="-342900" algn="l"/>
            <a:r>
              <a:rPr lang="it-IT" sz="1800" i="1" dirty="0" smtClean="0">
                <a:solidFill>
                  <a:prstClr val="black">
                    <a:lumMod val="50000"/>
                    <a:lumOff val="50000"/>
                  </a:prstClr>
                </a:solidFill>
              </a:rPr>
              <a:t> </a:t>
            </a:r>
          </a:p>
          <a:p>
            <a:pPr marL="342900" lvl="0" indent="-342900" algn="l">
              <a:buFont typeface="Arial" pitchFamily="34" charset="0"/>
              <a:buChar char="•"/>
            </a:pPr>
            <a:r>
              <a:rPr lang="it-IT" sz="1800" dirty="0" smtClean="0">
                <a:solidFill>
                  <a:prstClr val="black">
                    <a:lumMod val="50000"/>
                    <a:lumOff val="50000"/>
                  </a:prstClr>
                </a:solidFill>
              </a:rPr>
              <a:t>RICORDA: implicazione = incomprensione</a:t>
            </a:r>
            <a:endParaRPr lang="en-US" sz="1800" b="1" dirty="0">
              <a:solidFill>
                <a:prstClr val="black">
                  <a:lumMod val="50000"/>
                  <a:lumOff val="50000"/>
                </a:prstClr>
              </a:solidFill>
              <a:latin typeface="Open Sans"/>
              <a:ea typeface="+mn-ea"/>
              <a:cs typeface="+mn-cs"/>
            </a:endParaRPr>
          </a:p>
        </p:txBody>
      </p:sp>
      <p:sp>
        <p:nvSpPr>
          <p:cNvPr id="12"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a:t>
            </a:r>
            <a:r>
              <a:rPr lang="bs-Latn-BA" sz="1400" b="1" dirty="0" smtClean="0">
                <a:solidFill>
                  <a:schemeClr val="tx1"/>
                </a:solidFill>
              </a:rPr>
              <a:t>2</a:t>
            </a:r>
            <a:r>
              <a:rPr lang="lt-LT" sz="1400" b="1" dirty="0" smtClean="0">
                <a:solidFill>
                  <a:schemeClr val="tx1"/>
                </a:solidFill>
              </a:rPr>
              <a:t>.</a:t>
            </a:r>
            <a:r>
              <a:rPr lang="bs-Latn-BA" sz="1400" b="1" dirty="0" smtClean="0">
                <a:solidFill>
                  <a:schemeClr val="tx1"/>
                </a:solidFill>
              </a:rPr>
              <a:t>1</a:t>
            </a:r>
            <a:r>
              <a:rPr lang="en-GB" sz="1400" b="1" dirty="0" smtClean="0">
                <a:solidFill>
                  <a:schemeClr val="tx1"/>
                </a:solidFill>
              </a:rPr>
              <a:t>.</a:t>
            </a:r>
            <a:r>
              <a:rPr lang="lt-LT" sz="1400" b="1" dirty="0" smtClean="0">
                <a:solidFill>
                  <a:schemeClr val="tx1"/>
                </a:solidFill>
              </a:rPr>
              <a:t> </a:t>
            </a:r>
            <a:r>
              <a:rPr lang="it-IT" sz="1400" b="1" dirty="0" smtClean="0"/>
              <a:t>Ascolto attivo</a:t>
            </a:r>
            <a:endParaRPr lang="en-US" sz="1400" dirty="0"/>
          </a:p>
        </p:txBody>
      </p:sp>
    </p:spTree>
    <p:extLst>
      <p:ext uri="{BB962C8B-B14F-4D97-AF65-F5344CB8AC3E}">
        <p14:creationId xmlns:p14="http://schemas.microsoft.com/office/powerpoint/2010/main" val="57599836"/>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Tx/>
              <a:buChar char="-"/>
            </a:pPr>
            <a:endParaRPr lang="en-US" dirty="0"/>
          </a:p>
        </p:txBody>
      </p:sp>
      <p:sp>
        <p:nvSpPr>
          <p:cNvPr id="10" name="Title 1">
            <a:extLst>
              <a:ext uri="{FF2B5EF4-FFF2-40B4-BE49-F238E27FC236}">
                <a16:creationId xmlns="" xmlns:a16="http://schemas.microsoft.com/office/drawing/2014/main" id="{DED76FAB-FA38-40C5-904B-4E51B58706FA}"/>
              </a:ext>
            </a:extLst>
          </p:cNvPr>
          <p:cNvSpPr txBox="1">
            <a:spLocks/>
          </p:cNvSpPr>
          <p:nvPr/>
        </p:nvSpPr>
        <p:spPr>
          <a:xfrm>
            <a:off x="899592" y="-164554"/>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en-US" sz="1800" dirty="0" err="1" smtClean="0"/>
              <a:t>Parafrasi</a:t>
            </a:r>
            <a:endParaRPr lang="bs-Latn-BA" sz="1800" dirty="0"/>
          </a:p>
        </p:txBody>
      </p:sp>
      <p:sp>
        <p:nvSpPr>
          <p:cNvPr id="12"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a:t>
            </a:r>
            <a:r>
              <a:rPr lang="bs-Latn-BA" sz="1400" b="1" dirty="0" smtClean="0">
                <a:solidFill>
                  <a:schemeClr val="tx1"/>
                </a:solidFill>
              </a:rPr>
              <a:t>2</a:t>
            </a:r>
            <a:r>
              <a:rPr lang="lt-LT" sz="1400" b="1" dirty="0" smtClean="0">
                <a:solidFill>
                  <a:schemeClr val="tx1"/>
                </a:solidFill>
              </a:rPr>
              <a:t>.</a:t>
            </a:r>
            <a:r>
              <a:rPr lang="bs-Latn-BA" sz="1400" b="1" dirty="0" smtClean="0">
                <a:solidFill>
                  <a:schemeClr val="tx1"/>
                </a:solidFill>
              </a:rPr>
              <a:t>1</a:t>
            </a:r>
            <a:r>
              <a:rPr lang="en-GB" sz="1400" b="1" dirty="0" smtClean="0">
                <a:solidFill>
                  <a:schemeClr val="tx1"/>
                </a:solidFill>
              </a:rPr>
              <a:t>.</a:t>
            </a:r>
            <a:r>
              <a:rPr lang="lt-LT" sz="1400" b="1" dirty="0" smtClean="0">
                <a:solidFill>
                  <a:schemeClr val="tx1"/>
                </a:solidFill>
              </a:rPr>
              <a:t> </a:t>
            </a:r>
            <a:r>
              <a:rPr lang="it-IT" sz="1400" b="1" dirty="0" smtClean="0"/>
              <a:t>Ascolto attivo</a:t>
            </a:r>
            <a:endParaRPr lang="en-US" sz="1400" dirty="0"/>
          </a:p>
        </p:txBody>
      </p:sp>
      <p:sp>
        <p:nvSpPr>
          <p:cNvPr id="13" name="Subtitle 3">
            <a:extLst>
              <a:ext uri="{FF2B5EF4-FFF2-40B4-BE49-F238E27FC236}">
                <a16:creationId xmlns="" xmlns:a16="http://schemas.microsoft.com/office/drawing/2014/main" id="{2AB5D1A3-B1E7-4421-B55E-5DBB46C18533}"/>
              </a:ext>
            </a:extLst>
          </p:cNvPr>
          <p:cNvSpPr txBox="1">
            <a:spLocks/>
          </p:cNvSpPr>
          <p:nvPr/>
        </p:nvSpPr>
        <p:spPr>
          <a:xfrm>
            <a:off x="899592" y="1059582"/>
            <a:ext cx="7787208"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285750" indent="-285750" algn="l">
              <a:buFont typeface="Arial" panose="020B0604020202020204" pitchFamily="34" charset="0"/>
              <a:buChar char="•"/>
            </a:pPr>
            <a:r>
              <a:rPr lang="it-IT" sz="1600" dirty="0" smtClean="0"/>
              <a:t>Nel minor numero di parole possibile, ripeti come hai capito cosa stava dicendo l'altra persona</a:t>
            </a:r>
          </a:p>
          <a:p>
            <a:pPr marL="285750" indent="-285750" algn="l">
              <a:buFont typeface="Arial" panose="020B0604020202020204" pitchFamily="34" charset="0"/>
              <a:buChar char="•"/>
            </a:pPr>
            <a:r>
              <a:rPr lang="it-IT" sz="1600" dirty="0" smtClean="0"/>
              <a:t>Breve e conciso</a:t>
            </a:r>
          </a:p>
          <a:p>
            <a:pPr marL="285750" indent="-285750" algn="l">
              <a:buFont typeface="Arial" panose="020B0604020202020204" pitchFamily="34" charset="0"/>
              <a:buChar char="•"/>
            </a:pPr>
            <a:r>
              <a:rPr lang="it-IT" sz="1600" dirty="0" smtClean="0"/>
              <a:t>Riassumi solo i punti principali del messaggio</a:t>
            </a:r>
          </a:p>
          <a:p>
            <a:pPr marL="285750" indent="-285750" algn="l">
              <a:buFont typeface="Arial" panose="020B0604020202020204" pitchFamily="34" charset="0"/>
              <a:buChar char="•"/>
            </a:pPr>
            <a:r>
              <a:rPr lang="it-IT" sz="1600" dirty="0" smtClean="0"/>
              <a:t>Relativo solo al contenuto del messaggio</a:t>
            </a:r>
          </a:p>
          <a:p>
            <a:pPr marL="285750" indent="-285750" algn="l">
              <a:buFont typeface="Arial" panose="020B0604020202020204" pitchFamily="34" charset="0"/>
              <a:buChar char="•"/>
            </a:pPr>
            <a:r>
              <a:rPr lang="it-IT" sz="1600" dirty="0" smtClean="0"/>
              <a:t>È parlato senza alcun valore, giudizio o interpretazione</a:t>
            </a:r>
          </a:p>
          <a:p>
            <a:pPr marL="285750" indent="-285750" algn="l">
              <a:buFont typeface="Arial" panose="020B0604020202020204" pitchFamily="34" charset="0"/>
              <a:buChar char="•"/>
            </a:pPr>
            <a:r>
              <a:rPr lang="it-IT" sz="1600" dirty="0" smtClean="0"/>
              <a:t>Indicato che vogliamo solo capire meglio il nostro interlocutore</a:t>
            </a:r>
          </a:p>
          <a:p>
            <a:pPr marL="285750" indent="-285750" algn="l">
              <a:buFont typeface="Arial" panose="020B0604020202020204" pitchFamily="34" charset="0"/>
              <a:buChar char="•"/>
            </a:pPr>
            <a:r>
              <a:rPr lang="it-IT" sz="1600" dirty="0" smtClean="0"/>
              <a:t>"Se ti capissi correttamente ..."</a:t>
            </a:r>
          </a:p>
          <a:p>
            <a:pPr marL="285750" indent="-285750" algn="l">
              <a:buFont typeface="Arial" panose="020B0604020202020204" pitchFamily="34" charset="0"/>
              <a:buChar char="•"/>
            </a:pPr>
            <a:r>
              <a:rPr lang="it-IT" sz="1600" dirty="0" smtClean="0"/>
              <a:t>"Sembra che tu creda che ..."</a:t>
            </a:r>
          </a:p>
          <a:p>
            <a:pPr marL="285750" indent="-285750" algn="l">
              <a:buFont typeface="Arial" panose="020B0604020202020204" pitchFamily="34" charset="0"/>
              <a:buChar char="•"/>
            </a:pPr>
            <a:r>
              <a:rPr lang="it-IT" sz="1600" dirty="0" smtClean="0"/>
              <a:t>"Significa che ..."</a:t>
            </a:r>
            <a:endParaRPr lang="en-US" dirty="0"/>
          </a:p>
        </p:txBody>
      </p:sp>
    </p:spTree>
    <p:extLst>
      <p:ext uri="{BB962C8B-B14F-4D97-AF65-F5344CB8AC3E}">
        <p14:creationId xmlns:p14="http://schemas.microsoft.com/office/powerpoint/2010/main" val="1734472751"/>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 xmlns:a16="http://schemas.microsoft.com/office/drawing/2014/main" id="{2AB5D1A3-B1E7-4421-B55E-5DBB46C18533}"/>
              </a:ext>
            </a:extLst>
          </p:cNvPr>
          <p:cNvSpPr>
            <a:spLocks noGrp="1"/>
          </p:cNvSpPr>
          <p:nvPr>
            <p:ph type="subTitle" idx="1"/>
          </p:nvPr>
        </p:nvSpPr>
        <p:spPr>
          <a:xfrm>
            <a:off x="1547664" y="555526"/>
            <a:ext cx="6400800" cy="609399"/>
          </a:xfrm>
        </p:spPr>
        <p:txBody>
          <a:bodyPr>
            <a:normAutofit/>
          </a:bodyPr>
          <a:lstStyle/>
          <a:p>
            <a:r>
              <a:rPr lang="en-US" sz="1800" b="1" dirty="0" err="1" smtClean="0"/>
              <a:t>Domande</a:t>
            </a:r>
            <a:endParaRPr lang="en-US" sz="1800"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5" name="Subtitle 3">
            <a:extLst>
              <a:ext uri="{FF2B5EF4-FFF2-40B4-BE49-F238E27FC236}">
                <a16:creationId xmlns="" xmlns:a16="http://schemas.microsoft.com/office/drawing/2014/main" id="{2AB5D1A3-B1E7-4421-B55E-5DBB46C18533}"/>
              </a:ext>
            </a:extLst>
          </p:cNvPr>
          <p:cNvSpPr txBox="1">
            <a:spLocks/>
          </p:cNvSpPr>
          <p:nvPr/>
        </p:nvSpPr>
        <p:spPr>
          <a:xfrm>
            <a:off x="378966" y="1635646"/>
            <a:ext cx="7361385" cy="255895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a:r>
              <a:rPr lang="it-IT" sz="1800" dirty="0" smtClean="0"/>
              <a:t>Cos'è l'ascolto attivo?</a:t>
            </a:r>
          </a:p>
          <a:p>
            <a:pPr algn="l"/>
            <a:r>
              <a:rPr lang="it-IT" sz="1800" dirty="0" smtClean="0"/>
              <a:t>Cosa significa "parafrasare"?</a:t>
            </a:r>
            <a:endParaRPr lang="en-US" dirty="0"/>
          </a:p>
        </p:txBody>
      </p:sp>
      <p:sp>
        <p:nvSpPr>
          <p:cNvPr id="8"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a:t>
            </a:r>
            <a:r>
              <a:rPr lang="bs-Latn-BA" sz="1400" b="1" dirty="0" smtClean="0">
                <a:solidFill>
                  <a:schemeClr val="tx1"/>
                </a:solidFill>
              </a:rPr>
              <a:t>2</a:t>
            </a:r>
            <a:r>
              <a:rPr lang="lt-LT" sz="1400" b="1" dirty="0" smtClean="0">
                <a:solidFill>
                  <a:schemeClr val="tx1"/>
                </a:solidFill>
              </a:rPr>
              <a:t>.</a:t>
            </a:r>
            <a:r>
              <a:rPr lang="bs-Latn-BA" sz="1400" b="1" dirty="0" smtClean="0">
                <a:solidFill>
                  <a:schemeClr val="tx1"/>
                </a:solidFill>
              </a:rPr>
              <a:t>1</a:t>
            </a:r>
            <a:r>
              <a:rPr lang="en-GB" sz="1400" b="1" dirty="0" smtClean="0">
                <a:solidFill>
                  <a:schemeClr val="tx1"/>
                </a:solidFill>
              </a:rPr>
              <a:t>.</a:t>
            </a:r>
            <a:r>
              <a:rPr lang="lt-LT" sz="1400" b="1" dirty="0" smtClean="0">
                <a:solidFill>
                  <a:schemeClr val="tx1"/>
                </a:solidFill>
              </a:rPr>
              <a:t> </a:t>
            </a:r>
            <a:r>
              <a:rPr lang="it-IT" sz="1400" b="1" dirty="0" smtClean="0"/>
              <a:t>Ascolto attivo</a:t>
            </a:r>
            <a:endParaRPr lang="en-US" sz="1400" dirty="0"/>
          </a:p>
        </p:txBody>
      </p:sp>
    </p:spTree>
    <p:extLst>
      <p:ext uri="{BB962C8B-B14F-4D97-AF65-F5344CB8AC3E}">
        <p14:creationId xmlns:p14="http://schemas.microsoft.com/office/powerpoint/2010/main" val="905735802"/>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Tx/>
              <a:buChar char="-"/>
            </a:pPr>
            <a:endParaRPr lang="en-US" dirty="0"/>
          </a:p>
        </p:txBody>
      </p:sp>
      <p:sp>
        <p:nvSpPr>
          <p:cNvPr id="10" name="Title 1">
            <a:extLst>
              <a:ext uri="{FF2B5EF4-FFF2-40B4-BE49-F238E27FC236}">
                <a16:creationId xmlns="" xmlns:a16="http://schemas.microsoft.com/office/drawing/2014/main" id="{DED76FAB-FA38-40C5-904B-4E51B58706FA}"/>
              </a:ext>
            </a:extLst>
          </p:cNvPr>
          <p:cNvSpPr txBox="1">
            <a:spLocks/>
          </p:cNvSpPr>
          <p:nvPr/>
        </p:nvSpPr>
        <p:spPr>
          <a:xfrm>
            <a:off x="899592" y="-164554"/>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en-US" sz="1800" dirty="0" smtClean="0"/>
              <a:t>Feedback </a:t>
            </a:r>
            <a:r>
              <a:rPr lang="en-US" sz="1800" dirty="0" err="1" smtClean="0"/>
              <a:t>efficace</a:t>
            </a:r>
            <a:endParaRPr lang="bs-Latn-BA" sz="1800" dirty="0"/>
          </a:p>
        </p:txBody>
      </p:sp>
      <p:sp>
        <p:nvSpPr>
          <p:cNvPr id="12"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a:t>
            </a:r>
            <a:r>
              <a:rPr lang="bs-Latn-BA" sz="1400" b="1" dirty="0" smtClean="0">
                <a:solidFill>
                  <a:schemeClr val="tx1"/>
                </a:solidFill>
              </a:rPr>
              <a:t>2</a:t>
            </a:r>
            <a:r>
              <a:rPr lang="lt-LT" sz="1400" b="1" dirty="0" smtClean="0">
                <a:solidFill>
                  <a:schemeClr val="tx1"/>
                </a:solidFill>
              </a:rPr>
              <a:t>.</a:t>
            </a:r>
            <a:r>
              <a:rPr lang="bs-Latn-BA" sz="1400" b="1" dirty="0">
                <a:solidFill>
                  <a:schemeClr val="tx1"/>
                </a:solidFill>
              </a:rPr>
              <a:t>2</a:t>
            </a:r>
            <a:r>
              <a:rPr lang="en-GB" sz="1400" b="1" dirty="0" smtClean="0">
                <a:solidFill>
                  <a:schemeClr val="tx1"/>
                </a:solidFill>
              </a:rPr>
              <a:t>.</a:t>
            </a:r>
            <a:r>
              <a:rPr lang="lt-LT" sz="1400" b="1" dirty="0" smtClean="0">
                <a:solidFill>
                  <a:schemeClr val="tx1"/>
                </a:solidFill>
              </a:rPr>
              <a:t> </a:t>
            </a:r>
            <a:r>
              <a:rPr lang="it-IT" sz="1400" b="1" dirty="0" smtClean="0"/>
              <a:t>Feedback Efficace</a:t>
            </a:r>
            <a:endParaRPr lang="en-US" sz="1400" dirty="0"/>
          </a:p>
        </p:txBody>
      </p:sp>
      <p:sp>
        <p:nvSpPr>
          <p:cNvPr id="13" name="Subtitle 3">
            <a:extLst>
              <a:ext uri="{FF2B5EF4-FFF2-40B4-BE49-F238E27FC236}">
                <a16:creationId xmlns="" xmlns:a16="http://schemas.microsoft.com/office/drawing/2014/main" id="{2AB5D1A3-B1E7-4421-B55E-5DBB46C18533}"/>
              </a:ext>
            </a:extLst>
          </p:cNvPr>
          <p:cNvSpPr txBox="1">
            <a:spLocks/>
          </p:cNvSpPr>
          <p:nvPr/>
        </p:nvSpPr>
        <p:spPr>
          <a:xfrm>
            <a:off x="899592" y="1059582"/>
            <a:ext cx="7787208"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285750" indent="-285750" algn="l">
              <a:buFont typeface="Arial" panose="020B0604020202020204" pitchFamily="34" charset="0"/>
              <a:buChar char="•"/>
            </a:pPr>
            <a:r>
              <a:rPr lang="it-IT" sz="1600" dirty="0" smtClean="0"/>
              <a:t>I genitori devono essere informati delle prestazioni del loro bambino e del suo benessere</a:t>
            </a:r>
          </a:p>
          <a:p>
            <a:pPr marL="285750" indent="-285750" algn="l">
              <a:buFont typeface="Arial" panose="020B0604020202020204" pitchFamily="34" charset="0"/>
              <a:buChar char="•"/>
            </a:pPr>
            <a:r>
              <a:rPr lang="it-IT" sz="1600" dirty="0" smtClean="0"/>
              <a:t>Il modo migliore è utilizzare i grafici di misurazione delle prestazioni</a:t>
            </a:r>
          </a:p>
          <a:p>
            <a:pPr marL="285750" indent="-285750" algn="l">
              <a:buFont typeface="Arial" panose="020B0604020202020204" pitchFamily="34" charset="0"/>
              <a:buChar char="•"/>
            </a:pPr>
            <a:r>
              <a:rPr lang="it-IT" sz="1600" dirty="0" smtClean="0"/>
              <a:t>Fai un elenco di altre funzionalità importanti per il bambino:</a:t>
            </a:r>
          </a:p>
          <a:p>
            <a:pPr marL="742950" lvl="1" indent="-285750" algn="l">
              <a:buFont typeface="Courier New" pitchFamily="49" charset="0"/>
              <a:buChar char="o"/>
            </a:pPr>
            <a:r>
              <a:rPr lang="it-IT" sz="1200" dirty="0" smtClean="0"/>
              <a:t>Comunicazione con altri bambini</a:t>
            </a:r>
          </a:p>
          <a:p>
            <a:pPr marL="742950" lvl="1" indent="-285750" algn="l">
              <a:buFont typeface="Courier New" pitchFamily="49" charset="0"/>
              <a:buChar char="o"/>
            </a:pPr>
            <a:r>
              <a:rPr lang="it-IT" sz="1200" dirty="0" smtClean="0"/>
              <a:t>Comportamento ai corsi di formazione</a:t>
            </a:r>
          </a:p>
          <a:p>
            <a:pPr marL="742950" lvl="1" indent="-285750" algn="l">
              <a:buFont typeface="Courier New" pitchFamily="49" charset="0"/>
              <a:buChar char="o"/>
            </a:pPr>
            <a:r>
              <a:rPr lang="it-IT" sz="1200" dirty="0" smtClean="0"/>
              <a:t>Comunicazione con il trainer</a:t>
            </a:r>
          </a:p>
          <a:p>
            <a:pPr marL="285750" indent="-285750" algn="l">
              <a:buFont typeface="Arial" panose="020B0604020202020204" pitchFamily="34" charset="0"/>
              <a:buChar char="•"/>
            </a:pPr>
            <a:r>
              <a:rPr lang="it-IT" sz="1600" dirty="0" smtClean="0"/>
              <a:t>Sii il più concreto possibile</a:t>
            </a:r>
          </a:p>
          <a:p>
            <a:pPr marL="285750" indent="-285750" algn="l">
              <a:buFont typeface="Arial" panose="020B0604020202020204" pitchFamily="34" charset="0"/>
              <a:buChar char="•"/>
            </a:pPr>
            <a:r>
              <a:rPr lang="it-IT" sz="1600" dirty="0" smtClean="0"/>
              <a:t>Fornisci esempi per le tue dichiarazioni</a:t>
            </a:r>
          </a:p>
          <a:p>
            <a:pPr marL="285750" indent="-285750" algn="l">
              <a:buFont typeface="Arial" panose="020B0604020202020204" pitchFamily="34" charset="0"/>
              <a:buChar char="•"/>
            </a:pPr>
            <a:r>
              <a:rPr lang="it-IT" sz="1600" dirty="0" smtClean="0"/>
              <a:t>Registra tutti gli elementi importanti, quindi hai delle discussioni quando parli con i genitori</a:t>
            </a:r>
            <a:endParaRPr lang="en-US" dirty="0"/>
          </a:p>
        </p:txBody>
      </p:sp>
    </p:spTree>
    <p:extLst>
      <p:ext uri="{BB962C8B-B14F-4D97-AF65-F5344CB8AC3E}">
        <p14:creationId xmlns:p14="http://schemas.microsoft.com/office/powerpoint/2010/main" val="2411932244"/>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 xmlns:a16="http://schemas.microsoft.com/office/drawing/2014/main" id="{2AB5D1A3-B1E7-4421-B55E-5DBB46C18533}"/>
              </a:ext>
            </a:extLst>
          </p:cNvPr>
          <p:cNvSpPr>
            <a:spLocks noGrp="1"/>
          </p:cNvSpPr>
          <p:nvPr>
            <p:ph type="subTitle" idx="1"/>
          </p:nvPr>
        </p:nvSpPr>
        <p:spPr>
          <a:xfrm>
            <a:off x="3654592" y="658247"/>
            <a:ext cx="1906823" cy="545351"/>
          </a:xfrm>
        </p:spPr>
        <p:txBody>
          <a:bodyPr>
            <a:normAutofit/>
          </a:bodyPr>
          <a:lstStyle/>
          <a:p>
            <a:r>
              <a:rPr lang="de-AT" b="1" dirty="0" err="1" smtClean="0"/>
              <a:t>Bibliografia</a:t>
            </a:r>
            <a:endParaRPr lang="en-US" b="1"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539552" y="1491630"/>
            <a:ext cx="7488832" cy="201622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a:r>
              <a:rPr lang="en-US" sz="1900" dirty="0" err="1"/>
              <a:t>Burton,D</a:t>
            </a:r>
            <a:r>
              <a:rPr lang="en-US" sz="1900" dirty="0"/>
              <a:t>., </a:t>
            </a:r>
            <a:r>
              <a:rPr lang="en-US" sz="1900" dirty="0" err="1"/>
              <a:t>Raedeke,T.D</a:t>
            </a:r>
            <a:r>
              <a:rPr lang="en-US" sz="1900" dirty="0"/>
              <a:t>. (2008). </a:t>
            </a:r>
            <a:r>
              <a:rPr lang="en-US" sz="1900" i="1" dirty="0"/>
              <a:t>Sport psychology for coaches. </a:t>
            </a:r>
            <a:r>
              <a:rPr lang="en-US" sz="1900" dirty="0"/>
              <a:t>Human </a:t>
            </a:r>
            <a:r>
              <a:rPr lang="en-US" sz="1900" dirty="0" err="1"/>
              <a:t>Cinetics</a:t>
            </a:r>
            <a:r>
              <a:rPr lang="en-US" sz="1900" dirty="0"/>
              <a:t>. Champaign, USA, pp 16 – 35</a:t>
            </a:r>
          </a:p>
          <a:p>
            <a:pPr algn="l"/>
            <a:r>
              <a:rPr lang="en-US" sz="1900" dirty="0"/>
              <a:t>Centre for Curriculum and Professional Development</a:t>
            </a:r>
            <a:r>
              <a:rPr lang="en-US" sz="1900" i="1" dirty="0"/>
              <a:t>. (1993). Facilitator development workshop: Handbook </a:t>
            </a:r>
            <a:r>
              <a:rPr lang="en-US" sz="1900" i="1" dirty="0" smtClean="0"/>
              <a:t>for</a:t>
            </a:r>
            <a:r>
              <a:rPr lang="bs-Latn-BA" sz="1900" i="1" dirty="0" smtClean="0"/>
              <a:t> </a:t>
            </a:r>
            <a:r>
              <a:rPr lang="en-US" sz="1900" i="1" dirty="0" smtClean="0"/>
              <a:t>participants</a:t>
            </a:r>
            <a:r>
              <a:rPr lang="en-US" sz="1900" i="1" dirty="0"/>
              <a:t>. </a:t>
            </a:r>
            <a:r>
              <a:rPr lang="en-US" sz="1900" dirty="0"/>
              <a:t>Ministry of Advanced Education, Training and Technology.</a:t>
            </a:r>
          </a:p>
          <a:p>
            <a:pPr algn="l"/>
            <a:endParaRPr lang="en-US" dirty="0"/>
          </a:p>
        </p:txBody>
      </p:sp>
      <p:sp>
        <p:nvSpPr>
          <p:cNvPr id="9" name="Subtitle 3">
            <a:extLst>
              <a:ext uri="{FF2B5EF4-FFF2-40B4-BE49-F238E27FC236}">
                <a16:creationId xmlns="" xmlns:a16="http://schemas.microsoft.com/office/drawing/2014/main" id="{C656FDE2-8BCC-4362-BDC2-45BECCBE9535}"/>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defRPr/>
            </a:pPr>
            <a:r>
              <a:rPr lang="lt-LT" sz="1400" b="1" dirty="0" smtClean="0">
                <a:solidFill>
                  <a:schemeClr val="tx1"/>
                </a:solidFill>
              </a:rPr>
              <a:t>Unit </a:t>
            </a:r>
            <a:r>
              <a:rPr lang="bs-Latn-BA" sz="1400" b="1" dirty="0" smtClean="0">
                <a:solidFill>
                  <a:schemeClr val="tx1"/>
                </a:solidFill>
              </a:rPr>
              <a:t>2</a:t>
            </a:r>
            <a:r>
              <a:rPr lang="lt-LT" sz="1400" b="1" dirty="0" smtClean="0">
                <a:solidFill>
                  <a:schemeClr val="tx1"/>
                </a:solidFill>
              </a:rPr>
              <a:t>. </a:t>
            </a:r>
            <a:r>
              <a:rPr lang="it-IT" sz="1400" dirty="0" smtClean="0"/>
              <a:t>Comunicazione: ascolto attivo e feedback</a:t>
            </a:r>
            <a:endParaRPr lang="lt-LT" sz="1400" dirty="0" smtClean="0"/>
          </a:p>
          <a:p>
            <a:pPr>
              <a:defRPr/>
            </a:pPr>
            <a:endParaRPr lang="en-US" sz="1400" dirty="0"/>
          </a:p>
        </p:txBody>
      </p:sp>
    </p:spTree>
    <p:extLst>
      <p:ext uri="{BB962C8B-B14F-4D97-AF65-F5344CB8AC3E}">
        <p14:creationId xmlns:p14="http://schemas.microsoft.com/office/powerpoint/2010/main" val="88210023"/>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3147814"/>
            <a:ext cx="7772400" cy="766873"/>
          </a:xfrm>
        </p:spPr>
        <p:txBody>
          <a:bodyPr/>
          <a:lstStyle/>
          <a:p>
            <a:r>
              <a:rPr lang="lt-LT" sz="1800" dirty="0" smtClean="0">
                <a:solidFill>
                  <a:schemeClr val="tx1"/>
                </a:solidFill>
              </a:rPr>
              <a:t>Unit</a:t>
            </a:r>
            <a:r>
              <a:rPr lang="it-IT" sz="1800" dirty="0" smtClean="0">
                <a:solidFill>
                  <a:schemeClr val="tx1"/>
                </a:solidFill>
              </a:rPr>
              <a:t>à</a:t>
            </a:r>
            <a:r>
              <a:rPr lang="lt-LT" sz="1800" dirty="0" smtClean="0">
                <a:solidFill>
                  <a:schemeClr val="tx1"/>
                </a:solidFill>
              </a:rPr>
              <a:t> </a:t>
            </a:r>
            <a:r>
              <a:rPr lang="en-US" sz="1800" dirty="0">
                <a:solidFill>
                  <a:schemeClr val="tx1"/>
                </a:solidFill>
              </a:rPr>
              <a:t>3</a:t>
            </a:r>
            <a:r>
              <a:rPr lang="lt-LT" sz="1800" dirty="0">
                <a:solidFill>
                  <a:schemeClr val="tx1"/>
                </a:solidFill>
              </a:rPr>
              <a:t> </a:t>
            </a:r>
            <a:r>
              <a:rPr lang="en-US" sz="1800" dirty="0" err="1" smtClean="0"/>
              <a:t>Risoluzione</a:t>
            </a:r>
            <a:r>
              <a:rPr lang="en-US" sz="1800" dirty="0" smtClean="0"/>
              <a:t> </a:t>
            </a:r>
            <a:r>
              <a:rPr lang="en-US" sz="1800" dirty="0" err="1" smtClean="0"/>
              <a:t>dei</a:t>
            </a:r>
            <a:r>
              <a:rPr lang="en-US" sz="1800" dirty="0" smtClean="0"/>
              <a:t> </a:t>
            </a:r>
            <a:r>
              <a:rPr lang="en-US" sz="1800" dirty="0" err="1" smtClean="0"/>
              <a:t>conflitti</a:t>
            </a:r>
            <a:endParaRPr lang="en-US" sz="1800"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544FA13C-EBAE-4032-8428-794A671324C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482281"/>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C1037AD6-936C-495F-AB14-ED25F02B6416}"/>
              </a:ext>
            </a:extLst>
          </p:cNvPr>
          <p:cNvSpPr txBox="1"/>
          <p:nvPr/>
        </p:nvSpPr>
        <p:spPr>
          <a:xfrm>
            <a:off x="2467138" y="4482281"/>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Tree>
    <p:extLst>
      <p:ext uri="{BB962C8B-B14F-4D97-AF65-F5344CB8AC3E}">
        <p14:creationId xmlns:p14="http://schemas.microsoft.com/office/powerpoint/2010/main" val="862810567"/>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 xmlns:a16="http://schemas.microsoft.com/office/drawing/2014/main" id="{2AB5D1A3-B1E7-4421-B55E-5DBB46C18533}"/>
              </a:ext>
            </a:extLst>
          </p:cNvPr>
          <p:cNvSpPr>
            <a:spLocks noGrp="1"/>
          </p:cNvSpPr>
          <p:nvPr>
            <p:ph type="subTitle" idx="1"/>
          </p:nvPr>
        </p:nvSpPr>
        <p:spPr>
          <a:xfrm>
            <a:off x="1000100" y="714362"/>
            <a:ext cx="7226249" cy="1368152"/>
          </a:xfrm>
        </p:spPr>
        <p:txBody>
          <a:bodyPr>
            <a:normAutofit/>
          </a:bodyPr>
          <a:lstStyle/>
          <a:p>
            <a:r>
              <a:rPr lang="en-US" sz="1800" b="1" dirty="0" smtClean="0"/>
              <a:t>OVERVIEW</a:t>
            </a:r>
            <a:endParaRPr lang="lt-LT" sz="1800" b="1" dirty="0"/>
          </a:p>
          <a:p>
            <a:endParaRPr lang="lt-LT" sz="1800" dirty="0"/>
          </a:p>
          <a:p>
            <a:endParaRPr lang="en-US" sz="1800"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5" name="Subtitle 3">
            <a:extLst>
              <a:ext uri="{FF2B5EF4-FFF2-40B4-BE49-F238E27FC236}">
                <a16:creationId xmlns="" xmlns:a16="http://schemas.microsoft.com/office/drawing/2014/main" id="{A96D0E6D-E0FB-46EC-9E78-FCE19977F902}"/>
              </a:ext>
            </a:extLst>
          </p:cNvPr>
          <p:cNvSpPr txBox="1">
            <a:spLocks/>
          </p:cNvSpPr>
          <p:nvPr/>
        </p:nvSpPr>
        <p:spPr>
          <a:xfrm>
            <a:off x="971600" y="1203598"/>
            <a:ext cx="7128792" cy="23762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a:r>
              <a:rPr lang="en-US" sz="1800" dirty="0" smtClean="0"/>
              <a:t>La </a:t>
            </a:r>
            <a:r>
              <a:rPr lang="en-US" sz="1800" dirty="0" err="1" smtClean="0"/>
              <a:t>presente</a:t>
            </a:r>
            <a:r>
              <a:rPr lang="en-US" sz="1800" dirty="0" smtClean="0"/>
              <a:t> </a:t>
            </a:r>
            <a:r>
              <a:rPr lang="en-US" sz="1800" dirty="0" err="1" smtClean="0"/>
              <a:t>unità</a:t>
            </a:r>
            <a:r>
              <a:rPr lang="en-US" sz="1800" dirty="0" smtClean="0"/>
              <a:t> </a:t>
            </a:r>
            <a:r>
              <a:rPr lang="en-US" sz="1800" dirty="0" err="1" smtClean="0"/>
              <a:t>mira</a:t>
            </a:r>
            <a:r>
              <a:rPr lang="en-US" sz="1800" dirty="0" smtClean="0"/>
              <a:t>:</a:t>
            </a:r>
            <a:endParaRPr lang="en-US" sz="1800" dirty="0"/>
          </a:p>
          <a:p>
            <a:pPr marL="342900" indent="-342900" algn="l">
              <a:buFont typeface="Arial" panose="020B0604020202020204" pitchFamily="34" charset="0"/>
              <a:buChar char="•"/>
            </a:pPr>
            <a:r>
              <a:rPr lang="en-US" sz="1800" dirty="0" err="1" smtClean="0"/>
              <a:t>All’accrescimento</a:t>
            </a:r>
            <a:r>
              <a:rPr lang="en-US" sz="1800" dirty="0" smtClean="0"/>
              <a:t> </a:t>
            </a:r>
            <a:r>
              <a:rPr lang="en-US" sz="1800" dirty="0" err="1" smtClean="0"/>
              <a:t>delle</a:t>
            </a:r>
            <a:r>
              <a:rPr lang="en-US" sz="1800" dirty="0" smtClean="0"/>
              <a:t> </a:t>
            </a:r>
            <a:r>
              <a:rPr lang="en-US" sz="1800" dirty="0" err="1" smtClean="0"/>
              <a:t>conoscenze</a:t>
            </a:r>
            <a:r>
              <a:rPr lang="en-US" sz="1800" dirty="0" smtClean="0"/>
              <a:t> </a:t>
            </a:r>
            <a:r>
              <a:rPr lang="en-US" sz="1800" dirty="0" err="1" smtClean="0"/>
              <a:t>sulla</a:t>
            </a:r>
            <a:r>
              <a:rPr lang="en-US" sz="1800" dirty="0" smtClean="0"/>
              <a:t> </a:t>
            </a:r>
            <a:r>
              <a:rPr lang="en-US" sz="1800" dirty="0" err="1" smtClean="0"/>
              <a:t>motivazione</a:t>
            </a:r>
            <a:r>
              <a:rPr lang="en-US" sz="1800" dirty="0" smtClean="0"/>
              <a:t> e </a:t>
            </a:r>
            <a:r>
              <a:rPr lang="en-US" sz="1800" dirty="0" err="1" smtClean="0"/>
              <a:t>sullo</a:t>
            </a:r>
            <a:r>
              <a:rPr lang="en-US" sz="1800" dirty="0" smtClean="0"/>
              <a:t> stile </a:t>
            </a:r>
            <a:r>
              <a:rPr lang="en-US" sz="1800" dirty="0" err="1" smtClean="0"/>
              <a:t>genitoriale</a:t>
            </a:r>
            <a:endParaRPr lang="en-US" sz="1800" dirty="0"/>
          </a:p>
          <a:p>
            <a:pPr marL="342900" indent="-342900" algn="l">
              <a:buFont typeface="Arial" panose="020B0604020202020204" pitchFamily="34" charset="0"/>
              <a:buChar char="•"/>
            </a:pPr>
            <a:r>
              <a:rPr lang="en-US" sz="1800" dirty="0" err="1" smtClean="0"/>
              <a:t>Allo</a:t>
            </a:r>
            <a:r>
              <a:rPr lang="en-US" sz="1800" dirty="0" smtClean="0"/>
              <a:t> </a:t>
            </a:r>
            <a:r>
              <a:rPr lang="en-US" sz="1800" dirty="0" err="1" smtClean="0"/>
              <a:t>sviluppo</a:t>
            </a:r>
            <a:r>
              <a:rPr lang="en-US" sz="1800" dirty="0" smtClean="0"/>
              <a:t> </a:t>
            </a:r>
            <a:r>
              <a:rPr lang="en-US" sz="1800" dirty="0" err="1" smtClean="0"/>
              <a:t>delle</a:t>
            </a:r>
            <a:r>
              <a:rPr lang="en-US" sz="1800" dirty="0" smtClean="0"/>
              <a:t> </a:t>
            </a:r>
            <a:r>
              <a:rPr lang="en-US" sz="1800" dirty="0" err="1" smtClean="0"/>
              <a:t>abilità</a:t>
            </a:r>
            <a:r>
              <a:rPr lang="en-US" sz="1800" dirty="0" smtClean="0"/>
              <a:t> </a:t>
            </a:r>
            <a:r>
              <a:rPr lang="en-US" sz="1800" dirty="0" err="1" smtClean="0"/>
              <a:t>comunicative</a:t>
            </a:r>
            <a:r>
              <a:rPr lang="en-US" sz="1800" dirty="0" smtClean="0"/>
              <a:t> </a:t>
            </a:r>
            <a:r>
              <a:rPr lang="en-US" sz="1800" dirty="0" err="1" smtClean="0"/>
              <a:t>sulle</a:t>
            </a:r>
            <a:r>
              <a:rPr lang="en-US" sz="1800" dirty="0" smtClean="0"/>
              <a:t> </a:t>
            </a:r>
            <a:r>
              <a:rPr lang="en-US" sz="1800" dirty="0" err="1" smtClean="0"/>
              <a:t>aspettative</a:t>
            </a:r>
            <a:r>
              <a:rPr lang="en-US" sz="1800" dirty="0" smtClean="0"/>
              <a:t> e </a:t>
            </a:r>
            <a:r>
              <a:rPr lang="en-US" sz="1800" dirty="0" err="1" smtClean="0"/>
              <a:t>gli</a:t>
            </a:r>
            <a:r>
              <a:rPr lang="en-US" sz="1800" dirty="0" smtClean="0"/>
              <a:t> </a:t>
            </a:r>
            <a:r>
              <a:rPr lang="en-US" sz="1800" dirty="0" err="1" smtClean="0"/>
              <a:t>obblighi</a:t>
            </a:r>
            <a:r>
              <a:rPr lang="en-US" sz="1800" dirty="0" smtClean="0"/>
              <a:t> </a:t>
            </a:r>
            <a:r>
              <a:rPr lang="en-US" sz="1800" dirty="0" err="1" smtClean="0"/>
              <a:t>da</a:t>
            </a:r>
            <a:r>
              <a:rPr lang="en-US" sz="1800" dirty="0" smtClean="0"/>
              <a:t> parte </a:t>
            </a:r>
            <a:r>
              <a:rPr lang="en-US" sz="1800" dirty="0" err="1" smtClean="0"/>
              <a:t>di</a:t>
            </a:r>
            <a:r>
              <a:rPr lang="en-US" sz="1800" dirty="0" smtClean="0"/>
              <a:t> </a:t>
            </a:r>
            <a:r>
              <a:rPr lang="en-US" sz="1800" dirty="0" err="1" smtClean="0"/>
              <a:t>genitori</a:t>
            </a:r>
            <a:r>
              <a:rPr lang="en-US" sz="1800" dirty="0" smtClean="0"/>
              <a:t> e </a:t>
            </a:r>
            <a:r>
              <a:rPr lang="en-US" sz="1800" dirty="0" err="1" smtClean="0"/>
              <a:t>degli</a:t>
            </a:r>
            <a:r>
              <a:rPr lang="en-US" sz="1800" dirty="0" smtClean="0"/>
              <a:t> </a:t>
            </a:r>
            <a:r>
              <a:rPr lang="en-US" sz="1800" dirty="0" err="1" smtClean="0"/>
              <a:t>allenatori</a:t>
            </a:r>
            <a:r>
              <a:rPr lang="en-US" sz="1800" dirty="0" smtClean="0"/>
              <a:t> e </a:t>
            </a:r>
            <a:r>
              <a:rPr lang="en-US" sz="1800" dirty="0" err="1" smtClean="0"/>
              <a:t>creazione</a:t>
            </a:r>
            <a:r>
              <a:rPr lang="en-US" sz="1800" dirty="0" smtClean="0"/>
              <a:t> </a:t>
            </a:r>
            <a:r>
              <a:rPr lang="en-US" sz="1800" dirty="0" err="1" smtClean="0"/>
              <a:t>di</a:t>
            </a:r>
            <a:r>
              <a:rPr lang="en-US" sz="1800" dirty="0" smtClean="0"/>
              <a:t> un </a:t>
            </a:r>
            <a:r>
              <a:rPr lang="en-US" sz="1800" dirty="0" err="1" smtClean="0"/>
              <a:t>codice</a:t>
            </a:r>
            <a:r>
              <a:rPr lang="en-US" sz="1800" dirty="0" smtClean="0"/>
              <a:t> </a:t>
            </a:r>
            <a:r>
              <a:rPr lang="en-US" sz="1800" dirty="0" err="1" smtClean="0"/>
              <a:t>comportamentale</a:t>
            </a:r>
            <a:r>
              <a:rPr lang="en-US" sz="1800" dirty="0" smtClean="0"/>
              <a:t> </a:t>
            </a:r>
            <a:r>
              <a:rPr lang="en-US" sz="1800" dirty="0" err="1" smtClean="0"/>
              <a:t>condiviso</a:t>
            </a:r>
            <a:r>
              <a:rPr lang="en-US" sz="1800" dirty="0" smtClean="0"/>
              <a:t>. </a:t>
            </a:r>
            <a:endParaRPr lang="en-GB" sz="1800" dirty="0"/>
          </a:p>
        </p:txBody>
      </p:sp>
      <p:sp>
        <p:nvSpPr>
          <p:cNvPr id="8" name="Subtitle 3">
            <a:extLst>
              <a:ext uri="{FF2B5EF4-FFF2-40B4-BE49-F238E27FC236}">
                <a16:creationId xmlns="" xmlns:a16="http://schemas.microsoft.com/office/drawing/2014/main" id="{C656FDE2-8BCC-4362-BDC2-45BECCBE9535}"/>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defRPr/>
            </a:pPr>
            <a:endParaRPr lang="lt-LT" sz="1400" dirty="0" smtClean="0"/>
          </a:p>
          <a:p>
            <a:pPr>
              <a:defRPr/>
            </a:pPr>
            <a:endParaRPr lang="en-US" sz="1400" dirty="0"/>
          </a:p>
        </p:txBody>
      </p:sp>
      <p:sp>
        <p:nvSpPr>
          <p:cNvPr id="9" name="Titolo 1"/>
          <p:cNvSpPr>
            <a:spLocks noGrp="1"/>
          </p:cNvSpPr>
          <p:nvPr>
            <p:ph type="ctrTitle"/>
          </p:nvPr>
        </p:nvSpPr>
        <p:spPr>
          <a:xfrm>
            <a:off x="714348" y="0"/>
            <a:ext cx="7772400" cy="766873"/>
          </a:xfrm>
        </p:spPr>
        <p:txBody>
          <a:bodyPr/>
          <a:lstStyle/>
          <a:p>
            <a:pPr algn="l"/>
            <a:r>
              <a:rPr lang="lt-LT" sz="1600" dirty="0" smtClean="0">
                <a:solidFill>
                  <a:schemeClr val="tx1">
                    <a:lumMod val="50000"/>
                    <a:lumOff val="50000"/>
                  </a:schemeClr>
                </a:solidFill>
              </a:rPr>
              <a:t>Unit</a:t>
            </a:r>
            <a:r>
              <a:rPr lang="it-IT" sz="1600" dirty="0" smtClean="0">
                <a:solidFill>
                  <a:schemeClr val="tx1">
                    <a:lumMod val="50000"/>
                    <a:lumOff val="50000"/>
                  </a:schemeClr>
                </a:solidFill>
              </a:rPr>
              <a:t>à</a:t>
            </a:r>
            <a:r>
              <a:rPr lang="lt-LT" sz="1600" dirty="0" smtClean="0">
                <a:solidFill>
                  <a:schemeClr val="tx1">
                    <a:lumMod val="50000"/>
                    <a:lumOff val="50000"/>
                  </a:schemeClr>
                </a:solidFill>
              </a:rPr>
              <a:t> 1</a:t>
            </a:r>
            <a:r>
              <a:rPr lang="it-IT" sz="1600" dirty="0" smtClean="0">
                <a:solidFill>
                  <a:schemeClr val="tx1">
                    <a:lumMod val="50000"/>
                    <a:lumOff val="50000"/>
                  </a:schemeClr>
                </a:solidFill>
              </a:rPr>
              <a:t>.</a:t>
            </a:r>
            <a:r>
              <a:rPr lang="lt-LT" sz="1600" dirty="0" smtClean="0">
                <a:solidFill>
                  <a:schemeClr val="tx1"/>
                </a:solidFill>
              </a:rPr>
              <a:t> </a:t>
            </a:r>
            <a:r>
              <a:rPr lang="it-IT" sz="1600" b="0" dirty="0" smtClean="0">
                <a:solidFill>
                  <a:schemeClr val="tx1">
                    <a:lumMod val="50000"/>
                    <a:lumOff val="50000"/>
                  </a:schemeClr>
                </a:solidFill>
              </a:rPr>
              <a:t>Cooperazione tra genitori ed allenatori come pilastro della vita dei giovani atleti</a:t>
            </a:r>
            <a:endParaRPr lang="en-US" sz="1600" b="0" dirty="0"/>
          </a:p>
        </p:txBody>
      </p:sp>
    </p:spTree>
    <p:extLst>
      <p:ext uri="{BB962C8B-B14F-4D97-AF65-F5344CB8AC3E}">
        <p14:creationId xmlns:p14="http://schemas.microsoft.com/office/powerpoint/2010/main" val="2141634457"/>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 xmlns:a16="http://schemas.microsoft.com/office/drawing/2014/main" id="{2AB5D1A3-B1E7-4421-B55E-5DBB46C18533}"/>
              </a:ext>
            </a:extLst>
          </p:cNvPr>
          <p:cNvSpPr>
            <a:spLocks noGrp="1"/>
          </p:cNvSpPr>
          <p:nvPr>
            <p:ph type="subTitle" idx="1"/>
          </p:nvPr>
        </p:nvSpPr>
        <p:spPr>
          <a:xfrm>
            <a:off x="1306190" y="699542"/>
            <a:ext cx="7226249" cy="1368152"/>
          </a:xfrm>
        </p:spPr>
        <p:txBody>
          <a:bodyPr>
            <a:normAutofit/>
          </a:bodyPr>
          <a:lstStyle/>
          <a:p>
            <a:r>
              <a:rPr lang="it-IT" b="1" dirty="0" smtClean="0"/>
              <a:t>Contenuti</a:t>
            </a:r>
            <a:endParaRPr lang="lt-LT" b="1" dirty="0"/>
          </a:p>
          <a:p>
            <a:endParaRPr lang="lt-LT" dirty="0"/>
          </a:p>
          <a:p>
            <a:endParaRPr lang="en-US"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5" name="Subtitle 3">
            <a:extLst>
              <a:ext uri="{FF2B5EF4-FFF2-40B4-BE49-F238E27FC236}">
                <a16:creationId xmlns="" xmlns:a16="http://schemas.microsoft.com/office/drawing/2014/main" id="{A96D0E6D-E0FB-46EC-9E78-FCE19977F902}"/>
              </a:ext>
            </a:extLst>
          </p:cNvPr>
          <p:cNvSpPr txBox="1">
            <a:spLocks/>
          </p:cNvSpPr>
          <p:nvPr/>
        </p:nvSpPr>
        <p:spPr>
          <a:xfrm>
            <a:off x="905184" y="1865366"/>
            <a:ext cx="7128792" cy="23762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a:r>
              <a:rPr lang="it-IT" sz="1800" dirty="0" smtClean="0"/>
              <a:t>Questa sessione è dedicata a:</a:t>
            </a:r>
          </a:p>
          <a:p>
            <a:pPr algn="l"/>
            <a:r>
              <a:rPr lang="it-IT" sz="1800" dirty="0" smtClean="0"/>
              <a:t>Sviluppare le competenze per la risoluzione dei conflitti e la cooperazione con i genitori nella risoluzione dei conflitti</a:t>
            </a:r>
            <a:endParaRPr lang="en-GB" sz="1800" dirty="0"/>
          </a:p>
        </p:txBody>
      </p:sp>
      <p:sp>
        <p:nvSpPr>
          <p:cNvPr id="8" name="Subtitle 3">
            <a:extLst>
              <a:ext uri="{FF2B5EF4-FFF2-40B4-BE49-F238E27FC236}">
                <a16:creationId xmlns="" xmlns:a16="http://schemas.microsoft.com/office/drawing/2014/main" id="{C656FDE2-8BCC-4362-BDC2-45BECCBE9535}"/>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a:t>
            </a:r>
            <a:r>
              <a:rPr lang="bs-Latn-BA" sz="1400" b="1" dirty="0">
                <a:solidFill>
                  <a:schemeClr val="tx1"/>
                </a:solidFill>
              </a:rPr>
              <a:t>3</a:t>
            </a:r>
            <a:r>
              <a:rPr lang="lt-LT" sz="1400" b="1" dirty="0" smtClean="0">
                <a:solidFill>
                  <a:schemeClr val="tx1"/>
                </a:solidFill>
              </a:rPr>
              <a:t>. </a:t>
            </a:r>
            <a:r>
              <a:rPr lang="it-IT" sz="1400" dirty="0" smtClean="0"/>
              <a:t>Risoluzione dei conflitti</a:t>
            </a:r>
            <a:endParaRPr lang="lt-LT" sz="1400" dirty="0" smtClean="0"/>
          </a:p>
          <a:p>
            <a:pPr>
              <a:defRPr/>
            </a:pPr>
            <a:endParaRPr lang="en-US" sz="1400" dirty="0"/>
          </a:p>
        </p:txBody>
      </p:sp>
    </p:spTree>
    <p:extLst>
      <p:ext uri="{BB962C8B-B14F-4D97-AF65-F5344CB8AC3E}">
        <p14:creationId xmlns:p14="http://schemas.microsoft.com/office/powerpoint/2010/main" val="3383577756"/>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 xmlns:a16="http://schemas.microsoft.com/office/drawing/2014/main" id="{2AB5D1A3-B1E7-4421-B55E-5DBB46C18533}"/>
              </a:ext>
            </a:extLst>
          </p:cNvPr>
          <p:cNvSpPr>
            <a:spLocks noGrp="1"/>
          </p:cNvSpPr>
          <p:nvPr>
            <p:ph type="subTitle" idx="1"/>
          </p:nvPr>
        </p:nvSpPr>
        <p:spPr>
          <a:xfrm>
            <a:off x="1306190" y="699542"/>
            <a:ext cx="7226249" cy="1368152"/>
          </a:xfrm>
        </p:spPr>
        <p:txBody>
          <a:bodyPr>
            <a:normAutofit/>
          </a:bodyPr>
          <a:lstStyle/>
          <a:p>
            <a:r>
              <a:rPr lang="it-IT" sz="1800" dirty="0" smtClean="0"/>
              <a:t>Cosa fanno di solito gli adulti quando i bambini sono in conflitto?</a:t>
            </a:r>
            <a:endParaRPr lang="en-US"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5" name="Subtitle 3">
            <a:extLst>
              <a:ext uri="{FF2B5EF4-FFF2-40B4-BE49-F238E27FC236}">
                <a16:creationId xmlns="" xmlns:a16="http://schemas.microsoft.com/office/drawing/2014/main" id="{A96D0E6D-E0FB-46EC-9E78-FCE19977F902}"/>
              </a:ext>
            </a:extLst>
          </p:cNvPr>
          <p:cNvSpPr txBox="1">
            <a:spLocks/>
          </p:cNvSpPr>
          <p:nvPr/>
        </p:nvSpPr>
        <p:spPr>
          <a:xfrm>
            <a:off x="905184" y="1491630"/>
            <a:ext cx="7128792" cy="237626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a:buFont typeface="+mj-lt"/>
              <a:buAutoNum type="arabicPeriod"/>
            </a:pPr>
            <a:r>
              <a:rPr lang="it-IT" sz="1600" dirty="0" smtClean="0">
                <a:solidFill>
                  <a:prstClr val="black">
                    <a:lumMod val="50000"/>
                    <a:lumOff val="50000"/>
                  </a:prstClr>
                </a:solidFill>
              </a:rPr>
              <a:t>Punizione - per i bambini la punizione e il comportamento sono molto spesso non collegati</a:t>
            </a:r>
          </a:p>
          <a:p>
            <a:pPr marL="342900" lvl="0" indent="-342900" algn="l">
              <a:buFont typeface="+mj-lt"/>
              <a:buAutoNum type="arabicPeriod"/>
            </a:pPr>
            <a:r>
              <a:rPr lang="it-IT" sz="1600" dirty="0" smtClean="0">
                <a:solidFill>
                  <a:prstClr val="black">
                    <a:lumMod val="50000"/>
                    <a:lumOff val="50000"/>
                  </a:prstClr>
                </a:solidFill>
              </a:rPr>
              <a:t>Affrontare le conseguenze - comportamento inaccettabile connesso alle conseguenze</a:t>
            </a:r>
          </a:p>
          <a:p>
            <a:pPr marL="342900" lvl="0" indent="-342900" algn="l">
              <a:buFont typeface="+mj-lt"/>
              <a:buAutoNum type="arabicPeriod"/>
            </a:pPr>
            <a:r>
              <a:rPr lang="it-IT" sz="1600" dirty="0" smtClean="0">
                <a:solidFill>
                  <a:prstClr val="black">
                    <a:lumMod val="50000"/>
                    <a:lumOff val="50000"/>
                  </a:prstClr>
                </a:solidFill>
              </a:rPr>
              <a:t>Approccio alla risoluzione dei problemi: il comportamento è visto come il problema che dovrebbe essere risolto</a:t>
            </a:r>
          </a:p>
          <a:p>
            <a:pPr marL="342900" lvl="0" indent="-342900" algn="l">
              <a:buFont typeface="+mj-lt"/>
              <a:buAutoNum type="arabicPeriod"/>
            </a:pPr>
            <a:endParaRPr lang="it-IT" sz="1600" dirty="0" smtClean="0">
              <a:solidFill>
                <a:prstClr val="black">
                  <a:lumMod val="50000"/>
                  <a:lumOff val="50000"/>
                </a:prstClr>
              </a:solidFill>
            </a:endParaRPr>
          </a:p>
          <a:p>
            <a:pPr marL="342900" lvl="0" indent="-342900" algn="l"/>
            <a:r>
              <a:rPr lang="it-IT" sz="1600" dirty="0" smtClean="0">
                <a:solidFill>
                  <a:prstClr val="black">
                    <a:lumMod val="50000"/>
                    <a:lumOff val="50000"/>
                  </a:prstClr>
                </a:solidFill>
              </a:rPr>
              <a:t>MA: IN TUTTI E TRE APPROCCI, GLI ADULTI stanno scegliendo la</a:t>
            </a:r>
          </a:p>
          <a:p>
            <a:pPr marL="342900" lvl="0" indent="-342900" algn="l"/>
            <a:r>
              <a:rPr lang="it-IT" sz="1600" dirty="0" smtClean="0">
                <a:solidFill>
                  <a:prstClr val="black">
                    <a:lumMod val="50000"/>
                    <a:lumOff val="50000"/>
                  </a:prstClr>
                </a:solidFill>
              </a:rPr>
              <a:t>punizione o conseguenza negativa senza coinvolgere i BAMBINI</a:t>
            </a:r>
            <a:endParaRPr lang="en-US" sz="1600" dirty="0">
              <a:solidFill>
                <a:prstClr val="black">
                  <a:lumMod val="50000"/>
                  <a:lumOff val="50000"/>
                </a:prstClr>
              </a:solidFill>
            </a:endParaRPr>
          </a:p>
        </p:txBody>
      </p:sp>
      <p:sp>
        <p:nvSpPr>
          <p:cNvPr id="9" name="Subtitle 3">
            <a:extLst>
              <a:ext uri="{FF2B5EF4-FFF2-40B4-BE49-F238E27FC236}">
                <a16:creationId xmlns="" xmlns:a16="http://schemas.microsoft.com/office/drawing/2014/main" id="{31A7C31F-C542-4535-A066-63D5B67BA81C}"/>
              </a:ext>
            </a:extLst>
          </p:cNvPr>
          <p:cNvSpPr txBox="1">
            <a:spLocks/>
          </p:cNvSpPr>
          <p:nvPr/>
        </p:nvSpPr>
        <p:spPr>
          <a:xfrm>
            <a:off x="836613" y="3556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a:t>
            </a:r>
            <a:r>
              <a:rPr lang="bs-Latn-BA" sz="1400" b="1" dirty="0" smtClean="0">
                <a:solidFill>
                  <a:schemeClr val="tx1"/>
                </a:solidFill>
              </a:rPr>
              <a:t>3</a:t>
            </a:r>
            <a:r>
              <a:rPr lang="lt-LT" sz="1400" b="1" dirty="0" smtClean="0">
                <a:solidFill>
                  <a:schemeClr val="tx1"/>
                </a:solidFill>
              </a:rPr>
              <a:t>. </a:t>
            </a:r>
            <a:r>
              <a:rPr lang="it-IT" sz="1400" dirty="0" smtClean="0"/>
              <a:t>Risoluzione dei conflitti</a:t>
            </a:r>
            <a:endParaRPr lang="lt-LT" sz="1400" dirty="0" smtClean="0"/>
          </a:p>
        </p:txBody>
      </p:sp>
    </p:spTree>
    <p:extLst>
      <p:ext uri="{BB962C8B-B14F-4D97-AF65-F5344CB8AC3E}">
        <p14:creationId xmlns:p14="http://schemas.microsoft.com/office/powerpoint/2010/main" val="178942456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 xmlns:a16="http://schemas.microsoft.com/office/drawing/2014/main" id="{2AB5D1A3-B1E7-4421-B55E-5DBB46C18533}"/>
              </a:ext>
            </a:extLst>
          </p:cNvPr>
          <p:cNvSpPr>
            <a:spLocks noGrp="1"/>
          </p:cNvSpPr>
          <p:nvPr>
            <p:ph type="subTitle" idx="1"/>
          </p:nvPr>
        </p:nvSpPr>
        <p:spPr>
          <a:xfrm>
            <a:off x="1306190" y="699542"/>
            <a:ext cx="7226249" cy="1368152"/>
          </a:xfrm>
        </p:spPr>
        <p:txBody>
          <a:bodyPr>
            <a:normAutofit/>
          </a:bodyPr>
          <a:lstStyle/>
          <a:p>
            <a:r>
              <a:rPr lang="it-IT" sz="1800" dirty="0" smtClean="0"/>
              <a:t>GIUSTIZIA RETRIBUTIVA O RESTAURATIVA?</a:t>
            </a:r>
            <a:endParaRPr lang="lt-LT" sz="1800" dirty="0"/>
          </a:p>
          <a:p>
            <a:endParaRPr lang="en-US"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9" name="Subtitle 3">
            <a:extLst>
              <a:ext uri="{FF2B5EF4-FFF2-40B4-BE49-F238E27FC236}">
                <a16:creationId xmlns="" xmlns:a16="http://schemas.microsoft.com/office/drawing/2014/main" id="{31A7C31F-C542-4535-A066-63D5B67BA81C}"/>
              </a:ext>
            </a:extLst>
          </p:cNvPr>
          <p:cNvSpPr txBox="1">
            <a:spLocks/>
          </p:cNvSpPr>
          <p:nvPr/>
        </p:nvSpPr>
        <p:spPr>
          <a:xfrm>
            <a:off x="836613" y="3556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a:t>
            </a:r>
            <a:r>
              <a:rPr lang="bs-Latn-BA" sz="1400" b="1" dirty="0" smtClean="0">
                <a:solidFill>
                  <a:schemeClr val="tx1"/>
                </a:solidFill>
              </a:rPr>
              <a:t>3</a:t>
            </a:r>
            <a:r>
              <a:rPr lang="lt-LT" sz="1400" b="1" dirty="0" smtClean="0">
                <a:solidFill>
                  <a:schemeClr val="tx1"/>
                </a:solidFill>
              </a:rPr>
              <a:t>. </a:t>
            </a:r>
            <a:r>
              <a:rPr lang="it-IT" sz="1400" dirty="0" smtClean="0"/>
              <a:t>Risoluzione dei conflitti</a:t>
            </a:r>
            <a:endParaRPr lang="lt-LT" sz="1400" dirty="0" smtClean="0"/>
          </a:p>
        </p:txBody>
      </p:sp>
      <p:graphicFrame>
        <p:nvGraphicFramePr>
          <p:cNvPr id="8" name="Content Placeholder 2">
            <a:extLst>
              <a:ext uri="{FF2B5EF4-FFF2-40B4-BE49-F238E27FC236}">
                <a16:creationId xmlns="" xmlns:a16="http://schemas.microsoft.com/office/drawing/2014/main" id="{0D47C008-3467-42D3-AF89-3372A9AAF9C3}"/>
              </a:ext>
            </a:extLst>
          </p:cNvPr>
          <p:cNvGraphicFramePr>
            <a:graphicFrameLocks/>
          </p:cNvGraphicFramePr>
          <p:nvPr>
            <p:extLst>
              <p:ext uri="{D42A27DB-BD31-4B8C-83A1-F6EECF244321}">
                <p14:modId xmlns:p14="http://schemas.microsoft.com/office/powerpoint/2010/main" val="1857320507"/>
              </p:ext>
            </p:extLst>
          </p:nvPr>
        </p:nvGraphicFramePr>
        <p:xfrm>
          <a:off x="467544" y="1131590"/>
          <a:ext cx="7779878" cy="2963991"/>
        </p:xfrm>
        <a:graphic>
          <a:graphicData uri="http://schemas.openxmlformats.org/drawingml/2006/table">
            <a:tbl>
              <a:tblPr firstRow="1" bandRow="1">
                <a:tableStyleId>{16D9F66E-5EB9-4882-86FB-DCBF35E3C3E4}</a:tableStyleId>
              </a:tblPr>
              <a:tblGrid>
                <a:gridCol w="3889939">
                  <a:extLst>
                    <a:ext uri="{9D8B030D-6E8A-4147-A177-3AD203B41FA5}">
                      <a16:colId xmlns="" xmlns:a16="http://schemas.microsoft.com/office/drawing/2014/main" val="478903885"/>
                    </a:ext>
                  </a:extLst>
                </a:gridCol>
                <a:gridCol w="3889939">
                  <a:extLst>
                    <a:ext uri="{9D8B030D-6E8A-4147-A177-3AD203B41FA5}">
                      <a16:colId xmlns="" xmlns:a16="http://schemas.microsoft.com/office/drawing/2014/main" val="3836924283"/>
                    </a:ext>
                  </a:extLst>
                </a:gridCol>
              </a:tblGrid>
              <a:tr h="370499">
                <a:tc>
                  <a:txBody>
                    <a:bodyPr/>
                    <a:lstStyle/>
                    <a:p>
                      <a:r>
                        <a:rPr lang="en-US" sz="1400" dirty="0" smtClean="0">
                          <a:latin typeface="Open Sans"/>
                        </a:rPr>
                        <a:t>GIUSTIZIA</a:t>
                      </a:r>
                      <a:r>
                        <a:rPr lang="en-US" sz="1400" baseline="0" dirty="0" smtClean="0">
                          <a:latin typeface="Open Sans"/>
                        </a:rPr>
                        <a:t> RETRIBUTIVA</a:t>
                      </a:r>
                      <a:endParaRPr lang="bs-Latn-BA" sz="1400" dirty="0"/>
                    </a:p>
                  </a:txBody>
                  <a:tcPr/>
                </a:tc>
                <a:tc>
                  <a:txBody>
                    <a:bodyPr/>
                    <a:lstStyle/>
                    <a:p>
                      <a:r>
                        <a:rPr lang="en-US" sz="1400" dirty="0" smtClean="0">
                          <a:latin typeface="Open Sans"/>
                        </a:rPr>
                        <a:t>GIUSTIZIA RESTAURATIVA</a:t>
                      </a:r>
                      <a:endParaRPr lang="bs-Latn-BA" sz="1400" dirty="0"/>
                    </a:p>
                  </a:txBody>
                  <a:tcPr/>
                </a:tc>
                <a:extLst>
                  <a:ext uri="{0D108BD9-81ED-4DB2-BD59-A6C34878D82A}">
                    <a16:rowId xmlns="" xmlns:a16="http://schemas.microsoft.com/office/drawing/2014/main" val="3669135635"/>
                  </a:ext>
                </a:extLst>
              </a:tr>
              <a:tr h="578587">
                <a:tc>
                  <a:txBody>
                    <a:bodyPr/>
                    <a:lstStyle/>
                    <a:p>
                      <a:r>
                        <a:rPr lang="it-IT" sz="1400" dirty="0" smtClean="0">
                          <a:latin typeface="Open Sans"/>
                        </a:rPr>
                        <a:t>Cattivo comportamento visto come infrangere le regole</a:t>
                      </a:r>
                      <a:endParaRPr lang="bs-Latn-BA" sz="1400" dirty="0"/>
                    </a:p>
                  </a:txBody>
                  <a:tcPr/>
                </a:tc>
                <a:tc>
                  <a:txBody>
                    <a:bodyPr/>
                    <a:lstStyle/>
                    <a:p>
                      <a:r>
                        <a:rPr lang="it-IT" sz="1400" dirty="0" smtClean="0">
                          <a:latin typeface="Open Sans"/>
                        </a:rPr>
                        <a:t>Cattivo comportamento visto come danno fatto da una persona / gruppo a un'altra</a:t>
                      </a:r>
                      <a:endParaRPr lang="bs-Latn-BA" sz="1400" dirty="0"/>
                    </a:p>
                  </a:txBody>
                  <a:tcPr/>
                </a:tc>
                <a:extLst>
                  <a:ext uri="{0D108BD9-81ED-4DB2-BD59-A6C34878D82A}">
                    <a16:rowId xmlns="" xmlns:a16="http://schemas.microsoft.com/office/drawing/2014/main" val="3641357237"/>
                  </a:ext>
                </a:extLst>
              </a:tr>
              <a:tr h="822203">
                <a:tc>
                  <a:txBody>
                    <a:bodyPr/>
                    <a:lstStyle/>
                    <a:p>
                      <a:r>
                        <a:rPr lang="it-IT" sz="1400" dirty="0" smtClean="0">
                          <a:latin typeface="Open Sans"/>
                        </a:rPr>
                        <a:t>Stabilire il rimprovero o la colpa, concentrarsi sul passato (cosa è successo ??)</a:t>
                      </a:r>
                      <a:endParaRPr lang="bs-Latn-BA" sz="1400" dirty="0"/>
                    </a:p>
                  </a:txBody>
                  <a:tcPr/>
                </a:tc>
                <a:tc>
                  <a:txBody>
                    <a:bodyPr/>
                    <a:lstStyle/>
                    <a:p>
                      <a:r>
                        <a:rPr lang="it-IT" sz="1400" smtClean="0">
                          <a:latin typeface="Open Sans"/>
                        </a:rPr>
                        <a:t>Concentrati sulla risoluzione dei problemi esprimendo sentimenti e bisogni e su come soddisfarli in futuro</a:t>
                      </a:r>
                      <a:endParaRPr lang="bs-Latn-BA" sz="1400" dirty="0"/>
                    </a:p>
                  </a:txBody>
                  <a:tcPr/>
                </a:tc>
                <a:extLst>
                  <a:ext uri="{0D108BD9-81ED-4DB2-BD59-A6C34878D82A}">
                    <a16:rowId xmlns="" xmlns:a16="http://schemas.microsoft.com/office/drawing/2014/main" val="3963234330"/>
                  </a:ext>
                </a:extLst>
              </a:tr>
              <a:tr h="370499">
                <a:tc>
                  <a:txBody>
                    <a:bodyPr/>
                    <a:lstStyle/>
                    <a:p>
                      <a:r>
                        <a:rPr lang="it-IT" sz="1400" dirty="0" smtClean="0">
                          <a:latin typeface="Open Sans"/>
                        </a:rPr>
                        <a:t>La figura dell'autorità decide sulla penalità</a:t>
                      </a:r>
                      <a:endParaRPr lang="bs-Latn-BA" sz="1400" dirty="0"/>
                    </a:p>
                  </a:txBody>
                  <a:tcPr/>
                </a:tc>
                <a:tc>
                  <a:txBody>
                    <a:bodyPr/>
                    <a:lstStyle/>
                    <a:p>
                      <a:r>
                        <a:rPr lang="it-IT" sz="1400" dirty="0" smtClean="0">
                          <a:latin typeface="Open Sans"/>
                        </a:rPr>
                        <a:t>Dialogo e negoziazione di tutto incluso</a:t>
                      </a:r>
                      <a:endParaRPr lang="bs-Latn-BA" sz="1400" dirty="0"/>
                    </a:p>
                  </a:txBody>
                  <a:tcPr/>
                </a:tc>
                <a:extLst>
                  <a:ext uri="{0D108BD9-81ED-4DB2-BD59-A6C34878D82A}">
                    <a16:rowId xmlns="" xmlns:a16="http://schemas.microsoft.com/office/drawing/2014/main" val="2931241798"/>
                  </a:ext>
                </a:extLst>
              </a:tr>
              <a:tr h="822203">
                <a:tc>
                  <a:txBody>
                    <a:bodyPr/>
                    <a:lstStyle/>
                    <a:p>
                      <a:r>
                        <a:rPr lang="it-IT" sz="1400" dirty="0" smtClean="0">
                          <a:latin typeface="Open Sans"/>
                        </a:rPr>
                        <a:t>Imposizione di dolore o spiacevolezza</a:t>
                      </a:r>
                      <a:endParaRPr lang="bs-Latn-BA" sz="1400" dirty="0"/>
                    </a:p>
                  </a:txBody>
                  <a:tcPr/>
                </a:tc>
                <a:tc>
                  <a:txBody>
                    <a:bodyPr/>
                    <a:lstStyle/>
                    <a:p>
                      <a:r>
                        <a:rPr lang="it-IT" sz="1400" dirty="0" smtClean="0">
                          <a:latin typeface="Open Sans"/>
                        </a:rPr>
                        <a:t>Ripristinare entrambe le parti con l'obiettivo della riconciliazione e riconoscere le responsabilità delle scelte</a:t>
                      </a:r>
                      <a:endParaRPr lang="bs-Latn-BA" sz="1400" dirty="0"/>
                    </a:p>
                  </a:txBody>
                  <a:tcPr/>
                </a:tc>
                <a:extLst>
                  <a:ext uri="{0D108BD9-81ED-4DB2-BD59-A6C34878D82A}">
                    <a16:rowId xmlns="" xmlns:a16="http://schemas.microsoft.com/office/drawing/2014/main" val="72258853"/>
                  </a:ext>
                </a:extLst>
              </a:tr>
            </a:tbl>
          </a:graphicData>
        </a:graphic>
      </p:graphicFrame>
    </p:spTree>
    <p:extLst>
      <p:ext uri="{BB962C8B-B14F-4D97-AF65-F5344CB8AC3E}">
        <p14:creationId xmlns:p14="http://schemas.microsoft.com/office/powerpoint/2010/main" val="773373621"/>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 xmlns:a16="http://schemas.microsoft.com/office/drawing/2014/main" id="{2AB5D1A3-B1E7-4421-B55E-5DBB46C18533}"/>
              </a:ext>
            </a:extLst>
          </p:cNvPr>
          <p:cNvSpPr>
            <a:spLocks noGrp="1"/>
          </p:cNvSpPr>
          <p:nvPr>
            <p:ph type="subTitle" idx="1"/>
          </p:nvPr>
        </p:nvSpPr>
        <p:spPr>
          <a:xfrm>
            <a:off x="1306190" y="699542"/>
            <a:ext cx="7226249" cy="1368152"/>
          </a:xfrm>
        </p:spPr>
        <p:txBody>
          <a:bodyPr>
            <a:normAutofit/>
          </a:bodyPr>
          <a:lstStyle/>
          <a:p>
            <a:r>
              <a:rPr lang="en-US" sz="1800" dirty="0"/>
              <a:t>RETRIBUTIVE </a:t>
            </a:r>
            <a:r>
              <a:rPr lang="en-US" sz="1800" dirty="0" smtClean="0"/>
              <a:t>VS. RESTORATIVE JUSTICE </a:t>
            </a:r>
            <a:endParaRPr lang="lt-LT" sz="1800" dirty="0"/>
          </a:p>
          <a:p>
            <a:endParaRPr lang="en-US"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9" name="Subtitle 3">
            <a:extLst>
              <a:ext uri="{FF2B5EF4-FFF2-40B4-BE49-F238E27FC236}">
                <a16:creationId xmlns="" xmlns:a16="http://schemas.microsoft.com/office/drawing/2014/main" id="{31A7C31F-C542-4535-A066-63D5B67BA81C}"/>
              </a:ext>
            </a:extLst>
          </p:cNvPr>
          <p:cNvSpPr txBox="1">
            <a:spLocks/>
          </p:cNvSpPr>
          <p:nvPr/>
        </p:nvSpPr>
        <p:spPr>
          <a:xfrm>
            <a:off x="836613" y="3556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a:t>
            </a:r>
            <a:r>
              <a:rPr lang="bs-Latn-BA" sz="1400" b="1" dirty="0" smtClean="0">
                <a:solidFill>
                  <a:schemeClr val="tx1"/>
                </a:solidFill>
              </a:rPr>
              <a:t>3</a:t>
            </a:r>
            <a:r>
              <a:rPr lang="lt-LT" sz="1400" b="1" dirty="0" smtClean="0">
                <a:solidFill>
                  <a:schemeClr val="tx1"/>
                </a:solidFill>
              </a:rPr>
              <a:t>. </a:t>
            </a:r>
            <a:r>
              <a:rPr lang="it-IT" sz="1400" dirty="0" smtClean="0"/>
              <a:t>Risoluzione dei conflitti</a:t>
            </a:r>
            <a:endParaRPr lang="lt-LT" sz="1400" dirty="0" smtClean="0"/>
          </a:p>
        </p:txBody>
      </p:sp>
      <p:graphicFrame>
        <p:nvGraphicFramePr>
          <p:cNvPr id="10" name="Content Placeholder 2">
            <a:extLst>
              <a:ext uri="{FF2B5EF4-FFF2-40B4-BE49-F238E27FC236}">
                <a16:creationId xmlns="" xmlns:a16="http://schemas.microsoft.com/office/drawing/2014/main" id="{0D47C008-3467-42D3-AF89-3372A9AAF9C3}"/>
              </a:ext>
            </a:extLst>
          </p:cNvPr>
          <p:cNvGraphicFramePr>
            <a:graphicFrameLocks/>
          </p:cNvGraphicFramePr>
          <p:nvPr>
            <p:extLst>
              <p:ext uri="{D42A27DB-BD31-4B8C-83A1-F6EECF244321}">
                <p14:modId xmlns:p14="http://schemas.microsoft.com/office/powerpoint/2010/main" val="828944418"/>
              </p:ext>
            </p:extLst>
          </p:nvPr>
        </p:nvGraphicFramePr>
        <p:xfrm>
          <a:off x="755576" y="1131590"/>
          <a:ext cx="7656842" cy="2998534"/>
        </p:xfrm>
        <a:graphic>
          <a:graphicData uri="http://schemas.openxmlformats.org/drawingml/2006/table">
            <a:tbl>
              <a:tblPr firstRow="1" bandRow="1">
                <a:tableStyleId>{16D9F66E-5EB9-4882-86FB-DCBF35E3C3E4}</a:tableStyleId>
              </a:tblPr>
              <a:tblGrid>
                <a:gridCol w="3840419">
                  <a:extLst>
                    <a:ext uri="{9D8B030D-6E8A-4147-A177-3AD203B41FA5}">
                      <a16:colId xmlns="" xmlns:a16="http://schemas.microsoft.com/office/drawing/2014/main" val="478903885"/>
                    </a:ext>
                  </a:extLst>
                </a:gridCol>
                <a:gridCol w="3816423">
                  <a:extLst>
                    <a:ext uri="{9D8B030D-6E8A-4147-A177-3AD203B41FA5}">
                      <a16:colId xmlns="" xmlns:a16="http://schemas.microsoft.com/office/drawing/2014/main" val="3836924283"/>
                    </a:ext>
                  </a:extLst>
                </a:gridCol>
              </a:tblGrid>
              <a:tr h="328568">
                <a:tc>
                  <a:txBody>
                    <a:bodyPr/>
                    <a:lstStyle/>
                    <a:p>
                      <a:r>
                        <a:rPr lang="en-US" sz="1400" dirty="0" smtClean="0">
                          <a:latin typeface="Open Sans"/>
                        </a:rPr>
                        <a:t>GIUSTIZIA</a:t>
                      </a:r>
                      <a:r>
                        <a:rPr lang="en-US" sz="1400" baseline="0" dirty="0" smtClean="0">
                          <a:latin typeface="Open Sans"/>
                        </a:rPr>
                        <a:t> RETRIBUTIVA</a:t>
                      </a:r>
                      <a:endParaRPr lang="bs-Latn-BA" sz="1400" dirty="0"/>
                    </a:p>
                  </a:txBody>
                  <a:tcPr/>
                </a:tc>
                <a:tc>
                  <a:txBody>
                    <a:bodyPr/>
                    <a:lstStyle/>
                    <a:p>
                      <a:r>
                        <a:rPr lang="en-US" sz="1400" dirty="0" smtClean="0">
                          <a:latin typeface="Open Sans"/>
                        </a:rPr>
                        <a:t>GIUSTIZIA RESTAURATIVA</a:t>
                      </a:r>
                      <a:endParaRPr lang="bs-Latn-BA" sz="1400" dirty="0"/>
                    </a:p>
                  </a:txBody>
                  <a:tcPr/>
                </a:tc>
                <a:extLst>
                  <a:ext uri="{0D108BD9-81ED-4DB2-BD59-A6C34878D82A}">
                    <a16:rowId xmlns="" xmlns:a16="http://schemas.microsoft.com/office/drawing/2014/main" val="3669135635"/>
                  </a:ext>
                </a:extLst>
              </a:tr>
              <a:tr h="487506">
                <a:tc>
                  <a:txBody>
                    <a:bodyPr/>
                    <a:lstStyle/>
                    <a:p>
                      <a:r>
                        <a:rPr lang="it-IT" sz="1400" dirty="0" smtClean="0">
                          <a:latin typeface="Open Sans"/>
                        </a:rPr>
                        <a:t>Attenzione alle regole e obbedienza alle regole</a:t>
                      </a:r>
                      <a:endParaRPr lang="bs-Latn-BA" sz="1400" dirty="0"/>
                    </a:p>
                  </a:txBody>
                  <a:tcPr/>
                </a:tc>
                <a:tc>
                  <a:txBody>
                    <a:bodyPr/>
                    <a:lstStyle/>
                    <a:p>
                      <a:r>
                        <a:rPr lang="it-IT" sz="1400" dirty="0" smtClean="0">
                          <a:latin typeface="Open Sans"/>
                        </a:rPr>
                        <a:t>Attenzione alla relazione e al raggiungimento dei risultati reciprocamente desiderati</a:t>
                      </a:r>
                      <a:endParaRPr lang="bs-Latn-BA" sz="1400" dirty="0"/>
                    </a:p>
                  </a:txBody>
                  <a:tcPr/>
                </a:tc>
                <a:extLst>
                  <a:ext uri="{0D108BD9-81ED-4DB2-BD59-A6C34878D82A}">
                    <a16:rowId xmlns="" xmlns:a16="http://schemas.microsoft.com/office/drawing/2014/main" val="3641357237"/>
                  </a:ext>
                </a:extLst>
              </a:tr>
              <a:tr h="520233">
                <a:tc>
                  <a:txBody>
                    <a:bodyPr/>
                    <a:lstStyle/>
                    <a:p>
                      <a:r>
                        <a:rPr lang="en-US" sz="1400" dirty="0" err="1" smtClean="0">
                          <a:latin typeface="Open Sans"/>
                        </a:rPr>
                        <a:t>Conflitto</a:t>
                      </a:r>
                      <a:r>
                        <a:rPr lang="en-US" sz="1400" dirty="0" smtClean="0">
                          <a:latin typeface="Open Sans"/>
                        </a:rPr>
                        <a:t> </a:t>
                      </a:r>
                      <a:r>
                        <a:rPr lang="en-US" sz="1400" dirty="0" err="1" smtClean="0">
                          <a:latin typeface="Open Sans"/>
                        </a:rPr>
                        <a:t>impersonale</a:t>
                      </a:r>
                      <a:r>
                        <a:rPr lang="en-US" sz="1400" dirty="0" smtClean="0">
                          <a:latin typeface="Open Sans"/>
                        </a:rPr>
                        <a:t> e </a:t>
                      </a:r>
                      <a:r>
                        <a:rPr lang="en-US" sz="1400" dirty="0" err="1" smtClean="0">
                          <a:latin typeface="Open Sans"/>
                        </a:rPr>
                        <a:t>astratto</a:t>
                      </a:r>
                      <a:endParaRPr lang="bs-Latn-BA" sz="1400" dirty="0"/>
                    </a:p>
                  </a:txBody>
                  <a:tcPr/>
                </a:tc>
                <a:tc>
                  <a:txBody>
                    <a:bodyPr/>
                    <a:lstStyle/>
                    <a:p>
                      <a:r>
                        <a:rPr lang="it-IT" sz="1400" dirty="0" smtClean="0">
                          <a:latin typeface="Open Sans"/>
                        </a:rPr>
                        <a:t>Il conflitto è personale con l'opportunità di imparare da esso</a:t>
                      </a:r>
                      <a:endParaRPr lang="bs-Latn-BA" sz="1400" dirty="0"/>
                    </a:p>
                  </a:txBody>
                  <a:tcPr/>
                </a:tc>
                <a:extLst>
                  <a:ext uri="{0D108BD9-81ED-4DB2-BD59-A6C34878D82A}">
                    <a16:rowId xmlns="" xmlns:a16="http://schemas.microsoft.com/office/drawing/2014/main" val="3963234330"/>
                  </a:ext>
                </a:extLst>
              </a:tr>
              <a:tr h="301188">
                <a:tc>
                  <a:txBody>
                    <a:bodyPr/>
                    <a:lstStyle/>
                    <a:p>
                      <a:r>
                        <a:rPr lang="it-IT" sz="1400" dirty="0" smtClean="0">
                          <a:latin typeface="Open Sans"/>
                        </a:rPr>
                        <a:t>Un infortunio sociale sostituito da un altro</a:t>
                      </a:r>
                      <a:endParaRPr lang="bs-Latn-BA" sz="1400" dirty="0"/>
                    </a:p>
                  </a:txBody>
                  <a:tcPr/>
                </a:tc>
                <a:tc>
                  <a:txBody>
                    <a:bodyPr/>
                    <a:lstStyle/>
                    <a:p>
                      <a:r>
                        <a:rPr lang="it-IT" sz="1400" dirty="0" smtClean="0">
                          <a:latin typeface="Open Sans"/>
                        </a:rPr>
                        <a:t>Concentrarsi sulla riparazione di lesioni sociali</a:t>
                      </a:r>
                      <a:endParaRPr lang="bs-Latn-BA" sz="1400" dirty="0"/>
                    </a:p>
                  </a:txBody>
                  <a:tcPr/>
                </a:tc>
                <a:extLst>
                  <a:ext uri="{0D108BD9-81ED-4DB2-BD59-A6C34878D82A}">
                    <a16:rowId xmlns="" xmlns:a16="http://schemas.microsoft.com/office/drawing/2014/main" val="2931241798"/>
                  </a:ext>
                </a:extLst>
              </a:tr>
              <a:tr h="368449">
                <a:tc>
                  <a:txBody>
                    <a:bodyPr/>
                    <a:lstStyle/>
                    <a:p>
                      <a:r>
                        <a:rPr lang="en-US" sz="1400" dirty="0" err="1" smtClean="0">
                          <a:latin typeface="Open Sans"/>
                        </a:rPr>
                        <a:t>Gli</a:t>
                      </a:r>
                      <a:r>
                        <a:rPr lang="en-US" sz="1400" baseline="0" dirty="0" smtClean="0">
                          <a:latin typeface="Open Sans"/>
                        </a:rPr>
                        <a:t> </a:t>
                      </a:r>
                      <a:r>
                        <a:rPr lang="en-US" sz="1400" baseline="0" dirty="0" err="1" smtClean="0">
                          <a:latin typeface="Open Sans"/>
                        </a:rPr>
                        <a:t>a</a:t>
                      </a:r>
                      <a:r>
                        <a:rPr lang="en-US" sz="1400" dirty="0" err="1" smtClean="0">
                          <a:latin typeface="Open Sans"/>
                        </a:rPr>
                        <a:t>ltri</a:t>
                      </a:r>
                      <a:r>
                        <a:rPr lang="en-US" sz="1400" dirty="0" smtClean="0">
                          <a:latin typeface="Open Sans"/>
                        </a:rPr>
                        <a:t> </a:t>
                      </a:r>
                      <a:r>
                        <a:rPr lang="en-US" sz="1400" dirty="0" err="1" smtClean="0">
                          <a:latin typeface="Open Sans"/>
                        </a:rPr>
                        <a:t>visti</a:t>
                      </a:r>
                      <a:r>
                        <a:rPr lang="en-US" sz="1400" dirty="0" smtClean="0">
                          <a:latin typeface="Open Sans"/>
                        </a:rPr>
                        <a:t> come </a:t>
                      </a:r>
                      <a:r>
                        <a:rPr lang="en-US" sz="1400" dirty="0" err="1" smtClean="0">
                          <a:latin typeface="Open Sans"/>
                        </a:rPr>
                        <a:t>spettatori</a:t>
                      </a:r>
                      <a:endParaRPr lang="bs-Latn-BA" sz="1400" dirty="0"/>
                    </a:p>
                  </a:txBody>
                  <a:tcPr/>
                </a:tc>
                <a:tc>
                  <a:txBody>
                    <a:bodyPr/>
                    <a:lstStyle/>
                    <a:p>
                      <a:r>
                        <a:rPr lang="it-IT" sz="1400" dirty="0" smtClean="0">
                          <a:latin typeface="Open Sans"/>
                        </a:rPr>
                        <a:t>Gli</a:t>
                      </a:r>
                      <a:r>
                        <a:rPr lang="it-IT" sz="1400" baseline="0" dirty="0" smtClean="0">
                          <a:latin typeface="Open Sans"/>
                        </a:rPr>
                        <a:t> a</a:t>
                      </a:r>
                      <a:r>
                        <a:rPr lang="it-IT" sz="1400" dirty="0" smtClean="0">
                          <a:latin typeface="Open Sans"/>
                        </a:rPr>
                        <a:t>ltri coinvolti nel facilitare la negoziazione</a:t>
                      </a:r>
                      <a:endParaRPr lang="bs-Latn-BA" sz="1400" dirty="0"/>
                    </a:p>
                  </a:txBody>
                  <a:tcPr/>
                </a:tc>
                <a:extLst>
                  <a:ext uri="{0D108BD9-81ED-4DB2-BD59-A6C34878D82A}">
                    <a16:rowId xmlns="" xmlns:a16="http://schemas.microsoft.com/office/drawing/2014/main" val="72258853"/>
                  </a:ext>
                </a:extLst>
              </a:tr>
              <a:tr h="958324">
                <a:tc>
                  <a:txBody>
                    <a:bodyPr/>
                    <a:lstStyle/>
                    <a:p>
                      <a:r>
                        <a:rPr lang="it-IT" sz="1400" dirty="0" smtClean="0">
                          <a:latin typeface="Open Sans"/>
                        </a:rPr>
                        <a:t>Responsabilità definita come ricevere la punizione</a:t>
                      </a:r>
                      <a:endParaRPr lang="bs-Latn-BA" sz="1400" dirty="0"/>
                    </a:p>
                  </a:txBody>
                  <a:tcPr/>
                </a:tc>
                <a:tc>
                  <a:txBody>
                    <a:bodyPr/>
                    <a:lstStyle/>
                    <a:p>
                      <a:r>
                        <a:rPr lang="it-IT" sz="1400" dirty="0" smtClean="0">
                          <a:latin typeface="Open Sans"/>
                        </a:rPr>
                        <a:t>Responsabilità vista come la comprensione dell'impatto delle azioni, assumersi la responsabilità delle scelte e suggerire modi per riparare il danno</a:t>
                      </a:r>
                      <a:endParaRPr lang="bs-Latn-BA" sz="1400" dirty="0"/>
                    </a:p>
                  </a:txBody>
                  <a:tcPr/>
                </a:tc>
                <a:extLst>
                  <a:ext uri="{0D108BD9-81ED-4DB2-BD59-A6C34878D82A}">
                    <a16:rowId xmlns="" xmlns:a16="http://schemas.microsoft.com/office/drawing/2014/main" val="3921979310"/>
                  </a:ext>
                </a:extLst>
              </a:tr>
            </a:tbl>
          </a:graphicData>
        </a:graphic>
      </p:graphicFrame>
    </p:spTree>
    <p:extLst>
      <p:ext uri="{BB962C8B-B14F-4D97-AF65-F5344CB8AC3E}">
        <p14:creationId xmlns:p14="http://schemas.microsoft.com/office/powerpoint/2010/main" val="313994020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 xmlns:a16="http://schemas.microsoft.com/office/drawing/2014/main" id="{2AB5D1A3-B1E7-4421-B55E-5DBB46C18533}"/>
              </a:ext>
            </a:extLst>
          </p:cNvPr>
          <p:cNvSpPr>
            <a:spLocks noGrp="1"/>
          </p:cNvSpPr>
          <p:nvPr>
            <p:ph type="subTitle" idx="1"/>
          </p:nvPr>
        </p:nvSpPr>
        <p:spPr>
          <a:xfrm>
            <a:off x="1306190" y="699542"/>
            <a:ext cx="7226249" cy="1368152"/>
          </a:xfrm>
        </p:spPr>
        <p:txBody>
          <a:bodyPr>
            <a:normAutofit/>
          </a:bodyPr>
          <a:lstStyle/>
          <a:p>
            <a:r>
              <a:rPr lang="en-US" sz="1800" b="1" dirty="0" err="1" smtClean="0"/>
              <a:t>Ruolo</a:t>
            </a:r>
            <a:r>
              <a:rPr lang="en-US" sz="1800" b="1" dirty="0" smtClean="0"/>
              <a:t> </a:t>
            </a:r>
            <a:r>
              <a:rPr lang="en-US" sz="1800" b="1" dirty="0" err="1" smtClean="0"/>
              <a:t>dei</a:t>
            </a:r>
            <a:r>
              <a:rPr lang="en-US" sz="1800" b="1" dirty="0" smtClean="0"/>
              <a:t> </a:t>
            </a:r>
            <a:r>
              <a:rPr lang="en-US" sz="1800" b="1" dirty="0" err="1" smtClean="0"/>
              <a:t>genitori</a:t>
            </a:r>
            <a:r>
              <a:rPr lang="en-US" sz="1800" b="1" dirty="0" smtClean="0"/>
              <a:t> </a:t>
            </a:r>
            <a:r>
              <a:rPr lang="en-US" sz="1800" b="1" dirty="0" err="1" smtClean="0"/>
              <a:t>nel</a:t>
            </a:r>
            <a:r>
              <a:rPr lang="en-US" sz="1800" b="1" dirty="0" smtClean="0"/>
              <a:t> </a:t>
            </a:r>
            <a:r>
              <a:rPr lang="en-US" sz="1800" b="1" dirty="0" err="1" smtClean="0"/>
              <a:t>conflitto</a:t>
            </a:r>
            <a:endParaRPr lang="en-US" b="1"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9" name="Subtitle 3">
            <a:extLst>
              <a:ext uri="{FF2B5EF4-FFF2-40B4-BE49-F238E27FC236}">
                <a16:creationId xmlns="" xmlns:a16="http://schemas.microsoft.com/office/drawing/2014/main" id="{31A7C31F-C542-4535-A066-63D5B67BA81C}"/>
              </a:ext>
            </a:extLst>
          </p:cNvPr>
          <p:cNvSpPr txBox="1">
            <a:spLocks/>
          </p:cNvSpPr>
          <p:nvPr/>
        </p:nvSpPr>
        <p:spPr>
          <a:xfrm>
            <a:off x="836613" y="3556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a:t>
            </a:r>
            <a:r>
              <a:rPr lang="bs-Latn-BA" sz="1400" b="1" dirty="0" smtClean="0">
                <a:solidFill>
                  <a:schemeClr val="tx1"/>
                </a:solidFill>
              </a:rPr>
              <a:t>3</a:t>
            </a:r>
            <a:r>
              <a:rPr lang="lt-LT" sz="1400" b="1" dirty="0" smtClean="0">
                <a:solidFill>
                  <a:schemeClr val="tx1"/>
                </a:solidFill>
              </a:rPr>
              <a:t>. </a:t>
            </a:r>
            <a:r>
              <a:rPr lang="it-IT" sz="1400" dirty="0" smtClean="0"/>
              <a:t>Risoluzione dei conflitti</a:t>
            </a:r>
            <a:endParaRPr lang="lt-LT" sz="1400" dirty="0" smtClean="0"/>
          </a:p>
        </p:txBody>
      </p:sp>
      <p:sp>
        <p:nvSpPr>
          <p:cNvPr id="3" name="Rectangle 2"/>
          <p:cNvSpPr/>
          <p:nvPr/>
        </p:nvSpPr>
        <p:spPr>
          <a:xfrm>
            <a:off x="899592" y="1603936"/>
            <a:ext cx="7272808" cy="2252924"/>
          </a:xfrm>
          <a:prstGeom prst="rect">
            <a:avLst/>
          </a:prstGeom>
        </p:spPr>
        <p:txBody>
          <a:bodyPr wrap="square">
            <a:spAutoFit/>
          </a:bodyPr>
          <a:lstStyle/>
          <a:p>
            <a:pPr marL="342900" lvl="0" indent="-342900">
              <a:spcBef>
                <a:spcPct val="20000"/>
              </a:spcBef>
              <a:buFont typeface="+mj-lt"/>
              <a:buAutoNum type="arabicPeriod"/>
            </a:pPr>
            <a:r>
              <a:rPr lang="it-IT" dirty="0" smtClean="0">
                <a:solidFill>
                  <a:prstClr val="black">
                    <a:lumMod val="50000"/>
                    <a:lumOff val="50000"/>
                  </a:prstClr>
                </a:solidFill>
                <a:latin typeface="Open Sans" pitchFamily="34" charset="0"/>
              </a:rPr>
              <a:t>Invita i bambini / atleti ad affrontare insieme ciò che è successo</a:t>
            </a:r>
          </a:p>
          <a:p>
            <a:pPr marL="342900" lvl="0" indent="-342900">
              <a:spcBef>
                <a:spcPct val="20000"/>
              </a:spcBef>
              <a:buFont typeface="+mj-lt"/>
              <a:buAutoNum type="arabicPeriod"/>
            </a:pPr>
            <a:r>
              <a:rPr lang="it-IT" dirty="0" smtClean="0">
                <a:solidFill>
                  <a:prstClr val="black">
                    <a:lumMod val="50000"/>
                    <a:lumOff val="50000"/>
                  </a:prstClr>
                </a:solidFill>
                <a:latin typeface="Open Sans" pitchFamily="34" charset="0"/>
              </a:rPr>
              <a:t>Chiedi a tutte le parti in conflitto quali sono le loro esigenze e come possono essere soddisfatte in futuro</a:t>
            </a:r>
          </a:p>
          <a:p>
            <a:pPr marL="342900" lvl="0" indent="-342900">
              <a:spcBef>
                <a:spcPct val="20000"/>
              </a:spcBef>
              <a:buFont typeface="+mj-lt"/>
              <a:buAutoNum type="arabicPeriod"/>
            </a:pPr>
            <a:r>
              <a:rPr lang="it-IT" dirty="0" smtClean="0">
                <a:solidFill>
                  <a:prstClr val="black">
                    <a:lumMod val="50000"/>
                    <a:lumOff val="50000"/>
                  </a:prstClr>
                </a:solidFill>
                <a:latin typeface="Open Sans" pitchFamily="34" charset="0"/>
              </a:rPr>
              <a:t>Supportare la negoziazione tra le parti interessate</a:t>
            </a:r>
          </a:p>
          <a:p>
            <a:pPr marL="342900" lvl="0" indent="-342900">
              <a:spcBef>
                <a:spcPct val="20000"/>
              </a:spcBef>
              <a:buFont typeface="+mj-lt"/>
              <a:buAutoNum type="arabicPeriod"/>
            </a:pPr>
            <a:r>
              <a:rPr lang="it-IT" dirty="0" smtClean="0">
                <a:solidFill>
                  <a:prstClr val="black">
                    <a:lumMod val="50000"/>
                    <a:lumOff val="50000"/>
                  </a:prstClr>
                </a:solidFill>
                <a:latin typeface="Open Sans" pitchFamily="34" charset="0"/>
              </a:rPr>
              <a:t>Supportare la comprensione che il conflitto colpisce tutte le persone intorno</a:t>
            </a:r>
          </a:p>
          <a:p>
            <a:pPr marL="342900" lvl="0" indent="-342900">
              <a:spcBef>
                <a:spcPct val="20000"/>
              </a:spcBef>
              <a:buFont typeface="+mj-lt"/>
              <a:buAutoNum type="arabicPeriod"/>
            </a:pPr>
            <a:r>
              <a:rPr lang="it-IT" dirty="0" smtClean="0">
                <a:solidFill>
                  <a:prstClr val="black">
                    <a:lumMod val="50000"/>
                    <a:lumOff val="50000"/>
                  </a:prstClr>
                </a:solidFill>
                <a:latin typeface="Open Sans" pitchFamily="34" charset="0"/>
              </a:rPr>
              <a:t>Concordare conseguenze e azioni</a:t>
            </a:r>
            <a:endParaRPr lang="en-US" dirty="0">
              <a:solidFill>
                <a:prstClr val="black">
                  <a:lumMod val="50000"/>
                  <a:lumOff val="50000"/>
                </a:prstClr>
              </a:solidFill>
              <a:latin typeface="Open Sans" pitchFamily="34" charset="0"/>
            </a:endParaRPr>
          </a:p>
        </p:txBody>
      </p:sp>
    </p:spTree>
    <p:extLst>
      <p:ext uri="{BB962C8B-B14F-4D97-AF65-F5344CB8AC3E}">
        <p14:creationId xmlns:p14="http://schemas.microsoft.com/office/powerpoint/2010/main" val="2280745345"/>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 xmlns:a16="http://schemas.microsoft.com/office/drawing/2014/main" id="{2AB5D1A3-B1E7-4421-B55E-5DBB46C18533}"/>
              </a:ext>
            </a:extLst>
          </p:cNvPr>
          <p:cNvSpPr>
            <a:spLocks noGrp="1"/>
          </p:cNvSpPr>
          <p:nvPr>
            <p:ph type="subTitle" idx="1"/>
          </p:nvPr>
        </p:nvSpPr>
        <p:spPr>
          <a:xfrm>
            <a:off x="1306190" y="699542"/>
            <a:ext cx="7226249" cy="1368152"/>
          </a:xfrm>
        </p:spPr>
        <p:txBody>
          <a:bodyPr>
            <a:normAutofit/>
          </a:bodyPr>
          <a:lstStyle/>
          <a:p>
            <a:r>
              <a:rPr lang="en-US" sz="1800" b="1" dirty="0" err="1" smtClean="0"/>
              <a:t>Quando</a:t>
            </a:r>
            <a:r>
              <a:rPr lang="en-US" sz="1800" b="1" dirty="0" smtClean="0"/>
              <a:t> </a:t>
            </a:r>
            <a:r>
              <a:rPr lang="en-US" sz="1800" b="1" dirty="0" err="1" smtClean="0"/>
              <a:t>si</a:t>
            </a:r>
            <a:r>
              <a:rPr lang="en-US" sz="1800" b="1" dirty="0" smtClean="0"/>
              <a:t> </a:t>
            </a:r>
            <a:r>
              <a:rPr lang="en-US" sz="1800" b="1" dirty="0" err="1" smtClean="0"/>
              <a:t>verifica</a:t>
            </a:r>
            <a:r>
              <a:rPr lang="en-US" sz="1800" b="1" dirty="0" smtClean="0"/>
              <a:t> un </a:t>
            </a:r>
            <a:r>
              <a:rPr lang="en-US" sz="1800" b="1" dirty="0" err="1" smtClean="0"/>
              <a:t>conflitto</a:t>
            </a:r>
            <a:r>
              <a:rPr lang="en-US" sz="1800" b="1" dirty="0" smtClean="0"/>
              <a:t>…</a:t>
            </a:r>
            <a:endParaRPr lang="en-US" b="1"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9" name="Subtitle 3">
            <a:extLst>
              <a:ext uri="{FF2B5EF4-FFF2-40B4-BE49-F238E27FC236}">
                <a16:creationId xmlns="" xmlns:a16="http://schemas.microsoft.com/office/drawing/2014/main" id="{31A7C31F-C542-4535-A066-63D5B67BA81C}"/>
              </a:ext>
            </a:extLst>
          </p:cNvPr>
          <p:cNvSpPr txBox="1">
            <a:spLocks/>
          </p:cNvSpPr>
          <p:nvPr/>
        </p:nvSpPr>
        <p:spPr>
          <a:xfrm>
            <a:off x="836613" y="3556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a:t>
            </a:r>
            <a:r>
              <a:rPr lang="bs-Latn-BA" sz="1400" b="1" dirty="0" smtClean="0">
                <a:solidFill>
                  <a:schemeClr val="tx1"/>
                </a:solidFill>
              </a:rPr>
              <a:t>3</a:t>
            </a:r>
            <a:r>
              <a:rPr lang="lt-LT" sz="1400" b="1" dirty="0" smtClean="0">
                <a:solidFill>
                  <a:schemeClr val="tx1"/>
                </a:solidFill>
              </a:rPr>
              <a:t>. </a:t>
            </a:r>
            <a:r>
              <a:rPr lang="it-IT" sz="1400" dirty="0" smtClean="0"/>
              <a:t>Risoluzione dei conflitti</a:t>
            </a:r>
            <a:endParaRPr lang="lt-LT" sz="1400" dirty="0" smtClean="0"/>
          </a:p>
        </p:txBody>
      </p:sp>
      <p:sp>
        <p:nvSpPr>
          <p:cNvPr id="3" name="Rectangle 2"/>
          <p:cNvSpPr/>
          <p:nvPr/>
        </p:nvSpPr>
        <p:spPr>
          <a:xfrm>
            <a:off x="899592" y="1603936"/>
            <a:ext cx="7272808" cy="2308324"/>
          </a:xfrm>
          <a:prstGeom prst="rect">
            <a:avLst/>
          </a:prstGeom>
        </p:spPr>
        <p:txBody>
          <a:bodyPr wrap="square">
            <a:spAutoFit/>
          </a:bodyPr>
          <a:lstStyle/>
          <a:p>
            <a:pPr marL="342900" lvl="0" indent="-342900">
              <a:spcBef>
                <a:spcPct val="20000"/>
              </a:spcBef>
            </a:pPr>
            <a:r>
              <a:rPr lang="it-IT" dirty="0" smtClean="0">
                <a:solidFill>
                  <a:prstClr val="black">
                    <a:lumMod val="50000"/>
                    <a:lumOff val="50000"/>
                  </a:prstClr>
                </a:solidFill>
                <a:latin typeface="Open Sans" pitchFamily="34" charset="0"/>
              </a:rPr>
              <a:t>Se si verificano conflitti tra atleti minorenni, i genitori devono essere coinvolti nella risoluzione dei conflitti</a:t>
            </a:r>
          </a:p>
          <a:p>
            <a:pPr marL="342900" lvl="0" indent="-342900">
              <a:spcBef>
                <a:spcPct val="20000"/>
              </a:spcBef>
              <a:buFont typeface="Arial" pitchFamily="34" charset="0"/>
              <a:buChar char="•"/>
            </a:pPr>
            <a:r>
              <a:rPr lang="it-IT" dirty="0" smtClean="0">
                <a:solidFill>
                  <a:prstClr val="black">
                    <a:lumMod val="50000"/>
                    <a:lumOff val="50000"/>
                  </a:prstClr>
                </a:solidFill>
                <a:latin typeface="Open Sans" pitchFamily="34" charset="0"/>
              </a:rPr>
              <a:t>Invita i genitori</a:t>
            </a:r>
          </a:p>
          <a:p>
            <a:pPr marL="342900" lvl="0" indent="-342900">
              <a:spcBef>
                <a:spcPct val="20000"/>
              </a:spcBef>
              <a:buFont typeface="Arial" pitchFamily="34" charset="0"/>
              <a:buChar char="•"/>
            </a:pPr>
            <a:r>
              <a:rPr lang="it-IT" dirty="0" smtClean="0">
                <a:solidFill>
                  <a:prstClr val="black">
                    <a:lumMod val="50000"/>
                    <a:lumOff val="50000"/>
                  </a:prstClr>
                </a:solidFill>
                <a:latin typeface="Open Sans" pitchFamily="34" charset="0"/>
              </a:rPr>
              <a:t>Spiega oggettivamente la situazione di conflitto</a:t>
            </a:r>
          </a:p>
          <a:p>
            <a:pPr marL="342900" lvl="0" indent="-342900">
              <a:spcBef>
                <a:spcPct val="20000"/>
              </a:spcBef>
              <a:buFont typeface="Arial" pitchFamily="34" charset="0"/>
              <a:buChar char="•"/>
            </a:pPr>
            <a:r>
              <a:rPr lang="it-IT" dirty="0" smtClean="0">
                <a:solidFill>
                  <a:prstClr val="black">
                    <a:lumMod val="50000"/>
                    <a:lumOff val="50000"/>
                  </a:prstClr>
                </a:solidFill>
                <a:latin typeface="Open Sans" pitchFamily="34" charset="0"/>
              </a:rPr>
              <a:t>Chiedi ai genitori cosa ne pensano</a:t>
            </a:r>
          </a:p>
          <a:p>
            <a:pPr marL="342900" lvl="0" indent="-342900">
              <a:spcBef>
                <a:spcPct val="20000"/>
              </a:spcBef>
              <a:buFont typeface="Arial" pitchFamily="34" charset="0"/>
              <a:buChar char="•"/>
            </a:pPr>
            <a:r>
              <a:rPr lang="it-IT" dirty="0" smtClean="0">
                <a:solidFill>
                  <a:prstClr val="black">
                    <a:lumMod val="50000"/>
                    <a:lumOff val="50000"/>
                  </a:prstClr>
                </a:solidFill>
                <a:latin typeface="Open Sans" pitchFamily="34" charset="0"/>
              </a:rPr>
              <a:t>Di 'loro cosa ti sei impegnato per risolvere il conflitto</a:t>
            </a:r>
          </a:p>
          <a:p>
            <a:pPr marL="342900" lvl="0" indent="-342900">
              <a:spcBef>
                <a:spcPct val="20000"/>
              </a:spcBef>
              <a:buFont typeface="Arial" pitchFamily="34" charset="0"/>
              <a:buChar char="•"/>
            </a:pPr>
            <a:r>
              <a:rPr lang="it-IT" dirty="0" smtClean="0">
                <a:solidFill>
                  <a:prstClr val="black">
                    <a:lumMod val="50000"/>
                    <a:lumOff val="50000"/>
                  </a:prstClr>
                </a:solidFill>
                <a:latin typeface="Open Sans" pitchFamily="34" charset="0"/>
              </a:rPr>
              <a:t>Spiega il loro ruolo nella risoluzione dei conflitti</a:t>
            </a:r>
            <a:endParaRPr lang="en-US" dirty="0">
              <a:solidFill>
                <a:prstClr val="black">
                  <a:lumMod val="50000"/>
                  <a:lumOff val="50000"/>
                </a:prstClr>
              </a:solidFill>
              <a:latin typeface="Open Sans" pitchFamily="34" charset="0"/>
            </a:endParaRPr>
          </a:p>
        </p:txBody>
      </p:sp>
    </p:spTree>
    <p:extLst>
      <p:ext uri="{BB962C8B-B14F-4D97-AF65-F5344CB8AC3E}">
        <p14:creationId xmlns:p14="http://schemas.microsoft.com/office/powerpoint/2010/main" val="574309842"/>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 xmlns:a16="http://schemas.microsoft.com/office/drawing/2014/main" id="{2AB5D1A3-B1E7-4421-B55E-5DBB46C18533}"/>
              </a:ext>
            </a:extLst>
          </p:cNvPr>
          <p:cNvSpPr>
            <a:spLocks noGrp="1"/>
          </p:cNvSpPr>
          <p:nvPr>
            <p:ph type="subTitle" idx="1"/>
          </p:nvPr>
        </p:nvSpPr>
        <p:spPr>
          <a:xfrm>
            <a:off x="1306190" y="699542"/>
            <a:ext cx="7226249" cy="1368152"/>
          </a:xfrm>
        </p:spPr>
        <p:txBody>
          <a:bodyPr>
            <a:normAutofit/>
          </a:bodyPr>
          <a:lstStyle/>
          <a:p>
            <a:r>
              <a:rPr lang="en-US" sz="1800" b="1" dirty="0" smtClean="0"/>
              <a:t>Se I </a:t>
            </a:r>
            <a:r>
              <a:rPr lang="en-US" sz="1800" b="1" dirty="0" err="1" smtClean="0"/>
              <a:t>genitori</a:t>
            </a:r>
            <a:r>
              <a:rPr lang="en-US" sz="1800" b="1" dirty="0" smtClean="0"/>
              <a:t> </a:t>
            </a:r>
            <a:r>
              <a:rPr lang="en-US" sz="1800" b="1" dirty="0" err="1" smtClean="0"/>
              <a:t>sono</a:t>
            </a:r>
            <a:r>
              <a:rPr lang="en-US" sz="1800" b="1" dirty="0" smtClean="0"/>
              <a:t> in </a:t>
            </a:r>
            <a:r>
              <a:rPr lang="en-US" sz="1800" b="1" dirty="0" err="1" smtClean="0"/>
              <a:t>conflitto</a:t>
            </a:r>
            <a:r>
              <a:rPr lang="en-US" sz="1800" b="1" dirty="0" smtClean="0"/>
              <a:t> con </a:t>
            </a:r>
            <a:r>
              <a:rPr lang="en-US" sz="1800" b="1" dirty="0" err="1" smtClean="0"/>
              <a:t>te</a:t>
            </a:r>
            <a:r>
              <a:rPr lang="en-US" sz="1800" b="1" dirty="0" smtClean="0"/>
              <a:t>…</a:t>
            </a:r>
            <a:endParaRPr lang="en-US" b="1"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9" name="Subtitle 3">
            <a:extLst>
              <a:ext uri="{FF2B5EF4-FFF2-40B4-BE49-F238E27FC236}">
                <a16:creationId xmlns="" xmlns:a16="http://schemas.microsoft.com/office/drawing/2014/main" id="{31A7C31F-C542-4535-A066-63D5B67BA81C}"/>
              </a:ext>
            </a:extLst>
          </p:cNvPr>
          <p:cNvSpPr txBox="1">
            <a:spLocks/>
          </p:cNvSpPr>
          <p:nvPr/>
        </p:nvSpPr>
        <p:spPr>
          <a:xfrm>
            <a:off x="836613" y="3556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a:t>
            </a:r>
            <a:r>
              <a:rPr lang="bs-Latn-BA" sz="1400" b="1" dirty="0" smtClean="0">
                <a:solidFill>
                  <a:schemeClr val="tx1"/>
                </a:solidFill>
              </a:rPr>
              <a:t>3</a:t>
            </a:r>
            <a:r>
              <a:rPr lang="lt-LT" sz="1400" b="1" dirty="0" smtClean="0">
                <a:solidFill>
                  <a:schemeClr val="tx1"/>
                </a:solidFill>
              </a:rPr>
              <a:t>. </a:t>
            </a:r>
            <a:r>
              <a:rPr lang="it-IT" sz="1400" dirty="0" smtClean="0"/>
              <a:t>Risoluzione dei conflitti</a:t>
            </a:r>
            <a:endParaRPr lang="lt-LT" sz="1400" dirty="0" smtClean="0"/>
          </a:p>
        </p:txBody>
      </p:sp>
      <p:sp>
        <p:nvSpPr>
          <p:cNvPr id="3" name="Rectangle 2"/>
          <p:cNvSpPr/>
          <p:nvPr/>
        </p:nvSpPr>
        <p:spPr>
          <a:xfrm>
            <a:off x="899592" y="1603936"/>
            <a:ext cx="7272808" cy="2585323"/>
          </a:xfrm>
          <a:prstGeom prst="rect">
            <a:avLst/>
          </a:prstGeom>
        </p:spPr>
        <p:txBody>
          <a:bodyPr wrap="square">
            <a:spAutoFit/>
          </a:bodyPr>
          <a:lstStyle/>
          <a:p>
            <a:pPr marL="342900" lvl="0" indent="-342900">
              <a:spcBef>
                <a:spcPct val="20000"/>
              </a:spcBef>
              <a:buFont typeface="+mj-lt"/>
              <a:buAutoNum type="arabicPeriod"/>
            </a:pPr>
            <a:r>
              <a:rPr lang="it-IT" dirty="0" smtClean="0">
                <a:solidFill>
                  <a:prstClr val="black">
                    <a:lumMod val="50000"/>
                    <a:lumOff val="50000"/>
                  </a:prstClr>
                </a:solidFill>
                <a:latin typeface="Open Sans" pitchFamily="34" charset="0"/>
              </a:rPr>
              <a:t>Mantieni la calma, non alzare la voce, ma ammorbidire le informazioni esprimendo emozioni</a:t>
            </a:r>
          </a:p>
          <a:p>
            <a:pPr marL="342900" lvl="0" indent="-342900">
              <a:spcBef>
                <a:spcPct val="20000"/>
              </a:spcBef>
              <a:buFont typeface="+mj-lt"/>
              <a:buAutoNum type="arabicPeriod"/>
            </a:pPr>
            <a:r>
              <a:rPr lang="it-IT" dirty="0" smtClean="0">
                <a:solidFill>
                  <a:prstClr val="black">
                    <a:lumMod val="50000"/>
                    <a:lumOff val="50000"/>
                  </a:prstClr>
                </a:solidFill>
                <a:latin typeface="Open Sans" pitchFamily="34" charset="0"/>
              </a:rPr>
              <a:t>Prova in modo non verbale a dimostrare che stai ascoltando, guardali nei loro occhi</a:t>
            </a:r>
          </a:p>
          <a:p>
            <a:pPr marL="342900" lvl="0" indent="-342900">
              <a:spcBef>
                <a:spcPct val="20000"/>
              </a:spcBef>
              <a:buFont typeface="+mj-lt"/>
              <a:buAutoNum type="arabicPeriod"/>
            </a:pPr>
            <a:r>
              <a:rPr lang="it-IT" dirty="0" smtClean="0">
                <a:solidFill>
                  <a:prstClr val="black">
                    <a:lumMod val="50000"/>
                    <a:lumOff val="50000"/>
                  </a:prstClr>
                </a:solidFill>
                <a:latin typeface="Open Sans" pitchFamily="34" charset="0"/>
              </a:rPr>
              <a:t>Dimostra di aver compreso il loro disagio</a:t>
            </a:r>
          </a:p>
          <a:p>
            <a:pPr marL="342900" lvl="0" indent="-342900">
              <a:spcBef>
                <a:spcPct val="20000"/>
              </a:spcBef>
              <a:buFont typeface="+mj-lt"/>
              <a:buAutoNum type="arabicPeriod"/>
            </a:pPr>
            <a:r>
              <a:rPr lang="it-IT" dirty="0" smtClean="0">
                <a:solidFill>
                  <a:prstClr val="black">
                    <a:lumMod val="50000"/>
                    <a:lumOff val="50000"/>
                  </a:prstClr>
                </a:solidFill>
                <a:latin typeface="Open Sans" pitchFamily="34" charset="0"/>
              </a:rPr>
              <a:t>Offri i tuoi argomenti</a:t>
            </a:r>
          </a:p>
          <a:p>
            <a:pPr marL="342900" lvl="0" indent="-342900">
              <a:spcBef>
                <a:spcPct val="20000"/>
              </a:spcBef>
              <a:buFont typeface="+mj-lt"/>
              <a:buAutoNum type="arabicPeriod"/>
            </a:pPr>
            <a:r>
              <a:rPr lang="it-IT" dirty="0" smtClean="0">
                <a:solidFill>
                  <a:prstClr val="black">
                    <a:lumMod val="50000"/>
                    <a:lumOff val="50000"/>
                  </a:prstClr>
                </a:solidFill>
                <a:latin typeface="Open Sans" pitchFamily="34" charset="0"/>
              </a:rPr>
              <a:t>Concordare un piano di attività</a:t>
            </a:r>
          </a:p>
          <a:p>
            <a:pPr marL="342900" lvl="0" indent="-342900">
              <a:spcBef>
                <a:spcPct val="20000"/>
              </a:spcBef>
              <a:buFont typeface="+mj-lt"/>
              <a:buAutoNum type="arabicPeriod"/>
            </a:pPr>
            <a:r>
              <a:rPr lang="it-IT" dirty="0" smtClean="0">
                <a:solidFill>
                  <a:prstClr val="black">
                    <a:lumMod val="50000"/>
                    <a:lumOff val="50000"/>
                  </a:prstClr>
                </a:solidFill>
                <a:latin typeface="Open Sans" pitchFamily="34" charset="0"/>
              </a:rPr>
              <a:t>Se continua a succedere, offri loro di parlare con i tuoi superiori</a:t>
            </a:r>
            <a:endParaRPr lang="en-US" dirty="0">
              <a:solidFill>
                <a:prstClr val="black">
                  <a:lumMod val="50000"/>
                  <a:lumOff val="50000"/>
                </a:prstClr>
              </a:solidFill>
              <a:latin typeface="Open Sans" pitchFamily="34" charset="0"/>
            </a:endParaRPr>
          </a:p>
        </p:txBody>
      </p:sp>
    </p:spTree>
    <p:extLst>
      <p:ext uri="{BB962C8B-B14F-4D97-AF65-F5344CB8AC3E}">
        <p14:creationId xmlns:p14="http://schemas.microsoft.com/office/powerpoint/2010/main" val="600153642"/>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 xmlns:a16="http://schemas.microsoft.com/office/drawing/2014/main" id="{2AB5D1A3-B1E7-4421-B55E-5DBB46C18533}"/>
              </a:ext>
            </a:extLst>
          </p:cNvPr>
          <p:cNvSpPr>
            <a:spLocks noGrp="1"/>
          </p:cNvSpPr>
          <p:nvPr>
            <p:ph type="subTitle" idx="1"/>
          </p:nvPr>
        </p:nvSpPr>
        <p:spPr>
          <a:xfrm>
            <a:off x="1306190" y="699542"/>
            <a:ext cx="7226249" cy="1368152"/>
          </a:xfrm>
        </p:spPr>
        <p:txBody>
          <a:bodyPr>
            <a:normAutofit/>
          </a:bodyPr>
          <a:lstStyle/>
          <a:p>
            <a:r>
              <a:rPr lang="en-US" sz="1800" b="1" dirty="0"/>
              <a:t>We all make mistakes…</a:t>
            </a:r>
            <a:endParaRPr lang="en-US" b="1"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9" name="Subtitle 3">
            <a:extLst>
              <a:ext uri="{FF2B5EF4-FFF2-40B4-BE49-F238E27FC236}">
                <a16:creationId xmlns="" xmlns:a16="http://schemas.microsoft.com/office/drawing/2014/main" id="{31A7C31F-C542-4535-A066-63D5B67BA81C}"/>
              </a:ext>
            </a:extLst>
          </p:cNvPr>
          <p:cNvSpPr txBox="1">
            <a:spLocks/>
          </p:cNvSpPr>
          <p:nvPr/>
        </p:nvSpPr>
        <p:spPr>
          <a:xfrm>
            <a:off x="836613" y="3556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a:t>
            </a:r>
            <a:r>
              <a:rPr lang="bs-Latn-BA" sz="1400" b="1" dirty="0" smtClean="0">
                <a:solidFill>
                  <a:schemeClr val="tx1"/>
                </a:solidFill>
              </a:rPr>
              <a:t>3</a:t>
            </a:r>
            <a:r>
              <a:rPr lang="lt-LT" sz="1400" b="1" dirty="0" smtClean="0">
                <a:solidFill>
                  <a:schemeClr val="tx1"/>
                </a:solidFill>
              </a:rPr>
              <a:t>. </a:t>
            </a:r>
            <a:r>
              <a:rPr lang="it-IT" sz="1400" dirty="0" smtClean="0"/>
              <a:t>Risoluzione dei conflitti</a:t>
            </a:r>
            <a:endParaRPr lang="lt-LT" sz="1400" dirty="0" smtClean="0"/>
          </a:p>
        </p:txBody>
      </p:sp>
      <p:sp>
        <p:nvSpPr>
          <p:cNvPr id="3" name="Rectangle 2"/>
          <p:cNvSpPr/>
          <p:nvPr/>
        </p:nvSpPr>
        <p:spPr>
          <a:xfrm>
            <a:off x="899592" y="1603936"/>
            <a:ext cx="7272808" cy="2585323"/>
          </a:xfrm>
          <a:prstGeom prst="rect">
            <a:avLst/>
          </a:prstGeom>
        </p:spPr>
        <p:txBody>
          <a:bodyPr wrap="square">
            <a:spAutoFit/>
          </a:bodyPr>
          <a:lstStyle/>
          <a:p>
            <a:pPr marL="342900" lvl="0" indent="-342900">
              <a:spcBef>
                <a:spcPct val="20000"/>
              </a:spcBef>
              <a:buFont typeface="Arial" pitchFamily="34" charset="0"/>
              <a:buChar char="•"/>
            </a:pPr>
            <a:r>
              <a:rPr lang="en-US" dirty="0">
                <a:solidFill>
                  <a:prstClr val="black">
                    <a:lumMod val="50000"/>
                    <a:lumOff val="50000"/>
                  </a:prstClr>
                </a:solidFill>
                <a:latin typeface="Open Sans" pitchFamily="34" charset="0"/>
              </a:rPr>
              <a:t>If a parent points out that you made a mistake, admit to it, make a plan in how to fix the mistake  </a:t>
            </a:r>
          </a:p>
          <a:p>
            <a:pPr marL="342900" lvl="0" indent="-342900">
              <a:spcBef>
                <a:spcPct val="20000"/>
              </a:spcBef>
              <a:buFont typeface="Arial" pitchFamily="34" charset="0"/>
              <a:buChar char="•"/>
            </a:pPr>
            <a:endParaRPr lang="en-US" dirty="0">
              <a:solidFill>
                <a:prstClr val="black">
                  <a:lumMod val="50000"/>
                  <a:lumOff val="50000"/>
                </a:prstClr>
              </a:solidFill>
              <a:latin typeface="Open Sans" pitchFamily="34" charset="0"/>
            </a:endParaRPr>
          </a:p>
          <a:p>
            <a:pPr marL="342900" lvl="0" indent="-342900">
              <a:spcBef>
                <a:spcPct val="20000"/>
              </a:spcBef>
              <a:buFont typeface="Arial" pitchFamily="34" charset="0"/>
              <a:buChar char="•"/>
            </a:pPr>
            <a:r>
              <a:rPr lang="en-US" dirty="0">
                <a:solidFill>
                  <a:prstClr val="black">
                    <a:lumMod val="50000"/>
                    <a:lumOff val="50000"/>
                  </a:prstClr>
                </a:solidFill>
                <a:latin typeface="Open Sans" pitchFamily="34" charset="0"/>
              </a:rPr>
              <a:t>For example: I really did not notice that the child was ill / upset due to something...and I am very sorry for that. I will immediately....And </a:t>
            </a:r>
            <a:r>
              <a:rPr lang="en-US" dirty="0" err="1">
                <a:solidFill>
                  <a:prstClr val="black">
                    <a:lumMod val="50000"/>
                    <a:lumOff val="50000"/>
                  </a:prstClr>
                </a:solidFill>
                <a:latin typeface="Open Sans" pitchFamily="34" charset="0"/>
              </a:rPr>
              <a:t>i</a:t>
            </a:r>
            <a:r>
              <a:rPr lang="en-US" dirty="0">
                <a:solidFill>
                  <a:prstClr val="black">
                    <a:lumMod val="50000"/>
                    <a:lumOff val="50000"/>
                  </a:prstClr>
                </a:solidFill>
                <a:latin typeface="Open Sans" pitchFamily="34" charset="0"/>
              </a:rPr>
              <a:t> hope that .....</a:t>
            </a:r>
          </a:p>
          <a:p>
            <a:pPr marL="342900" lvl="0" indent="-342900">
              <a:spcBef>
                <a:spcPct val="20000"/>
              </a:spcBef>
              <a:buFont typeface="Arial" pitchFamily="34" charset="0"/>
              <a:buChar char="•"/>
            </a:pPr>
            <a:endParaRPr lang="en-US" dirty="0">
              <a:solidFill>
                <a:prstClr val="black">
                  <a:lumMod val="50000"/>
                  <a:lumOff val="50000"/>
                </a:prstClr>
              </a:solidFill>
              <a:latin typeface="Open Sans" pitchFamily="34" charset="0"/>
            </a:endParaRPr>
          </a:p>
          <a:p>
            <a:pPr marL="342900" lvl="0" indent="-342900">
              <a:spcBef>
                <a:spcPct val="20000"/>
              </a:spcBef>
              <a:buFont typeface="Arial" pitchFamily="34" charset="0"/>
              <a:buChar char="•"/>
            </a:pPr>
            <a:r>
              <a:rPr lang="en-US" dirty="0">
                <a:solidFill>
                  <a:prstClr val="black">
                    <a:lumMod val="50000"/>
                    <a:lumOff val="50000"/>
                  </a:prstClr>
                </a:solidFill>
                <a:latin typeface="Open Sans" pitchFamily="34" charset="0"/>
              </a:rPr>
              <a:t>But not in a submissive tone, but with confidence and integrity </a:t>
            </a:r>
          </a:p>
        </p:txBody>
      </p:sp>
    </p:spTree>
    <p:extLst>
      <p:ext uri="{BB962C8B-B14F-4D97-AF65-F5344CB8AC3E}">
        <p14:creationId xmlns:p14="http://schemas.microsoft.com/office/powerpoint/2010/main" val="4269717545"/>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 xmlns:a16="http://schemas.microsoft.com/office/drawing/2014/main" id="{2AB5D1A3-B1E7-4421-B55E-5DBB46C18533}"/>
              </a:ext>
            </a:extLst>
          </p:cNvPr>
          <p:cNvSpPr>
            <a:spLocks noGrp="1"/>
          </p:cNvSpPr>
          <p:nvPr>
            <p:ph type="subTitle" idx="1"/>
          </p:nvPr>
        </p:nvSpPr>
        <p:spPr>
          <a:xfrm>
            <a:off x="1306190" y="699542"/>
            <a:ext cx="7226249" cy="1368152"/>
          </a:xfrm>
        </p:spPr>
        <p:txBody>
          <a:bodyPr>
            <a:normAutofit/>
          </a:bodyPr>
          <a:lstStyle/>
          <a:p>
            <a:r>
              <a:rPr lang="it-IT" sz="1800" b="1" dirty="0" smtClean="0"/>
              <a:t>Compito</a:t>
            </a:r>
            <a:endParaRPr lang="en-US" sz="1800"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9" name="Subtitle 3">
            <a:extLst>
              <a:ext uri="{FF2B5EF4-FFF2-40B4-BE49-F238E27FC236}">
                <a16:creationId xmlns="" xmlns:a16="http://schemas.microsoft.com/office/drawing/2014/main" id="{31A7C31F-C542-4535-A066-63D5B67BA81C}"/>
              </a:ext>
            </a:extLst>
          </p:cNvPr>
          <p:cNvSpPr txBox="1">
            <a:spLocks/>
          </p:cNvSpPr>
          <p:nvPr/>
        </p:nvSpPr>
        <p:spPr>
          <a:xfrm>
            <a:off x="836613" y="3556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a:buNone/>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a:t>
            </a:r>
            <a:r>
              <a:rPr lang="bs-Latn-BA" sz="1400" b="1" dirty="0" smtClean="0">
                <a:solidFill>
                  <a:schemeClr val="tx1"/>
                </a:solidFill>
              </a:rPr>
              <a:t>3</a:t>
            </a:r>
            <a:r>
              <a:rPr lang="lt-LT" sz="1400" b="1" dirty="0" smtClean="0">
                <a:solidFill>
                  <a:schemeClr val="tx1"/>
                </a:solidFill>
              </a:rPr>
              <a:t>. </a:t>
            </a:r>
            <a:r>
              <a:rPr lang="it-IT" sz="1400" dirty="0" smtClean="0"/>
              <a:t>Risoluzione dei conflitti</a:t>
            </a:r>
            <a:endParaRPr lang="lt-LT" sz="1400" dirty="0" smtClean="0"/>
          </a:p>
        </p:txBody>
      </p:sp>
      <p:sp>
        <p:nvSpPr>
          <p:cNvPr id="3" name="Rectangle 2"/>
          <p:cNvSpPr/>
          <p:nvPr/>
        </p:nvSpPr>
        <p:spPr>
          <a:xfrm>
            <a:off x="899592" y="1603936"/>
            <a:ext cx="7272808" cy="1477328"/>
          </a:xfrm>
          <a:prstGeom prst="rect">
            <a:avLst/>
          </a:prstGeom>
        </p:spPr>
        <p:txBody>
          <a:bodyPr wrap="square">
            <a:spAutoFit/>
          </a:bodyPr>
          <a:lstStyle/>
          <a:p>
            <a:pPr lvl="0"/>
            <a:r>
              <a:rPr lang="it-IT" dirty="0" smtClean="0">
                <a:solidFill>
                  <a:schemeClr val="tx1">
                    <a:lumMod val="50000"/>
                    <a:lumOff val="50000"/>
                  </a:schemeClr>
                </a:solidFill>
                <a:latin typeface="Open Sans"/>
              </a:rPr>
              <a:t>COMPITO: discutere con i tuoi atleti la differenza tra giustizia retributiva e </a:t>
            </a:r>
            <a:r>
              <a:rPr lang="it-IT" dirty="0" err="1" smtClean="0">
                <a:solidFill>
                  <a:schemeClr val="tx1">
                    <a:lumMod val="50000"/>
                    <a:lumOff val="50000"/>
                  </a:schemeClr>
                </a:solidFill>
                <a:latin typeface="Open Sans"/>
              </a:rPr>
              <a:t>riparativa</a:t>
            </a:r>
            <a:endParaRPr lang="it-IT" dirty="0" smtClean="0">
              <a:solidFill>
                <a:schemeClr val="tx1">
                  <a:lumMod val="50000"/>
                  <a:lumOff val="50000"/>
                </a:schemeClr>
              </a:solidFill>
              <a:latin typeface="Open Sans"/>
            </a:endParaRPr>
          </a:p>
          <a:p>
            <a:pPr lvl="0"/>
            <a:endParaRPr lang="it-IT" dirty="0" smtClean="0">
              <a:solidFill>
                <a:schemeClr val="tx1">
                  <a:lumMod val="50000"/>
                  <a:lumOff val="50000"/>
                </a:schemeClr>
              </a:solidFill>
              <a:latin typeface="Open Sans"/>
            </a:endParaRPr>
          </a:p>
          <a:p>
            <a:pPr lvl="0"/>
            <a:r>
              <a:rPr lang="it-IT" dirty="0" smtClean="0">
                <a:solidFill>
                  <a:schemeClr val="tx1">
                    <a:lumMod val="50000"/>
                    <a:lumOff val="50000"/>
                  </a:schemeClr>
                </a:solidFill>
                <a:latin typeface="Open Sans"/>
              </a:rPr>
              <a:t>Decidi con loro come risolvere i conflitti comuni usando il paradigma della giustizia </a:t>
            </a:r>
            <a:r>
              <a:rPr lang="it-IT" dirty="0" err="1" smtClean="0">
                <a:solidFill>
                  <a:schemeClr val="tx1">
                    <a:lumMod val="50000"/>
                    <a:lumOff val="50000"/>
                  </a:schemeClr>
                </a:solidFill>
                <a:latin typeface="Open Sans"/>
              </a:rPr>
              <a:t>riparativa</a:t>
            </a:r>
            <a:endParaRPr lang="en-GB" dirty="0">
              <a:solidFill>
                <a:schemeClr val="tx1">
                  <a:lumMod val="50000"/>
                  <a:lumOff val="50000"/>
                </a:schemeClr>
              </a:solidFill>
              <a:latin typeface="Open Sans"/>
            </a:endParaRPr>
          </a:p>
        </p:txBody>
      </p:sp>
    </p:spTree>
    <p:extLst>
      <p:ext uri="{BB962C8B-B14F-4D97-AF65-F5344CB8AC3E}">
        <p14:creationId xmlns:p14="http://schemas.microsoft.com/office/powerpoint/2010/main" val="3915922406"/>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 xmlns:a16="http://schemas.microsoft.com/office/drawing/2014/main" id="{2AB5D1A3-B1E7-4421-B55E-5DBB46C18533}"/>
              </a:ext>
            </a:extLst>
          </p:cNvPr>
          <p:cNvSpPr>
            <a:spLocks noGrp="1"/>
          </p:cNvSpPr>
          <p:nvPr>
            <p:ph type="subTitle" idx="1"/>
          </p:nvPr>
        </p:nvSpPr>
        <p:spPr>
          <a:xfrm>
            <a:off x="3654592" y="658247"/>
            <a:ext cx="1906823" cy="545351"/>
          </a:xfrm>
        </p:spPr>
        <p:txBody>
          <a:bodyPr>
            <a:normAutofit/>
          </a:bodyPr>
          <a:lstStyle/>
          <a:p>
            <a:r>
              <a:rPr lang="de-AT" b="1" dirty="0" err="1" smtClean="0"/>
              <a:t>Bibliografia</a:t>
            </a:r>
            <a:endParaRPr lang="en-US" b="1" dirty="0"/>
          </a:p>
        </p:txBody>
      </p:sp>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539552" y="1203598"/>
            <a:ext cx="7488832" cy="201622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a:r>
              <a:rPr lang="en-US" sz="1800" dirty="0"/>
              <a:t>Hopkins, B. (2002) </a:t>
            </a:r>
            <a:r>
              <a:rPr lang="en-US" sz="1800" i="1" dirty="0"/>
              <a:t>Restorative justice in schools</a:t>
            </a:r>
            <a:r>
              <a:rPr lang="en-US" sz="1800" dirty="0"/>
              <a:t>. Support for learning. 17 (3) pp. 144 – 149. NASEN </a:t>
            </a:r>
          </a:p>
        </p:txBody>
      </p:sp>
      <p:sp>
        <p:nvSpPr>
          <p:cNvPr id="9" name="Subtitle 3">
            <a:extLst>
              <a:ext uri="{FF2B5EF4-FFF2-40B4-BE49-F238E27FC236}">
                <a16:creationId xmlns="" xmlns:a16="http://schemas.microsoft.com/office/drawing/2014/main" id="{C656FDE2-8BCC-4362-BDC2-45BECCBE9535}"/>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defRPr/>
            </a:pPr>
            <a:r>
              <a:rPr lang="lt-LT" sz="1400" b="1" dirty="0" smtClean="0">
                <a:solidFill>
                  <a:schemeClr val="tx1"/>
                </a:solidFill>
              </a:rPr>
              <a:t>Unit</a:t>
            </a:r>
            <a:r>
              <a:rPr lang="it-IT" sz="1400" b="1" dirty="0" smtClean="0">
                <a:solidFill>
                  <a:schemeClr val="tx1"/>
                </a:solidFill>
              </a:rPr>
              <a:t>à</a:t>
            </a:r>
            <a:r>
              <a:rPr lang="lt-LT" sz="1400" b="1" dirty="0" smtClean="0">
                <a:solidFill>
                  <a:schemeClr val="tx1"/>
                </a:solidFill>
              </a:rPr>
              <a:t> </a:t>
            </a:r>
            <a:r>
              <a:rPr lang="bs-Latn-BA" sz="1400" b="1" dirty="0" smtClean="0">
                <a:solidFill>
                  <a:schemeClr val="tx1"/>
                </a:solidFill>
              </a:rPr>
              <a:t>3</a:t>
            </a:r>
            <a:r>
              <a:rPr lang="lt-LT" sz="1400" b="1" dirty="0" smtClean="0">
                <a:solidFill>
                  <a:schemeClr val="tx1"/>
                </a:solidFill>
              </a:rPr>
              <a:t>. </a:t>
            </a:r>
            <a:r>
              <a:rPr lang="it-IT" sz="1400" dirty="0" smtClean="0"/>
              <a:t>Risoluzione dei conflitti</a:t>
            </a:r>
            <a:endParaRPr lang="lt-LT" sz="1400" dirty="0" smtClean="0"/>
          </a:p>
        </p:txBody>
      </p:sp>
    </p:spTree>
    <p:extLst>
      <p:ext uri="{BB962C8B-B14F-4D97-AF65-F5344CB8AC3E}">
        <p14:creationId xmlns:p14="http://schemas.microsoft.com/office/powerpoint/2010/main" val="110178149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Picture 4" descr="C:\Users\Alex\Desktop\Loghi progetto\Erasmus+\eu_flag_co_funded_vect_pos_[cmyk]_right-[Convertit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6238" y="4241800"/>
            <a:ext cx="1906587"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sellaDiTesto 4">
            <a:extLst>
              <a:ext uri="{FF2B5EF4-FFF2-40B4-BE49-F238E27FC236}">
                <a16:creationId xmlns="" xmlns:a16="http://schemas.microsoft.com/office/drawing/2014/main" id="{8F39A143-F38E-4B9F-B2B1-9A3BC684DA92}"/>
              </a:ext>
            </a:extLst>
          </p:cNvPr>
          <p:cNvSpPr txBox="1"/>
          <p:nvPr/>
        </p:nvSpPr>
        <p:spPr>
          <a:xfrm>
            <a:off x="2484438" y="4194175"/>
            <a:ext cx="6335712" cy="609600"/>
          </a:xfrm>
          <a:prstGeom prst="rect">
            <a:avLst/>
          </a:prstGeom>
          <a:noFill/>
        </p:spPr>
        <p:txBody>
          <a:bodyPr>
            <a:spAutoFit/>
          </a:bodyPr>
          <a:lstStyle/>
          <a:p>
            <a:pPr eaLnBrk="1" fontAlgn="auto" hangingPunct="1">
              <a:spcBef>
                <a:spcPts val="0"/>
              </a:spcBef>
              <a:spcAft>
                <a:spcPts val="0"/>
              </a:spcAft>
              <a:defRPr/>
            </a:pPr>
            <a:r>
              <a:rPr lang="en-US" sz="1000" dirty="0">
                <a:solidFill>
                  <a:schemeClr val="bg1">
                    <a:lumMod val="50000"/>
                  </a:schemeClr>
                </a:solidFill>
                <a:latin typeface="Arial Narrow" pitchFamily="34" charset="0"/>
                <a:cs typeface="+mn-cs"/>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cs typeface="+mn-cs"/>
            </a:endParaRPr>
          </a:p>
        </p:txBody>
      </p:sp>
      <p:sp>
        <p:nvSpPr>
          <p:cNvPr id="6" name="Subtitle 3">
            <a:extLst>
              <a:ext uri="{FF2B5EF4-FFF2-40B4-BE49-F238E27FC236}">
                <a16:creationId xmlns="" xmlns:a16="http://schemas.microsoft.com/office/drawing/2014/main" id="{C9E8EAFF-7A0A-4E41-86CE-A1479A0174B8}"/>
              </a:ext>
            </a:extLst>
          </p:cNvPr>
          <p:cNvSpPr txBox="1">
            <a:spLocks/>
          </p:cNvSpPr>
          <p:nvPr/>
        </p:nvSpPr>
        <p:spPr>
          <a:xfrm>
            <a:off x="1187450" y="1836738"/>
            <a:ext cx="7391400" cy="1598612"/>
          </a:xfrm>
          <a:prstGeom prst="rect">
            <a:avLst/>
          </a:prstGeom>
        </p:spPr>
        <p:txBody>
          <a:bodyPr>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just">
              <a:defRPr/>
            </a:pPr>
            <a:r>
              <a:rPr lang="lt-LT" sz="1800" b="1" dirty="0" smtClean="0">
                <a:solidFill>
                  <a:schemeClr val="tx1">
                    <a:lumMod val="50000"/>
                    <a:lumOff val="50000"/>
                  </a:schemeClr>
                </a:solidFill>
              </a:rPr>
              <a:t>Unit</a:t>
            </a:r>
            <a:r>
              <a:rPr lang="it-IT" sz="1800" b="1" dirty="0" smtClean="0">
                <a:solidFill>
                  <a:schemeClr val="tx1">
                    <a:lumMod val="50000"/>
                    <a:lumOff val="50000"/>
                  </a:schemeClr>
                </a:solidFill>
              </a:rPr>
              <a:t>à</a:t>
            </a:r>
            <a:r>
              <a:rPr lang="lt-LT" sz="1800" b="1" dirty="0" smtClean="0">
                <a:solidFill>
                  <a:schemeClr val="tx1">
                    <a:lumMod val="50000"/>
                    <a:lumOff val="50000"/>
                  </a:schemeClr>
                </a:solidFill>
              </a:rPr>
              <a:t> </a:t>
            </a:r>
            <a:r>
              <a:rPr lang="en-US" sz="1800" b="1" dirty="0" smtClean="0">
                <a:solidFill>
                  <a:schemeClr val="tx1">
                    <a:lumMod val="50000"/>
                    <a:lumOff val="50000"/>
                  </a:schemeClr>
                </a:solidFill>
              </a:rPr>
              <a:t>1.1.</a:t>
            </a:r>
            <a:r>
              <a:rPr lang="bs-Latn-BA" sz="1800" b="1" dirty="0" smtClean="0">
                <a:solidFill>
                  <a:schemeClr val="tx1">
                    <a:lumMod val="50000"/>
                    <a:lumOff val="50000"/>
                  </a:schemeClr>
                </a:solidFill>
              </a:rPr>
              <a:t> </a:t>
            </a:r>
            <a:r>
              <a:rPr lang="it-IT" sz="1800" dirty="0" smtClean="0">
                <a:solidFill>
                  <a:schemeClr val="tx1">
                    <a:lumMod val="50000"/>
                    <a:lumOff val="50000"/>
                  </a:schemeClr>
                </a:solidFill>
              </a:rPr>
              <a:t>Stile genitoriale e motivazione </a:t>
            </a:r>
            <a:endParaRPr lang="en-GB" sz="1800" dirty="0">
              <a:solidFill>
                <a:schemeClr val="tx1">
                  <a:lumMod val="50000"/>
                  <a:lumOff val="50000"/>
                </a:schemeClr>
              </a:solidFill>
            </a:endParaRPr>
          </a:p>
          <a:p>
            <a:pPr algn="just">
              <a:defRPr/>
            </a:pPr>
            <a:r>
              <a:rPr lang="lt-LT" sz="1800" b="1" dirty="0" smtClean="0">
                <a:solidFill>
                  <a:schemeClr val="tx1">
                    <a:lumMod val="50000"/>
                    <a:lumOff val="50000"/>
                  </a:schemeClr>
                </a:solidFill>
              </a:rPr>
              <a:t>Unit</a:t>
            </a:r>
            <a:r>
              <a:rPr lang="it-IT" sz="1800" b="1" dirty="0" smtClean="0">
                <a:solidFill>
                  <a:schemeClr val="tx1">
                    <a:lumMod val="50000"/>
                    <a:lumOff val="50000"/>
                  </a:schemeClr>
                </a:solidFill>
              </a:rPr>
              <a:t>à</a:t>
            </a:r>
            <a:r>
              <a:rPr lang="lt-LT" sz="1800" b="1" dirty="0" smtClean="0">
                <a:solidFill>
                  <a:schemeClr val="tx1">
                    <a:lumMod val="50000"/>
                    <a:lumOff val="50000"/>
                  </a:schemeClr>
                </a:solidFill>
              </a:rPr>
              <a:t> </a:t>
            </a:r>
            <a:r>
              <a:rPr lang="en-US" sz="1800" b="1" dirty="0">
                <a:solidFill>
                  <a:schemeClr val="tx1">
                    <a:lumMod val="50000"/>
                    <a:lumOff val="50000"/>
                  </a:schemeClr>
                </a:solidFill>
              </a:rPr>
              <a:t>1.2</a:t>
            </a:r>
            <a:r>
              <a:rPr lang="en-US" sz="1800" b="1" dirty="0" smtClean="0">
                <a:solidFill>
                  <a:schemeClr val="tx1">
                    <a:lumMod val="50000"/>
                    <a:lumOff val="50000"/>
                  </a:schemeClr>
                </a:solidFill>
              </a:rPr>
              <a:t>.</a:t>
            </a:r>
            <a:r>
              <a:rPr lang="bs-Latn-BA" sz="1800" dirty="0">
                <a:solidFill>
                  <a:schemeClr val="tx1">
                    <a:lumMod val="50000"/>
                    <a:lumOff val="50000"/>
                  </a:schemeClr>
                </a:solidFill>
              </a:rPr>
              <a:t> </a:t>
            </a:r>
            <a:r>
              <a:rPr lang="it-IT" sz="1800" dirty="0" smtClean="0">
                <a:solidFill>
                  <a:schemeClr val="tx1">
                    <a:lumMod val="50000"/>
                    <a:lumOff val="50000"/>
                  </a:schemeClr>
                </a:solidFill>
              </a:rPr>
              <a:t>l’allenatore ed il lavoro emotivo</a:t>
            </a:r>
            <a:endParaRPr lang="bs-Latn-BA" sz="1800" dirty="0" smtClean="0">
              <a:solidFill>
                <a:schemeClr val="tx1">
                  <a:lumMod val="50000"/>
                  <a:lumOff val="50000"/>
                </a:schemeClr>
              </a:solidFill>
            </a:endParaRPr>
          </a:p>
          <a:p>
            <a:pPr algn="just">
              <a:defRPr/>
            </a:pPr>
            <a:r>
              <a:rPr lang="bs-Latn-BA" sz="1800" b="1" dirty="0" smtClean="0">
                <a:solidFill>
                  <a:schemeClr val="tx1">
                    <a:lumMod val="50000"/>
                    <a:lumOff val="50000"/>
                  </a:schemeClr>
                </a:solidFill>
              </a:rPr>
              <a:t>Unit</a:t>
            </a:r>
            <a:r>
              <a:rPr lang="it-IT" sz="1800" b="1" dirty="0" smtClean="0">
                <a:solidFill>
                  <a:schemeClr val="tx1">
                    <a:lumMod val="50000"/>
                    <a:lumOff val="50000"/>
                  </a:schemeClr>
                </a:solidFill>
              </a:rPr>
              <a:t>à</a:t>
            </a:r>
            <a:r>
              <a:rPr lang="bs-Latn-BA" sz="1800" b="1" dirty="0" smtClean="0">
                <a:solidFill>
                  <a:schemeClr val="tx1">
                    <a:lumMod val="50000"/>
                    <a:lumOff val="50000"/>
                  </a:schemeClr>
                </a:solidFill>
              </a:rPr>
              <a:t> 1.3. </a:t>
            </a:r>
            <a:r>
              <a:rPr lang="it-IT" sz="1800" dirty="0" smtClean="0">
                <a:solidFill>
                  <a:schemeClr val="tx1">
                    <a:lumMod val="50000"/>
                    <a:lumOff val="50000"/>
                  </a:schemeClr>
                </a:solidFill>
              </a:rPr>
              <a:t>l’incontro allenatore – genitore</a:t>
            </a:r>
          </a:p>
        </p:txBody>
      </p:sp>
      <p:sp>
        <p:nvSpPr>
          <p:cNvPr id="8" name="Subtitle 3">
            <a:extLst>
              <a:ext uri="{FF2B5EF4-FFF2-40B4-BE49-F238E27FC236}">
                <a16:creationId xmlns="" xmlns:a16="http://schemas.microsoft.com/office/drawing/2014/main" id="{9BD99B9E-4936-48CF-872A-CDA5B95FACCC}"/>
              </a:ext>
            </a:extLst>
          </p:cNvPr>
          <p:cNvSpPr txBox="1">
            <a:spLocks/>
          </p:cNvSpPr>
          <p:nvPr/>
        </p:nvSpPr>
        <p:spPr bwMode="auto">
          <a:xfrm>
            <a:off x="1052513" y="1193800"/>
            <a:ext cx="64008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rtl="0" eaLnBrk="0" fontAlgn="base" hangingPunct="0">
              <a:spcBef>
                <a:spcPct val="20000"/>
              </a:spcBef>
              <a:spcAft>
                <a:spcPct val="0"/>
              </a:spcAft>
              <a:buFont typeface="Courier New" panose="02070309020205020404"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rtl="0" eaLnBrk="0" fontAlgn="base" hangingPunct="0">
              <a:spcBef>
                <a:spcPct val="20000"/>
              </a:spcBef>
              <a:spcAft>
                <a:spcPct val="0"/>
              </a:spcAft>
              <a:buFont typeface="Arial" panose="020B0604020202020204"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rtl="0" eaLnBrk="0" fontAlgn="base" hangingPunct="0">
              <a:spcBef>
                <a:spcPct val="20000"/>
              </a:spcBef>
              <a:spcAft>
                <a:spcPct val="0"/>
              </a:spcAft>
              <a:buFont typeface="Courier New" panose="02070309020205020404"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rtl="0" eaLnBrk="0" fontAlgn="base" hangingPunct="0">
              <a:spcBef>
                <a:spcPct val="20000"/>
              </a:spcBef>
              <a:spcAft>
                <a:spcPct val="0"/>
              </a:spcAft>
              <a:buFont typeface="Arial" panose="020B0604020202020204"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defRPr/>
            </a:pPr>
            <a:r>
              <a:rPr lang="en-GB" b="1" dirty="0">
                <a:solidFill>
                  <a:schemeClr val="tx1">
                    <a:lumMod val="50000"/>
                    <a:lumOff val="50000"/>
                  </a:schemeClr>
                </a:solidFill>
              </a:rPr>
              <a:t>Content</a:t>
            </a:r>
            <a:endParaRPr lang="en-US" b="1" dirty="0">
              <a:solidFill>
                <a:schemeClr val="tx1">
                  <a:lumMod val="50000"/>
                  <a:lumOff val="50000"/>
                </a:schemeClr>
              </a:solidFill>
            </a:endParaRPr>
          </a:p>
        </p:txBody>
      </p:sp>
      <p:sp>
        <p:nvSpPr>
          <p:cNvPr id="10" name="Titolo 1"/>
          <p:cNvSpPr>
            <a:spLocks noGrp="1"/>
          </p:cNvSpPr>
          <p:nvPr>
            <p:ph type="ctrTitle"/>
          </p:nvPr>
        </p:nvSpPr>
        <p:spPr>
          <a:xfrm>
            <a:off x="1000100" y="142858"/>
            <a:ext cx="7772400" cy="766873"/>
          </a:xfrm>
        </p:spPr>
        <p:txBody>
          <a:bodyPr/>
          <a:lstStyle/>
          <a:p>
            <a:pPr algn="l"/>
            <a:r>
              <a:rPr lang="lt-LT" sz="1800" dirty="0" smtClean="0">
                <a:solidFill>
                  <a:schemeClr val="tx1">
                    <a:lumMod val="50000"/>
                    <a:lumOff val="50000"/>
                  </a:schemeClr>
                </a:solidFill>
              </a:rPr>
              <a:t>Unit</a:t>
            </a:r>
            <a:r>
              <a:rPr lang="it-IT" sz="1800" dirty="0" smtClean="0">
                <a:solidFill>
                  <a:schemeClr val="tx1">
                    <a:lumMod val="50000"/>
                    <a:lumOff val="50000"/>
                  </a:schemeClr>
                </a:solidFill>
              </a:rPr>
              <a:t>à</a:t>
            </a:r>
            <a:r>
              <a:rPr lang="lt-LT" sz="1800" dirty="0" smtClean="0">
                <a:solidFill>
                  <a:schemeClr val="tx1">
                    <a:lumMod val="50000"/>
                    <a:lumOff val="50000"/>
                  </a:schemeClr>
                </a:solidFill>
              </a:rPr>
              <a:t> 1</a:t>
            </a:r>
            <a:r>
              <a:rPr lang="it-IT" sz="1800" dirty="0" smtClean="0">
                <a:solidFill>
                  <a:schemeClr val="tx1">
                    <a:lumMod val="50000"/>
                    <a:lumOff val="50000"/>
                  </a:schemeClr>
                </a:solidFill>
              </a:rPr>
              <a:t>.</a:t>
            </a:r>
            <a:r>
              <a:rPr lang="lt-LT" sz="1800" dirty="0" smtClean="0">
                <a:solidFill>
                  <a:schemeClr val="tx1"/>
                </a:solidFill>
              </a:rPr>
              <a:t> </a:t>
            </a:r>
            <a:r>
              <a:rPr lang="it-IT" sz="1800" b="0" dirty="0" smtClean="0">
                <a:solidFill>
                  <a:schemeClr val="tx1">
                    <a:lumMod val="50000"/>
                    <a:lumOff val="50000"/>
                  </a:schemeClr>
                </a:solidFill>
              </a:rPr>
              <a:t>Cooperazione tra genitori ed allenatori come pilastro della vita dei giovani atleti</a:t>
            </a:r>
            <a:endParaRPr lang="en-US" sz="1800" b="0" dirty="0"/>
          </a:p>
        </p:txBody>
      </p:sp>
    </p:spTree>
    <p:extLst>
      <p:ext uri="{BB962C8B-B14F-4D97-AF65-F5344CB8AC3E}">
        <p14:creationId xmlns:p14="http://schemas.microsoft.com/office/powerpoint/2010/main" val="83323727"/>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C:\Users\Alex\Desktop\Loghi progetto\Erasmus+\eu_flag_co_funded_vect_pos_[cmyk]_right-[Convertit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grpSp>
        <p:nvGrpSpPr>
          <p:cNvPr id="3" name="Gruppo 2"/>
          <p:cNvGrpSpPr/>
          <p:nvPr/>
        </p:nvGrpSpPr>
        <p:grpSpPr>
          <a:xfrm>
            <a:off x="395536" y="3223318"/>
            <a:ext cx="8289810" cy="503270"/>
            <a:chOff x="-5652934" y="7068537"/>
            <a:chExt cx="16749559" cy="1016857"/>
          </a:xfrm>
        </p:grpSpPr>
        <p:pic>
          <p:nvPicPr>
            <p:cNvPr id="2050" name="Picture 2" descr="K:\Progetti CESIE - da 26-11-2013\SAVE\Partners\defoin.jpeg"/>
            <p:cNvPicPr>
              <a:picLocks noChangeAspect="1" noChangeArrowheads="1"/>
            </p:cNvPicPr>
            <p:nvPr/>
          </p:nvPicPr>
          <p:blipFill>
            <a:blip r:embed="rId3"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905164" y="7089885"/>
              <a:ext cx="882923" cy="882923"/>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K:\Progetti CESIE - da 26-11-2013\SAVE\Partners\LithuanianUnionOfSportsFederations.jpg"/>
            <p:cNvPicPr>
              <a:picLocks noChangeAspect="1" noChangeArrowheads="1"/>
            </p:cNvPicPr>
            <p:nvPr/>
          </p:nvPicPr>
          <p:blipFill>
            <a:blip r:embed="rId4"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419872" y="7232912"/>
              <a:ext cx="1502704" cy="68614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K:\Progetti CESIE - da 26-11-2013\SAVE\Partners\LSU.jpg"/>
            <p:cNvPicPr>
              <a:picLocks noChangeAspect="1" noChangeArrowheads="1"/>
            </p:cNvPicPr>
            <p:nvPr/>
          </p:nvPicPr>
          <p:blipFill>
            <a:blip r:embed="rId5"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652934" y="7280408"/>
              <a:ext cx="1582921" cy="674033"/>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K:\Progetti CESIE - da 26-11-2013\SAVE\Partners\NOVISAD.jpg"/>
            <p:cNvPicPr>
              <a:picLocks noChangeAspect="1" noChangeArrowheads="1"/>
            </p:cNvPicPr>
            <p:nvPr/>
          </p:nvPicPr>
          <p:blipFill>
            <a:blip r:embed="rId6"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40692" y="7068537"/>
              <a:ext cx="953101" cy="948468"/>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K:\Progetti CESIE - da 26-11-2013\SAVE\Partners\sarajevo.jpg"/>
            <p:cNvPicPr>
              <a:picLocks noChangeAspect="1" noChangeArrowheads="1"/>
            </p:cNvPicPr>
            <p:nvPr/>
          </p:nvPicPr>
          <p:blipFill>
            <a:blip r:embed="rId7"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12410" y="7114656"/>
              <a:ext cx="939133" cy="939133"/>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K:\Progetti CESIE - da 26-11-2013\SAVE\Partners\SPLIT.jpg"/>
            <p:cNvPicPr>
              <a:picLocks noChangeAspect="1" noChangeArrowheads="1"/>
            </p:cNvPicPr>
            <p:nvPr/>
          </p:nvPicPr>
          <p:blipFill>
            <a:blip r:embed="rId8"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780928" y="7315787"/>
              <a:ext cx="2221702" cy="603274"/>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K:\Progetti CESIE - da 26-11-2013\SAVE\Partners\UNIPA.jpg"/>
            <p:cNvPicPr>
              <a:picLocks noChangeAspect="1" noChangeArrowheads="1"/>
            </p:cNvPicPr>
            <p:nvPr/>
          </p:nvPicPr>
          <p:blipFill>
            <a:blip r:embed="rId9"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292704" y="7136927"/>
              <a:ext cx="2003904" cy="948467"/>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K:\Progetti CESIE - da 26-11-2013\SAVE\Partners\WUS AUSTRIA.jpg"/>
            <p:cNvPicPr>
              <a:picLocks noChangeAspect="1" noChangeArrowheads="1"/>
            </p:cNvPicPr>
            <p:nvPr/>
          </p:nvPicPr>
          <p:blipFill>
            <a:blip r:embed="rId10"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48064" y="7337904"/>
              <a:ext cx="2519146" cy="492636"/>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K:\Materiale CESIE\Logo\CESIE-logo-web.png"/>
            <p:cNvPicPr>
              <a:picLocks noChangeAspect="1" noChangeArrowheads="1"/>
            </p:cNvPicPr>
            <p:nvPr/>
          </p:nvPicPr>
          <p:blipFill>
            <a:blip r:embed="rId11">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144000" y="7305617"/>
              <a:ext cx="1952625" cy="47625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647411813"/>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Picture 4" descr="C:\Users\Alex\Desktop\Loghi progetto\Erasmus+\eu_flag_co_funded_vect_pos_[cmyk]_right-[Convertit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6238" y="4241800"/>
            <a:ext cx="1906587"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sellaDiTesto 4">
            <a:extLst>
              <a:ext uri="{FF2B5EF4-FFF2-40B4-BE49-F238E27FC236}">
                <a16:creationId xmlns="" xmlns:a16="http://schemas.microsoft.com/office/drawing/2014/main" id="{8F39A143-F38E-4B9F-B2B1-9A3BC684DA92}"/>
              </a:ext>
            </a:extLst>
          </p:cNvPr>
          <p:cNvSpPr txBox="1"/>
          <p:nvPr/>
        </p:nvSpPr>
        <p:spPr>
          <a:xfrm>
            <a:off x="2484438" y="4194175"/>
            <a:ext cx="6335712" cy="609600"/>
          </a:xfrm>
          <a:prstGeom prst="rect">
            <a:avLst/>
          </a:prstGeom>
          <a:noFill/>
        </p:spPr>
        <p:txBody>
          <a:bodyPr>
            <a:spAutoFit/>
          </a:bodyPr>
          <a:lstStyle/>
          <a:p>
            <a:pPr eaLnBrk="1" fontAlgn="auto" hangingPunct="1">
              <a:spcBef>
                <a:spcPts val="0"/>
              </a:spcBef>
              <a:spcAft>
                <a:spcPts val="0"/>
              </a:spcAft>
              <a:defRPr/>
            </a:pPr>
            <a:r>
              <a:rPr lang="en-US" sz="1000" dirty="0">
                <a:solidFill>
                  <a:schemeClr val="bg1">
                    <a:lumMod val="50000"/>
                  </a:schemeClr>
                </a:solidFill>
                <a:latin typeface="Arial Narrow" pitchFamily="34" charset="0"/>
                <a:cs typeface="+mn-cs"/>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cs typeface="+mn-cs"/>
            </a:endParaRPr>
          </a:p>
        </p:txBody>
      </p:sp>
      <p:sp>
        <p:nvSpPr>
          <p:cNvPr id="10" name="Title 1">
            <a:extLst>
              <a:ext uri="{FF2B5EF4-FFF2-40B4-BE49-F238E27FC236}">
                <a16:creationId xmlns="" xmlns:a16="http://schemas.microsoft.com/office/drawing/2014/main"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it-IT" sz="1800" dirty="0" smtClean="0"/>
              <a:t>Perché queste figure sono importanti?</a:t>
            </a:r>
            <a:endParaRPr lang="bs-Latn-BA" sz="1800" dirty="0"/>
          </a:p>
        </p:txBody>
      </p:sp>
      <p:sp>
        <p:nvSpPr>
          <p:cNvPr id="11" name="Content Placeholder 2">
            <a:extLst>
              <a:ext uri="{FF2B5EF4-FFF2-40B4-BE49-F238E27FC236}">
                <a16:creationId xmlns="" xmlns:a16="http://schemas.microsoft.com/office/drawing/2014/main" id="{0D70E978-D735-45EA-8130-43A382A390C2}"/>
              </a:ext>
            </a:extLst>
          </p:cNvPr>
          <p:cNvSpPr txBox="1">
            <a:spLocks/>
          </p:cNvSpPr>
          <p:nvPr/>
        </p:nvSpPr>
        <p:spPr>
          <a:xfrm>
            <a:off x="899592" y="1200151"/>
            <a:ext cx="7787208"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285750" indent="-285750" algn="l">
              <a:buFont typeface="Arial" panose="020B0604020202020204" pitchFamily="34" charset="0"/>
              <a:buChar char="•"/>
            </a:pPr>
            <a:r>
              <a:rPr lang="en-US" sz="1800" dirty="0" smtClean="0"/>
              <a:t>Primo: </a:t>
            </a:r>
            <a:r>
              <a:rPr lang="en-US" sz="1800" dirty="0" err="1" smtClean="0"/>
              <a:t>sono</a:t>
            </a:r>
            <a:r>
              <a:rPr lang="en-US" sz="1800" dirty="0" smtClean="0"/>
              <a:t> I </a:t>
            </a:r>
            <a:r>
              <a:rPr lang="en-US" sz="1800" dirty="0" err="1" smtClean="0"/>
              <a:t>genitori</a:t>
            </a:r>
            <a:r>
              <a:rPr lang="en-US" sz="1800" dirty="0" smtClean="0"/>
              <a:t> </a:t>
            </a:r>
            <a:r>
              <a:rPr lang="en-US" sz="1800" dirty="0" err="1" smtClean="0"/>
              <a:t>dei</a:t>
            </a:r>
            <a:r>
              <a:rPr lang="en-US" sz="1800" dirty="0" smtClean="0"/>
              <a:t> bambini</a:t>
            </a:r>
          </a:p>
          <a:p>
            <a:pPr marL="285750" indent="-285750" algn="l">
              <a:buFont typeface="Arial" panose="020B0604020202020204" pitchFamily="34" charset="0"/>
              <a:buChar char="•"/>
            </a:pPr>
            <a:r>
              <a:rPr lang="en-US" sz="1800" dirty="0" smtClean="0"/>
              <a:t>I bambini </a:t>
            </a:r>
            <a:r>
              <a:rPr lang="en-US" sz="1800" dirty="0" err="1" smtClean="0"/>
              <a:t>imparano</a:t>
            </a:r>
            <a:r>
              <a:rPr lang="en-US" sz="1800" dirty="0" smtClean="0"/>
              <a:t> </a:t>
            </a:r>
            <a:r>
              <a:rPr lang="en-US" sz="1800" dirty="0" err="1" smtClean="0"/>
              <a:t>dal</a:t>
            </a:r>
            <a:r>
              <a:rPr lang="en-US" sz="1800" dirty="0" smtClean="0"/>
              <a:t> </a:t>
            </a:r>
            <a:r>
              <a:rPr lang="en-US" sz="1800" dirty="0" err="1" smtClean="0"/>
              <a:t>modello</a:t>
            </a:r>
            <a:r>
              <a:rPr lang="en-US" sz="1800" dirty="0" smtClean="0"/>
              <a:t> </a:t>
            </a:r>
            <a:r>
              <a:rPr lang="en-US" sz="1800" dirty="0" err="1" smtClean="0"/>
              <a:t>parentale</a:t>
            </a:r>
            <a:r>
              <a:rPr lang="en-US" sz="1800" dirty="0" smtClean="0"/>
              <a:t>:</a:t>
            </a:r>
          </a:p>
          <a:p>
            <a:pPr lvl="1" algn="l"/>
            <a:r>
              <a:rPr lang="en-US" sz="1800" dirty="0" smtClean="0"/>
              <a:t>I </a:t>
            </a:r>
            <a:r>
              <a:rPr lang="en-US" sz="1800" dirty="0" err="1" smtClean="0"/>
              <a:t>valori</a:t>
            </a:r>
            <a:r>
              <a:rPr lang="en-US" sz="1800" dirty="0" smtClean="0"/>
              <a:t> </a:t>
            </a:r>
            <a:r>
              <a:rPr lang="en-US" sz="1800" dirty="0" err="1" smtClean="0"/>
              <a:t>principali</a:t>
            </a:r>
            <a:r>
              <a:rPr lang="en-US" sz="1800" dirty="0" smtClean="0"/>
              <a:t> </a:t>
            </a:r>
            <a:r>
              <a:rPr lang="en-US" sz="1800" dirty="0" err="1" smtClean="0"/>
              <a:t>della</a:t>
            </a:r>
            <a:r>
              <a:rPr lang="en-US" sz="1800" dirty="0" smtClean="0"/>
              <a:t> vita</a:t>
            </a:r>
          </a:p>
          <a:p>
            <a:pPr lvl="1" algn="l"/>
            <a:r>
              <a:rPr lang="it-IT" sz="1800" dirty="0" smtClean="0"/>
              <a:t>Come relazionarsi con i coach e con i pari</a:t>
            </a:r>
            <a:endParaRPr lang="en-US" sz="1800" dirty="0" smtClean="0"/>
          </a:p>
          <a:p>
            <a:pPr lvl="1" algn="l"/>
            <a:r>
              <a:rPr lang="en-US" sz="1800" dirty="0" err="1" smtClean="0"/>
              <a:t>Modello</a:t>
            </a:r>
            <a:r>
              <a:rPr lang="en-US" sz="1800" dirty="0" smtClean="0"/>
              <a:t> </a:t>
            </a:r>
            <a:r>
              <a:rPr lang="en-US" sz="1800" dirty="0" err="1" smtClean="0"/>
              <a:t>comunicativo</a:t>
            </a:r>
            <a:endParaRPr lang="en-US" sz="1800" dirty="0" smtClean="0"/>
          </a:p>
          <a:p>
            <a:pPr lvl="1" algn="l"/>
            <a:r>
              <a:rPr lang="en-US" sz="1800" dirty="0" smtClean="0"/>
              <a:t>Come </a:t>
            </a:r>
            <a:r>
              <a:rPr lang="en-US" sz="1800" dirty="0" err="1" smtClean="0"/>
              <a:t>fronteggiare</a:t>
            </a:r>
            <a:r>
              <a:rPr lang="en-US" sz="1800" dirty="0" smtClean="0"/>
              <a:t> </a:t>
            </a:r>
            <a:r>
              <a:rPr lang="en-US" sz="1800" dirty="0" err="1" smtClean="0"/>
              <a:t>l’orgoglio</a:t>
            </a:r>
            <a:r>
              <a:rPr lang="en-US" sz="1800" dirty="0" smtClean="0"/>
              <a:t> e la </a:t>
            </a:r>
            <a:r>
              <a:rPr lang="en-US" sz="1800" dirty="0" err="1" smtClean="0"/>
              <a:t>delusione</a:t>
            </a:r>
            <a:endParaRPr lang="en-US" sz="1800" dirty="0" smtClean="0"/>
          </a:p>
          <a:p>
            <a:pPr lvl="1" algn="l"/>
            <a:r>
              <a:rPr lang="en-US" sz="1800" dirty="0" err="1" smtClean="0"/>
              <a:t>Autoregolazione</a:t>
            </a:r>
            <a:r>
              <a:rPr lang="en-US" sz="1800" dirty="0" smtClean="0"/>
              <a:t> </a:t>
            </a:r>
            <a:r>
              <a:rPr lang="en-US" sz="1800" dirty="0" err="1" smtClean="0"/>
              <a:t>comportamentale</a:t>
            </a:r>
            <a:endParaRPr lang="en-US" sz="1800" dirty="0" smtClean="0"/>
          </a:p>
          <a:p>
            <a:pPr lvl="1" algn="l"/>
            <a:r>
              <a:rPr lang="en-US" sz="1800" dirty="0" smtClean="0"/>
              <a:t>Decision making </a:t>
            </a:r>
          </a:p>
          <a:p>
            <a:endParaRPr lang="en-US" dirty="0" smtClean="0"/>
          </a:p>
          <a:p>
            <a:pPr lvl="1"/>
            <a:endParaRPr lang="bs-Latn-BA" dirty="0"/>
          </a:p>
        </p:txBody>
      </p:sp>
      <p:graphicFrame>
        <p:nvGraphicFramePr>
          <p:cNvPr id="12" name="Diagram 11">
            <a:extLst>
              <a:ext uri="{FF2B5EF4-FFF2-40B4-BE49-F238E27FC236}">
                <a16:creationId xmlns="" xmlns:a16="http://schemas.microsoft.com/office/drawing/2014/main" id="{A85FB174-60D0-4570-9F04-0FB52DD39EEA}"/>
              </a:ext>
            </a:extLst>
          </p:cNvPr>
          <p:cNvGraphicFramePr/>
          <p:nvPr>
            <p:extLst>
              <p:ext uri="{D42A27DB-BD31-4B8C-83A1-F6EECF244321}">
                <p14:modId xmlns:p14="http://schemas.microsoft.com/office/powerpoint/2010/main" val="2550539215"/>
              </p:ext>
            </p:extLst>
          </p:nvPr>
        </p:nvGraphicFramePr>
        <p:xfrm>
          <a:off x="5603232" y="1018385"/>
          <a:ext cx="3048000" cy="32561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ttangolo 7"/>
          <p:cNvSpPr/>
          <p:nvPr/>
        </p:nvSpPr>
        <p:spPr>
          <a:xfrm>
            <a:off x="857224" y="214296"/>
            <a:ext cx="4326826" cy="369332"/>
          </a:xfrm>
          <a:prstGeom prst="rect">
            <a:avLst/>
          </a:prstGeom>
        </p:spPr>
        <p:txBody>
          <a:bodyPr wrap="none">
            <a:spAutoFit/>
          </a:bodyPr>
          <a:lstStyle/>
          <a:p>
            <a:r>
              <a:rPr lang="it-IT" b="1" dirty="0" smtClean="0">
                <a:solidFill>
                  <a:schemeClr val="tx1">
                    <a:lumMod val="50000"/>
                    <a:lumOff val="50000"/>
                  </a:schemeClr>
                </a:solidFill>
                <a:latin typeface="Open Sans"/>
              </a:rPr>
              <a:t>Unità</a:t>
            </a:r>
            <a:r>
              <a:rPr lang="lt-LT" b="1" dirty="0" smtClean="0">
                <a:solidFill>
                  <a:schemeClr val="tx1">
                    <a:lumMod val="50000"/>
                    <a:lumOff val="50000"/>
                  </a:schemeClr>
                </a:solidFill>
              </a:rPr>
              <a:t> </a:t>
            </a:r>
            <a:r>
              <a:rPr lang="en-US" b="1" dirty="0" smtClean="0">
                <a:solidFill>
                  <a:schemeClr val="tx1">
                    <a:lumMod val="50000"/>
                    <a:lumOff val="50000"/>
                  </a:schemeClr>
                </a:solidFill>
                <a:latin typeface="Open Sans"/>
              </a:rPr>
              <a:t>1.1.</a:t>
            </a:r>
            <a:r>
              <a:rPr lang="bs-Latn-BA" b="1" dirty="0" smtClean="0">
                <a:solidFill>
                  <a:schemeClr val="tx1">
                    <a:lumMod val="50000"/>
                    <a:lumOff val="50000"/>
                  </a:schemeClr>
                </a:solidFill>
              </a:rPr>
              <a:t> </a:t>
            </a:r>
            <a:r>
              <a:rPr lang="it-IT" dirty="0" smtClean="0">
                <a:solidFill>
                  <a:schemeClr val="tx1">
                    <a:lumMod val="50000"/>
                    <a:lumOff val="50000"/>
                  </a:schemeClr>
                </a:solidFill>
                <a:latin typeface="Open Sans"/>
              </a:rPr>
              <a:t>Stile genitoriale e motivazione</a:t>
            </a:r>
            <a:endParaRPr lang="it-IT" dirty="0">
              <a:latin typeface="Open Sans"/>
            </a:endParaRPr>
          </a:p>
        </p:txBody>
      </p:sp>
    </p:spTree>
    <p:extLst>
      <p:ext uri="{BB962C8B-B14F-4D97-AF65-F5344CB8AC3E}">
        <p14:creationId xmlns:p14="http://schemas.microsoft.com/office/powerpoint/2010/main" val="32374402"/>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 typeface="Arial" panose="020B0604020202020204" pitchFamily="34" charset="0"/>
              <a:buChar char="•"/>
            </a:pPr>
            <a:r>
              <a:rPr lang="en-US" sz="1800" dirty="0" err="1" smtClean="0"/>
              <a:t>Triangolo</a:t>
            </a:r>
            <a:r>
              <a:rPr lang="en-US" sz="1800" dirty="0" smtClean="0"/>
              <a:t> </a:t>
            </a:r>
            <a:r>
              <a:rPr lang="en-US" sz="1800" dirty="0" err="1" smtClean="0"/>
              <a:t>atletico</a:t>
            </a:r>
            <a:r>
              <a:rPr lang="en-US" sz="1800" dirty="0" smtClean="0"/>
              <a:t>: </a:t>
            </a:r>
            <a:r>
              <a:rPr lang="en-US" sz="1800" dirty="0" err="1" smtClean="0"/>
              <a:t>allenatore</a:t>
            </a:r>
            <a:r>
              <a:rPr lang="en-US" sz="1800" dirty="0" smtClean="0"/>
              <a:t> </a:t>
            </a:r>
            <a:r>
              <a:rPr lang="en-US" sz="1800" dirty="0"/>
              <a:t>– </a:t>
            </a:r>
            <a:r>
              <a:rPr lang="en-US" sz="1800" dirty="0" err="1" smtClean="0"/>
              <a:t>genitore</a:t>
            </a:r>
            <a:r>
              <a:rPr lang="en-US" sz="1800" dirty="0" smtClean="0"/>
              <a:t> </a:t>
            </a:r>
            <a:r>
              <a:rPr lang="en-US" sz="1800" dirty="0"/>
              <a:t>– </a:t>
            </a:r>
            <a:r>
              <a:rPr lang="en-US" sz="1800" dirty="0" err="1" smtClean="0"/>
              <a:t>atleta</a:t>
            </a:r>
            <a:endParaRPr lang="en-US" sz="1800" dirty="0"/>
          </a:p>
          <a:p>
            <a:pPr marL="342900" indent="-342900" algn="l">
              <a:buFont typeface="Arial" panose="020B0604020202020204" pitchFamily="34" charset="0"/>
              <a:buChar char="•"/>
            </a:pPr>
            <a:r>
              <a:rPr lang="en-US" sz="1800" dirty="0" smtClean="0"/>
              <a:t>Stile </a:t>
            </a:r>
            <a:r>
              <a:rPr lang="en-US" sz="1800" dirty="0" err="1" smtClean="0"/>
              <a:t>genitoriale</a:t>
            </a:r>
            <a:r>
              <a:rPr lang="en-US" sz="1800" dirty="0" smtClean="0"/>
              <a:t> </a:t>
            </a:r>
            <a:r>
              <a:rPr lang="en-US" sz="1800" dirty="0" err="1" smtClean="0"/>
              <a:t>nello</a:t>
            </a:r>
            <a:r>
              <a:rPr lang="en-US" sz="1800" dirty="0" smtClean="0"/>
              <a:t> sport: </a:t>
            </a:r>
            <a:r>
              <a:rPr lang="en-US" sz="1800" dirty="0" err="1" smtClean="0"/>
              <a:t>disinteressato</a:t>
            </a:r>
            <a:r>
              <a:rPr lang="en-US" sz="1800" dirty="0" smtClean="0"/>
              <a:t>, </a:t>
            </a:r>
            <a:r>
              <a:rPr lang="en-US" sz="1800" dirty="0" err="1" smtClean="0"/>
              <a:t>ipercritico</a:t>
            </a:r>
            <a:r>
              <a:rPr lang="en-US" sz="1800" dirty="0" smtClean="0"/>
              <a:t>, </a:t>
            </a:r>
            <a:r>
              <a:rPr lang="en-US" sz="1800" dirty="0" err="1" smtClean="0"/>
              <a:t>che</a:t>
            </a:r>
            <a:r>
              <a:rPr lang="en-US" sz="1800" dirty="0" smtClean="0"/>
              <a:t> </a:t>
            </a:r>
            <a:r>
              <a:rPr lang="en-US" sz="1800" dirty="0" err="1" smtClean="0"/>
              <a:t>urla</a:t>
            </a:r>
            <a:r>
              <a:rPr lang="en-US" sz="1800" dirty="0" smtClean="0"/>
              <a:t> </a:t>
            </a:r>
            <a:r>
              <a:rPr lang="en-US" sz="1800" dirty="0" err="1" smtClean="0"/>
              <a:t>dalla</a:t>
            </a:r>
            <a:r>
              <a:rPr lang="en-US" sz="1800" dirty="0" smtClean="0"/>
              <a:t> </a:t>
            </a:r>
            <a:r>
              <a:rPr lang="en-US" sz="1800" dirty="0" err="1" smtClean="0"/>
              <a:t>panchina</a:t>
            </a:r>
            <a:r>
              <a:rPr lang="en-US" sz="1800" dirty="0" smtClean="0"/>
              <a:t>, </a:t>
            </a:r>
            <a:r>
              <a:rPr lang="en-US" sz="1800" dirty="0" err="1" smtClean="0"/>
              <a:t>allineato</a:t>
            </a:r>
            <a:r>
              <a:rPr lang="en-US" sz="1800" dirty="0" smtClean="0"/>
              <a:t> al coach, </a:t>
            </a:r>
            <a:r>
              <a:rPr lang="en-US" sz="1800" dirty="0" err="1" smtClean="0"/>
              <a:t>iperprotettivo</a:t>
            </a:r>
            <a:endParaRPr lang="en-US" sz="1800" dirty="0"/>
          </a:p>
          <a:p>
            <a:pPr marL="342900" indent="-342900" algn="l">
              <a:buFont typeface="Arial" panose="020B0604020202020204" pitchFamily="34" charset="0"/>
              <a:buChar char="•"/>
            </a:pPr>
            <a:r>
              <a:rPr lang="en-US" sz="1800" dirty="0" err="1" smtClean="0"/>
              <a:t>Motivazione</a:t>
            </a:r>
            <a:r>
              <a:rPr lang="en-US" sz="1800" dirty="0" smtClean="0"/>
              <a:t> </a:t>
            </a:r>
            <a:r>
              <a:rPr lang="en-US" sz="1800" dirty="0" err="1" smtClean="0"/>
              <a:t>genitoriale</a:t>
            </a:r>
            <a:r>
              <a:rPr lang="en-US" sz="1800" dirty="0" smtClean="0"/>
              <a:t>: </a:t>
            </a:r>
            <a:r>
              <a:rPr lang="en-US" sz="1800" dirty="0" err="1" smtClean="0"/>
              <a:t>vedono</a:t>
            </a:r>
            <a:r>
              <a:rPr lang="en-US" sz="1800" dirty="0" smtClean="0"/>
              <a:t> lo sport come </a:t>
            </a:r>
            <a:r>
              <a:rPr lang="en-US" sz="1800" dirty="0" err="1" smtClean="0"/>
              <a:t>un’attività</a:t>
            </a:r>
            <a:r>
              <a:rPr lang="en-US" sz="1800" dirty="0" smtClean="0"/>
              <a:t> </a:t>
            </a:r>
            <a:r>
              <a:rPr lang="en-US" sz="1800" dirty="0" err="1" smtClean="0"/>
              <a:t>ricreativa</a:t>
            </a:r>
            <a:r>
              <a:rPr lang="en-US" sz="1800" dirty="0" smtClean="0"/>
              <a:t> o come </a:t>
            </a:r>
            <a:r>
              <a:rPr lang="en-US" sz="1800" dirty="0" err="1" smtClean="0"/>
              <a:t>una</a:t>
            </a:r>
            <a:r>
              <a:rPr lang="en-US" sz="1800" dirty="0" smtClean="0"/>
              <a:t> </a:t>
            </a:r>
            <a:r>
              <a:rPr lang="en-US" sz="1800" dirty="0" err="1" smtClean="0"/>
              <a:t>potenziale</a:t>
            </a:r>
            <a:r>
              <a:rPr lang="en-US" sz="1800" dirty="0" smtClean="0"/>
              <a:t> </a:t>
            </a:r>
            <a:r>
              <a:rPr lang="en-US" sz="1800" dirty="0" err="1" smtClean="0"/>
              <a:t>carriera</a:t>
            </a:r>
            <a:r>
              <a:rPr lang="en-US" sz="1800" dirty="0" smtClean="0"/>
              <a:t> per </a:t>
            </a:r>
            <a:r>
              <a:rPr lang="en-US" sz="1800" dirty="0" err="1" smtClean="0"/>
              <a:t>i</a:t>
            </a:r>
            <a:r>
              <a:rPr lang="en-US" sz="1800" dirty="0" smtClean="0"/>
              <a:t> </a:t>
            </a:r>
            <a:r>
              <a:rPr lang="en-US" sz="1800" dirty="0" err="1" smtClean="0"/>
              <a:t>loro</a:t>
            </a:r>
            <a:r>
              <a:rPr lang="en-US" sz="1800" dirty="0" smtClean="0"/>
              <a:t> </a:t>
            </a:r>
            <a:r>
              <a:rPr lang="en-US" sz="1800" dirty="0" err="1" smtClean="0"/>
              <a:t>figli</a:t>
            </a:r>
            <a:r>
              <a:rPr lang="en-US" sz="1800" dirty="0" smtClean="0"/>
              <a:t>? </a:t>
            </a:r>
            <a:endParaRPr lang="en-US" sz="1800" dirty="0"/>
          </a:p>
          <a:p>
            <a:pPr marL="342900" indent="-342900">
              <a:buFontTx/>
              <a:buChar char="-"/>
            </a:pPr>
            <a:endParaRPr lang="en-US" dirty="0"/>
          </a:p>
        </p:txBody>
      </p:sp>
      <p:sp>
        <p:nvSpPr>
          <p:cNvPr id="10" name="Rettangolo 9"/>
          <p:cNvSpPr/>
          <p:nvPr/>
        </p:nvSpPr>
        <p:spPr>
          <a:xfrm>
            <a:off x="857224" y="214296"/>
            <a:ext cx="4326826" cy="369332"/>
          </a:xfrm>
          <a:prstGeom prst="rect">
            <a:avLst/>
          </a:prstGeom>
        </p:spPr>
        <p:txBody>
          <a:bodyPr wrap="none">
            <a:spAutoFit/>
          </a:bodyPr>
          <a:lstStyle/>
          <a:p>
            <a:r>
              <a:rPr lang="it-IT" b="1" dirty="0" smtClean="0">
                <a:solidFill>
                  <a:schemeClr val="tx1">
                    <a:lumMod val="50000"/>
                    <a:lumOff val="50000"/>
                  </a:schemeClr>
                </a:solidFill>
                <a:latin typeface="Open Sans"/>
              </a:rPr>
              <a:t>Unità</a:t>
            </a:r>
            <a:r>
              <a:rPr lang="lt-LT" b="1" dirty="0" smtClean="0">
                <a:solidFill>
                  <a:schemeClr val="tx1">
                    <a:lumMod val="50000"/>
                    <a:lumOff val="50000"/>
                  </a:schemeClr>
                </a:solidFill>
              </a:rPr>
              <a:t> </a:t>
            </a:r>
            <a:r>
              <a:rPr lang="en-US" b="1" dirty="0" smtClean="0">
                <a:solidFill>
                  <a:schemeClr val="tx1">
                    <a:lumMod val="50000"/>
                    <a:lumOff val="50000"/>
                  </a:schemeClr>
                </a:solidFill>
                <a:latin typeface="Open Sans"/>
              </a:rPr>
              <a:t>1.1.</a:t>
            </a:r>
            <a:r>
              <a:rPr lang="bs-Latn-BA" b="1" dirty="0" smtClean="0">
                <a:solidFill>
                  <a:schemeClr val="tx1">
                    <a:lumMod val="50000"/>
                    <a:lumOff val="50000"/>
                  </a:schemeClr>
                </a:solidFill>
              </a:rPr>
              <a:t> </a:t>
            </a:r>
            <a:r>
              <a:rPr lang="it-IT" dirty="0" smtClean="0">
                <a:solidFill>
                  <a:schemeClr val="tx1">
                    <a:lumMod val="50000"/>
                    <a:lumOff val="50000"/>
                  </a:schemeClr>
                </a:solidFill>
                <a:latin typeface="Open Sans"/>
              </a:rPr>
              <a:t>Stile genitoriale e motivazione</a:t>
            </a:r>
            <a:endParaRPr lang="it-IT" dirty="0">
              <a:latin typeface="Open Sans"/>
            </a:endParaRPr>
          </a:p>
        </p:txBody>
      </p:sp>
    </p:spTree>
    <p:extLst>
      <p:ext uri="{BB962C8B-B14F-4D97-AF65-F5344CB8AC3E}">
        <p14:creationId xmlns:p14="http://schemas.microsoft.com/office/powerpoint/2010/main" val="3925161892"/>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10" name="Subtitle 3">
            <a:extLst>
              <a:ext uri="{FF2B5EF4-FFF2-40B4-BE49-F238E27FC236}">
                <a16:creationId xmlns=""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a:buNone/>
              <a:defRPr/>
            </a:pPr>
            <a:endParaRPr lang="en-US" sz="1400" dirty="0" smtClean="0"/>
          </a:p>
        </p:txBody>
      </p:sp>
      <p:sp>
        <p:nvSpPr>
          <p:cNvPr id="11" name="Title 1">
            <a:extLst>
              <a:ext uri="{FF2B5EF4-FFF2-40B4-BE49-F238E27FC236}">
                <a16:creationId xmlns="" xmlns:a16="http://schemas.microsoft.com/office/drawing/2014/main"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it-IT" sz="1800" dirty="0" smtClean="0"/>
              <a:t>Genitori disinteressati</a:t>
            </a:r>
            <a:endParaRPr lang="bs-Latn-BA" sz="1800" dirty="0"/>
          </a:p>
        </p:txBody>
      </p:sp>
      <p:graphicFrame>
        <p:nvGraphicFramePr>
          <p:cNvPr id="5" name="Content Placeholder 4">
            <a:extLst>
              <a:ext uri="{FF2B5EF4-FFF2-40B4-BE49-F238E27FC236}">
                <a16:creationId xmlns="" xmlns:a16="http://schemas.microsoft.com/office/drawing/2014/main" id="{FDE2F09B-5594-450B-80F8-43D49E97F5EC}"/>
              </a:ext>
            </a:extLst>
          </p:cNvPr>
          <p:cNvGraphicFramePr>
            <a:graphicFrameLocks noGrp="1"/>
          </p:cNvGraphicFramePr>
          <p:nvPr>
            <p:ph idx="4294967295"/>
            <p:extLst>
              <p:ext uri="{D42A27DB-BD31-4B8C-83A1-F6EECF244321}">
                <p14:modId xmlns:p14="http://schemas.microsoft.com/office/powerpoint/2010/main" val="3905148476"/>
              </p:ext>
            </p:extLst>
          </p:nvPr>
        </p:nvGraphicFramePr>
        <p:xfrm>
          <a:off x="647670" y="1563638"/>
          <a:ext cx="7788276" cy="1899920"/>
        </p:xfrm>
        <a:graphic>
          <a:graphicData uri="http://schemas.openxmlformats.org/drawingml/2006/table">
            <a:tbl>
              <a:tblPr firstRow="1" bandRow="1">
                <a:tableStyleId>{16D9F66E-5EB9-4882-86FB-DCBF35E3C3E4}</a:tableStyleId>
              </a:tblPr>
              <a:tblGrid>
                <a:gridCol w="3894138">
                  <a:extLst>
                    <a:ext uri="{9D8B030D-6E8A-4147-A177-3AD203B41FA5}">
                      <a16:colId xmlns="" xmlns:a16="http://schemas.microsoft.com/office/drawing/2014/main" val="1266931802"/>
                    </a:ext>
                  </a:extLst>
                </a:gridCol>
                <a:gridCol w="3894138">
                  <a:extLst>
                    <a:ext uri="{9D8B030D-6E8A-4147-A177-3AD203B41FA5}">
                      <a16:colId xmlns="" xmlns:a16="http://schemas.microsoft.com/office/drawing/2014/main" val="764857572"/>
                    </a:ext>
                  </a:extLst>
                </a:gridCol>
              </a:tblGrid>
              <a:tr h="370840">
                <a:tc>
                  <a:txBody>
                    <a:bodyPr/>
                    <a:lstStyle/>
                    <a:p>
                      <a:r>
                        <a:rPr lang="en-US" sz="1600" dirty="0" smtClean="0">
                          <a:latin typeface="Open Sans"/>
                        </a:rPr>
                        <a:t>Come </a:t>
                      </a:r>
                      <a:r>
                        <a:rPr lang="en-US" sz="1600" dirty="0" err="1" smtClean="0">
                          <a:latin typeface="Open Sans"/>
                        </a:rPr>
                        <a:t>riconoscerlo</a:t>
                      </a:r>
                      <a:r>
                        <a:rPr lang="en-US" sz="1600" dirty="0" smtClean="0">
                          <a:latin typeface="Open Sans"/>
                        </a:rPr>
                        <a:t>?</a:t>
                      </a:r>
                      <a:endParaRPr lang="bs-Latn-BA" sz="1600" dirty="0"/>
                    </a:p>
                  </a:txBody>
                  <a:tcPr/>
                </a:tc>
                <a:tc>
                  <a:txBody>
                    <a:bodyPr/>
                    <a:lstStyle/>
                    <a:p>
                      <a:r>
                        <a:rPr lang="en-US" sz="1600" dirty="0" err="1" smtClean="0">
                          <a:latin typeface="Open Sans"/>
                        </a:rPr>
                        <a:t>Cosa</a:t>
                      </a:r>
                      <a:r>
                        <a:rPr lang="en-US" sz="1600" dirty="0" smtClean="0">
                          <a:latin typeface="Open Sans"/>
                        </a:rPr>
                        <a:t> fare?</a:t>
                      </a:r>
                      <a:endParaRPr lang="bs-Latn-BA" sz="1600" dirty="0"/>
                    </a:p>
                  </a:txBody>
                  <a:tcPr/>
                </a:tc>
                <a:extLst>
                  <a:ext uri="{0D108BD9-81ED-4DB2-BD59-A6C34878D82A}">
                    <a16:rowId xmlns="" xmlns:a16="http://schemas.microsoft.com/office/drawing/2014/main" val="3166509344"/>
                  </a:ext>
                </a:extLst>
              </a:tr>
              <a:tr h="370840">
                <a:tc>
                  <a:txBody>
                    <a:bodyPr/>
                    <a:lstStyle/>
                    <a:p>
                      <a:r>
                        <a:rPr lang="en-US" sz="1600" dirty="0" err="1" smtClean="0">
                          <a:latin typeface="Open Sans"/>
                        </a:rPr>
                        <a:t>Assente</a:t>
                      </a:r>
                      <a:r>
                        <a:rPr lang="en-US" sz="1600" baseline="0" dirty="0" smtClean="0">
                          <a:latin typeface="Open Sans"/>
                        </a:rPr>
                        <a:t> </a:t>
                      </a:r>
                      <a:r>
                        <a:rPr lang="en-US" sz="1600" baseline="0" dirty="0" err="1" smtClean="0">
                          <a:latin typeface="Open Sans"/>
                        </a:rPr>
                        <a:t>agli</a:t>
                      </a:r>
                      <a:r>
                        <a:rPr lang="en-US" sz="1600" baseline="0" dirty="0" smtClean="0">
                          <a:latin typeface="Open Sans"/>
                        </a:rPr>
                        <a:t> </a:t>
                      </a:r>
                      <a:r>
                        <a:rPr lang="en-US" sz="1600" baseline="0" dirty="0" err="1" smtClean="0">
                          <a:latin typeface="Open Sans"/>
                        </a:rPr>
                        <a:t>eventi</a:t>
                      </a:r>
                      <a:r>
                        <a:rPr lang="en-US" sz="1600" baseline="0" dirty="0" smtClean="0">
                          <a:latin typeface="Open Sans"/>
                        </a:rPr>
                        <a:t> </a:t>
                      </a:r>
                      <a:r>
                        <a:rPr lang="en-US" sz="1600" baseline="0" dirty="0" err="1" smtClean="0">
                          <a:latin typeface="Open Sans"/>
                        </a:rPr>
                        <a:t>ed</a:t>
                      </a:r>
                      <a:r>
                        <a:rPr lang="en-US" sz="1600" baseline="0" dirty="0" smtClean="0">
                          <a:latin typeface="Open Sans"/>
                        </a:rPr>
                        <a:t> </a:t>
                      </a:r>
                      <a:r>
                        <a:rPr lang="en-US" sz="1600" baseline="0" dirty="0" err="1" smtClean="0">
                          <a:latin typeface="Open Sans"/>
                        </a:rPr>
                        <a:t>agli</a:t>
                      </a:r>
                      <a:r>
                        <a:rPr lang="en-US" sz="1600" baseline="0" dirty="0" smtClean="0">
                          <a:latin typeface="Open Sans"/>
                        </a:rPr>
                        <a:t> </a:t>
                      </a:r>
                      <a:r>
                        <a:rPr lang="en-US" sz="1600" baseline="0" dirty="0" err="1" smtClean="0">
                          <a:latin typeface="Open Sans"/>
                        </a:rPr>
                        <a:t>incontri</a:t>
                      </a:r>
                      <a:r>
                        <a:rPr lang="en-US" sz="1600" baseline="0" dirty="0" smtClean="0">
                          <a:latin typeface="Open Sans"/>
                        </a:rPr>
                        <a:t> per </a:t>
                      </a:r>
                      <a:r>
                        <a:rPr lang="en-US" sz="1600" baseline="0" dirty="0" err="1" smtClean="0">
                          <a:latin typeface="Open Sans"/>
                        </a:rPr>
                        <a:t>genitori</a:t>
                      </a:r>
                      <a:endParaRPr lang="bs-Latn-BA" sz="1600" dirty="0"/>
                    </a:p>
                  </a:txBody>
                  <a:tcPr/>
                </a:tc>
                <a:tc>
                  <a:txBody>
                    <a:bodyPr/>
                    <a:lstStyle/>
                    <a:p>
                      <a:r>
                        <a:rPr lang="it-IT" sz="1600" dirty="0" smtClean="0">
                          <a:latin typeface="Open Sans"/>
                        </a:rPr>
                        <a:t>Parla con il genitore</a:t>
                      </a:r>
                      <a:r>
                        <a:rPr lang="it-IT" sz="1600" baseline="0" dirty="0" smtClean="0">
                          <a:latin typeface="Open Sans"/>
                        </a:rPr>
                        <a:t> e scopri il motivo, non pensare di saperlo a priori</a:t>
                      </a:r>
                      <a:endParaRPr lang="bs-Latn-BA" sz="1600" dirty="0"/>
                    </a:p>
                  </a:txBody>
                  <a:tcPr/>
                </a:tc>
                <a:extLst>
                  <a:ext uri="{0D108BD9-81ED-4DB2-BD59-A6C34878D82A}">
                    <a16:rowId xmlns="" xmlns:a16="http://schemas.microsoft.com/office/drawing/2014/main" val="2987937753"/>
                  </a:ext>
                </a:extLst>
              </a:tr>
              <a:tr h="370840">
                <a:tc>
                  <a:txBody>
                    <a:bodyPr/>
                    <a:lstStyle/>
                    <a:p>
                      <a:r>
                        <a:rPr lang="en-US" sz="1600" dirty="0" err="1" smtClean="0">
                          <a:latin typeface="Open Sans"/>
                        </a:rPr>
                        <a:t>Distratto</a:t>
                      </a:r>
                      <a:endParaRPr lang="bs-Latn-BA" sz="1600" dirty="0"/>
                    </a:p>
                  </a:txBody>
                  <a:tcPr/>
                </a:tc>
                <a:tc>
                  <a:txBody>
                    <a:bodyPr/>
                    <a:lstStyle/>
                    <a:p>
                      <a:r>
                        <a:rPr lang="en-US" sz="1600" dirty="0" err="1" smtClean="0">
                          <a:latin typeface="Open Sans"/>
                        </a:rPr>
                        <a:t>Spiega</a:t>
                      </a:r>
                      <a:r>
                        <a:rPr lang="en-US" sz="1600" baseline="0" dirty="0" smtClean="0">
                          <a:latin typeface="Open Sans"/>
                        </a:rPr>
                        <a:t> </a:t>
                      </a:r>
                      <a:r>
                        <a:rPr lang="en-US" sz="1600" baseline="0" dirty="0" err="1" smtClean="0">
                          <a:latin typeface="Open Sans"/>
                        </a:rPr>
                        <a:t>il</a:t>
                      </a:r>
                      <a:r>
                        <a:rPr lang="en-US" sz="1600" baseline="0" dirty="0" smtClean="0">
                          <a:latin typeface="Open Sans"/>
                        </a:rPr>
                        <a:t> </a:t>
                      </a:r>
                      <a:r>
                        <a:rPr lang="en-US" sz="1600" baseline="0" dirty="0" err="1" smtClean="0">
                          <a:latin typeface="Open Sans"/>
                        </a:rPr>
                        <a:t>valore</a:t>
                      </a:r>
                      <a:r>
                        <a:rPr lang="en-US" sz="1600" baseline="0" dirty="0" smtClean="0">
                          <a:latin typeface="Open Sans"/>
                        </a:rPr>
                        <a:t> </a:t>
                      </a:r>
                      <a:r>
                        <a:rPr lang="en-US" sz="1600" baseline="0" dirty="0" err="1" smtClean="0">
                          <a:latin typeface="Open Sans"/>
                        </a:rPr>
                        <a:t>dello</a:t>
                      </a:r>
                      <a:r>
                        <a:rPr lang="en-US" sz="1600" baseline="0" dirty="0" smtClean="0">
                          <a:latin typeface="Open Sans"/>
                        </a:rPr>
                        <a:t> sport</a:t>
                      </a:r>
                      <a:endParaRPr lang="bs-Latn-BA" sz="1600" dirty="0"/>
                    </a:p>
                  </a:txBody>
                  <a:tcPr/>
                </a:tc>
                <a:extLst>
                  <a:ext uri="{0D108BD9-81ED-4DB2-BD59-A6C34878D82A}">
                    <a16:rowId xmlns="" xmlns:a16="http://schemas.microsoft.com/office/drawing/2014/main" val="3517940549"/>
                  </a:ext>
                </a:extLst>
              </a:tr>
              <a:tr h="370840">
                <a:tc>
                  <a:txBody>
                    <a:bodyPr/>
                    <a:lstStyle/>
                    <a:p>
                      <a:r>
                        <a:rPr lang="en-US" sz="1600" dirty="0" smtClean="0">
                          <a:latin typeface="Open Sans"/>
                        </a:rPr>
                        <a:t>Non </a:t>
                      </a:r>
                      <a:r>
                        <a:rPr lang="en-US" sz="1600" dirty="0" err="1" smtClean="0">
                          <a:latin typeface="Open Sans"/>
                        </a:rPr>
                        <a:t>supportivo</a:t>
                      </a:r>
                      <a:endParaRPr lang="bs-Latn-BA" sz="1600" dirty="0"/>
                    </a:p>
                  </a:txBody>
                  <a:tcPr/>
                </a:tc>
                <a:tc>
                  <a:txBody>
                    <a:bodyPr/>
                    <a:lstStyle/>
                    <a:p>
                      <a:r>
                        <a:rPr lang="en-US" sz="1600" dirty="0" err="1" smtClean="0">
                          <a:latin typeface="Open Sans"/>
                        </a:rPr>
                        <a:t>Mostra</a:t>
                      </a:r>
                      <a:r>
                        <a:rPr lang="en-US" sz="1600" dirty="0" smtClean="0">
                          <a:latin typeface="Open Sans"/>
                        </a:rPr>
                        <a:t> </a:t>
                      </a:r>
                      <a:r>
                        <a:rPr lang="en-US" sz="1600" dirty="0" err="1" smtClean="0">
                          <a:latin typeface="Open Sans"/>
                        </a:rPr>
                        <a:t>interesse</a:t>
                      </a:r>
                      <a:r>
                        <a:rPr lang="en-US" sz="1600" dirty="0" smtClean="0">
                          <a:latin typeface="Open Sans"/>
                        </a:rPr>
                        <a:t> </a:t>
                      </a:r>
                      <a:r>
                        <a:rPr lang="en-US" sz="1600" dirty="0" err="1" smtClean="0">
                          <a:latin typeface="Open Sans"/>
                        </a:rPr>
                        <a:t>genuino</a:t>
                      </a:r>
                      <a:r>
                        <a:rPr lang="en-US" sz="1600" dirty="0" smtClean="0">
                          <a:latin typeface="Open Sans"/>
                        </a:rPr>
                        <a:t> e </a:t>
                      </a:r>
                      <a:r>
                        <a:rPr lang="en-US" sz="1600" dirty="0" err="1" smtClean="0">
                          <a:latin typeface="Open Sans"/>
                        </a:rPr>
                        <a:t>supporta</a:t>
                      </a:r>
                      <a:r>
                        <a:rPr lang="en-US" sz="1600" dirty="0" smtClean="0">
                          <a:latin typeface="Open Sans"/>
                        </a:rPr>
                        <a:t> </a:t>
                      </a:r>
                      <a:r>
                        <a:rPr lang="en-US" sz="1600" dirty="0" err="1" smtClean="0">
                          <a:latin typeface="Open Sans"/>
                        </a:rPr>
                        <a:t>il</a:t>
                      </a:r>
                      <a:r>
                        <a:rPr lang="en-US" sz="1600" dirty="0" smtClean="0">
                          <a:latin typeface="Open Sans"/>
                        </a:rPr>
                        <a:t> bambino</a:t>
                      </a:r>
                      <a:endParaRPr lang="bs-Latn-BA" sz="1600" dirty="0"/>
                    </a:p>
                  </a:txBody>
                  <a:tcPr/>
                </a:tc>
                <a:extLst>
                  <a:ext uri="{0D108BD9-81ED-4DB2-BD59-A6C34878D82A}">
                    <a16:rowId xmlns="" xmlns:a16="http://schemas.microsoft.com/office/drawing/2014/main" val="2363241368"/>
                  </a:ext>
                </a:extLst>
              </a:tr>
            </a:tbl>
          </a:graphicData>
        </a:graphic>
      </p:graphicFrame>
      <p:sp>
        <p:nvSpPr>
          <p:cNvPr id="8" name="Rettangolo 7"/>
          <p:cNvSpPr/>
          <p:nvPr/>
        </p:nvSpPr>
        <p:spPr>
          <a:xfrm>
            <a:off x="857224" y="214296"/>
            <a:ext cx="4326826" cy="369332"/>
          </a:xfrm>
          <a:prstGeom prst="rect">
            <a:avLst/>
          </a:prstGeom>
        </p:spPr>
        <p:txBody>
          <a:bodyPr wrap="none">
            <a:spAutoFit/>
          </a:bodyPr>
          <a:lstStyle/>
          <a:p>
            <a:r>
              <a:rPr lang="it-IT" b="1" dirty="0" smtClean="0">
                <a:solidFill>
                  <a:schemeClr val="tx1">
                    <a:lumMod val="50000"/>
                    <a:lumOff val="50000"/>
                  </a:schemeClr>
                </a:solidFill>
                <a:latin typeface="Open Sans"/>
              </a:rPr>
              <a:t>Unità</a:t>
            </a:r>
            <a:r>
              <a:rPr lang="lt-LT" b="1" dirty="0" smtClean="0">
                <a:solidFill>
                  <a:schemeClr val="tx1">
                    <a:lumMod val="50000"/>
                    <a:lumOff val="50000"/>
                  </a:schemeClr>
                </a:solidFill>
              </a:rPr>
              <a:t> </a:t>
            </a:r>
            <a:r>
              <a:rPr lang="en-US" b="1" dirty="0" smtClean="0">
                <a:solidFill>
                  <a:schemeClr val="tx1">
                    <a:lumMod val="50000"/>
                    <a:lumOff val="50000"/>
                  </a:schemeClr>
                </a:solidFill>
                <a:latin typeface="Open Sans"/>
              </a:rPr>
              <a:t>1.1.</a:t>
            </a:r>
            <a:r>
              <a:rPr lang="bs-Latn-BA" b="1" dirty="0" smtClean="0">
                <a:solidFill>
                  <a:schemeClr val="tx1">
                    <a:lumMod val="50000"/>
                    <a:lumOff val="50000"/>
                  </a:schemeClr>
                </a:solidFill>
              </a:rPr>
              <a:t> </a:t>
            </a:r>
            <a:r>
              <a:rPr lang="it-IT" dirty="0" smtClean="0">
                <a:solidFill>
                  <a:schemeClr val="tx1">
                    <a:lumMod val="50000"/>
                    <a:lumOff val="50000"/>
                  </a:schemeClr>
                </a:solidFill>
                <a:latin typeface="Open Sans"/>
              </a:rPr>
              <a:t>Stile genitoriale e motivazione</a:t>
            </a:r>
            <a:endParaRPr lang="it-IT" dirty="0">
              <a:latin typeface="Open Sans"/>
            </a:endParaRPr>
          </a:p>
        </p:txBody>
      </p:sp>
    </p:spTree>
    <p:extLst>
      <p:ext uri="{BB962C8B-B14F-4D97-AF65-F5344CB8AC3E}">
        <p14:creationId xmlns:p14="http://schemas.microsoft.com/office/powerpoint/2010/main" val="2393126631"/>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E - Dissemination report">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SAVE - Dissemination report</Template>
  <TotalTime>16045</TotalTime>
  <Words>6124</Words>
  <Application>Microsoft Office PowerPoint</Application>
  <PresentationFormat>On-screen Show (16:9)</PresentationFormat>
  <Paragraphs>500</Paragraphs>
  <Slides>60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60</vt:i4>
      </vt:variant>
    </vt:vector>
  </HeadingPairs>
  <TitlesOfParts>
    <vt:vector size="67" baseType="lpstr">
      <vt:lpstr>Arial</vt:lpstr>
      <vt:lpstr>Arial Narrow</vt:lpstr>
      <vt:lpstr>Calibri</vt:lpstr>
      <vt:lpstr>Courier New</vt:lpstr>
      <vt:lpstr>Open Sans</vt:lpstr>
      <vt:lpstr>Palatino Linotype</vt:lpstr>
      <vt:lpstr>SAVE - Dissemination report</vt:lpstr>
      <vt:lpstr>III. Sviluppo della relazione tra famiglia ed allenatore basata su fiducia e reciprocità</vt:lpstr>
      <vt:lpstr>Contact Details:</vt:lpstr>
      <vt:lpstr>PowerPoint Presentation</vt:lpstr>
      <vt:lpstr>Unità 1. Cooperazione tra genitori ed allenatori come pilastro della vita dei giovani atleti</vt:lpstr>
      <vt:lpstr>Unità 1. Cooperazione tra genitori ed allenatori come pilastro della vita dei giovani atleti</vt:lpstr>
      <vt:lpstr>Unità 1. Cooperazione tra genitori ed allenatori come pilastro della vita dei giovani atleti</vt:lpstr>
      <vt:lpstr>PowerPoint Presentation</vt:lpstr>
      <vt:lpstr>PowerPoint Presentation</vt:lpstr>
      <vt:lpstr>PowerPoint Presentation</vt:lpstr>
      <vt:lpstr>PowerPoint Presentation</vt:lpstr>
      <vt:lpstr>Screamers from the bench</vt:lpstr>
      <vt:lpstr>Sideline coach</vt:lpstr>
      <vt:lpstr>Overprotective parents</vt:lpstr>
      <vt:lpstr>Riflessioni</vt:lpstr>
      <vt:lpstr>5 domande importanti per genitori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Unità 2 Comunicazione - ascolto attivo e feedback</vt:lpstr>
      <vt:lpstr>Unità 2 Comunicazione - ascolto attivo e feedback</vt:lpstr>
      <vt:lpstr>Unità 2 Comunicazione - ascolto attivo e feedback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Unità 3 Risoluzione dei conflitti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DISSEMINATION REPORT</dc:title>
  <dc:creator>Emiliano M</dc:creator>
  <cp:lastModifiedBy>RASA</cp:lastModifiedBy>
  <cp:revision>139</cp:revision>
  <dcterms:created xsi:type="dcterms:W3CDTF">2018-09-28T07:52:55Z</dcterms:created>
  <dcterms:modified xsi:type="dcterms:W3CDTF">2020-04-25T08:12:42Z</dcterms:modified>
</cp:coreProperties>
</file>