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handoutMasterIdLst>
    <p:handoutMasterId r:id="rId127"/>
  </p:handoutMasterIdLst>
  <p:sldIdLst>
    <p:sldId id="256" r:id="rId2"/>
    <p:sldId id="261" r:id="rId3"/>
    <p:sldId id="411" r:id="rId4"/>
    <p:sldId id="412" r:id="rId5"/>
    <p:sldId id="277" r:id="rId6"/>
    <p:sldId id="279" r:id="rId7"/>
    <p:sldId id="290" r:id="rId8"/>
    <p:sldId id="287" r:id="rId9"/>
    <p:sldId id="291" r:id="rId10"/>
    <p:sldId id="289" r:id="rId11"/>
    <p:sldId id="299" r:id="rId12"/>
    <p:sldId id="292" r:id="rId13"/>
    <p:sldId id="288" r:id="rId14"/>
    <p:sldId id="294" r:id="rId15"/>
    <p:sldId id="300" r:id="rId16"/>
    <p:sldId id="295" r:id="rId17"/>
    <p:sldId id="296" r:id="rId18"/>
    <p:sldId id="297" r:id="rId19"/>
    <p:sldId id="413" r:id="rId20"/>
    <p:sldId id="414" r:id="rId21"/>
    <p:sldId id="415" r:id="rId22"/>
    <p:sldId id="416" r:id="rId23"/>
    <p:sldId id="311" r:id="rId24"/>
    <p:sldId id="313" r:id="rId25"/>
    <p:sldId id="312" r:id="rId26"/>
    <p:sldId id="314" r:id="rId27"/>
    <p:sldId id="315" r:id="rId28"/>
    <p:sldId id="310" r:id="rId29"/>
    <p:sldId id="304" r:id="rId30"/>
    <p:sldId id="307" r:id="rId31"/>
    <p:sldId id="305" r:id="rId32"/>
    <p:sldId id="306" r:id="rId33"/>
    <p:sldId id="308" r:id="rId34"/>
    <p:sldId id="309" r:id="rId35"/>
    <p:sldId id="420" r:id="rId36"/>
    <p:sldId id="417" r:id="rId37"/>
    <p:sldId id="418" r:id="rId38"/>
    <p:sldId id="393" r:id="rId39"/>
    <p:sldId id="317" r:id="rId40"/>
    <p:sldId id="318" r:id="rId41"/>
    <p:sldId id="409" r:id="rId42"/>
    <p:sldId id="410" r:id="rId43"/>
    <p:sldId id="320" r:id="rId44"/>
    <p:sldId id="321" r:id="rId45"/>
    <p:sldId id="323" r:id="rId46"/>
    <p:sldId id="324" r:id="rId47"/>
    <p:sldId id="325" r:id="rId48"/>
    <p:sldId id="326" r:id="rId49"/>
    <p:sldId id="327"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419" r:id="rId78"/>
    <p:sldId id="422" r:id="rId79"/>
    <p:sldId id="423" r:id="rId80"/>
    <p:sldId id="362" r:id="rId81"/>
    <p:sldId id="363" r:id="rId82"/>
    <p:sldId id="364" r:id="rId83"/>
    <p:sldId id="365" r:id="rId84"/>
    <p:sldId id="366" r:id="rId85"/>
    <p:sldId id="367" r:id="rId86"/>
    <p:sldId id="368" r:id="rId87"/>
    <p:sldId id="369" r:id="rId88"/>
    <p:sldId id="371" r:id="rId89"/>
    <p:sldId id="372" r:id="rId90"/>
    <p:sldId id="373" r:id="rId91"/>
    <p:sldId id="375" r:id="rId92"/>
    <p:sldId id="376" r:id="rId93"/>
    <p:sldId id="377" r:id="rId94"/>
    <p:sldId id="378" r:id="rId95"/>
    <p:sldId id="379" r:id="rId96"/>
    <p:sldId id="380" r:id="rId97"/>
    <p:sldId id="382" r:id="rId98"/>
    <p:sldId id="383" r:id="rId99"/>
    <p:sldId id="384" r:id="rId100"/>
    <p:sldId id="385" r:id="rId101"/>
    <p:sldId id="386" r:id="rId102"/>
    <p:sldId id="387" r:id="rId103"/>
    <p:sldId id="388" r:id="rId104"/>
    <p:sldId id="424" r:id="rId105"/>
    <p:sldId id="425" r:id="rId106"/>
    <p:sldId id="426" r:id="rId107"/>
    <p:sldId id="427" r:id="rId108"/>
    <p:sldId id="395" r:id="rId109"/>
    <p:sldId id="396" r:id="rId110"/>
    <p:sldId id="397" r:id="rId111"/>
    <p:sldId id="398" r:id="rId112"/>
    <p:sldId id="399" r:id="rId113"/>
    <p:sldId id="400" r:id="rId114"/>
    <p:sldId id="401" r:id="rId115"/>
    <p:sldId id="402" r:id="rId116"/>
    <p:sldId id="403" r:id="rId117"/>
    <p:sldId id="404" r:id="rId118"/>
    <p:sldId id="405" r:id="rId119"/>
    <p:sldId id="406" r:id="rId120"/>
    <p:sldId id="407" r:id="rId121"/>
    <p:sldId id="408" r:id="rId122"/>
    <p:sldId id="428" r:id="rId123"/>
    <p:sldId id="275" r:id="rId124"/>
    <p:sldId id="429" r:id="rId125"/>
    <p:sldId id="259" r:id="rId126"/>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179"/>
    <a:srgbClr val="00A779"/>
    <a:srgbClr val="009688"/>
    <a:srgbClr val="4879BC"/>
    <a:srgbClr val="6DBB35"/>
    <a:srgbClr val="478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33" autoAdjust="0"/>
    <p:restoredTop sz="94622" autoAdjust="0"/>
  </p:normalViewPr>
  <p:slideViewPr>
    <p:cSldViewPr>
      <p:cViewPr varScale="1">
        <p:scale>
          <a:sx n="111" d="100"/>
          <a:sy n="111" d="100"/>
        </p:scale>
        <p:origin x="984"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2A8867-C46C-46E8-9752-F6D1214EB87F}" type="datetimeFigureOut">
              <a:rPr lang="it-IT" smtClean="0"/>
              <a:pPr/>
              <a:t>25/04/2020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6FD82D-950C-4129-8AA8-D8DC359B7258}" type="slidenum">
              <a:rPr lang="it-IT" smtClean="0"/>
              <a:pPr/>
              <a:t>‹#›</a:t>
            </a:fld>
            <a:endParaRPr lang="it-IT"/>
          </a:p>
        </p:txBody>
      </p:sp>
    </p:spTree>
    <p:extLst>
      <p:ext uri="{BB962C8B-B14F-4D97-AF65-F5344CB8AC3E}">
        <p14:creationId xmlns:p14="http://schemas.microsoft.com/office/powerpoint/2010/main" val="39378457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5" name="Title 1"/>
          <p:cNvSpPr>
            <a:spLocks noGrp="1"/>
          </p:cNvSpPr>
          <p:nvPr>
            <p:ph type="ctrTitle"/>
          </p:nvPr>
        </p:nvSpPr>
        <p:spPr>
          <a:xfrm>
            <a:off x="685800" y="3731461"/>
            <a:ext cx="7772400" cy="357065"/>
          </a:xfrm>
        </p:spPr>
        <p:txBody>
          <a:bodyPr anchor="b">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pic>
        <p:nvPicPr>
          <p:cNvPr id="2"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1484" y="28962"/>
            <a:ext cx="3881032" cy="38810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708609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3638"/>
            <a:ext cx="7772400" cy="432048"/>
          </a:xfrm>
        </p:spPr>
        <p:txBody>
          <a:bodyPr anchor="b">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pic>
        <p:nvPicPr>
          <p:cNvPr id="5"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860396" cy="86039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lvl1pPr>
              <a:defRPr>
                <a:latin typeface="Open Sans" pitchFamily="34" charset="0"/>
                <a:ea typeface="Open Sans" pitchFamily="34" charset="0"/>
                <a:cs typeface="Open Sans" pitchFamily="34" charset="0"/>
              </a:defRPr>
            </a:lvl1pPr>
            <a:lvl2pPr>
              <a:defRPr>
                <a:latin typeface="Open Sans" pitchFamily="34" charset="0"/>
                <a:ea typeface="Open Sans" pitchFamily="34" charset="0"/>
                <a:cs typeface="Open Sans" pitchFamily="34" charset="0"/>
              </a:defRPr>
            </a:lvl2pPr>
            <a:lvl3pPr>
              <a:defRPr>
                <a:latin typeface="Open Sans" pitchFamily="34" charset="0"/>
                <a:ea typeface="Open Sans" pitchFamily="34" charset="0"/>
                <a:cs typeface="Open Sans" pitchFamily="34" charset="0"/>
              </a:defRPr>
            </a:lvl3pPr>
            <a:lvl4pPr>
              <a:defRPr>
                <a:latin typeface="Open Sans" pitchFamily="34" charset="0"/>
                <a:ea typeface="Open Sans" pitchFamily="34" charset="0"/>
                <a:cs typeface="Open Sans" pitchFamily="34" charset="0"/>
              </a:defRPr>
            </a:lvl4pPr>
            <a:lvl5pPr>
              <a:defRPr>
                <a:latin typeface="Open Sans" pitchFamily="34" charset="0"/>
                <a:ea typeface="Open Sans" pitchFamily="34" charset="0"/>
                <a:cs typeface="Open Sans" pitchFamily="34" charset="0"/>
              </a:defRPr>
            </a:lvl5pPr>
            <a:lvl6pPr>
              <a:defRPr/>
            </a:lvl6pPr>
            <a:lvl7pPr>
              <a:defRPr/>
            </a:lvl7pPr>
            <a:lvl8pPr>
              <a:defRPr/>
            </a:lvl8pPr>
            <a:lvl9pPr>
              <a:buFont typeface="Arial" pitchFamily="34" charset="0"/>
              <a:buChar char="•"/>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2500" b="1" kern="1200" dirty="0" smtClean="0">
                <a:solidFill>
                  <a:schemeClr val="bg1">
                    <a:lumMod val="50000"/>
                  </a:schemeClr>
                </a:solidFill>
                <a:effectLst/>
                <a:latin typeface="Open Sans" pitchFamily="34" charset="0"/>
                <a:ea typeface="Open Sans" pitchFamily="34" charset="0"/>
                <a:cs typeface="Open Sans" pitchFamily="34" charset="0"/>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apositiva titolo">
    <p:spTree>
      <p:nvGrpSpPr>
        <p:cNvPr id="1" name=""/>
        <p:cNvGrpSpPr/>
        <p:nvPr/>
      </p:nvGrpSpPr>
      <p:grpSpPr>
        <a:xfrm>
          <a:off x="0" y="0"/>
          <a:ext cx="0" cy="0"/>
          <a:chOff x="0" y="0"/>
          <a:chExt cx="0" cy="0"/>
        </a:xfrm>
      </p:grpSpPr>
      <p:pic>
        <p:nvPicPr>
          <p:cNvPr id="4"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4720" y="872198"/>
            <a:ext cx="219456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672871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9592" y="0"/>
            <a:ext cx="7787208" cy="1200150"/>
          </a:xfrm>
          <a:prstGeom prst="rect">
            <a:avLst/>
          </a:prstGeom>
        </p:spPr>
        <p:txBody>
          <a:bodyPr vert="horz" lIns="91440" tIns="45720" rIns="91440" bIns="45720" rtlCol="0" anchor="b">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99592" y="1200151"/>
            <a:ext cx="7787208" cy="339447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39" r:id="rId2"/>
    <p:sldLayoutId id="2147483740" r:id="rId3"/>
    <p:sldLayoutId id="2147483741" r:id="rId4"/>
    <p:sldLayoutId id="2147483751" r:id="rId5"/>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xStyles>
    <p:titleStyle>
      <a:lvl1pPr algn="ctr" defTabSz="914400" rtl="0" eaLnBrk="1" latinLnBrk="0" hangingPunct="1">
        <a:lnSpc>
          <a:spcPts val="58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lumMod val="50000"/>
              <a:lumOff val="50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40.jpeg"/><Relationship Id="rId11" Type="http://schemas.openxmlformats.org/officeDocument/2006/relationships/image" Target="../media/image44.png"/><Relationship Id="rId5" Type="http://schemas.openxmlformats.org/officeDocument/2006/relationships/image" Target="../media/image39.jpeg"/><Relationship Id="rId10" Type="http://schemas.openxmlformats.org/officeDocument/2006/relationships/image" Target="../media/image43.jpeg"/><Relationship Id="rId4" Type="http://schemas.openxmlformats.org/officeDocument/2006/relationships/image" Target="../media/image38.jpeg"/><Relationship Id="rId9"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portsave.eu/" TargetMode="External"/><Relationship Id="rId2" Type="http://schemas.openxmlformats.org/officeDocument/2006/relationships/hyperlink" Target="mailto:rasa.kreivyte@lsu.l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moodle.sportsave.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363838"/>
            <a:ext cx="7772400" cy="864095"/>
          </a:xfrm>
        </p:spPr>
        <p:txBody>
          <a:bodyPr/>
          <a:lstStyle/>
          <a:p>
            <a:r>
              <a:rPr lang="it-IT" sz="1800" dirty="0" smtClean="0"/>
              <a:t>I. IL RICONOSCIMENTO DELLA VIOLENZA ED ESCLUSIONE E LE SUE CARATTERISTICHE PSICOSOCIALI NELLO SPORT</a:t>
            </a:r>
            <a:endParaRPr lang="it-IT" sz="1600" dirty="0">
              <a:solidFill>
                <a:schemeClr val="bg1">
                  <a:lumMod val="50000"/>
                </a:schemeClr>
              </a:solidFill>
            </a:endParaRPr>
          </a:p>
        </p:txBody>
      </p:sp>
      <p:sp>
        <p:nvSpPr>
          <p:cNvPr id="5" name="Titolo 1">
            <a:extLst>
              <a:ext uri="{FF2B5EF4-FFF2-40B4-BE49-F238E27FC236}">
                <a16:creationId xmlns="" xmlns:a16="http://schemas.microsoft.com/office/drawing/2014/main" id="{9664C74A-A4F3-4F00-B3B2-4EDDCFA66590}"/>
              </a:ext>
            </a:extLst>
          </p:cNvPr>
          <p:cNvSpPr txBox="1">
            <a:spLocks/>
          </p:cNvSpPr>
          <p:nvPr/>
        </p:nvSpPr>
        <p:spPr>
          <a:xfrm>
            <a:off x="0" y="918541"/>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pPr algn="l"/>
            <a:endParaRPr lang="hr-HR" sz="1400" b="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98149"/>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75587" y="771550"/>
            <a:ext cx="4300469" cy="34230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r>
              <a:rPr lang="it-IT" sz="1400" b="1" dirty="0" smtClean="0"/>
              <a:t>Cosa sono le variabili moderatrici</a:t>
            </a:r>
            <a:r>
              <a:rPr lang="hr-HR" sz="1400" b="1" dirty="0" smtClean="0"/>
              <a:t>?</a:t>
            </a:r>
            <a:endParaRPr lang="hr-HR" sz="1400" dirty="0" smtClean="0"/>
          </a:p>
          <a:p>
            <a:pPr marL="342900" indent="-342900" algn="l">
              <a:buFont typeface="Arial" panose="020B0604020202020204" pitchFamily="34" charset="0"/>
              <a:buChar char="•"/>
            </a:pPr>
            <a:r>
              <a:rPr lang="it-IT" sz="1400" dirty="0" smtClean="0"/>
              <a:t>un moderatore è definito come una variabile “qualitativa (ad es. sesso, razza, classe) o quantitativa (ad es. livello di ricompensa) che influenza la direzione e / o la forza della relazione tra una variabile indipendente o predittiva e una variabile dipendente o con criterio "(</a:t>
            </a:r>
            <a:r>
              <a:rPr lang="it-IT" sz="1400" dirty="0" err="1" smtClean="0"/>
              <a:t>Rivara</a:t>
            </a:r>
            <a:r>
              <a:rPr lang="it-IT" sz="1400" dirty="0" smtClean="0"/>
              <a:t>, Le </a:t>
            </a:r>
            <a:r>
              <a:rPr lang="it-IT" sz="1400" dirty="0" err="1" smtClean="0"/>
              <a:t>Menestrel</a:t>
            </a:r>
            <a:r>
              <a:rPr lang="it-IT" sz="1400" dirty="0" smtClean="0"/>
              <a:t>, 2016, p.70)</a:t>
            </a:r>
          </a:p>
          <a:p>
            <a:pPr marL="342900" indent="-342900" algn="l">
              <a:buFont typeface="Arial" panose="020B0604020202020204" pitchFamily="34" charset="0"/>
              <a:buChar char="•"/>
            </a:pPr>
            <a:r>
              <a:rPr lang="it-IT" sz="1400" dirty="0" smtClean="0"/>
              <a:t>  in particolare, quelli sono fattori esterni che possono ingrandire o diminuire il potenziale per lo sviluppo di un comportamento violento / esclusivo</a:t>
            </a:r>
          </a:p>
          <a:p>
            <a:pPr marL="342900" indent="-342900" algn="l">
              <a:buFont typeface="Arial" panose="020B0604020202020204" pitchFamily="34" charset="0"/>
              <a:buChar char="•"/>
            </a:pPr>
            <a:r>
              <a:rPr lang="it-IT" sz="1400" dirty="0" smtClean="0"/>
              <a:t>ad esempio, il sesso come moderatore:</a:t>
            </a:r>
          </a:p>
          <a:p>
            <a:pPr marL="342900" indent="-342900"/>
            <a:r>
              <a:rPr lang="it-IT" sz="1400" dirty="0" smtClean="0"/>
              <a:t>“Le ragazze adolescenti sviluppano sintomi depressivi a seguito di stress interpersonali; mentre i ragazzi adolescenti no "</a:t>
            </a:r>
            <a:endParaRPr lang="en-US" sz="1400" dirty="0" smtClean="0"/>
          </a:p>
        </p:txBody>
      </p:sp>
      <p:pic>
        <p:nvPicPr>
          <p:cNvPr id="3074" name="Picture 2" descr="C:\TEA\P R O J E K T I\SAVE projekt_KIFST\kurikulumi\predavanja\bm\slike\iStock_93301035_MEDIUM-579beb823df78c32768dc9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872" y="1325702"/>
            <a:ext cx="36576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928662" y="142858"/>
            <a:ext cx="7704856" cy="609399"/>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500" b="1"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Unit</a:t>
            </a:r>
            <a:r>
              <a:rPr kumimoji="0" lang="it-IT" sz="1500" b="1"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à </a:t>
            </a:r>
            <a:r>
              <a:rPr kumimoji="0" lang="hr-HR" sz="1500" b="1"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1.1. </a:t>
            </a:r>
            <a:r>
              <a:rPr kumimoji="0" lang="it-IT" sz="1600" b="0" i="0" u="none" strike="noStrike" kern="1200" cap="none" spc="0" normalizeH="0" baseline="0" noProof="0" dirty="0" smtClean="0">
                <a:ln>
                  <a:noFill/>
                </a:ln>
                <a:solidFill>
                  <a:schemeClr val="tx1">
                    <a:tint val="75000"/>
                  </a:schemeClr>
                </a:solidFill>
                <a:effectLst/>
                <a:uLnTx/>
                <a:uFillTx/>
                <a:latin typeface="Open Sans" pitchFamily="34" charset="0"/>
                <a:ea typeface="Open Sans" pitchFamily="34" charset="0"/>
                <a:cs typeface="Open Sans" pitchFamily="34" charset="0"/>
              </a:rPr>
              <a:t>Definizione di situazioni pericolose e ambiente pericoloso che determinano comportamenti socialmente inappropriati</a:t>
            </a:r>
            <a:endParaRPr kumimoji="0" lang="en-US" sz="1500" b="0" i="0" u="none" strike="noStrike" kern="1200" cap="none" spc="0" normalizeH="0" baseline="0" noProof="0" dirty="0" smtClean="0">
              <a:ln>
                <a:noFill/>
              </a:ln>
              <a:solidFill>
                <a:schemeClr val="tx1">
                  <a:tint val="75000"/>
                </a:schemeClr>
              </a:solidFill>
              <a:effectLst/>
              <a:uLnTx/>
              <a:uFillTx/>
              <a:latin typeface="Open Sans"/>
              <a:ea typeface="Open Sans" pitchFamily="34" charset="0"/>
              <a:cs typeface="Open Sans"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tint val="7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4133453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2231341646"/>
              </p:ext>
            </p:extLst>
          </p:nvPr>
        </p:nvGraphicFramePr>
        <p:xfrm>
          <a:off x="571472" y="928676"/>
          <a:ext cx="7643866" cy="3071834"/>
        </p:xfrm>
        <a:graphic>
          <a:graphicData uri="http://schemas.openxmlformats.org/drawingml/2006/table">
            <a:tbl>
              <a:tblPr firstRow="1" bandRow="1">
                <a:tableStyleId>{5940675A-B579-460E-94D1-54222C63F5DA}</a:tableStyleId>
              </a:tblPr>
              <a:tblGrid>
                <a:gridCol w="3515346"/>
                <a:gridCol w="1997357"/>
                <a:gridCol w="2131163"/>
              </a:tblGrid>
              <a:tr h="488701">
                <a:tc>
                  <a:txBody>
                    <a:bodyPr/>
                    <a:lstStyle/>
                    <a:p>
                      <a:pPr algn="ctr"/>
                      <a:r>
                        <a:rPr lang="it-IT" sz="1600" b="1" dirty="0" smtClean="0"/>
                        <a:t>Strategia</a:t>
                      </a:r>
                      <a:endParaRPr lang="hr-HR" sz="1600" b="1" dirty="0"/>
                    </a:p>
                  </a:txBody>
                  <a:tcPr/>
                </a:tc>
                <a:tc>
                  <a:txBody>
                    <a:bodyPr/>
                    <a:lstStyle/>
                    <a:p>
                      <a:pPr algn="ctr"/>
                      <a:r>
                        <a:rPr lang="it-IT" sz="1600" b="1" dirty="0" smtClean="0"/>
                        <a:t>Autori</a:t>
                      </a:r>
                      <a:endParaRPr lang="hr-HR" sz="1600" b="1" dirty="0"/>
                    </a:p>
                  </a:txBody>
                  <a:tcPr/>
                </a:tc>
                <a:tc>
                  <a:txBody>
                    <a:bodyPr/>
                    <a:lstStyle/>
                    <a:p>
                      <a:pPr algn="ctr"/>
                      <a:r>
                        <a:rPr lang="it-IT" sz="1600" b="1" dirty="0" smtClean="0"/>
                        <a:t>Esempio</a:t>
                      </a:r>
                      <a:endParaRPr lang="hr-HR" sz="1600" b="1" dirty="0"/>
                    </a:p>
                  </a:txBody>
                  <a:tcPr/>
                </a:tc>
              </a:tr>
              <a:tr h="2583133">
                <a:tc>
                  <a:txBody>
                    <a:bodyPr/>
                    <a:lstStyle/>
                    <a:p>
                      <a:r>
                        <a:rPr lang="it-IT" sz="1600" dirty="0" smtClean="0"/>
                        <a:t>Usa un linguaggio corporeo efficace:  Un'efficace comunicazione non verbale blocca il comportamento scorretto e riduce il confronto verbale  Gesti o segni, pausa, trasporto del corpo - postura assertiva, prossimità fisica, contatto visivo, espressioni facciali</a:t>
                      </a:r>
                      <a:r>
                        <a:rPr lang="en-US" sz="1600" dirty="0" smtClean="0"/>
                        <a:t> </a:t>
                      </a:r>
                    </a:p>
                    <a:p>
                      <a:r>
                        <a:rPr lang="en-US" sz="1600" dirty="0" smtClean="0"/>
                        <a:t> </a:t>
                      </a:r>
                    </a:p>
                    <a:p>
                      <a:r>
                        <a:rPr lang="en-US" sz="1600" dirty="0" smtClean="0"/>
                        <a:t> </a:t>
                      </a:r>
                      <a:endParaRPr lang="hr-HR" sz="1600" dirty="0"/>
                    </a:p>
                  </a:txBody>
                  <a:tcPr/>
                </a:tc>
                <a:tc>
                  <a:txBody>
                    <a:bodyPr/>
                    <a:lstStyle/>
                    <a:p>
                      <a:r>
                        <a:rPr lang="en-US" sz="1600" dirty="0" smtClean="0"/>
                        <a:t>Jones (2000) </a:t>
                      </a:r>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L'allenatore guarda l'atleta e aggrotta le sopracciglia quando l'atleta mostra comportamenti inappropriati.</a:t>
                      </a:r>
                      <a:endParaRPr lang="hr-HR" sz="1600" dirty="0"/>
                    </a:p>
                  </a:txBody>
                  <a:tcPr/>
                </a:tc>
              </a:tr>
            </a:tbl>
          </a:graphicData>
        </a:graphic>
      </p:graphicFrame>
      <p:sp>
        <p:nvSpPr>
          <p:cNvPr id="5" name="Pravokutnik 4"/>
          <p:cNvSpPr/>
          <p:nvPr/>
        </p:nvSpPr>
        <p:spPr>
          <a:xfrm>
            <a:off x="755576" y="195486"/>
            <a:ext cx="7358114" cy="553998"/>
          </a:xfrm>
          <a:prstGeom prst="rect">
            <a:avLst/>
          </a:prstGeom>
        </p:spPr>
        <p:txBody>
          <a:bodyPr wrap="square">
            <a:spAutoFit/>
          </a:bodyPr>
          <a:lstStyle/>
          <a:p>
            <a:pPr marL="457200" indent="-457200"/>
            <a:r>
              <a:rPr lang="hr-HR" sz="1500" b="1" dirty="0" smtClean="0"/>
              <a:t>Unit 4.3. </a:t>
            </a:r>
            <a:r>
              <a:rPr lang="it-IT" sz="1500" dirty="0" smtClean="0">
                <a:solidFill>
                  <a:schemeClr val="tx1">
                    <a:lumMod val="50000"/>
                    <a:lumOff val="50000"/>
                  </a:schemeClr>
                </a:solidFill>
                <a:latin typeface="Open Sans"/>
              </a:rPr>
              <a:t>Esempi di potenziali strategie di </a:t>
            </a:r>
            <a:r>
              <a:rPr lang="it-IT" sz="1500" dirty="0" err="1" smtClean="0">
                <a:solidFill>
                  <a:schemeClr val="tx1">
                    <a:lumMod val="50000"/>
                    <a:lumOff val="50000"/>
                  </a:schemeClr>
                </a:solidFill>
                <a:latin typeface="Open Sans"/>
              </a:rPr>
              <a:t>coaching</a:t>
            </a:r>
            <a:r>
              <a:rPr lang="it-IT" sz="1500" dirty="0" smtClean="0">
                <a:solidFill>
                  <a:schemeClr val="tx1">
                    <a:lumMod val="50000"/>
                    <a:lumOff val="50000"/>
                  </a:schemeClr>
                </a:solidFill>
                <a:latin typeface="Open Sans"/>
              </a:rPr>
              <a:t> per la gestione del comportamento dell'atleta</a:t>
            </a:r>
            <a:endParaRPr lang="hr-HR" sz="1500" dirty="0" smtClean="0">
              <a:solidFill>
                <a:schemeClr val="tx1">
                  <a:lumMod val="50000"/>
                  <a:lumOff val="50000"/>
                </a:schemeClr>
              </a:solidFill>
            </a:endParaRPr>
          </a:p>
        </p:txBody>
      </p:sp>
    </p:spTree>
    <p:extLst>
      <p:ext uri="{BB962C8B-B14F-4D97-AF65-F5344CB8AC3E}">
        <p14:creationId xmlns:p14="http://schemas.microsoft.com/office/powerpoint/2010/main" val="377697017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1800237076"/>
              </p:ext>
            </p:extLst>
          </p:nvPr>
        </p:nvGraphicFramePr>
        <p:xfrm>
          <a:off x="928662" y="785800"/>
          <a:ext cx="7100292" cy="3404342"/>
        </p:xfrm>
        <a:graphic>
          <a:graphicData uri="http://schemas.openxmlformats.org/drawingml/2006/table">
            <a:tbl>
              <a:tblPr firstRow="1" bandRow="1">
                <a:tableStyleId>{5940675A-B579-460E-94D1-54222C63F5DA}</a:tableStyleId>
              </a:tblPr>
              <a:tblGrid>
                <a:gridCol w="2556107"/>
                <a:gridCol w="1278051"/>
                <a:gridCol w="3266134"/>
              </a:tblGrid>
              <a:tr h="579017">
                <a:tc>
                  <a:txBody>
                    <a:bodyPr/>
                    <a:lstStyle/>
                    <a:p>
                      <a:pPr algn="ctr"/>
                      <a:r>
                        <a:rPr lang="it-IT" sz="1600" b="1" dirty="0" smtClean="0"/>
                        <a:t>Strategia</a:t>
                      </a:r>
                      <a:endParaRPr lang="hr-HR" sz="1600" b="1" dirty="0"/>
                    </a:p>
                  </a:txBody>
                  <a:tcPr/>
                </a:tc>
                <a:tc>
                  <a:txBody>
                    <a:bodyPr/>
                    <a:lstStyle/>
                    <a:p>
                      <a:pPr algn="ctr"/>
                      <a:r>
                        <a:rPr lang="it-IT" sz="1600" b="1" dirty="0" smtClean="0"/>
                        <a:t>Autori</a:t>
                      </a:r>
                      <a:endParaRPr lang="hr-HR" sz="1600" b="1" dirty="0"/>
                    </a:p>
                  </a:txBody>
                  <a:tcPr/>
                </a:tc>
                <a:tc>
                  <a:txBody>
                    <a:bodyPr/>
                    <a:lstStyle/>
                    <a:p>
                      <a:pPr algn="ctr"/>
                      <a:r>
                        <a:rPr lang="it-IT" sz="1600" b="1" dirty="0" smtClean="0"/>
                        <a:t>Esempio</a:t>
                      </a:r>
                      <a:endParaRPr lang="hr-HR" sz="1600" b="1" dirty="0"/>
                    </a:p>
                  </a:txBody>
                  <a:tcPr/>
                </a:tc>
              </a:tr>
              <a:tr h="1514685">
                <a:tc>
                  <a:txBody>
                    <a:bodyPr/>
                    <a:lstStyle/>
                    <a:p>
                      <a:r>
                        <a:rPr lang="it-IT" sz="1600" dirty="0" smtClean="0"/>
                        <a:t>Usa dichiarazioni assertive per controllare il comportamento dell'atleta</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Rogers (1995) </a:t>
                      </a:r>
                    </a:p>
                    <a:p>
                      <a:endParaRPr lang="hr-HR" sz="1600" dirty="0"/>
                    </a:p>
                  </a:txBody>
                  <a:tcPr/>
                </a:tc>
                <a:tc>
                  <a:txBody>
                    <a:bodyPr/>
                    <a:lstStyle/>
                    <a:p>
                      <a:r>
                        <a:rPr lang="it-IT" sz="1600" dirty="0" smtClean="0"/>
                        <a:t>“Jack, sono deluso da te per aver usato quella lingua. Se continui a parlare in quel modo verrai rimosso dal gioco. "</a:t>
                      </a:r>
                      <a:endParaRPr lang="hr-HR" sz="1600" dirty="0"/>
                    </a:p>
                  </a:txBody>
                  <a:tcPr/>
                </a:tc>
              </a:tr>
              <a:tr h="1263884">
                <a:tc>
                  <a:txBody>
                    <a:bodyPr/>
                    <a:lstStyle/>
                    <a:p>
                      <a:r>
                        <a:rPr lang="it-IT" sz="1600" dirty="0" smtClean="0"/>
                        <a:t>Utilizzare una comunicazione verbale positiva per un comportamento appropriato</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Jones (2000) </a:t>
                      </a:r>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"Grazie per aver raccolto l'attrezzatura, Cooper, apprezzo molto il tuo aiuto."</a:t>
                      </a:r>
                      <a:endParaRPr lang="hr-HR" sz="1600" dirty="0"/>
                    </a:p>
                  </a:txBody>
                  <a:tcPr/>
                </a:tc>
              </a:tr>
            </a:tbl>
          </a:graphicData>
        </a:graphic>
      </p:graphicFrame>
      <p:sp>
        <p:nvSpPr>
          <p:cNvPr id="5" name="Pravokutnik 4"/>
          <p:cNvSpPr/>
          <p:nvPr/>
        </p:nvSpPr>
        <p:spPr>
          <a:xfrm>
            <a:off x="755576" y="195486"/>
            <a:ext cx="7429552" cy="553998"/>
          </a:xfrm>
          <a:prstGeom prst="rect">
            <a:avLst/>
          </a:prstGeom>
        </p:spPr>
        <p:txBody>
          <a:bodyPr wrap="square">
            <a:spAutoFit/>
          </a:bodyPr>
          <a:lstStyle/>
          <a:p>
            <a:pPr marL="457200" indent="-457200"/>
            <a:r>
              <a:rPr lang="hr-HR" sz="1500" b="1" dirty="0" smtClean="0"/>
              <a:t>Unit 4.3. </a:t>
            </a:r>
            <a:r>
              <a:rPr lang="it-IT" sz="1500" dirty="0" smtClean="0">
                <a:solidFill>
                  <a:schemeClr val="tx1">
                    <a:lumMod val="50000"/>
                    <a:lumOff val="50000"/>
                  </a:schemeClr>
                </a:solidFill>
                <a:latin typeface="Open Sans"/>
              </a:rPr>
              <a:t>Esempi di potenziali strategie di </a:t>
            </a:r>
            <a:r>
              <a:rPr lang="it-IT" sz="1500" dirty="0" err="1" smtClean="0">
                <a:solidFill>
                  <a:schemeClr val="tx1">
                    <a:lumMod val="50000"/>
                    <a:lumOff val="50000"/>
                  </a:schemeClr>
                </a:solidFill>
                <a:latin typeface="Open Sans"/>
              </a:rPr>
              <a:t>coaching</a:t>
            </a:r>
            <a:r>
              <a:rPr lang="it-IT" sz="1500" dirty="0" smtClean="0">
                <a:solidFill>
                  <a:schemeClr val="tx1">
                    <a:lumMod val="50000"/>
                    <a:lumOff val="50000"/>
                  </a:schemeClr>
                </a:solidFill>
                <a:latin typeface="Open Sans"/>
              </a:rPr>
              <a:t> per la gestione del comportamento dell'atleta</a:t>
            </a:r>
            <a:endParaRPr lang="hr-HR" sz="1500" dirty="0" smtClean="0">
              <a:solidFill>
                <a:schemeClr val="tx1">
                  <a:lumMod val="50000"/>
                  <a:lumOff val="50000"/>
                </a:schemeClr>
              </a:solidFill>
            </a:endParaRPr>
          </a:p>
        </p:txBody>
      </p:sp>
    </p:spTree>
    <p:extLst>
      <p:ext uri="{BB962C8B-B14F-4D97-AF65-F5344CB8AC3E}">
        <p14:creationId xmlns:p14="http://schemas.microsoft.com/office/powerpoint/2010/main" val="49738844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71472" y="12858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dirty="0"/>
          </a:p>
        </p:txBody>
      </p:sp>
      <p:graphicFrame>
        <p:nvGraphicFramePr>
          <p:cNvPr id="9" name="Tablica 8"/>
          <p:cNvGraphicFramePr>
            <a:graphicFrameLocks noGrp="1"/>
          </p:cNvGraphicFramePr>
          <p:nvPr>
            <p:extLst>
              <p:ext uri="{D42A27DB-BD31-4B8C-83A1-F6EECF244321}">
                <p14:modId xmlns:p14="http://schemas.microsoft.com/office/powerpoint/2010/main" val="821266039"/>
              </p:ext>
            </p:extLst>
          </p:nvPr>
        </p:nvGraphicFramePr>
        <p:xfrm>
          <a:off x="928662" y="857238"/>
          <a:ext cx="7315745" cy="3286149"/>
        </p:xfrm>
        <a:graphic>
          <a:graphicData uri="http://schemas.openxmlformats.org/drawingml/2006/table">
            <a:tbl>
              <a:tblPr firstRow="1" bandRow="1">
                <a:tableStyleId>{5940675A-B579-460E-94D1-54222C63F5DA}</a:tableStyleId>
              </a:tblPr>
              <a:tblGrid>
                <a:gridCol w="2633669"/>
                <a:gridCol w="1463149"/>
                <a:gridCol w="3218927"/>
              </a:tblGrid>
              <a:tr h="612445">
                <a:tc>
                  <a:txBody>
                    <a:bodyPr/>
                    <a:lstStyle/>
                    <a:p>
                      <a:pPr algn="ctr"/>
                      <a:r>
                        <a:rPr lang="it-IT" sz="1600" b="1" dirty="0" smtClean="0"/>
                        <a:t>Strategia</a:t>
                      </a:r>
                      <a:endParaRPr lang="hr-HR" sz="1600" b="1" dirty="0"/>
                    </a:p>
                  </a:txBody>
                  <a:tcPr/>
                </a:tc>
                <a:tc>
                  <a:txBody>
                    <a:bodyPr/>
                    <a:lstStyle/>
                    <a:p>
                      <a:pPr algn="ctr"/>
                      <a:r>
                        <a:rPr lang="it-IT" sz="1600" b="1" dirty="0" smtClean="0"/>
                        <a:t>Autori</a:t>
                      </a:r>
                      <a:endParaRPr lang="hr-HR" sz="1600" b="1" dirty="0"/>
                    </a:p>
                  </a:txBody>
                  <a:tcPr/>
                </a:tc>
                <a:tc>
                  <a:txBody>
                    <a:bodyPr/>
                    <a:lstStyle/>
                    <a:p>
                      <a:pPr algn="ctr"/>
                      <a:r>
                        <a:rPr lang="it-IT" sz="1600" b="1" dirty="0" smtClean="0"/>
                        <a:t>Esempio</a:t>
                      </a:r>
                      <a:endParaRPr lang="hr-HR" sz="1600" b="1" dirty="0"/>
                    </a:p>
                  </a:txBody>
                  <a:tcPr/>
                </a:tc>
              </a:tr>
              <a:tr h="1336852">
                <a:tc>
                  <a:txBody>
                    <a:bodyPr/>
                    <a:lstStyle/>
                    <a:p>
                      <a:r>
                        <a:rPr lang="it-IT" sz="1600" dirty="0" smtClean="0"/>
                        <a:t>Rinforzo negativo: il comportamento viene rafforzato evitando un risultato negativo.</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Skinner (2002) </a:t>
                      </a:r>
                    </a:p>
                    <a:p>
                      <a:endParaRPr lang="hr-HR" sz="1600" dirty="0"/>
                    </a:p>
                  </a:txBody>
                  <a:tcPr/>
                </a:tc>
                <a:tc>
                  <a:txBody>
                    <a:bodyPr/>
                    <a:lstStyle/>
                    <a:p>
                      <a:r>
                        <a:rPr lang="it-IT" sz="1600" dirty="0" smtClean="0"/>
                        <a:t>L'atleta che aspetta pazientemente in fila per il suo turno assicura che non mancherà un turno.</a:t>
                      </a:r>
                      <a:r>
                        <a:rPr lang="en-US" sz="1600" dirty="0" smtClean="0"/>
                        <a:t> </a:t>
                      </a:r>
                      <a:endParaRPr lang="hr-HR" sz="1600" dirty="0" smtClean="0"/>
                    </a:p>
                    <a:p>
                      <a:endParaRPr lang="hr-HR" sz="1600" dirty="0"/>
                    </a:p>
                  </a:txBody>
                  <a:tcPr/>
                </a:tc>
              </a:tr>
              <a:tr h="1336852">
                <a:tc>
                  <a:txBody>
                    <a:bodyPr/>
                    <a:lstStyle/>
                    <a:p>
                      <a:r>
                        <a:rPr lang="en-US" sz="1600" dirty="0" err="1" smtClean="0"/>
                        <a:t>Fornire</a:t>
                      </a:r>
                      <a:r>
                        <a:rPr lang="en-US" sz="1600" dirty="0" smtClean="0"/>
                        <a:t> </a:t>
                      </a:r>
                      <a:r>
                        <a:rPr lang="en-US" sz="1600" dirty="0" err="1" smtClean="0"/>
                        <a:t>scelte</a:t>
                      </a:r>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Rogers (1995) </a:t>
                      </a:r>
                    </a:p>
                    <a:p>
                      <a:endParaRPr lang="hr-HR" sz="1600" dirty="0"/>
                    </a:p>
                  </a:txBody>
                  <a:tcPr/>
                </a:tc>
                <a:tc>
                  <a:txBody>
                    <a:bodyPr/>
                    <a:lstStyle/>
                    <a:p>
                      <a:r>
                        <a:rPr lang="it-IT" sz="1600" dirty="0" smtClean="0"/>
                        <a:t>“Jason, se scegli di non rispettare le regole ti verrà chiesto di andartene. È una tua scelta."</a:t>
                      </a:r>
                      <a:endParaRPr lang="hr-HR" sz="1600" dirty="0"/>
                    </a:p>
                  </a:txBody>
                  <a:tcPr/>
                </a:tc>
              </a:tr>
            </a:tbl>
          </a:graphicData>
        </a:graphic>
      </p:graphicFrame>
      <p:sp>
        <p:nvSpPr>
          <p:cNvPr id="10" name="Pravokutnik 9"/>
          <p:cNvSpPr/>
          <p:nvPr/>
        </p:nvSpPr>
        <p:spPr>
          <a:xfrm>
            <a:off x="827584" y="195486"/>
            <a:ext cx="7500990" cy="553998"/>
          </a:xfrm>
          <a:prstGeom prst="rect">
            <a:avLst/>
          </a:prstGeom>
        </p:spPr>
        <p:txBody>
          <a:bodyPr wrap="square">
            <a:spAutoFit/>
          </a:bodyPr>
          <a:lstStyle/>
          <a:p>
            <a:pPr marL="457200" indent="-457200"/>
            <a:r>
              <a:rPr lang="hr-HR" sz="1500" b="1" dirty="0" smtClean="0"/>
              <a:t>Unit 4.3. </a:t>
            </a:r>
            <a:r>
              <a:rPr lang="it-IT" sz="1500" dirty="0" smtClean="0">
                <a:solidFill>
                  <a:schemeClr val="tx1">
                    <a:lumMod val="50000"/>
                    <a:lumOff val="50000"/>
                  </a:schemeClr>
                </a:solidFill>
                <a:latin typeface="Open Sans"/>
              </a:rPr>
              <a:t>Esempi di potenziali strategie di </a:t>
            </a:r>
            <a:r>
              <a:rPr lang="it-IT" sz="1500" dirty="0" err="1" smtClean="0">
                <a:solidFill>
                  <a:schemeClr val="tx1">
                    <a:lumMod val="50000"/>
                    <a:lumOff val="50000"/>
                  </a:schemeClr>
                </a:solidFill>
                <a:latin typeface="Open Sans"/>
              </a:rPr>
              <a:t>coaching</a:t>
            </a:r>
            <a:r>
              <a:rPr lang="it-IT" sz="1500" dirty="0" smtClean="0">
                <a:solidFill>
                  <a:schemeClr val="tx1">
                    <a:lumMod val="50000"/>
                    <a:lumOff val="50000"/>
                  </a:schemeClr>
                </a:solidFill>
                <a:latin typeface="Open Sans"/>
              </a:rPr>
              <a:t> per la gestione del comportamento dell'atleta</a:t>
            </a:r>
            <a:endParaRPr lang="hr-HR" sz="1500" dirty="0" smtClean="0">
              <a:solidFill>
                <a:schemeClr val="tx1">
                  <a:lumMod val="50000"/>
                  <a:lumOff val="50000"/>
                </a:schemeClr>
              </a:solidFill>
            </a:endParaRPr>
          </a:p>
        </p:txBody>
      </p:sp>
    </p:spTree>
    <p:extLst>
      <p:ext uri="{BB962C8B-B14F-4D97-AF65-F5344CB8AC3E}">
        <p14:creationId xmlns:p14="http://schemas.microsoft.com/office/powerpoint/2010/main" val="102516334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71472" y="12858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dirty="0"/>
          </a:p>
        </p:txBody>
      </p:sp>
      <p:graphicFrame>
        <p:nvGraphicFramePr>
          <p:cNvPr id="9" name="Tablica 8"/>
          <p:cNvGraphicFramePr>
            <a:graphicFrameLocks noGrp="1"/>
          </p:cNvGraphicFramePr>
          <p:nvPr>
            <p:extLst>
              <p:ext uri="{D42A27DB-BD31-4B8C-83A1-F6EECF244321}">
                <p14:modId xmlns:p14="http://schemas.microsoft.com/office/powerpoint/2010/main" val="2199933770"/>
              </p:ext>
            </p:extLst>
          </p:nvPr>
        </p:nvGraphicFramePr>
        <p:xfrm>
          <a:off x="642910" y="857238"/>
          <a:ext cx="8143932" cy="3188662"/>
        </p:xfrm>
        <a:graphic>
          <a:graphicData uri="http://schemas.openxmlformats.org/drawingml/2006/table">
            <a:tbl>
              <a:tblPr firstRow="1" bandRow="1">
                <a:tableStyleId>{5940675A-B579-460E-94D1-54222C63F5DA}</a:tableStyleId>
              </a:tblPr>
              <a:tblGrid>
                <a:gridCol w="3676720"/>
                <a:gridCol w="1572993"/>
                <a:gridCol w="2894219"/>
              </a:tblGrid>
              <a:tr h="317575">
                <a:tc>
                  <a:txBody>
                    <a:bodyPr/>
                    <a:lstStyle/>
                    <a:p>
                      <a:pPr algn="ctr"/>
                      <a:r>
                        <a:rPr lang="hr-HR" sz="1600" b="1" dirty="0" smtClean="0"/>
                        <a:t>Strateg</a:t>
                      </a:r>
                      <a:r>
                        <a:rPr lang="it-IT" sz="1600" b="1" dirty="0" err="1" smtClean="0"/>
                        <a:t>ia</a:t>
                      </a:r>
                      <a:endParaRPr lang="hr-HR" sz="1600" b="1" dirty="0"/>
                    </a:p>
                  </a:txBody>
                  <a:tcPr/>
                </a:tc>
                <a:tc>
                  <a:txBody>
                    <a:bodyPr/>
                    <a:lstStyle/>
                    <a:p>
                      <a:pPr algn="ctr"/>
                      <a:r>
                        <a:rPr lang="it-IT" sz="1600" b="1" dirty="0" smtClean="0"/>
                        <a:t>Autore</a:t>
                      </a:r>
                      <a:endParaRPr lang="hr-HR" sz="1600" b="1" dirty="0"/>
                    </a:p>
                  </a:txBody>
                  <a:tcPr/>
                </a:tc>
                <a:tc>
                  <a:txBody>
                    <a:bodyPr/>
                    <a:lstStyle/>
                    <a:p>
                      <a:pPr algn="ctr"/>
                      <a:r>
                        <a:rPr lang="it-IT" sz="1600" b="1" dirty="0" smtClean="0"/>
                        <a:t>Esempio</a:t>
                      </a:r>
                      <a:endParaRPr lang="hr-HR" sz="1600" b="1" dirty="0"/>
                    </a:p>
                  </a:txBody>
                  <a:tcPr/>
                </a:tc>
              </a:tr>
              <a:tr h="1236355">
                <a:tc>
                  <a:txBody>
                    <a:bodyPr/>
                    <a:lstStyle/>
                    <a:p>
                      <a:r>
                        <a:rPr lang="it-IT" sz="1400" dirty="0" smtClean="0"/>
                        <a:t>Usa i premi per un buon comportamento: oggetti tangibili e reali usati per un comportamento desiderabile</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Skinner (2002) </a:t>
                      </a:r>
                    </a:p>
                    <a:p>
                      <a:endParaRPr lang="hr-HR" sz="1400" dirty="0"/>
                    </a:p>
                  </a:txBody>
                  <a:tcPr/>
                </a:tc>
                <a:tc>
                  <a:txBody>
                    <a:bodyPr/>
                    <a:lstStyle/>
                    <a:p>
                      <a:r>
                        <a:rPr lang="it-IT" sz="1400" dirty="0" smtClean="0"/>
                        <a:t>Gli allenatori possono premiare i giovani atleti con un certificato per l'utilizzo delle buone maniere o l'esposizione continua in modo appropriato</a:t>
                      </a:r>
                      <a:endParaRPr lang="hr-HR" sz="1400" dirty="0"/>
                    </a:p>
                  </a:txBody>
                  <a:tcPr/>
                </a:tc>
              </a:tr>
              <a:tr h="1617027">
                <a:tc>
                  <a:txBody>
                    <a:bodyPr/>
                    <a:lstStyle/>
                    <a:p>
                      <a:r>
                        <a:rPr lang="it-IT" sz="1400" dirty="0" smtClean="0"/>
                        <a:t>Un ambiente gentile e rispettoso soddisfa le esigenze di cura. Se mostrati educati, gli atleti mostreranno comportamenti premurosi verso gli altri.</a:t>
                      </a:r>
                      <a:endParaRPr lang="en-US" sz="1400" dirty="0" smtClean="0"/>
                    </a:p>
                  </a:txBody>
                  <a:tcPr/>
                </a:tc>
                <a:tc>
                  <a:txBody>
                    <a:bodyPr/>
                    <a:lstStyle/>
                    <a:p>
                      <a:r>
                        <a:rPr lang="en-US" sz="1400" dirty="0" smtClean="0"/>
                        <a:t>Maslow (1970</a:t>
                      </a:r>
                      <a:r>
                        <a:rPr lang="hr-HR" sz="1400" dirty="0" smtClean="0"/>
                        <a:t>)</a:t>
                      </a:r>
                      <a:endParaRPr lang="hr-HR" sz="1400" dirty="0"/>
                    </a:p>
                  </a:txBody>
                  <a:tcPr/>
                </a:tc>
                <a:tc>
                  <a:txBody>
                    <a:bodyPr/>
                    <a:lstStyle/>
                    <a:p>
                      <a:r>
                        <a:rPr lang="it-IT" sz="1400" dirty="0" smtClean="0"/>
                        <a:t>L'allenatore dovrebbe essere un modello di comportamento usando le buone maniere e mostrando rispetto per gli atleti se gli atleti devono fare lo stesso in cambio.</a:t>
                      </a:r>
                      <a:endParaRPr lang="hr-HR" sz="1400" dirty="0"/>
                    </a:p>
                  </a:txBody>
                  <a:tcPr/>
                </a:tc>
              </a:tr>
            </a:tbl>
          </a:graphicData>
        </a:graphic>
      </p:graphicFrame>
      <p:sp>
        <p:nvSpPr>
          <p:cNvPr id="10" name="Pravokutnik 9"/>
          <p:cNvSpPr/>
          <p:nvPr/>
        </p:nvSpPr>
        <p:spPr>
          <a:xfrm>
            <a:off x="755576" y="195486"/>
            <a:ext cx="8215370" cy="553998"/>
          </a:xfrm>
          <a:prstGeom prst="rect">
            <a:avLst/>
          </a:prstGeom>
        </p:spPr>
        <p:txBody>
          <a:bodyPr wrap="square">
            <a:spAutoFit/>
          </a:bodyPr>
          <a:lstStyle/>
          <a:p>
            <a:pPr marL="457200" indent="-457200"/>
            <a:r>
              <a:rPr lang="hr-HR" sz="1500" b="1" dirty="0" smtClean="0"/>
              <a:t>Unit 4.3. </a:t>
            </a:r>
            <a:r>
              <a:rPr lang="it-IT" sz="1500" dirty="0" smtClean="0">
                <a:solidFill>
                  <a:schemeClr val="tx1">
                    <a:lumMod val="50000"/>
                    <a:lumOff val="50000"/>
                  </a:schemeClr>
                </a:solidFill>
                <a:latin typeface="Open Sans"/>
              </a:rPr>
              <a:t>Esempi di potenziali strategie di </a:t>
            </a:r>
            <a:r>
              <a:rPr lang="it-IT" sz="1500" dirty="0" err="1" smtClean="0">
                <a:solidFill>
                  <a:schemeClr val="tx1">
                    <a:lumMod val="50000"/>
                    <a:lumOff val="50000"/>
                  </a:schemeClr>
                </a:solidFill>
                <a:latin typeface="Open Sans"/>
              </a:rPr>
              <a:t>coaching</a:t>
            </a:r>
            <a:r>
              <a:rPr lang="it-IT" sz="1500" dirty="0" smtClean="0">
                <a:solidFill>
                  <a:schemeClr val="tx1">
                    <a:lumMod val="50000"/>
                    <a:lumOff val="50000"/>
                  </a:schemeClr>
                </a:solidFill>
                <a:latin typeface="Open Sans"/>
              </a:rPr>
              <a:t> per la gestione del comportamento dell'atleta</a:t>
            </a:r>
            <a:endParaRPr lang="hr-HR" sz="1500" dirty="0" smtClean="0">
              <a:solidFill>
                <a:schemeClr val="tx1">
                  <a:lumMod val="50000"/>
                  <a:lumOff val="50000"/>
                </a:schemeClr>
              </a:solidFill>
            </a:endParaRPr>
          </a:p>
        </p:txBody>
      </p:sp>
    </p:spTree>
    <p:extLst>
      <p:ext uri="{BB962C8B-B14F-4D97-AF65-F5344CB8AC3E}">
        <p14:creationId xmlns:p14="http://schemas.microsoft.com/office/powerpoint/2010/main" val="343522044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4969E57E-D235-4830-ADA6-993A0199924A}"/>
              </a:ext>
            </a:extLst>
          </p:cNvPr>
          <p:cNvSpPr>
            <a:spLocks noGrp="1"/>
          </p:cNvSpPr>
          <p:nvPr>
            <p:ph type="subTitle" idx="1"/>
          </p:nvPr>
        </p:nvSpPr>
        <p:spPr>
          <a:xfrm>
            <a:off x="971601" y="195486"/>
            <a:ext cx="7776864" cy="360363"/>
          </a:xfrm>
        </p:spPr>
        <p:txBody>
          <a:bodyPr rtlCol="0">
            <a:noAutofit/>
          </a:bodyPr>
          <a:lstStyle/>
          <a:p>
            <a:pPr algn="l"/>
            <a:r>
              <a:rPr lang="lt-LT" sz="1500" b="1" dirty="0" smtClean="0">
                <a:solidFill>
                  <a:schemeClr val="tx1"/>
                </a:solidFill>
              </a:rPr>
              <a:t>Unit</a:t>
            </a:r>
            <a:r>
              <a:rPr lang="it-IT" sz="1500" b="1" dirty="0" smtClean="0">
                <a:solidFill>
                  <a:schemeClr val="tx1"/>
                </a:solidFill>
              </a:rPr>
              <a:t>à</a:t>
            </a:r>
            <a:r>
              <a:rPr lang="lt-LT" sz="1500" b="1" dirty="0" smtClean="0">
                <a:solidFill>
                  <a:schemeClr val="tx1"/>
                </a:solidFill>
              </a:rPr>
              <a:t> </a:t>
            </a:r>
            <a:r>
              <a:rPr lang="hr-HR" sz="1500" b="1" dirty="0" smtClean="0">
                <a:solidFill>
                  <a:schemeClr val="tx1"/>
                </a:solidFill>
              </a:rPr>
              <a:t>4</a:t>
            </a:r>
            <a:r>
              <a:rPr lang="lt-LT" sz="1500" b="1" dirty="0" smtClean="0">
                <a:solidFill>
                  <a:schemeClr val="tx1"/>
                </a:solidFill>
              </a:rPr>
              <a:t>.</a:t>
            </a:r>
            <a:r>
              <a:rPr lang="en-US" sz="1500" b="1" dirty="0" smtClean="0">
                <a:solidFill>
                  <a:schemeClr val="tx1"/>
                </a:solidFill>
              </a:rPr>
              <a:t> </a:t>
            </a:r>
            <a:r>
              <a:rPr lang="it-IT" sz="1500" dirty="0" smtClean="0"/>
              <a:t>Strategie secondo fattori situazionali</a:t>
            </a:r>
            <a:endParaRPr lang="lt-LT" sz="1500" dirty="0" smtClean="0"/>
          </a:p>
          <a:p>
            <a:pPr algn="l"/>
            <a:endParaRPr lang="lt-LT" sz="1500" b="1" dirty="0" smtClean="0"/>
          </a:p>
          <a:p>
            <a:pPr eaLnBrk="1" hangingPunct="1">
              <a:defRPr/>
            </a:pPr>
            <a:endParaRPr lang="en-US" altLang="en-US" sz="1400" dirty="0">
              <a:solidFill>
                <a:schemeClr val="tx1">
                  <a:lumMod val="50000"/>
                  <a:lumOff val="50000"/>
                </a:schemeClr>
              </a:solidFill>
              <a:latin typeface="Open Sans"/>
              <a:ea typeface="Open Sans"/>
              <a:cs typeface="Open Sans"/>
            </a:endParaRPr>
          </a:p>
          <a:p>
            <a:pPr eaLnBrk="1" fontAlgn="auto" hangingPunct="1">
              <a:spcAft>
                <a:spcPts val="0"/>
              </a:spcAft>
              <a:defRPr/>
            </a:pPr>
            <a:endParaRPr lang="lt-LT" sz="1400" dirty="0"/>
          </a:p>
          <a:p>
            <a:pPr eaLnBrk="1" fontAlgn="auto" hangingPunct="1">
              <a:spcAft>
                <a:spcPts val="0"/>
              </a:spcAft>
              <a:defRPr/>
            </a:pPr>
            <a:endParaRPr lang="en-US" sz="1400" dirty="0"/>
          </a:p>
        </p:txBody>
      </p:sp>
      <p:pic>
        <p:nvPicPr>
          <p:cNvPr id="43011" name="Picture 4" descr="C:\Users\Alex\Desktop\Loghi progetto\Erasmus+\eu_flag_co_funded_vect_pos_[cmyk]_right-[Convertito].png"/>
          <p:cNvPicPr>
            <a:picLocks noChangeAspect="1" noChangeArrowheads="1"/>
          </p:cNvPicPr>
          <p:nvPr/>
        </p:nvPicPr>
        <p:blipFill>
          <a:blip r:embed="rId2" cstate="print"/>
          <a:srcRect/>
          <a:stretch>
            <a:fillRect/>
          </a:stretch>
        </p:blipFill>
        <p:spPr bwMode="auto">
          <a:xfrm>
            <a:off x="376238" y="4241800"/>
            <a:ext cx="1906587" cy="544513"/>
          </a:xfrm>
          <a:prstGeom prst="rect">
            <a:avLst/>
          </a:prstGeom>
          <a:noFill/>
          <a:ln w="9525">
            <a:noFill/>
            <a:miter lim="800000"/>
            <a:headEnd/>
            <a:tailEnd/>
          </a:ln>
        </p:spPr>
      </p:pic>
      <p:sp>
        <p:nvSpPr>
          <p:cNvPr id="7" name="CasellaDiTesto 4">
            <a:extLst>
              <a:ext uri="{FF2B5EF4-FFF2-40B4-BE49-F238E27FC236}">
                <a16:creationId xmlns:a16="http://schemas.microsoft.com/office/drawing/2014/main" xmlns="" id="{5BA2D83B-E34E-42B4-9917-DD453E283EE5}"/>
              </a:ext>
            </a:extLst>
          </p:cNvPr>
          <p:cNvSpPr txBox="1"/>
          <p:nvPr/>
        </p:nvSpPr>
        <p:spPr>
          <a:xfrm>
            <a:off x="2484438" y="419417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43013" name="Subtitle 3"/>
          <p:cNvSpPr txBox="1">
            <a:spLocks/>
          </p:cNvSpPr>
          <p:nvPr/>
        </p:nvSpPr>
        <p:spPr bwMode="auto">
          <a:xfrm>
            <a:off x="1476375" y="730250"/>
            <a:ext cx="6400800" cy="609600"/>
          </a:xfrm>
          <a:prstGeom prst="rect">
            <a:avLst/>
          </a:prstGeom>
          <a:noFill/>
          <a:ln w="9525">
            <a:noFill/>
            <a:miter lim="800000"/>
            <a:headEnd/>
            <a:tailEnd/>
          </a:ln>
        </p:spPr>
        <p:txBody>
          <a:bodyPr/>
          <a:lstStyle/>
          <a:p>
            <a:pPr algn="ctr" eaLnBrk="1" hangingPunct="1">
              <a:spcBef>
                <a:spcPct val="20000"/>
              </a:spcBef>
              <a:buFont typeface="Arial" pitchFamily="34" charset="0"/>
              <a:buNone/>
            </a:pPr>
            <a:r>
              <a:rPr lang="it-IT" altLang="en-US" sz="2400" b="1" dirty="0" smtClean="0">
                <a:solidFill>
                  <a:srgbClr val="898989"/>
                </a:solidFill>
                <a:latin typeface="Open Sans"/>
                <a:ea typeface="Open Sans"/>
                <a:cs typeface="Open Sans"/>
              </a:rPr>
              <a:t>Domande </a:t>
            </a:r>
            <a:endParaRPr lang="en-US" altLang="en-US" sz="2400" dirty="0">
              <a:solidFill>
                <a:srgbClr val="898989"/>
              </a:solidFill>
              <a:latin typeface="Open Sans"/>
              <a:ea typeface="Open Sans"/>
              <a:cs typeface="Open Sans"/>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755576" y="1339850"/>
            <a:ext cx="7200800" cy="26552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r>
              <a:rPr lang="it-IT" sz="1800" dirty="0" smtClean="0">
                <a:solidFill>
                  <a:srgbClr val="7F7F7F"/>
                </a:solidFill>
              </a:rPr>
              <a:t>Utilizzando le linee guida sulle pagine. 96-99 in un articolo </a:t>
            </a:r>
            <a:r>
              <a:rPr lang="it-IT" sz="1800" b="1" dirty="0" err="1" smtClean="0">
                <a:solidFill>
                  <a:srgbClr val="7F7F7F"/>
                </a:solidFill>
              </a:rPr>
              <a:t>Harris-Reeves</a:t>
            </a:r>
            <a:r>
              <a:rPr lang="it-IT" sz="1800" b="1" dirty="0" smtClean="0">
                <a:solidFill>
                  <a:srgbClr val="7F7F7F"/>
                </a:solidFill>
              </a:rPr>
              <a:t>, B. E., </a:t>
            </a:r>
            <a:r>
              <a:rPr lang="it-IT" sz="1800" b="1" dirty="0" err="1" smtClean="0">
                <a:solidFill>
                  <a:srgbClr val="7F7F7F"/>
                </a:solidFill>
              </a:rPr>
              <a:t>Skinner</a:t>
            </a:r>
            <a:r>
              <a:rPr lang="it-IT" sz="1800" b="1" dirty="0" smtClean="0">
                <a:solidFill>
                  <a:srgbClr val="7F7F7F"/>
                </a:solidFill>
              </a:rPr>
              <a:t>, J., </a:t>
            </a:r>
            <a:r>
              <a:rPr lang="it-IT" sz="1800" b="1" dirty="0" err="1" smtClean="0">
                <a:solidFill>
                  <a:srgbClr val="7F7F7F"/>
                </a:solidFill>
              </a:rPr>
              <a:t>Milburn</a:t>
            </a:r>
            <a:r>
              <a:rPr lang="it-IT" sz="1800" b="1" dirty="0" smtClean="0">
                <a:solidFill>
                  <a:srgbClr val="7F7F7F"/>
                </a:solidFill>
              </a:rPr>
              <a:t>, P., e </a:t>
            </a:r>
            <a:r>
              <a:rPr lang="it-IT" sz="1800" b="1" dirty="0" err="1" smtClean="0">
                <a:solidFill>
                  <a:srgbClr val="7F7F7F"/>
                </a:solidFill>
              </a:rPr>
              <a:t>Reddan</a:t>
            </a:r>
            <a:r>
              <a:rPr lang="it-IT" sz="1800" b="1" dirty="0" smtClean="0">
                <a:solidFill>
                  <a:srgbClr val="7F7F7F"/>
                </a:solidFill>
              </a:rPr>
              <a:t>, G. (2013). Applicazione delle strategie di gestione del comportamento in un contesto di </a:t>
            </a:r>
            <a:r>
              <a:rPr lang="it-IT" sz="1800" b="1" dirty="0" err="1" smtClean="0">
                <a:solidFill>
                  <a:srgbClr val="7F7F7F"/>
                </a:solidFill>
              </a:rPr>
              <a:t>sport-coaching</a:t>
            </a:r>
            <a:r>
              <a:rPr lang="it-IT" sz="1800" b="1" dirty="0" smtClean="0">
                <a:solidFill>
                  <a:srgbClr val="7F7F7F"/>
                </a:solidFill>
              </a:rPr>
              <a:t>. Journal </a:t>
            </a:r>
            <a:r>
              <a:rPr lang="it-IT" sz="1800" b="1" dirty="0" err="1" smtClean="0">
                <a:solidFill>
                  <a:srgbClr val="7F7F7F"/>
                </a:solidFill>
              </a:rPr>
              <a:t>of</a:t>
            </a:r>
            <a:r>
              <a:rPr lang="it-IT" sz="1800" b="1" dirty="0" smtClean="0">
                <a:solidFill>
                  <a:srgbClr val="7F7F7F"/>
                </a:solidFill>
              </a:rPr>
              <a:t> </a:t>
            </a:r>
            <a:r>
              <a:rPr lang="it-IT" sz="1800" b="1" dirty="0" err="1" smtClean="0">
                <a:solidFill>
                  <a:srgbClr val="7F7F7F"/>
                </a:solidFill>
              </a:rPr>
              <a:t>Coaching</a:t>
            </a:r>
            <a:r>
              <a:rPr lang="it-IT" sz="1800" b="1" dirty="0" smtClean="0">
                <a:solidFill>
                  <a:srgbClr val="7F7F7F"/>
                </a:solidFill>
              </a:rPr>
              <a:t> </a:t>
            </a:r>
            <a:r>
              <a:rPr lang="it-IT" sz="1800" b="1" dirty="0" err="1" smtClean="0">
                <a:solidFill>
                  <a:srgbClr val="7F7F7F"/>
                </a:solidFill>
              </a:rPr>
              <a:t>Education</a:t>
            </a:r>
            <a:r>
              <a:rPr lang="it-IT" sz="1800" b="1" dirty="0" smtClean="0">
                <a:solidFill>
                  <a:srgbClr val="7F7F7F"/>
                </a:solidFill>
              </a:rPr>
              <a:t>, 6 (2), 87-102</a:t>
            </a:r>
            <a:r>
              <a:rPr lang="it-IT" sz="1800" dirty="0" smtClean="0">
                <a:solidFill>
                  <a:srgbClr val="7F7F7F"/>
                </a:solidFill>
              </a:rPr>
              <a:t>. ogni allenatore / studente dovrebbe creare un piano per applicare le strategie nel processo di formazione (in una o più sessioni di formazione)</a:t>
            </a:r>
          </a:p>
          <a:p>
            <a:pPr marL="457200" indent="-457200" algn="l">
              <a:buFont typeface="Arial" pitchFamily="34" charset="0"/>
              <a:buChar char="•"/>
            </a:pPr>
            <a:r>
              <a:rPr lang="it-IT" sz="1800" dirty="0" smtClean="0">
                <a:solidFill>
                  <a:srgbClr val="7F7F7F"/>
                </a:solidFill>
              </a:rPr>
              <a:t>Scrivi un saggio con il tuo piano non più lungo di 2 pagine fornendo esempi specifici per ciascuna delle strategie</a:t>
            </a:r>
            <a:endParaRPr lang="en-US" sz="1800" dirty="0">
              <a:solidFill>
                <a:srgbClr val="7F7F7F"/>
              </a:solidFill>
            </a:endParaRPr>
          </a:p>
        </p:txBody>
      </p:sp>
    </p:spTree>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it-IT" sz="1800" dirty="0" smtClean="0"/>
              <a:t>FINE </a:t>
            </a:r>
            <a:r>
              <a:rPr lang="hr-HR" sz="1800" dirty="0" smtClean="0"/>
              <a:t>UNIT</a:t>
            </a:r>
            <a:r>
              <a:rPr lang="it-IT" sz="1800" dirty="0" smtClean="0"/>
              <a:t>A’</a:t>
            </a:r>
            <a:r>
              <a:rPr lang="hr-HR" sz="1800" dirty="0" smtClean="0"/>
              <a:t> 4</a:t>
            </a:r>
            <a:r>
              <a:rPr lang="en-US" dirty="0"/>
              <a:t/>
            </a:r>
            <a:br>
              <a:rPr lang="en-US" dirty="0"/>
            </a:br>
            <a:r>
              <a:rPr lang="lt-LT" sz="1800" dirty="0" smtClean="0"/>
              <a:t/>
            </a:r>
            <a:br>
              <a:rPr lang="lt-LT" sz="1800" dirty="0" smtClean="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11560" y="5092030"/>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hr-HR" dirty="0" smtClean="0"/>
              <a:t/>
            </a:r>
            <a:br>
              <a:rPr lang="hr-HR" dirty="0" smtClean="0"/>
            </a:br>
            <a:r>
              <a:rPr lang="hr-HR" dirty="0" smtClean="0"/>
              <a:t/>
            </a:r>
            <a:br>
              <a:rPr lang="hr-HR" dirty="0" smtClean="0"/>
            </a:br>
            <a:r>
              <a:rPr lang="lt-LT" sz="1800" dirty="0" smtClean="0">
                <a:solidFill>
                  <a:schemeClr val="tx1"/>
                </a:solidFill>
              </a:rPr>
              <a:t>Unit</a:t>
            </a:r>
            <a:r>
              <a:rPr lang="it-IT" sz="1800" dirty="0" smtClean="0">
                <a:solidFill>
                  <a:schemeClr val="tx1"/>
                </a:solidFill>
              </a:rPr>
              <a:t>à</a:t>
            </a:r>
            <a:r>
              <a:rPr lang="lt-LT" sz="1800" dirty="0" smtClean="0">
                <a:solidFill>
                  <a:schemeClr val="tx1"/>
                </a:solidFill>
              </a:rPr>
              <a:t> </a:t>
            </a:r>
            <a:r>
              <a:rPr lang="hr-HR" sz="1800" dirty="0">
                <a:solidFill>
                  <a:schemeClr val="tx1"/>
                </a:solidFill>
              </a:rPr>
              <a:t>5</a:t>
            </a:r>
            <a:r>
              <a:rPr lang="lt-LT" sz="1800" dirty="0" smtClean="0">
                <a:solidFill>
                  <a:schemeClr val="tx1"/>
                </a:solidFill>
              </a:rPr>
              <a:t>.</a:t>
            </a:r>
            <a:r>
              <a:rPr lang="en-US" sz="1800" dirty="0" smtClean="0">
                <a:solidFill>
                  <a:schemeClr val="tx1"/>
                </a:solidFill>
              </a:rPr>
              <a:t> </a:t>
            </a:r>
            <a:r>
              <a:rPr lang="it-IT" sz="1800" dirty="0" smtClean="0"/>
              <a:t>Comunicazione con la vittima e l'autore del reato e gestione delle emozioni negative </a:t>
            </a:r>
            <a:r>
              <a:rPr lang="hr-HR" sz="1800" dirty="0"/>
              <a:t/>
            </a:r>
            <a:br>
              <a:rPr lang="hr-HR" sz="1800" dirty="0"/>
            </a:br>
            <a:r>
              <a:rPr lang="lt-LT" sz="1800" dirty="0" smtClean="0"/>
              <a:t/>
            </a:r>
            <a:br>
              <a:rPr lang="lt-LT" sz="1800" dirty="0" smtClean="0"/>
            </a:br>
            <a:r>
              <a:rPr lang="lt-LT" sz="1800" dirty="0" smtClean="0"/>
              <a:t/>
            </a:r>
            <a:br>
              <a:rPr lang="lt-LT" sz="1800" dirty="0" smtClean="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4156340543"/>
      </p:ext>
    </p:extLst>
  </p:cSld>
  <p:clrMapOvr>
    <a:masterClrMapping/>
  </p:clrMapOvr>
  <p:transition spd="med">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043608" y="123478"/>
            <a:ext cx="7560840" cy="432048"/>
          </a:xfrm>
        </p:spPr>
        <p:txBody>
          <a:bodyPr>
            <a:noAutofit/>
          </a:bodyPr>
          <a:lstStyle/>
          <a:p>
            <a:pPr algn="l"/>
            <a:r>
              <a:rPr lang="lt-LT" sz="1600" dirty="0" smtClean="0">
                <a:solidFill>
                  <a:schemeClr val="tx1"/>
                </a:solidFill>
              </a:rPr>
              <a:t>Unit</a:t>
            </a:r>
            <a:r>
              <a:rPr lang="it-IT" sz="1600" dirty="0" smtClean="0">
                <a:solidFill>
                  <a:schemeClr val="tx1"/>
                </a:solidFill>
              </a:rPr>
              <a:t>à</a:t>
            </a:r>
            <a:r>
              <a:rPr lang="lt-LT" sz="1600" dirty="0" smtClean="0">
                <a:solidFill>
                  <a:schemeClr val="tx1"/>
                </a:solidFill>
              </a:rPr>
              <a:t> </a:t>
            </a:r>
            <a:r>
              <a:rPr lang="hr-HR" sz="1600" dirty="0" smtClean="0">
                <a:solidFill>
                  <a:schemeClr val="tx1"/>
                </a:solidFill>
              </a:rPr>
              <a:t>5</a:t>
            </a:r>
            <a:r>
              <a:rPr lang="lt-LT" sz="1600" dirty="0" smtClean="0">
                <a:solidFill>
                  <a:schemeClr val="tx1"/>
                </a:solidFill>
              </a:rPr>
              <a:t>.</a:t>
            </a:r>
            <a:r>
              <a:rPr lang="en-US" sz="1600" dirty="0" smtClean="0">
                <a:solidFill>
                  <a:schemeClr val="tx1"/>
                </a:solidFill>
              </a:rPr>
              <a:t> </a:t>
            </a:r>
            <a:r>
              <a:rPr lang="it-IT" sz="1600" dirty="0" smtClean="0"/>
              <a:t>Comunicazione con la vittima e l'autore del reato e gestione delle emozioni negative</a:t>
            </a:r>
            <a:endParaRPr lang="lt-LT" sz="1500" b="1" dirty="0"/>
          </a:p>
          <a:p>
            <a:pPr algn="l"/>
            <a:endParaRPr lang="en-US" sz="150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1115616" y="1203598"/>
            <a:ext cx="7020780" cy="23179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hr-HR" sz="1800" b="1" dirty="0" smtClean="0">
              <a:solidFill>
                <a:schemeClr val="tx1"/>
              </a:solidFill>
            </a:endParaRPr>
          </a:p>
          <a:p>
            <a:pPr algn="l"/>
            <a:r>
              <a:rPr lang="it-IT" sz="1800" b="1" dirty="0" smtClean="0">
                <a:solidFill>
                  <a:schemeClr val="tx1"/>
                </a:solidFill>
              </a:rPr>
              <a:t>Unità 5.1. </a:t>
            </a:r>
            <a:r>
              <a:rPr lang="it-IT" sz="1800" dirty="0" smtClean="0">
                <a:solidFill>
                  <a:schemeClr val="tx1">
                    <a:lumMod val="50000"/>
                    <a:lumOff val="50000"/>
                  </a:schemeClr>
                </a:solidFill>
              </a:rPr>
              <a:t>Strategie per affrontare gli episodi di bullismo</a:t>
            </a:r>
          </a:p>
          <a:p>
            <a:pPr algn="l"/>
            <a:endParaRPr lang="it-IT" sz="1800" b="1" dirty="0" smtClean="0">
              <a:solidFill>
                <a:schemeClr val="tx1"/>
              </a:solidFill>
            </a:endParaRPr>
          </a:p>
          <a:p>
            <a:pPr algn="l"/>
            <a:r>
              <a:rPr lang="it-IT" sz="1800" b="1" dirty="0" smtClean="0">
                <a:solidFill>
                  <a:schemeClr val="tx1"/>
                </a:solidFill>
              </a:rPr>
              <a:t>Unità 5.2. </a:t>
            </a:r>
            <a:r>
              <a:rPr lang="it-IT" sz="1800" dirty="0" smtClean="0">
                <a:solidFill>
                  <a:schemeClr val="tx1">
                    <a:lumMod val="50000"/>
                    <a:lumOff val="50000"/>
                  </a:schemeClr>
                </a:solidFill>
              </a:rPr>
              <a:t>Sviluppo emotivo del bambino e gestione delle emozioni</a:t>
            </a:r>
            <a:endParaRPr lang="hr-HR" sz="1800" dirty="0" smtClean="0">
              <a:solidFill>
                <a:schemeClr val="tx1">
                  <a:lumMod val="50000"/>
                  <a:lumOff val="50000"/>
                </a:schemeClr>
              </a:solidFill>
            </a:endParaRPr>
          </a:p>
          <a:p>
            <a:pPr algn="l"/>
            <a:endParaRPr lang="hr-HR" sz="1800" dirty="0" smtClean="0"/>
          </a:p>
          <a:p>
            <a:pPr algn="l"/>
            <a:endParaRPr lang="en-US" sz="1800" dirty="0"/>
          </a:p>
        </p:txBody>
      </p:sp>
      <p:sp>
        <p:nvSpPr>
          <p:cNvPr id="9" name="Pravokutnik 8"/>
          <p:cNvSpPr/>
          <p:nvPr/>
        </p:nvSpPr>
        <p:spPr>
          <a:xfrm>
            <a:off x="1547664" y="843558"/>
            <a:ext cx="6336704" cy="369332"/>
          </a:xfrm>
          <a:prstGeom prst="rect">
            <a:avLst/>
          </a:prstGeom>
        </p:spPr>
        <p:txBody>
          <a:bodyPr wrap="square">
            <a:spAutoFit/>
          </a:bodyPr>
          <a:lstStyle/>
          <a:p>
            <a:pPr lvl="0" algn="ctr">
              <a:spcBef>
                <a:spcPct val="20000"/>
              </a:spcBef>
            </a:pPr>
            <a:r>
              <a:rPr lang="hr-HR" b="1" dirty="0" smtClean="0">
                <a:solidFill>
                  <a:prstClr val="black">
                    <a:tint val="75000"/>
                  </a:prstClr>
                </a:solidFill>
                <a:latin typeface="Open Sans" pitchFamily="34" charset="0"/>
              </a:rPr>
              <a:t>Conten</a:t>
            </a:r>
            <a:r>
              <a:rPr lang="it-IT" b="1" dirty="0" smtClean="0">
                <a:solidFill>
                  <a:prstClr val="black">
                    <a:tint val="75000"/>
                  </a:prstClr>
                </a:solidFill>
                <a:latin typeface="Open Sans" pitchFamily="34" charset="0"/>
              </a:rPr>
              <a:t>u</a:t>
            </a:r>
            <a:r>
              <a:rPr lang="hr-HR" b="1" dirty="0" smtClean="0">
                <a:solidFill>
                  <a:prstClr val="black">
                    <a:tint val="75000"/>
                  </a:prstClr>
                </a:solidFill>
                <a:latin typeface="Open Sans" pitchFamily="34" charset="0"/>
              </a:rPr>
              <a:t>t</a:t>
            </a:r>
            <a:r>
              <a:rPr lang="it-IT" b="1" dirty="0" smtClean="0">
                <a:solidFill>
                  <a:prstClr val="black">
                    <a:tint val="75000"/>
                  </a:prstClr>
                </a:solidFill>
                <a:latin typeface="Open Sans" pitchFamily="34" charset="0"/>
              </a:rPr>
              <a:t>i</a:t>
            </a:r>
            <a:endParaRPr lang="lt-LT" b="1" dirty="0">
              <a:solidFill>
                <a:prstClr val="black">
                  <a:tint val="75000"/>
                </a:prstClr>
              </a:solidFill>
            </a:endParaRPr>
          </a:p>
        </p:txBody>
      </p:sp>
    </p:spTree>
    <p:extLst>
      <p:ext uri="{BB962C8B-B14F-4D97-AF65-F5344CB8AC3E}">
        <p14:creationId xmlns:p14="http://schemas.microsoft.com/office/powerpoint/2010/main" val="25638446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560840"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a:t>
            </a:r>
            <a:r>
              <a:rPr lang="hr-HR" sz="1500" b="1" dirty="0">
                <a:solidFill>
                  <a:schemeClr val="tx1"/>
                </a:solidFill>
              </a:rPr>
              <a:t>5.1. </a:t>
            </a:r>
            <a:r>
              <a:rPr lang="it-IT" sz="1500" dirty="0" smtClean="0"/>
              <a:t>Strategie per affrontare gli episodi di bullismo</a:t>
            </a:r>
            <a:endParaRPr lang="hr-HR" sz="1500" dirty="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it-IT" sz="1800" b="1" dirty="0" smtClean="0"/>
              <a:t>Strategie per affrontare gli episodi di bullismo</a:t>
            </a:r>
          </a:p>
          <a:p>
            <a:pPr algn="just"/>
            <a:endParaRPr lang="it-IT" sz="1800" b="1" dirty="0" smtClean="0"/>
          </a:p>
          <a:p>
            <a:pPr algn="just"/>
            <a:r>
              <a:rPr lang="it-IT" sz="1800" dirty="0" smtClean="0"/>
              <a:t>Alcune di queste strategie coinvolgono </a:t>
            </a:r>
            <a:r>
              <a:rPr lang="en-US" sz="1800" dirty="0" smtClean="0"/>
              <a:t>:</a:t>
            </a:r>
            <a:endParaRPr lang="hr-HR" sz="1800" dirty="0" smtClean="0"/>
          </a:p>
          <a:p>
            <a:pPr algn="just"/>
            <a:endParaRPr lang="hr-HR" sz="1800" dirty="0" smtClean="0"/>
          </a:p>
          <a:p>
            <a:pPr algn="just">
              <a:buFont typeface="Arial" pitchFamily="34" charset="0"/>
              <a:buChar char="•"/>
            </a:pPr>
            <a:r>
              <a:rPr lang="it-IT" sz="1800" dirty="0" smtClean="0"/>
              <a:t>Rassicura un bambino che sei al 100% dalla sua parte. Non respingere mai le preoccupazioni dei bambini e assicurarsi che tutte le forme di bullismo siano trattate seriamente. Gli insulti possono essere altrettanto devastanti per un bambino quanto gli attacchi fisici reali ed entrambi possono essere estremamente traumatici.</a:t>
            </a:r>
            <a:endParaRPr lang="en-GB" sz="1800" dirty="0"/>
          </a:p>
        </p:txBody>
      </p:sp>
    </p:spTree>
    <p:extLst>
      <p:ext uri="{BB962C8B-B14F-4D97-AF65-F5344CB8AC3E}">
        <p14:creationId xmlns:p14="http://schemas.microsoft.com/office/powerpoint/2010/main" val="223400686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it-IT" sz="1800" b="1" dirty="0" smtClean="0"/>
              <a:t>Strategie per affrontare gli episodi di bullismo</a:t>
            </a:r>
          </a:p>
          <a:p>
            <a:pPr algn="just"/>
            <a:endParaRPr lang="en-US" sz="1800" dirty="0"/>
          </a:p>
          <a:p>
            <a:pPr marL="457200" indent="-457200" algn="just">
              <a:buFont typeface="Arial" pitchFamily="34" charset="0"/>
              <a:buChar char="•"/>
            </a:pPr>
            <a:r>
              <a:rPr lang="it-IT" sz="1800" dirty="0" smtClean="0"/>
              <a:t>Scopri se ci sono trigger che sembrano iniziare gli attacchi del bullismo. A volte un bambino può spingere o aggravare involontariamente il suo aggressore ed è necessario stabilire se il bambino si sta inconsapevolmente trasformando in un bersaglio per il bullo.</a:t>
            </a:r>
          </a:p>
          <a:p>
            <a:pPr marL="457200" indent="-457200" algn="just">
              <a:buFont typeface="Arial" pitchFamily="34" charset="0"/>
              <a:buChar char="•"/>
            </a:pPr>
            <a:r>
              <a:rPr lang="it-IT" sz="1800" dirty="0" smtClean="0"/>
              <a:t>Può darsi che il bambino sia tranquillo e timido e quindi abbia difficoltà a fare amicizia. In questo caso, aiutali a rafforzare la loro fiducia e mostra loro le strategie per fare amicizia. Incoraggiali a unirsi ai club al di fuori dell'orario scolastico.</a:t>
            </a:r>
            <a:endParaRPr lang="en-GB" sz="1800" dirty="0"/>
          </a:p>
        </p:txBody>
      </p:sp>
      <p:sp>
        <p:nvSpPr>
          <p:cNvPr id="8"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043608" y="123478"/>
            <a:ext cx="6400800" cy="60960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5.1. </a:t>
            </a:r>
            <a:r>
              <a:rPr lang="it-IT" sz="1500" dirty="0" smtClean="0"/>
              <a:t>Strategie per affrontare gli episodi di bullismo</a:t>
            </a:r>
            <a:endParaRPr lang="hr-HR" sz="1500" dirty="0" smtClean="0"/>
          </a:p>
          <a:p>
            <a:endParaRPr lang="en-US" dirty="0"/>
          </a:p>
        </p:txBody>
      </p:sp>
    </p:spTree>
    <p:extLst>
      <p:ext uri="{BB962C8B-B14F-4D97-AF65-F5344CB8AC3E}">
        <p14:creationId xmlns:p14="http://schemas.microsoft.com/office/powerpoint/2010/main" val="273969521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971600" y="123478"/>
            <a:ext cx="7704856"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1.2. </a:t>
            </a:r>
            <a:r>
              <a:rPr lang="it-IT" sz="1500" dirty="0" smtClean="0"/>
              <a:t>Definizione del pregiudizio come prerequisito più comune per lo sviluppo di comportamenti violenti ed esclusivi</a:t>
            </a:r>
            <a:endParaRPr lang="en-US" sz="1500" dirty="0" smtClean="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699792" y="1203598"/>
            <a:ext cx="3878426" cy="2880319"/>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600" b="1" dirty="0" smtClean="0"/>
              <a:t>Defini</a:t>
            </a:r>
            <a:r>
              <a:rPr lang="it-IT" sz="1600" b="1" dirty="0" err="1" smtClean="0"/>
              <a:t>zione</a:t>
            </a:r>
            <a:r>
              <a:rPr lang="it-IT" sz="1600" b="1" dirty="0" smtClean="0"/>
              <a:t> di pregiudizio</a:t>
            </a:r>
            <a:endParaRPr lang="en-US" sz="1600" dirty="0" smtClean="0"/>
          </a:p>
          <a:p>
            <a:endParaRPr lang="hr-HR" sz="1600" dirty="0" smtClean="0"/>
          </a:p>
          <a:p>
            <a:r>
              <a:rPr lang="it-IT" sz="1600" dirty="0" smtClean="0"/>
              <a:t>Il pregiudizio è un atteggiamento ingiustificato o errato (di solito negativo) nei confronti di un individuo basato esclusivamente sulla sua caratteristica.</a:t>
            </a:r>
          </a:p>
          <a:p>
            <a:pPr algn="just">
              <a:buFont typeface="Arial" pitchFamily="34" charset="0"/>
              <a:buChar char="•"/>
            </a:pPr>
            <a:r>
              <a:rPr lang="it-IT" sz="1600" dirty="0" smtClean="0"/>
              <a:t> pregiudizi e stereotipi sono generalmente alla base di comportamenti violenti / esclusivi</a:t>
            </a:r>
          </a:p>
          <a:p>
            <a:pPr algn="just">
              <a:buFont typeface="Arial" pitchFamily="34" charset="0"/>
              <a:buChar char="•"/>
            </a:pPr>
            <a:r>
              <a:rPr lang="it-IT" sz="1600" dirty="0" smtClean="0"/>
              <a:t>lo sviluppo di tolleranza e rispetto reciproco dovrebbe essere un antidoto di successo</a:t>
            </a:r>
            <a:endParaRPr lang="en-US" sz="1600" dirty="0" smtClean="0"/>
          </a:p>
        </p:txBody>
      </p:sp>
      <p:pic>
        <p:nvPicPr>
          <p:cNvPr id="5122" name="Picture 2" descr="C:\TEA\P R O J E K T I\SAVE projekt_KIFST\kurikulumi\predavanja\bm\slike\mental-health-stigma-prejudice-discrimin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839862"/>
            <a:ext cx="2057810" cy="130795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5123" name="Picture 3" descr="C:\TEA\P R O J E K T I\SAVE projekt_KIFST\kurikulumi\predavanja\bm\slike\neimenovan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1707655"/>
            <a:ext cx="2232248" cy="167203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0397433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it-IT" sz="1800" b="1" dirty="0" smtClean="0"/>
              <a:t>Strategie per affrontare gli episodi di bullismo</a:t>
            </a:r>
          </a:p>
          <a:p>
            <a:pPr algn="just"/>
            <a:endParaRPr lang="en-US" sz="1800" dirty="0" smtClean="0"/>
          </a:p>
          <a:p>
            <a:pPr marL="285750" indent="-285750" algn="just">
              <a:buFont typeface="Arial"/>
              <a:buChar char="•"/>
            </a:pPr>
            <a:r>
              <a:rPr lang="it-IT" sz="1800" dirty="0" smtClean="0"/>
              <a:t>Incoraggia il bambino ad essere più assertivo. Questo non dovrebbe essere confuso con l'essere aggressivo. I bambini non hanno bisogno di lottare per essere assertivi, devono semplicemente riconoscere che non devono sopportare di essere maltrattati e devono riconoscere che hanno il diritto di essere trattati con rispetto.</a:t>
            </a:r>
          </a:p>
          <a:p>
            <a:pPr marL="285750" indent="-285750" algn="just">
              <a:buFont typeface="Arial"/>
              <a:buChar char="•"/>
            </a:pPr>
            <a:r>
              <a:rPr lang="it-IT" sz="1800" dirty="0" smtClean="0"/>
              <a:t>Rassicura il bambino che non è da biasimare per il bullismo che sta vivendo. Abbastanza spesso sia il bullo che la vittima sperimenteranno simili emozioni di insicurezza e inutilità.</a:t>
            </a:r>
            <a:endParaRPr lang="en-GB" sz="1800" dirty="0"/>
          </a:p>
        </p:txBody>
      </p:sp>
      <p:sp>
        <p:nvSpPr>
          <p:cNvPr id="8"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6689725" cy="752475"/>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5.1. </a:t>
            </a:r>
            <a:r>
              <a:rPr lang="it-IT" sz="1500" dirty="0" smtClean="0"/>
              <a:t>Strategie per affrontare gli episodi di bullismo</a:t>
            </a:r>
            <a:endParaRPr lang="hr-HR" sz="1500" dirty="0" smtClean="0"/>
          </a:p>
          <a:p>
            <a:endParaRPr lang="en-US" dirty="0"/>
          </a:p>
        </p:txBody>
      </p:sp>
    </p:spTree>
    <p:extLst>
      <p:ext uri="{BB962C8B-B14F-4D97-AF65-F5344CB8AC3E}">
        <p14:creationId xmlns:p14="http://schemas.microsoft.com/office/powerpoint/2010/main" val="200154873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971600" y="123478"/>
            <a:ext cx="6400800"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5.2. </a:t>
            </a:r>
            <a:r>
              <a:rPr lang="it-IT" sz="1500" dirty="0" smtClean="0"/>
              <a:t>Sviluppo emotivo del bambino e gestione delle emozioni</a:t>
            </a:r>
            <a:endParaRPr lang="hr-HR" sz="1500" dirty="0" smtClean="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b="1" dirty="0" err="1" smtClean="0"/>
              <a:t>Sviluppo</a:t>
            </a:r>
            <a:r>
              <a:rPr lang="en-US" sz="1800" b="1" dirty="0" smtClean="0"/>
              <a:t> </a:t>
            </a:r>
            <a:r>
              <a:rPr lang="en-US" sz="1800" b="1" dirty="0" err="1" smtClean="0"/>
              <a:t>emotivo</a:t>
            </a:r>
            <a:r>
              <a:rPr lang="en-US" sz="1800" b="1" dirty="0" smtClean="0"/>
              <a:t> del bambino</a:t>
            </a:r>
            <a:endParaRPr lang="en-US" sz="1800" dirty="0" smtClean="0"/>
          </a:p>
          <a:p>
            <a:pPr algn="just"/>
            <a:endParaRPr lang="en-US" sz="1800" dirty="0"/>
          </a:p>
          <a:p>
            <a:pPr marL="285750" indent="-285750" algn="just">
              <a:buFont typeface="Arial"/>
              <a:buChar char="•"/>
            </a:pPr>
            <a:r>
              <a:rPr lang="it-IT" sz="1800" dirty="0" smtClean="0"/>
              <a:t>Ascoltare e accettare i sentimenti dei bambini non significa che devi "cederli" e consentire loro la completa libertà. Ad esempio, nel caso di un bambino che afferma di non essere stanco e di non voler andare a letto; accettando ciò che dicono non è necessario consentire loro di stare alzati più tardi del solito, questo potrebbe ovviamente essere dannoso se dovessero andare a scuola la mattina successiva</a:t>
            </a:r>
          </a:p>
          <a:p>
            <a:pPr marL="285750" indent="-285750" algn="just">
              <a:buFont typeface="Arial"/>
              <a:buChar char="•"/>
            </a:pPr>
            <a:r>
              <a:rPr lang="it-IT" sz="1800" dirty="0" smtClean="0"/>
              <a:t>I bambini, come gli adulti, meritano spiegazioni e i loro sentimenti dovrebbero essere considerati e presi in considerazione</a:t>
            </a:r>
            <a:endParaRPr lang="en-GB" dirty="0"/>
          </a:p>
        </p:txBody>
      </p:sp>
    </p:spTree>
    <p:extLst>
      <p:ext uri="{BB962C8B-B14F-4D97-AF65-F5344CB8AC3E}">
        <p14:creationId xmlns:p14="http://schemas.microsoft.com/office/powerpoint/2010/main" val="322151490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704856"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5.2. </a:t>
            </a:r>
            <a:r>
              <a:rPr lang="it-IT" sz="1500" dirty="0" smtClean="0"/>
              <a:t>Sviluppo emotivo del bambino e gestione delle emozioni</a:t>
            </a:r>
            <a:endParaRPr lang="hr-HR" sz="1500" dirty="0" smtClean="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771550"/>
            <a:ext cx="7920880" cy="316835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hr-HR" sz="1800" b="1" dirty="0" smtClean="0"/>
          </a:p>
          <a:p>
            <a:pPr algn="just"/>
            <a:r>
              <a:rPr lang="it-IT" sz="1800" b="1" dirty="0" smtClean="0"/>
              <a:t>Accettare i sentimenti del bambino</a:t>
            </a:r>
            <a:endParaRPr lang="hr-HR" sz="1800" b="1" dirty="0" smtClean="0"/>
          </a:p>
          <a:p>
            <a:pPr algn="just"/>
            <a:endParaRPr lang="hr-HR" sz="1800" b="1" dirty="0" smtClean="0"/>
          </a:p>
          <a:p>
            <a:pPr marL="285750" indent="-285750" algn="just">
              <a:buFont typeface="Arial"/>
              <a:buChar char="•"/>
            </a:pPr>
            <a:r>
              <a:rPr lang="it-IT" sz="1800" dirty="0" smtClean="0"/>
              <a:t>Quando un bambino ti dice come si sente, devi sempre dargli tutta la tua attenzione.</a:t>
            </a:r>
          </a:p>
          <a:p>
            <a:pPr marL="285750" indent="-285750" algn="just">
              <a:buFont typeface="Arial"/>
              <a:buChar char="•"/>
            </a:pPr>
            <a:r>
              <a:rPr lang="it-IT" sz="1800" dirty="0" smtClean="0"/>
              <a:t>Ascoltare con tutto il cuore impedirà loro di aprirti in futuro.</a:t>
            </a:r>
          </a:p>
          <a:p>
            <a:pPr marL="285750" indent="-285750" algn="just">
              <a:buFont typeface="Arial"/>
              <a:buChar char="•"/>
            </a:pPr>
            <a:r>
              <a:rPr lang="it-IT" sz="1800" dirty="0" smtClean="0"/>
              <a:t>Evita di mettere in discussione i loro sentimenti o di offrire immediatamente consigli - cerca di riconoscere prima cosa hanno da dire.</a:t>
            </a:r>
          </a:p>
          <a:p>
            <a:pPr marL="285750" indent="-285750" algn="just">
              <a:buFont typeface="Arial"/>
              <a:buChar char="•"/>
            </a:pPr>
            <a:r>
              <a:rPr lang="it-IT" sz="1800" dirty="0" smtClean="0"/>
              <a:t>Parla con loro dei sentimenti dei bambini ed esplora insieme possibili spiegazioni o ragioni del loro modo di sentire invece di negare le loro emozioni.</a:t>
            </a:r>
            <a:endParaRPr lang="en-GB" sz="1800" dirty="0"/>
          </a:p>
        </p:txBody>
      </p:sp>
    </p:spTree>
    <p:extLst>
      <p:ext uri="{BB962C8B-B14F-4D97-AF65-F5344CB8AC3E}">
        <p14:creationId xmlns:p14="http://schemas.microsoft.com/office/powerpoint/2010/main" val="388757953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971600" y="123478"/>
            <a:ext cx="7488832"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5.2. </a:t>
            </a:r>
            <a:r>
              <a:rPr lang="it-IT" sz="1500" dirty="0" smtClean="0"/>
              <a:t>Sviluppo emotivo del bambino e gestione delle emozioni</a:t>
            </a:r>
            <a:endParaRPr lang="hr-HR" sz="1500" dirty="0" smtClean="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771550"/>
            <a:ext cx="8352928" cy="33123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it-IT" sz="1600" b="1" dirty="0" smtClean="0"/>
              <a:t>Mostrare sentimenti ed emozioni</a:t>
            </a:r>
            <a:endParaRPr lang="hr-HR" sz="1600" b="1" dirty="0" smtClean="0"/>
          </a:p>
          <a:p>
            <a:pPr algn="just"/>
            <a:endParaRPr lang="hr-HR" sz="1600" b="1" dirty="0" smtClean="0"/>
          </a:p>
          <a:p>
            <a:pPr marL="285750" indent="-285750" algn="just">
              <a:buFont typeface="Arial"/>
              <a:buChar char="•"/>
            </a:pPr>
            <a:r>
              <a:rPr lang="it-IT" sz="1600" dirty="0" smtClean="0"/>
              <a:t>Affinché un bambino possa sviluppare un senso positivo di identità, hanno bisogno di aiuto e incoraggiamento da parte dei genitori e degli altri adulti che li circondano per capire:</a:t>
            </a:r>
          </a:p>
          <a:p>
            <a:pPr marL="285750" indent="-285750" algn="just">
              <a:buFont typeface="Arial"/>
              <a:buChar char="•"/>
            </a:pPr>
            <a:r>
              <a:rPr lang="it-IT" sz="1600" dirty="0" smtClean="0"/>
              <a:t>Come accettarsi</a:t>
            </a:r>
          </a:p>
          <a:p>
            <a:pPr marL="285750" indent="-285750" algn="just">
              <a:buFont typeface="Arial"/>
              <a:buChar char="•"/>
            </a:pPr>
            <a:r>
              <a:rPr lang="it-IT" sz="1600" dirty="0" smtClean="0"/>
              <a:t>Come piacere a se stessi</a:t>
            </a:r>
          </a:p>
          <a:p>
            <a:pPr marL="285750" indent="-285750" algn="just">
              <a:buFont typeface="Arial"/>
              <a:buChar char="•"/>
            </a:pPr>
            <a:r>
              <a:rPr lang="it-IT" sz="1600" dirty="0" smtClean="0"/>
              <a:t>Come rispettare se stessi</a:t>
            </a:r>
          </a:p>
          <a:p>
            <a:pPr marL="285750" indent="-285750" algn="just">
              <a:buFont typeface="Arial"/>
              <a:buChar char="•"/>
            </a:pPr>
            <a:r>
              <a:rPr lang="it-IT" sz="1600" dirty="0" smtClean="0"/>
              <a:t>Come sviluppare un'immagine di sé positiva</a:t>
            </a:r>
          </a:p>
          <a:p>
            <a:pPr marL="285750" indent="-285750" algn="just">
              <a:buFont typeface="Arial"/>
              <a:buChar char="•"/>
            </a:pPr>
            <a:r>
              <a:rPr lang="it-IT" sz="1600" dirty="0" smtClean="0"/>
              <a:t>Come e perché esistono</a:t>
            </a:r>
          </a:p>
          <a:p>
            <a:pPr marL="285750" indent="-285750" algn="just">
              <a:buFont typeface="Arial"/>
              <a:buChar char="•"/>
            </a:pPr>
            <a:r>
              <a:rPr lang="it-IT" sz="1600" dirty="0" smtClean="0"/>
              <a:t>Come sviluppare l'autostima</a:t>
            </a:r>
          </a:p>
          <a:p>
            <a:pPr marL="285750" indent="-285750" algn="just">
              <a:buFont typeface="Arial"/>
              <a:buChar char="•"/>
            </a:pPr>
            <a:r>
              <a:rPr lang="it-IT" sz="1600" dirty="0" smtClean="0"/>
              <a:t>Come sviluppare abilità che consentano loro di prendersi cura di se stessi.</a:t>
            </a:r>
            <a:endParaRPr lang="hr-HR" sz="1800" b="1" dirty="0" smtClean="0"/>
          </a:p>
          <a:p>
            <a:pPr algn="just"/>
            <a:endParaRPr lang="en-GB" sz="1800" dirty="0"/>
          </a:p>
        </p:txBody>
      </p:sp>
    </p:spTree>
    <p:extLst>
      <p:ext uri="{BB962C8B-B14F-4D97-AF65-F5344CB8AC3E}">
        <p14:creationId xmlns:p14="http://schemas.microsoft.com/office/powerpoint/2010/main" val="23201782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843558"/>
            <a:ext cx="7848872" cy="3168352"/>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2300" b="1" dirty="0" err="1" smtClean="0"/>
              <a:t>Incoraggiare</a:t>
            </a:r>
            <a:r>
              <a:rPr lang="en-US" sz="2300" b="1" dirty="0" smtClean="0"/>
              <a:t> un </a:t>
            </a:r>
            <a:r>
              <a:rPr lang="en-US" sz="2300" b="1" dirty="0" err="1" smtClean="0"/>
              <a:t>senso</a:t>
            </a:r>
            <a:r>
              <a:rPr lang="en-US" sz="2300" b="1" dirty="0" smtClean="0"/>
              <a:t> </a:t>
            </a:r>
            <a:r>
              <a:rPr lang="en-US" sz="2300" b="1" dirty="0" err="1" smtClean="0"/>
              <a:t>di</a:t>
            </a:r>
            <a:r>
              <a:rPr lang="en-US" sz="2300" b="1" dirty="0" smtClean="0"/>
              <a:t> </a:t>
            </a:r>
            <a:r>
              <a:rPr lang="en-US" sz="2300" b="1" dirty="0" err="1" smtClean="0"/>
              <a:t>identità</a:t>
            </a:r>
            <a:r>
              <a:rPr lang="en-US" sz="2300" b="1" dirty="0" smtClean="0"/>
              <a:t> </a:t>
            </a:r>
            <a:r>
              <a:rPr lang="en-US" sz="2300" b="1" dirty="0" err="1" smtClean="0"/>
              <a:t>positivo</a:t>
            </a:r>
            <a:endParaRPr lang="en-US" sz="2300" b="1" dirty="0" smtClean="0"/>
          </a:p>
          <a:p>
            <a:pPr marL="342900" indent="-342900" algn="l">
              <a:buFont typeface="Arial"/>
              <a:buChar char="•"/>
            </a:pPr>
            <a:r>
              <a:rPr lang="it-IT" sz="2300" dirty="0" smtClean="0"/>
              <a:t>Ci sono molti modi in cui puoi aiutare e incoraggiare a</a:t>
            </a:r>
          </a:p>
          <a:p>
            <a:pPr marL="342900" indent="-342900" algn="l">
              <a:buFont typeface="Arial"/>
              <a:buChar char="•"/>
            </a:pPr>
            <a:r>
              <a:rPr lang="it-IT" sz="2300" dirty="0" smtClean="0"/>
              <a:t>bambino a sviluppare un senso positivo di identità:</a:t>
            </a:r>
          </a:p>
          <a:p>
            <a:pPr marL="342900" indent="-342900" algn="l">
              <a:buFont typeface="Arial"/>
              <a:buChar char="•"/>
            </a:pPr>
            <a:endParaRPr lang="it-IT" sz="2300" dirty="0" smtClean="0"/>
          </a:p>
          <a:p>
            <a:pPr marL="342900" indent="-342900" algn="l">
              <a:buFont typeface="Arial"/>
              <a:buChar char="•"/>
            </a:pPr>
            <a:r>
              <a:rPr lang="it-IT" sz="2300" dirty="0" smtClean="0"/>
              <a:t>Mostra amore e affetto nei confronti del bambino affinché possano svilupparsi socialmente.</a:t>
            </a:r>
          </a:p>
          <a:p>
            <a:pPr marL="342900" indent="-342900" algn="l">
              <a:buFont typeface="Arial"/>
              <a:buChar char="•"/>
            </a:pPr>
            <a:r>
              <a:rPr lang="it-IT" sz="2300" dirty="0" smtClean="0"/>
              <a:t>Accetta il bambino per quello che è e cosa può fare senza stabilire obiettivi non realistici o spingerli prima che siano pronti.</a:t>
            </a:r>
          </a:p>
          <a:p>
            <a:pPr marL="342900" indent="-342900" algn="l">
              <a:buFont typeface="Arial"/>
              <a:buChar char="•"/>
            </a:pPr>
            <a:r>
              <a:rPr lang="it-IT" sz="2300" dirty="0" smtClean="0"/>
              <a:t>Rispetta e valorizza il bambino in modo che, a sua volta, imparino a rispettare e valutare se stessi.</a:t>
            </a:r>
          </a:p>
          <a:p>
            <a:pPr marL="342900" indent="-342900" algn="l">
              <a:buFont typeface="Arial"/>
              <a:buChar char="•"/>
            </a:pPr>
            <a:r>
              <a:rPr lang="it-IT" sz="2300" dirty="0" smtClean="0"/>
              <a:t>Garantire, quando non si sono comportati in modo adeguato.</a:t>
            </a:r>
            <a:endParaRPr lang="en-GB" dirty="0"/>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899592" y="123478"/>
            <a:ext cx="756084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5.2. </a:t>
            </a:r>
            <a:r>
              <a:rPr lang="it-IT" sz="1500" dirty="0" smtClean="0"/>
              <a:t>Sviluppo emotivo del bambino e gestione delle emozioni</a:t>
            </a:r>
            <a:endParaRPr lang="hr-HR" sz="1500" dirty="0" smtClean="0"/>
          </a:p>
        </p:txBody>
      </p:sp>
    </p:spTree>
    <p:extLst>
      <p:ext uri="{BB962C8B-B14F-4D97-AF65-F5344CB8AC3E}">
        <p14:creationId xmlns:p14="http://schemas.microsoft.com/office/powerpoint/2010/main" val="330081970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987574"/>
            <a:ext cx="792088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it-IT" sz="1800" b="1" dirty="0" smtClean="0"/>
              <a:t>Supportare i bambini</a:t>
            </a:r>
            <a:endParaRPr lang="hr-HR" sz="1800" b="1" dirty="0" smtClean="0"/>
          </a:p>
          <a:p>
            <a:pPr algn="just"/>
            <a:endParaRPr lang="hr-HR" sz="1800" b="1" dirty="0" smtClean="0"/>
          </a:p>
          <a:p>
            <a:pPr marL="285750" indent="-285750" algn="just">
              <a:buFont typeface="Arial"/>
              <a:buChar char="•"/>
            </a:pPr>
            <a:r>
              <a:rPr lang="it-IT" sz="1800" dirty="0" smtClean="0"/>
              <a:t>I bambini hanno bisogno di tempo, spazio e molto sostegno da parte degli adulti per imparare ad accettare, esprimere e gestire le proprie emozioni. È importante mostrare a un bambino la pazienza quando ha a che fare con i propri sentimenti in modo che imparino a negoziare con gli altri e a costruire amicizie positive.</a:t>
            </a:r>
            <a:endParaRPr lang="en-GB" sz="1800" dirty="0"/>
          </a:p>
        </p:txBody>
      </p:sp>
      <p:sp>
        <p:nvSpPr>
          <p:cNvPr id="8"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043608" y="123478"/>
            <a:ext cx="7272808" cy="60960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5.2. </a:t>
            </a:r>
            <a:r>
              <a:rPr lang="it-IT" sz="1500" dirty="0" smtClean="0"/>
              <a:t>Sviluppo emotivo del bambino e gestione delle emozioni</a:t>
            </a:r>
            <a:endParaRPr lang="hr-HR" sz="1500" dirty="0" smtClean="0"/>
          </a:p>
        </p:txBody>
      </p:sp>
    </p:spTree>
    <p:extLst>
      <p:ext uri="{BB962C8B-B14F-4D97-AF65-F5344CB8AC3E}">
        <p14:creationId xmlns:p14="http://schemas.microsoft.com/office/powerpoint/2010/main" val="23361813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344816"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5.2. </a:t>
            </a:r>
            <a:r>
              <a:rPr lang="it-IT" sz="1500" dirty="0" smtClean="0"/>
              <a:t>Sviluppo emotivo del bambino e gestione delle emozioni</a:t>
            </a:r>
            <a:endParaRPr lang="hr-HR" sz="1500" dirty="0" smtClean="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771550"/>
            <a:ext cx="8352928" cy="31683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it-IT" sz="1800" b="1" dirty="0" smtClean="0"/>
              <a:t>Aumentare l’autostima del bambino</a:t>
            </a:r>
            <a:endParaRPr lang="hr-HR" sz="1800" b="1" dirty="0" smtClean="0"/>
          </a:p>
          <a:p>
            <a:pPr algn="just"/>
            <a:endParaRPr lang="hr-HR" sz="1800" b="1" dirty="0" smtClean="0"/>
          </a:p>
          <a:p>
            <a:pPr algn="just">
              <a:buFont typeface="Arial" pitchFamily="34" charset="0"/>
              <a:buChar char="•"/>
            </a:pPr>
            <a:r>
              <a:rPr lang="it-IT" sz="1800" dirty="0" smtClean="0"/>
              <a:t>Incoraggiare il bambino</a:t>
            </a:r>
          </a:p>
          <a:p>
            <a:pPr algn="just">
              <a:buFont typeface="Arial" pitchFamily="34" charset="0"/>
              <a:buChar char="•"/>
            </a:pPr>
            <a:r>
              <a:rPr lang="it-IT" sz="1800" dirty="0" smtClean="0"/>
              <a:t>Fornire assistenza coerente</a:t>
            </a:r>
          </a:p>
          <a:p>
            <a:pPr algn="just">
              <a:buFont typeface="Arial" pitchFamily="34" charset="0"/>
              <a:buChar char="•"/>
            </a:pPr>
            <a:r>
              <a:rPr lang="it-IT" sz="1800" dirty="0" smtClean="0"/>
              <a:t>Fornire modelli di ruolo positivi</a:t>
            </a:r>
          </a:p>
          <a:p>
            <a:pPr algn="just">
              <a:buFont typeface="Arial" pitchFamily="34" charset="0"/>
              <a:buChar char="•"/>
            </a:pPr>
            <a:r>
              <a:rPr lang="it-IT" sz="1800" dirty="0" smtClean="0"/>
              <a:t>Fornire ai bambini confini chiari e coerenti</a:t>
            </a:r>
          </a:p>
          <a:p>
            <a:pPr algn="just">
              <a:buFont typeface="Arial" pitchFamily="34" charset="0"/>
              <a:buChar char="•"/>
            </a:pPr>
            <a:r>
              <a:rPr lang="it-IT" sz="1800" dirty="0" smtClean="0"/>
              <a:t>Aiuta un bambino ad avere successo</a:t>
            </a:r>
          </a:p>
          <a:p>
            <a:pPr algn="just">
              <a:buFont typeface="Arial" pitchFamily="34" charset="0"/>
              <a:buChar char="•"/>
            </a:pPr>
            <a:r>
              <a:rPr lang="it-IT" sz="1800" dirty="0" smtClean="0"/>
              <a:t>Apprezzo gli sforzi del bambino</a:t>
            </a:r>
          </a:p>
          <a:p>
            <a:pPr algn="just">
              <a:buFont typeface="Arial" pitchFamily="34" charset="0"/>
              <a:buChar char="•"/>
            </a:pPr>
            <a:r>
              <a:rPr lang="it-IT" sz="1800" dirty="0" smtClean="0"/>
              <a:t>Concedi al bambino la libertà di fare delle scelte per se stesso</a:t>
            </a:r>
          </a:p>
          <a:p>
            <a:pPr algn="just">
              <a:buFont typeface="Arial" pitchFamily="34" charset="0"/>
              <a:buChar char="•"/>
            </a:pPr>
            <a:r>
              <a:rPr lang="it-IT" sz="1800" dirty="0" smtClean="0"/>
              <a:t>Aiuta un bambino a trovare qualcosa in cui è bravo</a:t>
            </a:r>
            <a:endParaRPr lang="en-GB" sz="1800" dirty="0"/>
          </a:p>
        </p:txBody>
      </p:sp>
    </p:spTree>
    <p:extLst>
      <p:ext uri="{BB962C8B-B14F-4D97-AF65-F5344CB8AC3E}">
        <p14:creationId xmlns:p14="http://schemas.microsoft.com/office/powerpoint/2010/main" val="214458480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971600" y="123478"/>
            <a:ext cx="7560840"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5.2. </a:t>
            </a:r>
            <a:r>
              <a:rPr lang="it-IT" sz="1500" dirty="0" smtClean="0"/>
              <a:t>Sviluppo emotivo del bambino e gestione delle emozioni</a:t>
            </a:r>
            <a:endParaRPr lang="hr-HR" sz="1500" dirty="0" smtClean="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987574"/>
            <a:ext cx="7848872"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800" b="1" dirty="0" smtClean="0"/>
              <a:t>Aiutare i bambini ad affrontare la negatività</a:t>
            </a:r>
            <a:endParaRPr lang="hr-HR" sz="1800" b="1" dirty="0" smtClean="0"/>
          </a:p>
          <a:p>
            <a:endParaRPr lang="hr-HR" sz="1800" b="1" dirty="0" smtClean="0"/>
          </a:p>
          <a:p>
            <a:pPr marL="285750" indent="-285750" algn="just">
              <a:buFont typeface="Arial"/>
              <a:buChar char="•"/>
            </a:pPr>
            <a:r>
              <a:rPr lang="it-IT" sz="1800" dirty="0" smtClean="0"/>
              <a:t>I professionisti che lavorano nei club sportivi hanno una vasta gamma di compiti che si destreggiano ogni giorno: dal raggiungimento degli obiettivi, alla gestione del comportamento, alla gestione delle aspettative dei genitori</a:t>
            </a:r>
          </a:p>
          <a:p>
            <a:pPr marL="285750" indent="-285750" algn="just">
              <a:buFont typeface="Arial"/>
              <a:buChar char="•"/>
            </a:pPr>
            <a:r>
              <a:rPr lang="it-IT" sz="1800" dirty="0" smtClean="0"/>
              <a:t>A volte affrontare le emozioni negative o problemi di salute mentale nei bambini sembra un compito impossibile oltre a un'altra serie di richieste</a:t>
            </a:r>
            <a:r>
              <a:rPr lang="en-US" sz="1800" dirty="0" smtClean="0"/>
              <a:t>.</a:t>
            </a:r>
          </a:p>
          <a:p>
            <a:pPr algn="just"/>
            <a:endParaRPr lang="en-US" b="1" dirty="0" smtClean="0"/>
          </a:p>
        </p:txBody>
      </p:sp>
    </p:spTree>
    <p:extLst>
      <p:ext uri="{BB962C8B-B14F-4D97-AF65-F5344CB8AC3E}">
        <p14:creationId xmlns:p14="http://schemas.microsoft.com/office/powerpoint/2010/main" val="23895824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560840" cy="609399"/>
          </a:xfrm>
        </p:spPr>
        <p:txBody>
          <a:bodyPr>
            <a:normAutofit/>
          </a:bodyPr>
          <a:lstStyle/>
          <a:p>
            <a:pPr algn="l"/>
            <a:r>
              <a:rPr lang="hr-HR" sz="1800" b="1" dirty="0" smtClean="0">
                <a:solidFill>
                  <a:schemeClr val="tx1"/>
                </a:solidFill>
              </a:rPr>
              <a:t>Unit</a:t>
            </a:r>
            <a:r>
              <a:rPr lang="it-IT" sz="1800" b="1" dirty="0" smtClean="0">
                <a:solidFill>
                  <a:schemeClr val="tx1"/>
                </a:solidFill>
              </a:rPr>
              <a:t>à</a:t>
            </a:r>
            <a:r>
              <a:rPr lang="hr-HR" sz="1800" b="1" dirty="0" smtClean="0">
                <a:solidFill>
                  <a:schemeClr val="tx1"/>
                </a:solidFill>
              </a:rPr>
              <a:t> 5.2. </a:t>
            </a:r>
            <a:r>
              <a:rPr lang="it-IT" sz="1800" dirty="0" smtClean="0"/>
              <a:t>Sviluppo emotivo del bambino e gestione delle emozioni</a:t>
            </a:r>
            <a:endParaRPr lang="hr-HR" sz="1800" dirty="0" smtClean="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987574"/>
            <a:ext cx="8064896" cy="3168352"/>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it-IT" sz="2300" b="1" dirty="0" smtClean="0"/>
              <a:t>Parlare di emozioni</a:t>
            </a:r>
            <a:endParaRPr lang="hr-HR" sz="2300" b="1" dirty="0" smtClean="0"/>
          </a:p>
          <a:p>
            <a:pPr algn="l"/>
            <a:endParaRPr lang="hr-HR" sz="2300" dirty="0" smtClean="0"/>
          </a:p>
          <a:p>
            <a:pPr algn="l"/>
            <a:r>
              <a:rPr lang="it-IT" sz="2300" dirty="0" smtClean="0"/>
              <a:t>I bambini con una buona alfabetizzazione emotiva fanno meglio a scuola e affrontano meglio le emozioni forti. Una buona alfabetizzazione emotiva significa quanto segue</a:t>
            </a:r>
            <a:r>
              <a:rPr lang="en-US" sz="2300" dirty="0" smtClean="0"/>
              <a:t>:</a:t>
            </a:r>
          </a:p>
          <a:p>
            <a:pPr marL="342900" indent="-342900" algn="l">
              <a:buFont typeface="Arial"/>
              <a:buChar char="•"/>
            </a:pPr>
            <a:r>
              <a:rPr lang="it-IT" sz="2300" dirty="0" smtClean="0"/>
              <a:t>Comprendere che ci sono diverse emozioni (rabbia, tristezza, preoccupazione, imbarazzo, eccitazione, felicità, colpa ecc.)</a:t>
            </a:r>
          </a:p>
          <a:p>
            <a:pPr marL="342900" indent="-342900" algn="l">
              <a:buFont typeface="Arial"/>
              <a:buChar char="•"/>
            </a:pPr>
            <a:r>
              <a:rPr lang="it-IT" sz="2300" dirty="0" smtClean="0"/>
              <a:t>Comprendere che le emozioni variano di intensità da lieve a forte</a:t>
            </a:r>
          </a:p>
          <a:p>
            <a:pPr marL="342900" indent="-342900" algn="l">
              <a:buFont typeface="Arial"/>
              <a:buChar char="•"/>
            </a:pPr>
            <a:r>
              <a:rPr lang="it-IT" sz="2300" dirty="0" smtClean="0"/>
              <a:t>Comprendere che le emozioni sono innescate da pensieri e situazioni</a:t>
            </a:r>
          </a:p>
          <a:p>
            <a:pPr marL="342900" indent="-342900" algn="l">
              <a:buFont typeface="Arial"/>
              <a:buChar char="•"/>
            </a:pPr>
            <a:r>
              <a:rPr lang="it-IT" sz="2300" dirty="0" smtClean="0"/>
              <a:t>Essere in grado di identificare le emozioni in se stessi e negli altri</a:t>
            </a:r>
          </a:p>
          <a:p>
            <a:pPr marL="342900" indent="-342900" algn="l">
              <a:buFont typeface="Arial"/>
              <a:buChar char="•"/>
            </a:pPr>
            <a:r>
              <a:rPr lang="it-IT" sz="2300" dirty="0" smtClean="0"/>
              <a:t>Essere in grado di esprimere emozioni e prendere provvedimenti per far fronte alle emozioni negative</a:t>
            </a:r>
            <a:endParaRPr lang="hr-HR" dirty="0" smtClean="0"/>
          </a:p>
          <a:p>
            <a:pPr algn="just"/>
            <a:endParaRPr lang="en-US" b="1" dirty="0" smtClean="0"/>
          </a:p>
        </p:txBody>
      </p:sp>
    </p:spTree>
    <p:extLst>
      <p:ext uri="{BB962C8B-B14F-4D97-AF65-F5344CB8AC3E}">
        <p14:creationId xmlns:p14="http://schemas.microsoft.com/office/powerpoint/2010/main" val="190791524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632848" cy="609399"/>
          </a:xfrm>
        </p:spPr>
        <p:txBody>
          <a:bodyPr>
            <a:normAutofit/>
          </a:bodyPr>
          <a:lstStyle/>
          <a:p>
            <a:pPr algn="l"/>
            <a:r>
              <a:rPr lang="hr-HR" sz="1800" b="1" dirty="0" smtClean="0">
                <a:solidFill>
                  <a:schemeClr val="tx1"/>
                </a:solidFill>
              </a:rPr>
              <a:t>Unit</a:t>
            </a:r>
            <a:r>
              <a:rPr lang="it-IT" sz="1800" b="1" dirty="0" smtClean="0">
                <a:solidFill>
                  <a:schemeClr val="tx1"/>
                </a:solidFill>
              </a:rPr>
              <a:t>à</a:t>
            </a:r>
            <a:r>
              <a:rPr lang="hr-HR" sz="1800" b="1" dirty="0" smtClean="0">
                <a:solidFill>
                  <a:schemeClr val="tx1"/>
                </a:solidFill>
              </a:rPr>
              <a:t> 5.2. </a:t>
            </a:r>
            <a:r>
              <a:rPr lang="it-IT" sz="1800" dirty="0" smtClean="0"/>
              <a:t>Sviluppo emotivo del bambino e gestione delle emozioni</a:t>
            </a:r>
            <a:endParaRPr lang="hr-HR" sz="1800" dirty="0" smtClean="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843558"/>
            <a:ext cx="7992888" cy="324036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it-IT" sz="3400" b="1" dirty="0" smtClean="0"/>
              <a:t>Riconoscere ed entrare in empatia prima di fare qualsiasi altra cosa</a:t>
            </a:r>
          </a:p>
          <a:p>
            <a:pPr algn="just"/>
            <a:endParaRPr lang="en-US" sz="3400" dirty="0" smtClean="0"/>
          </a:p>
          <a:p>
            <a:pPr algn="just"/>
            <a:r>
              <a:rPr lang="it-IT" sz="3400" dirty="0" smtClean="0"/>
              <a:t>Riconoscimento ed empatia significa una breve frase che nomina la possibile emozione, verificando se questo è vero e dicendo che ci teniamo alla loro lotta. Per esempio:</a:t>
            </a:r>
          </a:p>
          <a:p>
            <a:pPr algn="just"/>
            <a:endParaRPr lang="en-US" sz="3400" dirty="0" smtClean="0"/>
          </a:p>
          <a:p>
            <a:pPr marL="457200" indent="-457200" algn="l">
              <a:buFont typeface="Arial"/>
              <a:buChar char="•"/>
            </a:pPr>
            <a:r>
              <a:rPr lang="it-IT" sz="3400" dirty="0" smtClean="0"/>
              <a:t>Vedo che ti senti davvero frustrato in questo momento. Mi dispiace che ti senta così male.</a:t>
            </a:r>
          </a:p>
          <a:p>
            <a:pPr marL="457200" indent="-457200" algn="l">
              <a:buFont typeface="Arial"/>
              <a:buChar char="•"/>
            </a:pPr>
            <a:r>
              <a:rPr lang="it-IT" sz="3400" dirty="0" smtClean="0"/>
              <a:t>Potrei sbagliarmi ma sembri un </a:t>
            </a:r>
            <a:r>
              <a:rPr lang="it-IT" sz="3400" dirty="0" err="1" smtClean="0"/>
              <a:t>po</a:t>
            </a:r>
            <a:r>
              <a:rPr lang="it-IT" sz="3400" dirty="0" smtClean="0"/>
              <a:t> 'preoccupato. Deve essere duro.</a:t>
            </a:r>
          </a:p>
          <a:p>
            <a:pPr marL="457200" indent="-457200" algn="l">
              <a:buFont typeface="Arial"/>
              <a:buChar char="•"/>
            </a:pPr>
            <a:r>
              <a:rPr lang="it-IT" sz="3400" dirty="0" smtClean="0"/>
              <a:t>Mi dispiace che tu ti senta arrabbiato per questo.</a:t>
            </a:r>
          </a:p>
          <a:p>
            <a:pPr marL="457200" indent="-457200" algn="l">
              <a:buFont typeface="Arial"/>
              <a:buChar char="•"/>
            </a:pPr>
            <a:r>
              <a:rPr lang="it-IT" sz="3400" dirty="0" smtClean="0"/>
              <a:t>Penso che mi sentirei molto triste anche se fossi io.</a:t>
            </a:r>
          </a:p>
          <a:p>
            <a:pPr marL="457200" indent="-457200" algn="l">
              <a:buFont typeface="Arial"/>
              <a:buChar char="•"/>
            </a:pPr>
            <a:r>
              <a:rPr lang="it-IT" sz="3400" dirty="0" smtClean="0"/>
              <a:t>So che sei molto arrabbiato. Non è divertente sentirsi sopraffatti in quel modo.</a:t>
            </a:r>
          </a:p>
          <a:p>
            <a:pPr marL="457200" indent="-457200" algn="l">
              <a:buFont typeface="Arial"/>
              <a:buChar char="•"/>
            </a:pPr>
            <a:r>
              <a:rPr lang="it-IT" sz="3400" dirty="0" smtClean="0"/>
              <a:t>Mi dispiace che ti senta così triste.</a:t>
            </a:r>
            <a:endParaRPr lang="en-US" b="1" dirty="0" smtClean="0"/>
          </a:p>
        </p:txBody>
      </p:sp>
    </p:spTree>
    <p:extLst>
      <p:ext uri="{BB962C8B-B14F-4D97-AF65-F5344CB8AC3E}">
        <p14:creationId xmlns:p14="http://schemas.microsoft.com/office/powerpoint/2010/main" val="384994201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503373" y="1131591"/>
            <a:ext cx="4300469" cy="3063008"/>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2300" b="1" dirty="0" smtClean="0"/>
              <a:t>Teorie sulla prevenzione del bullismo (comportamento violento / esclusivo)</a:t>
            </a:r>
          </a:p>
          <a:p>
            <a:endParaRPr lang="hr-HR" sz="2300" dirty="0" smtClean="0"/>
          </a:p>
          <a:p>
            <a:pPr marL="342900" indent="-342900" algn="l">
              <a:buFont typeface="Arial" panose="020B0604020202020204" pitchFamily="34" charset="0"/>
              <a:buChar char="•"/>
            </a:pPr>
            <a:r>
              <a:rPr lang="it-IT" sz="2300" dirty="0" smtClean="0"/>
              <a:t>la maggior parte delle teorie contemporanee hanno lo stesso punto di partenza:</a:t>
            </a:r>
          </a:p>
          <a:p>
            <a:pPr marL="342900" indent="-342900" algn="l">
              <a:buFont typeface="Arial" panose="020B0604020202020204" pitchFamily="34" charset="0"/>
              <a:buChar char="•"/>
            </a:pPr>
            <a:endParaRPr lang="it-IT" sz="2300" dirty="0" smtClean="0"/>
          </a:p>
          <a:p>
            <a:pPr marL="342900" indent="-342900"/>
            <a:r>
              <a:rPr lang="it-IT" sz="2300" i="1" dirty="0" smtClean="0"/>
              <a:t>le persone sono integrate in contesti che modulano l'effetto delle caratteristiche individuali sui risultati di sviluppo, sociali e di salute </a:t>
            </a:r>
            <a:r>
              <a:rPr lang="it-IT" sz="2300" dirty="0" smtClean="0"/>
              <a:t>(</a:t>
            </a:r>
            <a:r>
              <a:rPr lang="it-IT" sz="2300" dirty="0" err="1" smtClean="0"/>
              <a:t>Rivara</a:t>
            </a:r>
            <a:r>
              <a:rPr lang="it-IT" sz="2300" dirty="0" smtClean="0"/>
              <a:t>, Le </a:t>
            </a:r>
            <a:r>
              <a:rPr lang="it-IT" sz="2300" dirty="0" err="1" smtClean="0"/>
              <a:t>Menestrel</a:t>
            </a:r>
            <a:r>
              <a:rPr lang="it-IT" sz="2300" dirty="0" smtClean="0"/>
              <a:t>, 2016)</a:t>
            </a:r>
          </a:p>
          <a:p>
            <a:pPr marL="342900" indent="-342900" algn="l">
              <a:buFont typeface="Arial" panose="020B0604020202020204" pitchFamily="34" charset="0"/>
              <a:buChar char="•"/>
            </a:pPr>
            <a:endParaRPr lang="it-IT" sz="2300" dirty="0" smtClean="0"/>
          </a:p>
          <a:p>
            <a:pPr marL="342900" indent="-342900" algn="l">
              <a:buFont typeface="Arial" panose="020B0604020202020204" pitchFamily="34" charset="0"/>
              <a:buChar char="•"/>
            </a:pPr>
            <a:r>
              <a:rPr lang="it-IT" sz="2300" dirty="0" smtClean="0"/>
              <a:t>questi contesti, nel nostro specifico progetto, sono il contesto delle squadre sportive</a:t>
            </a:r>
            <a:endParaRPr lang="hr-HR" sz="2300" b="1" dirty="0" smtClean="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971600" y="123478"/>
            <a:ext cx="7704856"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1.2. </a:t>
            </a:r>
            <a:r>
              <a:rPr lang="it-IT" sz="1500" dirty="0" smtClean="0"/>
              <a:t>Definizione del pregiudizio come prerequisito più comune per lo sviluppo di comportamenti violenti ed esclusivi</a:t>
            </a:r>
            <a:endParaRPr lang="en-US" sz="1500" dirty="0" smtClean="0"/>
          </a:p>
          <a:p>
            <a:endParaRPr lang="en-US" dirty="0"/>
          </a:p>
        </p:txBody>
      </p:sp>
      <p:pic>
        <p:nvPicPr>
          <p:cNvPr id="4098" name="Picture 2" descr="C:\TEA\P R O J E K T I\SAVE projekt_KIFST\kurikulumi\predavanja\bm\slike\i4907393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52" y="1347614"/>
            <a:ext cx="3879631" cy="218394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980454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8"/>
            <a:ext cx="7560840"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5.2. </a:t>
            </a:r>
            <a:r>
              <a:rPr lang="it-IT" sz="1500" dirty="0" smtClean="0"/>
              <a:t>Sviluppo emotivo del bambino e gestione delle emozioni</a:t>
            </a:r>
            <a:endParaRPr lang="hr-HR" sz="1500" dirty="0" smtClean="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771550"/>
            <a:ext cx="8352928" cy="3456384"/>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it-IT" sz="2900" b="1" dirty="0" smtClean="0"/>
              <a:t>Avere un piano di gestione delle emozioni negative</a:t>
            </a:r>
            <a:endParaRPr lang="hr-HR" sz="2900" b="1" dirty="0" smtClean="0"/>
          </a:p>
          <a:p>
            <a:pPr algn="just"/>
            <a:r>
              <a:rPr lang="it-IT" sz="2900" dirty="0" smtClean="0"/>
              <a:t>Dato che i bambini provano frequentemente forti emozioni (spesso su base giornaliera) hanno bisogno di una guida "vai a" per insegnare loro cosa fare quando succede:</a:t>
            </a:r>
          </a:p>
          <a:p>
            <a:pPr algn="just"/>
            <a:endParaRPr lang="hr-HR" sz="2900" dirty="0" smtClean="0"/>
          </a:p>
          <a:p>
            <a:pPr marL="457200" indent="-457200" algn="l">
              <a:buFont typeface="Arial"/>
              <a:buChar char="•"/>
            </a:pPr>
            <a:r>
              <a:rPr lang="it-IT" sz="2900" dirty="0" smtClean="0"/>
              <a:t>Fai un respiro lento e un respiro ancora più lento</a:t>
            </a:r>
          </a:p>
          <a:p>
            <a:pPr marL="457200" indent="-457200" algn="l">
              <a:buFont typeface="Arial"/>
              <a:buChar char="•"/>
            </a:pPr>
            <a:r>
              <a:rPr lang="it-IT" sz="2900" dirty="0" smtClean="0"/>
              <a:t>Dì i miei "pensieri tranquilli" (I bambini possono averli preparati in precedenza per tenerli nel loro astuccio o vassoio - potrebbero essere frasi che trovano rassicuranti come "Sto bene", "Posso farcela", "Non è la fine di il mondo "ecc.)</a:t>
            </a:r>
          </a:p>
          <a:p>
            <a:pPr marL="457200" indent="-457200" algn="l">
              <a:buFont typeface="Arial"/>
              <a:buChar char="•"/>
            </a:pPr>
            <a:r>
              <a:rPr lang="it-IT" sz="2900" dirty="0" smtClean="0"/>
              <a:t>Fai 2 minuti di intensa concentrazione sul mio compito per aiutare a "riavviare" il mio cervello pensante</a:t>
            </a:r>
          </a:p>
          <a:p>
            <a:pPr marL="457200" indent="-457200" algn="l">
              <a:buFont typeface="Arial"/>
              <a:buChar char="•"/>
            </a:pPr>
            <a:r>
              <a:rPr lang="it-IT" sz="2900" dirty="0" smtClean="0"/>
              <a:t>Gioca a un gioco "Immagina se" (immagina se avessi vinto $ 1000 dollari, immagina se potessi volare, immagina se stessi giocando a calcio per i corvi "</a:t>
            </a:r>
          </a:p>
          <a:p>
            <a:pPr marL="457200" indent="-457200" algn="l">
              <a:buFont typeface="Arial"/>
              <a:buChar char="•"/>
            </a:pPr>
            <a:r>
              <a:rPr lang="it-IT" sz="2900" dirty="0" smtClean="0"/>
              <a:t>Tieni un oggetto rilassante</a:t>
            </a:r>
          </a:p>
          <a:p>
            <a:pPr marL="457200" indent="-457200" algn="l">
              <a:buFont typeface="Arial"/>
              <a:buChar char="•"/>
            </a:pPr>
            <a:r>
              <a:rPr lang="it-IT" sz="2900" dirty="0" smtClean="0"/>
              <a:t>Scrivi una nota / disegna un'immagine per dire all'allenatore che mi sento male</a:t>
            </a:r>
          </a:p>
          <a:p>
            <a:pPr marL="457200" indent="-457200" algn="l">
              <a:buFont typeface="Arial"/>
              <a:buChar char="•"/>
            </a:pPr>
            <a:r>
              <a:rPr lang="it-IT" sz="2900" dirty="0" smtClean="0"/>
              <a:t>Allunga il mio corpo</a:t>
            </a:r>
            <a:endParaRPr lang="en-US" dirty="0" smtClean="0"/>
          </a:p>
          <a:p>
            <a:pPr algn="just"/>
            <a:endParaRPr lang="hr-HR" dirty="0" smtClean="0"/>
          </a:p>
          <a:p>
            <a:pPr algn="just"/>
            <a:endParaRPr lang="en-US" b="1" dirty="0" smtClean="0"/>
          </a:p>
        </p:txBody>
      </p:sp>
    </p:spTree>
    <p:extLst>
      <p:ext uri="{BB962C8B-B14F-4D97-AF65-F5344CB8AC3E}">
        <p14:creationId xmlns:p14="http://schemas.microsoft.com/office/powerpoint/2010/main" val="393894865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8"/>
            <a:ext cx="7560840" cy="609399"/>
          </a:xfrm>
        </p:spPr>
        <p:txBody>
          <a:bodyPr>
            <a:normAutofit/>
          </a:bodyPr>
          <a:lstStyle/>
          <a:p>
            <a:pPr algn="l"/>
            <a:r>
              <a:rPr lang="hr-HR" sz="1600" b="1" dirty="0" smtClean="0">
                <a:solidFill>
                  <a:schemeClr val="tx1"/>
                </a:solidFill>
              </a:rPr>
              <a:t>Unit</a:t>
            </a:r>
            <a:r>
              <a:rPr lang="it-IT" sz="1600" b="1" dirty="0" smtClean="0">
                <a:solidFill>
                  <a:schemeClr val="tx1"/>
                </a:solidFill>
              </a:rPr>
              <a:t>à</a:t>
            </a:r>
            <a:r>
              <a:rPr lang="hr-HR" sz="1600" b="1" dirty="0" smtClean="0">
                <a:solidFill>
                  <a:schemeClr val="tx1"/>
                </a:solidFill>
              </a:rPr>
              <a:t> 5.2. </a:t>
            </a:r>
            <a:r>
              <a:rPr lang="it-IT" sz="1600" dirty="0" smtClean="0"/>
              <a:t>Sviluppo emotivo del bambino e gestione delle emozioni</a:t>
            </a:r>
            <a:endParaRPr lang="hr-HR" sz="1600" dirty="0" smtClean="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699542"/>
            <a:ext cx="7848872" cy="3528392"/>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it-IT" sz="2100" b="1" dirty="0" smtClean="0"/>
              <a:t>Lodate, riconoscete e premiate il comportamento coraggioso e calmo</a:t>
            </a:r>
          </a:p>
          <a:p>
            <a:pPr algn="just"/>
            <a:endParaRPr lang="it-IT" sz="2100" b="1" dirty="0" smtClean="0"/>
          </a:p>
          <a:p>
            <a:pPr algn="just"/>
            <a:r>
              <a:rPr lang="it-IT" sz="2100" dirty="0" smtClean="0"/>
              <a:t>Il rinforzo positivo è uno strumento incredibilmente potente che può aumentare notevolmente la possibilità che si verifichino comportamenti. Proprio come un allenatore fornisce rinforzo positivo ai bambini che stanno lavorando sodo per compiti di apprendimento, devono anche fornire rinforzo positivo ai bambini quando agiscono in modo calmo o coraggioso:</a:t>
            </a:r>
          </a:p>
          <a:p>
            <a:pPr algn="just"/>
            <a:endParaRPr lang="hr-HR" sz="2100" dirty="0" smtClean="0"/>
          </a:p>
          <a:p>
            <a:pPr marL="342900" indent="-342900" algn="l">
              <a:buFont typeface="Arial"/>
              <a:buChar char="•"/>
            </a:pPr>
            <a:r>
              <a:rPr lang="it-IT" sz="2100" dirty="0" smtClean="0"/>
              <a:t>Ho notato che hai fatto un gran respiro, invece di scappare. Cosi meraviglioso.</a:t>
            </a:r>
          </a:p>
          <a:p>
            <a:pPr marL="342900" indent="-342900" algn="l">
              <a:buFont typeface="Arial"/>
              <a:buChar char="•"/>
            </a:pPr>
            <a:r>
              <a:rPr lang="it-IT" sz="2100" dirty="0" smtClean="0"/>
              <a:t>Hai davvero provato a non urlare allora, sono davvero orgoglioso di te.</a:t>
            </a:r>
          </a:p>
          <a:p>
            <a:pPr marL="342900" indent="-342900" algn="l">
              <a:buFont typeface="Arial"/>
              <a:buChar char="•"/>
            </a:pPr>
            <a:r>
              <a:rPr lang="it-IT" sz="2100" dirty="0" smtClean="0"/>
              <a:t>Grazie per aver fatto quella presentazione per noi, so che ci è voluto molto coraggio.</a:t>
            </a:r>
          </a:p>
          <a:p>
            <a:pPr marL="342900" indent="-342900" algn="l">
              <a:buFont typeface="Arial"/>
              <a:buChar char="•"/>
            </a:pPr>
            <a:r>
              <a:rPr lang="it-IT" sz="2100" dirty="0" smtClean="0"/>
              <a:t>Mi hai letto quel lettore anche se ti sentivi nervoso, grazie mille per essere stato così coraggioso.</a:t>
            </a:r>
          </a:p>
          <a:p>
            <a:pPr marL="342900" indent="-342900" algn="l">
              <a:buFont typeface="Arial"/>
              <a:buChar char="•"/>
            </a:pPr>
            <a:r>
              <a:rPr lang="it-IT" sz="2100" dirty="0" smtClean="0"/>
              <a:t>Ho notato che hai fatto uno sforzo per andare avanti con il tuo lavoro anche quando eri frustrato da John. Stai davvero diventando uno studente calmo e sono impressionato.</a:t>
            </a:r>
            <a:endParaRPr lang="en-US" sz="1800" dirty="0" smtClean="0"/>
          </a:p>
          <a:p>
            <a:pPr algn="just"/>
            <a:endParaRPr lang="en-US" dirty="0" smtClean="0"/>
          </a:p>
          <a:p>
            <a:pPr algn="just"/>
            <a:endParaRPr lang="hr-HR" dirty="0" smtClean="0"/>
          </a:p>
          <a:p>
            <a:pPr algn="just"/>
            <a:endParaRPr lang="en-US" b="1" dirty="0" smtClean="0"/>
          </a:p>
        </p:txBody>
      </p:sp>
    </p:spTree>
    <p:extLst>
      <p:ext uri="{BB962C8B-B14F-4D97-AF65-F5344CB8AC3E}">
        <p14:creationId xmlns:p14="http://schemas.microsoft.com/office/powerpoint/2010/main" val="413753120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1428742"/>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mj-lt"/>
              <a:buAutoNum type="arabicPeriod"/>
            </a:pPr>
            <a:endParaRPr lang="en-US" sz="2000" dirty="0"/>
          </a:p>
        </p:txBody>
      </p:sp>
      <p:sp>
        <p:nvSpPr>
          <p:cNvPr id="9" name="Subtitle 3">
            <a:extLst>
              <a:ext uri="{FF2B5EF4-FFF2-40B4-BE49-F238E27FC236}">
                <a16:creationId xmlns:a16="http://schemas.microsoft.com/office/drawing/2014/main" xmlns="" id="{4969E57E-D235-4830-ADA6-993A0199924A}"/>
              </a:ext>
            </a:extLst>
          </p:cNvPr>
          <p:cNvSpPr txBox="1">
            <a:spLocks/>
          </p:cNvSpPr>
          <p:nvPr/>
        </p:nvSpPr>
        <p:spPr>
          <a:xfrm>
            <a:off x="792163" y="195486"/>
            <a:ext cx="8351837" cy="3603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lt-LT" sz="1500" b="1" dirty="0" smtClean="0">
                <a:solidFill>
                  <a:schemeClr val="tx1"/>
                </a:solidFill>
              </a:rPr>
              <a:t>Unit</a:t>
            </a:r>
            <a:r>
              <a:rPr lang="it-IT" sz="1500" b="1" dirty="0" smtClean="0">
                <a:solidFill>
                  <a:schemeClr val="tx1"/>
                </a:solidFill>
              </a:rPr>
              <a:t>à</a:t>
            </a:r>
            <a:r>
              <a:rPr lang="lt-LT" sz="1500" b="1" dirty="0" smtClean="0">
                <a:solidFill>
                  <a:schemeClr val="tx1"/>
                </a:solidFill>
              </a:rPr>
              <a:t> </a:t>
            </a:r>
            <a:r>
              <a:rPr lang="hr-HR" sz="1500" b="1" dirty="0">
                <a:solidFill>
                  <a:schemeClr val="tx1"/>
                </a:solidFill>
              </a:rPr>
              <a:t>5</a:t>
            </a:r>
            <a:r>
              <a:rPr lang="lt-LT" sz="1500" b="1" dirty="0" smtClean="0">
                <a:solidFill>
                  <a:schemeClr val="tx1"/>
                </a:solidFill>
              </a:rPr>
              <a:t>.</a:t>
            </a:r>
            <a:r>
              <a:rPr lang="en-US" sz="1500" b="1" dirty="0" smtClean="0">
                <a:solidFill>
                  <a:schemeClr val="tx1"/>
                </a:solidFill>
              </a:rPr>
              <a:t> </a:t>
            </a:r>
            <a:r>
              <a:rPr lang="it-IT" sz="1500" dirty="0" smtClean="0"/>
              <a:t>Risposte emotive di gruppo, comunicazione di gruppo dopo la violenza</a:t>
            </a:r>
            <a:endParaRPr lang="lt-LT" sz="1500" b="1" dirty="0" smtClean="0"/>
          </a:p>
          <a:p>
            <a:pPr>
              <a:defRPr/>
            </a:pPr>
            <a:endParaRPr lang="lt-LT" sz="1400" dirty="0" smtClean="0"/>
          </a:p>
          <a:p>
            <a:pPr>
              <a:defRPr/>
            </a:pPr>
            <a:endParaRPr lang="en-US" sz="1400" dirty="0"/>
          </a:p>
        </p:txBody>
      </p:sp>
      <p:sp>
        <p:nvSpPr>
          <p:cNvPr id="10" name="Subtitle 3"/>
          <p:cNvSpPr txBox="1">
            <a:spLocks/>
          </p:cNvSpPr>
          <p:nvPr/>
        </p:nvSpPr>
        <p:spPr bwMode="auto">
          <a:xfrm>
            <a:off x="683568" y="627534"/>
            <a:ext cx="7200800" cy="3240360"/>
          </a:xfrm>
          <a:prstGeom prst="rect">
            <a:avLst/>
          </a:prstGeom>
          <a:noFill/>
          <a:ln w="9525">
            <a:noFill/>
            <a:miter lim="800000"/>
            <a:headEnd/>
            <a:tailEnd/>
          </a:ln>
        </p:spPr>
        <p:txBody>
          <a:bodyPr/>
          <a:lstStyle/>
          <a:p>
            <a:pPr algn="ctr" eaLnBrk="1" hangingPunct="1">
              <a:spcBef>
                <a:spcPct val="20000"/>
              </a:spcBef>
              <a:buFont typeface="Arial" pitchFamily="34" charset="0"/>
              <a:buNone/>
            </a:pPr>
            <a:r>
              <a:rPr lang="it-IT" altLang="en-US" sz="2400" b="1" dirty="0" smtClean="0">
                <a:solidFill>
                  <a:srgbClr val="898989"/>
                </a:solidFill>
                <a:latin typeface="Open Sans"/>
                <a:ea typeface="Open Sans"/>
                <a:cs typeface="Open Sans"/>
              </a:rPr>
              <a:t>Conoscenze</a:t>
            </a:r>
            <a:endParaRPr lang="lt-LT" altLang="en-US" sz="2400" b="1" dirty="0" smtClean="0">
              <a:solidFill>
                <a:srgbClr val="898989"/>
              </a:solidFill>
              <a:latin typeface="Open Sans"/>
              <a:ea typeface="Open Sans"/>
              <a:cs typeface="Open Sans"/>
            </a:endParaRPr>
          </a:p>
          <a:p>
            <a:pPr algn="ctr" eaLnBrk="1" hangingPunct="1">
              <a:spcBef>
                <a:spcPct val="20000"/>
              </a:spcBef>
              <a:buFont typeface="Arial" pitchFamily="34" charset="0"/>
              <a:buNone/>
            </a:pPr>
            <a:endParaRPr lang="lt-LT" altLang="en-US" dirty="0">
              <a:solidFill>
                <a:srgbClr val="898989"/>
              </a:solidFill>
              <a:latin typeface="Open Sans"/>
              <a:ea typeface="Open Sans"/>
              <a:cs typeface="Open Sans"/>
            </a:endParaRPr>
          </a:p>
          <a:p>
            <a:pPr>
              <a:spcBef>
                <a:spcPct val="20000"/>
              </a:spcBef>
            </a:pPr>
            <a:r>
              <a:rPr lang="it-IT" altLang="en-US" dirty="0" smtClean="0">
                <a:solidFill>
                  <a:srgbClr val="898989"/>
                </a:solidFill>
                <a:latin typeface="Open Sans"/>
                <a:ea typeface="Open Sans"/>
                <a:cs typeface="Open Sans"/>
              </a:rPr>
              <a:t>1. Scrivi una presentazione in </a:t>
            </a:r>
            <a:r>
              <a:rPr lang="it-IT" altLang="en-US" dirty="0" err="1" smtClean="0">
                <a:solidFill>
                  <a:srgbClr val="898989"/>
                </a:solidFill>
                <a:latin typeface="Open Sans"/>
                <a:ea typeface="Open Sans"/>
                <a:cs typeface="Open Sans"/>
              </a:rPr>
              <a:t>power</a:t>
            </a:r>
            <a:r>
              <a:rPr lang="it-IT" altLang="en-US" dirty="0" smtClean="0">
                <a:solidFill>
                  <a:srgbClr val="898989"/>
                </a:solidFill>
                <a:latin typeface="Open Sans"/>
                <a:ea typeface="Open Sans"/>
                <a:cs typeface="Open Sans"/>
              </a:rPr>
              <a:t> </a:t>
            </a:r>
            <a:r>
              <a:rPr lang="it-IT" altLang="en-US" dirty="0" err="1" smtClean="0">
                <a:solidFill>
                  <a:srgbClr val="898989"/>
                </a:solidFill>
                <a:latin typeface="Open Sans"/>
                <a:ea typeface="Open Sans"/>
                <a:cs typeface="Open Sans"/>
              </a:rPr>
              <a:t>point</a:t>
            </a:r>
            <a:r>
              <a:rPr lang="it-IT" altLang="en-US" dirty="0" smtClean="0">
                <a:solidFill>
                  <a:srgbClr val="898989"/>
                </a:solidFill>
                <a:latin typeface="Open Sans"/>
                <a:ea typeface="Open Sans"/>
                <a:cs typeface="Open Sans"/>
              </a:rPr>
              <a:t> sull'argomento delle risposte emotive di gruppo e della comunicazione di gruppo non più di 10 diapositive. La presentazione dovrebbe includere il tuo esempio personale o un esempio di qualcuno che conosci o un esempio immaginario su come tu come allenatore hai gestito le risposte emotive del gruppo / la comunicazione di gruppo in una situazione di bullismo.</a:t>
            </a:r>
            <a:endParaRPr lang="en-US" altLang="en-US" dirty="0">
              <a:solidFill>
                <a:srgbClr val="898989"/>
              </a:solidFill>
              <a:latin typeface="Open Sans"/>
              <a:ea typeface="Open Sans"/>
              <a:cs typeface="Open Sans"/>
            </a:endParaRPr>
          </a:p>
        </p:txBody>
      </p:sp>
    </p:spTree>
    <p:extLst>
      <p:ext uri="{BB962C8B-B14F-4D97-AF65-F5344CB8AC3E}">
        <p14:creationId xmlns:p14="http://schemas.microsoft.com/office/powerpoint/2010/main" val="12748223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3654592" y="442223"/>
            <a:ext cx="1906823" cy="545351"/>
          </a:xfrm>
        </p:spPr>
        <p:txBody>
          <a:bodyPr>
            <a:normAutofit/>
          </a:bodyPr>
          <a:lstStyle/>
          <a:p>
            <a:r>
              <a:rPr lang="de-AT" b="1" dirty="0" err="1" smtClean="0"/>
              <a:t>Bibliografia</a:t>
            </a:r>
            <a:endParaRPr lang="en-US" b="1"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15966"/>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07504" y="843558"/>
            <a:ext cx="8934896" cy="34563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lvl="0" indent="-457200" algn="l">
              <a:buFont typeface="+mj-lt"/>
              <a:buAutoNum type="arabicPeriod"/>
            </a:pPr>
            <a:r>
              <a:rPr lang="it-IT" sz="800" dirty="0"/>
              <a:t>Brännström, L., Kaunitz, C., Andershed, A., South, S:, Smedslund, G. (2016). Aggression replacement training (ART) for reducing antisocial behavior in adolescents and adults: A systematic review. </a:t>
            </a:r>
            <a:r>
              <a:rPr lang="it-IT" sz="800" i="1" dirty="0"/>
              <a:t>Aggression and Violent Behavior. </a:t>
            </a:r>
            <a:r>
              <a:rPr lang="it-IT" sz="800" dirty="0"/>
              <a:t>27: 30-41.</a:t>
            </a:r>
            <a:endParaRPr lang="hr-HR" sz="800" dirty="0"/>
          </a:p>
          <a:p>
            <a:pPr marL="457200" lvl="0" indent="-457200" algn="l">
              <a:buFont typeface="+mj-lt"/>
              <a:buAutoNum type="arabicPeriod"/>
            </a:pPr>
            <a:r>
              <a:rPr lang="it-IT" sz="800" dirty="0"/>
              <a:t>Brittian, A.S., Humphries, M.L. (2015). Prosocial Behavior during Adolescence, 2015-227. In Smelser, N. J., Baltes, P.B. </a:t>
            </a:r>
            <a:r>
              <a:rPr lang="it-IT" sz="800" i="1" dirty="0"/>
              <a:t>International Encyclopedia of the Social &amp; Behavioral Sciences</a:t>
            </a:r>
            <a:r>
              <a:rPr lang="it-IT" sz="800" dirty="0"/>
              <a:t>. 2nd Edition (vol.19). Oxford: Elsevier Science Ltd.</a:t>
            </a:r>
            <a:endParaRPr lang="hr-HR" sz="800" dirty="0"/>
          </a:p>
          <a:p>
            <a:pPr marL="457200" lvl="0" indent="-457200" algn="l">
              <a:buFont typeface="+mj-lt"/>
              <a:buAutoNum type="arabicPeriod"/>
            </a:pPr>
            <a:r>
              <a:rPr lang="hr-HR" sz="800" dirty="0" smtClean="0"/>
              <a:t>Calm Kid Central (2017). </a:t>
            </a:r>
            <a:r>
              <a:rPr lang="en-US" sz="800" i="1" dirty="0"/>
              <a:t>Helping Kids deal with Negative Emotions in the </a:t>
            </a:r>
            <a:r>
              <a:rPr lang="en-US" sz="800" i="1" dirty="0" smtClean="0"/>
              <a:t>Classroom</a:t>
            </a:r>
            <a:r>
              <a:rPr lang="hr-HR" sz="800" i="1" dirty="0" smtClean="0"/>
              <a:t>. </a:t>
            </a:r>
            <a:r>
              <a:rPr lang="hr-HR" sz="800" dirty="0"/>
              <a:t>Available at </a:t>
            </a:r>
            <a:r>
              <a:rPr lang="hr-HR" sz="800" dirty="0" smtClean="0"/>
              <a:t>https</a:t>
            </a:r>
            <a:r>
              <a:rPr lang="hr-HR" sz="800" dirty="0"/>
              <a:t>://</a:t>
            </a:r>
            <a:r>
              <a:rPr lang="hr-HR" sz="800" dirty="0" smtClean="0"/>
              <a:t>developingminds.net.au/articles-for-professionals/2017/5/21/helping-kids-deal-with-negative-emotions-in-the-classroom; 24.2.2019.</a:t>
            </a:r>
          </a:p>
          <a:p>
            <a:pPr marL="457200" lvl="0" indent="-457200" algn="l">
              <a:buFont typeface="+mj-lt"/>
              <a:buAutoNum type="arabicPeriod"/>
            </a:pPr>
            <a:r>
              <a:rPr lang="it-IT" sz="800" dirty="0" smtClean="0"/>
              <a:t>Estévez</a:t>
            </a:r>
            <a:r>
              <a:rPr lang="it-IT" sz="800" dirty="0"/>
              <a:t>, E., Inglés, C.J., Emler, N.P., Martínez-Monteagudo, M.C., Torregrosa, M.S. (2012). Analysis of the Relationship Between Victimization and School Violence: The Role of Antisocial Reputation. </a:t>
            </a:r>
            <a:r>
              <a:rPr lang="it-IT" sz="800" i="1" dirty="0"/>
              <a:t>Psychosocial Intervention</a:t>
            </a:r>
            <a:r>
              <a:rPr lang="it-IT" sz="800" dirty="0"/>
              <a:t>. 21 (1): 53-65</a:t>
            </a:r>
            <a:r>
              <a:rPr lang="it-IT" sz="800" dirty="0" smtClean="0"/>
              <a:t>.</a:t>
            </a:r>
          </a:p>
          <a:p>
            <a:pPr marL="457200" lvl="0" indent="-457200" algn="l">
              <a:buFont typeface="+mj-lt"/>
              <a:buAutoNum type="arabicPeriod"/>
            </a:pPr>
            <a:r>
              <a:rPr lang="it-IT" sz="800" dirty="0" smtClean="0"/>
              <a:t>Harris-Reeves, B. E., </a:t>
            </a:r>
            <a:r>
              <a:rPr lang="it-IT" sz="800" dirty="0" err="1" smtClean="0"/>
              <a:t>Skinner</a:t>
            </a:r>
            <a:r>
              <a:rPr lang="it-IT" sz="800" dirty="0" smtClean="0"/>
              <a:t>, </a:t>
            </a:r>
            <a:r>
              <a:rPr lang="it-IT" sz="800" dirty="0" err="1" smtClean="0"/>
              <a:t>J</a:t>
            </a:r>
            <a:r>
              <a:rPr lang="it-IT" sz="800" dirty="0" smtClean="0"/>
              <a:t>., </a:t>
            </a:r>
            <a:r>
              <a:rPr lang="it-IT" sz="800" dirty="0" err="1" smtClean="0"/>
              <a:t>Milburn</a:t>
            </a:r>
            <a:r>
              <a:rPr lang="it-IT" sz="800" dirty="0" smtClean="0"/>
              <a:t>, P., &amp; </a:t>
            </a:r>
            <a:r>
              <a:rPr lang="it-IT" sz="800" dirty="0" err="1" smtClean="0"/>
              <a:t>Reddan</a:t>
            </a:r>
            <a:r>
              <a:rPr lang="it-IT" sz="800" dirty="0" smtClean="0"/>
              <a:t>, G. (2013).</a:t>
            </a:r>
            <a:r>
              <a:rPr lang="it-IT" sz="800" dirty="0" err="1" smtClean="0"/>
              <a:t>Applying</a:t>
            </a:r>
            <a:r>
              <a:rPr lang="it-IT" sz="800" dirty="0" smtClean="0"/>
              <a:t> </a:t>
            </a:r>
            <a:r>
              <a:rPr lang="it-IT" sz="800" dirty="0" err="1" smtClean="0"/>
              <a:t>behavioural</a:t>
            </a:r>
            <a:r>
              <a:rPr lang="it-IT" sz="800" dirty="0" smtClean="0"/>
              <a:t> management </a:t>
            </a:r>
            <a:r>
              <a:rPr lang="it-IT" sz="800" dirty="0" err="1" smtClean="0"/>
              <a:t>strategies</a:t>
            </a:r>
            <a:r>
              <a:rPr lang="it-IT" sz="800" dirty="0" smtClean="0"/>
              <a:t> in a sport-</a:t>
            </a:r>
            <a:r>
              <a:rPr lang="it-IT" sz="800" dirty="0" err="1" smtClean="0"/>
              <a:t>coaching</a:t>
            </a:r>
            <a:r>
              <a:rPr lang="it-IT" sz="800" dirty="0" smtClean="0"/>
              <a:t> </a:t>
            </a:r>
            <a:r>
              <a:rPr lang="it-IT" sz="800" dirty="0" err="1" smtClean="0"/>
              <a:t>context</a:t>
            </a:r>
            <a:r>
              <a:rPr lang="it-IT" sz="800" dirty="0" smtClean="0"/>
              <a:t>. </a:t>
            </a:r>
            <a:r>
              <a:rPr lang="it-IT" sz="800" i="1" dirty="0" smtClean="0"/>
              <a:t>Journal of </a:t>
            </a:r>
            <a:r>
              <a:rPr lang="it-IT" sz="800" i="1" dirty="0" err="1" smtClean="0"/>
              <a:t>Coaching</a:t>
            </a:r>
            <a:r>
              <a:rPr lang="it-IT" sz="800" i="1" dirty="0" smtClean="0"/>
              <a:t> </a:t>
            </a:r>
            <a:r>
              <a:rPr lang="it-IT" sz="800" i="1" dirty="0" err="1" smtClean="0"/>
              <a:t>Educaiton</a:t>
            </a:r>
            <a:r>
              <a:rPr lang="it-IT" sz="800" i="1" dirty="0" smtClean="0"/>
              <a:t>, </a:t>
            </a:r>
            <a:r>
              <a:rPr lang="it-IT" sz="800" dirty="0" smtClean="0"/>
              <a:t>6(2),87-102.</a:t>
            </a:r>
          </a:p>
          <a:p>
            <a:pPr marL="457200" indent="-457200" algn="l">
              <a:buFont typeface="+mj-lt"/>
              <a:buAutoNum type="arabicPeriod"/>
            </a:pPr>
            <a:endParaRPr lang="hr-HR" sz="100" dirty="0"/>
          </a:p>
          <a:p>
            <a:pPr marL="457200" lvl="0" indent="-457200" algn="l">
              <a:buFont typeface="+mj-lt"/>
              <a:buAutoNum type="arabicPeriod"/>
            </a:pPr>
            <a:r>
              <a:rPr lang="it-IT" sz="800" dirty="0"/>
              <a:t>Hawkins, R., Nabors, L. (eds.) (2018). </a:t>
            </a:r>
            <a:r>
              <a:rPr lang="it-IT" sz="800" i="1" dirty="0"/>
              <a:t>Promoting Prosocial Behaviours in Children through Games and Play. Making Social Emotional Learning Fun. </a:t>
            </a:r>
            <a:r>
              <a:rPr lang="it-IT" sz="800" dirty="0"/>
              <a:t>New York: Nova Science Publisher</a:t>
            </a:r>
            <a:r>
              <a:rPr lang="it-IT" sz="800" dirty="0" smtClean="0"/>
              <a:t>.</a:t>
            </a:r>
          </a:p>
          <a:p>
            <a:pPr marL="457200" lvl="0" indent="-457200" algn="l">
              <a:buFont typeface="+mj-lt"/>
              <a:buAutoNum type="arabicPeriod"/>
            </a:pPr>
            <a:r>
              <a:rPr lang="it-IT" sz="800" dirty="0" smtClean="0"/>
              <a:t>General, U.S. (2001). Youth </a:t>
            </a:r>
            <a:r>
              <a:rPr lang="it-IT" sz="800" dirty="0" err="1" smtClean="0"/>
              <a:t>violence</a:t>
            </a:r>
            <a:r>
              <a:rPr lang="it-IT" sz="800" dirty="0" smtClean="0"/>
              <a:t>: A report of the </a:t>
            </a:r>
            <a:r>
              <a:rPr lang="it-IT" sz="800" dirty="0" err="1" smtClean="0"/>
              <a:t>Surgeon</a:t>
            </a:r>
            <a:r>
              <a:rPr lang="it-IT" sz="800" dirty="0" smtClean="0"/>
              <a:t> General. </a:t>
            </a:r>
            <a:r>
              <a:rPr lang="it-IT" sz="800" i="1" dirty="0" smtClean="0"/>
              <a:t>Washington SDC: US </a:t>
            </a:r>
            <a:r>
              <a:rPr lang="it-IT" sz="800" i="1" dirty="0" err="1" smtClean="0"/>
              <a:t>Department</a:t>
            </a:r>
            <a:r>
              <a:rPr lang="it-IT" sz="800" i="1" dirty="0" smtClean="0"/>
              <a:t> of </a:t>
            </a:r>
            <a:r>
              <a:rPr lang="it-IT" sz="800" i="1" dirty="0" err="1" smtClean="0"/>
              <a:t>Health</a:t>
            </a:r>
            <a:r>
              <a:rPr lang="it-IT" sz="800" i="1" dirty="0" smtClean="0"/>
              <a:t> and Human Services.</a:t>
            </a:r>
          </a:p>
          <a:p>
            <a:pPr marL="457200" indent="-457200" algn="l">
              <a:buFont typeface="+mj-lt"/>
              <a:buAutoNum type="arabicPeriod"/>
            </a:pPr>
            <a:endParaRPr lang="hr-HR" sz="100" dirty="0"/>
          </a:p>
          <a:p>
            <a:pPr marL="457200" lvl="0" indent="-457200" algn="l">
              <a:buFont typeface="+mj-lt"/>
              <a:buAutoNum type="arabicPeriod"/>
            </a:pPr>
            <a:r>
              <a:rPr lang="hr-HR" sz="800" dirty="0" smtClean="0"/>
              <a:t>Lee, A. (2010). </a:t>
            </a:r>
            <a:r>
              <a:rPr lang="hr-HR" sz="800" i="1" dirty="0" smtClean="0"/>
              <a:t>How to Grow Great Kids</a:t>
            </a:r>
            <a:r>
              <a:rPr lang="hr-HR" sz="800" dirty="0" smtClean="0"/>
              <a:t>. Spring Hill: How to Content.</a:t>
            </a:r>
          </a:p>
          <a:p>
            <a:pPr marL="457200" lvl="0" indent="-457200" algn="l">
              <a:buFont typeface="+mj-lt"/>
              <a:buAutoNum type="arabicPeriod"/>
            </a:pPr>
            <a:r>
              <a:rPr lang="it-IT" sz="800" dirty="0" smtClean="0"/>
              <a:t>Leff</a:t>
            </a:r>
            <a:r>
              <a:rPr lang="it-IT" sz="800" dirty="0"/>
              <a:t>, S.S., Crick, N.R. (2010). Interventions for Relational Aggression: Innovative Programming and Next Steps in Research and Practice. </a:t>
            </a:r>
            <a:r>
              <a:rPr lang="it-IT" sz="800" i="1" dirty="0"/>
              <a:t>School Psychology Review. </a:t>
            </a:r>
            <a:r>
              <a:rPr lang="it-IT" sz="800" dirty="0"/>
              <a:t>39 (4): 504-507.</a:t>
            </a:r>
            <a:endParaRPr lang="hr-HR" sz="800" dirty="0"/>
          </a:p>
          <a:p>
            <a:pPr marL="457200" lvl="0" indent="-457200" algn="l">
              <a:buFont typeface="+mj-lt"/>
              <a:buAutoNum type="arabicPeriod"/>
            </a:pPr>
            <a:r>
              <a:rPr lang="hr-HR" sz="800" dirty="0"/>
              <a:t>Leff, S.S., Waasdorp, T.E., Crick, N.R:. (2010). </a:t>
            </a:r>
            <a:r>
              <a:rPr lang="en-US" sz="800" dirty="0"/>
              <a:t>A Review of Existing Relational Aggression Programs: Strengths, Limitations, and Future Directions</a:t>
            </a:r>
            <a:r>
              <a:rPr lang="hr-HR" sz="800" dirty="0"/>
              <a:t>. </a:t>
            </a:r>
            <a:r>
              <a:rPr lang="hr-HR" sz="800" i="1" dirty="0"/>
              <a:t>School Psychology Review</a:t>
            </a:r>
            <a:r>
              <a:rPr lang="hr-HR" sz="800" dirty="0"/>
              <a:t>. 39(4): 508-535. </a:t>
            </a:r>
          </a:p>
          <a:p>
            <a:pPr marL="457200" lvl="0" indent="-457200" algn="l">
              <a:buFont typeface="+mj-lt"/>
              <a:buAutoNum type="arabicPeriod"/>
            </a:pPr>
            <a:r>
              <a:rPr lang="hr-HR" sz="800" dirty="0"/>
              <a:t>Leff, S.S., Waasdorp, T.E., Paskewich, B., Gullan, R.L., Jawad, A.F., MacEvoy, J.P., Feinberg, B.E., Power, T.J. (2010). </a:t>
            </a:r>
            <a:r>
              <a:rPr lang="en-US" sz="800" dirty="0"/>
              <a:t>The Preventing Relational Aggression in Schools Everyday Program: A Preliminary Evaluation of Acceptability and Impact</a:t>
            </a:r>
            <a:r>
              <a:rPr lang="hr-HR" sz="800" dirty="0"/>
              <a:t>. </a:t>
            </a:r>
            <a:r>
              <a:rPr lang="hr-HR" sz="800" i="1" dirty="0"/>
              <a:t>School Psychology Review</a:t>
            </a:r>
            <a:r>
              <a:rPr lang="hr-HR" sz="800" dirty="0"/>
              <a:t>. 39(4): 569-587. </a:t>
            </a:r>
          </a:p>
          <a:p>
            <a:pPr marL="457200" lvl="0" indent="-457200" algn="l">
              <a:buFont typeface="+mj-lt"/>
              <a:buAutoNum type="arabicPeriod"/>
            </a:pPr>
            <a:r>
              <a:rPr lang="it-IT" sz="800" dirty="0"/>
              <a:t>Llorca-Mestre, A., Malonda-Vidal, E., Samper-García, P. (2017). Prosocial reasoning and emotions in young offenders and non-offenders. </a:t>
            </a:r>
            <a:r>
              <a:rPr lang="it-IT" sz="800" i="1" dirty="0"/>
              <a:t>The European Journal of Psychology, Applied to Legal Context. </a:t>
            </a:r>
            <a:r>
              <a:rPr lang="it-IT" sz="800" dirty="0"/>
              <a:t>9 (2): 65-73</a:t>
            </a:r>
            <a:r>
              <a:rPr lang="hr-HR" sz="800" dirty="0"/>
              <a:t>.</a:t>
            </a:r>
          </a:p>
          <a:p>
            <a:pPr marL="457200" lvl="0" indent="-457200" algn="l">
              <a:buFont typeface="+mj-lt"/>
              <a:buAutoNum type="arabicPeriod"/>
            </a:pPr>
            <a:r>
              <a:rPr lang="en-US" sz="800" dirty="0"/>
              <a:t>Rivara, F., Le M</a:t>
            </a:r>
            <a:r>
              <a:rPr lang="hr-HR" sz="800" dirty="0"/>
              <a:t>e</a:t>
            </a:r>
            <a:r>
              <a:rPr lang="en-US" sz="800" dirty="0"/>
              <a:t>nestrel, S. (eds.) (2016). Preventing Bullying through Science, Policy and Practice. Washington, DC: The National Academies Press</a:t>
            </a:r>
            <a:r>
              <a:rPr lang="hr-HR" sz="800" dirty="0"/>
              <a:t>.</a:t>
            </a:r>
          </a:p>
          <a:p>
            <a:pPr marL="457200" lvl="0" indent="-457200" algn="l">
              <a:buFont typeface="+mj-lt"/>
              <a:buAutoNum type="arabicPeriod"/>
            </a:pPr>
            <a:r>
              <a:rPr lang="hr-HR" sz="800" dirty="0" smtClean="0"/>
              <a:t>Smout, K. (2015). </a:t>
            </a:r>
            <a:r>
              <a:rPr lang="hr-HR" sz="800" i="1" dirty="0" smtClean="0"/>
              <a:t>When Life Sucks for Kids. </a:t>
            </a:r>
            <a:r>
              <a:rPr lang="en-US" sz="800" i="1" dirty="0"/>
              <a:t>Ideas and tips for when you feel mad, worried or sad – or when life goes horribly </a:t>
            </a:r>
            <a:r>
              <a:rPr lang="en-US" sz="800" i="1" dirty="0" smtClean="0"/>
              <a:t>wrong</a:t>
            </a:r>
            <a:r>
              <a:rPr lang="hr-HR" sz="800" i="1" dirty="0" smtClean="0"/>
              <a:t>!  </a:t>
            </a:r>
            <a:r>
              <a:rPr lang="hr-HR" sz="800" dirty="0"/>
              <a:t>Available at https://</a:t>
            </a:r>
            <a:r>
              <a:rPr lang="hr-HR" sz="800" dirty="0" smtClean="0"/>
              <a:t>static1.squarespace.com/static/551dfbb6e4b06a5b2a85e190/t/55a9c23ce4b03f43f2a1152c/1437188668580/WhenLifeSucksforKidsFirstTwoChapters.pdf; 24.2.2019.</a:t>
            </a:r>
            <a:endParaRPr lang="hr-HR" sz="800" i="1" dirty="0" smtClean="0"/>
          </a:p>
          <a:p>
            <a:pPr marL="457200" lvl="0" indent="-457200" algn="l">
              <a:buFont typeface="+mj-lt"/>
              <a:buAutoNum type="arabicPeriod"/>
            </a:pPr>
            <a:r>
              <a:rPr lang="it-IT" sz="800" dirty="0" smtClean="0"/>
              <a:t>Twenge</a:t>
            </a:r>
            <a:r>
              <a:rPr lang="it-IT" sz="800" dirty="0"/>
              <a:t>, J.M., Ciarocco, N.J.,  Baumeister, R. F., DeWall, C.N., Bartels, J.M. (2007).Social Exclusion Decreases Prosocial Behavior. </a:t>
            </a:r>
            <a:r>
              <a:rPr lang="it-IT" sz="800" i="1" dirty="0"/>
              <a:t>Journal of Personality and Social Psychology</a:t>
            </a:r>
            <a:r>
              <a:rPr lang="it-IT" sz="800" dirty="0"/>
              <a:t>. 92 (1): 56-66.</a:t>
            </a:r>
            <a:endParaRPr lang="hr-HR" sz="800" dirty="0"/>
          </a:p>
          <a:p>
            <a:pPr marL="457200" lvl="0" indent="-457200" algn="l">
              <a:buFont typeface="+mj-lt"/>
              <a:buAutoNum type="arabicPeriod"/>
            </a:pPr>
            <a:r>
              <a:rPr lang="it-IT" sz="800" dirty="0"/>
              <a:t>Young, E.L., Boye, A.E., Nelson, D.A. (2006).</a:t>
            </a:r>
            <a:r>
              <a:rPr lang="it-IT" sz="800" i="1" dirty="0"/>
              <a:t> </a:t>
            </a:r>
            <a:r>
              <a:rPr lang="it-IT" sz="800" dirty="0"/>
              <a:t>Relational Aggression: Understanding, Identifying and Responding in Schools. </a:t>
            </a:r>
            <a:r>
              <a:rPr lang="it-IT" sz="800" i="1" dirty="0"/>
              <a:t>Psychology in the Schools. </a:t>
            </a:r>
            <a:r>
              <a:rPr lang="it-IT" sz="800" dirty="0"/>
              <a:t>43(3): 297-312.</a:t>
            </a:r>
            <a:endParaRPr lang="hr-HR" sz="800"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915566"/>
            <a:ext cx="6400800" cy="2777480"/>
          </a:xfrm>
        </p:spPr>
        <p:txBody>
          <a:bodyPr>
            <a:normAutofit fontScale="92500" lnSpcReduction="10000"/>
          </a:bodyPr>
          <a:lstStyle/>
          <a:p>
            <a:r>
              <a:rPr lang="it-IT" dirty="0" smtClean="0"/>
              <a:t>Preparato da</a:t>
            </a:r>
            <a:r>
              <a:rPr lang="hr-HR" dirty="0" smtClean="0"/>
              <a:t>:</a:t>
            </a:r>
          </a:p>
          <a:p>
            <a:endParaRPr lang="hr-HR" dirty="0" smtClean="0"/>
          </a:p>
          <a:p>
            <a:r>
              <a:rPr lang="hr-HR" dirty="0" smtClean="0"/>
              <a:t>Boris </a:t>
            </a:r>
            <a:r>
              <a:rPr lang="hr-HR" dirty="0"/>
              <a:t>Milavic, PhD</a:t>
            </a:r>
          </a:p>
          <a:p>
            <a:r>
              <a:rPr lang="hr-HR" dirty="0"/>
              <a:t>Zoran Grgantov, PhD</a:t>
            </a:r>
          </a:p>
          <a:p>
            <a:r>
              <a:rPr lang="hr-HR" dirty="0"/>
              <a:t>Goran Kuvacic, PhD</a:t>
            </a:r>
          </a:p>
          <a:p>
            <a:r>
              <a:rPr lang="hr-HR" dirty="0"/>
              <a:t>Doris Matosic, PhD</a:t>
            </a:r>
          </a:p>
          <a:p>
            <a:r>
              <a:rPr lang="hr-HR" dirty="0"/>
              <a:t>Tea Gutovic, PhD Candidate</a:t>
            </a:r>
          </a:p>
          <a:p>
            <a:endParaRPr lang="en-US" dirty="0"/>
          </a:p>
        </p:txBody>
      </p:sp>
      <p:pic>
        <p:nvPicPr>
          <p:cNvPr id="4" name="Picture 7" descr="K:\Progetti CESIE - da 26-11-2013\SAVE\Partners\SPLIT.jpg"/>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3888" y="3795886"/>
            <a:ext cx="2304256" cy="7920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730772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3"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632848"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1.2. </a:t>
            </a:r>
            <a:r>
              <a:rPr lang="it-IT" sz="1500" dirty="0" smtClean="0"/>
              <a:t>Definizione del pregiudizio come prerequisito più comune per lo sviluppo di comportamenti violenti ed esclusivi</a:t>
            </a:r>
            <a:endParaRPr lang="en-US" sz="1500" dirty="0" smtClean="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r>
              <a:rPr lang="it-IT" sz="1600" b="1" dirty="0" smtClean="0"/>
              <a:t>Conseguenze di situazioni pericolose e comportamenti violenti / esclusivi (</a:t>
            </a:r>
            <a:r>
              <a:rPr lang="it-IT" sz="1600" b="1" dirty="0" err="1" smtClean="0"/>
              <a:t>Rivara</a:t>
            </a:r>
            <a:r>
              <a:rPr lang="it-IT" sz="1600" b="1" dirty="0" smtClean="0"/>
              <a:t>, Le </a:t>
            </a:r>
            <a:r>
              <a:rPr lang="it-IT" sz="1600" b="1" dirty="0" err="1" smtClean="0"/>
              <a:t>Menestrel</a:t>
            </a:r>
            <a:r>
              <a:rPr lang="it-IT" sz="1600" b="1" dirty="0" smtClean="0"/>
              <a:t>, 2016)</a:t>
            </a:r>
          </a:p>
          <a:p>
            <a:pPr marL="342900" indent="-342900"/>
            <a:endParaRPr lang="hr-HR" sz="1600" dirty="0" smtClean="0"/>
          </a:p>
          <a:p>
            <a:pPr marL="342900" indent="-342900" algn="l"/>
            <a:r>
              <a:rPr lang="it-IT" sz="1600" dirty="0" smtClean="0"/>
              <a:t>Le conseguenze accadono a:</a:t>
            </a:r>
          </a:p>
          <a:p>
            <a:pPr marL="342900" indent="-342900" algn="l">
              <a:buFont typeface="Arial" panose="020B0604020202020204" pitchFamily="34" charset="0"/>
              <a:buChar char="•"/>
            </a:pPr>
            <a:r>
              <a:rPr lang="it-IT" sz="1600" dirty="0" smtClean="0"/>
              <a:t>l'individuo vittima di bullismo,</a:t>
            </a:r>
          </a:p>
          <a:p>
            <a:pPr marL="342900" indent="-342900" algn="l">
              <a:buFont typeface="Arial" panose="020B0604020202020204" pitchFamily="34" charset="0"/>
              <a:buChar char="•"/>
            </a:pPr>
            <a:r>
              <a:rPr lang="it-IT" sz="1600" dirty="0" smtClean="0"/>
              <a:t>l'individuo che fa il prepotente,</a:t>
            </a:r>
          </a:p>
          <a:p>
            <a:pPr marL="342900" indent="-342900" algn="l">
              <a:buFont typeface="Arial" panose="020B0604020202020204" pitchFamily="34" charset="0"/>
              <a:buChar char="•"/>
            </a:pPr>
            <a:r>
              <a:rPr lang="it-IT" sz="1600" dirty="0" smtClean="0"/>
              <a:t>l'individuo vittima di bullismo e prepotente nei confronti degli altri,</a:t>
            </a:r>
          </a:p>
          <a:p>
            <a:pPr marL="342900" indent="-342900" algn="l">
              <a:buFont typeface="Arial" panose="020B0604020202020204" pitchFamily="34" charset="0"/>
              <a:buChar char="•"/>
            </a:pPr>
            <a:r>
              <a:rPr lang="it-IT" sz="1600" dirty="0" smtClean="0"/>
              <a:t>lo spettatore presente durante l'evento di bullismo</a:t>
            </a:r>
            <a:endParaRPr lang="en-US" dirty="0"/>
          </a:p>
        </p:txBody>
      </p:sp>
      <p:pic>
        <p:nvPicPr>
          <p:cNvPr id="2050" name="Picture 2" descr="C:\TEA\P R O J E K T I\SAVE projekt_KIFST\kurikulumi\predavanja\bm\slike\D90B5208-FBB3-262E-AC48EB15120676E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591532"/>
            <a:ext cx="3571876" cy="214312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592853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9"/>
            <a:ext cx="7560840" cy="648072"/>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1.2. </a:t>
            </a:r>
            <a:r>
              <a:rPr lang="it-IT" sz="1500" dirty="0" smtClean="0"/>
              <a:t>Definizione del pregiudizio come prerequisito più comune per lo sviluppo di comportamenti violenti ed esclusivi</a:t>
            </a:r>
            <a:endParaRPr lang="en-US" sz="1500" dirty="0" smtClean="0"/>
          </a:p>
          <a:p>
            <a:pPr algn="l"/>
            <a:endParaRPr lang="en-US" sz="1500" dirty="0" smtClean="0"/>
          </a:p>
          <a:p>
            <a:endParaRPr lang="en-US" b="1" i="1" dirty="0">
              <a:solidFill>
                <a:srgbClr val="FF0000"/>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515966"/>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endParaRPr lang="en-US" sz="1800" dirty="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539552" y="843558"/>
            <a:ext cx="4300469" cy="3279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600" b="1" dirty="0" smtClean="0"/>
              <a:t>Conseguenze di situazioni pericolose e comportamenti violenti / esclusivi</a:t>
            </a:r>
          </a:p>
          <a:p>
            <a:pPr>
              <a:buFontTx/>
              <a:buChar char="-"/>
            </a:pPr>
            <a:r>
              <a:rPr lang="it-IT" sz="1600" b="1" i="1" dirty="0" smtClean="0"/>
              <a:t>l'individuo vittima di bullismo:</a:t>
            </a:r>
          </a:p>
          <a:p>
            <a:pPr>
              <a:buFontTx/>
              <a:buChar char="-"/>
            </a:pPr>
            <a:r>
              <a:rPr lang="it-IT" sz="1500" dirty="0" smtClean="0"/>
              <a:t>conseguenze sui risultati fisici, psicosociali e accademici</a:t>
            </a:r>
          </a:p>
          <a:p>
            <a:pPr>
              <a:buFontTx/>
              <a:buChar char="-"/>
            </a:pPr>
            <a:r>
              <a:rPr lang="it-IT" sz="1500" dirty="0" smtClean="0"/>
              <a:t>le conseguenze fisiche possono essere immediate (lesioni) o a lungo termine (mal di testa, disturbi del sonno ecc.)</a:t>
            </a:r>
          </a:p>
          <a:p>
            <a:pPr>
              <a:buFontTx/>
              <a:buChar char="-"/>
            </a:pPr>
            <a:r>
              <a:rPr lang="it-IT" sz="1500" dirty="0" smtClean="0"/>
              <a:t>può essere notato attraverso sintomi somatici (disturbi del sonno, problemi gastrointestinali, mal di testa, palpitazioni e dolore cronico)</a:t>
            </a:r>
          </a:p>
          <a:p>
            <a:pPr>
              <a:buFontTx/>
              <a:buChar char="-"/>
            </a:pPr>
            <a:r>
              <a:rPr lang="it-IT" sz="1500" dirty="0" smtClean="0"/>
              <a:t>essere esposti alla violenza o all'esclusione attiva il sistema di stress e influisce sulla funzione cerebrale</a:t>
            </a:r>
            <a:endParaRPr lang="hr-HR" sz="1500" dirty="0" smtClean="0"/>
          </a:p>
        </p:txBody>
      </p:sp>
      <p:pic>
        <p:nvPicPr>
          <p:cNvPr id="5122" name="Picture 2" descr="C:\TEA\P R O J E K T I\SAVE projekt_KIFST\kurikulumi\predavanja\bm\slike\iStock_school%20bully_000024329294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217613"/>
            <a:ext cx="3610026" cy="240096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956520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9"/>
            <a:ext cx="7704856" cy="576064"/>
          </a:xfrm>
        </p:spPr>
        <p:txBody>
          <a:bodyPr>
            <a:normAutofit fontScale="77500" lnSpcReduction="20000"/>
          </a:bodyPr>
          <a:lstStyle/>
          <a:p>
            <a:r>
              <a:rPr lang="hr-HR" sz="2300" b="1" dirty="0" smtClean="0">
                <a:solidFill>
                  <a:schemeClr val="tx1"/>
                </a:solidFill>
              </a:rPr>
              <a:t>Unit</a:t>
            </a:r>
            <a:r>
              <a:rPr lang="it-IT" sz="2300" b="1" dirty="0" smtClean="0">
                <a:solidFill>
                  <a:schemeClr val="tx1"/>
                </a:solidFill>
              </a:rPr>
              <a:t>à</a:t>
            </a:r>
            <a:r>
              <a:rPr lang="hr-HR" sz="2300" b="1" dirty="0" smtClean="0">
                <a:solidFill>
                  <a:schemeClr val="tx1"/>
                </a:solidFill>
              </a:rPr>
              <a:t> 1.2. </a:t>
            </a:r>
            <a:r>
              <a:rPr lang="it-IT" sz="2300" dirty="0" smtClean="0"/>
              <a:t>Definizione del pregiudizio come prerequisito più comune per lo sviluppo di comportamenti violenti ed esclusivi</a:t>
            </a:r>
            <a:endParaRPr lang="en-US" sz="2300" dirty="0" smtClean="0"/>
          </a:p>
          <a:p>
            <a:endParaRPr lang="en-US" b="1" i="1"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43958"/>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443958"/>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endParaRPr lang="en-US" sz="1800" dirty="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539552" y="1059582"/>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600" b="1" dirty="0" smtClean="0"/>
              <a:t>Conseguenze di situazioni pericolose e comportamenti violenti / esclusivi</a:t>
            </a:r>
          </a:p>
          <a:p>
            <a:r>
              <a:rPr lang="it-IT" sz="1600" b="1" dirty="0" smtClean="0"/>
              <a:t>- l'individuo vittima di bullismo</a:t>
            </a:r>
            <a:endParaRPr lang="hr-HR" sz="1500" dirty="0" smtClean="0"/>
          </a:p>
          <a:p>
            <a:pPr marL="342900" indent="-342900" algn="l">
              <a:buFont typeface="Arial" panose="020B0604020202020204" pitchFamily="34" charset="0"/>
              <a:buChar char="•"/>
            </a:pPr>
            <a:r>
              <a:rPr lang="it-IT" sz="1500" dirty="0" smtClean="0"/>
              <a:t>a livello psicosociale crea dolore sociale - "sentimenti di dolore che seguono le esperienze di rifiuto del pari, ostracismo o perdita"</a:t>
            </a:r>
          </a:p>
          <a:p>
            <a:pPr marL="342900" indent="-342900" algn="l">
              <a:buFont typeface="Arial" panose="020B0604020202020204" pitchFamily="34" charset="0"/>
              <a:buChar char="•"/>
            </a:pPr>
            <a:r>
              <a:rPr lang="it-IT" sz="1500" dirty="0" smtClean="0"/>
              <a:t>l'individuo può interiorizzare o </a:t>
            </a:r>
            <a:r>
              <a:rPr lang="it-IT" sz="1500" dirty="0" err="1" smtClean="0"/>
              <a:t>esternalizzare</a:t>
            </a:r>
            <a:r>
              <a:rPr lang="it-IT" sz="1500" dirty="0" smtClean="0"/>
              <a:t> i problemi</a:t>
            </a:r>
          </a:p>
          <a:p>
            <a:pPr marL="342900" indent="-342900" algn="l">
              <a:buFont typeface="Arial" panose="020B0604020202020204" pitchFamily="34" charset="0"/>
              <a:buChar char="•"/>
            </a:pPr>
            <a:r>
              <a:rPr lang="it-IT" sz="1500" dirty="0" smtClean="0"/>
              <a:t>le vittime gravi e di lunga durata sviluppano sintomi psicotici</a:t>
            </a:r>
            <a:endParaRPr lang="hr-HR" sz="1500" dirty="0" smtClean="0"/>
          </a:p>
        </p:txBody>
      </p:sp>
      <p:pic>
        <p:nvPicPr>
          <p:cNvPr id="10" name="Picture 9" descr="C:\TEA\P R O J E K T I\SAVE projekt_KIFST\kurikulumi\predavanja\bm\slike\Fotball_None_ipadFull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686211"/>
            <a:ext cx="2952750" cy="180975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0471421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9"/>
            <a:ext cx="7704856" cy="648071"/>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1.2. </a:t>
            </a:r>
            <a:r>
              <a:rPr lang="it-IT" sz="1500" dirty="0" smtClean="0"/>
              <a:t>Definizione del pregiudizio come prerequisito più comune per lo sviluppo di comportamenti violenti ed esclusivi</a:t>
            </a:r>
            <a:endParaRPr lang="en-US" sz="1500" dirty="0" smtClean="0"/>
          </a:p>
          <a:p>
            <a:endParaRPr lang="en-US" b="1" i="1" dirty="0">
              <a:solidFill>
                <a:srgbClr val="FF0000"/>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515966"/>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555776"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endParaRPr lang="en-US" sz="1800" dirty="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4139952" y="915566"/>
            <a:ext cx="4650906" cy="3600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600" b="1" dirty="0" smtClean="0"/>
              <a:t>Conseguenze di situazioni pericolose e comportamenti violenti / esclusivi</a:t>
            </a:r>
          </a:p>
          <a:p>
            <a:pPr>
              <a:buFontTx/>
              <a:buChar char="-"/>
            </a:pPr>
            <a:r>
              <a:rPr lang="it-IT" sz="1600" b="1" dirty="0" smtClean="0"/>
              <a:t>l'individuo che fa il prepotente</a:t>
            </a:r>
            <a:endParaRPr lang="hr-HR" sz="1500" dirty="0" smtClean="0"/>
          </a:p>
          <a:p>
            <a:pPr marL="342900" indent="-342900" algn="l">
              <a:buFont typeface="Arial" panose="020B0604020202020204" pitchFamily="34" charset="0"/>
              <a:buChar char="•"/>
            </a:pPr>
            <a:r>
              <a:rPr lang="it-IT" sz="1500" dirty="0" smtClean="0"/>
              <a:t>bambini e adolescenti che maltrattano gli altri perché hanno una qualche forma di disadattamento o sono motivati stabilendo il loro status in un social network</a:t>
            </a:r>
          </a:p>
          <a:p>
            <a:pPr marL="342900" indent="-342900" algn="l">
              <a:buFont typeface="Arial" panose="020B0604020202020204" pitchFamily="34" charset="0"/>
              <a:buChar char="•"/>
            </a:pPr>
            <a:r>
              <a:rPr lang="it-IT" sz="1500" dirty="0" smtClean="0"/>
              <a:t>lo stereotipo considera bambini e giovani che accusano gli altri di essere psicopatologici, poveri di abilità sociali e con poche risorse e competenze che il gruppo di pari apprezza</a:t>
            </a:r>
          </a:p>
          <a:p>
            <a:pPr marL="342900" indent="-342900" algn="l">
              <a:buFont typeface="Arial" panose="020B0604020202020204" pitchFamily="34" charset="0"/>
              <a:buChar char="•"/>
            </a:pPr>
            <a:r>
              <a:rPr lang="it-IT" sz="1500" dirty="0" smtClean="0"/>
              <a:t>bambini e adolescenti che subiscono prepotenze sviluppano conseguenze psicosomatiche e psicotiche</a:t>
            </a:r>
            <a:endParaRPr lang="hr-HR" sz="1500" dirty="0"/>
          </a:p>
        </p:txBody>
      </p:sp>
      <p:pic>
        <p:nvPicPr>
          <p:cNvPr id="7170" name="Picture 2" descr="C:\TEA\P R O J E K T I\SAVE projekt_KIFST\kurikulumi\predavanja\bm\slike\bulliedstudent2_s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99" y="2005979"/>
            <a:ext cx="3385319" cy="189462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870254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9"/>
            <a:ext cx="7704856" cy="648072"/>
          </a:xfrm>
        </p:spPr>
        <p:txBody>
          <a:bodyPr>
            <a:normAutofit fontScale="92500" lnSpcReduction="10000"/>
          </a:bodyPr>
          <a:lstStyle/>
          <a:p>
            <a:pPr algn="l"/>
            <a:r>
              <a:rPr lang="hr-HR" sz="1900" b="1" dirty="0" smtClean="0">
                <a:solidFill>
                  <a:schemeClr val="tx1"/>
                </a:solidFill>
              </a:rPr>
              <a:t>Unit</a:t>
            </a:r>
            <a:r>
              <a:rPr lang="it-IT" sz="1900" b="1" dirty="0" smtClean="0">
                <a:solidFill>
                  <a:schemeClr val="tx1"/>
                </a:solidFill>
              </a:rPr>
              <a:t>à</a:t>
            </a:r>
            <a:r>
              <a:rPr lang="hr-HR" sz="1900" b="1" dirty="0" smtClean="0">
                <a:solidFill>
                  <a:schemeClr val="tx1"/>
                </a:solidFill>
              </a:rPr>
              <a:t> 1.2. </a:t>
            </a:r>
            <a:r>
              <a:rPr lang="it-IT" sz="1900" dirty="0" smtClean="0"/>
              <a:t>Definizione del pregiudizio come prerequisito più comune per lo sviluppo di comportamenti violenti ed esclusiv</a:t>
            </a:r>
            <a:r>
              <a:rPr lang="it-IT" dirty="0" smtClean="0"/>
              <a:t>i</a:t>
            </a:r>
            <a:endParaRPr lang="en-US" dirty="0" smtClean="0"/>
          </a:p>
          <a:p>
            <a:endParaRPr lang="en-US" b="1" i="1"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15966"/>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endParaRPr lang="en-US" sz="1800" dirty="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251520" y="915566"/>
            <a:ext cx="8424936" cy="33843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600" b="1" dirty="0" smtClean="0"/>
              <a:t>Conseguenze di situazioni pericolose e comportamenti violenti / esclusivi</a:t>
            </a:r>
          </a:p>
          <a:p>
            <a:pPr>
              <a:buFontTx/>
              <a:buChar char="-"/>
            </a:pPr>
            <a:r>
              <a:rPr lang="it-IT" sz="1600" b="1" dirty="0" smtClean="0"/>
              <a:t>l'individuo vittima di bullismo e prepotente nei confronti degli altri</a:t>
            </a:r>
          </a:p>
          <a:p>
            <a:pPr>
              <a:buFontTx/>
              <a:buChar char="-"/>
            </a:pPr>
            <a:endParaRPr lang="hr-HR" sz="1600" dirty="0" smtClean="0"/>
          </a:p>
          <a:p>
            <a:pPr marL="342900" indent="-342900" algn="l">
              <a:buFont typeface="Arial" panose="020B0604020202020204" pitchFamily="34" charset="0"/>
              <a:buChar char="•"/>
            </a:pPr>
            <a:r>
              <a:rPr lang="it-IT" sz="1600" dirty="0" smtClean="0"/>
              <a:t>sperimentare una particolare combinazione di conseguenze che sperimentano sia i bambini che sono solo autori che i bambini che sono solo obiettivi</a:t>
            </a:r>
          </a:p>
          <a:p>
            <a:pPr marL="342900" indent="-342900" algn="l">
              <a:buFont typeface="Arial" panose="020B0604020202020204" pitchFamily="34" charset="0"/>
              <a:buChar char="•"/>
            </a:pPr>
            <a:r>
              <a:rPr lang="it-IT" sz="1600" dirty="0" err="1" smtClean="0"/>
              <a:t>comorbilità</a:t>
            </a:r>
            <a:r>
              <a:rPr lang="it-IT" sz="1600" dirty="0" smtClean="0"/>
              <a:t> dei problemi di esternalizzazione e interiorizzazione, percezione negativa di sé e degli altri, scarse abilità sociali e rifiuto da parte del gruppo di pari</a:t>
            </a:r>
          </a:p>
          <a:p>
            <a:pPr marL="342900" indent="-342900" algn="l">
              <a:buFont typeface="Arial" panose="020B0604020202020204" pitchFamily="34" charset="0"/>
              <a:buChar char="•"/>
            </a:pPr>
            <a:r>
              <a:rPr lang="it-IT" sz="1600" dirty="0" smtClean="0"/>
              <a:t>fisici: più comunemente difficoltà di sonno</a:t>
            </a:r>
          </a:p>
          <a:p>
            <a:pPr marL="342900" indent="-342900" algn="l">
              <a:buFont typeface="Arial" panose="020B0604020202020204" pitchFamily="34" charset="0"/>
              <a:buChar char="•"/>
            </a:pPr>
            <a:r>
              <a:rPr lang="it-IT" sz="1600" dirty="0" smtClean="0"/>
              <a:t>psicosociale: problemi di interiorizzazione ed esternalizzazione, problemi di salute mentale in età adulta</a:t>
            </a:r>
            <a:endParaRPr lang="hr-HR" sz="1600" dirty="0" smtClean="0"/>
          </a:p>
        </p:txBody>
      </p:sp>
    </p:spTree>
    <p:extLst>
      <p:ext uri="{BB962C8B-B14F-4D97-AF65-F5344CB8AC3E}">
        <p14:creationId xmlns:p14="http://schemas.microsoft.com/office/powerpoint/2010/main" val="19870254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704856" cy="897431"/>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1.2. </a:t>
            </a:r>
            <a:r>
              <a:rPr lang="it-IT" sz="1500" dirty="0" smtClean="0"/>
              <a:t>Definizione del pregiudizio come prerequisito più comune per lo sviluppo di comportamenti violenti ed esclusivi</a:t>
            </a:r>
            <a:endParaRPr lang="en-US" sz="1500" dirty="0" smtClean="0"/>
          </a:p>
          <a:p>
            <a:endParaRPr lang="en-US" b="1" i="1"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43958"/>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443958"/>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endParaRPr lang="en-US" sz="1800" dirty="0"/>
          </a:p>
        </p:txBody>
      </p:sp>
      <p:sp>
        <p:nvSpPr>
          <p:cNvPr id="10" name="Subtitle 3">
            <a:extLst>
              <a:ext uri="{FF2B5EF4-FFF2-40B4-BE49-F238E27FC236}">
                <a16:creationId xmlns="" xmlns:a16="http://schemas.microsoft.com/office/drawing/2014/main" id="{2AB5D1A3-B1E7-4421-B55E-5DBB46C18533}"/>
              </a:ext>
            </a:extLst>
          </p:cNvPr>
          <p:cNvSpPr txBox="1">
            <a:spLocks/>
          </p:cNvSpPr>
          <p:nvPr/>
        </p:nvSpPr>
        <p:spPr>
          <a:xfrm>
            <a:off x="395536" y="1164926"/>
            <a:ext cx="8323314" cy="3279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600" b="1" dirty="0" smtClean="0"/>
              <a:t>Conseguenze di situazioni pericolose e comportamenti violenti / esclusivi</a:t>
            </a:r>
          </a:p>
          <a:p>
            <a:r>
              <a:rPr lang="it-IT" sz="1600" b="1" dirty="0" smtClean="0"/>
              <a:t>- lo spettatore presente durante l'evento di bullismo</a:t>
            </a:r>
            <a:endParaRPr lang="hr-HR" sz="1500" dirty="0" smtClean="0"/>
          </a:p>
          <a:p>
            <a:pPr marL="342900" indent="-342900" algn="l">
              <a:buFont typeface="Arial" panose="020B0604020202020204" pitchFamily="34" charset="0"/>
              <a:buChar char="•"/>
            </a:pPr>
            <a:r>
              <a:rPr lang="it-IT" sz="1500" dirty="0" smtClean="0"/>
              <a:t>sentimenti di ansia e insicurezza</a:t>
            </a:r>
          </a:p>
          <a:p>
            <a:pPr marL="342900" indent="-342900" algn="l">
              <a:buFont typeface="Arial" panose="020B0604020202020204" pitchFamily="34" charset="0"/>
              <a:buChar char="•"/>
            </a:pPr>
            <a:r>
              <a:rPr lang="it-IT" sz="1500" dirty="0" smtClean="0"/>
              <a:t>timori di ritorsioni che spesso impediscono agli astanti di cercare aiuto</a:t>
            </a:r>
          </a:p>
          <a:p>
            <a:pPr marL="342900" indent="-342900" algn="l">
              <a:buFont typeface="Arial" panose="020B0604020202020204" pitchFamily="34" charset="0"/>
              <a:buChar char="•"/>
            </a:pPr>
            <a:r>
              <a:rPr lang="it-IT" sz="1500" dirty="0" smtClean="0"/>
              <a:t>ricerca molto limitata disponibile sulle conseguenze della testimonianza del bullismo per quei bambini e giovani che sono gli astanti</a:t>
            </a:r>
          </a:p>
          <a:p>
            <a:pPr marL="342900" indent="-342900" algn="l">
              <a:buFont typeface="Arial" panose="020B0604020202020204" pitchFamily="34" charset="0"/>
              <a:buChar char="•"/>
            </a:pPr>
            <a:r>
              <a:rPr lang="it-IT" sz="1500" dirty="0" smtClean="0"/>
              <a:t>le conseguenze esistono ma sono più difficili da classificare e concludere che il motivo principale di vari sintomi è nascosto nel vedere un episodio violento / esclusivo</a:t>
            </a:r>
            <a:endParaRPr lang="hr-HR" sz="1500" dirty="0"/>
          </a:p>
        </p:txBody>
      </p:sp>
    </p:spTree>
    <p:extLst>
      <p:ext uri="{BB962C8B-B14F-4D97-AF65-F5344CB8AC3E}">
        <p14:creationId xmlns:p14="http://schemas.microsoft.com/office/powerpoint/2010/main" val="19870254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4969E57E-D235-4830-ADA6-993A0199924A}"/>
              </a:ext>
            </a:extLst>
          </p:cNvPr>
          <p:cNvSpPr>
            <a:spLocks noGrp="1"/>
          </p:cNvSpPr>
          <p:nvPr>
            <p:ph type="subTitle" idx="1"/>
          </p:nvPr>
        </p:nvSpPr>
        <p:spPr>
          <a:xfrm>
            <a:off x="684213" y="203200"/>
            <a:ext cx="8351837" cy="360363"/>
          </a:xfrm>
        </p:spPr>
        <p:txBody>
          <a:bodyPr rtlCol="0">
            <a:noAutofit/>
          </a:bodyPr>
          <a:lstStyle/>
          <a:p>
            <a:pPr algn="l">
              <a:defRPr/>
            </a:pPr>
            <a:r>
              <a:rPr lang="lt-LT" sz="1500" b="1" dirty="0" smtClean="0">
                <a:solidFill>
                  <a:schemeClr val="tx1"/>
                </a:solidFill>
              </a:rPr>
              <a:t>Unit</a:t>
            </a:r>
            <a:r>
              <a:rPr lang="it-IT" sz="1500" b="1" dirty="0" smtClean="0">
                <a:solidFill>
                  <a:schemeClr val="tx1"/>
                </a:solidFill>
              </a:rPr>
              <a:t>à</a:t>
            </a:r>
            <a:r>
              <a:rPr lang="lt-LT" sz="1500" b="1" dirty="0" smtClean="0">
                <a:solidFill>
                  <a:schemeClr val="tx1"/>
                </a:solidFill>
              </a:rPr>
              <a:t> </a:t>
            </a:r>
            <a:r>
              <a:rPr lang="hr-HR" sz="1500" b="1" dirty="0" smtClean="0">
                <a:solidFill>
                  <a:schemeClr val="tx1"/>
                </a:solidFill>
              </a:rPr>
              <a:t>1</a:t>
            </a:r>
            <a:r>
              <a:rPr lang="lt-LT" sz="1500" b="1" dirty="0" smtClean="0">
                <a:solidFill>
                  <a:schemeClr val="tx1"/>
                </a:solidFill>
              </a:rPr>
              <a:t>.</a:t>
            </a:r>
            <a:r>
              <a:rPr lang="en-US" sz="1500" b="1" dirty="0" smtClean="0">
                <a:solidFill>
                  <a:schemeClr val="tx1"/>
                </a:solidFill>
              </a:rPr>
              <a:t> </a:t>
            </a:r>
            <a:r>
              <a:rPr lang="it-IT" sz="1500" b="1" dirty="0" smtClean="0"/>
              <a:t>Situazioni pericolose e riduzione del pregiudizio</a:t>
            </a:r>
            <a:endParaRPr lang="lt-LT" sz="1500" b="1" dirty="0" smtClean="0"/>
          </a:p>
          <a:p>
            <a:pPr eaLnBrk="1" hangingPunct="1">
              <a:defRPr/>
            </a:pPr>
            <a:endParaRPr lang="en-US" altLang="en-US" sz="1400" b="1" dirty="0">
              <a:solidFill>
                <a:schemeClr val="tx1">
                  <a:lumMod val="50000"/>
                  <a:lumOff val="50000"/>
                </a:schemeClr>
              </a:solidFill>
              <a:latin typeface="Open Sans"/>
              <a:ea typeface="Open Sans"/>
              <a:cs typeface="Open Sans"/>
            </a:endParaRPr>
          </a:p>
          <a:p>
            <a:pPr eaLnBrk="1" fontAlgn="auto" hangingPunct="1">
              <a:spcAft>
                <a:spcPts val="0"/>
              </a:spcAft>
              <a:defRPr/>
            </a:pPr>
            <a:endParaRPr lang="lt-LT" sz="1400" b="1" dirty="0"/>
          </a:p>
          <a:p>
            <a:pPr eaLnBrk="1" fontAlgn="auto" hangingPunct="1">
              <a:spcAft>
                <a:spcPts val="0"/>
              </a:spcAft>
              <a:defRPr/>
            </a:pPr>
            <a:endParaRPr lang="en-US" sz="1400" b="1" dirty="0"/>
          </a:p>
        </p:txBody>
      </p:sp>
      <p:pic>
        <p:nvPicPr>
          <p:cNvPr id="43011" name="Picture 4" descr="C:\Users\Alex\Desktop\Loghi progetto\Erasmus+\eu_flag_co_funded_vect_pos_[cmyk]_right-[Convertito].png"/>
          <p:cNvPicPr>
            <a:picLocks noChangeAspect="1" noChangeArrowheads="1"/>
          </p:cNvPicPr>
          <p:nvPr/>
        </p:nvPicPr>
        <p:blipFill>
          <a:blip r:embed="rId2" cstate="print"/>
          <a:srcRect/>
          <a:stretch>
            <a:fillRect/>
          </a:stretch>
        </p:blipFill>
        <p:spPr bwMode="auto">
          <a:xfrm>
            <a:off x="376238" y="4241800"/>
            <a:ext cx="1906587" cy="544513"/>
          </a:xfrm>
          <a:prstGeom prst="rect">
            <a:avLst/>
          </a:prstGeom>
          <a:noFill/>
          <a:ln w="9525">
            <a:noFill/>
            <a:miter lim="800000"/>
            <a:headEnd/>
            <a:tailEnd/>
          </a:ln>
        </p:spPr>
      </p:pic>
      <p:sp>
        <p:nvSpPr>
          <p:cNvPr id="7" name="CasellaDiTesto 4">
            <a:extLst>
              <a:ext uri="{FF2B5EF4-FFF2-40B4-BE49-F238E27FC236}">
                <a16:creationId xmlns:a16="http://schemas.microsoft.com/office/drawing/2014/main" xmlns="" id="{5BA2D83B-E34E-42B4-9917-DD453E283EE5}"/>
              </a:ext>
            </a:extLst>
          </p:cNvPr>
          <p:cNvSpPr txBox="1"/>
          <p:nvPr/>
        </p:nvSpPr>
        <p:spPr>
          <a:xfrm>
            <a:off x="2484438" y="419417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43013" name="Subtitle 3"/>
          <p:cNvSpPr txBox="1">
            <a:spLocks/>
          </p:cNvSpPr>
          <p:nvPr/>
        </p:nvSpPr>
        <p:spPr bwMode="auto">
          <a:xfrm>
            <a:off x="1476375" y="730250"/>
            <a:ext cx="6400800" cy="609600"/>
          </a:xfrm>
          <a:prstGeom prst="rect">
            <a:avLst/>
          </a:prstGeom>
          <a:noFill/>
          <a:ln w="9525">
            <a:noFill/>
            <a:miter lim="800000"/>
            <a:headEnd/>
            <a:tailEnd/>
          </a:ln>
        </p:spPr>
        <p:txBody>
          <a:bodyPr/>
          <a:lstStyle/>
          <a:p>
            <a:pPr algn="ctr" eaLnBrk="1" hangingPunct="1">
              <a:spcBef>
                <a:spcPct val="20000"/>
              </a:spcBef>
              <a:buFont typeface="Arial" pitchFamily="34" charset="0"/>
              <a:buNone/>
            </a:pPr>
            <a:r>
              <a:rPr lang="it-IT" altLang="en-US" sz="2400" b="1" dirty="0" smtClean="0">
                <a:solidFill>
                  <a:srgbClr val="898989"/>
                </a:solidFill>
                <a:latin typeface="Open Sans"/>
                <a:ea typeface="Open Sans"/>
                <a:cs typeface="Open Sans"/>
              </a:rPr>
              <a:t>Domande </a:t>
            </a:r>
            <a:endParaRPr lang="en-US" altLang="en-US" sz="2400" dirty="0">
              <a:solidFill>
                <a:srgbClr val="898989"/>
              </a:solidFill>
              <a:latin typeface="Open Sans"/>
              <a:ea typeface="Open Sans"/>
              <a:cs typeface="Open Sans"/>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755576" y="1339850"/>
            <a:ext cx="7200800" cy="26552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AutoNum type="arabicPeriod"/>
            </a:pPr>
            <a:r>
              <a:rPr lang="it-IT" sz="1600" dirty="0" smtClean="0"/>
              <a:t>Nomina alcune situazioni pericolose che possono essere viste tra i bambini della tua squadra / i bambini in generale.</a:t>
            </a:r>
          </a:p>
          <a:p>
            <a:pPr marL="342900" indent="-342900" algn="l">
              <a:buAutoNum type="arabicPeriod"/>
            </a:pPr>
            <a:r>
              <a:rPr lang="it-IT" sz="1600" dirty="0" smtClean="0"/>
              <a:t>Chi è interessato dalle conseguenze di comportamenti violenti / esclusivi?</a:t>
            </a:r>
          </a:p>
          <a:p>
            <a:pPr marL="342900" indent="-342900" algn="l">
              <a:buAutoNum type="arabicPeriod"/>
            </a:pPr>
            <a:r>
              <a:rPr lang="it-IT" sz="1600" dirty="0" smtClean="0"/>
              <a:t>Dividetevi in gruppi di 5. Uno di voi assume il ruolo di un individuo che fa il prepotente, uno dell'individuo vittima di bullismo, uno dell'individuo che è entrambi, uno degli astanti presente durante un episodio. </a:t>
            </a:r>
            <a:r>
              <a:rPr lang="it-IT" sz="1600" smtClean="0"/>
              <a:t>Inscenate </a:t>
            </a:r>
            <a:r>
              <a:rPr lang="it-IT" sz="1600" dirty="0" smtClean="0"/>
              <a:t>una situazione pericolosa specifica (possibilmente nel tuo sport). Il quinto membro del gruppo è un vero allenatore che deve presentare il suo modo di affrontare queste situazioni.</a:t>
            </a:r>
            <a:endParaRPr lang="hr-HR" sz="1600" dirty="0" smtClean="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600" y="267494"/>
            <a:ext cx="6400800" cy="432048"/>
          </a:xfrm>
        </p:spPr>
        <p:txBody>
          <a:bodyPr/>
          <a:lstStyle/>
          <a:p>
            <a:r>
              <a:rPr lang="hu-HU" sz="1800" dirty="0"/>
              <a:t>Contact </a:t>
            </a:r>
            <a:r>
              <a:rPr lang="hu-HU" sz="1800" dirty="0" smtClean="0"/>
              <a:t>Details</a:t>
            </a:r>
            <a:endParaRPr lang="it-IT" sz="1800" dirty="0"/>
          </a:p>
        </p:txBody>
      </p:sp>
      <p:sp>
        <p:nvSpPr>
          <p:cNvPr id="3" name="Sottotitolo 2"/>
          <p:cNvSpPr>
            <a:spLocks noGrp="1"/>
          </p:cNvSpPr>
          <p:nvPr>
            <p:ph type="subTitle" idx="1"/>
          </p:nvPr>
        </p:nvSpPr>
        <p:spPr>
          <a:xfrm>
            <a:off x="1384603" y="1059582"/>
            <a:ext cx="6400800" cy="2808312"/>
          </a:xfrm>
        </p:spPr>
        <p:txBody>
          <a:bodyPr>
            <a:noAutofit/>
          </a:bodyPr>
          <a:lstStyle/>
          <a:p>
            <a:r>
              <a:rPr lang="de-AT" sz="1800" b="1" dirty="0"/>
              <a:t>PROJECT COORDINATOR</a:t>
            </a:r>
          </a:p>
          <a:p>
            <a:r>
              <a:rPr lang="de-AT" sz="1800" dirty="0"/>
              <a:t>LITHUANIAN SPORTS UNIVERSITY</a:t>
            </a:r>
          </a:p>
          <a:p>
            <a:r>
              <a:rPr lang="de-AT" sz="1800" dirty="0"/>
              <a:t>Assoc. Prof. Dr. Rasa Kreivyte</a:t>
            </a:r>
          </a:p>
          <a:p>
            <a:r>
              <a:rPr lang="de-AT" sz="1800" dirty="0">
                <a:hlinkClick r:id="rId2"/>
              </a:rPr>
              <a:t>rasa.kreivyte@lsu.lt</a:t>
            </a:r>
            <a:endParaRPr lang="de-AT" sz="1800" dirty="0"/>
          </a:p>
          <a:p>
            <a:endParaRPr lang="de-AT" sz="2000" dirty="0"/>
          </a:p>
        </p:txBody>
      </p:sp>
      <p:sp>
        <p:nvSpPr>
          <p:cNvPr id="5" name="Rectangle 4">
            <a:extLst>
              <a:ext uri="{FF2B5EF4-FFF2-40B4-BE49-F238E27FC236}">
                <a16:creationId xmlns="" xmlns:a16="http://schemas.microsoft.com/office/drawing/2014/main" id="{CE90D4A3-4C51-4185-80C6-60B73B7637A1}"/>
              </a:ext>
            </a:extLst>
          </p:cNvPr>
          <p:cNvSpPr/>
          <p:nvPr/>
        </p:nvSpPr>
        <p:spPr>
          <a:xfrm>
            <a:off x="2819949" y="2859782"/>
            <a:ext cx="4042004" cy="923330"/>
          </a:xfrm>
          <a:prstGeom prst="rect">
            <a:avLst/>
          </a:prstGeom>
        </p:spPr>
        <p:txBody>
          <a:bodyPr wrap="none">
            <a:spAutoFit/>
          </a:bodyPr>
          <a:lstStyle/>
          <a:p>
            <a:r>
              <a:rPr lang="de-AT" dirty="0">
                <a:solidFill>
                  <a:schemeClr val="bg1">
                    <a:lumMod val="50000"/>
                  </a:schemeClr>
                </a:solidFill>
                <a:latin typeface="Open Sans"/>
              </a:rPr>
              <a:t>Join us on:</a:t>
            </a:r>
          </a:p>
          <a:p>
            <a:r>
              <a:rPr lang="de-AT" dirty="0">
                <a:solidFill>
                  <a:schemeClr val="bg1">
                    <a:lumMod val="50000"/>
                  </a:schemeClr>
                </a:solidFill>
                <a:latin typeface="Open Sans"/>
              </a:rPr>
              <a:t>Webpage – </a:t>
            </a:r>
            <a:r>
              <a:rPr lang="de-AT" dirty="0">
                <a:solidFill>
                  <a:schemeClr val="bg1">
                    <a:lumMod val="50000"/>
                  </a:schemeClr>
                </a:solidFill>
                <a:latin typeface="Open Sans"/>
                <a:hlinkClick r:id="rId3"/>
              </a:rPr>
              <a:t>www.sportsave.eu</a:t>
            </a:r>
            <a:endParaRPr lang="de-AT" dirty="0">
              <a:solidFill>
                <a:schemeClr val="bg1">
                  <a:lumMod val="50000"/>
                </a:schemeClr>
              </a:solidFill>
              <a:latin typeface="Open Sans"/>
            </a:endParaRPr>
          </a:p>
          <a:p>
            <a:r>
              <a:rPr lang="de-AT" dirty="0">
                <a:solidFill>
                  <a:schemeClr val="bg1">
                    <a:lumMod val="50000"/>
                  </a:schemeClr>
                </a:solidFill>
                <a:latin typeface="Open Sans"/>
              </a:rPr>
              <a:t>Moodle - </a:t>
            </a:r>
            <a:r>
              <a:rPr lang="de-AT" dirty="0">
                <a:solidFill>
                  <a:schemeClr val="bg1">
                    <a:lumMod val="50000"/>
                  </a:schemeClr>
                </a:solidFill>
                <a:latin typeface="Open Sans"/>
                <a:hlinkClick r:id="rId4"/>
              </a:rPr>
              <a:t>http://moodle.sportsave.eu/</a:t>
            </a:r>
            <a:endParaRPr lang="de-AT" dirty="0">
              <a:solidFill>
                <a:schemeClr val="bg1">
                  <a:lumMod val="50000"/>
                </a:schemeClr>
              </a:solidFill>
              <a:latin typeface="Open Sans"/>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DB5B39F1-3799-4702-8C9D-BFEF5EE37C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806E92CC-3A6B-4D08-B53D-EDACCD69DB51}"/>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7426376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it-IT" sz="1800" dirty="0" smtClean="0"/>
              <a:t>FINE </a:t>
            </a:r>
            <a:r>
              <a:rPr lang="hr-HR" sz="1800" dirty="0" smtClean="0"/>
              <a:t>UNIT</a:t>
            </a:r>
            <a:r>
              <a:rPr lang="it-IT" sz="1800" dirty="0" smtClean="0"/>
              <a:t>A’</a:t>
            </a:r>
            <a:r>
              <a:rPr lang="hr-HR" sz="1800" dirty="0" smtClean="0"/>
              <a:t> 1</a:t>
            </a:r>
            <a:r>
              <a:rPr lang="en-US" dirty="0"/>
              <a:t/>
            </a:r>
            <a:br>
              <a:rPr lang="en-US" dirty="0"/>
            </a:br>
            <a:r>
              <a:rPr lang="lt-LT" sz="1800" dirty="0" smtClean="0"/>
              <a:t/>
            </a:r>
            <a:br>
              <a:rPr lang="lt-LT" sz="1800" dirty="0" smtClean="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42910" y="4572014"/>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hr-HR" dirty="0" smtClean="0"/>
              <a:t/>
            </a:r>
            <a:br>
              <a:rPr lang="hr-HR" dirty="0" smtClean="0"/>
            </a:br>
            <a:r>
              <a:rPr lang="hr-HR" dirty="0" smtClean="0"/>
              <a:t/>
            </a:r>
            <a:br>
              <a:rPr lang="hr-HR" dirty="0" smtClean="0"/>
            </a:br>
            <a:r>
              <a:rPr lang="lt-LT" sz="1800" dirty="0" smtClean="0">
                <a:solidFill>
                  <a:schemeClr val="tx1"/>
                </a:solidFill>
              </a:rPr>
              <a:t>Unit</a:t>
            </a:r>
            <a:r>
              <a:rPr lang="it-IT" sz="1800" dirty="0" smtClean="0">
                <a:solidFill>
                  <a:schemeClr val="tx1"/>
                </a:solidFill>
              </a:rPr>
              <a:t>à</a:t>
            </a:r>
            <a:r>
              <a:rPr lang="lt-LT" sz="1800" dirty="0" smtClean="0">
                <a:solidFill>
                  <a:schemeClr val="tx1"/>
                </a:solidFill>
              </a:rPr>
              <a:t> </a:t>
            </a:r>
            <a:r>
              <a:rPr lang="hr-HR" sz="1800" dirty="0" smtClean="0">
                <a:solidFill>
                  <a:schemeClr val="tx1"/>
                </a:solidFill>
              </a:rPr>
              <a:t>2</a:t>
            </a:r>
            <a:r>
              <a:rPr lang="lt-LT" sz="1800" dirty="0" smtClean="0">
                <a:solidFill>
                  <a:schemeClr val="tx1"/>
                </a:solidFill>
              </a:rPr>
              <a:t>.</a:t>
            </a:r>
            <a:r>
              <a:rPr lang="en-US" sz="1800" dirty="0" smtClean="0">
                <a:solidFill>
                  <a:schemeClr val="tx1"/>
                </a:solidFill>
              </a:rPr>
              <a:t> </a:t>
            </a:r>
            <a:r>
              <a:rPr lang="it-IT" sz="1800" dirty="0" smtClean="0"/>
              <a:t>Il concetto di rispetto e pregiudizio dopo un episodio violento / esclusivo</a:t>
            </a:r>
            <a:r>
              <a:rPr lang="lt-LT" sz="1800" dirty="0" smtClean="0"/>
              <a:t/>
            </a:r>
            <a:br>
              <a:rPr lang="lt-LT" sz="1800" dirty="0" smtClean="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043608" y="123478"/>
            <a:ext cx="7226249" cy="432048"/>
          </a:xfrm>
        </p:spPr>
        <p:txBody>
          <a:bodyPr>
            <a:normAutofit fontScale="85000" lnSpcReduction="10000"/>
          </a:bodyPr>
          <a:lstStyle/>
          <a:p>
            <a:r>
              <a:rPr lang="lt-LT" sz="1800" b="1" dirty="0" smtClean="0">
                <a:solidFill>
                  <a:schemeClr val="tx1"/>
                </a:solidFill>
              </a:rPr>
              <a:t>Unit</a:t>
            </a:r>
            <a:r>
              <a:rPr lang="it-IT" sz="1800" b="1" dirty="0" smtClean="0">
                <a:solidFill>
                  <a:schemeClr val="tx1"/>
                </a:solidFill>
              </a:rPr>
              <a:t>à</a:t>
            </a:r>
            <a:r>
              <a:rPr lang="lt-LT" sz="1800" b="1" dirty="0" smtClean="0">
                <a:solidFill>
                  <a:schemeClr val="tx1"/>
                </a:solidFill>
              </a:rPr>
              <a:t> </a:t>
            </a:r>
            <a:r>
              <a:rPr lang="hr-HR" sz="1800" b="1" dirty="0" smtClean="0">
                <a:solidFill>
                  <a:schemeClr val="tx1"/>
                </a:solidFill>
              </a:rPr>
              <a:t>2</a:t>
            </a:r>
            <a:r>
              <a:rPr lang="lt-LT" sz="1800" b="1" dirty="0" smtClean="0">
                <a:solidFill>
                  <a:schemeClr val="tx1"/>
                </a:solidFill>
              </a:rPr>
              <a:t>.</a:t>
            </a:r>
            <a:r>
              <a:rPr lang="en-US" sz="1800" b="1" dirty="0" smtClean="0">
                <a:solidFill>
                  <a:schemeClr val="tx1"/>
                </a:solidFill>
              </a:rPr>
              <a:t> </a:t>
            </a:r>
            <a:r>
              <a:rPr lang="it-IT" sz="1800" dirty="0" smtClean="0"/>
              <a:t>Il concetto di rispetto e pregiudizio dopo un episodio violento / esclusivo</a:t>
            </a:r>
            <a:endParaRPr lang="lt-LT" sz="1800" b="1" dirty="0" smtClean="0"/>
          </a:p>
          <a:p>
            <a:endParaRPr lang="lt-LT" sz="1800" b="1" dirty="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1115616" y="1203598"/>
            <a:ext cx="7020780" cy="23179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it-IT" sz="1800" b="1" dirty="0" smtClean="0">
                <a:solidFill>
                  <a:schemeClr val="tx1"/>
                </a:solidFill>
              </a:rPr>
              <a:t>Unità 2.1. </a:t>
            </a:r>
            <a:r>
              <a:rPr lang="it-IT" sz="1800" dirty="0" smtClean="0">
                <a:solidFill>
                  <a:schemeClr val="tx1"/>
                </a:solidFill>
              </a:rPr>
              <a:t>Comprensione, identificazione e risposta a episodi violenti / esclusivi in un ambiente specifico</a:t>
            </a:r>
          </a:p>
          <a:p>
            <a:pPr algn="l"/>
            <a:endParaRPr lang="it-IT" sz="1800" b="1" dirty="0" smtClean="0">
              <a:solidFill>
                <a:schemeClr val="tx1"/>
              </a:solidFill>
            </a:endParaRPr>
          </a:p>
          <a:p>
            <a:pPr algn="l"/>
            <a:r>
              <a:rPr lang="it-IT" sz="1800" b="1" dirty="0" smtClean="0">
                <a:solidFill>
                  <a:schemeClr val="tx1"/>
                </a:solidFill>
              </a:rPr>
              <a:t>Unità 2.2. </a:t>
            </a:r>
            <a:r>
              <a:rPr lang="it-IT" sz="1800" dirty="0" smtClean="0">
                <a:solidFill>
                  <a:schemeClr val="tx1"/>
                </a:solidFill>
              </a:rPr>
              <a:t>Sviluppo di comportamenti positivi tra pari (a scuola e in ambiente sportivo)</a:t>
            </a:r>
            <a:endParaRPr lang="hr-HR" sz="1800" dirty="0" smtClean="0"/>
          </a:p>
          <a:p>
            <a:pPr algn="l"/>
            <a:endParaRPr lang="hr-HR" sz="1800" dirty="0" smtClean="0"/>
          </a:p>
          <a:p>
            <a:pPr algn="l"/>
            <a:endParaRPr lang="en-US" sz="1800" dirty="0"/>
          </a:p>
        </p:txBody>
      </p:sp>
      <p:sp>
        <p:nvSpPr>
          <p:cNvPr id="9" name="Pravokutnik 8"/>
          <p:cNvSpPr/>
          <p:nvPr/>
        </p:nvSpPr>
        <p:spPr>
          <a:xfrm>
            <a:off x="1547664" y="843558"/>
            <a:ext cx="6336704" cy="369332"/>
          </a:xfrm>
          <a:prstGeom prst="rect">
            <a:avLst/>
          </a:prstGeom>
        </p:spPr>
        <p:txBody>
          <a:bodyPr wrap="square">
            <a:spAutoFit/>
          </a:bodyPr>
          <a:lstStyle/>
          <a:p>
            <a:pPr lvl="0" algn="ctr">
              <a:spcBef>
                <a:spcPct val="20000"/>
              </a:spcBef>
            </a:pPr>
            <a:r>
              <a:rPr lang="hr-HR" b="1" dirty="0" smtClean="0">
                <a:solidFill>
                  <a:prstClr val="black">
                    <a:tint val="75000"/>
                  </a:prstClr>
                </a:solidFill>
                <a:latin typeface="Open Sans" pitchFamily="34" charset="0"/>
              </a:rPr>
              <a:t>Conten</a:t>
            </a:r>
            <a:r>
              <a:rPr lang="it-IT" b="1" dirty="0" err="1" smtClean="0">
                <a:solidFill>
                  <a:prstClr val="black">
                    <a:tint val="75000"/>
                  </a:prstClr>
                </a:solidFill>
                <a:latin typeface="Open Sans" pitchFamily="34" charset="0"/>
              </a:rPr>
              <a:t>uti</a:t>
            </a:r>
            <a:endParaRPr lang="lt-LT" b="1" dirty="0">
              <a:solidFill>
                <a:prstClr val="black">
                  <a:tint val="75000"/>
                </a:prstClr>
              </a:solidFill>
            </a:endParaRPr>
          </a:p>
        </p:txBody>
      </p:sp>
    </p:spTree>
    <p:extLst>
      <p:ext uri="{BB962C8B-B14F-4D97-AF65-F5344CB8AC3E}">
        <p14:creationId xmlns:p14="http://schemas.microsoft.com/office/powerpoint/2010/main" val="23087479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285750" indent="-285750" algn="l">
              <a:buFont typeface="Arial"/>
              <a:buChar char="•"/>
            </a:pPr>
            <a:r>
              <a:rPr lang="it-IT" sz="1800" dirty="0" smtClean="0"/>
              <a:t>l'aggressività è generalmente definita come qualsiasi atto inteso a ferire un'altra persona</a:t>
            </a:r>
          </a:p>
          <a:p>
            <a:pPr marL="285750" indent="-285750" algn="l">
              <a:buFont typeface="Arial"/>
              <a:buChar char="•"/>
            </a:pPr>
            <a:r>
              <a:rPr lang="it-IT" sz="1800" dirty="0" smtClean="0"/>
              <a:t>il danno può assumere molte forme e svolgere funzioni distinte</a:t>
            </a:r>
          </a:p>
          <a:p>
            <a:pPr marL="285750" indent="-285750" algn="l">
              <a:buFont typeface="Arial"/>
              <a:buChar char="•"/>
            </a:pPr>
            <a:r>
              <a:rPr lang="it-IT" sz="1800" dirty="0" smtClean="0"/>
              <a:t>l'aggressività fisica implica che i coetanei vengano danneggiati a causa di un danno fisico o dalla minaccia di tale danno (ad es. spingere, mordere, calciare, ecc.</a:t>
            </a:r>
            <a:endParaRPr lang="hr-HR" sz="1800" dirty="0" smtClean="0"/>
          </a:p>
        </p:txBody>
      </p:sp>
      <p:pic>
        <p:nvPicPr>
          <p:cNvPr id="9218" name="Picture 2" descr="C:\TEA\P R O J E K T I\SAVE projekt_KIFST\kurikulumi\predavanja\bm\slike\aggression-in-children-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897" y="1275606"/>
            <a:ext cx="3121025" cy="246221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2.1. </a:t>
            </a:r>
            <a:r>
              <a:rPr lang="it-IT" sz="1500" dirty="0" smtClean="0"/>
              <a:t>Comprensione, identificazione e risposta a episodi violenti / esclusivi in un ambiente specifico</a:t>
            </a:r>
            <a:endParaRPr lang="en-US" sz="1500" dirty="0" smtClean="0"/>
          </a:p>
        </p:txBody>
      </p:sp>
    </p:spTree>
    <p:extLst>
      <p:ext uri="{BB962C8B-B14F-4D97-AF65-F5344CB8AC3E}">
        <p14:creationId xmlns:p14="http://schemas.microsoft.com/office/powerpoint/2010/main" val="1497281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285750" indent="-285750" algn="l">
              <a:buFont typeface="Arial"/>
              <a:buChar char="•"/>
            </a:pPr>
            <a:r>
              <a:rPr lang="it-IT" sz="1800" b="1" dirty="0" smtClean="0"/>
              <a:t>l'aggressività relazionale </a:t>
            </a:r>
            <a:r>
              <a:rPr lang="it-IT" sz="1800" dirty="0" smtClean="0"/>
              <a:t>provoca danni a causa di lesioni o manipolazione di una relazione (ad esempio minacciando di smettere di parlare, isolare qualcuno, spettegolare ecc .; </a:t>
            </a:r>
            <a:r>
              <a:rPr lang="it-IT" sz="1800" dirty="0" err="1" smtClean="0"/>
              <a:t>Leff</a:t>
            </a:r>
            <a:r>
              <a:rPr lang="it-IT" sz="1800" dirty="0" smtClean="0"/>
              <a:t>, Crick, 2010)</a:t>
            </a:r>
          </a:p>
          <a:p>
            <a:pPr marL="285750" indent="-285750" algn="l">
              <a:buFont typeface="Arial"/>
              <a:buChar char="•"/>
            </a:pPr>
            <a:r>
              <a:rPr lang="it-IT" sz="1800" dirty="0" smtClean="0"/>
              <a:t>termini comuni sono anche </a:t>
            </a:r>
            <a:r>
              <a:rPr lang="it-IT" sz="1800" i="1" dirty="0" smtClean="0"/>
              <a:t>aggressività indiretta </a:t>
            </a:r>
            <a:r>
              <a:rPr lang="it-IT" sz="1800" dirty="0" smtClean="0"/>
              <a:t>e</a:t>
            </a:r>
            <a:r>
              <a:rPr lang="it-IT" sz="1800" i="1" dirty="0" smtClean="0"/>
              <a:t> aggressione sociale</a:t>
            </a:r>
            <a:endParaRPr lang="hr-HR" sz="1800" i="1" dirty="0" smtClean="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2.1. </a:t>
            </a:r>
            <a:r>
              <a:rPr lang="it-IT" sz="1500" dirty="0" smtClean="0"/>
              <a:t>Comprensione, identificazione e risposta a episodi violenti / esclusivi in un ambiente specifico</a:t>
            </a:r>
            <a:endParaRPr lang="en-US" sz="1500" dirty="0" smtClean="0"/>
          </a:p>
          <a:p>
            <a:pPr algn="l"/>
            <a:endParaRPr lang="en-US" sz="1500" dirty="0" smtClean="0"/>
          </a:p>
        </p:txBody>
      </p:sp>
      <p:pic>
        <p:nvPicPr>
          <p:cNvPr id="8194" name="Picture 2" descr="C:\TEA\P R O J E K T I\SAVE projekt_KIFST\kurikulumi\predavanja\bm\slike\78748752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543" y="1115742"/>
            <a:ext cx="2362449" cy="236244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626893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r>
              <a:rPr lang="it-IT" sz="1800" dirty="0" smtClean="0"/>
              <a:t>quando vengono visualizzati scenari con aggressività fisica, i ragazzi sono generalmente rappresentati sia come aggressore che come bersaglio</a:t>
            </a:r>
          </a:p>
          <a:p>
            <a:pPr marL="342900" indent="-342900" algn="l">
              <a:buFont typeface="Arial" panose="020B0604020202020204" pitchFamily="34" charset="0"/>
              <a:buChar char="•"/>
            </a:pPr>
            <a:r>
              <a:rPr lang="it-IT" sz="1800" dirty="0" smtClean="0"/>
              <a:t>aggressività relazionale - danno che si verifica attraverso lesioni o manipolazione di una relazione</a:t>
            </a:r>
          </a:p>
          <a:p>
            <a:pPr marL="342900" indent="-342900" algn="l">
              <a:buFont typeface="Arial" panose="020B0604020202020204" pitchFamily="34" charset="0"/>
              <a:buChar char="•"/>
            </a:pPr>
            <a:r>
              <a:rPr lang="it-IT" sz="1800" dirty="0" smtClean="0"/>
              <a:t>ricerche recenti mostrano che le ragazze usano l'aggressività relazionale più dei ragazzi</a:t>
            </a:r>
            <a:endParaRPr lang="hr-HR" sz="1800" dirty="0" smtClean="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2.1. </a:t>
            </a:r>
            <a:r>
              <a:rPr lang="it-IT" sz="1500" dirty="0" smtClean="0"/>
              <a:t>Comprensione, identificazione e risposta a episodi violenti / esclusivi in un ambiente specifico</a:t>
            </a:r>
            <a:endParaRPr lang="en-US" sz="1500" dirty="0" smtClean="0"/>
          </a:p>
        </p:txBody>
      </p:sp>
      <p:pic>
        <p:nvPicPr>
          <p:cNvPr id="10" name="Picture 2" descr="C:\TEA\P R O J E K T I\SAVE projekt_KIFST\kurikulumi\predavanja\bm\slike\Do-Sports-Help-Boys-Become-Men-e13916266484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53" y="1275606"/>
            <a:ext cx="3483592" cy="248496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571913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r>
              <a:rPr lang="it-IT" sz="1800" dirty="0" smtClean="0"/>
              <a:t>identificare l'aggressività relazionale negli ambienti scolastici non è un processo semplice: l'aggressione relazionale potrebbe non essere osservata dagli adulti o identificata come aggressione da adulti e studenti (simile nelle squadre sportive)</a:t>
            </a:r>
          </a:p>
          <a:p>
            <a:pPr marL="342900" indent="-342900" algn="l">
              <a:buFont typeface="Arial" panose="020B0604020202020204" pitchFamily="34" charset="0"/>
              <a:buChar char="•"/>
            </a:pPr>
            <a:r>
              <a:rPr lang="it-IT" sz="1800" dirty="0" smtClean="0"/>
              <a:t>l'uso delle prospettive sia dei coetanei che degli adulti crea percezioni sovrapposte dei comportamenti</a:t>
            </a:r>
            <a:endParaRPr lang="hr-HR" sz="1800" dirty="0" smtClean="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2.1. </a:t>
            </a:r>
            <a:r>
              <a:rPr lang="it-IT" sz="1500" dirty="0" smtClean="0"/>
              <a:t>Comprensione, identificazione e risposta a episodi violenti / esclusivi in un ambiente specifico</a:t>
            </a:r>
            <a:endParaRPr lang="en-US" sz="1500" dirty="0" smtClean="0"/>
          </a:p>
        </p:txBody>
      </p:sp>
      <p:pic>
        <p:nvPicPr>
          <p:cNvPr id="11266" name="Picture 2" descr="C:\TEA\P R O J E K T I\SAVE projekt_KIFST\kurikulumi\predavanja\bm\slike\shutterstock_200319638-705x4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39963"/>
            <a:ext cx="3669395" cy="244626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8793874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r>
              <a:rPr lang="it-IT" sz="1800" dirty="0" smtClean="0"/>
              <a:t>concentrarsi sulle abilità che aiutano i bambini a sviluppare e mantenere il supporto sociale può ridurre al minimo l'impatto della vittimizzazione da varie forme di aggressione</a:t>
            </a:r>
          </a:p>
          <a:p>
            <a:pPr marL="342900" indent="-342900" algn="l">
              <a:buFont typeface="Arial" panose="020B0604020202020204" pitchFamily="34" charset="0"/>
              <a:buChar char="•"/>
            </a:pPr>
            <a:r>
              <a:rPr lang="it-IT" sz="1800" dirty="0" smtClean="0"/>
              <a:t>sviluppo di relazioni tra pari di supporto</a:t>
            </a:r>
          </a:p>
          <a:p>
            <a:pPr marL="342900" indent="-342900" algn="l">
              <a:buFont typeface="Arial" panose="020B0604020202020204" pitchFamily="34" charset="0"/>
              <a:buChar char="•"/>
            </a:pPr>
            <a:r>
              <a:rPr lang="it-IT" sz="1800" dirty="0" smtClean="0"/>
              <a:t>adattamento a specifiche dinamiche di gruppo</a:t>
            </a:r>
            <a:endParaRPr lang="hr-HR" sz="1800" dirty="0" smtClean="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2.1. </a:t>
            </a:r>
            <a:r>
              <a:rPr lang="it-IT" sz="1500" dirty="0" smtClean="0"/>
              <a:t>Comprensione, identificazione e risposta a episodi violenti / esclusivi in un ambiente specifico</a:t>
            </a:r>
            <a:endParaRPr lang="en-US" sz="1500" dirty="0" smtClean="0"/>
          </a:p>
        </p:txBody>
      </p:sp>
      <p:pic>
        <p:nvPicPr>
          <p:cNvPr id="12290" name="Picture 2" descr="C:\TEA\P R O J E K T I\SAVE projekt_KIFST\kurikulumi\predavanja\bm\slike\shutterstock_997979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131591"/>
            <a:ext cx="3167693" cy="210849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386767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95536" y="1059582"/>
            <a:ext cx="4300469" cy="306300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800" b="1" dirty="0" smtClean="0"/>
              <a:t>Sviluppare comportamenti positivi</a:t>
            </a:r>
            <a:endParaRPr lang="hr-HR" sz="1800" b="1" dirty="0"/>
          </a:p>
          <a:p>
            <a:pPr marL="342900" indent="-342900" algn="l">
              <a:buFont typeface="Arial" panose="020B0604020202020204" pitchFamily="34" charset="0"/>
              <a:buChar char="•"/>
            </a:pPr>
            <a:endParaRPr lang="hr-HR" sz="1800" dirty="0" smtClean="0"/>
          </a:p>
          <a:p>
            <a:pPr marL="342900" indent="-342900" algn="l">
              <a:buFont typeface="Arial" panose="020B0604020202020204" pitchFamily="34" charset="0"/>
              <a:buChar char="•"/>
            </a:pPr>
            <a:r>
              <a:rPr lang="it-IT" sz="1800" dirty="0" smtClean="0"/>
              <a:t>una volta che si è verificato un episodio violento / esclusivo nel gruppo (squadra o classe), non è più possibile tornare indietro</a:t>
            </a:r>
          </a:p>
          <a:p>
            <a:pPr marL="342900" indent="-342900" algn="l">
              <a:buFont typeface="Arial" panose="020B0604020202020204" pitchFamily="34" charset="0"/>
              <a:buChar char="•"/>
            </a:pPr>
            <a:r>
              <a:rPr lang="it-IT" sz="1800" dirty="0" smtClean="0"/>
              <a:t>negare che sia successo può solo peggiorare le cose</a:t>
            </a:r>
          </a:p>
          <a:p>
            <a:pPr marL="342900" indent="-342900" algn="l">
              <a:buFont typeface="Arial" panose="020B0604020202020204" pitchFamily="34" charset="0"/>
              <a:buChar char="•"/>
            </a:pPr>
            <a:r>
              <a:rPr lang="it-IT" sz="1800" dirty="0" smtClean="0"/>
              <a:t>prova a riassumere le ragioni e lavora con il gruppo in modo che non si ripeta</a:t>
            </a:r>
            <a:endParaRPr lang="en-US" sz="1800" dirty="0" smtClean="0"/>
          </a:p>
        </p:txBody>
      </p:sp>
      <p:pic>
        <p:nvPicPr>
          <p:cNvPr id="6146" name="Picture 2" descr="C:\TEA\P R O J E K T I\SAVE projekt_KIFST\kurikulumi\predavanja\bm\slike\Bullying-Lawsu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610968"/>
            <a:ext cx="3623465" cy="204090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2.2. </a:t>
            </a:r>
            <a:r>
              <a:rPr lang="it-IT" sz="1500" dirty="0" smtClean="0"/>
              <a:t>Sviluppo di comportamenti positivi tra pari (a scuola e in ambiente sportivo)</a:t>
            </a:r>
            <a:endParaRPr lang="en-US" sz="1500" dirty="0" smtClean="0"/>
          </a:p>
        </p:txBody>
      </p:sp>
    </p:spTree>
    <p:extLst>
      <p:ext uri="{BB962C8B-B14F-4D97-AF65-F5344CB8AC3E}">
        <p14:creationId xmlns:p14="http://schemas.microsoft.com/office/powerpoint/2010/main" val="87877324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33" y="4566124"/>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75586" y="1092918"/>
            <a:ext cx="8156854" cy="30630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600" b="1" dirty="0" smtClean="0"/>
              <a:t>Sviluppare comportamenti positivi</a:t>
            </a:r>
            <a:endParaRPr lang="hr-HR" sz="1600" b="1" dirty="0"/>
          </a:p>
          <a:p>
            <a:pPr marL="342900" indent="-342900" algn="l">
              <a:buFont typeface="Arial" panose="020B0604020202020204" pitchFamily="34" charset="0"/>
              <a:buChar char="•"/>
            </a:pPr>
            <a:r>
              <a:rPr lang="it-IT" sz="1600" dirty="0" smtClean="0"/>
              <a:t>comportamenti positivi come rispetto, tolleranza, comprensione e coesione generale del gruppo sono considerati utili nella prevenzione di comportamenti violenti / esclusivi (</a:t>
            </a:r>
            <a:r>
              <a:rPr lang="it-IT" sz="1600" dirty="0" err="1" smtClean="0"/>
              <a:t>Hawkins</a:t>
            </a:r>
            <a:r>
              <a:rPr lang="it-IT" sz="1600" dirty="0" smtClean="0"/>
              <a:t>, </a:t>
            </a:r>
            <a:r>
              <a:rPr lang="it-IT" sz="1600" dirty="0" err="1" smtClean="0"/>
              <a:t>Nabors</a:t>
            </a:r>
            <a:r>
              <a:rPr lang="it-IT" sz="1600" dirty="0" smtClean="0"/>
              <a:t>, 2018)</a:t>
            </a:r>
          </a:p>
          <a:p>
            <a:pPr marL="342900" indent="-342900" algn="l">
              <a:buFont typeface="Arial" panose="020B0604020202020204" pitchFamily="34" charset="0"/>
              <a:buChar char="•"/>
            </a:pPr>
            <a:r>
              <a:rPr lang="it-IT" sz="1600" dirty="0" smtClean="0"/>
              <a:t>i bambini possono essere accettati o rifiutati dai loro coetanei, spesso definiti in classe (o squadra sportiva) come graditi o non apprezzati da altri</a:t>
            </a:r>
          </a:p>
          <a:p>
            <a:pPr marL="342900" indent="-342900" algn="l">
              <a:buFont typeface="Arial" panose="020B0604020202020204" pitchFamily="34" charset="0"/>
              <a:buChar char="•"/>
            </a:pPr>
            <a:r>
              <a:rPr lang="it-IT" sz="1600" dirty="0" smtClean="0"/>
              <a:t>i bambini apprezzati dai loro coetanei sono più socialmente competenti e cooperativi dei bambini respinti</a:t>
            </a:r>
            <a:endParaRPr lang="hr-HR" sz="1600" dirty="0" smtClean="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2.2. </a:t>
            </a:r>
            <a:r>
              <a:rPr lang="it-IT" sz="1500" dirty="0" smtClean="0"/>
              <a:t>Sviluppo di comportamenti positivi tra pari (a scuola e in ambiente sportivo)</a:t>
            </a:r>
            <a:endParaRPr lang="en-US" sz="1500" dirty="0" smtClean="0"/>
          </a:p>
        </p:txBody>
      </p:sp>
    </p:spTree>
    <p:extLst>
      <p:ext uri="{BB962C8B-B14F-4D97-AF65-F5344CB8AC3E}">
        <p14:creationId xmlns:p14="http://schemas.microsoft.com/office/powerpoint/2010/main" val="225340347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339502"/>
            <a:ext cx="7772400" cy="432048"/>
          </a:xfrm>
        </p:spPr>
        <p:txBody>
          <a:bodyPr/>
          <a:lstStyle/>
          <a:p>
            <a:r>
              <a:rPr lang="hr-HR" sz="1800" dirty="0" smtClean="0"/>
              <a:t>INTRODU</a:t>
            </a:r>
            <a:r>
              <a:rPr lang="it-IT" sz="1800" dirty="0" smtClean="0"/>
              <a:t>ZIONE</a:t>
            </a:r>
            <a:endParaRPr lang="hr-HR" sz="1800" dirty="0"/>
          </a:p>
        </p:txBody>
      </p:sp>
      <p:sp>
        <p:nvSpPr>
          <p:cNvPr id="3" name="Podnaslov 2"/>
          <p:cNvSpPr>
            <a:spLocks noGrp="1"/>
          </p:cNvSpPr>
          <p:nvPr>
            <p:ph type="subTitle" idx="1"/>
          </p:nvPr>
        </p:nvSpPr>
        <p:spPr>
          <a:xfrm>
            <a:off x="1371600" y="915566"/>
            <a:ext cx="6400800" cy="3713584"/>
          </a:xfrm>
        </p:spPr>
        <p:txBody>
          <a:bodyPr>
            <a:normAutofit/>
          </a:bodyPr>
          <a:lstStyle/>
          <a:p>
            <a:pPr algn="just"/>
            <a:r>
              <a:rPr lang="it-IT" sz="1800" dirty="0" smtClean="0"/>
              <a:t>Questo modulo è progettato per fornire un'introduzione a comportamenti violenti ed esclusivi nell'ambiente sportivo.</a:t>
            </a:r>
          </a:p>
          <a:p>
            <a:pPr algn="just"/>
            <a:r>
              <a:rPr lang="it-IT" sz="1800" dirty="0" smtClean="0"/>
              <a:t>Il modulo prenderà in considerazione l'apprendimento e la comprensione di comportamenti violenti ed esclusivi e le sue caratteristiche psicosociali.</a:t>
            </a:r>
          </a:p>
          <a:p>
            <a:pPr algn="just"/>
            <a:r>
              <a:rPr lang="it-IT" sz="1800" dirty="0" smtClean="0"/>
              <a:t>Lo scopo principale di questo modulo è insegnare agli allenatori degli sport di base a riconoscere comportamenti violenti ed esclusivi all'interno dei loro atleti e utilizzare varie strategie (ad esempio, migliorare le risposte emotive, la comunicazione) progettate per promuovere comportamenti </a:t>
            </a:r>
            <a:r>
              <a:rPr lang="it-IT" sz="1800" dirty="0" err="1" smtClean="0"/>
              <a:t>prosociali</a:t>
            </a:r>
            <a:r>
              <a:rPr lang="it-IT" sz="1800" dirty="0" smtClean="0"/>
              <a:t> e ridurre comportamenti violenti ed esclusivi in il loro sport.</a:t>
            </a:r>
            <a:endParaRPr lang="hr-HR" sz="1800"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800" b="1" dirty="0" smtClean="0"/>
              <a:t>Sviluppare comportamenti positivi</a:t>
            </a:r>
            <a:endParaRPr lang="hr-HR" sz="1800" b="1" dirty="0" smtClean="0"/>
          </a:p>
          <a:p>
            <a:pPr marL="342900" indent="-342900" algn="l">
              <a:buFont typeface="Arial" panose="020B0604020202020204" pitchFamily="34" charset="0"/>
              <a:buChar char="•"/>
            </a:pPr>
            <a:endParaRPr lang="hr-HR" sz="1800" dirty="0" smtClean="0"/>
          </a:p>
          <a:p>
            <a:pPr marL="342900" indent="-342900" algn="l">
              <a:buFont typeface="Arial" panose="020B0604020202020204" pitchFamily="34" charset="0"/>
              <a:buChar char="•"/>
            </a:pPr>
            <a:r>
              <a:rPr lang="it-IT" sz="1800" dirty="0" smtClean="0"/>
              <a:t>efficaci programmi anti-bullismo hanno enfatizzato l'inibizione dell'aggressività fisica e l'aumento delle capacità </a:t>
            </a:r>
            <a:r>
              <a:rPr lang="it-IT" sz="1800" dirty="0" err="1" smtClean="0"/>
              <a:t>prosociali</a:t>
            </a:r>
            <a:endParaRPr lang="it-IT" sz="1800" dirty="0" smtClean="0"/>
          </a:p>
          <a:p>
            <a:pPr marL="342900" indent="-342900" algn="l">
              <a:buFont typeface="Arial" panose="020B0604020202020204" pitchFamily="34" charset="0"/>
              <a:buChar char="•"/>
            </a:pPr>
            <a:r>
              <a:rPr lang="it-IT" sz="1800" dirty="0" smtClean="0"/>
              <a:t>i coetanei influenzano le norme, gli atteggiamenti e il comportamento del gruppo, sviluppando un comportamento positivo nel gruppo nel suo insieme</a:t>
            </a:r>
            <a:endParaRPr lang="hr-HR" sz="1800" dirty="0" smtClean="0"/>
          </a:p>
          <a:p>
            <a:pPr marL="342900" indent="-342900" algn="l">
              <a:buFont typeface="Arial" panose="020B0604020202020204" pitchFamily="34" charset="0"/>
              <a:buChar char="•"/>
            </a:pPr>
            <a:endParaRPr lang="hr-HR" sz="1800" dirty="0" smtClean="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2.2. </a:t>
            </a:r>
            <a:r>
              <a:rPr lang="it-IT" sz="1500" dirty="0" smtClean="0"/>
              <a:t>Sviluppo di comportamenti positivi tra pari (a scuola e in ambiente sportivo)</a:t>
            </a:r>
            <a:endParaRPr lang="en-US" sz="1500" dirty="0" smtClean="0"/>
          </a:p>
        </p:txBody>
      </p:sp>
      <p:pic>
        <p:nvPicPr>
          <p:cNvPr id="10" name="Picture 2" descr="C:\TEA\P R O J E K T I\SAVE projekt_KIFST\kurikulumi\predavanja\bm\slike\neimenovan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428" y="1375508"/>
            <a:ext cx="3131161" cy="23483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88027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375987" y="915566"/>
            <a:ext cx="4300469" cy="32403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600" b="1" dirty="0" smtClean="0"/>
              <a:t>Relazioni tra pari</a:t>
            </a:r>
            <a:endParaRPr lang="hr-HR" sz="1600" dirty="0" smtClean="0"/>
          </a:p>
          <a:p>
            <a:pPr marL="342900" indent="-342900" algn="l">
              <a:buFont typeface="Arial" panose="020B0604020202020204" pitchFamily="34" charset="0"/>
              <a:buChar char="•"/>
            </a:pPr>
            <a:r>
              <a:rPr lang="it-IT" sz="1600" dirty="0" smtClean="0"/>
              <a:t>attraverso il processo di socializzazione, i bambini sono influenzati da vari fattori - principalmente i loro genitori, in seguito i loro coetanei</a:t>
            </a:r>
          </a:p>
          <a:p>
            <a:pPr marL="342900" indent="-342900" algn="l">
              <a:buFont typeface="Arial" panose="020B0604020202020204" pitchFamily="34" charset="0"/>
              <a:buChar char="•"/>
            </a:pPr>
            <a:r>
              <a:rPr lang="it-IT" sz="1600" dirty="0" smtClean="0"/>
              <a:t>l'accettazione del gruppo di pari è associata alla pressione dei pari</a:t>
            </a:r>
          </a:p>
          <a:p>
            <a:pPr marL="342900" indent="-342900" algn="l">
              <a:spcBef>
                <a:spcPts val="0"/>
              </a:spcBef>
            </a:pPr>
            <a:r>
              <a:rPr lang="en-US" sz="1600" dirty="0" smtClean="0"/>
              <a:t>“</a:t>
            </a:r>
            <a:r>
              <a:rPr lang="it-IT" sz="1600" i="1" dirty="0" smtClean="0"/>
              <a:t>pertanto la pressione dei pari è stata definita</a:t>
            </a:r>
          </a:p>
          <a:p>
            <a:pPr marL="342900" indent="-342900" algn="l">
              <a:spcBef>
                <a:spcPts val="0"/>
              </a:spcBef>
            </a:pPr>
            <a:r>
              <a:rPr lang="it-IT" sz="1600" i="1" dirty="0" smtClean="0"/>
              <a:t>sia come parte del normale processo di</a:t>
            </a:r>
          </a:p>
          <a:p>
            <a:pPr marL="342900" indent="-342900" algn="l">
              <a:spcBef>
                <a:spcPts val="0"/>
              </a:spcBef>
            </a:pPr>
            <a:r>
              <a:rPr lang="it-IT" sz="1600" i="1" dirty="0" smtClean="0"/>
              <a:t>sviluppo psicologico, sia come un contributo</a:t>
            </a:r>
          </a:p>
          <a:p>
            <a:pPr marL="342900" indent="-342900" algn="l">
              <a:spcBef>
                <a:spcPts val="0"/>
              </a:spcBef>
            </a:pPr>
            <a:r>
              <a:rPr lang="it-IT" sz="1600" i="1" dirty="0" smtClean="0"/>
              <a:t>importante allo sviluppo di comportamenti a</a:t>
            </a:r>
          </a:p>
          <a:p>
            <a:pPr marL="342900" indent="-342900" algn="l">
              <a:spcBef>
                <a:spcPts val="0"/>
              </a:spcBef>
            </a:pPr>
            <a:r>
              <a:rPr lang="it-IT" sz="1600" i="1" dirty="0" smtClean="0"/>
              <a:t>rischio</a:t>
            </a:r>
            <a:r>
              <a:rPr lang="en-US" sz="1600" dirty="0" smtClean="0"/>
              <a:t>” </a:t>
            </a:r>
          </a:p>
          <a:p>
            <a:pPr algn="l"/>
            <a:r>
              <a:rPr lang="en-US" sz="1600" dirty="0" smtClean="0"/>
              <a:t>(</a:t>
            </a:r>
            <a:r>
              <a:rPr lang="en-US" sz="1600" dirty="0"/>
              <a:t>Lewis &amp; </a:t>
            </a:r>
            <a:r>
              <a:rPr lang="en-US" sz="1600" dirty="0" smtClean="0"/>
              <a:t>Lewis,</a:t>
            </a:r>
            <a:r>
              <a:rPr lang="hr-HR" sz="1600" dirty="0" smtClean="0"/>
              <a:t> </a:t>
            </a:r>
            <a:r>
              <a:rPr lang="en-US" sz="1600" dirty="0" smtClean="0"/>
              <a:t>1984</a:t>
            </a:r>
            <a:r>
              <a:rPr lang="hr-HR" sz="1600" dirty="0" smtClean="0"/>
              <a:t>)</a:t>
            </a:r>
          </a:p>
        </p:txBody>
      </p:sp>
      <p:pic>
        <p:nvPicPr>
          <p:cNvPr id="7170" name="Picture 2" descr="C:\TEA\P R O J E K T I\SAVE projekt_KIFST\kurikulumi\predavanja\bm\slike\bullying_in_youth_sports-resized-600_jp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47614"/>
            <a:ext cx="3714780" cy="246486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721152" y="123478"/>
            <a:ext cx="7955303"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2.2. </a:t>
            </a:r>
            <a:r>
              <a:rPr lang="it-IT" sz="1500" dirty="0" smtClean="0"/>
              <a:t>Sviluppo di comportamenti positivi tra pari (a scuola e in ambiente sportivo)</a:t>
            </a:r>
            <a:endParaRPr lang="en-US" sz="1500" dirty="0" smtClean="0"/>
          </a:p>
        </p:txBody>
      </p:sp>
    </p:spTree>
    <p:extLst>
      <p:ext uri="{BB962C8B-B14F-4D97-AF65-F5344CB8AC3E}">
        <p14:creationId xmlns:p14="http://schemas.microsoft.com/office/powerpoint/2010/main" val="14761441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447995" y="876894"/>
            <a:ext cx="4300469" cy="305217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800" b="1" dirty="0" smtClean="0"/>
              <a:t>Relazioni tra pari</a:t>
            </a:r>
            <a:endParaRPr lang="en-US" sz="1800" dirty="0"/>
          </a:p>
          <a:p>
            <a:pPr marL="342900" indent="-342900" algn="l">
              <a:buFont typeface="Arial" panose="020B0604020202020204" pitchFamily="34" charset="0"/>
              <a:buChar char="•"/>
            </a:pPr>
            <a:r>
              <a:rPr lang="it-IT" sz="1600" dirty="0" smtClean="0"/>
              <a:t>i bambini tendono a parlare più di eventi negativi che di comportamenti positivi: il chiacchierino</a:t>
            </a:r>
          </a:p>
          <a:p>
            <a:pPr marL="342900" indent="-342900" algn="l">
              <a:buFont typeface="Arial" panose="020B0604020202020204" pitchFamily="34" charset="0"/>
              <a:buChar char="•"/>
            </a:pPr>
            <a:r>
              <a:rPr lang="it-IT" sz="1600" dirty="0" smtClean="0"/>
              <a:t>insegnare e incoraggiare gli studenti a fornire dichiarazioni positive e specifiche sul comportamento dei comportamenti dei loro coetanei cambia il focus sia del personale che dei bambini dal punire comportamenti inappropriati al riconoscimento di comportamenti </a:t>
            </a:r>
            <a:r>
              <a:rPr lang="it-IT" sz="1600" dirty="0" err="1" smtClean="0"/>
              <a:t>prosociali</a:t>
            </a:r>
            <a:endParaRPr lang="hr-HR" sz="1600" dirty="0" smtClean="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721152" y="123478"/>
            <a:ext cx="8027311"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2.2. </a:t>
            </a:r>
            <a:r>
              <a:rPr lang="it-IT" sz="1500" dirty="0" smtClean="0"/>
              <a:t>Sviluppo di comportamenti positivi tra pari (a scuola e in ambiente sportivo)</a:t>
            </a:r>
            <a:endParaRPr lang="en-US" sz="1500" dirty="0" smtClean="0"/>
          </a:p>
        </p:txBody>
      </p:sp>
      <p:pic>
        <p:nvPicPr>
          <p:cNvPr id="13314" name="Picture 2" descr="C:\TEA\P R O J E K T I\SAVE projekt_KIFST\kurikulumi\predavanja\bm\slike\Bully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166" y="1253449"/>
            <a:ext cx="3464422" cy="230989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8698898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6" y="4531322"/>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467274"/>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pic>
        <p:nvPicPr>
          <p:cNvPr id="8194" name="Picture 2" descr="C:\TEA\P R O J E K T I\SAVE projekt_KIFST\kurikulumi\predavanja\bm\slike\peer relationsh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5148" y="715813"/>
            <a:ext cx="5053704" cy="365613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1" y="1131591"/>
            <a:ext cx="2045148" cy="1080119"/>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r"/>
            <a:r>
              <a:rPr lang="en-US" dirty="0" smtClean="0"/>
              <a:t>Il </a:t>
            </a:r>
            <a:r>
              <a:rPr lang="en-US" dirty="0" err="1" smtClean="0"/>
              <a:t>cerchio</a:t>
            </a:r>
            <a:r>
              <a:rPr lang="en-US" dirty="0" smtClean="0"/>
              <a:t> del </a:t>
            </a:r>
            <a:r>
              <a:rPr lang="en-US" dirty="0" err="1" smtClean="0"/>
              <a:t>bullismo</a:t>
            </a:r>
            <a:r>
              <a:rPr lang="en-US" dirty="0" smtClean="0"/>
              <a:t>: </a:t>
            </a:r>
            <a:r>
              <a:rPr lang="it-IT" dirty="0" smtClean="0"/>
              <a:t>modalità di reazione / ruoli degli studenti in una situazione di bullismo acuto</a:t>
            </a:r>
            <a:r>
              <a:rPr lang="hr-HR" dirty="0" smtClean="0"/>
              <a:t>.</a:t>
            </a:r>
          </a:p>
        </p:txBody>
      </p:sp>
      <p:sp>
        <p:nvSpPr>
          <p:cNvPr id="11" name="Subtitle 3">
            <a:extLst>
              <a:ext uri="{FF2B5EF4-FFF2-40B4-BE49-F238E27FC236}">
                <a16:creationId xmlns="" xmlns:a16="http://schemas.microsoft.com/office/drawing/2014/main" id="{2AB5D1A3-B1E7-4421-B55E-5DBB46C18533}"/>
              </a:ext>
            </a:extLst>
          </p:cNvPr>
          <p:cNvSpPr txBox="1">
            <a:spLocks/>
          </p:cNvSpPr>
          <p:nvPr/>
        </p:nvSpPr>
        <p:spPr>
          <a:xfrm>
            <a:off x="7098852" y="3114480"/>
            <a:ext cx="2045148" cy="1080119"/>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it-IT" b="1" i="1" dirty="0" smtClean="0"/>
              <a:t>Fonte</a:t>
            </a:r>
            <a:r>
              <a:rPr lang="hr-HR" b="1" i="1" dirty="0" smtClean="0"/>
              <a:t>: </a:t>
            </a:r>
          </a:p>
          <a:p>
            <a:pPr algn="l"/>
            <a:r>
              <a:rPr lang="it-IT" dirty="0" smtClean="0"/>
              <a:t>Adattato da </a:t>
            </a:r>
          </a:p>
          <a:p>
            <a:pPr algn="l"/>
            <a:r>
              <a:rPr lang="hr-HR" dirty="0" smtClean="0"/>
              <a:t>Olweus, 2001, </a:t>
            </a:r>
            <a:r>
              <a:rPr lang="it-IT" dirty="0" smtClean="0"/>
              <a:t>citato da</a:t>
            </a:r>
            <a:r>
              <a:rPr lang="hr-HR" dirty="0" smtClean="0"/>
              <a:t> Rivara, Le Menestrel, 2016, 78 </a:t>
            </a:r>
          </a:p>
        </p:txBody>
      </p:sp>
      <p:sp>
        <p:nvSpPr>
          <p:cNvPr id="10" name="Subtitle 3">
            <a:extLst>
              <a:ext uri="{FF2B5EF4-FFF2-40B4-BE49-F238E27FC236}">
                <a16:creationId xmlns="" xmlns:a16="http://schemas.microsoft.com/office/drawing/2014/main" id="{2AB5D1A3-B1E7-4421-B55E-5DBB46C18533}"/>
              </a:ext>
            </a:extLst>
          </p:cNvPr>
          <p:cNvSpPr txBox="1">
            <a:spLocks/>
          </p:cNvSpPr>
          <p:nvPr/>
        </p:nvSpPr>
        <p:spPr>
          <a:xfrm>
            <a:off x="721152" y="123478"/>
            <a:ext cx="8027311"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2.2. </a:t>
            </a:r>
            <a:r>
              <a:rPr lang="it-IT" sz="1500" dirty="0" smtClean="0"/>
              <a:t>Sviluppo di comportamenti positivi tra pari (a scuola e in ambiente sportivo)</a:t>
            </a:r>
            <a:endParaRPr lang="en-US" sz="1500" dirty="0" smtClean="0"/>
          </a:p>
        </p:txBody>
      </p:sp>
    </p:spTree>
    <p:extLst>
      <p:ext uri="{BB962C8B-B14F-4D97-AF65-F5344CB8AC3E}">
        <p14:creationId xmlns:p14="http://schemas.microsoft.com/office/powerpoint/2010/main" val="419744083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403973"/>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75587" y="987574"/>
            <a:ext cx="8372877" cy="30630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800" b="1" dirty="0" smtClean="0"/>
              <a:t>Relazioni tra pari</a:t>
            </a:r>
            <a:endParaRPr lang="en-US" sz="1800" dirty="0"/>
          </a:p>
          <a:p>
            <a:pPr algn="l"/>
            <a:endParaRPr lang="hr-HR" sz="1800" dirty="0" smtClean="0"/>
          </a:p>
          <a:p>
            <a:pPr marL="342900" indent="-342900" algn="l">
              <a:buFont typeface="Arial" panose="020B0604020202020204" pitchFamily="34" charset="0"/>
              <a:buChar char="•"/>
            </a:pPr>
            <a:r>
              <a:rPr lang="it-IT" sz="1800" dirty="0" smtClean="0"/>
              <a:t>amici come fattori protettivi</a:t>
            </a:r>
          </a:p>
          <a:p>
            <a:pPr marL="342900" indent="-342900" algn="l">
              <a:buFont typeface="Arial" panose="020B0604020202020204" pitchFamily="34" charset="0"/>
              <a:buChar char="•"/>
            </a:pPr>
            <a:r>
              <a:rPr lang="it-IT" sz="1800" dirty="0" smtClean="0"/>
              <a:t>le amicizie sono molto importanti per lo sviluppo dei bambini: consentono ai bambini di acquisire le abilità sociali di base (</a:t>
            </a:r>
            <a:r>
              <a:rPr lang="it-IT" sz="1800" dirty="0" err="1" smtClean="0"/>
              <a:t>Hawkins</a:t>
            </a:r>
            <a:r>
              <a:rPr lang="it-IT" sz="1800" dirty="0" smtClean="0"/>
              <a:t>, </a:t>
            </a:r>
            <a:r>
              <a:rPr lang="it-IT" sz="1800" dirty="0" err="1" smtClean="0"/>
              <a:t>Nabors</a:t>
            </a:r>
            <a:r>
              <a:rPr lang="it-IT" sz="1800" dirty="0" smtClean="0"/>
              <a:t>, 2018)</a:t>
            </a:r>
          </a:p>
          <a:p>
            <a:pPr marL="342900" indent="-342900" algn="l">
              <a:buFont typeface="Arial" panose="020B0604020202020204" pitchFamily="34" charset="0"/>
              <a:buChar char="•"/>
            </a:pPr>
            <a:r>
              <a:rPr lang="it-IT" sz="1800" dirty="0" smtClean="0"/>
              <a:t>avere una migliore amicizia di alta qualità potrebbe funzionare con diverse capacità per proteggere i bambini dal diventare bersaglio di bullismo</a:t>
            </a:r>
            <a:endParaRPr lang="hr-HR" sz="1800" dirty="0" smtClean="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721152" y="123478"/>
            <a:ext cx="8099319"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2.2. </a:t>
            </a:r>
            <a:r>
              <a:rPr lang="it-IT" sz="1500" dirty="0" smtClean="0"/>
              <a:t>Sviluppo di comportamenti positivi tra pari (a scuola e in ambiente sportivo)</a:t>
            </a:r>
            <a:endParaRPr lang="en-US" sz="1500" dirty="0" smtClean="0"/>
          </a:p>
        </p:txBody>
      </p:sp>
    </p:spTree>
    <p:extLst>
      <p:ext uri="{BB962C8B-B14F-4D97-AF65-F5344CB8AC3E}">
        <p14:creationId xmlns:p14="http://schemas.microsoft.com/office/powerpoint/2010/main" val="10811731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4969E57E-D235-4830-ADA6-993A0199924A}"/>
              </a:ext>
            </a:extLst>
          </p:cNvPr>
          <p:cNvSpPr>
            <a:spLocks noGrp="1"/>
          </p:cNvSpPr>
          <p:nvPr>
            <p:ph type="subTitle" idx="1"/>
          </p:nvPr>
        </p:nvSpPr>
        <p:spPr>
          <a:xfrm>
            <a:off x="684213" y="203200"/>
            <a:ext cx="8351837" cy="360363"/>
          </a:xfrm>
        </p:spPr>
        <p:txBody>
          <a:bodyPr rtlCol="0">
            <a:noAutofit/>
          </a:bodyPr>
          <a:lstStyle/>
          <a:p>
            <a:pPr algn="l">
              <a:defRPr/>
            </a:pPr>
            <a:r>
              <a:rPr lang="lt-LT" sz="1500" b="1" dirty="0" smtClean="0">
                <a:solidFill>
                  <a:schemeClr val="tx1"/>
                </a:solidFill>
              </a:rPr>
              <a:t>Unit</a:t>
            </a:r>
            <a:r>
              <a:rPr lang="it-IT" sz="1500" b="1" dirty="0" smtClean="0">
                <a:solidFill>
                  <a:schemeClr val="tx1"/>
                </a:solidFill>
              </a:rPr>
              <a:t>à</a:t>
            </a:r>
            <a:r>
              <a:rPr lang="lt-LT" sz="1500" b="1" dirty="0" smtClean="0">
                <a:solidFill>
                  <a:schemeClr val="tx1"/>
                </a:solidFill>
              </a:rPr>
              <a:t> </a:t>
            </a:r>
            <a:r>
              <a:rPr lang="hr-HR" sz="1500" b="1" dirty="0">
                <a:solidFill>
                  <a:schemeClr val="tx1"/>
                </a:solidFill>
              </a:rPr>
              <a:t>2</a:t>
            </a:r>
            <a:r>
              <a:rPr lang="lt-LT" sz="1500" b="1" dirty="0" smtClean="0">
                <a:solidFill>
                  <a:schemeClr val="tx1"/>
                </a:solidFill>
              </a:rPr>
              <a:t>.</a:t>
            </a:r>
            <a:r>
              <a:rPr lang="en-US" sz="1500" b="1" dirty="0" smtClean="0">
                <a:solidFill>
                  <a:schemeClr val="tx1"/>
                </a:solidFill>
              </a:rPr>
              <a:t> </a:t>
            </a:r>
            <a:r>
              <a:rPr lang="it-IT" sz="1600" b="1" dirty="0" smtClean="0"/>
              <a:t>Il concetto di rispetto e pregiudizio dopo un episodio violento / esclusivo</a:t>
            </a:r>
            <a:endParaRPr lang="lt-LT" sz="1500" b="1" dirty="0" smtClean="0"/>
          </a:p>
          <a:p>
            <a:pPr eaLnBrk="1" hangingPunct="1">
              <a:defRPr/>
            </a:pPr>
            <a:endParaRPr lang="en-US" altLang="en-US" sz="1400" dirty="0">
              <a:solidFill>
                <a:schemeClr val="tx1">
                  <a:lumMod val="50000"/>
                  <a:lumOff val="50000"/>
                </a:schemeClr>
              </a:solidFill>
              <a:latin typeface="Open Sans"/>
              <a:ea typeface="Open Sans"/>
              <a:cs typeface="Open Sans"/>
            </a:endParaRPr>
          </a:p>
          <a:p>
            <a:pPr eaLnBrk="1" fontAlgn="auto" hangingPunct="1">
              <a:spcAft>
                <a:spcPts val="0"/>
              </a:spcAft>
              <a:defRPr/>
            </a:pPr>
            <a:endParaRPr lang="lt-LT" sz="1400" dirty="0"/>
          </a:p>
          <a:p>
            <a:pPr eaLnBrk="1" fontAlgn="auto" hangingPunct="1">
              <a:spcAft>
                <a:spcPts val="0"/>
              </a:spcAft>
              <a:defRPr/>
            </a:pPr>
            <a:endParaRPr lang="en-US" sz="1400" dirty="0"/>
          </a:p>
        </p:txBody>
      </p:sp>
      <p:pic>
        <p:nvPicPr>
          <p:cNvPr id="43011" name="Picture 4" descr="C:\Users\Alex\Desktop\Loghi progetto\Erasmus+\eu_flag_co_funded_vect_pos_[cmyk]_right-[Convertito].png"/>
          <p:cNvPicPr>
            <a:picLocks noChangeAspect="1" noChangeArrowheads="1"/>
          </p:cNvPicPr>
          <p:nvPr/>
        </p:nvPicPr>
        <p:blipFill>
          <a:blip r:embed="rId2" cstate="print"/>
          <a:srcRect/>
          <a:stretch>
            <a:fillRect/>
          </a:stretch>
        </p:blipFill>
        <p:spPr bwMode="auto">
          <a:xfrm>
            <a:off x="376238" y="4241800"/>
            <a:ext cx="1906587" cy="544513"/>
          </a:xfrm>
          <a:prstGeom prst="rect">
            <a:avLst/>
          </a:prstGeom>
          <a:noFill/>
          <a:ln w="9525">
            <a:noFill/>
            <a:miter lim="800000"/>
            <a:headEnd/>
            <a:tailEnd/>
          </a:ln>
        </p:spPr>
      </p:pic>
      <p:sp>
        <p:nvSpPr>
          <p:cNvPr id="7" name="CasellaDiTesto 4">
            <a:extLst>
              <a:ext uri="{FF2B5EF4-FFF2-40B4-BE49-F238E27FC236}">
                <a16:creationId xmlns:a16="http://schemas.microsoft.com/office/drawing/2014/main" xmlns="" id="{5BA2D83B-E34E-42B4-9917-DD453E283EE5}"/>
              </a:ext>
            </a:extLst>
          </p:cNvPr>
          <p:cNvSpPr txBox="1"/>
          <p:nvPr/>
        </p:nvSpPr>
        <p:spPr>
          <a:xfrm>
            <a:off x="2484438" y="419417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43013" name="Subtitle 3"/>
          <p:cNvSpPr txBox="1">
            <a:spLocks/>
          </p:cNvSpPr>
          <p:nvPr/>
        </p:nvSpPr>
        <p:spPr bwMode="auto">
          <a:xfrm>
            <a:off x="1476375" y="1035050"/>
            <a:ext cx="6400800" cy="609600"/>
          </a:xfrm>
          <a:prstGeom prst="rect">
            <a:avLst/>
          </a:prstGeom>
          <a:noFill/>
          <a:ln w="9525">
            <a:noFill/>
            <a:miter lim="800000"/>
            <a:headEnd/>
            <a:tailEnd/>
          </a:ln>
        </p:spPr>
        <p:txBody>
          <a:bodyPr/>
          <a:lstStyle/>
          <a:p>
            <a:pPr algn="ctr" eaLnBrk="1" hangingPunct="1">
              <a:spcBef>
                <a:spcPct val="20000"/>
              </a:spcBef>
              <a:buFont typeface="Arial" pitchFamily="34" charset="0"/>
              <a:buNone/>
            </a:pPr>
            <a:r>
              <a:rPr lang="it-IT" altLang="en-US" sz="2400" b="1" dirty="0" smtClean="0">
                <a:solidFill>
                  <a:srgbClr val="898989"/>
                </a:solidFill>
                <a:latin typeface="Open Sans"/>
                <a:ea typeface="Open Sans"/>
                <a:cs typeface="Open Sans"/>
              </a:rPr>
              <a:t>Conoscenze</a:t>
            </a:r>
            <a:endParaRPr lang="en-US" altLang="en-US" sz="2400" dirty="0">
              <a:solidFill>
                <a:srgbClr val="898989"/>
              </a:solidFill>
              <a:latin typeface="Open Sans"/>
              <a:ea typeface="Open Sans"/>
              <a:cs typeface="Open Sans"/>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755576" y="1563638"/>
            <a:ext cx="7200800" cy="26552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it-IT" sz="1800" dirty="0" smtClean="0"/>
              <a:t>Dividetevi in gruppi di 5 e rispondete alle seguenti domande:</a:t>
            </a:r>
          </a:p>
          <a:p>
            <a:pPr algn="l"/>
            <a:endParaRPr lang="hr-HR" sz="1800" dirty="0"/>
          </a:p>
          <a:p>
            <a:pPr marL="342900" indent="-342900" algn="l">
              <a:buAutoNum type="arabicPeriod"/>
            </a:pPr>
            <a:r>
              <a:rPr lang="it-IT" sz="1800" dirty="0" smtClean="0"/>
              <a:t>Quali sono i principali tipi di aggressione?</a:t>
            </a:r>
          </a:p>
          <a:p>
            <a:pPr marL="342900" indent="-342900" algn="l">
              <a:buAutoNum type="arabicPeriod"/>
            </a:pPr>
            <a:r>
              <a:rPr lang="it-IT" sz="1800" dirty="0" smtClean="0"/>
              <a:t>Qual è il modo di sviluppare comportamenti positivi?</a:t>
            </a:r>
          </a:p>
          <a:p>
            <a:pPr marL="342900" indent="-342900" algn="l">
              <a:buAutoNum type="arabicPeriod"/>
            </a:pPr>
            <a:r>
              <a:rPr lang="it-IT" sz="1800" dirty="0" smtClean="0"/>
              <a:t>Perché è importante la relazione tra pari?</a:t>
            </a:r>
          </a:p>
          <a:p>
            <a:pPr marL="342900" indent="-342900" algn="l">
              <a:buAutoNum type="arabicPeriod"/>
            </a:pPr>
            <a:r>
              <a:rPr lang="it-IT" sz="1800" dirty="0" smtClean="0"/>
              <a:t>Fornite un esempio di un comportamento aggressivo tra i vostri gruppi sportivi e discutete all'interno dei gruppi il modo possibile di affrontare queste situazioni.</a:t>
            </a:r>
            <a:endParaRPr lang="hr-HR" sz="1800" dirty="0" smtClean="0"/>
          </a:p>
        </p:txBody>
      </p:sp>
    </p:spTree>
    <p:extLst>
      <p:ext uri="{BB962C8B-B14F-4D97-AF65-F5344CB8AC3E}">
        <p14:creationId xmlns:p14="http://schemas.microsoft.com/office/powerpoint/2010/main" val="153005262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it-IT" sz="1800" dirty="0" smtClean="0"/>
              <a:t>FINE</a:t>
            </a:r>
            <a:r>
              <a:rPr lang="hr-HR" sz="1800" dirty="0" smtClean="0"/>
              <a:t> UNIT</a:t>
            </a:r>
            <a:r>
              <a:rPr lang="it-IT" sz="1800" dirty="0" smtClean="0"/>
              <a:t>A’</a:t>
            </a:r>
            <a:r>
              <a:rPr lang="hr-HR" sz="1800" dirty="0" smtClean="0"/>
              <a:t> 2</a:t>
            </a:r>
            <a:r>
              <a:rPr lang="en-US" dirty="0"/>
              <a:t/>
            </a:r>
            <a:br>
              <a:rPr lang="en-US" dirty="0"/>
            </a:br>
            <a:r>
              <a:rPr lang="lt-LT" sz="1800" dirty="0" smtClean="0"/>
              <a:t/>
            </a:r>
            <a:br>
              <a:rPr lang="lt-LT" sz="1800" dirty="0" smtClean="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714348" y="4787900"/>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hr-HR" dirty="0" smtClean="0"/>
              <a:t/>
            </a:r>
            <a:br>
              <a:rPr lang="hr-HR" dirty="0" smtClean="0"/>
            </a:br>
            <a:r>
              <a:rPr lang="hr-HR" dirty="0" smtClean="0"/>
              <a:t/>
            </a:r>
            <a:br>
              <a:rPr lang="hr-HR" dirty="0" smtClean="0"/>
            </a:br>
            <a:r>
              <a:rPr lang="lt-LT" sz="1800" dirty="0" smtClean="0">
                <a:solidFill>
                  <a:schemeClr val="tx1"/>
                </a:solidFill>
              </a:rPr>
              <a:t>Unit</a:t>
            </a:r>
            <a:r>
              <a:rPr lang="it-IT" sz="1800" dirty="0" smtClean="0">
                <a:solidFill>
                  <a:schemeClr val="tx1"/>
                </a:solidFill>
              </a:rPr>
              <a:t>à</a:t>
            </a:r>
            <a:r>
              <a:rPr lang="lt-LT" sz="1800" dirty="0" smtClean="0">
                <a:solidFill>
                  <a:schemeClr val="tx1"/>
                </a:solidFill>
              </a:rPr>
              <a:t> </a:t>
            </a:r>
            <a:r>
              <a:rPr lang="hr-HR" sz="1800" dirty="0" smtClean="0">
                <a:solidFill>
                  <a:schemeClr val="tx1"/>
                </a:solidFill>
              </a:rPr>
              <a:t>3</a:t>
            </a:r>
            <a:r>
              <a:rPr lang="lt-LT" sz="1800" dirty="0" smtClean="0">
                <a:solidFill>
                  <a:schemeClr val="tx1"/>
                </a:solidFill>
              </a:rPr>
              <a:t>.</a:t>
            </a:r>
            <a:r>
              <a:rPr lang="en-US" sz="1800" dirty="0" smtClean="0">
                <a:solidFill>
                  <a:schemeClr val="tx1"/>
                </a:solidFill>
              </a:rPr>
              <a:t> </a:t>
            </a:r>
            <a:r>
              <a:rPr lang="it-IT" sz="1800" dirty="0" smtClean="0"/>
              <a:t>Risposte emotive di gruppo, comunicazione di gruppo dopo la violenza</a:t>
            </a:r>
            <a:r>
              <a:rPr lang="lt-LT" sz="1800" dirty="0" smtClean="0"/>
              <a:t/>
            </a:r>
            <a:br>
              <a:rPr lang="lt-LT" sz="1800" dirty="0" smtClean="0"/>
            </a:br>
            <a:r>
              <a:rPr lang="lt-LT" sz="1800" dirty="0" smtClean="0"/>
              <a:t/>
            </a:r>
            <a:br>
              <a:rPr lang="lt-LT" sz="1800" dirty="0" smtClean="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95486"/>
            <a:ext cx="7226249" cy="360040"/>
          </a:xfrm>
        </p:spPr>
        <p:txBody>
          <a:bodyPr>
            <a:normAutofit/>
          </a:bodyPr>
          <a:lstStyle/>
          <a:p>
            <a:pPr algn="l"/>
            <a:r>
              <a:rPr lang="lt-LT" sz="1500" b="1" dirty="0" smtClean="0">
                <a:solidFill>
                  <a:schemeClr val="tx1"/>
                </a:solidFill>
              </a:rPr>
              <a:t>Unit</a:t>
            </a:r>
            <a:r>
              <a:rPr lang="it-IT" sz="1500" b="1" dirty="0" smtClean="0">
                <a:solidFill>
                  <a:schemeClr val="tx1"/>
                </a:solidFill>
              </a:rPr>
              <a:t>à</a:t>
            </a:r>
            <a:r>
              <a:rPr lang="lt-LT" sz="1500" b="1" dirty="0" smtClean="0">
                <a:solidFill>
                  <a:schemeClr val="tx1"/>
                </a:solidFill>
              </a:rPr>
              <a:t> </a:t>
            </a:r>
            <a:r>
              <a:rPr lang="hr-HR" sz="1500" b="1" dirty="0" smtClean="0">
                <a:solidFill>
                  <a:schemeClr val="tx1"/>
                </a:solidFill>
              </a:rPr>
              <a:t>3</a:t>
            </a:r>
            <a:r>
              <a:rPr lang="lt-LT" sz="1500" b="1" dirty="0" smtClean="0">
                <a:solidFill>
                  <a:schemeClr val="tx1"/>
                </a:solidFill>
              </a:rPr>
              <a:t>.</a:t>
            </a:r>
            <a:r>
              <a:rPr lang="en-US" sz="1500" b="1" dirty="0" smtClean="0">
                <a:solidFill>
                  <a:schemeClr val="tx1"/>
                </a:solidFill>
              </a:rPr>
              <a:t> </a:t>
            </a:r>
            <a:r>
              <a:rPr lang="it-IT" sz="1500" dirty="0" smtClean="0"/>
              <a:t>Risposte emotive di gruppo, comunicazione di gruppo dopo la violenza</a:t>
            </a:r>
            <a:endParaRPr lang="lt-LT" sz="1500" b="1" dirty="0"/>
          </a:p>
          <a:p>
            <a:pPr algn="l"/>
            <a:endParaRPr lang="lt-LT" dirty="0"/>
          </a:p>
          <a:p>
            <a:pPr algn="l"/>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905184" y="915566"/>
            <a:ext cx="7128792" cy="332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r>
              <a:rPr lang="hr-HR" sz="1800" b="1" dirty="0" smtClean="0">
                <a:solidFill>
                  <a:schemeClr val="bg1">
                    <a:lumMod val="50000"/>
                  </a:schemeClr>
                </a:solidFill>
              </a:rPr>
              <a:t>Conten</a:t>
            </a:r>
            <a:r>
              <a:rPr lang="it-IT" sz="1800" b="1" dirty="0" smtClean="0">
                <a:solidFill>
                  <a:schemeClr val="bg1">
                    <a:lumMod val="50000"/>
                  </a:schemeClr>
                </a:solidFill>
              </a:rPr>
              <a:t>u</a:t>
            </a:r>
            <a:r>
              <a:rPr lang="hr-HR" sz="1800" b="1" dirty="0" smtClean="0">
                <a:solidFill>
                  <a:schemeClr val="bg1">
                    <a:lumMod val="50000"/>
                  </a:schemeClr>
                </a:solidFill>
              </a:rPr>
              <a:t>t</a:t>
            </a:r>
            <a:r>
              <a:rPr lang="it-IT" sz="1800" b="1" dirty="0" smtClean="0">
                <a:solidFill>
                  <a:schemeClr val="bg1">
                    <a:lumMod val="50000"/>
                  </a:schemeClr>
                </a:solidFill>
              </a:rPr>
              <a:t>i</a:t>
            </a:r>
            <a:endParaRPr lang="hr-HR" sz="1800" b="1" dirty="0" smtClean="0">
              <a:solidFill>
                <a:schemeClr val="bg1">
                  <a:lumMod val="50000"/>
                </a:schemeClr>
              </a:solidFill>
            </a:endParaRPr>
          </a:p>
          <a:p>
            <a:pPr marL="457200" indent="-457200" algn="l"/>
            <a:endParaRPr lang="hr-HR" sz="1800" b="1" dirty="0" smtClean="0">
              <a:solidFill>
                <a:schemeClr val="bg1">
                  <a:lumMod val="50000"/>
                </a:schemeClr>
              </a:solidFill>
            </a:endParaRPr>
          </a:p>
          <a:p>
            <a:pPr marL="457200" indent="-457200" algn="l"/>
            <a:r>
              <a:rPr lang="it-IT" sz="1800" b="1" dirty="0" smtClean="0">
                <a:solidFill>
                  <a:schemeClr val="tx1"/>
                </a:solidFill>
              </a:rPr>
              <a:t>Unità 3.1. </a:t>
            </a:r>
            <a:r>
              <a:rPr lang="it-IT" sz="1800" dirty="0" smtClean="0">
                <a:solidFill>
                  <a:schemeClr val="tx1"/>
                </a:solidFill>
              </a:rPr>
              <a:t>Definizione delle emozioni e importanza del gruppo</a:t>
            </a:r>
          </a:p>
          <a:p>
            <a:pPr marL="457200" indent="-457200" algn="l"/>
            <a:r>
              <a:rPr lang="it-IT" sz="1800" dirty="0" smtClean="0">
                <a:solidFill>
                  <a:schemeClr val="tx1"/>
                </a:solidFill>
              </a:rPr>
              <a:t>comunicazione dopo episodio violento / esclusivo</a:t>
            </a:r>
          </a:p>
          <a:p>
            <a:pPr marL="457200" indent="-457200" algn="l"/>
            <a:endParaRPr lang="it-IT" sz="1800" b="1" dirty="0" smtClean="0">
              <a:solidFill>
                <a:schemeClr val="tx1"/>
              </a:solidFill>
            </a:endParaRPr>
          </a:p>
          <a:p>
            <a:pPr marL="457200" indent="-457200" algn="l"/>
            <a:r>
              <a:rPr lang="it-IT" sz="1800" b="1" dirty="0" smtClean="0">
                <a:solidFill>
                  <a:schemeClr val="tx1"/>
                </a:solidFill>
              </a:rPr>
              <a:t>Unità 3.2. </a:t>
            </a:r>
            <a:r>
              <a:rPr lang="it-IT" sz="1800" dirty="0" smtClean="0">
                <a:solidFill>
                  <a:schemeClr val="tx1"/>
                </a:solidFill>
              </a:rPr>
              <a:t>Rapporti tra pari GBG e positivi come gioco e gioco</a:t>
            </a:r>
          </a:p>
          <a:p>
            <a:pPr marL="457200" indent="-457200" algn="l"/>
            <a:r>
              <a:rPr lang="it-IT" sz="1800" dirty="0" smtClean="0">
                <a:solidFill>
                  <a:schemeClr val="tx1"/>
                </a:solidFill>
              </a:rPr>
              <a:t>metodi basati sulla promozione sociale ed emotiva dei bambini</a:t>
            </a:r>
          </a:p>
          <a:p>
            <a:pPr marL="457200" indent="-457200" algn="l"/>
            <a:r>
              <a:rPr lang="it-IT" sz="1800" dirty="0" smtClean="0">
                <a:solidFill>
                  <a:schemeClr val="tx1"/>
                </a:solidFill>
              </a:rPr>
              <a:t>sviluppo</a:t>
            </a:r>
            <a:endParaRPr lang="en-GB" sz="1800" dirty="0">
              <a:solidFill>
                <a:schemeClr val="tx1">
                  <a:lumMod val="50000"/>
                  <a:lumOff val="50000"/>
                </a:schemeClr>
              </a:solidFill>
            </a:endParaRPr>
          </a:p>
        </p:txBody>
      </p:sp>
    </p:spTree>
    <p:extLst>
      <p:ext uri="{BB962C8B-B14F-4D97-AF65-F5344CB8AC3E}">
        <p14:creationId xmlns:p14="http://schemas.microsoft.com/office/powerpoint/2010/main" val="166407223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704856"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3.1. </a:t>
            </a:r>
            <a:r>
              <a:rPr lang="it-IT" sz="1500" dirty="0" smtClean="0"/>
              <a:t>Definizione delle emozioni e importanza della comunicazione di gruppo dopo episodi violenti / esclusivi</a:t>
            </a:r>
            <a:endParaRPr lang="hr-HR" sz="1500" dirty="0" smtClean="0">
              <a:solidFill>
                <a:schemeClr val="accent6"/>
              </a:solidFill>
            </a:endParaRPr>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83568" y="1131590"/>
            <a:ext cx="7962108" cy="293978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r>
              <a:rPr lang="hr-HR" b="1" dirty="0" smtClean="0"/>
              <a:t>Emo</a:t>
            </a:r>
            <a:r>
              <a:rPr lang="it-IT" b="1" dirty="0" err="1" smtClean="0"/>
              <a:t>zioni</a:t>
            </a:r>
            <a:r>
              <a:rPr lang="lt-LT" b="1" dirty="0" smtClean="0"/>
              <a:t> </a:t>
            </a:r>
            <a:endParaRPr lang="en-US" dirty="0" smtClean="0"/>
          </a:p>
          <a:p>
            <a:pPr marL="457200" indent="-457200" algn="l">
              <a:buFont typeface="Arial" pitchFamily="34" charset="0"/>
              <a:buChar char="•"/>
            </a:pPr>
            <a:endParaRPr lang="hr-HR" dirty="0" smtClean="0"/>
          </a:p>
          <a:p>
            <a:pPr marL="457200" indent="-457200" algn="l">
              <a:buFont typeface="Arial" pitchFamily="34" charset="0"/>
              <a:buChar char="•"/>
            </a:pPr>
            <a:r>
              <a:rPr lang="it-IT" sz="2300" dirty="0" smtClean="0"/>
              <a:t>Le emozioni funzionano principalmente per motivare il comportamento sia a livello individuale che di gruppo</a:t>
            </a:r>
          </a:p>
          <a:p>
            <a:pPr marL="457200" indent="-457200" algn="l">
              <a:buFont typeface="Arial" pitchFamily="34" charset="0"/>
              <a:buChar char="•"/>
            </a:pPr>
            <a:r>
              <a:rPr lang="it-IT" sz="2300" dirty="0" smtClean="0"/>
              <a:t>Lo studio scientifico delle emozioni si è tradizionalmente concentrato sull'individuo</a:t>
            </a:r>
          </a:p>
          <a:p>
            <a:pPr marL="457200" indent="-457200" algn="l">
              <a:buFont typeface="Arial" pitchFamily="34" charset="0"/>
              <a:buChar char="•"/>
            </a:pPr>
            <a:r>
              <a:rPr lang="it-IT" sz="2300" dirty="0" smtClean="0"/>
              <a:t>Negli ultimi anni si è sempre più concentrato sulle emozioni di gruppo.</a:t>
            </a:r>
          </a:p>
          <a:p>
            <a:pPr marL="457200" indent="-457200" algn="l">
              <a:buFont typeface="Arial" pitchFamily="34" charset="0"/>
              <a:buChar char="•"/>
            </a:pPr>
            <a:r>
              <a:rPr lang="it-IT" sz="2300" dirty="0" smtClean="0"/>
              <a:t>Le emozioni di gruppo sono fondamentali per creare e mantenere atteggiamenti e relazioni intergruppo</a:t>
            </a:r>
          </a:p>
          <a:p>
            <a:pPr marL="457200" indent="-457200" algn="l">
              <a:buFont typeface="Arial" pitchFamily="34" charset="0"/>
              <a:buChar char="•"/>
            </a:pPr>
            <a:r>
              <a:rPr lang="it-IT" sz="2300" dirty="0" smtClean="0"/>
              <a:t>I cambiamenti di tali emozioni nel tempo possono essere associati a comportamenti intergruppi diversi.</a:t>
            </a:r>
            <a:endParaRPr lang="en-US" sz="2300" dirty="0"/>
          </a:p>
        </p:txBody>
      </p:sp>
    </p:spTree>
    <p:extLst>
      <p:ext uri="{BB962C8B-B14F-4D97-AF65-F5344CB8AC3E}">
        <p14:creationId xmlns:p14="http://schemas.microsoft.com/office/powerpoint/2010/main" val="31903475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lt-LT" sz="1800" dirty="0" smtClean="0">
                <a:solidFill>
                  <a:schemeClr val="tx1"/>
                </a:solidFill>
              </a:rPr>
              <a:t>Unit</a:t>
            </a:r>
            <a:r>
              <a:rPr lang="it-IT" sz="1800" dirty="0" smtClean="0">
                <a:solidFill>
                  <a:schemeClr val="tx1"/>
                </a:solidFill>
              </a:rPr>
              <a:t>à</a:t>
            </a:r>
            <a:r>
              <a:rPr lang="lt-LT" sz="1800" dirty="0" smtClean="0">
                <a:solidFill>
                  <a:schemeClr val="tx1"/>
                </a:solidFill>
              </a:rPr>
              <a:t> </a:t>
            </a:r>
            <a:r>
              <a:rPr lang="hr-HR" sz="1800" dirty="0" smtClean="0">
                <a:solidFill>
                  <a:schemeClr val="tx1"/>
                </a:solidFill>
              </a:rPr>
              <a:t>1</a:t>
            </a:r>
            <a:r>
              <a:rPr lang="lt-LT" sz="1800" dirty="0" smtClean="0">
                <a:solidFill>
                  <a:schemeClr val="tx1"/>
                </a:solidFill>
              </a:rPr>
              <a:t>.</a:t>
            </a:r>
            <a:r>
              <a:rPr lang="en-US" sz="1800" dirty="0" smtClean="0">
                <a:solidFill>
                  <a:schemeClr val="tx1"/>
                </a:solidFill>
              </a:rPr>
              <a:t> </a:t>
            </a:r>
            <a:r>
              <a:rPr lang="it-IT" sz="1800" dirty="0" smtClean="0"/>
              <a:t>Situazioni pericolose e riduzione del pregiudizio</a:t>
            </a:r>
            <a:r>
              <a:rPr lang="lt-LT" sz="1800" dirty="0" smtClean="0"/>
              <a:t/>
            </a:r>
            <a:br>
              <a:rPr lang="lt-LT" sz="1800" dirty="0" smtClean="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971600" y="123478"/>
            <a:ext cx="7632848" cy="857256"/>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3.1. </a:t>
            </a:r>
            <a:r>
              <a:rPr lang="it-IT" sz="1500" dirty="0" smtClean="0"/>
              <a:t>Definizione delle emozioni e importanza della comunicazione di gruppo dopo episodi violenti / esclusivi</a:t>
            </a:r>
            <a:endParaRPr lang="hr-HR" sz="15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83568" y="1131590"/>
            <a:ext cx="8215370" cy="28083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Quattro criteri chiave che definiscono le emozioni a livello di gruppo</a:t>
            </a:r>
          </a:p>
          <a:p>
            <a:pPr marL="457200" indent="-457200" algn="l"/>
            <a:endParaRPr lang="hr-HR" sz="1800" dirty="0" smtClean="0"/>
          </a:p>
          <a:p>
            <a:pPr marL="457200" indent="-457200" algn="l">
              <a:buFont typeface="Arial" pitchFamily="34" charset="0"/>
              <a:buChar char="•"/>
            </a:pPr>
            <a:r>
              <a:rPr lang="it-IT" sz="1800" dirty="0" smtClean="0"/>
              <a:t>Sono distinti dalle emozioni a livello individuale della stessa persona</a:t>
            </a:r>
          </a:p>
          <a:p>
            <a:pPr marL="457200" indent="-457200" algn="l">
              <a:buFont typeface="Arial" pitchFamily="34" charset="0"/>
              <a:buChar char="•"/>
            </a:pPr>
            <a:r>
              <a:rPr lang="it-IT" sz="1800" dirty="0" smtClean="0"/>
              <a:t>Dipendono dal grado di identificazione del gruppo della persona</a:t>
            </a:r>
          </a:p>
          <a:p>
            <a:pPr marL="457200" indent="-457200" algn="l">
              <a:buFont typeface="Arial" pitchFamily="34" charset="0"/>
              <a:buChar char="•"/>
            </a:pPr>
            <a:r>
              <a:rPr lang="it-IT" sz="1800" dirty="0" smtClean="0"/>
              <a:t>Sono socialmente condivisi all'interno di un gruppo</a:t>
            </a:r>
          </a:p>
          <a:p>
            <a:pPr marL="457200" indent="-457200" algn="l">
              <a:buFont typeface="Arial" pitchFamily="34" charset="0"/>
              <a:buChar char="•"/>
            </a:pPr>
            <a:r>
              <a:rPr lang="it-IT" sz="1800" dirty="0" smtClean="0"/>
              <a:t>Contribuiscono a regolare gli atteggiamenti e il comportamento infragruppo e intergruppo</a:t>
            </a:r>
            <a:endParaRPr lang="en-US" sz="1800" dirty="0"/>
          </a:p>
        </p:txBody>
      </p:sp>
    </p:spTree>
    <p:extLst>
      <p:ext uri="{BB962C8B-B14F-4D97-AF65-F5344CB8AC3E}">
        <p14:creationId xmlns:p14="http://schemas.microsoft.com/office/powerpoint/2010/main" val="59544358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95486"/>
            <a:ext cx="7632848"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3.1. </a:t>
            </a:r>
            <a:r>
              <a:rPr lang="it-IT" sz="1500" dirty="0" smtClean="0"/>
              <a:t>Definizione delle emozioni e importanza della comunicazione di gruppo dopo episodi violenti / esclusivi</a:t>
            </a:r>
            <a:endParaRPr lang="hr-HR" sz="15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714348" y="1500180"/>
            <a:ext cx="821537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dirty="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734068" y="1275606"/>
            <a:ext cx="821537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Comunicazione </a:t>
            </a:r>
            <a:endParaRPr lang="en-US" sz="1800" dirty="0" smtClean="0"/>
          </a:p>
          <a:p>
            <a:pPr marL="457200" indent="-457200" algn="l"/>
            <a:endParaRPr lang="hr-HR" sz="1800" dirty="0" smtClean="0"/>
          </a:p>
          <a:p>
            <a:pPr marL="457200" indent="-457200" algn="l">
              <a:buFont typeface="Arial" pitchFamily="34" charset="0"/>
              <a:buChar char="•"/>
            </a:pPr>
            <a:r>
              <a:rPr lang="it-IT" sz="1800" dirty="0" smtClean="0"/>
              <a:t>La comunicazione (verbale e non verbale) è la chiave per la risoluzione dei problemi e l'adattamento a nuove situazioni</a:t>
            </a:r>
          </a:p>
          <a:p>
            <a:pPr marL="457200" indent="-457200" algn="l">
              <a:buFont typeface="Arial" pitchFamily="34" charset="0"/>
              <a:buChar char="•"/>
            </a:pPr>
            <a:r>
              <a:rPr lang="it-IT" sz="1800" dirty="0" smtClean="0"/>
              <a:t>I bambini che hanno difficoltà a comunicare avranno meno capacità di socializzare e fare amicizia, il che a loro volta li farà sentire sottovalutati o insicuri</a:t>
            </a:r>
            <a:endParaRPr lang="hr-HR" sz="1800" dirty="0" smtClean="0"/>
          </a:p>
        </p:txBody>
      </p:sp>
    </p:spTree>
    <p:extLst>
      <p:ext uri="{BB962C8B-B14F-4D97-AF65-F5344CB8AC3E}">
        <p14:creationId xmlns:p14="http://schemas.microsoft.com/office/powerpoint/2010/main" val="10583960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95486"/>
            <a:ext cx="7560840"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3.1. </a:t>
            </a:r>
            <a:r>
              <a:rPr lang="it-IT" sz="1500" dirty="0" smtClean="0"/>
              <a:t>Definizione delle emozioni e importanza della comunicazione di gruppo dopo episodi violenti / esclusivi</a:t>
            </a:r>
            <a:endParaRPr lang="hr-HR" sz="15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714348" y="1500180"/>
            <a:ext cx="821537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dirty="0"/>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755576" y="1059582"/>
            <a:ext cx="8215370" cy="2643206"/>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2300" b="1" dirty="0" smtClean="0"/>
              <a:t>Com</a:t>
            </a:r>
            <a:r>
              <a:rPr lang="it-IT" sz="2300" b="1" dirty="0" err="1" smtClean="0"/>
              <a:t>unicazione</a:t>
            </a:r>
            <a:r>
              <a:rPr lang="it-IT" sz="2300" b="1" dirty="0" smtClean="0"/>
              <a:t> </a:t>
            </a:r>
            <a:endParaRPr lang="en-US" sz="2300" dirty="0" smtClean="0"/>
          </a:p>
          <a:p>
            <a:pPr marL="457200" indent="-457200" algn="l"/>
            <a:endParaRPr lang="hr-HR" sz="2300" dirty="0" smtClean="0"/>
          </a:p>
          <a:p>
            <a:pPr marL="457200" indent="-457200" algn="l">
              <a:buFont typeface="Arial" pitchFamily="34" charset="0"/>
              <a:buChar char="•"/>
            </a:pPr>
            <a:r>
              <a:rPr lang="it-IT" sz="2300" dirty="0" smtClean="0"/>
              <a:t>La comunicazione può essere positiva e negativa - dannosa</a:t>
            </a:r>
          </a:p>
          <a:p>
            <a:pPr marL="457200" indent="-457200" algn="l">
              <a:buFont typeface="Arial" pitchFamily="34" charset="0"/>
              <a:buChar char="•"/>
            </a:pPr>
            <a:r>
              <a:rPr lang="it-IT" sz="2300" dirty="0" smtClean="0"/>
              <a:t>La comunicazione può presentare una forma di comportamento aggressivo</a:t>
            </a:r>
          </a:p>
          <a:p>
            <a:pPr marL="457200" indent="-457200" algn="l">
              <a:buFont typeface="Arial" pitchFamily="34" charset="0"/>
              <a:buChar char="•"/>
            </a:pPr>
            <a:r>
              <a:rPr lang="it-IT" sz="2300" dirty="0" smtClean="0"/>
              <a:t>Una comunicazione aperta e sincera è uno strumento necessario nelle strategie di risoluzione dei problemi</a:t>
            </a:r>
          </a:p>
          <a:p>
            <a:pPr marL="457200" indent="-457200" algn="l">
              <a:buFont typeface="Arial" pitchFamily="34" charset="0"/>
              <a:buChar char="•"/>
            </a:pPr>
            <a:r>
              <a:rPr lang="it-IT" sz="2300" dirty="0" smtClean="0"/>
              <a:t>La comunicazione è un legame tra e tra questi tre settori:</a:t>
            </a:r>
          </a:p>
          <a:p>
            <a:pPr marL="914400" lvl="1" indent="-457200" algn="l">
              <a:buFont typeface="Arial" pitchFamily="34" charset="0"/>
              <a:buChar char="•"/>
            </a:pPr>
            <a:r>
              <a:rPr lang="it-IT" sz="2300" dirty="0" smtClean="0"/>
              <a:t>migliorare le capacità sociali, cognitive e di risoluzione dei problemi dei bambini;</a:t>
            </a:r>
          </a:p>
          <a:p>
            <a:pPr marL="914400" lvl="1" indent="-457200" algn="l">
              <a:buFont typeface="Arial" pitchFamily="34" charset="0"/>
              <a:buChar char="•"/>
            </a:pPr>
            <a:r>
              <a:rPr lang="it-IT" sz="2300" dirty="0" smtClean="0"/>
              <a:t>migliorare le relazioni tra pari;</a:t>
            </a:r>
          </a:p>
          <a:p>
            <a:pPr marL="914400" lvl="1" indent="-457200" algn="l">
              <a:buFont typeface="Arial" pitchFamily="34" charset="0"/>
              <a:buChar char="•"/>
            </a:pPr>
            <a:r>
              <a:rPr lang="it-IT" sz="2300" dirty="0" smtClean="0"/>
              <a:t>ridurre il comportamento dirompente a casa e a scuola (o squadra sportiva)</a:t>
            </a:r>
            <a:endParaRPr lang="en-US" dirty="0"/>
          </a:p>
        </p:txBody>
      </p:sp>
    </p:spTree>
    <p:extLst>
      <p:ext uri="{BB962C8B-B14F-4D97-AF65-F5344CB8AC3E}">
        <p14:creationId xmlns:p14="http://schemas.microsoft.com/office/powerpoint/2010/main" val="142379999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848872"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3.1. </a:t>
            </a:r>
            <a:r>
              <a:rPr lang="it-IT" sz="1500" dirty="0" smtClean="0"/>
              <a:t>Definizione delle emozioni e importanza della comunicazione di gruppo dopo episodi violenti / esclusivi</a:t>
            </a:r>
            <a:endParaRPr lang="hr-HR" sz="1500" dirty="0" smtClean="0">
              <a:solidFill>
                <a:schemeClr val="accent6"/>
              </a:solidFill>
            </a:endParaRPr>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857620" y="1203598"/>
            <a:ext cx="5143536" cy="2939789"/>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en-US" sz="2600" b="1" dirty="0" err="1" smtClean="0"/>
              <a:t>Sviluppo</a:t>
            </a:r>
            <a:r>
              <a:rPr lang="en-US" sz="2600" b="1" dirty="0" smtClean="0"/>
              <a:t> del bambino</a:t>
            </a:r>
          </a:p>
          <a:p>
            <a:pPr marL="457200" indent="-457200" algn="l"/>
            <a:endParaRPr lang="hr-HR" sz="2600" dirty="0" smtClean="0"/>
          </a:p>
          <a:p>
            <a:pPr marL="457200" indent="-457200" algn="l">
              <a:buFont typeface="Arial" pitchFamily="34" charset="0"/>
              <a:buChar char="•"/>
            </a:pPr>
            <a:r>
              <a:rPr lang="it-IT" sz="2600" dirty="0" smtClean="0"/>
              <a:t>Gli atleti che mostrano un comportamento dirompente durante l'allenamento interferiscono con il proprio apprendimento e con quello di altri atleti, riducendo il tempo di istruzione e limitando il rendimento sportivo</a:t>
            </a:r>
          </a:p>
          <a:p>
            <a:pPr marL="457200" indent="-457200" algn="l">
              <a:buFont typeface="Arial" pitchFamily="34" charset="0"/>
              <a:buChar char="•"/>
            </a:pPr>
            <a:endParaRPr lang="it-IT" sz="2600" dirty="0" smtClean="0"/>
          </a:p>
          <a:p>
            <a:pPr marL="457200" indent="-457200" algn="l">
              <a:buFont typeface="Arial" pitchFamily="34" charset="0"/>
              <a:buChar char="•"/>
            </a:pPr>
            <a:r>
              <a:rPr lang="it-IT" sz="2600" dirty="0" smtClean="0"/>
              <a:t>Per evitare che si verifichino comportamenti così difficili, gli allenatori hanno bisogno di strategie efficaci di gestione del comportamento per promuovere comportamenti positivi durante l'allenamento</a:t>
            </a:r>
            <a:endParaRPr lang="en-US" dirty="0"/>
          </a:p>
        </p:txBody>
      </p:sp>
      <p:pic>
        <p:nvPicPr>
          <p:cNvPr id="1026" name="Picture 2" descr="D:\Users\Zoran\Pictures\SAVE 1.jpg"/>
          <p:cNvPicPr>
            <a:picLocks noChangeAspect="1" noChangeArrowheads="1"/>
          </p:cNvPicPr>
          <p:nvPr/>
        </p:nvPicPr>
        <p:blipFill>
          <a:blip r:embed="rId3" cstate="print"/>
          <a:srcRect/>
          <a:stretch>
            <a:fillRect/>
          </a:stretch>
        </p:blipFill>
        <p:spPr bwMode="auto">
          <a:xfrm>
            <a:off x="683568" y="1923678"/>
            <a:ext cx="3048000" cy="1495425"/>
          </a:xfrm>
          <a:prstGeom prst="rect">
            <a:avLst/>
          </a:prstGeom>
          <a:noFill/>
        </p:spPr>
      </p:pic>
    </p:spTree>
    <p:extLst>
      <p:ext uri="{BB962C8B-B14F-4D97-AF65-F5344CB8AC3E}">
        <p14:creationId xmlns:p14="http://schemas.microsoft.com/office/powerpoint/2010/main" val="341976939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8"/>
            <a:ext cx="7776864"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3.1. </a:t>
            </a:r>
            <a:r>
              <a:rPr lang="it-IT" sz="1500" dirty="0" smtClean="0"/>
              <a:t>Definizione delle emozioni e importanza della comunicazione di gruppo dopo episodi violenti / esclusivi</a:t>
            </a:r>
            <a:endParaRPr lang="hr-HR" sz="15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139952" y="1131590"/>
            <a:ext cx="4500594" cy="3000396"/>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en-US" sz="2100" b="1" dirty="0" err="1" smtClean="0"/>
              <a:t>Sviluppo</a:t>
            </a:r>
            <a:r>
              <a:rPr lang="en-US" sz="2100" b="1" dirty="0" smtClean="0"/>
              <a:t> del bambino</a:t>
            </a:r>
            <a:endParaRPr lang="en-US" sz="2100" dirty="0" smtClean="0"/>
          </a:p>
          <a:p>
            <a:pPr marL="457200" indent="-457200" algn="l"/>
            <a:endParaRPr lang="hr-HR" sz="2100" dirty="0" smtClean="0"/>
          </a:p>
          <a:p>
            <a:pPr marL="457200" indent="-457200" algn="l">
              <a:buFont typeface="Arial" pitchFamily="34" charset="0"/>
              <a:buChar char="•"/>
            </a:pPr>
            <a:r>
              <a:rPr lang="it-IT" sz="2100" dirty="0" smtClean="0"/>
              <a:t>Fortunatamente, i ricercatori hanno identificato strategie efficaci per sostenere lo sviluppo sociale ed emotivo dei bambini.</a:t>
            </a:r>
          </a:p>
          <a:p>
            <a:pPr marL="457200" indent="-457200" algn="l">
              <a:buFont typeface="Arial" pitchFamily="34" charset="0"/>
              <a:buChar char="•"/>
            </a:pPr>
            <a:endParaRPr lang="it-IT" sz="2100" dirty="0" smtClean="0"/>
          </a:p>
          <a:p>
            <a:pPr marL="457200" indent="-457200" algn="l">
              <a:buFont typeface="Arial" pitchFamily="34" charset="0"/>
              <a:buChar char="•"/>
            </a:pPr>
            <a:r>
              <a:rPr lang="it-IT" sz="2100" dirty="0" smtClean="0"/>
              <a:t>Dato che i bambini imparano attraverso il gioco e impegnarsi in attività di gioco e di gioco è una caratteristica centrale dell'infanzia, non sorprende che diversi metodi di gioco e basati sul gioco siano stati trovati efficaci per promuovere lo sviluppo sociale ed emotivo dei bambini</a:t>
            </a:r>
            <a:endParaRPr lang="hr-HR" sz="2100" dirty="0" smtClean="0"/>
          </a:p>
          <a:p>
            <a:pPr algn="l"/>
            <a:endParaRPr lang="en-US" sz="2000" dirty="0"/>
          </a:p>
        </p:txBody>
      </p:sp>
      <p:pic>
        <p:nvPicPr>
          <p:cNvPr id="2050" name="Picture 2" descr="D:\Users\Zoran\Pictures\SAVE 8.jpg"/>
          <p:cNvPicPr>
            <a:picLocks noChangeAspect="1" noChangeArrowheads="1"/>
          </p:cNvPicPr>
          <p:nvPr/>
        </p:nvPicPr>
        <p:blipFill>
          <a:blip r:embed="rId3" cstate="print"/>
          <a:srcRect/>
          <a:stretch>
            <a:fillRect/>
          </a:stretch>
        </p:blipFill>
        <p:spPr bwMode="auto">
          <a:xfrm>
            <a:off x="1043608" y="1491630"/>
            <a:ext cx="2619375" cy="1743075"/>
          </a:xfrm>
          <a:prstGeom prst="rect">
            <a:avLst/>
          </a:prstGeom>
          <a:noFill/>
        </p:spPr>
      </p:pic>
    </p:spTree>
    <p:extLst>
      <p:ext uri="{BB962C8B-B14F-4D97-AF65-F5344CB8AC3E}">
        <p14:creationId xmlns:p14="http://schemas.microsoft.com/office/powerpoint/2010/main" val="26650296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971600" y="123478"/>
            <a:ext cx="7416824"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51520" y="1059582"/>
            <a:ext cx="4500594" cy="3000395"/>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2900" b="1" dirty="0" smtClean="0"/>
              <a:t>Sul</a:t>
            </a:r>
            <a:r>
              <a:rPr lang="hr-HR" sz="2900" b="1" dirty="0" smtClean="0"/>
              <a:t> </a:t>
            </a:r>
            <a:r>
              <a:rPr lang="en-US" sz="2900" b="1" dirty="0" smtClean="0"/>
              <a:t>GBG</a:t>
            </a:r>
          </a:p>
          <a:p>
            <a:pPr marL="457200" indent="-457200" algn="l"/>
            <a:r>
              <a:rPr lang="hr-HR" sz="2900" b="1" dirty="0" smtClean="0"/>
              <a:t> (</a:t>
            </a:r>
            <a:r>
              <a:rPr lang="it-IT" sz="2900" b="1" dirty="0" err="1" smtClean="0"/>
              <a:t>Hawkins</a:t>
            </a:r>
            <a:r>
              <a:rPr lang="it-IT" sz="2900" b="1" dirty="0" smtClean="0"/>
              <a:t>, R., </a:t>
            </a:r>
            <a:r>
              <a:rPr lang="it-IT" sz="2900" b="1" dirty="0" err="1" smtClean="0"/>
              <a:t>Nabors</a:t>
            </a:r>
            <a:r>
              <a:rPr lang="it-IT" sz="2900" b="1" dirty="0" smtClean="0"/>
              <a:t>, L. (</a:t>
            </a:r>
            <a:r>
              <a:rPr lang="it-IT" sz="2900" b="1" dirty="0" err="1" smtClean="0"/>
              <a:t>eds</a:t>
            </a:r>
            <a:r>
              <a:rPr lang="it-IT" sz="2900" b="1" dirty="0" smtClean="0"/>
              <a:t>.) 2018</a:t>
            </a:r>
            <a:r>
              <a:rPr lang="it-IT" sz="2900" dirty="0" smtClean="0"/>
              <a:t>). </a:t>
            </a:r>
            <a:endParaRPr lang="en-US" sz="2900" b="1" dirty="0" smtClean="0"/>
          </a:p>
          <a:p>
            <a:pPr marL="457200" indent="-457200" algn="l"/>
            <a:endParaRPr lang="hr-HR" sz="2900" dirty="0" smtClean="0"/>
          </a:p>
          <a:p>
            <a:pPr marL="457200" indent="-457200" algn="l">
              <a:buFont typeface="Arial" pitchFamily="34" charset="0"/>
              <a:buChar char="•"/>
            </a:pPr>
            <a:r>
              <a:rPr lang="it-IT" sz="2900" dirty="0" smtClean="0"/>
              <a:t>Tipo di contingenza di gruppo interdipendente che ha particolare applicabilità all'aula</a:t>
            </a:r>
          </a:p>
          <a:p>
            <a:pPr marL="457200" indent="-457200" algn="l">
              <a:buFont typeface="Arial" pitchFamily="34" charset="0"/>
              <a:buChar char="•"/>
            </a:pPr>
            <a:r>
              <a:rPr lang="it-IT" sz="2900" dirty="0" smtClean="0"/>
              <a:t>Il GBG ha aumentato i comportamenti sociali adeguati e ha ridotto i comportamenti sociali inappropriati nella classe di educazione fisica</a:t>
            </a:r>
            <a:endParaRPr lang="en-US" dirty="0"/>
          </a:p>
        </p:txBody>
      </p:sp>
      <p:pic>
        <p:nvPicPr>
          <p:cNvPr id="3074" name="Picture 2" descr="D:\Users\Zoran\Pictures\SAVE 12.jpg"/>
          <p:cNvPicPr>
            <a:picLocks noChangeAspect="1" noChangeArrowheads="1"/>
          </p:cNvPicPr>
          <p:nvPr/>
        </p:nvPicPr>
        <p:blipFill>
          <a:blip r:embed="rId3" cstate="print"/>
          <a:srcRect/>
          <a:stretch>
            <a:fillRect/>
          </a:stretch>
        </p:blipFill>
        <p:spPr bwMode="auto">
          <a:xfrm>
            <a:off x="5580112" y="1275606"/>
            <a:ext cx="1809750" cy="2533650"/>
          </a:xfrm>
          <a:prstGeom prst="rect">
            <a:avLst/>
          </a:prstGeom>
          <a:noFill/>
        </p:spPr>
      </p:pic>
    </p:spTree>
    <p:extLst>
      <p:ext uri="{BB962C8B-B14F-4D97-AF65-F5344CB8AC3E}">
        <p14:creationId xmlns:p14="http://schemas.microsoft.com/office/powerpoint/2010/main" val="12527897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632848"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491880" y="1131590"/>
            <a:ext cx="4929222" cy="292895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en-US" sz="2000" b="1" dirty="0" smtClean="0"/>
              <a:t>Il Contingency management</a:t>
            </a:r>
          </a:p>
          <a:p>
            <a:pPr marL="457200" indent="-457200" algn="l"/>
            <a:endParaRPr lang="hr-HR" sz="2200" dirty="0" smtClean="0"/>
          </a:p>
          <a:p>
            <a:pPr marL="457200" indent="-457200" algn="l">
              <a:buFont typeface="Arial" pitchFamily="34" charset="0"/>
              <a:buChar char="•"/>
            </a:pPr>
            <a:r>
              <a:rPr lang="it-IT" sz="2200" dirty="0" smtClean="0"/>
              <a:t>si riferisce a un tipo di terapia comportamentale in cui gli individui o un gruppo sono "rafforzati" o premiati per l'evidenza di un cambiamento comportamentale positivo</a:t>
            </a:r>
          </a:p>
          <a:p>
            <a:pPr marL="457200" indent="-457200" algn="l">
              <a:buFont typeface="Arial" pitchFamily="34" charset="0"/>
              <a:buChar char="•"/>
            </a:pPr>
            <a:r>
              <a:rPr lang="it-IT" sz="2200" dirty="0" smtClean="0"/>
              <a:t>progettato per aumentare l'insorgenza di comportamenti appropriati e ridurre l'insorgenza di comportamenti inappropriati</a:t>
            </a:r>
            <a:endParaRPr lang="en-US" dirty="0"/>
          </a:p>
        </p:txBody>
      </p:sp>
      <p:pic>
        <p:nvPicPr>
          <p:cNvPr id="4098" name="Picture 2" descr="D:\Users\Zoran\Pictures\SAVE 13.jpg"/>
          <p:cNvPicPr>
            <a:picLocks noChangeAspect="1" noChangeArrowheads="1"/>
          </p:cNvPicPr>
          <p:nvPr/>
        </p:nvPicPr>
        <p:blipFill>
          <a:blip r:embed="rId3" cstate="print"/>
          <a:srcRect/>
          <a:stretch>
            <a:fillRect/>
          </a:stretch>
        </p:blipFill>
        <p:spPr bwMode="auto">
          <a:xfrm>
            <a:off x="1043608" y="1491630"/>
            <a:ext cx="1895475" cy="2409825"/>
          </a:xfrm>
          <a:prstGeom prst="rect">
            <a:avLst/>
          </a:prstGeom>
          <a:noFill/>
        </p:spPr>
      </p:pic>
    </p:spTree>
    <p:extLst>
      <p:ext uri="{BB962C8B-B14F-4D97-AF65-F5344CB8AC3E}">
        <p14:creationId xmlns:p14="http://schemas.microsoft.com/office/powerpoint/2010/main" val="101983504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971600" y="123478"/>
            <a:ext cx="7416824"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67544" y="1131590"/>
            <a:ext cx="4608512" cy="2928957"/>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2300" b="1" dirty="0" smtClean="0"/>
              <a:t>Le contingenze di gruppo</a:t>
            </a:r>
            <a:endParaRPr lang="en-US" sz="2300" b="1" dirty="0" smtClean="0"/>
          </a:p>
          <a:p>
            <a:pPr marL="457200" indent="-457200" algn="l"/>
            <a:endParaRPr lang="hr-HR" sz="2300" dirty="0" smtClean="0"/>
          </a:p>
          <a:p>
            <a:pPr marL="457200" indent="-457200" algn="l">
              <a:buFont typeface="Arial" pitchFamily="34" charset="0"/>
              <a:buChar char="•"/>
            </a:pPr>
            <a:r>
              <a:rPr lang="it-IT" sz="2300" dirty="0" smtClean="0"/>
              <a:t>progettato per promuovere il comportamento positivo di tutti gli studenti in classe</a:t>
            </a:r>
          </a:p>
          <a:p>
            <a:pPr marL="457200" indent="-457200" algn="l">
              <a:buFont typeface="Arial" pitchFamily="34" charset="0"/>
              <a:buChar char="•"/>
            </a:pPr>
            <a:r>
              <a:rPr lang="it-IT" sz="2300" dirty="0" smtClean="0"/>
              <a:t>può essere utilizzato durante le lezioni di educazione fisica o durante le sessioni di allenamento sportivo</a:t>
            </a:r>
          </a:p>
          <a:p>
            <a:pPr marL="457200" indent="-457200" algn="l">
              <a:buFont typeface="Arial" pitchFamily="34" charset="0"/>
              <a:buChar char="•"/>
            </a:pPr>
            <a:r>
              <a:rPr lang="it-IT" sz="2300" dirty="0" smtClean="0"/>
              <a:t>ben supportato dalla ricerca e può essere considerato una strategia basata sull'evidenza</a:t>
            </a:r>
            <a:endParaRPr lang="en-US" dirty="0"/>
          </a:p>
        </p:txBody>
      </p:sp>
      <p:pic>
        <p:nvPicPr>
          <p:cNvPr id="5122" name="Picture 2" descr="D:\Users\Zoran\Pictures\SAVE 14.jpg"/>
          <p:cNvPicPr>
            <a:picLocks noChangeAspect="1" noChangeArrowheads="1"/>
          </p:cNvPicPr>
          <p:nvPr/>
        </p:nvPicPr>
        <p:blipFill>
          <a:blip r:embed="rId3" cstate="print"/>
          <a:srcRect/>
          <a:stretch>
            <a:fillRect/>
          </a:stretch>
        </p:blipFill>
        <p:spPr bwMode="auto">
          <a:xfrm>
            <a:off x="5364088" y="1419622"/>
            <a:ext cx="3024336" cy="2376264"/>
          </a:xfrm>
          <a:prstGeom prst="rect">
            <a:avLst/>
          </a:prstGeom>
          <a:noFill/>
        </p:spPr>
      </p:pic>
    </p:spTree>
    <p:extLst>
      <p:ext uri="{BB962C8B-B14F-4D97-AF65-F5344CB8AC3E}">
        <p14:creationId xmlns:p14="http://schemas.microsoft.com/office/powerpoint/2010/main" val="21946954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704856"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83568" y="1142991"/>
            <a:ext cx="7632848"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Le contingenze di gruppo</a:t>
            </a:r>
            <a:endParaRPr lang="en-US" sz="1800" b="1" dirty="0" smtClean="0"/>
          </a:p>
          <a:p>
            <a:pPr marL="457200" indent="-457200" algn="l"/>
            <a:endParaRPr lang="hr-HR" sz="1800" dirty="0" smtClean="0"/>
          </a:p>
          <a:p>
            <a:pPr marL="457200" indent="-457200" algn="l">
              <a:buFont typeface="Arial" pitchFamily="34" charset="0"/>
              <a:buChar char="•"/>
            </a:pPr>
            <a:r>
              <a:rPr lang="it-IT" sz="1800" dirty="0" smtClean="0"/>
              <a:t>applicare gli stessi comportamenti, criteri e rinforzi target a tutti gli atleti</a:t>
            </a:r>
          </a:p>
          <a:p>
            <a:pPr marL="457200" indent="-457200" algn="l">
              <a:buFont typeface="Arial" pitchFamily="34" charset="0"/>
              <a:buChar char="•"/>
            </a:pPr>
            <a:r>
              <a:rPr lang="it-IT" sz="1800" dirty="0" smtClean="0"/>
              <a:t>può ridurre o eventualmente anche eliminare la necessità di molteplici piani di intervento individualizzati per gli atleti che dimostrano tassi più elevati di comportamento impegnativo</a:t>
            </a:r>
            <a:endParaRPr lang="en-US" sz="1800" dirty="0"/>
          </a:p>
        </p:txBody>
      </p:sp>
    </p:spTree>
    <p:extLst>
      <p:ext uri="{BB962C8B-B14F-4D97-AF65-F5344CB8AC3E}">
        <p14:creationId xmlns:p14="http://schemas.microsoft.com/office/powerpoint/2010/main" val="331724088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632848"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2844" y="1357304"/>
            <a:ext cx="356506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it-IT" sz="1800" b="1" dirty="0" smtClean="0"/>
              <a:t>Tipi di contingenze di gruppo</a:t>
            </a:r>
            <a:r>
              <a:rPr lang="hr-HR" sz="1800" b="1" dirty="0" smtClean="0"/>
              <a:t>:</a:t>
            </a:r>
            <a:endParaRPr lang="hr-HR" sz="1800" b="1" dirty="0"/>
          </a:p>
          <a:p>
            <a:pPr algn="l"/>
            <a:endParaRPr lang="hr-HR" sz="1800" dirty="0" smtClean="0"/>
          </a:p>
          <a:p>
            <a:pPr marL="457200" indent="-457200" algn="l">
              <a:buFont typeface="Arial" pitchFamily="34" charset="0"/>
              <a:buChar char="•"/>
            </a:pPr>
            <a:r>
              <a:rPr lang="en-US" sz="1800" dirty="0" err="1" smtClean="0"/>
              <a:t>Indipendente</a:t>
            </a:r>
            <a:endParaRPr lang="en-US" sz="1800" dirty="0" smtClean="0"/>
          </a:p>
          <a:p>
            <a:pPr marL="457200" indent="-457200" algn="l">
              <a:buFont typeface="Arial" pitchFamily="34" charset="0"/>
              <a:buChar char="•"/>
            </a:pPr>
            <a:r>
              <a:rPr lang="en-US" sz="1800" dirty="0" err="1" smtClean="0"/>
              <a:t>dipendente</a:t>
            </a:r>
            <a:endParaRPr lang="en-US" sz="1800" dirty="0" smtClean="0"/>
          </a:p>
          <a:p>
            <a:pPr marL="457200" indent="-457200" algn="l">
              <a:buFont typeface="Arial" pitchFamily="34" charset="0"/>
              <a:buChar char="•"/>
            </a:pPr>
            <a:r>
              <a:rPr lang="en-US" sz="1800" dirty="0" err="1" smtClean="0"/>
              <a:t>interdipendente</a:t>
            </a:r>
            <a:endParaRPr lang="en-US" sz="1800" dirty="0"/>
          </a:p>
        </p:txBody>
      </p:sp>
      <p:pic>
        <p:nvPicPr>
          <p:cNvPr id="9" name="Picture 2" descr="D:\Users\Zoran\Pictures\SAVE 15.jpg"/>
          <p:cNvPicPr>
            <a:picLocks noChangeAspect="1" noChangeArrowheads="1"/>
          </p:cNvPicPr>
          <p:nvPr/>
        </p:nvPicPr>
        <p:blipFill>
          <a:blip r:embed="rId3" cstate="print"/>
          <a:srcRect/>
          <a:stretch>
            <a:fillRect/>
          </a:stretch>
        </p:blipFill>
        <p:spPr bwMode="auto">
          <a:xfrm>
            <a:off x="4644008" y="1347614"/>
            <a:ext cx="3312368" cy="2520280"/>
          </a:xfrm>
          <a:prstGeom prst="rect">
            <a:avLst/>
          </a:prstGeom>
          <a:noFill/>
        </p:spPr>
      </p:pic>
    </p:spTree>
    <p:extLst>
      <p:ext uri="{BB962C8B-B14F-4D97-AF65-F5344CB8AC3E}">
        <p14:creationId xmlns:p14="http://schemas.microsoft.com/office/powerpoint/2010/main" val="304096740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043608" y="123478"/>
            <a:ext cx="7226249" cy="432048"/>
          </a:xfrm>
        </p:spPr>
        <p:txBody>
          <a:bodyPr>
            <a:normAutofit/>
          </a:bodyPr>
          <a:lstStyle/>
          <a:p>
            <a:r>
              <a:rPr lang="lt-LT" sz="1800" dirty="0" smtClean="0">
                <a:solidFill>
                  <a:schemeClr val="tx1"/>
                </a:solidFill>
              </a:rPr>
              <a:t>Unit</a:t>
            </a:r>
            <a:r>
              <a:rPr lang="it-IT" sz="1800" dirty="0" smtClean="0">
                <a:solidFill>
                  <a:schemeClr val="tx1"/>
                </a:solidFill>
              </a:rPr>
              <a:t>à</a:t>
            </a:r>
            <a:r>
              <a:rPr lang="lt-LT" sz="1800" dirty="0" smtClean="0">
                <a:solidFill>
                  <a:schemeClr val="tx1"/>
                </a:solidFill>
              </a:rPr>
              <a:t> </a:t>
            </a:r>
            <a:r>
              <a:rPr lang="hr-HR" sz="1800" dirty="0" smtClean="0">
                <a:solidFill>
                  <a:schemeClr val="tx1"/>
                </a:solidFill>
              </a:rPr>
              <a:t>1</a:t>
            </a:r>
            <a:r>
              <a:rPr lang="lt-LT" sz="1800" dirty="0" smtClean="0">
                <a:solidFill>
                  <a:schemeClr val="tx1"/>
                </a:solidFill>
              </a:rPr>
              <a:t>.</a:t>
            </a:r>
            <a:r>
              <a:rPr lang="en-US" sz="1800" dirty="0" smtClean="0">
                <a:solidFill>
                  <a:schemeClr val="tx1"/>
                </a:solidFill>
              </a:rPr>
              <a:t> </a:t>
            </a:r>
            <a:r>
              <a:rPr lang="it-IT" sz="1800" dirty="0" smtClean="0"/>
              <a:t>Situazioni pericolose e riduzione del pregiudizio</a:t>
            </a:r>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1115616" y="1203598"/>
            <a:ext cx="7020780" cy="23179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it-IT" sz="1800" b="1" dirty="0" smtClean="0">
                <a:solidFill>
                  <a:schemeClr val="tx1"/>
                </a:solidFill>
              </a:rPr>
              <a:t>Unità 1.1 </a:t>
            </a:r>
            <a:r>
              <a:rPr lang="it-IT" sz="1800" dirty="0" smtClean="0">
                <a:solidFill>
                  <a:schemeClr val="tx1">
                    <a:lumMod val="50000"/>
                    <a:lumOff val="50000"/>
                  </a:schemeClr>
                </a:solidFill>
              </a:rPr>
              <a:t>Definizione di situazioni pericolose e ambiente pericoloso che comporta comportamenti socialmente inappropriati</a:t>
            </a:r>
          </a:p>
          <a:p>
            <a:pPr algn="l"/>
            <a:r>
              <a:rPr lang="it-IT" sz="1800" b="1" dirty="0" smtClean="0">
                <a:solidFill>
                  <a:schemeClr val="tx1"/>
                </a:solidFill>
              </a:rPr>
              <a:t>Unità 1.2. </a:t>
            </a:r>
            <a:r>
              <a:rPr lang="it-IT" sz="1800" dirty="0" smtClean="0">
                <a:solidFill>
                  <a:schemeClr val="tx1">
                    <a:lumMod val="50000"/>
                    <a:lumOff val="50000"/>
                  </a:schemeClr>
                </a:solidFill>
              </a:rPr>
              <a:t>Definizione del pregiudizio come prerequisito più comune per lo sviluppo di comportamenti violenti ed esclusivi</a:t>
            </a:r>
            <a:endParaRPr lang="en-US" sz="1800" dirty="0">
              <a:solidFill>
                <a:schemeClr val="tx1">
                  <a:lumMod val="50000"/>
                  <a:lumOff val="50000"/>
                </a:schemeClr>
              </a:solidFill>
            </a:endParaRPr>
          </a:p>
        </p:txBody>
      </p:sp>
      <p:sp>
        <p:nvSpPr>
          <p:cNvPr id="9" name="Pravokutnik 8"/>
          <p:cNvSpPr/>
          <p:nvPr/>
        </p:nvSpPr>
        <p:spPr>
          <a:xfrm>
            <a:off x="1547664" y="843558"/>
            <a:ext cx="6336704" cy="369332"/>
          </a:xfrm>
          <a:prstGeom prst="rect">
            <a:avLst/>
          </a:prstGeom>
        </p:spPr>
        <p:txBody>
          <a:bodyPr wrap="square">
            <a:spAutoFit/>
          </a:bodyPr>
          <a:lstStyle/>
          <a:p>
            <a:pPr lvl="0" algn="ctr">
              <a:spcBef>
                <a:spcPct val="20000"/>
              </a:spcBef>
            </a:pPr>
            <a:r>
              <a:rPr lang="hr-HR" b="1" dirty="0" smtClean="0">
                <a:solidFill>
                  <a:prstClr val="black">
                    <a:tint val="75000"/>
                  </a:prstClr>
                </a:solidFill>
                <a:latin typeface="Open Sans" pitchFamily="34" charset="0"/>
              </a:rPr>
              <a:t>Conten</a:t>
            </a:r>
            <a:r>
              <a:rPr lang="it-IT" b="1" dirty="0" err="1" smtClean="0">
                <a:solidFill>
                  <a:prstClr val="black">
                    <a:tint val="75000"/>
                  </a:prstClr>
                </a:solidFill>
                <a:latin typeface="Open Sans" pitchFamily="34" charset="0"/>
              </a:rPr>
              <a:t>uti</a:t>
            </a:r>
            <a:endParaRPr lang="lt-LT" b="1" dirty="0">
              <a:solidFill>
                <a:prstClr val="black">
                  <a:tint val="75000"/>
                </a:prstClr>
              </a:solidFill>
            </a:endParaRPr>
          </a:p>
        </p:txBody>
      </p:sp>
    </p:spTree>
    <p:extLst>
      <p:ext uri="{BB962C8B-B14F-4D97-AF65-F5344CB8AC3E}">
        <p14:creationId xmlns:p14="http://schemas.microsoft.com/office/powerpoint/2010/main" val="23087479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785786" y="142858"/>
            <a:ext cx="7344816" cy="969439"/>
          </a:xfrm>
        </p:spPr>
        <p:txBody>
          <a:bodyPr>
            <a:normAutofit fontScale="62500" lnSpcReduction="20000"/>
          </a:bodyPr>
          <a:lstStyle/>
          <a:p>
            <a:pPr algn="l"/>
            <a:r>
              <a:rPr lang="hr-HR" b="1" dirty="0" smtClean="0">
                <a:solidFill>
                  <a:schemeClr val="tx1"/>
                </a:solidFill>
              </a:rPr>
              <a:t>Unit</a:t>
            </a:r>
            <a:r>
              <a:rPr lang="it-IT" b="1" dirty="0" smtClean="0">
                <a:solidFill>
                  <a:schemeClr val="tx1"/>
                </a:solidFill>
              </a:rPr>
              <a:t>à</a:t>
            </a:r>
            <a:r>
              <a:rPr lang="hr-HR" b="1" dirty="0" smtClean="0">
                <a:solidFill>
                  <a:schemeClr val="tx1"/>
                </a:solidFill>
              </a:rPr>
              <a:t> 3.2. </a:t>
            </a:r>
            <a:r>
              <a:rPr lang="hr-HR" dirty="0" smtClean="0">
                <a:solidFill>
                  <a:schemeClr val="tx1">
                    <a:lumMod val="50000"/>
                    <a:lumOff val="50000"/>
                  </a:schemeClr>
                </a:solidFill>
              </a:rPr>
              <a:t>GBG </a:t>
            </a:r>
            <a:r>
              <a:rPr lang="it-IT" dirty="0" smtClean="0">
                <a:solidFill>
                  <a:schemeClr val="tx1">
                    <a:lumMod val="50000"/>
                    <a:lumOff val="50000"/>
                  </a:schemeClr>
                </a:solidFill>
              </a:rPr>
              <a:t>e </a:t>
            </a:r>
            <a:r>
              <a:rPr lang="hr-HR" dirty="0" smtClean="0">
                <a:solidFill>
                  <a:schemeClr val="tx1">
                    <a:lumMod val="50000"/>
                    <a:lumOff val="50000"/>
                  </a:schemeClr>
                </a:solidFill>
              </a:rPr>
              <a:t>peer reporting </a:t>
            </a:r>
            <a:r>
              <a:rPr lang="it-IT" dirty="0" smtClean="0">
                <a:solidFill>
                  <a:schemeClr val="tx1">
                    <a:lumMod val="50000"/>
                    <a:lumOff val="50000"/>
                  </a:schemeClr>
                </a:solidFill>
              </a:rPr>
              <a:t>positivo come metodi basati sul gioco per promuovere lo sviluppo sociale ed emotivo dei bambini</a:t>
            </a:r>
            <a:endParaRPr lang="it-IT" b="1" dirty="0" smtClean="0">
              <a:solidFill>
                <a:schemeClr val="tx1">
                  <a:lumMod val="50000"/>
                  <a:lumOff val="50000"/>
                </a:schemeClr>
              </a:solidFill>
            </a:endParaRPr>
          </a:p>
          <a:p>
            <a:pPr algn="l"/>
            <a:endParaRPr lang="it-IT" dirty="0" smtClean="0">
              <a:solidFill>
                <a:schemeClr val="tx1">
                  <a:lumMod val="50000"/>
                  <a:lumOff val="50000"/>
                </a:schemeClr>
              </a:solidFill>
            </a:endParaRPr>
          </a:p>
          <a:p>
            <a:pPr algn="l"/>
            <a:r>
              <a:rPr lang="it-IT" dirty="0" smtClean="0">
                <a:solidFill>
                  <a:schemeClr val="tx1">
                    <a:lumMod val="50000"/>
                    <a:lumOff val="50000"/>
                  </a:schemeClr>
                </a:solidFill>
              </a:rPr>
              <a:t>Caratteristiche delle contingenze di gruppo</a:t>
            </a:r>
            <a:endParaRPr lang="hr-HR" dirty="0" smtClean="0">
              <a:solidFill>
                <a:schemeClr val="tx1">
                  <a:lumMod val="50000"/>
                  <a:lumOff val="50000"/>
                </a:schemeClr>
              </a:solidFill>
            </a:endParaRPr>
          </a:p>
          <a:p>
            <a:endParaRPr lang="en-GB"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1142990"/>
            <a:ext cx="8286808" cy="28575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hr-HR" dirty="0" smtClean="0"/>
          </a:p>
          <a:p>
            <a:endParaRPr lang="hr-HR" dirty="0" smtClean="0"/>
          </a:p>
          <a:p>
            <a:endParaRPr lang="hr-HR" dirty="0" smtClean="0"/>
          </a:p>
          <a:p>
            <a:endParaRPr lang="en-US" dirty="0"/>
          </a:p>
        </p:txBody>
      </p:sp>
      <p:graphicFrame>
        <p:nvGraphicFramePr>
          <p:cNvPr id="12" name="Tablica 11"/>
          <p:cNvGraphicFramePr>
            <a:graphicFrameLocks noGrp="1"/>
          </p:cNvGraphicFramePr>
          <p:nvPr>
            <p:extLst>
              <p:ext uri="{D42A27DB-BD31-4B8C-83A1-F6EECF244321}">
                <p14:modId xmlns:p14="http://schemas.microsoft.com/office/powerpoint/2010/main" val="2409376104"/>
              </p:ext>
            </p:extLst>
          </p:nvPr>
        </p:nvGraphicFramePr>
        <p:xfrm>
          <a:off x="714348" y="1214428"/>
          <a:ext cx="7215238" cy="2834640"/>
        </p:xfrm>
        <a:graphic>
          <a:graphicData uri="http://schemas.openxmlformats.org/drawingml/2006/table">
            <a:tbl>
              <a:tblPr firstRow="1" bandRow="1">
                <a:tableStyleId>{5940675A-B579-460E-94D1-54222C63F5DA}</a:tableStyleId>
              </a:tblPr>
              <a:tblGrid>
                <a:gridCol w="1954127"/>
                <a:gridCol w="1878968"/>
                <a:gridCol w="1728651"/>
                <a:gridCol w="1653492"/>
              </a:tblGrid>
              <a:tr h="370840">
                <a:tc>
                  <a:txBody>
                    <a:bodyPr/>
                    <a:lstStyle/>
                    <a:p>
                      <a:r>
                        <a:rPr lang="hr-HR" smtClean="0"/>
                        <a:t>Contingen</a:t>
                      </a:r>
                      <a:r>
                        <a:rPr lang="it-IT" smtClean="0"/>
                        <a:t>za</a:t>
                      </a:r>
                      <a:endParaRPr lang="hr-HR" dirty="0"/>
                    </a:p>
                  </a:txBody>
                  <a:tcPr/>
                </a:tc>
                <a:tc>
                  <a:txBody>
                    <a:bodyPr/>
                    <a:lstStyle/>
                    <a:p>
                      <a:r>
                        <a:rPr lang="it-IT" dirty="0" smtClean="0"/>
                        <a:t>Responsabilità</a:t>
                      </a:r>
                      <a:r>
                        <a:rPr lang="it-IT" baseline="0" dirty="0" smtClean="0"/>
                        <a:t> cade su</a:t>
                      </a:r>
                      <a:endParaRPr lang="hr-HR" dirty="0"/>
                    </a:p>
                  </a:txBody>
                  <a:tcPr/>
                </a:tc>
                <a:tc>
                  <a:txBody>
                    <a:bodyPr/>
                    <a:lstStyle/>
                    <a:p>
                      <a:r>
                        <a:rPr lang="it-IT" dirty="0" smtClean="0"/>
                        <a:t>Comportamento osservato come criterio</a:t>
                      </a:r>
                      <a:endParaRPr lang="hr-HR" dirty="0"/>
                    </a:p>
                  </a:txBody>
                  <a:tcPr/>
                </a:tc>
                <a:tc>
                  <a:txBody>
                    <a:bodyPr/>
                    <a:lstStyle/>
                    <a:p>
                      <a:r>
                        <a:rPr lang="it-IT" dirty="0" smtClean="0"/>
                        <a:t>Chi riceve la ricompensa</a:t>
                      </a:r>
                      <a:endParaRPr lang="hr-HR" dirty="0"/>
                    </a:p>
                  </a:txBody>
                  <a:tcPr/>
                </a:tc>
              </a:tr>
              <a:tr h="370840">
                <a:tc>
                  <a:txBody>
                    <a:bodyPr/>
                    <a:lstStyle/>
                    <a:p>
                      <a:r>
                        <a:rPr lang="it-IT" dirty="0" smtClean="0"/>
                        <a:t>Interdipendente</a:t>
                      </a:r>
                      <a:endParaRPr lang="hr-HR" dirty="0"/>
                    </a:p>
                  </a:txBody>
                  <a:tcPr/>
                </a:tc>
                <a:tc>
                  <a:txBody>
                    <a:bodyPr/>
                    <a:lstStyle/>
                    <a:p>
                      <a:r>
                        <a:rPr lang="it-IT" dirty="0" smtClean="0"/>
                        <a:t>Intero gruppo</a:t>
                      </a:r>
                      <a:endParaRPr lang="hr-HR" dirty="0"/>
                    </a:p>
                  </a:txBody>
                  <a:tcPr/>
                </a:tc>
                <a:tc>
                  <a:txBody>
                    <a:bodyPr/>
                    <a:lstStyle/>
                    <a:p>
                      <a:r>
                        <a:rPr lang="it-IT" smtClean="0"/>
                        <a:t>Intero gruppo</a:t>
                      </a:r>
                      <a:endParaRPr lang="hr-HR" dirty="0"/>
                    </a:p>
                  </a:txBody>
                  <a:tcPr/>
                </a:tc>
                <a:tc>
                  <a:txBody>
                    <a:bodyPr/>
                    <a:lstStyle/>
                    <a:p>
                      <a:r>
                        <a:rPr lang="it-IT" dirty="0" smtClean="0"/>
                        <a:t>Intero gruppo</a:t>
                      </a:r>
                      <a:endParaRPr lang="hr-HR" dirty="0" smtClean="0"/>
                    </a:p>
                    <a:p>
                      <a:endParaRPr lang="hr-HR" dirty="0"/>
                    </a:p>
                  </a:txBody>
                  <a:tcPr/>
                </a:tc>
              </a:tr>
              <a:tr h="370840">
                <a:tc>
                  <a:txBody>
                    <a:bodyPr/>
                    <a:lstStyle/>
                    <a:p>
                      <a:r>
                        <a:rPr lang="it-IT" dirty="0" smtClean="0"/>
                        <a:t>Indipendente</a:t>
                      </a:r>
                      <a:endParaRPr lang="hr-HR" dirty="0"/>
                    </a:p>
                  </a:txBody>
                  <a:tcPr/>
                </a:tc>
                <a:tc>
                  <a:txBody>
                    <a:bodyPr/>
                    <a:lstStyle/>
                    <a:p>
                      <a:r>
                        <a:rPr lang="it-IT" dirty="0" smtClean="0"/>
                        <a:t>Intero gruppo</a:t>
                      </a:r>
                      <a:endParaRPr lang="hr-HR" dirty="0"/>
                    </a:p>
                  </a:txBody>
                  <a:tcPr/>
                </a:tc>
                <a:tc>
                  <a:txBody>
                    <a:bodyPr/>
                    <a:lstStyle/>
                    <a:p>
                      <a:r>
                        <a:rPr lang="hr-HR" dirty="0" smtClean="0"/>
                        <a:t>Individual</a:t>
                      </a:r>
                      <a:r>
                        <a:rPr lang="it-IT" dirty="0" smtClean="0"/>
                        <a:t>e</a:t>
                      </a:r>
                      <a:endParaRPr lang="hr-H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Individual</a:t>
                      </a:r>
                      <a:r>
                        <a:rPr lang="it-IT" dirty="0" smtClean="0"/>
                        <a:t>e</a:t>
                      </a:r>
                      <a:endParaRPr lang="hr-HR" dirty="0" smtClean="0"/>
                    </a:p>
                    <a:p>
                      <a:endParaRPr lang="hr-HR" dirty="0"/>
                    </a:p>
                  </a:txBody>
                  <a:tcPr/>
                </a:tc>
              </a:tr>
              <a:tr h="370840">
                <a:tc>
                  <a:txBody>
                    <a:bodyPr/>
                    <a:lstStyle/>
                    <a:p>
                      <a:r>
                        <a:rPr lang="it-IT" dirty="0" smtClean="0"/>
                        <a:t>Dipendente</a:t>
                      </a:r>
                      <a:endParaRPr lang="hr-HR" dirty="0"/>
                    </a:p>
                  </a:txBody>
                  <a:tcPr/>
                </a:tc>
                <a:tc>
                  <a:txBody>
                    <a:bodyPr/>
                    <a:lstStyle/>
                    <a:p>
                      <a:r>
                        <a:rPr lang="it-IT" dirty="0" smtClean="0"/>
                        <a:t>Individuo o piccolo gruppo</a:t>
                      </a:r>
                      <a:endParaRPr lang="hr-HR" dirty="0"/>
                    </a:p>
                  </a:txBody>
                  <a:tcPr/>
                </a:tc>
                <a:tc>
                  <a:txBody>
                    <a:bodyPr/>
                    <a:lstStyle/>
                    <a:p>
                      <a:r>
                        <a:rPr lang="it-IT" dirty="0" smtClean="0"/>
                        <a:t>Individuo o piccolo gruppo</a:t>
                      </a:r>
                      <a:endParaRPr lang="hr-HR" dirty="0"/>
                    </a:p>
                  </a:txBody>
                  <a:tcPr/>
                </a:tc>
                <a:tc>
                  <a:txBody>
                    <a:bodyPr/>
                    <a:lstStyle/>
                    <a:p>
                      <a:r>
                        <a:rPr lang="it-IT" dirty="0" smtClean="0"/>
                        <a:t>Intero gruppo</a:t>
                      </a:r>
                      <a:endParaRPr lang="hr-HR" dirty="0" smtClean="0"/>
                    </a:p>
                    <a:p>
                      <a:endParaRPr lang="hr-HR" dirty="0"/>
                    </a:p>
                  </a:txBody>
                  <a:tcPr/>
                </a:tc>
              </a:tr>
            </a:tbl>
          </a:graphicData>
        </a:graphic>
      </p:graphicFrame>
    </p:spTree>
    <p:extLst>
      <p:ext uri="{BB962C8B-B14F-4D97-AF65-F5344CB8AC3E}">
        <p14:creationId xmlns:p14="http://schemas.microsoft.com/office/powerpoint/2010/main" val="88891354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88832"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it-IT" sz="1500" b="1"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67544" y="987574"/>
            <a:ext cx="7672936" cy="30129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Vantaggi delle contingenze di gruppo interdipendenti</a:t>
            </a:r>
          </a:p>
          <a:p>
            <a:pPr marL="457200" indent="-457200" algn="l"/>
            <a:endParaRPr lang="hr-HR" sz="1800" dirty="0" smtClean="0"/>
          </a:p>
          <a:p>
            <a:pPr marL="457200" indent="-457200" algn="l">
              <a:buFont typeface="Arial" pitchFamily="34" charset="0"/>
              <a:buChar char="•"/>
            </a:pPr>
            <a:r>
              <a:rPr lang="it-IT" sz="1800" dirty="0" smtClean="0"/>
              <a:t>Dei tre tipi di contingenze di gruppo (cioè dipendenti, indipendenti, interdipendenti), le contingenze di gruppo interdipendenti hanno maggiori probabilità di incoraggiare gli studenti a lavorare insieme per dimostrare il comportamento appropriato in classe affinché il gruppo possa accedere alla ricompensa</a:t>
            </a:r>
          </a:p>
          <a:p>
            <a:pPr marL="457200" indent="-457200" algn="l">
              <a:buFont typeface="Arial" pitchFamily="34" charset="0"/>
              <a:buChar char="•"/>
            </a:pPr>
            <a:r>
              <a:rPr lang="it-IT" sz="1800" dirty="0" smtClean="0"/>
              <a:t>I premi per le attività possono essere erogati più facilmente a livello di gruppo</a:t>
            </a:r>
            <a:endParaRPr lang="en-US" sz="1800" dirty="0"/>
          </a:p>
        </p:txBody>
      </p:sp>
    </p:spTree>
    <p:extLst>
      <p:ext uri="{BB962C8B-B14F-4D97-AF65-F5344CB8AC3E}">
        <p14:creationId xmlns:p14="http://schemas.microsoft.com/office/powerpoint/2010/main" val="25641490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560840" cy="714380"/>
          </a:xfrm>
        </p:spPr>
        <p:txBody>
          <a:bodyPr>
            <a:normAutofit/>
          </a:bodyPr>
          <a:lstStyle/>
          <a:p>
            <a:pPr algn="l"/>
            <a:r>
              <a:rPr lang="hr-HR" sz="1500" b="1" dirty="0" smtClean="0">
                <a:solidFill>
                  <a:schemeClr val="tx1"/>
                </a:solidFill>
              </a:rPr>
              <a:t>Unit</a:t>
            </a:r>
            <a:r>
              <a:rPr lang="it-IT" sz="1500" b="1" dirty="0" smtClean="0">
                <a:solidFill>
                  <a:schemeClr val="tx1"/>
                </a:solidFill>
              </a:rPr>
              <a:t>à </a:t>
            </a:r>
            <a:r>
              <a:rPr lang="hr-HR" sz="1500" b="1" dirty="0" smtClean="0">
                <a:solidFill>
                  <a:schemeClr val="tx1"/>
                </a:solidFill>
              </a:rPr>
              <a:t>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hr-HR" sz="15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23528"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Svantaggi delle contingenze di gruppo interdipendenti</a:t>
            </a:r>
          </a:p>
          <a:p>
            <a:pPr marL="457200" indent="-457200" algn="l"/>
            <a:endParaRPr lang="hr-HR" sz="1800" dirty="0" smtClean="0"/>
          </a:p>
          <a:p>
            <a:pPr marL="457200" indent="-457200" algn="l">
              <a:buFont typeface="Arial" pitchFamily="34" charset="0"/>
              <a:buChar char="•"/>
            </a:pPr>
            <a:r>
              <a:rPr lang="it-IT" sz="1800" dirty="0" smtClean="0"/>
              <a:t>interazioni tra pari negative possono verificarsi se il gruppo (o la squadra) ritiene di non aver avuto accesso al rinforzo a causa del comportamento di un individuo / i</a:t>
            </a:r>
          </a:p>
          <a:p>
            <a:pPr marL="457200" indent="-457200" algn="l">
              <a:buFont typeface="Arial" pitchFamily="34" charset="0"/>
              <a:buChar char="•"/>
            </a:pPr>
            <a:r>
              <a:rPr lang="it-IT" sz="1800" dirty="0" smtClean="0"/>
              <a:t>i membri del gruppo che stanno dimostrando un comportamento adeguato possono sentirsi frustrati dal fatto che non stanno guadagnando la ricompensa e che in realtà diventano meno motivati a seguire le regole della classe</a:t>
            </a:r>
          </a:p>
          <a:p>
            <a:pPr marL="457200" indent="-457200" algn="l">
              <a:buFont typeface="Arial" pitchFamily="34" charset="0"/>
              <a:buChar char="•"/>
            </a:pPr>
            <a:r>
              <a:rPr lang="it-IT" sz="1800" dirty="0" smtClean="0"/>
              <a:t>gli insegnanti possono essere riluttanti a premiare gli studenti che non percepiscono fare del loro meglio o contribuire all'obiettivo del gruppo</a:t>
            </a:r>
            <a:endParaRPr lang="en-US" sz="1800" dirty="0"/>
          </a:p>
        </p:txBody>
      </p:sp>
    </p:spTree>
    <p:extLst>
      <p:ext uri="{BB962C8B-B14F-4D97-AF65-F5344CB8AC3E}">
        <p14:creationId xmlns:p14="http://schemas.microsoft.com/office/powerpoint/2010/main" val="69940900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8"/>
            <a:ext cx="7848872"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23528" y="1059582"/>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Passaggi nello sviluppo e nell'attuazione del GBG</a:t>
            </a:r>
          </a:p>
          <a:p>
            <a:pPr marL="457200" indent="-457200" algn="l"/>
            <a:endParaRPr lang="hr-HR" sz="1800" dirty="0" smtClean="0"/>
          </a:p>
          <a:p>
            <a:pPr marL="457200" indent="-457200" algn="l">
              <a:buFont typeface="Arial" pitchFamily="34" charset="0"/>
              <a:buChar char="•"/>
            </a:pPr>
            <a:r>
              <a:rPr lang="it-IT" sz="1800" dirty="0" smtClean="0"/>
              <a:t>sviluppare regole di gruppo e insegnare un comportamento appropriato</a:t>
            </a:r>
          </a:p>
          <a:p>
            <a:pPr marL="457200" indent="-457200" algn="l">
              <a:buFont typeface="Arial" pitchFamily="34" charset="0"/>
              <a:buChar char="•"/>
            </a:pPr>
            <a:r>
              <a:rPr lang="it-IT" sz="1800" dirty="0" smtClean="0"/>
              <a:t>sviluppo di procedure GBG</a:t>
            </a:r>
          </a:p>
          <a:p>
            <a:pPr marL="457200" indent="-457200" algn="l">
              <a:buFont typeface="Arial" pitchFamily="34" charset="0"/>
              <a:buChar char="•"/>
            </a:pPr>
            <a:r>
              <a:rPr lang="it-IT" sz="1800" dirty="0" smtClean="0"/>
              <a:t>presentando il gioco ai bambini</a:t>
            </a:r>
          </a:p>
          <a:p>
            <a:pPr marL="457200" indent="-457200" algn="l">
              <a:buFont typeface="Arial" pitchFamily="34" charset="0"/>
              <a:buChar char="•"/>
            </a:pPr>
            <a:r>
              <a:rPr lang="it-IT" sz="1800" dirty="0" smtClean="0"/>
              <a:t>monitorare i progressi e la risoluzione dei problemi</a:t>
            </a:r>
            <a:endParaRPr lang="en-US" sz="1800" dirty="0"/>
          </a:p>
        </p:txBody>
      </p:sp>
    </p:spTree>
    <p:extLst>
      <p:ext uri="{BB962C8B-B14F-4D97-AF65-F5344CB8AC3E}">
        <p14:creationId xmlns:p14="http://schemas.microsoft.com/office/powerpoint/2010/main" val="60621380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88832" cy="857256"/>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Sviluppare regole di gruppo e insegnare comportamenti appropriati</a:t>
            </a:r>
          </a:p>
          <a:p>
            <a:pPr marL="457200" indent="-457200" algn="l"/>
            <a:endParaRPr lang="hr-HR" sz="1800" dirty="0" smtClean="0"/>
          </a:p>
          <a:p>
            <a:pPr marL="457200" indent="-457200" algn="l">
              <a:buFont typeface="Arial" pitchFamily="34" charset="0"/>
              <a:buChar char="•"/>
            </a:pPr>
            <a:r>
              <a:rPr lang="it-IT" sz="1800" dirty="0" smtClean="0"/>
              <a:t>identificare le aspettative comportamentali per gli studenti (3-5 regole di gruppo). Se possibile, gli allenatori dovrebbero includere i bambini nello sviluppo di regole di gruppo per creare un senso di proprietà condivisa</a:t>
            </a:r>
          </a:p>
          <a:p>
            <a:pPr marL="457200" indent="-457200" algn="l">
              <a:buFont typeface="Arial" pitchFamily="34" charset="0"/>
              <a:buChar char="•"/>
            </a:pPr>
            <a:r>
              <a:rPr lang="it-IT" sz="1800" dirty="0" smtClean="0"/>
              <a:t>Una volta identificate le regole, agli studenti devono essere fornite istruzioni esplicite sul comportamento appropriato collegato alle regole</a:t>
            </a:r>
            <a:endParaRPr lang="en-US" sz="1800" dirty="0"/>
          </a:p>
        </p:txBody>
      </p:sp>
    </p:spTree>
    <p:extLst>
      <p:ext uri="{BB962C8B-B14F-4D97-AF65-F5344CB8AC3E}">
        <p14:creationId xmlns:p14="http://schemas.microsoft.com/office/powerpoint/2010/main" val="175669168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560840"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Sviluppare regole di gruppo e insegnare comportamenti appropriati</a:t>
            </a:r>
          </a:p>
          <a:p>
            <a:pPr marL="457200" indent="-457200" algn="l"/>
            <a:endParaRPr lang="hr-HR" sz="1800" dirty="0" smtClean="0"/>
          </a:p>
          <a:p>
            <a:pPr marL="457200" indent="-457200" algn="l">
              <a:buFont typeface="Arial" pitchFamily="34" charset="0"/>
              <a:buChar char="•"/>
            </a:pPr>
            <a:r>
              <a:rPr lang="it-IT" sz="1800" dirty="0" smtClean="0"/>
              <a:t>Gli allenatori possono rivedere esempi e non esempi di comportamenti appropriati relativi al loro contesto sportivo</a:t>
            </a:r>
          </a:p>
          <a:p>
            <a:pPr marL="457200" indent="-457200" algn="l">
              <a:buFont typeface="Arial" pitchFamily="34" charset="0"/>
              <a:buChar char="•"/>
            </a:pPr>
            <a:r>
              <a:rPr lang="it-IT" sz="1800" dirty="0" smtClean="0"/>
              <a:t>I bambini dovrebbero essere coinvolti attraverso la discussione di diversi scenari e attività di gioco di ruolo per migliorare la loro comprensione delle aspettative per il comportamento sportivo</a:t>
            </a:r>
            <a:endParaRPr lang="en-US" sz="1800" dirty="0" smtClean="0"/>
          </a:p>
        </p:txBody>
      </p:sp>
    </p:spTree>
    <p:extLst>
      <p:ext uri="{BB962C8B-B14F-4D97-AF65-F5344CB8AC3E}">
        <p14:creationId xmlns:p14="http://schemas.microsoft.com/office/powerpoint/2010/main" val="3756630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971600" y="123478"/>
            <a:ext cx="7488832"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23528" y="1203598"/>
            <a:ext cx="4392488" cy="250033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r>
              <a:rPr lang="it-IT" sz="2100" b="1" dirty="0" smtClean="0"/>
              <a:t>Sviluppare regole di gruppo e</a:t>
            </a:r>
          </a:p>
          <a:p>
            <a:pPr marL="457200" indent="-457200"/>
            <a:r>
              <a:rPr lang="it-IT" sz="2100" b="1" dirty="0" smtClean="0"/>
              <a:t>insegnare comportamenti appropriati</a:t>
            </a:r>
            <a:endParaRPr lang="hr-HR" sz="2100" b="1" dirty="0" smtClean="0"/>
          </a:p>
          <a:p>
            <a:pPr marL="457200" indent="-457200" algn="l"/>
            <a:endParaRPr lang="hr-HR" sz="2300" dirty="0" smtClean="0"/>
          </a:p>
          <a:p>
            <a:pPr marL="457200" indent="-457200" algn="l">
              <a:buFont typeface="Arial" pitchFamily="34" charset="0"/>
              <a:buChar char="•"/>
            </a:pPr>
            <a:r>
              <a:rPr lang="it-IT" sz="1900" dirty="0" smtClean="0"/>
              <a:t>Durante le varie sessioni di formazione, gli insegnanti dovrebbero usare il comportamento dei bambini come si presenta come esempio di comportamento appropriato per rafforzare ulteriormente l'apprendimento</a:t>
            </a:r>
            <a:endParaRPr lang="en-US" dirty="0" smtClean="0"/>
          </a:p>
        </p:txBody>
      </p:sp>
      <p:pic>
        <p:nvPicPr>
          <p:cNvPr id="2" name="Picture 1"/>
          <p:cNvPicPr>
            <a:picLocks noChangeAspect="1"/>
          </p:cNvPicPr>
          <p:nvPr/>
        </p:nvPicPr>
        <p:blipFill>
          <a:blip r:embed="rId3"/>
          <a:stretch>
            <a:fillRect/>
          </a:stretch>
        </p:blipFill>
        <p:spPr>
          <a:xfrm>
            <a:off x="5292080" y="1419622"/>
            <a:ext cx="3112563" cy="2491358"/>
          </a:xfrm>
          <a:prstGeom prst="rect">
            <a:avLst/>
          </a:prstGeom>
        </p:spPr>
      </p:pic>
    </p:spTree>
    <p:extLst>
      <p:ext uri="{BB962C8B-B14F-4D97-AF65-F5344CB8AC3E}">
        <p14:creationId xmlns:p14="http://schemas.microsoft.com/office/powerpoint/2010/main" val="82697585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560840"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Sviluppo di procedure GBG</a:t>
            </a:r>
            <a:endParaRPr lang="it-IT" sz="1800" b="1" dirty="0" smtClean="0"/>
          </a:p>
          <a:p>
            <a:pPr marL="457200" indent="-457200" algn="l"/>
            <a:endParaRPr lang="hr-HR" sz="1800" dirty="0" smtClean="0"/>
          </a:p>
          <a:p>
            <a:pPr marL="457200" indent="-457200" algn="l">
              <a:buFont typeface="Arial" pitchFamily="34" charset="0"/>
              <a:buChar char="•"/>
            </a:pPr>
            <a:r>
              <a:rPr lang="it-IT" sz="1800" dirty="0" smtClean="0"/>
              <a:t>Dividere la classe in squadre</a:t>
            </a:r>
          </a:p>
          <a:p>
            <a:pPr marL="457200" indent="-457200" algn="l">
              <a:buFont typeface="Arial" pitchFamily="34" charset="0"/>
              <a:buChar char="•"/>
            </a:pPr>
            <a:r>
              <a:rPr lang="it-IT" sz="1800" dirty="0" smtClean="0"/>
              <a:t>Selezione dei comportamenti target</a:t>
            </a:r>
          </a:p>
          <a:p>
            <a:pPr marL="457200" indent="-457200" algn="l">
              <a:buFont typeface="Arial" pitchFamily="34" charset="0"/>
              <a:buChar char="•"/>
            </a:pPr>
            <a:r>
              <a:rPr lang="it-IT" sz="1800" dirty="0" smtClean="0"/>
              <a:t>Determinazione dei criteri per la ricompensa</a:t>
            </a:r>
          </a:p>
          <a:p>
            <a:pPr marL="457200" indent="-457200" algn="l">
              <a:buFont typeface="Arial" pitchFamily="34" charset="0"/>
              <a:buChar char="•"/>
            </a:pPr>
            <a:r>
              <a:rPr lang="it-IT" sz="1800" dirty="0" smtClean="0"/>
              <a:t>Selezione dei premi e della pianificazione dei premi</a:t>
            </a:r>
            <a:endParaRPr lang="en-US" sz="1800" dirty="0"/>
          </a:p>
        </p:txBody>
      </p:sp>
    </p:spTree>
    <p:extLst>
      <p:ext uri="{BB962C8B-B14F-4D97-AF65-F5344CB8AC3E}">
        <p14:creationId xmlns:p14="http://schemas.microsoft.com/office/powerpoint/2010/main" val="27821094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88832"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Presentazione del GBG ai bambini</a:t>
            </a:r>
          </a:p>
          <a:p>
            <a:pPr marL="457200" indent="-457200" algn="l"/>
            <a:endParaRPr lang="hr-HR" sz="1800" dirty="0" smtClean="0"/>
          </a:p>
          <a:p>
            <a:pPr marL="457200" indent="-457200" algn="l">
              <a:buFont typeface="Arial" pitchFamily="34" charset="0"/>
              <a:buChar char="•"/>
            </a:pPr>
            <a:r>
              <a:rPr lang="it-IT" sz="1800" dirty="0" smtClean="0"/>
              <a:t>Le regole del gioco dovrebbero essere spiegate insieme ai premi disponibili e al modo in cui i bambini possono ottenere l'accesso ai premi</a:t>
            </a:r>
          </a:p>
          <a:p>
            <a:pPr marL="457200" indent="-457200" algn="l">
              <a:buFont typeface="Arial" pitchFamily="34" charset="0"/>
              <a:buChar char="•"/>
            </a:pPr>
            <a:r>
              <a:rPr lang="it-IT" sz="1800" dirty="0" smtClean="0"/>
              <a:t>Per aiutare i bambini a promuovere l'aderenza alle procedure, gli allenatori possono sviluppare e seguire una sceneggiatura durante l'implementazione</a:t>
            </a:r>
            <a:endParaRPr lang="en-US" sz="1800" dirty="0"/>
          </a:p>
        </p:txBody>
      </p:sp>
    </p:spTree>
    <p:extLst>
      <p:ext uri="{BB962C8B-B14F-4D97-AF65-F5344CB8AC3E}">
        <p14:creationId xmlns:p14="http://schemas.microsoft.com/office/powerpoint/2010/main" val="240714372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8"/>
            <a:ext cx="7488832"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Monitoraggio dei progressi</a:t>
            </a:r>
            <a:endParaRPr lang="it-IT" sz="1800" b="1" dirty="0" smtClean="0"/>
          </a:p>
          <a:p>
            <a:pPr marL="457200" indent="-457200" algn="l"/>
            <a:endParaRPr lang="hr-HR" sz="1800" dirty="0" smtClean="0"/>
          </a:p>
          <a:p>
            <a:pPr marL="457200" indent="-457200" algn="l">
              <a:buFont typeface="Arial" pitchFamily="34" charset="0"/>
              <a:buChar char="•"/>
            </a:pPr>
            <a:r>
              <a:rPr lang="it-IT" sz="1800" dirty="0" smtClean="0"/>
              <a:t>Una volta implementato il gioco, dovrebbe esserci un piano per valutare i progressi degli studenti e prendere decisioni su come continuare il gioco così com'è, modificare lo script o sbiadire / ritirare le procedure</a:t>
            </a:r>
          </a:p>
          <a:p>
            <a:pPr marL="457200" indent="-457200" algn="l">
              <a:buFont typeface="Arial" pitchFamily="34" charset="0"/>
              <a:buChar char="•"/>
            </a:pPr>
            <a:r>
              <a:rPr lang="it-IT" sz="1800" dirty="0" smtClean="0"/>
              <a:t>Gli allenatori dovrebbero determinare se il GBG sta producendo gli effetti desiderati sul comportamento di uno studente</a:t>
            </a:r>
          </a:p>
          <a:p>
            <a:pPr marL="457200" indent="-457200" algn="l">
              <a:buFont typeface="Arial" pitchFamily="34" charset="0"/>
              <a:buChar char="•"/>
            </a:pPr>
            <a:r>
              <a:rPr lang="it-IT" sz="1800" dirty="0" smtClean="0"/>
              <a:t>Sebbene il GBG sia una strategia ben studiata, ogni contesto di classe è diverso e potrebbero essere necessari adattamenti al piano iniziale per il successo.</a:t>
            </a:r>
            <a:endParaRPr lang="en-US" sz="1800" dirty="0"/>
          </a:p>
        </p:txBody>
      </p:sp>
    </p:spTree>
    <p:extLst>
      <p:ext uri="{BB962C8B-B14F-4D97-AF65-F5344CB8AC3E}">
        <p14:creationId xmlns:p14="http://schemas.microsoft.com/office/powerpoint/2010/main" val="372576512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971600" y="123478"/>
            <a:ext cx="7704856" cy="609399"/>
          </a:xfrm>
        </p:spPr>
        <p:txBody>
          <a:bodyPr>
            <a:normAutofit/>
          </a:bodyPr>
          <a:lstStyle/>
          <a:p>
            <a:pPr algn="l"/>
            <a:r>
              <a:rPr lang="hr-HR" sz="1500" b="1" dirty="0" smtClean="0">
                <a:solidFill>
                  <a:schemeClr val="tx1"/>
                </a:solidFill>
              </a:rPr>
              <a:t>Unit</a:t>
            </a:r>
            <a:r>
              <a:rPr lang="it-IT" sz="1500" b="1" dirty="0" smtClean="0">
                <a:solidFill>
                  <a:schemeClr val="tx1"/>
                </a:solidFill>
              </a:rPr>
              <a:t>à </a:t>
            </a:r>
            <a:r>
              <a:rPr lang="hr-HR" sz="1500" b="1" dirty="0" smtClean="0">
                <a:solidFill>
                  <a:schemeClr val="tx1"/>
                </a:solidFill>
              </a:rPr>
              <a:t>1.1. </a:t>
            </a:r>
            <a:r>
              <a:rPr lang="it-IT" sz="1600" dirty="0" smtClean="0"/>
              <a:t>Definizione di situazioni pericolose e ambiente pericoloso che determinano comportamenti socialmente inappropriati</a:t>
            </a:r>
            <a:endParaRPr lang="en-US" sz="1500" dirty="0" smtClean="0">
              <a:latin typeface="Open Sans"/>
            </a:endParaRPr>
          </a:p>
          <a:p>
            <a:pPr algn="l"/>
            <a:endParaRPr lang="en-US" sz="180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67" y="4499298"/>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95536" y="771550"/>
            <a:ext cx="4484445" cy="313501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r>
              <a:rPr lang="it-IT" sz="1500" b="1" dirty="0" smtClean="0"/>
              <a:t>Come riconoscere le situazioni pericolose</a:t>
            </a:r>
            <a:r>
              <a:rPr lang="hr-HR" sz="1500" b="1" dirty="0" smtClean="0"/>
              <a:t>?</a:t>
            </a:r>
            <a:endParaRPr lang="en-US" sz="1500" dirty="0" smtClean="0"/>
          </a:p>
          <a:p>
            <a:pPr marL="342900" indent="-342900" algn="l">
              <a:buFont typeface="Arial" panose="020B0604020202020204" pitchFamily="34" charset="0"/>
              <a:buChar char="•"/>
            </a:pPr>
            <a:endParaRPr lang="hr-HR" sz="1500" dirty="0" smtClean="0"/>
          </a:p>
          <a:p>
            <a:pPr marL="342900" indent="-342900" algn="l">
              <a:buFont typeface="Arial" panose="020B0604020202020204" pitchFamily="34" charset="0"/>
              <a:buChar char="•"/>
            </a:pPr>
            <a:r>
              <a:rPr lang="it-IT" sz="1500" dirty="0" smtClean="0"/>
              <a:t>comportamenti di bullismo (violenza ed esclusione sociale) possono apparire in vari contesti sociali e in varie situazioni</a:t>
            </a:r>
          </a:p>
          <a:p>
            <a:pPr marL="342900" indent="-342900" algn="l">
              <a:buFont typeface="Arial" panose="020B0604020202020204" pitchFamily="34" charset="0"/>
              <a:buChar char="•"/>
            </a:pPr>
            <a:r>
              <a:rPr lang="it-IT" sz="1500" dirty="0" smtClean="0"/>
              <a:t>finora, la ricerca su questi comportamenti è stata per lo più descrittiva, concentrandosi sugli individui senza tenere conto del contesto sociale (</a:t>
            </a:r>
            <a:r>
              <a:rPr lang="it-IT" sz="1500" dirty="0" err="1" smtClean="0"/>
              <a:t>Rivara</a:t>
            </a:r>
            <a:r>
              <a:rPr lang="it-IT" sz="1500" dirty="0" smtClean="0"/>
              <a:t>, Le </a:t>
            </a:r>
            <a:r>
              <a:rPr lang="it-IT" sz="1500" dirty="0" err="1" smtClean="0"/>
              <a:t>Menestrel</a:t>
            </a:r>
            <a:r>
              <a:rPr lang="it-IT" sz="1500" dirty="0" smtClean="0"/>
              <a:t>, 2016)</a:t>
            </a:r>
          </a:p>
          <a:p>
            <a:pPr marL="342900" indent="-342900" algn="l">
              <a:buFont typeface="Arial" panose="020B0604020202020204" pitchFamily="34" charset="0"/>
              <a:buChar char="•"/>
            </a:pPr>
            <a:r>
              <a:rPr lang="it-IT" sz="1500" dirty="0" smtClean="0"/>
              <a:t>gli individui sono incorporati in situazioni che essi stessi sono incorporati in contesti sociali più ampi</a:t>
            </a:r>
          </a:p>
          <a:p>
            <a:pPr marL="342900" indent="-342900" algn="l">
              <a:buFont typeface="Arial" panose="020B0604020202020204" pitchFamily="34" charset="0"/>
              <a:buChar char="•"/>
            </a:pPr>
            <a:r>
              <a:rPr lang="it-IT" sz="1500" dirty="0" smtClean="0"/>
              <a:t>questi comportamenti rappresentano un grave problema tra i bambini e gli adolescenti in età scolare</a:t>
            </a:r>
            <a:endParaRPr lang="hr-HR" sz="1500" dirty="0"/>
          </a:p>
        </p:txBody>
      </p:sp>
      <p:pic>
        <p:nvPicPr>
          <p:cNvPr id="1026" name="Picture 2" descr="C:\TEA\P R O J E K T I\SAVE projekt_KIFST\kurikulumi\predavanja\bm\slike\bullying77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635646"/>
            <a:ext cx="3641105" cy="189148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5585091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16824"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95536" y="1131590"/>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P</a:t>
            </a:r>
            <a:r>
              <a:rPr lang="en-US" sz="1800" b="1" dirty="0" err="1" smtClean="0"/>
              <a:t>roblem</a:t>
            </a:r>
            <a:r>
              <a:rPr lang="en-US" sz="1800" b="1" dirty="0" smtClean="0"/>
              <a:t> solving</a:t>
            </a:r>
          </a:p>
          <a:p>
            <a:pPr marL="457200" indent="-457200" algn="l"/>
            <a:endParaRPr lang="hr-HR" sz="1800" dirty="0" smtClean="0"/>
          </a:p>
          <a:p>
            <a:pPr marL="457200" indent="-457200" algn="l">
              <a:buFont typeface="Arial" pitchFamily="34" charset="0"/>
              <a:buChar char="•"/>
            </a:pPr>
            <a:r>
              <a:rPr lang="it-IT" sz="1800" dirty="0" smtClean="0"/>
              <a:t>Se il piano non sta ottenendo l'effetto desiderato e viene attuato come previsto e in linea con le ricerche precedenti sul GBG, le procedure possono essere riesaminate</a:t>
            </a:r>
          </a:p>
          <a:p>
            <a:pPr marL="457200" indent="-457200" algn="l">
              <a:buFont typeface="Arial" pitchFamily="34" charset="0"/>
              <a:buChar char="•"/>
            </a:pPr>
            <a:r>
              <a:rPr lang="it-IT" sz="1800" dirty="0" smtClean="0"/>
              <a:t>La composizione dei team, i comportamenti target monitorati e premiati, i criteri per il rinforzo, i premi utilizzati e il programma per il rinforzo possono essere rivisitati e modificati nel tempo.</a:t>
            </a:r>
            <a:endParaRPr lang="en-US" sz="1800" dirty="0"/>
          </a:p>
        </p:txBody>
      </p:sp>
    </p:spTree>
    <p:extLst>
      <p:ext uri="{BB962C8B-B14F-4D97-AF65-F5344CB8AC3E}">
        <p14:creationId xmlns:p14="http://schemas.microsoft.com/office/powerpoint/2010/main" val="419664207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16824"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23528"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Problem </a:t>
            </a:r>
            <a:r>
              <a:rPr lang="hr-HR" sz="1800" b="1" dirty="0" err="1" smtClean="0"/>
              <a:t>solving</a:t>
            </a:r>
            <a:endParaRPr lang="en-US" sz="1800" b="1" dirty="0" smtClean="0"/>
          </a:p>
          <a:p>
            <a:pPr marL="457200" indent="-457200" algn="l"/>
            <a:endParaRPr lang="hr-HR" sz="1800" dirty="0" smtClean="0"/>
          </a:p>
          <a:p>
            <a:pPr marL="457200" indent="-457200" algn="l">
              <a:buFont typeface="Arial" pitchFamily="34" charset="0"/>
              <a:buChar char="•"/>
            </a:pPr>
            <a:r>
              <a:rPr lang="it-IT" sz="1800" dirty="0" smtClean="0"/>
              <a:t>Porre domande come “I premi sono ancora motivanti?”, “I criteri di ricompensa sono troppo alti?” “Quando gli studenti guadagnano i premi, li consegna come promesso?” “Gli studenti capiscono perché fanno o fanno non guadagnare punti durante il gioco? ”” può aiutare a identificare potenziali problemi che possono essere risolti</a:t>
            </a:r>
          </a:p>
          <a:p>
            <a:pPr marL="457200" indent="-457200" algn="l">
              <a:buFont typeface="Arial" pitchFamily="34" charset="0"/>
              <a:buChar char="•"/>
            </a:pPr>
            <a:r>
              <a:rPr lang="it-IT" sz="1800" dirty="0" smtClean="0"/>
              <a:t>Se il GBG ha gli effetti desiderati sul comportamento di uno studente, gli insegnanti potrebbero chiedersi se continuare con le procedure o ritirarle</a:t>
            </a:r>
            <a:endParaRPr lang="en-US" sz="1800" dirty="0"/>
          </a:p>
        </p:txBody>
      </p:sp>
    </p:spTree>
    <p:extLst>
      <p:ext uri="{BB962C8B-B14F-4D97-AF65-F5344CB8AC3E}">
        <p14:creationId xmlns:p14="http://schemas.microsoft.com/office/powerpoint/2010/main" val="222968806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632848"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23528" y="1131590"/>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Il</a:t>
            </a:r>
            <a:r>
              <a:rPr lang="hr-HR" sz="1800" b="1" dirty="0" smtClean="0"/>
              <a:t> GBG - Conclusion</a:t>
            </a:r>
            <a:r>
              <a:rPr lang="it-IT" sz="1800" b="1" dirty="0" smtClean="0"/>
              <a:t>i</a:t>
            </a:r>
            <a:endParaRPr lang="en-US" sz="1800" b="1" dirty="0" smtClean="0"/>
          </a:p>
          <a:p>
            <a:pPr marL="457200" indent="-457200" algn="l"/>
            <a:endParaRPr lang="hr-HR" sz="1800" dirty="0" smtClean="0"/>
          </a:p>
          <a:p>
            <a:pPr marL="457200" indent="-457200" algn="l">
              <a:buFont typeface="Arial" pitchFamily="34" charset="0"/>
              <a:buChar char="•"/>
            </a:pPr>
            <a:r>
              <a:rPr lang="it-IT" sz="1800" dirty="0" smtClean="0"/>
              <a:t>Il GBG è una strategia di gestione del comportamento di gruppo con ricerche significative che documentano i suoi effetti positivi sul comportamento dei bambini</a:t>
            </a:r>
          </a:p>
          <a:p>
            <a:pPr marL="457200" indent="-457200" algn="l">
              <a:buFont typeface="Arial" pitchFamily="34" charset="0"/>
              <a:buChar char="•"/>
            </a:pPr>
            <a:r>
              <a:rPr lang="it-IT" sz="1800" dirty="0" smtClean="0"/>
              <a:t>Esaminare l'implementazione del GBG in contesti diversi, con popolazioni diverse e con procedure modificate o in combinazione con altre procedure (ad es. Automonitoraggio, contingenze di gruppo indipendenti) può aiutare a informare le migliori pratiche per promuovere comportamenti positivi</a:t>
            </a:r>
            <a:endParaRPr lang="en-US" sz="1800" dirty="0"/>
          </a:p>
        </p:txBody>
      </p:sp>
    </p:spTree>
    <p:extLst>
      <p:ext uri="{BB962C8B-B14F-4D97-AF65-F5344CB8AC3E}">
        <p14:creationId xmlns:p14="http://schemas.microsoft.com/office/powerpoint/2010/main" val="37894060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88832"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GB"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23528" y="987574"/>
            <a:ext cx="7929618" cy="26642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La logica degli interventi di </a:t>
            </a:r>
            <a:r>
              <a:rPr lang="it-IT" sz="1800" b="1" dirty="0" err="1" smtClean="0"/>
              <a:t>peer</a:t>
            </a:r>
            <a:r>
              <a:rPr lang="it-IT" sz="1800" b="1" dirty="0" smtClean="0"/>
              <a:t> </a:t>
            </a:r>
            <a:r>
              <a:rPr lang="it-IT" sz="1800" b="1" dirty="0" err="1" smtClean="0"/>
              <a:t>reporting</a:t>
            </a:r>
            <a:endParaRPr lang="it-IT" sz="1800" b="1" dirty="0" smtClean="0"/>
          </a:p>
          <a:p>
            <a:pPr marL="457200" indent="-457200" algn="l"/>
            <a:r>
              <a:rPr lang="hr-HR" sz="1800" dirty="0" smtClean="0"/>
              <a:t> (</a:t>
            </a:r>
            <a:r>
              <a:rPr lang="it-IT" sz="1800" dirty="0" err="1" smtClean="0"/>
              <a:t>Hawkins</a:t>
            </a:r>
            <a:r>
              <a:rPr lang="it-IT" sz="1800" dirty="0" smtClean="0"/>
              <a:t>, R., </a:t>
            </a:r>
            <a:r>
              <a:rPr lang="it-IT" sz="1800" dirty="0" err="1" smtClean="0"/>
              <a:t>Nabors</a:t>
            </a:r>
            <a:r>
              <a:rPr lang="it-IT" sz="1800" dirty="0" smtClean="0"/>
              <a:t>, L. (</a:t>
            </a:r>
            <a:r>
              <a:rPr lang="it-IT" sz="1800" dirty="0" err="1" smtClean="0"/>
              <a:t>eds</a:t>
            </a:r>
            <a:r>
              <a:rPr lang="it-IT" sz="1800" dirty="0" smtClean="0"/>
              <a:t>.) 2018)</a:t>
            </a:r>
            <a:endParaRPr lang="en-US" sz="1800" dirty="0" smtClean="0"/>
          </a:p>
          <a:p>
            <a:pPr marL="457200" indent="-457200" algn="l"/>
            <a:endParaRPr lang="hr-HR" sz="1800" dirty="0" smtClean="0"/>
          </a:p>
          <a:p>
            <a:pPr marL="457200" indent="-457200" algn="l">
              <a:buFont typeface="Arial" pitchFamily="34" charset="0"/>
              <a:buChar char="•"/>
            </a:pPr>
            <a:r>
              <a:rPr lang="it-IT" sz="1800" dirty="0" smtClean="0"/>
              <a:t>L'approccio più tradizionale alla gestione della condotta degli studenti è punire i comportamenti antisociali in un modello di tolleranza zero</a:t>
            </a:r>
          </a:p>
          <a:p>
            <a:pPr marL="457200" indent="-457200" algn="l">
              <a:buFont typeface="Arial" pitchFamily="34" charset="0"/>
              <a:buChar char="•"/>
            </a:pPr>
            <a:r>
              <a:rPr lang="it-IT" sz="1800" dirty="0" smtClean="0"/>
              <a:t>All'interno di questo modello, gli studenti spesso evitano le procedure di punizione impegnandosi in comportamenti segreti nascosti che gli insegnanti non possono vedere, il che può portare a chiacchierare (cioè segnalare comportamenti inappropriati dei pari agli adulti)</a:t>
            </a:r>
            <a:endParaRPr lang="en-US" sz="1800" dirty="0"/>
          </a:p>
        </p:txBody>
      </p:sp>
    </p:spTree>
    <p:extLst>
      <p:ext uri="{BB962C8B-B14F-4D97-AF65-F5344CB8AC3E}">
        <p14:creationId xmlns:p14="http://schemas.microsoft.com/office/powerpoint/2010/main" val="18844281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16824" cy="714380"/>
          </a:xfrm>
        </p:spPr>
        <p:txBody>
          <a:bodyPr>
            <a:normAutofit/>
          </a:bodyPr>
          <a:lstStyle/>
          <a:p>
            <a:pPr algn="l"/>
            <a:r>
              <a:rPr lang="hr-HR" sz="1500" b="1" dirty="0" err="1" smtClean="0">
                <a:solidFill>
                  <a:schemeClr val="tx1"/>
                </a:solidFill>
              </a:rPr>
              <a:t>Unit</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hr-HR" sz="1500" b="1" dirty="0" smtClean="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23528"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700" b="1" dirty="0" smtClean="0"/>
              <a:t>La logica degli interventi di </a:t>
            </a:r>
            <a:r>
              <a:rPr lang="it-IT" sz="1700" b="1" dirty="0" err="1" smtClean="0"/>
              <a:t>peer</a:t>
            </a:r>
            <a:r>
              <a:rPr lang="it-IT" sz="1700" b="1" dirty="0" smtClean="0"/>
              <a:t> </a:t>
            </a:r>
            <a:r>
              <a:rPr lang="it-IT" sz="1700" b="1" dirty="0" err="1" smtClean="0"/>
              <a:t>reporting</a:t>
            </a:r>
            <a:endParaRPr lang="it-IT" sz="1700" b="1" dirty="0" smtClean="0"/>
          </a:p>
          <a:p>
            <a:pPr marL="457200" indent="-457200" algn="l"/>
            <a:r>
              <a:rPr lang="en-US" sz="1700" dirty="0" smtClean="0"/>
              <a:t>Il fare la </a:t>
            </a:r>
            <a:r>
              <a:rPr lang="en-US" sz="1700" dirty="0" err="1" smtClean="0"/>
              <a:t>spia</a:t>
            </a:r>
            <a:r>
              <a:rPr lang="en-US" sz="1700" dirty="0" smtClean="0"/>
              <a:t> </a:t>
            </a:r>
            <a:r>
              <a:rPr lang="it-IT" sz="1700" dirty="0" smtClean="0"/>
              <a:t>è problematico per una serie di motivi.</a:t>
            </a:r>
            <a:endParaRPr lang="hr-HR" sz="1700" dirty="0" smtClean="0"/>
          </a:p>
          <a:p>
            <a:pPr marL="457200" indent="-457200" algn="l">
              <a:buFont typeface="Arial" pitchFamily="34" charset="0"/>
              <a:buChar char="•"/>
            </a:pPr>
            <a:r>
              <a:rPr lang="it-IT" sz="1700" dirty="0" smtClean="0"/>
              <a:t>Fare la spia può portare al bullismo e alla vittimizzazione dei connazionali, in quanto i bambini che segnalano l'attenzione inappropriata dei coetanei possono essere presi di mira per la segnalazione</a:t>
            </a:r>
          </a:p>
          <a:p>
            <a:pPr marL="457200" indent="-457200" algn="l">
              <a:buFont typeface="Arial" pitchFamily="34" charset="0"/>
              <a:buChar char="•"/>
            </a:pPr>
            <a:r>
              <a:rPr lang="it-IT" sz="1700" dirty="0" smtClean="0"/>
              <a:t>Gli allenatori devono utilizzare un prezioso tempo di istruzione per indagare sulla segnalazione di cambiamenti problematici piuttosto che insegnare lo sport appropriato o acquistare </a:t>
            </a:r>
            <a:r>
              <a:rPr lang="it-IT" sz="1700" dirty="0" err="1" smtClean="0"/>
              <a:t>prosociali</a:t>
            </a:r>
            <a:endParaRPr lang="it-IT" sz="1700" dirty="0" smtClean="0"/>
          </a:p>
          <a:p>
            <a:pPr marL="457200" indent="-457200" algn="l">
              <a:buFont typeface="Arial" pitchFamily="34" charset="0"/>
              <a:buChar char="•"/>
            </a:pPr>
            <a:r>
              <a:rPr lang="it-IT" sz="1700" dirty="0" smtClean="0"/>
              <a:t>Fare la spia può essere particolarmente problematico per i bambini con disturbi emotivi e comportamentali, che hanno maggiori probabilità di impegnarsi in modo inappropriato</a:t>
            </a:r>
            <a:endParaRPr lang="en-US" sz="1700" dirty="0"/>
          </a:p>
        </p:txBody>
      </p:sp>
    </p:spTree>
    <p:extLst>
      <p:ext uri="{BB962C8B-B14F-4D97-AF65-F5344CB8AC3E}">
        <p14:creationId xmlns:p14="http://schemas.microsoft.com/office/powerpoint/2010/main" val="149363805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8"/>
            <a:ext cx="7488832"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La logica degli interventi di </a:t>
            </a:r>
            <a:r>
              <a:rPr lang="it-IT" sz="1800" b="1" dirty="0" err="1" smtClean="0"/>
              <a:t>peer</a:t>
            </a:r>
            <a:r>
              <a:rPr lang="it-IT" sz="1800" b="1" dirty="0" smtClean="0"/>
              <a:t> </a:t>
            </a:r>
            <a:r>
              <a:rPr lang="it-IT" sz="1800" b="1" dirty="0" err="1" smtClean="0"/>
              <a:t>reporting</a:t>
            </a:r>
            <a:endParaRPr lang="it-IT" sz="1800" b="1" dirty="0" smtClean="0"/>
          </a:p>
          <a:p>
            <a:pPr marL="457200" indent="-457200" algn="l"/>
            <a:endParaRPr lang="hr-HR" sz="1800" dirty="0" smtClean="0"/>
          </a:p>
          <a:p>
            <a:pPr marL="457200" indent="-457200" algn="l">
              <a:buFont typeface="Arial" pitchFamily="34" charset="0"/>
              <a:buChar char="•"/>
            </a:pPr>
            <a:r>
              <a:rPr lang="it-IT" sz="1800" dirty="0" smtClean="0"/>
              <a:t>Invece di concentrarsi assegnati sulla punizione di comprare antisociali, i club sportivi devono sforzarsi di riconoscere e rafforzare i nostri </a:t>
            </a:r>
            <a:r>
              <a:rPr lang="it-IT" sz="1800" dirty="0" err="1" smtClean="0"/>
              <a:t>prosociali</a:t>
            </a:r>
            <a:endParaRPr lang="it-IT" sz="1800" dirty="0" smtClean="0"/>
          </a:p>
          <a:p>
            <a:pPr marL="457200" indent="-457200" algn="l">
              <a:buFont typeface="Arial" pitchFamily="34" charset="0"/>
              <a:buChar char="•"/>
            </a:pPr>
            <a:r>
              <a:rPr lang="it-IT" sz="1800" dirty="0" smtClean="0"/>
              <a:t>Gli allenatori spesso non possono notare e lodare i necessari appropriati perché trascorrono molto tempo e fatica a insegnare le abilità di un determinato sport</a:t>
            </a:r>
          </a:p>
          <a:p>
            <a:pPr marL="457200" indent="-457200" algn="l">
              <a:buFont typeface="Arial" pitchFamily="34" charset="0"/>
              <a:buChar char="•"/>
            </a:pPr>
            <a:r>
              <a:rPr lang="it-IT" sz="1800" dirty="0" smtClean="0"/>
              <a:t>Pertanto, i club sportivi possono utilizzare colleghi per rafforzare l'uso appropriato</a:t>
            </a:r>
            <a:endParaRPr lang="en-US" sz="1800" dirty="0"/>
          </a:p>
        </p:txBody>
      </p:sp>
    </p:spTree>
    <p:extLst>
      <p:ext uri="{BB962C8B-B14F-4D97-AF65-F5344CB8AC3E}">
        <p14:creationId xmlns:p14="http://schemas.microsoft.com/office/powerpoint/2010/main" val="61725283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971600" y="123478"/>
            <a:ext cx="7416824"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hr-HR" sz="1500" b="1" dirty="0" smtClean="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La logica degli interventi di </a:t>
            </a:r>
            <a:r>
              <a:rPr lang="it-IT" sz="1800" b="1" dirty="0" err="1" smtClean="0"/>
              <a:t>peer</a:t>
            </a:r>
            <a:r>
              <a:rPr lang="it-IT" sz="1800" b="1" dirty="0" smtClean="0"/>
              <a:t> </a:t>
            </a:r>
            <a:r>
              <a:rPr lang="it-IT" sz="1800" b="1" dirty="0" err="1" smtClean="0"/>
              <a:t>reporting</a:t>
            </a:r>
            <a:endParaRPr lang="it-IT" sz="1800" b="1" dirty="0" smtClean="0"/>
          </a:p>
          <a:p>
            <a:pPr marL="457200" indent="-457200" algn="l"/>
            <a:endParaRPr lang="hr-HR" sz="1800" dirty="0" smtClean="0"/>
          </a:p>
          <a:p>
            <a:pPr marL="457200" indent="-457200" algn="l">
              <a:buFont typeface="Arial" pitchFamily="34" charset="0"/>
              <a:buChar char="•"/>
            </a:pPr>
            <a:r>
              <a:rPr lang="it-IT" sz="1800" dirty="0" smtClean="0"/>
              <a:t>Insegnare ai coetanei a occuparsi e riferire reciprocamente i comportamenti appropriati porta a una maggiore probabilità che i comportamenti appropriati vengano riconosciuti e lodati, il che può portare all'apprendimento accidentale dei comportamenti </a:t>
            </a:r>
            <a:r>
              <a:rPr lang="it-IT" sz="1800" dirty="0" err="1" smtClean="0"/>
              <a:t>prosociali</a:t>
            </a:r>
            <a:endParaRPr lang="it-IT" sz="1800" dirty="0" smtClean="0"/>
          </a:p>
          <a:p>
            <a:pPr marL="457200" indent="-457200" algn="l">
              <a:buFont typeface="Arial" pitchFamily="34" charset="0"/>
              <a:buChar char="•"/>
            </a:pPr>
            <a:r>
              <a:rPr lang="it-IT" sz="1800" dirty="0" smtClean="0"/>
              <a:t>La segnalazione tra pari di comportamenti appropriati incoraggia tutti i bambini a impegnarsi in comportamenti positivi e </a:t>
            </a:r>
            <a:r>
              <a:rPr lang="it-IT" sz="1800" dirty="0" err="1" smtClean="0"/>
              <a:t>prosociali</a:t>
            </a:r>
            <a:r>
              <a:rPr lang="it-IT" sz="1800" dirty="0" smtClean="0"/>
              <a:t>, al contrario degli effetti tipici del chiacchiericcio. </a:t>
            </a:r>
            <a:endParaRPr lang="en-US" sz="1800" dirty="0"/>
          </a:p>
        </p:txBody>
      </p:sp>
    </p:spTree>
    <p:extLst>
      <p:ext uri="{BB962C8B-B14F-4D97-AF65-F5344CB8AC3E}">
        <p14:creationId xmlns:p14="http://schemas.microsoft.com/office/powerpoint/2010/main" val="24862107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344816"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hr-HR" sz="1500" b="1" dirty="0" smtClean="0"/>
          </a:p>
          <a:p>
            <a:endParaRPr lang="en-US" dirty="0" smtClean="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La logica degli interventi di </a:t>
            </a:r>
            <a:r>
              <a:rPr lang="it-IT" sz="1800" b="1" dirty="0" err="1" smtClean="0"/>
              <a:t>peer</a:t>
            </a:r>
            <a:r>
              <a:rPr lang="it-IT" sz="1800" b="1" dirty="0" smtClean="0"/>
              <a:t> </a:t>
            </a:r>
            <a:r>
              <a:rPr lang="it-IT" sz="1800" b="1" dirty="0" err="1" smtClean="0"/>
              <a:t>reporting</a:t>
            </a:r>
            <a:endParaRPr lang="it-IT" sz="1800" b="1" dirty="0" smtClean="0"/>
          </a:p>
          <a:p>
            <a:pPr marL="457200" indent="-457200" algn="l"/>
            <a:endParaRPr lang="hr-HR" sz="1800" dirty="0" smtClean="0"/>
          </a:p>
          <a:p>
            <a:pPr marL="457200" indent="-457200" algn="l">
              <a:buFont typeface="Arial" pitchFamily="34" charset="0"/>
              <a:buChar char="•"/>
            </a:pPr>
            <a:r>
              <a:rPr lang="it-IT" sz="1800" dirty="0" smtClean="0"/>
              <a:t>Gli interventi di </a:t>
            </a:r>
            <a:r>
              <a:rPr lang="it-IT" sz="1800" dirty="0" err="1" smtClean="0"/>
              <a:t>peer</a:t>
            </a:r>
            <a:r>
              <a:rPr lang="it-IT" sz="1800" dirty="0" smtClean="0"/>
              <a:t> </a:t>
            </a:r>
            <a:r>
              <a:rPr lang="it-IT" sz="1800" dirty="0" err="1" smtClean="0"/>
              <a:t>reporting</a:t>
            </a:r>
            <a:r>
              <a:rPr lang="it-IT" sz="1800" dirty="0" smtClean="0"/>
              <a:t> incoraggiano i bambini a impegnarsi in comportamenti appropriati nel loro ambiente naturale, il che può aiutare con la generalizzazione delle abilità sociali apprese per inciso o tramite istruzione diretta</a:t>
            </a:r>
          </a:p>
          <a:p>
            <a:pPr marL="457200" indent="-457200" algn="l">
              <a:buFont typeface="Arial" pitchFamily="34" charset="0"/>
              <a:buChar char="•"/>
            </a:pPr>
            <a:r>
              <a:rPr lang="it-IT" sz="1800" dirty="0" smtClean="0"/>
              <a:t>Offrono anche opportunità ai bambini di basso status sociale (cioè, quelli che possono essere trascurati o rifiutati dai loro pari) per praticare comportamenti </a:t>
            </a:r>
            <a:r>
              <a:rPr lang="it-IT" sz="1800" dirty="0" err="1" smtClean="0"/>
              <a:t>prosociali</a:t>
            </a:r>
            <a:r>
              <a:rPr lang="it-IT" sz="1800" dirty="0" smtClean="0"/>
              <a:t> e sperimentare il rafforzamento sociale</a:t>
            </a:r>
            <a:endParaRPr lang="en-US" sz="1800" dirty="0"/>
          </a:p>
        </p:txBody>
      </p:sp>
    </p:spTree>
    <p:extLst>
      <p:ext uri="{BB962C8B-B14F-4D97-AF65-F5344CB8AC3E}">
        <p14:creationId xmlns:p14="http://schemas.microsoft.com/office/powerpoint/2010/main" val="221706204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128792"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hr-HR" sz="1500" b="1" dirty="0" smtClean="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95536" y="1071552"/>
            <a:ext cx="4608512" cy="13561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Tipi di Intervento </a:t>
            </a:r>
            <a:r>
              <a:rPr lang="it-IT" sz="1800" b="1" dirty="0" err="1" smtClean="0"/>
              <a:t>Peer</a:t>
            </a:r>
            <a:r>
              <a:rPr lang="it-IT" sz="1800" b="1" dirty="0" smtClean="0"/>
              <a:t> </a:t>
            </a:r>
            <a:r>
              <a:rPr lang="it-IT" sz="1800" b="1" dirty="0" err="1" smtClean="0"/>
              <a:t>Reporting</a:t>
            </a:r>
            <a:r>
              <a:rPr lang="it-IT" sz="1800" b="1" dirty="0" smtClean="0"/>
              <a:t> </a:t>
            </a:r>
            <a:r>
              <a:rPr lang="en-US" sz="1800" b="1" dirty="0" smtClean="0"/>
              <a:t> </a:t>
            </a:r>
          </a:p>
          <a:p>
            <a:pPr marL="457200" indent="-457200" algn="l"/>
            <a:endParaRPr lang="hr-HR" sz="1800" dirty="0" smtClean="0"/>
          </a:p>
          <a:p>
            <a:pPr marL="457200" indent="-457200" algn="l">
              <a:buFont typeface="Arial" pitchFamily="34" charset="0"/>
              <a:buChar char="•"/>
            </a:pPr>
            <a:r>
              <a:rPr lang="it-IT" sz="1800" dirty="0" smtClean="0"/>
              <a:t>Il </a:t>
            </a:r>
            <a:r>
              <a:rPr lang="it-IT" sz="1800" dirty="0" err="1" smtClean="0"/>
              <a:t>peer</a:t>
            </a:r>
            <a:r>
              <a:rPr lang="it-IT" sz="1800" dirty="0" smtClean="0"/>
              <a:t> </a:t>
            </a:r>
            <a:r>
              <a:rPr lang="it-IT" sz="1800" dirty="0" err="1" smtClean="0"/>
              <a:t>reporting</a:t>
            </a:r>
            <a:r>
              <a:rPr lang="it-IT" sz="1800" dirty="0" smtClean="0"/>
              <a:t> positivo (PPR) e il </a:t>
            </a:r>
            <a:r>
              <a:rPr lang="it-IT" sz="1800" dirty="0" err="1" smtClean="0"/>
              <a:t>tootling</a:t>
            </a:r>
            <a:r>
              <a:rPr lang="it-IT" sz="1800" dirty="0" smtClean="0"/>
              <a:t> sono due tipi di interventi di </a:t>
            </a:r>
            <a:r>
              <a:rPr lang="it-IT" sz="1800" dirty="0" err="1" smtClean="0"/>
              <a:t>peer</a:t>
            </a:r>
            <a:r>
              <a:rPr lang="it-IT" sz="1800" dirty="0" smtClean="0"/>
              <a:t> </a:t>
            </a:r>
            <a:r>
              <a:rPr lang="it-IT" sz="1800" dirty="0" err="1" smtClean="0"/>
              <a:t>reporting</a:t>
            </a:r>
            <a:endParaRPr lang="en-US" sz="1800" dirty="0"/>
          </a:p>
        </p:txBody>
      </p:sp>
      <p:pic>
        <p:nvPicPr>
          <p:cNvPr id="1026" name="Picture 2" descr="C:\Users\Zoran\Pictures\Positive peer reporting.jpg"/>
          <p:cNvPicPr>
            <a:picLocks noChangeAspect="1" noChangeArrowheads="1"/>
          </p:cNvPicPr>
          <p:nvPr/>
        </p:nvPicPr>
        <p:blipFill>
          <a:blip r:embed="rId3" cstate="print"/>
          <a:srcRect/>
          <a:stretch>
            <a:fillRect/>
          </a:stretch>
        </p:blipFill>
        <p:spPr bwMode="auto">
          <a:xfrm>
            <a:off x="2699792" y="2427734"/>
            <a:ext cx="2232248" cy="1617410"/>
          </a:xfrm>
          <a:prstGeom prst="rect">
            <a:avLst/>
          </a:prstGeom>
          <a:noFill/>
        </p:spPr>
      </p:pic>
      <p:pic>
        <p:nvPicPr>
          <p:cNvPr id="1027" name="Picture 3" descr="C:\Users\Zoran\Pictures\Tootling.jpg"/>
          <p:cNvPicPr>
            <a:picLocks noChangeAspect="1" noChangeArrowheads="1"/>
          </p:cNvPicPr>
          <p:nvPr/>
        </p:nvPicPr>
        <p:blipFill>
          <a:blip r:embed="rId4" cstate="print"/>
          <a:srcRect/>
          <a:stretch>
            <a:fillRect/>
          </a:stretch>
        </p:blipFill>
        <p:spPr bwMode="auto">
          <a:xfrm>
            <a:off x="5652120" y="1131590"/>
            <a:ext cx="2143125" cy="2143125"/>
          </a:xfrm>
          <a:prstGeom prst="rect">
            <a:avLst/>
          </a:prstGeom>
          <a:noFill/>
        </p:spPr>
      </p:pic>
    </p:spTree>
    <p:extLst>
      <p:ext uri="{BB962C8B-B14F-4D97-AF65-F5344CB8AC3E}">
        <p14:creationId xmlns:p14="http://schemas.microsoft.com/office/powerpoint/2010/main" val="339777675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8"/>
            <a:ext cx="7632848"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hr-HR" sz="1500" b="1" dirty="0" smtClean="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299942"/>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299942"/>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95536" y="915566"/>
            <a:ext cx="8031836" cy="27974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700" b="1" dirty="0" smtClean="0"/>
              <a:t>Somiglianze tra PPR e </a:t>
            </a:r>
            <a:r>
              <a:rPr lang="it-IT" sz="1700" b="1" dirty="0" err="1" smtClean="0"/>
              <a:t>tootling</a:t>
            </a:r>
            <a:endParaRPr lang="hr-HR" sz="1700" dirty="0" smtClean="0"/>
          </a:p>
          <a:p>
            <a:pPr marL="457200" indent="-457200" algn="l">
              <a:buFont typeface="Arial" pitchFamily="34" charset="0"/>
              <a:buChar char="•"/>
            </a:pPr>
            <a:r>
              <a:rPr lang="it-IT" sz="1600" dirty="0" smtClean="0"/>
              <a:t>Incoraggiare i bambini a impegnarsi in comportamenti positivi, appropriati e </a:t>
            </a:r>
            <a:r>
              <a:rPr lang="it-IT" sz="1600" dirty="0" err="1" smtClean="0"/>
              <a:t>prosociali</a:t>
            </a:r>
            <a:endParaRPr lang="it-IT" sz="1600" dirty="0" smtClean="0"/>
          </a:p>
          <a:p>
            <a:pPr marL="457200" indent="-457200" algn="l">
              <a:buFont typeface="Arial" pitchFamily="34" charset="0"/>
              <a:buChar char="•"/>
            </a:pPr>
            <a:r>
              <a:rPr lang="it-IT" sz="1600" dirty="0" smtClean="0"/>
              <a:t>Includere opportunità per i bambini di scarso status sociale (cioè quelli che possono essere trascurati o rifiutati dai loro pari) per praticare comportamenti </a:t>
            </a:r>
            <a:r>
              <a:rPr lang="it-IT" sz="1600" dirty="0" err="1" smtClean="0"/>
              <a:t>prosociali</a:t>
            </a:r>
            <a:r>
              <a:rPr lang="it-IT" sz="1600" dirty="0" smtClean="0"/>
              <a:t> e sperimentare il rafforzamento sociale</a:t>
            </a:r>
          </a:p>
          <a:p>
            <a:pPr marL="457200" indent="-457200" algn="l">
              <a:buFont typeface="Arial" pitchFamily="34" charset="0"/>
              <a:buChar char="•"/>
            </a:pPr>
            <a:r>
              <a:rPr lang="it-IT" sz="1600" dirty="0" smtClean="0"/>
              <a:t>Efficace in una varietà di contesti e con comportamenti e popolazioni target diversi</a:t>
            </a:r>
          </a:p>
          <a:p>
            <a:pPr marL="457200" indent="-457200" algn="l">
              <a:buFont typeface="Arial" pitchFamily="34" charset="0"/>
              <a:buChar char="•"/>
            </a:pPr>
            <a:r>
              <a:rPr lang="it-IT" sz="1600" dirty="0" smtClean="0"/>
              <a:t>Può essere utilizzato con una contingenza di gruppo</a:t>
            </a:r>
          </a:p>
          <a:p>
            <a:pPr marL="457200" indent="-457200" algn="l">
              <a:buFont typeface="Arial" pitchFamily="34" charset="0"/>
              <a:buChar char="•"/>
            </a:pPr>
            <a:r>
              <a:rPr lang="it-IT" sz="1600" dirty="0" smtClean="0"/>
              <a:t>Coinvolge la formazione dei bambini a denunciare comportamenti </a:t>
            </a:r>
            <a:r>
              <a:rPr lang="it-IT" sz="1600" dirty="0" err="1" smtClean="0"/>
              <a:t>prosociali</a:t>
            </a:r>
            <a:r>
              <a:rPr lang="it-IT" sz="1600" dirty="0" smtClean="0"/>
              <a:t> dei coetanei</a:t>
            </a:r>
          </a:p>
          <a:p>
            <a:pPr marL="457200" indent="-457200" algn="l">
              <a:buFont typeface="Arial" pitchFamily="34" charset="0"/>
              <a:buChar char="•"/>
            </a:pPr>
            <a:r>
              <a:rPr lang="it-IT" sz="1600" dirty="0" smtClean="0"/>
              <a:t>Include la pubblicazione pubblica dei progressi del gruppo verso gli obiettivi</a:t>
            </a:r>
            <a:endParaRPr lang="en-US" sz="1600" dirty="0"/>
          </a:p>
        </p:txBody>
      </p:sp>
    </p:spTree>
    <p:extLst>
      <p:ext uri="{BB962C8B-B14F-4D97-AF65-F5344CB8AC3E}">
        <p14:creationId xmlns:p14="http://schemas.microsoft.com/office/powerpoint/2010/main" val="4526863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4513822"/>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071934" y="714362"/>
            <a:ext cx="4714908" cy="37147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r>
              <a:rPr lang="it-IT" sz="1400" b="1" dirty="0" smtClean="0"/>
              <a:t>Come riconoscere le situazioni pericolose?</a:t>
            </a:r>
          </a:p>
          <a:p>
            <a:pPr marL="342900" indent="-342900" algn="l"/>
            <a:endParaRPr lang="hr-HR" sz="1400" dirty="0" smtClean="0"/>
          </a:p>
          <a:p>
            <a:pPr marL="342900" indent="-342900" algn="l">
              <a:buFont typeface="Arial" panose="020B0604020202020204" pitchFamily="34" charset="0"/>
              <a:buChar char="•"/>
            </a:pPr>
            <a:r>
              <a:rPr lang="it-IT" sz="1400" dirty="0" smtClean="0"/>
              <a:t>La situazione si riferisce a "</a:t>
            </a:r>
            <a:r>
              <a:rPr lang="it-IT" sz="1400" b="1" i="1" dirty="0" smtClean="0"/>
              <a:t>un particolare contesto fisico e sociale concreto in cui una persona è incorporata in un dato momento</a:t>
            </a:r>
            <a:r>
              <a:rPr lang="it-IT" sz="1400" dirty="0" smtClean="0"/>
              <a:t>" (</a:t>
            </a:r>
            <a:r>
              <a:rPr lang="it-IT" sz="1400" dirty="0" err="1" smtClean="0"/>
              <a:t>Rivara</a:t>
            </a:r>
            <a:r>
              <a:rPr lang="it-IT" sz="1400" dirty="0" smtClean="0"/>
              <a:t>, Le </a:t>
            </a:r>
            <a:r>
              <a:rPr lang="it-IT" sz="1400" dirty="0" err="1" smtClean="0"/>
              <a:t>Menestrel</a:t>
            </a:r>
            <a:r>
              <a:rPr lang="it-IT" sz="1400" dirty="0" smtClean="0"/>
              <a:t>, 2016, p.69)</a:t>
            </a:r>
          </a:p>
          <a:p>
            <a:pPr marL="342900" indent="-342900" algn="l">
              <a:buFont typeface="Arial" panose="020B0604020202020204" pitchFamily="34" charset="0"/>
              <a:buChar char="•"/>
            </a:pPr>
            <a:r>
              <a:rPr lang="it-IT" sz="1400" dirty="0" smtClean="0"/>
              <a:t>il contesto è “</a:t>
            </a:r>
            <a:r>
              <a:rPr lang="it-IT" sz="1400" b="1" i="1" dirty="0" smtClean="0"/>
              <a:t>il contesto per le situazioni (e gli individui nelle situazioni). Il contesto è l'insieme generale e continuo a più strati e intrecciati di realtà materiali, strutture sociali, schemi di relazioni sociali e sistemi di credenze condivisi che circondano una determinata situazione </a:t>
            </a:r>
            <a:r>
              <a:rPr lang="it-IT" sz="1400" dirty="0" smtClean="0"/>
              <a:t>”(</a:t>
            </a:r>
            <a:r>
              <a:rPr lang="it-IT" sz="1400" dirty="0" err="1" smtClean="0"/>
              <a:t>Rivara</a:t>
            </a:r>
            <a:r>
              <a:rPr lang="it-IT" sz="1400" dirty="0" smtClean="0"/>
              <a:t>, Le </a:t>
            </a:r>
            <a:r>
              <a:rPr lang="it-IT" sz="1400" dirty="0" err="1" smtClean="0"/>
              <a:t>Menestrel</a:t>
            </a:r>
            <a:r>
              <a:rPr lang="it-IT" sz="1400" dirty="0" smtClean="0"/>
              <a:t>, 2016, p.69)</a:t>
            </a:r>
          </a:p>
          <a:p>
            <a:pPr marL="342900" indent="-342900" algn="l">
              <a:buFont typeface="Arial" panose="020B0604020202020204" pitchFamily="34" charset="0"/>
              <a:buChar char="•"/>
            </a:pPr>
            <a:r>
              <a:rPr lang="it-IT" sz="1400" dirty="0" smtClean="0"/>
              <a:t>L'interazione "</a:t>
            </a:r>
            <a:r>
              <a:rPr lang="it-IT" sz="1400" b="1" dirty="0" smtClean="0"/>
              <a:t>persona per situazione per contesto</a:t>
            </a:r>
            <a:r>
              <a:rPr lang="it-IT" sz="1400" dirty="0" smtClean="0"/>
              <a:t>" è stata applicata alla personalità e alle caratteristiche sociali, ma si applica anche al bullismo</a:t>
            </a:r>
            <a:endParaRPr lang="hr-HR" sz="1400" dirty="0" smtClean="0"/>
          </a:p>
        </p:txBody>
      </p:sp>
      <p:pic>
        <p:nvPicPr>
          <p:cNvPr id="2" name="Picture 2" descr="C:\TEA\P R O J E K T I\SAVE projekt_KIFST\kurikulumi\predavanja\bm\slike\12535050-no-bulling-sign-with-different-words-on-a-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169031"/>
            <a:ext cx="2589413" cy="25894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11" name="Subtitle 3">
            <a:extLst>
              <a:ext uri="{FF2B5EF4-FFF2-40B4-BE49-F238E27FC236}">
                <a16:creationId xmlns="" xmlns:a16="http://schemas.microsoft.com/office/drawing/2014/main" id="{2AB5D1A3-B1E7-4421-B55E-5DBB46C18533}"/>
              </a:ext>
            </a:extLst>
          </p:cNvPr>
          <p:cNvSpPr txBox="1">
            <a:spLocks/>
          </p:cNvSpPr>
          <p:nvPr/>
        </p:nvSpPr>
        <p:spPr>
          <a:xfrm>
            <a:off x="971600" y="123478"/>
            <a:ext cx="7704856" cy="609399"/>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500" b="1" i="0" u="none" strike="noStrike" kern="1200" cap="none" spc="0" normalizeH="0" baseline="0" noProof="0" smtClean="0">
                <a:ln>
                  <a:noFill/>
                </a:ln>
                <a:solidFill>
                  <a:schemeClr val="tx1"/>
                </a:solidFill>
                <a:effectLst/>
                <a:uLnTx/>
                <a:uFillTx/>
                <a:latin typeface="Open Sans" pitchFamily="34" charset="0"/>
                <a:ea typeface="Open Sans" pitchFamily="34" charset="0"/>
                <a:cs typeface="Open Sans" pitchFamily="34" charset="0"/>
              </a:rPr>
              <a:t>Unit</a:t>
            </a:r>
            <a:r>
              <a:rPr kumimoji="0" lang="it-IT" sz="1500" b="1" i="0" u="none" strike="noStrike" kern="1200" cap="none" spc="0" normalizeH="0" baseline="0" noProof="0" smtClean="0">
                <a:ln>
                  <a:noFill/>
                </a:ln>
                <a:solidFill>
                  <a:schemeClr val="tx1"/>
                </a:solidFill>
                <a:effectLst/>
                <a:uLnTx/>
                <a:uFillTx/>
                <a:latin typeface="Open Sans" pitchFamily="34" charset="0"/>
                <a:ea typeface="Open Sans" pitchFamily="34" charset="0"/>
                <a:cs typeface="Open Sans" pitchFamily="34" charset="0"/>
              </a:rPr>
              <a:t>à </a:t>
            </a:r>
            <a:r>
              <a:rPr kumimoji="0" lang="hr-HR" sz="1500" b="1" i="0" u="none" strike="noStrike" kern="1200" cap="none" spc="0" normalizeH="0" baseline="0" noProof="0" smtClean="0">
                <a:ln>
                  <a:noFill/>
                </a:ln>
                <a:solidFill>
                  <a:schemeClr val="tx1"/>
                </a:solidFill>
                <a:effectLst/>
                <a:uLnTx/>
                <a:uFillTx/>
                <a:latin typeface="Open Sans" pitchFamily="34" charset="0"/>
                <a:ea typeface="Open Sans" pitchFamily="34" charset="0"/>
                <a:cs typeface="Open Sans" pitchFamily="34" charset="0"/>
              </a:rPr>
              <a:t>1.1. </a:t>
            </a:r>
            <a:r>
              <a:rPr kumimoji="0" lang="it-IT" sz="1600" b="0" i="0" u="none" strike="noStrike" kern="1200" cap="none" spc="0" normalizeH="0" baseline="0" noProof="0" smtClean="0">
                <a:ln>
                  <a:noFill/>
                </a:ln>
                <a:solidFill>
                  <a:schemeClr val="tx1">
                    <a:tint val="75000"/>
                  </a:schemeClr>
                </a:solidFill>
                <a:effectLst/>
                <a:uLnTx/>
                <a:uFillTx/>
                <a:latin typeface="Open Sans" pitchFamily="34" charset="0"/>
                <a:ea typeface="Open Sans" pitchFamily="34" charset="0"/>
                <a:cs typeface="Open Sans" pitchFamily="34" charset="0"/>
              </a:rPr>
              <a:t>Definizione di situazioni pericolose e ambiente pericoloso che determinano comportamenti socialmente inappropriati</a:t>
            </a:r>
            <a:endParaRPr kumimoji="0" lang="en-US" sz="1500" b="0" i="0" u="none" strike="noStrike" kern="1200" cap="none" spc="0" normalizeH="0" baseline="0" noProof="0" smtClean="0">
              <a:ln>
                <a:noFill/>
              </a:ln>
              <a:solidFill>
                <a:schemeClr val="tx1">
                  <a:tint val="75000"/>
                </a:schemeClr>
              </a:solidFill>
              <a:effectLst/>
              <a:uLnTx/>
              <a:uFillTx/>
              <a:latin typeface="Open Sans"/>
              <a:ea typeface="Open Sans" pitchFamily="34" charset="0"/>
              <a:cs typeface="Open Sans"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tint val="7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19802210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755576" y="123478"/>
            <a:ext cx="7488832" cy="1224136"/>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hr-HR" sz="1500" b="1" dirty="0" smtClean="0"/>
          </a:p>
          <a:p>
            <a:pPr algn="l"/>
            <a:endParaRPr lang="hr-HR" sz="1800" dirty="0" smtClean="0"/>
          </a:p>
          <a:p>
            <a:pPr algn="l"/>
            <a:r>
              <a:rPr lang="it-IT" sz="1800" b="1" dirty="0" smtClean="0"/>
              <a:t>Differenze tra PPR e </a:t>
            </a:r>
            <a:r>
              <a:rPr lang="it-IT" sz="1800" b="1" dirty="0" err="1" smtClean="0"/>
              <a:t>tootling</a:t>
            </a:r>
            <a:endParaRPr lang="en-US" sz="1800" b="1"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1428742"/>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sz="2000" dirty="0"/>
          </a:p>
        </p:txBody>
      </p:sp>
      <p:graphicFrame>
        <p:nvGraphicFramePr>
          <p:cNvPr id="9" name="Tablica 8"/>
          <p:cNvGraphicFramePr>
            <a:graphicFrameLocks noGrp="1"/>
          </p:cNvGraphicFramePr>
          <p:nvPr>
            <p:extLst>
              <p:ext uri="{D42A27DB-BD31-4B8C-83A1-F6EECF244321}">
                <p14:modId xmlns:p14="http://schemas.microsoft.com/office/powerpoint/2010/main" val="23382288"/>
              </p:ext>
            </p:extLst>
          </p:nvPr>
        </p:nvGraphicFramePr>
        <p:xfrm>
          <a:off x="755576" y="1491630"/>
          <a:ext cx="7416824" cy="2783102"/>
        </p:xfrm>
        <a:graphic>
          <a:graphicData uri="http://schemas.openxmlformats.org/drawingml/2006/table">
            <a:tbl>
              <a:tblPr firstRow="1" bandRow="1">
                <a:tableStyleId>{5940675A-B579-460E-94D1-54222C63F5DA}</a:tableStyleId>
              </a:tblPr>
              <a:tblGrid>
                <a:gridCol w="3620802"/>
                <a:gridCol w="3796022"/>
              </a:tblGrid>
              <a:tr h="558062">
                <a:tc>
                  <a:txBody>
                    <a:bodyPr/>
                    <a:lstStyle/>
                    <a:p>
                      <a:pPr algn="ctr"/>
                      <a:r>
                        <a:rPr lang="hr-HR" sz="1600" b="1" dirty="0" smtClean="0">
                          <a:solidFill>
                            <a:schemeClr val="tx1">
                              <a:lumMod val="50000"/>
                              <a:lumOff val="50000"/>
                            </a:schemeClr>
                          </a:solidFill>
                          <a:latin typeface="Calibri" pitchFamily="34" charset="0"/>
                          <a:cs typeface="Calibri" pitchFamily="34" charset="0"/>
                        </a:rPr>
                        <a:t>PPR</a:t>
                      </a:r>
                      <a:endParaRPr lang="hr-HR" sz="1600" b="1" dirty="0">
                        <a:solidFill>
                          <a:schemeClr val="tx1">
                            <a:lumMod val="50000"/>
                            <a:lumOff val="50000"/>
                          </a:schemeClr>
                        </a:solidFill>
                        <a:latin typeface="Calibri" pitchFamily="34" charset="0"/>
                        <a:cs typeface="Calibri" pitchFamily="34" charset="0"/>
                      </a:endParaRPr>
                    </a:p>
                  </a:txBody>
                  <a:tcPr/>
                </a:tc>
                <a:tc>
                  <a:txBody>
                    <a:bodyPr/>
                    <a:lstStyle/>
                    <a:p>
                      <a:pPr algn="ctr"/>
                      <a:r>
                        <a:rPr lang="hr-HR" sz="1600" b="1" dirty="0" smtClean="0">
                          <a:solidFill>
                            <a:schemeClr val="tx1">
                              <a:lumMod val="50000"/>
                              <a:lumOff val="50000"/>
                            </a:schemeClr>
                          </a:solidFill>
                          <a:latin typeface="Calibri" pitchFamily="34" charset="0"/>
                          <a:cs typeface="Calibri" pitchFamily="34" charset="0"/>
                        </a:rPr>
                        <a:t>TOOTLING</a:t>
                      </a:r>
                      <a:endParaRPr lang="hr-HR" sz="1600" b="1" dirty="0">
                        <a:solidFill>
                          <a:schemeClr val="tx1">
                            <a:lumMod val="50000"/>
                            <a:lumOff val="50000"/>
                          </a:schemeClr>
                        </a:solidFill>
                        <a:latin typeface="Calibri" pitchFamily="34" charset="0"/>
                        <a:cs typeface="Calibri" pitchFamily="34" charset="0"/>
                      </a:endParaRPr>
                    </a:p>
                  </a:txBody>
                  <a:tcPr/>
                </a:tc>
              </a:tr>
              <a:tr h="558062">
                <a:tc>
                  <a:txBody>
                    <a:bodyPr/>
                    <a:lstStyle/>
                    <a:p>
                      <a:r>
                        <a:rPr lang="hr-HR" sz="1600" kern="1200" baseline="0" dirty="0" smtClean="0">
                          <a:solidFill>
                            <a:schemeClr val="tx1">
                              <a:lumMod val="50000"/>
                              <a:lumOff val="50000"/>
                            </a:schemeClr>
                          </a:solidFill>
                          <a:latin typeface="Calibri" pitchFamily="34" charset="0"/>
                          <a:ea typeface="+mn-ea"/>
                          <a:cs typeface="Calibri" pitchFamily="34" charset="0"/>
                        </a:rPr>
                        <a:t>utilizza la segnalazione pubblica</a:t>
                      </a:r>
                      <a:endParaRPr lang="hr-HR" sz="1600" dirty="0">
                        <a:solidFill>
                          <a:schemeClr val="tx1">
                            <a:lumMod val="50000"/>
                            <a:lumOff val="50000"/>
                          </a:schemeClr>
                        </a:solidFill>
                        <a:latin typeface="Calibri" pitchFamily="34" charset="0"/>
                        <a:cs typeface="Calibri" pitchFamily="34" charset="0"/>
                      </a:endParaRPr>
                    </a:p>
                  </a:txBody>
                  <a:tcPr/>
                </a:tc>
                <a:tc>
                  <a:txBody>
                    <a:bodyPr/>
                    <a:lstStyle/>
                    <a:p>
                      <a:r>
                        <a:rPr lang="it-IT" sz="1600" kern="1200" baseline="0" dirty="0" smtClean="0">
                          <a:solidFill>
                            <a:schemeClr val="tx1">
                              <a:lumMod val="50000"/>
                              <a:lumOff val="50000"/>
                            </a:schemeClr>
                          </a:solidFill>
                          <a:latin typeface="Open Sans"/>
                          <a:ea typeface="+mn-ea"/>
                          <a:cs typeface="Calibri" pitchFamily="34" charset="0"/>
                        </a:rPr>
                        <a:t>utilizza report privati (sebbene i </a:t>
                      </a:r>
                      <a:r>
                        <a:rPr lang="it-IT" sz="1600" kern="1200" baseline="0" dirty="0" err="1" smtClean="0">
                          <a:solidFill>
                            <a:schemeClr val="tx1">
                              <a:lumMod val="50000"/>
                              <a:lumOff val="50000"/>
                            </a:schemeClr>
                          </a:solidFill>
                          <a:latin typeface="Open Sans"/>
                          <a:ea typeface="+mn-ea"/>
                          <a:cs typeface="Calibri" pitchFamily="34" charset="0"/>
                        </a:rPr>
                        <a:t>tootle</a:t>
                      </a:r>
                      <a:r>
                        <a:rPr lang="it-IT" sz="1600" kern="1200" baseline="0" dirty="0" smtClean="0">
                          <a:solidFill>
                            <a:schemeClr val="tx1">
                              <a:lumMod val="50000"/>
                              <a:lumOff val="50000"/>
                            </a:schemeClr>
                          </a:solidFill>
                          <a:latin typeface="Open Sans"/>
                          <a:ea typeface="+mn-ea"/>
                          <a:cs typeface="Calibri" pitchFamily="34" charset="0"/>
                        </a:rPr>
                        <a:t> selezionati possano essere letti ad alta voce)</a:t>
                      </a:r>
                      <a:endParaRPr lang="hr-HR" sz="1600" dirty="0">
                        <a:solidFill>
                          <a:schemeClr val="tx1">
                            <a:lumMod val="50000"/>
                            <a:lumOff val="50000"/>
                          </a:schemeClr>
                        </a:solidFill>
                        <a:latin typeface="Calibri" pitchFamily="34" charset="0"/>
                        <a:cs typeface="Calibri" pitchFamily="34" charset="0"/>
                      </a:endParaRPr>
                    </a:p>
                  </a:txBody>
                  <a:tcPr/>
                </a:tc>
              </a:tr>
              <a:tr h="558062">
                <a:tc>
                  <a:txBody>
                    <a:bodyPr/>
                    <a:lstStyle/>
                    <a:p>
                      <a:r>
                        <a:rPr lang="it-IT" sz="1600" kern="1200" baseline="0" dirty="0" smtClean="0">
                          <a:solidFill>
                            <a:schemeClr val="tx1">
                              <a:lumMod val="50000"/>
                              <a:lumOff val="50000"/>
                            </a:schemeClr>
                          </a:solidFill>
                          <a:latin typeface="Open Sans"/>
                          <a:ea typeface="+mn-ea"/>
                          <a:cs typeface="Calibri" pitchFamily="34" charset="0"/>
                        </a:rPr>
                        <a:t>richiede capacità di segnalazione orale</a:t>
                      </a:r>
                      <a:endParaRPr lang="hr-HR" sz="1600" dirty="0">
                        <a:solidFill>
                          <a:schemeClr val="tx1">
                            <a:lumMod val="50000"/>
                            <a:lumOff val="50000"/>
                          </a:schemeClr>
                        </a:solidFill>
                        <a:latin typeface="Calibri" pitchFamily="34" charset="0"/>
                        <a:cs typeface="Calibri" pitchFamily="34" charset="0"/>
                      </a:endParaRPr>
                    </a:p>
                  </a:txBody>
                  <a:tcPr/>
                </a:tc>
                <a:tc>
                  <a:txBody>
                    <a:bodyPr/>
                    <a:lstStyle/>
                    <a:p>
                      <a:r>
                        <a:rPr lang="it-IT" sz="1600" kern="1200" baseline="0" dirty="0" smtClean="0">
                          <a:solidFill>
                            <a:schemeClr val="tx1">
                              <a:lumMod val="50000"/>
                              <a:lumOff val="50000"/>
                            </a:schemeClr>
                          </a:solidFill>
                          <a:latin typeface="Open Sans"/>
                          <a:ea typeface="+mn-ea"/>
                          <a:cs typeface="Calibri" pitchFamily="34" charset="0"/>
                        </a:rPr>
                        <a:t>richiede capacità di segnalazione scritte</a:t>
                      </a:r>
                      <a:endParaRPr lang="hr-HR" sz="1600" dirty="0">
                        <a:solidFill>
                          <a:schemeClr val="tx1">
                            <a:lumMod val="50000"/>
                            <a:lumOff val="50000"/>
                          </a:schemeClr>
                        </a:solidFill>
                        <a:latin typeface="Calibri" pitchFamily="34" charset="0"/>
                        <a:cs typeface="Calibri" pitchFamily="34" charset="0"/>
                      </a:endParaRPr>
                    </a:p>
                  </a:txBody>
                  <a:tcPr/>
                </a:tc>
              </a:tr>
              <a:tr h="558062">
                <a:tc>
                  <a:txBody>
                    <a:bodyPr/>
                    <a:lstStyle/>
                    <a:p>
                      <a:r>
                        <a:rPr lang="it-IT" sz="1600" kern="1200" baseline="0" dirty="0" smtClean="0">
                          <a:solidFill>
                            <a:schemeClr val="tx1">
                              <a:lumMod val="50000"/>
                              <a:lumOff val="50000"/>
                            </a:schemeClr>
                          </a:solidFill>
                          <a:latin typeface="Open Sans"/>
                          <a:ea typeface="+mn-ea"/>
                          <a:cs typeface="Calibri" pitchFamily="34" charset="0"/>
                        </a:rPr>
                        <a:t>spesso comporta la segnalazione di un bambino stella / MVP</a:t>
                      </a:r>
                      <a:endParaRPr lang="hr-HR" sz="1600" dirty="0">
                        <a:solidFill>
                          <a:schemeClr val="tx1">
                            <a:lumMod val="50000"/>
                            <a:lumOff val="50000"/>
                          </a:schemeClr>
                        </a:solidFill>
                        <a:latin typeface="Calibri" pitchFamily="34" charset="0"/>
                        <a:cs typeface="Calibri" pitchFamily="34" charset="0"/>
                      </a:endParaRPr>
                    </a:p>
                  </a:txBody>
                  <a:tcPr/>
                </a:tc>
                <a:tc>
                  <a:txBody>
                    <a:bodyPr/>
                    <a:lstStyle/>
                    <a:p>
                      <a:r>
                        <a:rPr lang="it-IT" sz="1600" kern="1200" baseline="0" dirty="0" smtClean="0">
                          <a:solidFill>
                            <a:schemeClr val="tx1">
                              <a:lumMod val="50000"/>
                              <a:lumOff val="50000"/>
                            </a:schemeClr>
                          </a:solidFill>
                          <a:latin typeface="Open Sans"/>
                          <a:ea typeface="+mn-ea"/>
                          <a:cs typeface="Calibri" pitchFamily="34" charset="0"/>
                        </a:rPr>
                        <a:t>comporta la segnalazione del comportamento di qualsiasi membro del gruppo</a:t>
                      </a:r>
                      <a:endParaRPr lang="hr-HR" sz="1600" dirty="0">
                        <a:solidFill>
                          <a:schemeClr val="tx1">
                            <a:lumMod val="50000"/>
                            <a:lumOff val="50000"/>
                          </a:schemeClr>
                        </a:solidFill>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199041068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560840"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hr-HR" sz="1500" b="1" dirty="0" smtClean="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67544" y="915566"/>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Interventi PPR</a:t>
            </a:r>
            <a:endParaRPr lang="en-US" sz="1800" b="1" dirty="0" smtClean="0"/>
          </a:p>
          <a:p>
            <a:pPr marL="457200" indent="-457200" algn="l"/>
            <a:endParaRPr lang="hr-HR" sz="1800" dirty="0" smtClean="0"/>
          </a:p>
          <a:p>
            <a:pPr marL="457200" indent="-457200" algn="l">
              <a:buFont typeface="Arial" pitchFamily="34" charset="0"/>
              <a:buChar char="•"/>
            </a:pPr>
            <a:r>
              <a:rPr lang="it-IT" sz="1800" dirty="0" smtClean="0"/>
              <a:t>In genere, gli allenatori riservano 10-15 minuti al termine della formazione per una sessione pubblica in cui si sollecitano le relazioni tra pari dei comportamenti </a:t>
            </a:r>
            <a:r>
              <a:rPr lang="it-IT" sz="1800" dirty="0" err="1" smtClean="0"/>
              <a:t>prosociali</a:t>
            </a:r>
            <a:r>
              <a:rPr lang="it-IT" sz="1800" dirty="0" smtClean="0"/>
              <a:t> del bambino target</a:t>
            </a:r>
          </a:p>
          <a:p>
            <a:pPr marL="457200" indent="-457200" algn="l">
              <a:buFont typeface="Arial" pitchFamily="34" charset="0"/>
              <a:buChar char="•"/>
            </a:pPr>
            <a:r>
              <a:rPr lang="it-IT" sz="1800" dirty="0" smtClean="0"/>
              <a:t>I colleghi sono addestrati a fornire rapporti appropriati sul comportamento reciproco e i rapporti vengono in genere scambiati con punti verso la ricompensa del gruppo</a:t>
            </a:r>
            <a:endParaRPr lang="en-US" sz="1800" dirty="0"/>
          </a:p>
        </p:txBody>
      </p:sp>
    </p:spTree>
    <p:extLst>
      <p:ext uri="{BB962C8B-B14F-4D97-AF65-F5344CB8AC3E}">
        <p14:creationId xmlns:p14="http://schemas.microsoft.com/office/powerpoint/2010/main" val="7909292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88832"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hr-HR" sz="1500" b="1" dirty="0" smtClean="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95536" y="987574"/>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Interventi di </a:t>
            </a:r>
            <a:r>
              <a:rPr lang="hr-HR" sz="1800" b="1" dirty="0" smtClean="0"/>
              <a:t>Tootling</a:t>
            </a:r>
            <a:endParaRPr lang="en-US" sz="1800" b="1" dirty="0" smtClean="0"/>
          </a:p>
          <a:p>
            <a:pPr marL="457200" indent="-457200" algn="l"/>
            <a:endParaRPr lang="hr-HR" sz="1800" dirty="0" smtClean="0"/>
          </a:p>
          <a:p>
            <a:pPr marL="457200" indent="-457200" algn="l">
              <a:buFont typeface="Arial" pitchFamily="34" charset="0"/>
              <a:buChar char="•"/>
            </a:pPr>
            <a:r>
              <a:rPr lang="it-IT" sz="1800" dirty="0" smtClean="0"/>
              <a:t>Usando una combinazione di </a:t>
            </a:r>
            <a:r>
              <a:rPr lang="it-IT" sz="1800" dirty="0" err="1" smtClean="0"/>
              <a:t>tattling</a:t>
            </a:r>
            <a:r>
              <a:rPr lang="it-IT" sz="1800" dirty="0" smtClean="0"/>
              <a:t> e </a:t>
            </a:r>
            <a:r>
              <a:rPr lang="it-IT" sz="1800" dirty="0" err="1" smtClean="0"/>
              <a:t>tooting</a:t>
            </a:r>
            <a:r>
              <a:rPr lang="it-IT" sz="1800" dirty="0" smtClean="0"/>
              <a:t>, </a:t>
            </a:r>
            <a:r>
              <a:rPr lang="it-IT" sz="1800" dirty="0" err="1" smtClean="0"/>
              <a:t>Skinner</a:t>
            </a:r>
            <a:r>
              <a:rPr lang="it-IT" sz="1800" dirty="0" smtClean="0"/>
              <a:t> e colleghi (2000) hanno coniato il termine </a:t>
            </a:r>
            <a:r>
              <a:rPr lang="it-IT" sz="1800" dirty="0" err="1" smtClean="0"/>
              <a:t>tootling</a:t>
            </a:r>
            <a:endParaRPr lang="it-IT" sz="1800" dirty="0" smtClean="0"/>
          </a:p>
          <a:p>
            <a:pPr marL="457200" indent="-457200" algn="l">
              <a:buFont typeface="Arial" pitchFamily="34" charset="0"/>
              <a:buChar char="•"/>
            </a:pPr>
            <a:r>
              <a:rPr lang="it-IT" sz="1800" dirty="0" smtClean="0"/>
              <a:t>Con interventi </a:t>
            </a:r>
            <a:r>
              <a:rPr lang="it-IT" sz="1800" dirty="0" err="1" smtClean="0"/>
              <a:t>tootling</a:t>
            </a:r>
            <a:r>
              <a:rPr lang="it-IT" sz="1800" dirty="0" smtClean="0"/>
              <a:t>, i bambini vengono addestrati a scrivere resoconti sui comportamenti appropriati dei loro coetanei (ovvero, indicando chi è coinvolto nel comportamento </a:t>
            </a:r>
            <a:r>
              <a:rPr lang="it-IT" sz="1800" dirty="0" err="1" smtClean="0"/>
              <a:t>prosociale</a:t>
            </a:r>
            <a:r>
              <a:rPr lang="it-IT" sz="1800" dirty="0" smtClean="0"/>
              <a:t>, cosa ha fatto il </a:t>
            </a:r>
            <a:r>
              <a:rPr lang="it-IT" sz="1800" dirty="0" err="1" smtClean="0"/>
              <a:t>peer</a:t>
            </a:r>
            <a:r>
              <a:rPr lang="it-IT" sz="1800" dirty="0" smtClean="0"/>
              <a:t> e chi ha beneficiato del comportamento)</a:t>
            </a:r>
            <a:endParaRPr lang="en-US" sz="1800" dirty="0"/>
          </a:p>
        </p:txBody>
      </p:sp>
    </p:spTree>
    <p:extLst>
      <p:ext uri="{BB962C8B-B14F-4D97-AF65-F5344CB8AC3E}">
        <p14:creationId xmlns:p14="http://schemas.microsoft.com/office/powerpoint/2010/main" val="258294276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51470"/>
            <a:ext cx="7704856"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hr-HR" sz="1500" b="1" dirty="0" smtClean="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95536" y="843558"/>
            <a:ext cx="721523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L'efficacia degli interventi di </a:t>
            </a:r>
            <a:r>
              <a:rPr lang="it-IT" sz="1800" b="1" dirty="0" err="1" smtClean="0"/>
              <a:t>peer</a:t>
            </a:r>
            <a:r>
              <a:rPr lang="it-IT" sz="1800" b="1" dirty="0" smtClean="0"/>
              <a:t> </a:t>
            </a:r>
            <a:r>
              <a:rPr lang="it-IT" sz="1800" b="1" dirty="0" err="1" smtClean="0"/>
              <a:t>reporting</a:t>
            </a:r>
            <a:endParaRPr lang="it-IT" sz="1800" b="1" dirty="0" smtClean="0"/>
          </a:p>
          <a:p>
            <a:pPr marL="457200" indent="-457200" algn="l"/>
            <a:endParaRPr lang="hr-HR" sz="1800" dirty="0" smtClean="0"/>
          </a:p>
          <a:p>
            <a:pPr marL="457200" indent="-457200" algn="l">
              <a:buFont typeface="Arial" pitchFamily="34" charset="0"/>
              <a:buChar char="•"/>
            </a:pPr>
            <a:r>
              <a:rPr lang="it-IT" sz="1800" dirty="0" smtClean="0"/>
              <a:t>Che siano implementati come </a:t>
            </a:r>
            <a:r>
              <a:rPr lang="it-IT" sz="1800" dirty="0" err="1" smtClean="0"/>
              <a:t>tootle</a:t>
            </a:r>
            <a:r>
              <a:rPr lang="it-IT" sz="1800" dirty="0" smtClean="0"/>
              <a:t> scritti privati o relazioni orali pubbliche, gli interventi di </a:t>
            </a:r>
            <a:r>
              <a:rPr lang="it-IT" sz="1800" dirty="0" err="1" smtClean="0"/>
              <a:t>peer</a:t>
            </a:r>
            <a:r>
              <a:rPr lang="it-IT" sz="1800" dirty="0" smtClean="0"/>
              <a:t> </a:t>
            </a:r>
            <a:r>
              <a:rPr lang="it-IT" sz="1800" dirty="0" err="1" smtClean="0"/>
              <a:t>reporting</a:t>
            </a:r>
            <a:r>
              <a:rPr lang="it-IT" sz="1800" dirty="0" smtClean="0"/>
              <a:t> sono supportati da una solida base di letteratura che indica la loro efficacia in contesti e popolazioni</a:t>
            </a:r>
          </a:p>
          <a:p>
            <a:pPr marL="457200" indent="-457200" algn="l">
              <a:buFont typeface="Arial" pitchFamily="34" charset="0"/>
              <a:buChar char="•"/>
            </a:pPr>
            <a:r>
              <a:rPr lang="it-IT" sz="1800" dirty="0" smtClean="0"/>
              <a:t>efficacia degli interventi per migliorare la percentuale di segnalazioni tra pari di comportamenti </a:t>
            </a:r>
            <a:r>
              <a:rPr lang="it-IT" sz="1800" dirty="0" err="1" smtClean="0"/>
              <a:t>prosociali</a:t>
            </a:r>
            <a:r>
              <a:rPr lang="it-IT" sz="1800" dirty="0" smtClean="0"/>
              <a:t>, interazioni sociali positive tra pari, nonché abilità sociali esibite da bambini mirati</a:t>
            </a:r>
            <a:endParaRPr lang="hr-HR" sz="1800" dirty="0" smtClean="0"/>
          </a:p>
        </p:txBody>
      </p:sp>
    </p:spTree>
    <p:extLst>
      <p:ext uri="{BB962C8B-B14F-4D97-AF65-F5344CB8AC3E}">
        <p14:creationId xmlns:p14="http://schemas.microsoft.com/office/powerpoint/2010/main" val="42942938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632848"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hr-HR" sz="1500" b="1" dirty="0" smtClean="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95536" y="915566"/>
            <a:ext cx="7215238" cy="250033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2000" b="1" dirty="0" smtClean="0"/>
              <a:t>L'efficacia degli interventi di </a:t>
            </a:r>
            <a:r>
              <a:rPr lang="it-IT" sz="2000" b="1" dirty="0" err="1" smtClean="0"/>
              <a:t>peer</a:t>
            </a:r>
            <a:r>
              <a:rPr lang="it-IT" sz="2000" b="1" dirty="0" smtClean="0"/>
              <a:t> </a:t>
            </a:r>
            <a:r>
              <a:rPr lang="it-IT" sz="2000" b="1" dirty="0" err="1" smtClean="0"/>
              <a:t>reporting</a:t>
            </a:r>
            <a:endParaRPr lang="it-IT" sz="2000" b="1" dirty="0" smtClean="0"/>
          </a:p>
          <a:p>
            <a:pPr marL="457200" indent="-457200" algn="l"/>
            <a:endParaRPr lang="hr-HR" sz="1900" dirty="0" smtClean="0"/>
          </a:p>
          <a:p>
            <a:pPr marL="457200" indent="-457200" algn="l">
              <a:buFont typeface="Arial" pitchFamily="34" charset="0"/>
              <a:buChar char="•"/>
            </a:pPr>
            <a:r>
              <a:rPr lang="it-IT" sz="1900" dirty="0" smtClean="0"/>
              <a:t>insegnanti e bambini indicano costantemente una forte validità sociale degli interventi di </a:t>
            </a:r>
            <a:r>
              <a:rPr lang="it-IT" sz="1900" dirty="0" err="1" smtClean="0"/>
              <a:t>peer</a:t>
            </a:r>
            <a:r>
              <a:rPr lang="it-IT" sz="1900" dirty="0" smtClean="0"/>
              <a:t> </a:t>
            </a:r>
            <a:r>
              <a:rPr lang="it-IT" sz="1900" dirty="0" err="1" smtClean="0"/>
              <a:t>reporting</a:t>
            </a:r>
            <a:r>
              <a:rPr lang="it-IT" sz="1900" dirty="0" smtClean="0"/>
              <a:t> in quanto sono modi efficienti in termini di tempo e risorse per incoraggiare comportamenti appropriati nei bambini</a:t>
            </a:r>
          </a:p>
          <a:p>
            <a:pPr marL="457200" indent="-457200" algn="l">
              <a:buFont typeface="Arial" pitchFamily="34" charset="0"/>
              <a:buChar char="•"/>
            </a:pPr>
            <a:r>
              <a:rPr lang="it-IT" sz="1900" dirty="0" smtClean="0"/>
              <a:t>studi hanno indicato che gli insegnanti hanno continuato ad attuare interventi di </a:t>
            </a:r>
            <a:r>
              <a:rPr lang="it-IT" sz="1900" dirty="0" err="1" smtClean="0"/>
              <a:t>peer</a:t>
            </a:r>
            <a:r>
              <a:rPr lang="it-IT" sz="1900" dirty="0" smtClean="0"/>
              <a:t> </a:t>
            </a:r>
            <a:r>
              <a:rPr lang="it-IT" sz="1900" dirty="0" err="1" smtClean="0"/>
              <a:t>reporting</a:t>
            </a:r>
            <a:r>
              <a:rPr lang="it-IT" sz="1900" dirty="0" smtClean="0"/>
              <a:t> dopo essere stati ritirati a fini di ricerca</a:t>
            </a:r>
            <a:endParaRPr lang="en-US" sz="2000" dirty="0"/>
          </a:p>
        </p:txBody>
      </p:sp>
    </p:spTree>
    <p:extLst>
      <p:ext uri="{BB962C8B-B14F-4D97-AF65-F5344CB8AC3E}">
        <p14:creationId xmlns:p14="http://schemas.microsoft.com/office/powerpoint/2010/main" val="288022755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88832" cy="71438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3.2. </a:t>
            </a:r>
            <a:r>
              <a:rPr lang="hr-HR" sz="1500" dirty="0" smtClean="0">
                <a:solidFill>
                  <a:schemeClr val="tx1">
                    <a:lumMod val="50000"/>
                    <a:lumOff val="50000"/>
                  </a:schemeClr>
                </a:solidFill>
              </a:rPr>
              <a:t>GBG </a:t>
            </a:r>
            <a:r>
              <a:rPr lang="it-IT" sz="1500" dirty="0" smtClean="0">
                <a:solidFill>
                  <a:schemeClr val="tx1">
                    <a:lumMod val="50000"/>
                    <a:lumOff val="50000"/>
                  </a:schemeClr>
                </a:solidFill>
              </a:rPr>
              <a:t>e </a:t>
            </a:r>
            <a:r>
              <a:rPr lang="hr-HR" sz="1500" dirty="0" smtClean="0">
                <a:solidFill>
                  <a:schemeClr val="tx1">
                    <a:lumMod val="50000"/>
                    <a:lumOff val="50000"/>
                  </a:schemeClr>
                </a:solidFill>
              </a:rPr>
              <a:t>peer reporting </a:t>
            </a:r>
            <a:r>
              <a:rPr lang="it-IT" sz="1500" dirty="0" smtClean="0">
                <a:solidFill>
                  <a:schemeClr val="tx1">
                    <a:lumMod val="50000"/>
                    <a:lumOff val="50000"/>
                  </a:schemeClr>
                </a:solidFill>
              </a:rPr>
              <a:t>positivo come metodi basati sul gioco per promuovere lo sviluppo sociale ed emotivo dei bambini</a:t>
            </a:r>
            <a:endParaRPr lang="hr-HR" sz="1500" b="1" dirty="0" smtClean="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915566"/>
            <a:ext cx="7215238" cy="301350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it-IT" sz="1800" b="1" dirty="0" smtClean="0"/>
              <a:t>Linee guida per l'implementazione degli interventi di </a:t>
            </a:r>
            <a:r>
              <a:rPr lang="it-IT" sz="1800" b="1" dirty="0" err="1" smtClean="0"/>
              <a:t>peer</a:t>
            </a:r>
            <a:r>
              <a:rPr lang="it-IT" sz="1800" b="1" dirty="0" smtClean="0"/>
              <a:t> </a:t>
            </a:r>
            <a:r>
              <a:rPr lang="it-IT" sz="1800" b="1" dirty="0" err="1" smtClean="0"/>
              <a:t>reporting</a:t>
            </a:r>
            <a:endParaRPr lang="it-IT" sz="1800" b="1" dirty="0" smtClean="0"/>
          </a:p>
          <a:p>
            <a:pPr algn="l"/>
            <a:endParaRPr lang="hr-HR" sz="1800" dirty="0" smtClean="0"/>
          </a:p>
          <a:p>
            <a:pPr marL="457200" indent="-457200" algn="l">
              <a:buFont typeface="Arial" pitchFamily="34" charset="0"/>
              <a:buChar char="•"/>
            </a:pPr>
            <a:r>
              <a:rPr lang="it-IT" sz="1800" dirty="0" smtClean="0"/>
              <a:t>Il numero di linee guida per l'implementazione dovrebbe essere preso in considerazione quando si implementano interventi di </a:t>
            </a:r>
            <a:r>
              <a:rPr lang="it-IT" sz="1800" dirty="0" err="1" smtClean="0"/>
              <a:t>reporting</a:t>
            </a:r>
            <a:r>
              <a:rPr lang="it-IT" sz="1800" dirty="0" smtClean="0"/>
              <a:t> tra pari. Queste considerazioni includono: (1) </a:t>
            </a:r>
            <a:r>
              <a:rPr lang="it-IT" sz="1800" dirty="0" err="1" smtClean="0"/>
              <a:t>reporting</a:t>
            </a:r>
            <a:r>
              <a:rPr lang="it-IT" sz="1800" dirty="0" smtClean="0"/>
              <a:t> pubblico vs. privato; (2) Rapporti individuali o di classe; (3) formazione degli studenti; (4) utilizzando un'opportuna contingenza di gruppo con pubblicazioni pubbliche; (5) Salvaguardia dalle interazioni negative; e (6) Creazione di un piano di monitoraggio dei progressi</a:t>
            </a:r>
            <a:endParaRPr lang="en-US" sz="1800" dirty="0"/>
          </a:p>
        </p:txBody>
      </p:sp>
    </p:spTree>
    <p:extLst>
      <p:ext uri="{BB962C8B-B14F-4D97-AF65-F5344CB8AC3E}">
        <p14:creationId xmlns:p14="http://schemas.microsoft.com/office/powerpoint/2010/main" val="28906917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1428742"/>
            <a:ext cx="7215238" cy="250033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mj-lt"/>
              <a:buAutoNum type="arabicPeriod"/>
            </a:pPr>
            <a:r>
              <a:rPr lang="it-IT" sz="2000" dirty="0" smtClean="0">
                <a:solidFill>
                  <a:schemeClr val="bg1">
                    <a:lumMod val="50000"/>
                  </a:schemeClr>
                </a:solidFill>
              </a:rPr>
              <a:t>Utilizzando le linee guida GBG (capitolo 1. nel libro </a:t>
            </a:r>
            <a:r>
              <a:rPr lang="it-IT" sz="2000" dirty="0" err="1" smtClean="0">
                <a:solidFill>
                  <a:schemeClr val="bg1">
                    <a:lumMod val="50000"/>
                  </a:schemeClr>
                </a:solidFill>
              </a:rPr>
              <a:t>Hawkins</a:t>
            </a:r>
            <a:r>
              <a:rPr lang="it-IT" sz="2000" dirty="0" smtClean="0">
                <a:solidFill>
                  <a:schemeClr val="bg1">
                    <a:lumMod val="50000"/>
                  </a:schemeClr>
                </a:solidFill>
              </a:rPr>
              <a:t>, R., </a:t>
            </a:r>
            <a:r>
              <a:rPr lang="it-IT" sz="2000" dirty="0" err="1" smtClean="0">
                <a:solidFill>
                  <a:schemeClr val="bg1">
                    <a:lumMod val="50000"/>
                  </a:schemeClr>
                </a:solidFill>
              </a:rPr>
              <a:t>Nabors</a:t>
            </a:r>
            <a:r>
              <a:rPr lang="it-IT" sz="2000" dirty="0" smtClean="0">
                <a:solidFill>
                  <a:schemeClr val="bg1">
                    <a:lumMod val="50000"/>
                  </a:schemeClr>
                </a:solidFill>
              </a:rPr>
              <a:t>, L. (</a:t>
            </a:r>
            <a:r>
              <a:rPr lang="it-IT" sz="2000" dirty="0" err="1" smtClean="0">
                <a:solidFill>
                  <a:schemeClr val="bg1">
                    <a:lumMod val="50000"/>
                  </a:schemeClr>
                </a:solidFill>
              </a:rPr>
              <a:t>eds</a:t>
            </a:r>
            <a:r>
              <a:rPr lang="it-IT" sz="2000" dirty="0" smtClean="0">
                <a:solidFill>
                  <a:schemeClr val="bg1">
                    <a:lumMod val="50000"/>
                  </a:schemeClr>
                </a:solidFill>
              </a:rPr>
              <a:t>.) (2018). Promuovere comportamenti </a:t>
            </a:r>
            <a:r>
              <a:rPr lang="it-IT" sz="2000" dirty="0" err="1" smtClean="0">
                <a:solidFill>
                  <a:schemeClr val="bg1">
                    <a:lumMod val="50000"/>
                  </a:schemeClr>
                </a:solidFill>
              </a:rPr>
              <a:t>prosociali</a:t>
            </a:r>
            <a:r>
              <a:rPr lang="it-IT" sz="2000" dirty="0" smtClean="0">
                <a:solidFill>
                  <a:schemeClr val="bg1">
                    <a:lumMod val="50000"/>
                  </a:schemeClr>
                </a:solidFill>
              </a:rPr>
              <a:t> nei bambini attraverso giochi e gioco. Rendere divertente l'apprendimento emotivo sociale), ogni allenatore / studente dovrebbe creare la propria versione per condurre le procedure GBG nel proprio club sportivo</a:t>
            </a:r>
          </a:p>
          <a:p>
            <a:pPr marL="457200" indent="-457200" algn="l">
              <a:buFont typeface="+mj-lt"/>
              <a:buAutoNum type="arabicPeriod"/>
            </a:pPr>
            <a:r>
              <a:rPr lang="it-IT" sz="2000" dirty="0" smtClean="0">
                <a:solidFill>
                  <a:schemeClr val="bg1">
                    <a:lumMod val="50000"/>
                  </a:schemeClr>
                </a:solidFill>
              </a:rPr>
              <a:t>Uso delle linee guida per l'implementazione del </a:t>
            </a:r>
            <a:r>
              <a:rPr lang="it-IT" sz="2000" dirty="0" err="1" smtClean="0">
                <a:solidFill>
                  <a:schemeClr val="bg1">
                    <a:lumMod val="50000"/>
                  </a:schemeClr>
                </a:solidFill>
              </a:rPr>
              <a:t>reporting</a:t>
            </a:r>
            <a:r>
              <a:rPr lang="it-IT" sz="2000" dirty="0" smtClean="0">
                <a:solidFill>
                  <a:schemeClr val="bg1">
                    <a:lumMod val="50000"/>
                  </a:schemeClr>
                </a:solidFill>
              </a:rPr>
              <a:t> tra pari (capitolo 3. nel libro </a:t>
            </a:r>
            <a:r>
              <a:rPr lang="it-IT" sz="2000" dirty="0" err="1" smtClean="0">
                <a:solidFill>
                  <a:schemeClr val="bg1">
                    <a:lumMod val="50000"/>
                  </a:schemeClr>
                </a:solidFill>
              </a:rPr>
              <a:t>Hawkins</a:t>
            </a:r>
            <a:r>
              <a:rPr lang="it-IT" sz="2000" dirty="0" smtClean="0">
                <a:solidFill>
                  <a:schemeClr val="bg1">
                    <a:lumMod val="50000"/>
                  </a:schemeClr>
                </a:solidFill>
              </a:rPr>
              <a:t>, R., </a:t>
            </a:r>
            <a:r>
              <a:rPr lang="it-IT" sz="2000" dirty="0" err="1" smtClean="0">
                <a:solidFill>
                  <a:schemeClr val="bg1">
                    <a:lumMod val="50000"/>
                  </a:schemeClr>
                </a:solidFill>
              </a:rPr>
              <a:t>Nabors</a:t>
            </a:r>
            <a:r>
              <a:rPr lang="it-IT" sz="2000" dirty="0" smtClean="0">
                <a:solidFill>
                  <a:schemeClr val="bg1">
                    <a:lumMod val="50000"/>
                  </a:schemeClr>
                </a:solidFill>
              </a:rPr>
              <a:t>, L. (</a:t>
            </a:r>
            <a:r>
              <a:rPr lang="it-IT" sz="2000" dirty="0" err="1" smtClean="0">
                <a:solidFill>
                  <a:schemeClr val="bg1">
                    <a:lumMod val="50000"/>
                  </a:schemeClr>
                </a:solidFill>
              </a:rPr>
              <a:t>eds</a:t>
            </a:r>
            <a:r>
              <a:rPr lang="it-IT" sz="2000" dirty="0" smtClean="0">
                <a:solidFill>
                  <a:schemeClr val="bg1">
                    <a:lumMod val="50000"/>
                  </a:schemeClr>
                </a:solidFill>
              </a:rPr>
              <a:t>.) (2018). Promuovere comportamenti </a:t>
            </a:r>
            <a:r>
              <a:rPr lang="it-IT" sz="2000" dirty="0" err="1" smtClean="0">
                <a:solidFill>
                  <a:schemeClr val="bg1">
                    <a:lumMod val="50000"/>
                  </a:schemeClr>
                </a:solidFill>
              </a:rPr>
              <a:t>prosociali</a:t>
            </a:r>
            <a:r>
              <a:rPr lang="it-IT" sz="2000" dirty="0" smtClean="0">
                <a:solidFill>
                  <a:schemeClr val="bg1">
                    <a:lumMod val="50000"/>
                  </a:schemeClr>
                </a:solidFill>
              </a:rPr>
              <a:t> nei bambini attraverso giochi e gioco. Rendere divertente l'apprendimento emotivo sociale) ogni allenatore / studente dovrebbe creare la propria versione per lo svolgimento di procedure PPR e </a:t>
            </a:r>
            <a:r>
              <a:rPr lang="it-IT" sz="2000" dirty="0" err="1" smtClean="0">
                <a:solidFill>
                  <a:schemeClr val="bg1">
                    <a:lumMod val="50000"/>
                  </a:schemeClr>
                </a:solidFill>
              </a:rPr>
              <a:t>tootling</a:t>
            </a:r>
            <a:r>
              <a:rPr lang="it-IT" sz="2000" dirty="0" smtClean="0">
                <a:solidFill>
                  <a:schemeClr val="bg1">
                    <a:lumMod val="50000"/>
                  </a:schemeClr>
                </a:solidFill>
              </a:rPr>
              <a:t> nel proprio club sportivo</a:t>
            </a:r>
            <a:endParaRPr lang="en-US" sz="2000" dirty="0"/>
          </a:p>
        </p:txBody>
      </p:sp>
      <p:sp>
        <p:nvSpPr>
          <p:cNvPr id="9" name="Subtitle 3">
            <a:extLst>
              <a:ext uri="{FF2B5EF4-FFF2-40B4-BE49-F238E27FC236}">
                <a16:creationId xmlns:a16="http://schemas.microsoft.com/office/drawing/2014/main" xmlns="" id="{4969E57E-D235-4830-ADA6-993A0199924A}"/>
              </a:ext>
            </a:extLst>
          </p:cNvPr>
          <p:cNvSpPr txBox="1">
            <a:spLocks/>
          </p:cNvSpPr>
          <p:nvPr/>
        </p:nvSpPr>
        <p:spPr>
          <a:xfrm>
            <a:off x="792163" y="195486"/>
            <a:ext cx="8351837" cy="3603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lt-LT" sz="1500" b="1" dirty="0" smtClean="0">
                <a:solidFill>
                  <a:schemeClr val="tx1"/>
                </a:solidFill>
              </a:rPr>
              <a:t>Unit</a:t>
            </a:r>
            <a:r>
              <a:rPr lang="it-IT" sz="1500" b="1" dirty="0" smtClean="0">
                <a:solidFill>
                  <a:schemeClr val="tx1"/>
                </a:solidFill>
              </a:rPr>
              <a:t>à</a:t>
            </a:r>
            <a:r>
              <a:rPr lang="lt-LT" sz="1500" b="1" dirty="0" smtClean="0">
                <a:solidFill>
                  <a:schemeClr val="tx1"/>
                </a:solidFill>
              </a:rPr>
              <a:t> </a:t>
            </a:r>
            <a:r>
              <a:rPr lang="hr-HR" sz="1500" b="1" dirty="0" smtClean="0">
                <a:solidFill>
                  <a:schemeClr val="tx1"/>
                </a:solidFill>
              </a:rPr>
              <a:t>3</a:t>
            </a:r>
            <a:r>
              <a:rPr lang="lt-LT" sz="1500" b="1" dirty="0" smtClean="0">
                <a:solidFill>
                  <a:schemeClr val="tx1"/>
                </a:solidFill>
              </a:rPr>
              <a:t>.</a:t>
            </a:r>
            <a:r>
              <a:rPr lang="en-US" sz="1500" b="1" dirty="0" smtClean="0">
                <a:solidFill>
                  <a:schemeClr val="tx1"/>
                </a:solidFill>
              </a:rPr>
              <a:t> </a:t>
            </a:r>
            <a:r>
              <a:rPr lang="it-IT" sz="1500" dirty="0" smtClean="0"/>
              <a:t>Risposte emotive di gruppo, comunicazione di gruppo dopo la violenza</a:t>
            </a:r>
            <a:endParaRPr lang="lt-LT" sz="1500" b="1" dirty="0" smtClean="0"/>
          </a:p>
          <a:p>
            <a:pPr>
              <a:defRPr/>
            </a:pPr>
            <a:endParaRPr lang="lt-LT" sz="1400" dirty="0" smtClean="0"/>
          </a:p>
          <a:p>
            <a:pPr>
              <a:defRPr/>
            </a:pPr>
            <a:endParaRPr lang="en-US" sz="1400" dirty="0"/>
          </a:p>
        </p:txBody>
      </p:sp>
      <p:sp>
        <p:nvSpPr>
          <p:cNvPr id="10" name="Subtitle 3"/>
          <p:cNvSpPr txBox="1">
            <a:spLocks/>
          </p:cNvSpPr>
          <p:nvPr/>
        </p:nvSpPr>
        <p:spPr bwMode="auto">
          <a:xfrm>
            <a:off x="1259632" y="627534"/>
            <a:ext cx="6400800" cy="609600"/>
          </a:xfrm>
          <a:prstGeom prst="rect">
            <a:avLst/>
          </a:prstGeom>
          <a:noFill/>
          <a:ln w="9525">
            <a:noFill/>
            <a:miter lim="800000"/>
            <a:headEnd/>
            <a:tailEnd/>
          </a:ln>
        </p:spPr>
        <p:txBody>
          <a:bodyPr/>
          <a:lstStyle/>
          <a:p>
            <a:pPr algn="ctr" eaLnBrk="1" hangingPunct="1">
              <a:spcBef>
                <a:spcPct val="20000"/>
              </a:spcBef>
              <a:buFont typeface="Arial" pitchFamily="34" charset="0"/>
              <a:buNone/>
            </a:pPr>
            <a:r>
              <a:rPr lang="it-IT" altLang="en-US" sz="2400" b="1" dirty="0" smtClean="0">
                <a:solidFill>
                  <a:srgbClr val="898989"/>
                </a:solidFill>
                <a:latin typeface="Open Sans"/>
                <a:ea typeface="Open Sans"/>
                <a:cs typeface="Open Sans"/>
              </a:rPr>
              <a:t>Conoscenze</a:t>
            </a:r>
            <a:endParaRPr lang="en-US" altLang="en-US" sz="2400" dirty="0">
              <a:solidFill>
                <a:srgbClr val="898989"/>
              </a:solidFill>
              <a:latin typeface="Open Sans"/>
              <a:ea typeface="Open Sans"/>
              <a:cs typeface="Open Sans"/>
            </a:endParaRPr>
          </a:p>
        </p:txBody>
      </p:sp>
    </p:spTree>
    <p:extLst>
      <p:ext uri="{BB962C8B-B14F-4D97-AF65-F5344CB8AC3E}">
        <p14:creationId xmlns:p14="http://schemas.microsoft.com/office/powerpoint/2010/main" val="144095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it-IT" sz="1800" dirty="0" smtClean="0"/>
              <a:t>FINE</a:t>
            </a:r>
            <a:r>
              <a:rPr lang="hr-HR" sz="1800" dirty="0" smtClean="0"/>
              <a:t> UNIT</a:t>
            </a:r>
            <a:r>
              <a:rPr lang="it-IT" sz="1800" dirty="0" smtClean="0"/>
              <a:t>A’</a:t>
            </a:r>
            <a:r>
              <a:rPr lang="hr-HR" sz="1800" dirty="0" smtClean="0"/>
              <a:t> 3</a:t>
            </a:r>
            <a:r>
              <a:rPr lang="en-US" dirty="0"/>
              <a:t/>
            </a:r>
            <a:br>
              <a:rPr lang="en-US" dirty="0"/>
            </a:br>
            <a:r>
              <a:rPr lang="lt-LT" sz="1800" dirty="0" smtClean="0"/>
              <a:t/>
            </a:r>
            <a:br>
              <a:rPr lang="lt-LT" sz="1800" dirty="0" smtClean="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83568" y="4965700"/>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hr-HR" dirty="0" smtClean="0"/>
              <a:t/>
            </a:r>
            <a:br>
              <a:rPr lang="hr-HR" dirty="0" smtClean="0"/>
            </a:br>
            <a:r>
              <a:rPr lang="hr-HR" dirty="0" smtClean="0"/>
              <a:t/>
            </a:r>
            <a:br>
              <a:rPr lang="hr-HR" dirty="0" smtClean="0"/>
            </a:br>
            <a:r>
              <a:rPr lang="lt-LT" sz="1800" dirty="0" smtClean="0">
                <a:solidFill>
                  <a:schemeClr val="tx1"/>
                </a:solidFill>
              </a:rPr>
              <a:t>Unit</a:t>
            </a:r>
            <a:r>
              <a:rPr lang="it-IT" sz="1800" dirty="0" smtClean="0">
                <a:solidFill>
                  <a:schemeClr val="tx1"/>
                </a:solidFill>
              </a:rPr>
              <a:t>à</a:t>
            </a:r>
            <a:r>
              <a:rPr lang="lt-LT" sz="1800" dirty="0" smtClean="0">
                <a:solidFill>
                  <a:schemeClr val="tx1"/>
                </a:solidFill>
              </a:rPr>
              <a:t> </a:t>
            </a:r>
            <a:r>
              <a:rPr lang="hr-HR" sz="1800" dirty="0" smtClean="0">
                <a:solidFill>
                  <a:schemeClr val="tx1"/>
                </a:solidFill>
              </a:rPr>
              <a:t>4</a:t>
            </a:r>
            <a:r>
              <a:rPr lang="lt-LT" sz="1800" dirty="0" smtClean="0">
                <a:solidFill>
                  <a:schemeClr val="tx1"/>
                </a:solidFill>
              </a:rPr>
              <a:t>.</a:t>
            </a:r>
            <a:r>
              <a:rPr lang="en-US" sz="1800" dirty="0" smtClean="0">
                <a:solidFill>
                  <a:schemeClr val="tx1"/>
                </a:solidFill>
              </a:rPr>
              <a:t> </a:t>
            </a:r>
            <a:r>
              <a:rPr lang="it-IT" sz="1800" dirty="0" smtClean="0"/>
              <a:t>Strategie in base a fattori situazionali</a:t>
            </a:r>
            <a:r>
              <a:rPr lang="hr-HR" sz="1800" dirty="0" smtClean="0"/>
              <a:t/>
            </a:r>
            <a:br>
              <a:rPr lang="hr-HR" sz="1800" dirty="0" smtClean="0"/>
            </a:br>
            <a:r>
              <a:rPr lang="lt-LT" sz="1800" dirty="0" smtClean="0"/>
              <a:t/>
            </a:r>
            <a:br>
              <a:rPr lang="lt-LT" sz="1800" dirty="0" smtClean="0"/>
            </a:br>
            <a:r>
              <a:rPr lang="lt-LT" sz="1800" dirty="0" smtClean="0"/>
              <a:t/>
            </a:r>
            <a:br>
              <a:rPr lang="lt-LT" sz="1800" dirty="0" smtClean="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95486"/>
            <a:ext cx="7226249" cy="360040"/>
          </a:xfrm>
        </p:spPr>
        <p:txBody>
          <a:bodyPr>
            <a:normAutofit fontScale="25000" lnSpcReduction="20000"/>
          </a:bodyPr>
          <a:lstStyle/>
          <a:p>
            <a:pPr algn="l"/>
            <a:r>
              <a:rPr lang="lt-LT" sz="6000" b="1" dirty="0" smtClean="0">
                <a:solidFill>
                  <a:schemeClr val="tx1"/>
                </a:solidFill>
              </a:rPr>
              <a:t>Unit</a:t>
            </a:r>
            <a:r>
              <a:rPr lang="it-IT" sz="6000" b="1" dirty="0" smtClean="0">
                <a:solidFill>
                  <a:schemeClr val="tx1"/>
                </a:solidFill>
              </a:rPr>
              <a:t>à</a:t>
            </a:r>
            <a:r>
              <a:rPr lang="lt-LT" sz="6000" b="1" dirty="0" smtClean="0">
                <a:solidFill>
                  <a:schemeClr val="tx1"/>
                </a:solidFill>
              </a:rPr>
              <a:t> </a:t>
            </a:r>
            <a:r>
              <a:rPr lang="hr-HR" sz="6000" b="1" dirty="0" smtClean="0">
                <a:solidFill>
                  <a:schemeClr val="tx1"/>
                </a:solidFill>
              </a:rPr>
              <a:t>4</a:t>
            </a:r>
            <a:r>
              <a:rPr lang="lt-LT" sz="6000" b="1" dirty="0" smtClean="0">
                <a:solidFill>
                  <a:schemeClr val="tx1"/>
                </a:solidFill>
              </a:rPr>
              <a:t>.</a:t>
            </a:r>
            <a:r>
              <a:rPr lang="en-US" sz="6000" b="1" dirty="0" smtClean="0">
                <a:solidFill>
                  <a:schemeClr val="tx1"/>
                </a:solidFill>
              </a:rPr>
              <a:t> </a:t>
            </a:r>
            <a:r>
              <a:rPr lang="it-IT" sz="6000" dirty="0" smtClean="0"/>
              <a:t>Strategie in base a fattori situazionali</a:t>
            </a:r>
            <a:r>
              <a:rPr lang="hr-HR" sz="6000" dirty="0" smtClean="0"/>
              <a:t/>
            </a:r>
            <a:br>
              <a:rPr lang="hr-HR" sz="6000" dirty="0" smtClean="0"/>
            </a:br>
            <a:endParaRPr lang="lt-LT" sz="6000" dirty="0"/>
          </a:p>
          <a:p>
            <a:pPr algn="l"/>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827584" y="843558"/>
            <a:ext cx="7128792" cy="332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r>
              <a:rPr lang="hr-HR" sz="1800" b="1" dirty="0" smtClean="0">
                <a:solidFill>
                  <a:schemeClr val="tx1">
                    <a:lumMod val="50000"/>
                    <a:lumOff val="50000"/>
                  </a:schemeClr>
                </a:solidFill>
              </a:rPr>
              <a:t>Conten</a:t>
            </a:r>
            <a:r>
              <a:rPr lang="it-IT" sz="1800" b="1" dirty="0" smtClean="0">
                <a:solidFill>
                  <a:schemeClr val="tx1">
                    <a:lumMod val="50000"/>
                    <a:lumOff val="50000"/>
                  </a:schemeClr>
                </a:solidFill>
              </a:rPr>
              <a:t>u</a:t>
            </a:r>
            <a:r>
              <a:rPr lang="hr-HR" sz="1800" b="1" dirty="0" smtClean="0">
                <a:solidFill>
                  <a:schemeClr val="tx1">
                    <a:lumMod val="50000"/>
                    <a:lumOff val="50000"/>
                  </a:schemeClr>
                </a:solidFill>
              </a:rPr>
              <a:t>t</a:t>
            </a:r>
            <a:r>
              <a:rPr lang="it-IT" sz="1800" b="1" dirty="0" smtClean="0">
                <a:solidFill>
                  <a:schemeClr val="tx1">
                    <a:lumMod val="50000"/>
                    <a:lumOff val="50000"/>
                  </a:schemeClr>
                </a:solidFill>
              </a:rPr>
              <a:t>i</a:t>
            </a:r>
            <a:endParaRPr lang="hr-HR" sz="1800" b="1" dirty="0" smtClean="0">
              <a:solidFill>
                <a:schemeClr val="tx1">
                  <a:lumMod val="50000"/>
                  <a:lumOff val="50000"/>
                </a:schemeClr>
              </a:solidFill>
            </a:endParaRPr>
          </a:p>
          <a:p>
            <a:pPr marL="457200" indent="-457200" algn="l"/>
            <a:endParaRPr lang="hr-HR" sz="1800" b="1" dirty="0" smtClean="0">
              <a:solidFill>
                <a:schemeClr val="tx1">
                  <a:lumMod val="50000"/>
                  <a:lumOff val="50000"/>
                </a:schemeClr>
              </a:solidFill>
            </a:endParaRPr>
          </a:p>
          <a:p>
            <a:pPr marL="457200" indent="-457200" algn="l"/>
            <a:r>
              <a:rPr lang="it-IT" sz="1800" b="1" dirty="0" smtClean="0">
                <a:solidFill>
                  <a:schemeClr val="tx1">
                    <a:lumMod val="50000"/>
                    <a:lumOff val="50000"/>
                  </a:schemeClr>
                </a:solidFill>
              </a:rPr>
              <a:t>Unità 4.1. </a:t>
            </a:r>
            <a:r>
              <a:rPr lang="it-IT" sz="1800" dirty="0" smtClean="0">
                <a:solidFill>
                  <a:schemeClr val="tx1">
                    <a:lumMod val="50000"/>
                    <a:lumOff val="50000"/>
                  </a:schemeClr>
                </a:solidFill>
              </a:rPr>
              <a:t>Rischio situazionale e fattori protettivi per la violenza e</a:t>
            </a:r>
          </a:p>
          <a:p>
            <a:pPr marL="457200" indent="-457200" algn="l"/>
            <a:r>
              <a:rPr lang="it-IT" sz="1800" dirty="0" smtClean="0">
                <a:solidFill>
                  <a:schemeClr val="tx1">
                    <a:lumMod val="50000"/>
                    <a:lumOff val="50000"/>
                  </a:schemeClr>
                </a:solidFill>
              </a:rPr>
              <a:t>esclusione sociale</a:t>
            </a:r>
          </a:p>
          <a:p>
            <a:pPr marL="457200" indent="-457200" algn="l"/>
            <a:endParaRPr lang="it-IT" sz="1800" b="1" dirty="0" smtClean="0">
              <a:solidFill>
                <a:schemeClr val="tx1">
                  <a:lumMod val="50000"/>
                  <a:lumOff val="50000"/>
                </a:schemeClr>
              </a:solidFill>
            </a:endParaRPr>
          </a:p>
          <a:p>
            <a:pPr marL="457200" indent="-457200" algn="l"/>
            <a:r>
              <a:rPr lang="it-IT" sz="1800" b="1" dirty="0" smtClean="0">
                <a:solidFill>
                  <a:schemeClr val="tx1">
                    <a:lumMod val="50000"/>
                    <a:lumOff val="50000"/>
                  </a:schemeClr>
                </a:solidFill>
              </a:rPr>
              <a:t>Unità 4.2. </a:t>
            </a:r>
            <a:r>
              <a:rPr lang="it-IT" sz="1800" dirty="0" smtClean="0">
                <a:solidFill>
                  <a:schemeClr val="tx1">
                    <a:lumMod val="50000"/>
                    <a:lumOff val="50000"/>
                  </a:schemeClr>
                </a:solidFill>
              </a:rPr>
              <a:t>Programmi progettati per combattere la violenza e l'esclusione</a:t>
            </a:r>
          </a:p>
          <a:p>
            <a:pPr marL="457200" indent="-457200" algn="l"/>
            <a:endParaRPr lang="it-IT" sz="1800" b="1" dirty="0" smtClean="0">
              <a:solidFill>
                <a:schemeClr val="tx1">
                  <a:lumMod val="50000"/>
                  <a:lumOff val="50000"/>
                </a:schemeClr>
              </a:solidFill>
            </a:endParaRPr>
          </a:p>
          <a:p>
            <a:pPr marL="457200" indent="-457200" algn="l"/>
            <a:r>
              <a:rPr lang="it-IT" sz="1800" b="1" dirty="0" smtClean="0">
                <a:solidFill>
                  <a:schemeClr val="tx1">
                    <a:lumMod val="50000"/>
                    <a:lumOff val="50000"/>
                  </a:schemeClr>
                </a:solidFill>
              </a:rPr>
              <a:t>Unità 4.3. </a:t>
            </a:r>
            <a:r>
              <a:rPr lang="it-IT" sz="1800" dirty="0" smtClean="0">
                <a:solidFill>
                  <a:schemeClr val="tx1">
                    <a:lumMod val="50000"/>
                    <a:lumOff val="50000"/>
                  </a:schemeClr>
                </a:solidFill>
              </a:rPr>
              <a:t>Esempi di potenziali strategie di </a:t>
            </a:r>
            <a:r>
              <a:rPr lang="it-IT" sz="1800" dirty="0" err="1" smtClean="0">
                <a:solidFill>
                  <a:schemeClr val="tx1">
                    <a:lumMod val="50000"/>
                    <a:lumOff val="50000"/>
                  </a:schemeClr>
                </a:solidFill>
              </a:rPr>
              <a:t>coaching</a:t>
            </a:r>
            <a:r>
              <a:rPr lang="it-IT" sz="1800" dirty="0" smtClean="0">
                <a:solidFill>
                  <a:schemeClr val="tx1">
                    <a:lumMod val="50000"/>
                    <a:lumOff val="50000"/>
                  </a:schemeClr>
                </a:solidFill>
              </a:rPr>
              <a:t> per la gestione</a:t>
            </a:r>
            <a:r>
              <a:rPr lang="en-GB" sz="1800" dirty="0" smtClean="0">
                <a:solidFill>
                  <a:schemeClr val="tx1">
                    <a:lumMod val="50000"/>
                    <a:lumOff val="50000"/>
                  </a:schemeClr>
                </a:solidFill>
              </a:rPr>
              <a:t> del </a:t>
            </a:r>
            <a:r>
              <a:rPr lang="en-GB" sz="1800" dirty="0" err="1" smtClean="0">
                <a:solidFill>
                  <a:schemeClr val="tx1">
                    <a:lumMod val="50000"/>
                    <a:lumOff val="50000"/>
                  </a:schemeClr>
                </a:solidFill>
              </a:rPr>
              <a:t>comportamento</a:t>
            </a:r>
            <a:r>
              <a:rPr lang="en-GB" sz="1800" dirty="0" smtClean="0">
                <a:solidFill>
                  <a:schemeClr val="tx1">
                    <a:lumMod val="50000"/>
                    <a:lumOff val="50000"/>
                  </a:schemeClr>
                </a:solidFill>
              </a:rPr>
              <a:t> </a:t>
            </a:r>
            <a:r>
              <a:rPr lang="en-GB" sz="1800" dirty="0" err="1" smtClean="0">
                <a:solidFill>
                  <a:schemeClr val="tx1">
                    <a:lumMod val="50000"/>
                    <a:lumOff val="50000"/>
                  </a:schemeClr>
                </a:solidFill>
              </a:rPr>
              <a:t>dell’atleta</a:t>
            </a:r>
            <a:endParaRPr lang="it-IT" sz="1800" dirty="0" smtClean="0">
              <a:solidFill>
                <a:schemeClr val="tx1">
                  <a:lumMod val="50000"/>
                  <a:lumOff val="50000"/>
                </a:schemeClr>
              </a:solidFill>
            </a:endParaRPr>
          </a:p>
        </p:txBody>
      </p:sp>
    </p:spTree>
    <p:extLst>
      <p:ext uri="{BB962C8B-B14F-4D97-AF65-F5344CB8AC3E}">
        <p14:creationId xmlns:p14="http://schemas.microsoft.com/office/powerpoint/2010/main" val="166407223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75587" y="987574"/>
            <a:ext cx="8156853" cy="30963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r>
              <a:rPr lang="hr-HR" sz="1600" b="1" dirty="0" smtClean="0"/>
              <a:t>     </a:t>
            </a:r>
            <a:r>
              <a:rPr lang="it-IT" sz="1600" b="1" dirty="0" smtClean="0"/>
              <a:t>Come riconoscere le situazioni pericolose?</a:t>
            </a:r>
            <a:endParaRPr lang="en-US" sz="1600" dirty="0" smtClean="0"/>
          </a:p>
          <a:p>
            <a:pPr marL="342900" indent="-342900" algn="l">
              <a:buFont typeface="Arial" panose="020B0604020202020204" pitchFamily="34" charset="0"/>
              <a:buChar char="•"/>
            </a:pPr>
            <a:endParaRPr lang="hr-HR" sz="1600" dirty="0" smtClean="0"/>
          </a:p>
          <a:p>
            <a:pPr marL="342900" indent="-342900" algn="l">
              <a:buFont typeface="Arial" panose="020B0604020202020204" pitchFamily="34" charset="0"/>
              <a:buChar char="•"/>
            </a:pPr>
            <a:r>
              <a:rPr lang="it-IT" sz="1600" dirty="0" smtClean="0"/>
              <a:t>Le situazioni pericolose sono quelle che creano un contesto, un fattore o un'interazione specifici che possono provocare comportamenti violenti / esclusivi (</a:t>
            </a:r>
            <a:r>
              <a:rPr lang="it-IT" sz="1600" dirty="0" err="1" smtClean="0"/>
              <a:t>Rivara</a:t>
            </a:r>
            <a:r>
              <a:rPr lang="it-IT" sz="1600" dirty="0" smtClean="0"/>
              <a:t>, Le </a:t>
            </a:r>
            <a:r>
              <a:rPr lang="it-IT" sz="1600" dirty="0" err="1" smtClean="0"/>
              <a:t>Menestrel</a:t>
            </a:r>
            <a:r>
              <a:rPr lang="it-IT" sz="1600" dirty="0" smtClean="0"/>
              <a:t>, 2016)</a:t>
            </a:r>
          </a:p>
          <a:p>
            <a:pPr marL="342900" indent="-342900" algn="l">
              <a:buFont typeface="Arial" panose="020B0604020202020204" pitchFamily="34" charset="0"/>
              <a:buChar char="•"/>
            </a:pPr>
            <a:r>
              <a:rPr lang="it-IT" sz="1600" dirty="0" smtClean="0"/>
              <a:t>il coach / insegnante di scuola dovrebbe essere consapevole delle potenziali minacce e cercare di ridurle anche prima che si intensifichino</a:t>
            </a:r>
          </a:p>
          <a:p>
            <a:pPr marL="342900" indent="-342900" algn="l">
              <a:buFont typeface="Arial" panose="020B0604020202020204" pitchFamily="34" charset="0"/>
              <a:buChar char="•"/>
            </a:pPr>
            <a:r>
              <a:rPr lang="it-IT" sz="1600" dirty="0" smtClean="0"/>
              <a:t>può essere fatto attraverso un'adeguata comunicazione con i bambini, preparandoli a potenziali cambiamenti che possono influenzarli e educandoli al rispetto, alla tolleranza e alla coesione di gruppo</a:t>
            </a:r>
            <a:endParaRPr lang="hr-HR" sz="1100" dirty="0" smtClean="0"/>
          </a:p>
        </p:txBody>
      </p:sp>
      <p:sp>
        <p:nvSpPr>
          <p:cNvPr id="9"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971550" y="123825"/>
            <a:ext cx="7488238" cy="609600"/>
          </a:xfrm>
        </p:spPr>
        <p:txBody>
          <a:bodyPr>
            <a:normAutofit/>
          </a:bodyPr>
          <a:lstStyle/>
          <a:p>
            <a:pPr algn="l"/>
            <a:r>
              <a:rPr lang="hr-HR" sz="1500" b="1" dirty="0" smtClean="0">
                <a:solidFill>
                  <a:schemeClr val="tx1"/>
                </a:solidFill>
              </a:rPr>
              <a:t>Unit</a:t>
            </a:r>
            <a:r>
              <a:rPr lang="it-IT" sz="1500" b="1" dirty="0" smtClean="0">
                <a:solidFill>
                  <a:schemeClr val="tx1"/>
                </a:solidFill>
              </a:rPr>
              <a:t>à </a:t>
            </a:r>
            <a:r>
              <a:rPr lang="hr-HR" sz="1500" b="1" dirty="0" smtClean="0">
                <a:solidFill>
                  <a:schemeClr val="tx1"/>
                </a:solidFill>
              </a:rPr>
              <a:t>1.1. </a:t>
            </a:r>
            <a:r>
              <a:rPr lang="it-IT" sz="1600" dirty="0" smtClean="0"/>
              <a:t>Definizione di situazioni pericolose e ambiente pericoloso che determinano comportamenti socialmente inappropriati</a:t>
            </a:r>
            <a:endParaRPr lang="en-US" sz="1500" dirty="0" smtClean="0">
              <a:latin typeface="Open Sans"/>
            </a:endParaRPr>
          </a:p>
          <a:p>
            <a:pPr algn="l"/>
            <a:endParaRPr lang="en-US" sz="1800" dirty="0"/>
          </a:p>
        </p:txBody>
      </p:sp>
    </p:spTree>
    <p:extLst>
      <p:ext uri="{BB962C8B-B14F-4D97-AF65-F5344CB8AC3E}">
        <p14:creationId xmlns:p14="http://schemas.microsoft.com/office/powerpoint/2010/main" val="29017096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8"/>
            <a:ext cx="7344816"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4.1. </a:t>
            </a:r>
            <a:r>
              <a:rPr lang="it-IT" sz="1500" dirty="0" smtClean="0">
                <a:solidFill>
                  <a:schemeClr val="tx1">
                    <a:lumMod val="50000"/>
                    <a:lumOff val="50000"/>
                  </a:schemeClr>
                </a:solidFill>
              </a:rPr>
              <a:t>Rischio situazionale e fattori protettivi per la violenza e l'esclusione sociale</a:t>
            </a:r>
            <a:endParaRPr lang="hr-HR" sz="15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83568" y="843558"/>
            <a:ext cx="7162108" cy="27146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L'approccio della salute pubblica alla violenza giovanile</a:t>
            </a:r>
          </a:p>
          <a:p>
            <a:pPr marL="457200" indent="-457200" algn="l"/>
            <a:endParaRPr lang="hr-HR" sz="1800" dirty="0" smtClean="0"/>
          </a:p>
          <a:p>
            <a:pPr marL="457200" indent="-457200" algn="l">
              <a:buFont typeface="Arial" pitchFamily="34" charset="0"/>
              <a:buChar char="•"/>
            </a:pPr>
            <a:r>
              <a:rPr lang="it-IT" sz="1800" dirty="0" smtClean="0"/>
              <a:t>identificazione del rischio e dei fattori protettivi,</a:t>
            </a:r>
          </a:p>
          <a:p>
            <a:pPr marL="457200" indent="-457200" algn="l">
              <a:buFont typeface="Arial" pitchFamily="34" charset="0"/>
              <a:buChar char="•"/>
            </a:pPr>
            <a:r>
              <a:rPr lang="it-IT" sz="1800" dirty="0" smtClean="0"/>
              <a:t>determinare quando nel corso della vita entrano in gioco,</a:t>
            </a:r>
          </a:p>
          <a:p>
            <a:pPr marL="457200" indent="-457200" algn="l">
              <a:buFont typeface="Arial" pitchFamily="34" charset="0"/>
              <a:buChar char="•"/>
            </a:pPr>
            <a:r>
              <a:rPr lang="it-IT" sz="1800" dirty="0" smtClean="0"/>
              <a:t>progettare programmi preventivi che possono essere attuati al momento giusto per essere più efficaci</a:t>
            </a:r>
          </a:p>
          <a:p>
            <a:pPr marL="457200" indent="-457200" algn="l">
              <a:buFont typeface="Arial" pitchFamily="34" charset="0"/>
              <a:buChar char="•"/>
            </a:pPr>
            <a:r>
              <a:rPr lang="it-IT" sz="1800" dirty="0" smtClean="0"/>
              <a:t>sensibilizzare il pubblico a questi risultati</a:t>
            </a:r>
            <a:endParaRPr lang="en-US" sz="1800" dirty="0"/>
          </a:p>
        </p:txBody>
      </p:sp>
    </p:spTree>
    <p:extLst>
      <p:ext uri="{BB962C8B-B14F-4D97-AF65-F5344CB8AC3E}">
        <p14:creationId xmlns:p14="http://schemas.microsoft.com/office/powerpoint/2010/main" val="354227260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560840"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4.1. </a:t>
            </a:r>
            <a:r>
              <a:rPr lang="it-IT" sz="1500" dirty="0" smtClean="0">
                <a:solidFill>
                  <a:schemeClr val="tx1">
                    <a:lumMod val="50000"/>
                    <a:lumOff val="50000"/>
                  </a:schemeClr>
                </a:solidFill>
              </a:rPr>
              <a:t>Rischio situazionale e fattori protettivi per la violenza e l'esclusione sociale</a:t>
            </a:r>
            <a:endParaRPr lang="hr-HR" sz="15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11560" y="987574"/>
            <a:ext cx="7233546" cy="264320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Rischio e fattori protettivi</a:t>
            </a:r>
            <a:endParaRPr lang="it-IT" sz="1800" b="1" dirty="0" smtClean="0"/>
          </a:p>
          <a:p>
            <a:pPr marL="457200" indent="-457200" algn="l"/>
            <a:endParaRPr lang="hr-HR" sz="1800" dirty="0" smtClean="0"/>
          </a:p>
          <a:p>
            <a:pPr marL="457200" indent="-457200" algn="l">
              <a:buFont typeface="Arial" pitchFamily="34" charset="0"/>
              <a:buChar char="•"/>
            </a:pPr>
            <a:r>
              <a:rPr lang="it-IT" sz="1800" dirty="0" smtClean="0"/>
              <a:t>Gli scienziati hanno identificato una serie di caratteristiche personali e condizioni ambientali che mettono i bambini e gli adolescenti a rischio di comportamenti violenti e alcuni che sembrano proteggerli dagli effetti del rischio</a:t>
            </a:r>
          </a:p>
          <a:p>
            <a:pPr marL="457200" indent="-457200" algn="l">
              <a:buFont typeface="Arial" pitchFamily="34" charset="0"/>
              <a:buChar char="•"/>
            </a:pPr>
            <a:r>
              <a:rPr lang="it-IT" sz="1800" dirty="0" smtClean="0"/>
              <a:t>Questi fattori di rischio e di protezione possono essere trovati in ogni area della vita, esercitano effetti diversi nelle diverse fasi dello sviluppo</a:t>
            </a:r>
            <a:endParaRPr lang="en-US" sz="1800" dirty="0"/>
          </a:p>
        </p:txBody>
      </p:sp>
    </p:spTree>
    <p:extLst>
      <p:ext uri="{BB962C8B-B14F-4D97-AF65-F5344CB8AC3E}">
        <p14:creationId xmlns:p14="http://schemas.microsoft.com/office/powerpoint/2010/main" val="73883719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8"/>
            <a:ext cx="7848872"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4.1. </a:t>
            </a:r>
            <a:r>
              <a:rPr lang="it-IT" sz="1500" dirty="0" smtClean="0">
                <a:solidFill>
                  <a:schemeClr val="tx1">
                    <a:lumMod val="50000"/>
                    <a:lumOff val="50000"/>
                  </a:schemeClr>
                </a:solidFill>
              </a:rPr>
              <a:t>Rischio situazionale e fattori protettivi per la violenza e l'esclusione sociale</a:t>
            </a:r>
            <a:endParaRPr lang="hr-HR" sz="15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843558"/>
            <a:ext cx="7858180" cy="30963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Principi di base degli studi di ricerca</a:t>
            </a:r>
          </a:p>
          <a:p>
            <a:pPr marL="457200" indent="-457200" algn="l"/>
            <a:endParaRPr lang="hr-HR" sz="1800" dirty="0" smtClean="0"/>
          </a:p>
          <a:p>
            <a:pPr marL="457200" indent="-457200" algn="l">
              <a:buFont typeface="Arial" pitchFamily="34" charset="0"/>
              <a:buChar char="•"/>
            </a:pPr>
            <a:r>
              <a:rPr lang="it-IT" sz="1800" dirty="0" smtClean="0"/>
              <a:t>Esistono fattori di rischio e di protezione in ogni area della vita: individuo, famiglia, scuola, gruppo di pari e comunità. Le caratteristiche individuali interagiscono in modo complesso con l'ambiente di un bambino o di un adolescente per produrre comportamenti violenti</a:t>
            </a:r>
          </a:p>
          <a:p>
            <a:pPr marL="457200" indent="-457200" algn="l">
              <a:buFont typeface="Arial" pitchFamily="34" charset="0"/>
              <a:buChar char="•"/>
            </a:pPr>
            <a:r>
              <a:rPr lang="it-IT" sz="1800" dirty="0" smtClean="0"/>
              <a:t>I fattori di rischio e di protezione variano nel potere predittivo a seconda di quando si verificano nel corso dello sviluppo umano. Mentre i bambini passano dall'infanzia alla prima età adulta, alcuni fattori di rischio diventano più importanti di altri</a:t>
            </a:r>
            <a:endParaRPr lang="en-US" sz="1800" dirty="0"/>
          </a:p>
        </p:txBody>
      </p:sp>
    </p:spTree>
    <p:extLst>
      <p:ext uri="{BB962C8B-B14F-4D97-AF65-F5344CB8AC3E}">
        <p14:creationId xmlns:p14="http://schemas.microsoft.com/office/powerpoint/2010/main" val="182580873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971600" y="123478"/>
            <a:ext cx="7344816" cy="609399"/>
          </a:xfrm>
        </p:spPr>
        <p:txBody>
          <a:bodyPr>
            <a:no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4.1. </a:t>
            </a:r>
            <a:r>
              <a:rPr lang="it-IT" sz="1500" dirty="0" smtClean="0">
                <a:solidFill>
                  <a:schemeClr val="tx1">
                    <a:lumMod val="50000"/>
                    <a:lumOff val="50000"/>
                  </a:schemeClr>
                </a:solidFill>
              </a:rPr>
              <a:t>Rischio situazionale e fattori protettivi per la violenza e l'esclusione sociale</a:t>
            </a:r>
            <a:endParaRPr lang="hr-HR" sz="15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105958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Principi di base dagli studi di ricerca</a:t>
            </a:r>
          </a:p>
          <a:p>
            <a:pPr marL="457200" indent="-457200" algn="l"/>
            <a:endParaRPr lang="hr-HR" sz="1800" dirty="0" smtClean="0"/>
          </a:p>
          <a:p>
            <a:pPr marL="457200" indent="-457200" algn="l">
              <a:buFont typeface="Arial" pitchFamily="34" charset="0"/>
              <a:buChar char="•"/>
            </a:pPr>
            <a:r>
              <a:rPr lang="it-IT" sz="1800" dirty="0" smtClean="0"/>
              <a:t>I fattori di rischio non operano in modo isolato: più sono i fattori di rischio a cui un bambino o un giovane sono esposti, maggiore è la probabilità che diventi violento. I fattori di rischio possono essere tamponati da fattori protettivi, tuttavia è improbabile che un adolescente con un atteggiamento intollerante verso la violenza si impegni nella violenza, anche se si sta associando a coetanei delinquenti, un importante fattore di rischio per la violenza a quell'età</a:t>
            </a:r>
            <a:endParaRPr lang="en-US" sz="1800" dirty="0"/>
          </a:p>
        </p:txBody>
      </p:sp>
    </p:spTree>
    <p:extLst>
      <p:ext uri="{BB962C8B-B14F-4D97-AF65-F5344CB8AC3E}">
        <p14:creationId xmlns:p14="http://schemas.microsoft.com/office/powerpoint/2010/main" val="148020764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971600" y="123478"/>
            <a:ext cx="7416824"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4.1. </a:t>
            </a:r>
            <a:r>
              <a:rPr lang="it-IT" sz="1500" dirty="0" smtClean="0">
                <a:solidFill>
                  <a:schemeClr val="tx1">
                    <a:lumMod val="50000"/>
                    <a:lumOff val="50000"/>
                  </a:schemeClr>
                </a:solidFill>
              </a:rPr>
              <a:t>Rischio situazionale e fattori protettivi per la violenza e l'esclusione sociale</a:t>
            </a:r>
            <a:endParaRPr lang="hr-HR" sz="15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11560" y="987574"/>
            <a:ext cx="7858180" cy="278608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Principi di base dagli studi di ricerca</a:t>
            </a:r>
          </a:p>
          <a:p>
            <a:pPr marL="457200" indent="-457200" algn="l"/>
            <a:endParaRPr lang="hr-HR" sz="1800" dirty="0" smtClean="0"/>
          </a:p>
          <a:p>
            <a:pPr marL="457200" indent="-457200" algn="l">
              <a:buFont typeface="Arial" pitchFamily="34" charset="0"/>
              <a:buChar char="•"/>
            </a:pPr>
            <a:r>
              <a:rPr lang="it-IT" sz="1800" dirty="0" smtClean="0"/>
              <a:t>I fattori di rischio aumentano la probabilità che un giovane diventi violento, ma in realtà non possono causare un violento. Gli scienziati li vedono come </a:t>
            </a:r>
            <a:r>
              <a:rPr lang="it-IT" sz="1800" dirty="0" err="1" smtClean="0"/>
              <a:t>predittori</a:t>
            </a:r>
            <a:r>
              <a:rPr lang="it-IT" sz="1800" dirty="0" smtClean="0"/>
              <a:t> affidabili o addirittura come probabili cause della violenza giovanile. Sono utili per identificare le popolazioni vulnerabili che possono essere suscettibili di sforzi di intervento</a:t>
            </a:r>
          </a:p>
          <a:p>
            <a:pPr marL="457200" indent="-457200" algn="l">
              <a:buFont typeface="Arial" pitchFamily="34" charset="0"/>
              <a:buChar char="•"/>
            </a:pPr>
            <a:r>
              <a:rPr lang="it-IT" sz="1800" dirty="0" smtClean="0"/>
              <a:t>Gli indicatori di rischio come razza o etnia sono spesso confusi con fattori di rischio; gli indicatori di rischio non hanno alcuna relazione causale con la violenza</a:t>
            </a:r>
            <a:endParaRPr lang="en-US" sz="1800" dirty="0"/>
          </a:p>
        </p:txBody>
      </p:sp>
    </p:spTree>
    <p:extLst>
      <p:ext uri="{BB962C8B-B14F-4D97-AF65-F5344CB8AC3E}">
        <p14:creationId xmlns:p14="http://schemas.microsoft.com/office/powerpoint/2010/main" val="11234118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88832"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4.1. </a:t>
            </a:r>
            <a:r>
              <a:rPr lang="it-IT" sz="1500" dirty="0" smtClean="0">
                <a:solidFill>
                  <a:schemeClr val="tx1">
                    <a:lumMod val="50000"/>
                    <a:lumOff val="50000"/>
                  </a:schemeClr>
                </a:solidFill>
              </a:rPr>
              <a:t>Rischio situazionale e fattori protettivi per la violenza e l'esclusione sociale</a:t>
            </a:r>
            <a:endParaRPr lang="hr-HR" sz="15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9155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Principi di base degli studi di ricerca</a:t>
            </a:r>
            <a:endParaRPr lang="en-US" sz="1800" b="1" dirty="0" smtClean="0"/>
          </a:p>
          <a:p>
            <a:pPr marL="457200" indent="-457200" algn="l"/>
            <a:endParaRPr lang="hr-HR" sz="1800" dirty="0" smtClean="0"/>
          </a:p>
          <a:p>
            <a:pPr marL="457200" indent="-457200" algn="l">
              <a:buFont typeface="Arial" pitchFamily="34" charset="0"/>
              <a:buChar char="•"/>
            </a:pPr>
            <a:r>
              <a:rPr lang="it-IT" sz="1800" dirty="0" smtClean="0"/>
              <a:t>Nessun singolo fattore di rischio o combinazione di fattori può prevedere la violenza con una precisione infallibile. Pochi giovani esposti a un singolo fattore di rischio saranno coinvolti nel comportamento violento; allo stesso modo, la maggior parte dei giovani esposti a rischi multipli non diventerà violenta. Allo stesso modo, i fattori protettivi non possono garantire che un bambino esposto al rischio non diventi violento</a:t>
            </a:r>
            <a:endParaRPr lang="en-US" sz="1800" dirty="0"/>
          </a:p>
        </p:txBody>
      </p:sp>
    </p:spTree>
    <p:extLst>
      <p:ext uri="{BB962C8B-B14F-4D97-AF65-F5344CB8AC3E}">
        <p14:creationId xmlns:p14="http://schemas.microsoft.com/office/powerpoint/2010/main" val="41416881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88832"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4.1. </a:t>
            </a:r>
            <a:r>
              <a:rPr lang="it-IT" sz="1500" dirty="0" smtClean="0">
                <a:solidFill>
                  <a:schemeClr val="tx1">
                    <a:lumMod val="50000"/>
                    <a:lumOff val="50000"/>
                  </a:schemeClr>
                </a:solidFill>
              </a:rPr>
              <a:t>Rischio situazionale e fattori protettivi per la violenza e l'esclusione sociale</a:t>
            </a:r>
            <a:endParaRPr lang="hr-HR" sz="15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105958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Principi di base degli studi di ricerca</a:t>
            </a:r>
            <a:endParaRPr lang="en-US" sz="1800" b="1" dirty="0" smtClean="0"/>
          </a:p>
          <a:p>
            <a:pPr marL="457200" indent="-457200" algn="l"/>
            <a:endParaRPr lang="hr-HR" sz="1800" dirty="0" smtClean="0"/>
          </a:p>
          <a:p>
            <a:pPr marL="457200" indent="-457200" algn="l">
              <a:buFont typeface="Arial" pitchFamily="34" charset="0"/>
              <a:buChar char="•"/>
            </a:pPr>
            <a:r>
              <a:rPr lang="it-IT" sz="1800" dirty="0" smtClean="0"/>
              <a:t>I ricercatori hanno identificato almeno due traiettorie di insorgenza per la violenza giovanile: una traiettoria infantile che inizia prima della pubertà e una adolescenziale che inizia dopo la pubertà. Picchi di violenza durante la seconda decade di vita. Il piccolo gruppo di autori di reato che ha iniziato il suo comportamento violento durante l'infanzia commette reati più violenti e il gruppo più ampio di autori di reati adolescenti inizia a essere coinvolto nella violenza</a:t>
            </a:r>
            <a:endParaRPr lang="en-US" sz="1800" dirty="0"/>
          </a:p>
        </p:txBody>
      </p:sp>
    </p:spTree>
    <p:extLst>
      <p:ext uri="{BB962C8B-B14F-4D97-AF65-F5344CB8AC3E}">
        <p14:creationId xmlns:p14="http://schemas.microsoft.com/office/powerpoint/2010/main" val="157372024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8"/>
            <a:ext cx="7560840"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4.1. </a:t>
            </a:r>
            <a:r>
              <a:rPr lang="it-IT" sz="1500" dirty="0" smtClean="0">
                <a:solidFill>
                  <a:schemeClr val="tx1">
                    <a:lumMod val="50000"/>
                    <a:lumOff val="50000"/>
                  </a:schemeClr>
                </a:solidFill>
              </a:rPr>
              <a:t>Rischio situazionale e fattori protettivi per la violenza e l'esclusione sociale</a:t>
            </a:r>
            <a:endParaRPr lang="hr-HR" sz="15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987574"/>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Principi di base degli studi di ricerca</a:t>
            </a:r>
            <a:endParaRPr lang="en-US" sz="1800" b="1" dirty="0" smtClean="0"/>
          </a:p>
          <a:p>
            <a:pPr marL="457200" indent="-457200" algn="l"/>
            <a:endParaRPr lang="hr-HR" sz="1800" dirty="0" smtClean="0"/>
          </a:p>
          <a:p>
            <a:pPr marL="457200" indent="-457200" algn="l">
              <a:buFont typeface="Arial" pitchFamily="34" charset="0"/>
              <a:buChar char="•"/>
            </a:pPr>
            <a:r>
              <a:rPr lang="it-IT" sz="1800" dirty="0" smtClean="0"/>
              <a:t>Identificare e comprendere come funzionano i fattori protettivi è potenzialmente importante per prevenire e fermare la violenza quanto identificare e comprendere i fattori di rischio. Sono stati proposti diversi fattori protettivi, ma fino ad oggi solo due sono stati trovati per limitare il rischio di violenza: un atteggiamento intollerante verso la devianza e l'impegno a scuola. I fattori protettivi meritano maggiore attenzione da parte della ricerca</a:t>
            </a:r>
            <a:endParaRPr lang="en-US" sz="1800" dirty="0"/>
          </a:p>
        </p:txBody>
      </p:sp>
    </p:spTree>
    <p:extLst>
      <p:ext uri="{BB962C8B-B14F-4D97-AF65-F5344CB8AC3E}">
        <p14:creationId xmlns:p14="http://schemas.microsoft.com/office/powerpoint/2010/main" val="378708665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128792" cy="801778"/>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4.2. </a:t>
            </a:r>
            <a:r>
              <a:rPr lang="it-IT" sz="1500" dirty="0" smtClean="0">
                <a:solidFill>
                  <a:schemeClr val="tx1">
                    <a:lumMod val="50000"/>
                    <a:lumOff val="50000"/>
                  </a:schemeClr>
                </a:solidFill>
              </a:rPr>
              <a:t>Programmi progettati per combattere la violenza e l'esclusione</a:t>
            </a:r>
            <a:endParaRPr lang="hr-HR" sz="1500" dirty="0" smtClean="0">
              <a:solidFill>
                <a:schemeClr val="tx1">
                  <a:lumMod val="50000"/>
                  <a:lumOff val="50000"/>
                </a:schemeClr>
              </a:solidFill>
            </a:endParaRPr>
          </a:p>
          <a:p>
            <a:r>
              <a:rPr lang="hr-HR" dirty="0" smtClean="0"/>
              <a:t> </a:t>
            </a:r>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843558"/>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Metodi scientifici utilizzati per identificare le migliori pratiche</a:t>
            </a:r>
          </a:p>
          <a:p>
            <a:pPr marL="457200" indent="-457200" algn="l"/>
            <a:endParaRPr lang="hr-HR" sz="1800" dirty="0" smtClean="0"/>
          </a:p>
          <a:p>
            <a:pPr marL="457200" indent="-457200" algn="l">
              <a:buFont typeface="Arial" pitchFamily="34" charset="0"/>
              <a:buChar char="•"/>
            </a:pPr>
            <a:r>
              <a:rPr lang="it-IT" sz="1800" dirty="0" err="1" smtClean="0"/>
              <a:t>Meta-analisi</a:t>
            </a:r>
            <a:r>
              <a:rPr lang="it-IT" sz="1800" dirty="0" smtClean="0"/>
              <a:t> - rigoroso metodo statistico di combinazione dei risultati di numerosi studi per ottenere stime più affidabili degli effetti di un tipo generale di trattamento o intervento</a:t>
            </a:r>
          </a:p>
          <a:p>
            <a:pPr marL="457200" indent="-457200" algn="l">
              <a:buFont typeface="Arial" pitchFamily="34" charset="0"/>
              <a:buChar char="•"/>
            </a:pPr>
            <a:r>
              <a:rPr lang="it-IT" sz="1800" dirty="0" smtClean="0"/>
              <a:t>Rivedere la ricerca di valutazione e identificare le strategie generali che caratterizzano i programmi efficaci</a:t>
            </a:r>
            <a:endParaRPr lang="hr-HR" sz="1800" dirty="0" smtClean="0"/>
          </a:p>
        </p:txBody>
      </p:sp>
    </p:spTree>
    <p:extLst>
      <p:ext uri="{BB962C8B-B14F-4D97-AF65-F5344CB8AC3E}">
        <p14:creationId xmlns:p14="http://schemas.microsoft.com/office/powerpoint/2010/main" val="317024761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8"/>
            <a:ext cx="7344816" cy="857256"/>
          </a:xfrm>
        </p:spPr>
        <p:txBody>
          <a:bodyPr>
            <a:normAutofit/>
          </a:bodyPr>
          <a:lstStyle/>
          <a:p>
            <a:pPr algn="l"/>
            <a:r>
              <a:rPr lang="hr-HR" sz="1600" b="1" dirty="0" smtClean="0">
                <a:solidFill>
                  <a:schemeClr val="tx1"/>
                </a:solidFill>
              </a:rPr>
              <a:t>Unit</a:t>
            </a:r>
            <a:r>
              <a:rPr lang="it-IT" sz="1600" b="1" dirty="0" smtClean="0">
                <a:solidFill>
                  <a:schemeClr val="tx1"/>
                </a:solidFill>
              </a:rPr>
              <a:t>à</a:t>
            </a:r>
            <a:r>
              <a:rPr lang="hr-HR" sz="1600" b="1" dirty="0" smtClean="0">
                <a:solidFill>
                  <a:schemeClr val="tx1"/>
                </a:solidFill>
              </a:rPr>
              <a:t> 4.2. </a:t>
            </a:r>
            <a:r>
              <a:rPr lang="it-IT" sz="1600" dirty="0" smtClean="0">
                <a:solidFill>
                  <a:schemeClr val="tx1">
                    <a:lumMod val="50000"/>
                    <a:lumOff val="50000"/>
                  </a:schemeClr>
                </a:solidFill>
              </a:rPr>
              <a:t>Programmi progettati per combattere la violenza e l'esclusione</a:t>
            </a:r>
            <a:endParaRPr lang="hr-HR" sz="1600" dirty="0" smtClean="0">
              <a:solidFill>
                <a:schemeClr val="tx1">
                  <a:lumMod val="50000"/>
                  <a:lumOff val="50000"/>
                </a:schemeClr>
              </a:solidFill>
            </a:endParaRPr>
          </a:p>
          <a:p>
            <a:r>
              <a:rPr lang="en-US" dirty="0" smtClean="0"/>
              <a:t> </a:t>
            </a:r>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843558"/>
            <a:ext cx="7858180" cy="278608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Classificazione di efficacia di strategie e programmi</a:t>
            </a:r>
          </a:p>
          <a:p>
            <a:pPr marL="457200" indent="-457200" algn="l"/>
            <a:r>
              <a:rPr lang="it-IT" sz="1800" b="1" dirty="0" smtClean="0"/>
              <a:t>(Generale, U. S. 2001).</a:t>
            </a:r>
          </a:p>
          <a:p>
            <a:pPr marL="457200" indent="-457200" algn="l"/>
            <a:r>
              <a:rPr lang="it-IT" sz="1800" dirty="0" smtClean="0"/>
              <a:t>Efficaci o inefficaci</a:t>
            </a:r>
            <a:endParaRPr lang="hr-HR" sz="1800" dirty="0" smtClean="0"/>
          </a:p>
          <a:p>
            <a:pPr algn="l"/>
            <a:endParaRPr lang="hr-HR" sz="1800" dirty="0" smtClean="0"/>
          </a:p>
          <a:p>
            <a:pPr marL="457200" indent="-457200" algn="l"/>
            <a:r>
              <a:rPr lang="it-IT" sz="1800" b="1" dirty="0" smtClean="0"/>
              <a:t>Classificazione dei programmi efficaci</a:t>
            </a:r>
            <a:endParaRPr lang="hr-HR" sz="1800" b="1" dirty="0" smtClean="0"/>
          </a:p>
          <a:p>
            <a:pPr marL="457200" indent="-457200" algn="l">
              <a:buFont typeface="Arial" pitchFamily="34" charset="0"/>
              <a:buChar char="•"/>
            </a:pPr>
            <a:r>
              <a:rPr lang="it-IT" sz="1800" dirty="0" smtClean="0"/>
              <a:t>Programmi modello (soddisfano standard molto elevati di efficacia dimostrata)</a:t>
            </a:r>
          </a:p>
          <a:p>
            <a:pPr marL="457200" indent="-457200" algn="l">
              <a:buFont typeface="Arial" pitchFamily="34" charset="0"/>
              <a:buChar char="•"/>
            </a:pPr>
            <a:r>
              <a:rPr lang="it-IT" sz="1800" dirty="0" smtClean="0"/>
              <a:t>Programmi promettenti (soddisfano uno standard minimo di efficacia dimostrata)</a:t>
            </a:r>
            <a:endParaRPr lang="en-US" sz="1800" dirty="0"/>
          </a:p>
        </p:txBody>
      </p:sp>
    </p:spTree>
    <p:extLst>
      <p:ext uri="{BB962C8B-B14F-4D97-AF65-F5344CB8AC3E}">
        <p14:creationId xmlns:p14="http://schemas.microsoft.com/office/powerpoint/2010/main" val="2744423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95536" y="915566"/>
            <a:ext cx="4464496" cy="32403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r>
              <a:rPr lang="it-IT" sz="1600" b="1" dirty="0" smtClean="0"/>
              <a:t>Come riconoscere le situazioni pericolose? </a:t>
            </a:r>
            <a:r>
              <a:rPr lang="en-US" sz="1500" dirty="0" err="1" smtClean="0"/>
              <a:t>Esempi</a:t>
            </a:r>
            <a:r>
              <a:rPr lang="en-US" sz="1500" dirty="0" smtClean="0"/>
              <a:t> </a:t>
            </a:r>
            <a:r>
              <a:rPr lang="en-US" sz="1500" dirty="0" err="1" smtClean="0"/>
              <a:t>di</a:t>
            </a:r>
            <a:r>
              <a:rPr lang="en-US" sz="1500" dirty="0" smtClean="0"/>
              <a:t> </a:t>
            </a:r>
            <a:r>
              <a:rPr lang="en-US" sz="1500" dirty="0" err="1" smtClean="0"/>
              <a:t>situazioni</a:t>
            </a:r>
            <a:r>
              <a:rPr lang="en-US" sz="1500" dirty="0" smtClean="0"/>
              <a:t> </a:t>
            </a:r>
            <a:r>
              <a:rPr lang="en-US" sz="1500" dirty="0" err="1" smtClean="0"/>
              <a:t>potenzialmente</a:t>
            </a:r>
            <a:r>
              <a:rPr lang="en-US" sz="1500" dirty="0" smtClean="0"/>
              <a:t> </a:t>
            </a:r>
            <a:r>
              <a:rPr lang="en-US" sz="1500" dirty="0" err="1" smtClean="0"/>
              <a:t>pericolose</a:t>
            </a:r>
            <a:r>
              <a:rPr lang="en-US" sz="1500" dirty="0" smtClean="0"/>
              <a:t>:</a:t>
            </a:r>
          </a:p>
          <a:p>
            <a:pPr marL="800100" lvl="1" indent="-342900" algn="l">
              <a:buFont typeface="Arial" panose="020B0604020202020204" pitchFamily="34" charset="0"/>
              <a:buChar char="•"/>
            </a:pPr>
            <a:r>
              <a:rPr lang="it-IT" sz="1500" dirty="0" smtClean="0"/>
              <a:t>nuovo bambino nel gruppo (classe o squadra sportiva)</a:t>
            </a:r>
          </a:p>
          <a:p>
            <a:pPr marL="800100" lvl="1" indent="-342900" algn="l">
              <a:buFont typeface="Arial" panose="020B0604020202020204" pitchFamily="34" charset="0"/>
              <a:buChar char="•"/>
            </a:pPr>
            <a:r>
              <a:rPr lang="it-IT" sz="1500" dirty="0" smtClean="0"/>
              <a:t>in arrivo importanti competizioni sportive - l'effetto della pressione per il successo</a:t>
            </a:r>
          </a:p>
          <a:p>
            <a:pPr marL="800100" lvl="1" indent="-342900" algn="l">
              <a:buFont typeface="Arial" panose="020B0604020202020204" pitchFamily="34" charset="0"/>
              <a:buChar char="•"/>
            </a:pPr>
            <a:r>
              <a:rPr lang="it-IT" sz="1500" dirty="0" smtClean="0"/>
              <a:t>bambino in piedi in un modo specifico (religione, etnia, standard finanziario)</a:t>
            </a:r>
          </a:p>
          <a:p>
            <a:pPr marL="800100" lvl="1" indent="-342900" algn="l">
              <a:buFont typeface="Arial" panose="020B0604020202020204" pitchFamily="34" charset="0"/>
              <a:buChar char="•"/>
            </a:pPr>
            <a:r>
              <a:rPr lang="it-IT" sz="1500" dirty="0" smtClean="0"/>
              <a:t>problemi a casa (i bambini cambiano spesso il loro comportamento quando subiscono un cambiamento che non possono controllare)</a:t>
            </a:r>
            <a:endParaRPr lang="en-US" sz="1500" dirty="0" smtClean="0"/>
          </a:p>
        </p:txBody>
      </p:sp>
      <p:pic>
        <p:nvPicPr>
          <p:cNvPr id="3074" name="Picture 2" descr="C:\TEA\P R O J E K T I\SAVE projekt_KIFST\kurikulumi\predavanja\bm\slike\addressing-Bullying-in-Schools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563638"/>
            <a:ext cx="3279665" cy="171551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11" name="Subtitle 3">
            <a:extLst>
              <a:ext uri="{FF2B5EF4-FFF2-40B4-BE49-F238E27FC236}">
                <a16:creationId xmlns="" xmlns:a16="http://schemas.microsoft.com/office/drawing/2014/main" id="{2AB5D1A3-B1E7-4421-B55E-5DBB46C18533}"/>
              </a:ext>
            </a:extLst>
          </p:cNvPr>
          <p:cNvSpPr txBox="1">
            <a:spLocks/>
          </p:cNvSpPr>
          <p:nvPr/>
        </p:nvSpPr>
        <p:spPr>
          <a:xfrm>
            <a:off x="928662" y="142858"/>
            <a:ext cx="7704856" cy="609399"/>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500" b="1"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Unit</a:t>
            </a:r>
            <a:r>
              <a:rPr kumimoji="0" lang="it-IT" sz="1500" b="1"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à </a:t>
            </a:r>
            <a:r>
              <a:rPr kumimoji="0" lang="hr-HR" sz="1500" b="1"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1.1. </a:t>
            </a:r>
            <a:r>
              <a:rPr kumimoji="0" lang="it-IT" sz="1600" b="0" i="0" u="none" strike="noStrike" kern="1200" cap="none" spc="0" normalizeH="0" baseline="0" noProof="0" dirty="0" smtClean="0">
                <a:ln>
                  <a:noFill/>
                </a:ln>
                <a:solidFill>
                  <a:schemeClr val="tx1">
                    <a:tint val="75000"/>
                  </a:schemeClr>
                </a:solidFill>
                <a:effectLst/>
                <a:uLnTx/>
                <a:uFillTx/>
                <a:latin typeface="Open Sans" pitchFamily="34" charset="0"/>
                <a:ea typeface="Open Sans" pitchFamily="34" charset="0"/>
                <a:cs typeface="Open Sans" pitchFamily="34" charset="0"/>
              </a:rPr>
              <a:t>Definizione di situazioni pericolose e ambiente pericoloso che determinano comportamenti socialmente inappropriati</a:t>
            </a:r>
            <a:endParaRPr kumimoji="0" lang="en-US" sz="1500" b="0" i="0" u="none" strike="noStrike" kern="1200" cap="none" spc="0" normalizeH="0" baseline="0" noProof="0" dirty="0" smtClean="0">
              <a:ln>
                <a:noFill/>
              </a:ln>
              <a:solidFill>
                <a:schemeClr val="tx1">
                  <a:tint val="75000"/>
                </a:schemeClr>
              </a:solidFill>
              <a:effectLst/>
              <a:uLnTx/>
              <a:uFillTx/>
              <a:latin typeface="Open Sans"/>
              <a:ea typeface="Open Sans" pitchFamily="34" charset="0"/>
              <a:cs typeface="Open Sans"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tint val="7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4771371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560840"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4.2. </a:t>
            </a:r>
            <a:r>
              <a:rPr lang="it-IT" sz="1500" dirty="0" smtClean="0">
                <a:solidFill>
                  <a:schemeClr val="tx1">
                    <a:lumMod val="50000"/>
                    <a:lumOff val="50000"/>
                  </a:schemeClr>
                </a:solidFill>
              </a:rPr>
              <a:t>Programmi progettati per combattere la violenza e l'esclusione</a:t>
            </a:r>
            <a:endParaRPr lang="hr-HR"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11560" y="915566"/>
            <a:ext cx="7858180" cy="27860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it-IT" sz="1800" b="1" dirty="0" smtClean="0"/>
              <a:t>Classificazione delle strategie e dei programmi</a:t>
            </a:r>
          </a:p>
          <a:p>
            <a:pPr marL="457200" indent="-457200" algn="l"/>
            <a:endParaRPr lang="hr-HR" sz="1800" b="1" dirty="0" smtClean="0"/>
          </a:p>
          <a:p>
            <a:pPr marL="457200" indent="-457200" algn="l">
              <a:buFont typeface="Arial" pitchFamily="34" charset="0"/>
              <a:buChar char="•"/>
            </a:pPr>
            <a:r>
              <a:rPr lang="it-IT" sz="1800" dirty="0" smtClean="0"/>
              <a:t>Programmi e strategie di prevenzione (</a:t>
            </a:r>
            <a:r>
              <a:rPr lang="it-IT" sz="1800" dirty="0" err="1" smtClean="0"/>
              <a:t>prevenzione</a:t>
            </a:r>
            <a:r>
              <a:rPr lang="it-IT" sz="1800" dirty="0" smtClean="0"/>
              <a:t> primaria) - prevenzione della violenza tra le popolazioni generali dei giovani</a:t>
            </a:r>
          </a:p>
          <a:p>
            <a:pPr marL="457200" indent="-457200" algn="l">
              <a:buFont typeface="Arial" pitchFamily="34" charset="0"/>
              <a:buChar char="•"/>
            </a:pPr>
            <a:r>
              <a:rPr lang="it-IT" sz="1800" dirty="0" smtClean="0"/>
              <a:t>Programmi e strategie di intervento (prevenzione secondaria e terziaria) - riduzione del rischio di violenza tra i giovani che presentano uno o più fattori di rischio per la violenza (gioventù ad alto rischio) o prevenzione di ulteriore violenza o escalation di violenza tra i giovani che sono già coinvolti in un Comportamento violento</a:t>
            </a:r>
            <a:endParaRPr lang="en-US" sz="1800" dirty="0"/>
          </a:p>
        </p:txBody>
      </p:sp>
    </p:spTree>
    <p:extLst>
      <p:ext uri="{BB962C8B-B14F-4D97-AF65-F5344CB8AC3E}">
        <p14:creationId xmlns:p14="http://schemas.microsoft.com/office/powerpoint/2010/main" val="8636466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8"/>
            <a:ext cx="7560840" cy="730340"/>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4.2. </a:t>
            </a:r>
            <a:r>
              <a:rPr lang="it-IT" sz="1500" dirty="0" smtClean="0">
                <a:solidFill>
                  <a:schemeClr val="tx1">
                    <a:lumMod val="50000"/>
                    <a:lumOff val="50000"/>
                  </a:schemeClr>
                </a:solidFill>
              </a:rPr>
              <a:t>Programmi progettati per combattere la violenza e l'esclusione</a:t>
            </a:r>
            <a:endParaRPr lang="hr-HR"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915566"/>
            <a:ext cx="7858180" cy="3096344"/>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2600" b="1" dirty="0" smtClean="0"/>
              <a:t>Programmi e strategie di prevenzione primaria</a:t>
            </a:r>
          </a:p>
          <a:p>
            <a:r>
              <a:rPr lang="it-IT" sz="2600" b="1" dirty="0" smtClean="0"/>
              <a:t>M = programmi modello; P = programmi promettenti</a:t>
            </a:r>
            <a:endParaRPr lang="en-US" sz="2600" b="1" dirty="0" smtClean="0"/>
          </a:p>
          <a:p>
            <a:pPr marL="457200" indent="-457200" algn="l"/>
            <a:endParaRPr lang="hr-HR" sz="2600" dirty="0" smtClean="0"/>
          </a:p>
          <a:p>
            <a:pPr marL="457200" indent="-457200" algn="l"/>
            <a:r>
              <a:rPr lang="it-IT" sz="2600" b="1" dirty="0" smtClean="0"/>
              <a:t>Programmi di sviluppo di abilità e competenze</a:t>
            </a:r>
          </a:p>
          <a:p>
            <a:pPr marL="457200" indent="-457200" algn="l"/>
            <a:endParaRPr lang="hr-HR" sz="2600" dirty="0" smtClean="0"/>
          </a:p>
          <a:p>
            <a:pPr marL="457200" indent="-457200" algn="l">
              <a:buFont typeface="Arial" pitchFamily="34" charset="0"/>
              <a:buChar char="•"/>
            </a:pPr>
            <a:r>
              <a:rPr lang="it-IT" sz="2600" dirty="0" smtClean="0"/>
              <a:t>Allenamento delle abilità di vita (M)</a:t>
            </a:r>
          </a:p>
          <a:p>
            <a:pPr marL="457200" indent="-457200" algn="l">
              <a:buFont typeface="Arial" pitchFamily="34" charset="0"/>
              <a:buChar char="•"/>
            </a:pPr>
            <a:r>
              <a:rPr lang="it-IT" sz="2600" dirty="0" err="1" smtClean="0"/>
              <a:t>Midwestern</a:t>
            </a:r>
            <a:r>
              <a:rPr lang="it-IT" sz="2600" dirty="0" smtClean="0"/>
              <a:t> </a:t>
            </a:r>
            <a:r>
              <a:rPr lang="it-IT" sz="2600" dirty="0" err="1" smtClean="0"/>
              <a:t>Prevention</a:t>
            </a:r>
            <a:r>
              <a:rPr lang="it-IT" sz="2600" dirty="0" smtClean="0"/>
              <a:t> Project (M)</a:t>
            </a:r>
          </a:p>
          <a:p>
            <a:pPr marL="457200" indent="-457200" algn="l">
              <a:buFont typeface="Arial" pitchFamily="34" charset="0"/>
              <a:buChar char="•"/>
            </a:pPr>
            <a:r>
              <a:rPr lang="it-IT" sz="2600" dirty="0" smtClean="0"/>
              <a:t>Promuovere strategie di pensiero alternative (P)</a:t>
            </a:r>
          </a:p>
          <a:p>
            <a:pPr marL="457200" indent="-457200" algn="l">
              <a:buFont typeface="Arial" pitchFamily="34" charset="0"/>
              <a:buChar char="•"/>
            </a:pPr>
            <a:r>
              <a:rPr lang="it-IT" sz="2600" dirty="0" smtClean="0"/>
              <a:t>Posso risolvere i problemi (P)</a:t>
            </a:r>
            <a:r>
              <a:rPr lang="hr-HR" dirty="0" smtClean="0"/>
              <a:t> 		 </a:t>
            </a:r>
            <a:endParaRPr lang="hr-HR" dirty="0"/>
          </a:p>
        </p:txBody>
      </p:sp>
    </p:spTree>
    <p:extLst>
      <p:ext uri="{BB962C8B-B14F-4D97-AF65-F5344CB8AC3E}">
        <p14:creationId xmlns:p14="http://schemas.microsoft.com/office/powerpoint/2010/main" val="24036572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95486"/>
            <a:ext cx="7200800"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4.2. </a:t>
            </a:r>
            <a:r>
              <a:rPr lang="it-IT" sz="1500" dirty="0" smtClean="0">
                <a:solidFill>
                  <a:schemeClr val="tx1">
                    <a:lumMod val="50000"/>
                    <a:lumOff val="50000"/>
                  </a:schemeClr>
                </a:solidFill>
              </a:rPr>
              <a:t>Programmi progettati per combattere la violenza e l'esclusione</a:t>
            </a:r>
            <a:endParaRPr lang="hr-HR" sz="15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9155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800" b="1" dirty="0" smtClean="0"/>
              <a:t>Programmi e strategie di prevenzione primaria</a:t>
            </a:r>
          </a:p>
          <a:p>
            <a:r>
              <a:rPr lang="it-IT" sz="1800" b="1" dirty="0" smtClean="0"/>
              <a:t>M = programmi modello; P = programmi promettenti</a:t>
            </a:r>
            <a:endParaRPr lang="en-US" sz="1800" b="1" dirty="0" smtClean="0"/>
          </a:p>
          <a:p>
            <a:endParaRPr lang="en-US" sz="1800" b="1" dirty="0" smtClean="0"/>
          </a:p>
          <a:p>
            <a:pPr marL="457200" indent="-457200" algn="l"/>
            <a:r>
              <a:rPr lang="it-IT" sz="1800" b="1" dirty="0" smtClean="0"/>
              <a:t>Programmi di formazione per genitori</a:t>
            </a:r>
            <a:endParaRPr lang="hr-HR" sz="1800" dirty="0" smtClean="0"/>
          </a:p>
          <a:p>
            <a:pPr marL="457200" indent="-457200" algn="l">
              <a:buFont typeface="Arial" pitchFamily="34" charset="0"/>
              <a:buChar char="•"/>
            </a:pPr>
            <a:r>
              <a:rPr lang="it-IT" sz="1800" dirty="0" smtClean="0"/>
              <a:t>Programma di rafforzamento delle famiglie dell'</a:t>
            </a:r>
            <a:r>
              <a:rPr lang="it-IT" sz="1800" dirty="0" err="1" smtClean="0"/>
              <a:t>Iowa</a:t>
            </a:r>
            <a:r>
              <a:rPr lang="it-IT" sz="1800" dirty="0" smtClean="0"/>
              <a:t> (P)</a:t>
            </a:r>
          </a:p>
          <a:p>
            <a:pPr marL="457200" indent="-457200" algn="l">
              <a:buFont typeface="Arial" pitchFamily="34" charset="0"/>
              <a:buChar char="•"/>
            </a:pPr>
            <a:r>
              <a:rPr lang="it-IT" sz="1800" dirty="0" smtClean="0"/>
              <a:t>Prepararsi per gli anni senza droga (P)</a:t>
            </a:r>
          </a:p>
          <a:p>
            <a:pPr marL="457200" indent="-457200" algn="l">
              <a:buFont typeface="Arial" pitchFamily="34" charset="0"/>
              <a:buChar char="•"/>
            </a:pPr>
            <a:r>
              <a:rPr lang="it-IT" sz="1800" dirty="0" smtClean="0"/>
              <a:t>Collegare gli interessi delle famiglie e degli insegnanti (P)</a:t>
            </a:r>
            <a:endParaRPr lang="en-US" sz="1800" dirty="0"/>
          </a:p>
        </p:txBody>
      </p:sp>
    </p:spTree>
    <p:extLst>
      <p:ext uri="{BB962C8B-B14F-4D97-AF65-F5344CB8AC3E}">
        <p14:creationId xmlns:p14="http://schemas.microsoft.com/office/powerpoint/2010/main" val="8867328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88832" cy="857256"/>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4.2. </a:t>
            </a:r>
            <a:r>
              <a:rPr lang="it-IT" sz="1500" dirty="0" smtClean="0">
                <a:solidFill>
                  <a:schemeClr val="tx1">
                    <a:lumMod val="50000"/>
                    <a:lumOff val="50000"/>
                  </a:schemeClr>
                </a:solidFill>
              </a:rPr>
              <a:t>Programmi progettati per combattere la violenza e l'esclusione</a:t>
            </a:r>
            <a:endParaRPr lang="hr-HR" sz="15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699542"/>
            <a:ext cx="7858180" cy="27860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800" b="1" dirty="0" smtClean="0"/>
              <a:t>Programmi e strategie di prevenzione primaria</a:t>
            </a:r>
          </a:p>
          <a:p>
            <a:r>
              <a:rPr lang="it-IT" sz="1800" b="1" dirty="0" smtClean="0"/>
              <a:t>M = programmi modello; P = programmi promettenti</a:t>
            </a:r>
            <a:endParaRPr lang="en-US" sz="1800" b="1" dirty="0" smtClean="0"/>
          </a:p>
          <a:p>
            <a:pPr marL="457200" indent="-457200" algn="l"/>
            <a:endParaRPr lang="hr-HR" sz="1800" b="1" dirty="0" smtClean="0"/>
          </a:p>
          <a:p>
            <a:pPr marL="457200" indent="-457200" algn="l"/>
            <a:r>
              <a:rPr lang="it-IT" sz="1800" b="1" dirty="0" smtClean="0"/>
              <a:t>Programmi e strategie di gestione del comportamento</a:t>
            </a:r>
            <a:endParaRPr lang="hr-HR" sz="1800" dirty="0" smtClean="0"/>
          </a:p>
          <a:p>
            <a:pPr marL="457200" indent="-457200" algn="l">
              <a:buFont typeface="Arial" pitchFamily="34" charset="0"/>
              <a:buChar char="•"/>
            </a:pPr>
            <a:r>
              <a:rPr lang="it-IT" sz="1800" dirty="0" smtClean="0"/>
              <a:t>Monitoraggio del comportamento e strategia di rafforzamento (M)</a:t>
            </a:r>
          </a:p>
          <a:p>
            <a:pPr marL="457200" indent="-457200" algn="l">
              <a:buFont typeface="Arial" pitchFamily="34" charset="0"/>
              <a:buChar char="•"/>
            </a:pPr>
            <a:r>
              <a:rPr lang="it-IT" sz="1800" dirty="0" smtClean="0"/>
              <a:t>Tecniche comportamentali per la gestione della classe (M)</a:t>
            </a:r>
          </a:p>
          <a:p>
            <a:pPr marL="457200" indent="-457200" algn="l">
              <a:buFont typeface="Arial" pitchFamily="34" charset="0"/>
              <a:buChar char="•"/>
            </a:pPr>
            <a:r>
              <a:rPr lang="it-IT" sz="1800" dirty="0" smtClean="0"/>
              <a:t>Progetto di sviluppo sociale di Seattle (M)</a:t>
            </a:r>
          </a:p>
          <a:p>
            <a:pPr marL="457200" indent="-457200" algn="l">
              <a:buFont typeface="Arial" pitchFamily="34" charset="0"/>
              <a:buChar char="•"/>
            </a:pPr>
            <a:r>
              <a:rPr lang="it-IT" sz="1800" dirty="0" smtClean="0"/>
              <a:t>Programma di prevenzione del bullismo (P)</a:t>
            </a:r>
          </a:p>
          <a:p>
            <a:pPr marL="457200" indent="-457200" algn="l">
              <a:buFont typeface="Arial" pitchFamily="34" charset="0"/>
              <a:buChar char="•"/>
            </a:pPr>
            <a:r>
              <a:rPr lang="it-IT" sz="1800" dirty="0" err="1" smtClean="0"/>
              <a:t>Good</a:t>
            </a:r>
            <a:r>
              <a:rPr lang="it-IT" sz="1800" dirty="0" smtClean="0"/>
              <a:t> </a:t>
            </a:r>
            <a:r>
              <a:rPr lang="it-IT" sz="1800" dirty="0" err="1" smtClean="0"/>
              <a:t>Behaviour</a:t>
            </a:r>
            <a:r>
              <a:rPr lang="it-IT" sz="1800" dirty="0" smtClean="0"/>
              <a:t> Game (P)</a:t>
            </a:r>
          </a:p>
          <a:p>
            <a:pPr marL="457200" indent="-457200" algn="l">
              <a:buFont typeface="Arial" pitchFamily="34" charset="0"/>
              <a:buChar char="•"/>
            </a:pPr>
            <a:r>
              <a:rPr lang="it-IT" sz="1800" dirty="0" smtClean="0"/>
              <a:t>Programma ambientale transitorio scolastico (P)</a:t>
            </a:r>
            <a:endParaRPr lang="en-US" sz="1800" dirty="0"/>
          </a:p>
        </p:txBody>
      </p:sp>
    </p:spTree>
    <p:extLst>
      <p:ext uri="{BB962C8B-B14F-4D97-AF65-F5344CB8AC3E}">
        <p14:creationId xmlns:p14="http://schemas.microsoft.com/office/powerpoint/2010/main" val="25597757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88832"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4.2. </a:t>
            </a:r>
            <a:r>
              <a:rPr lang="it-IT" sz="1500" dirty="0" smtClean="0">
                <a:solidFill>
                  <a:schemeClr val="tx1">
                    <a:lumMod val="50000"/>
                    <a:lumOff val="50000"/>
                  </a:schemeClr>
                </a:solidFill>
              </a:rPr>
              <a:t>Programmi progettati per combattere la violenza e l'esclusione</a:t>
            </a:r>
            <a:endParaRPr lang="hr-HR" sz="15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771550"/>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800" b="1" dirty="0" smtClean="0"/>
              <a:t>Programmi e strategie di prevenzione primaria</a:t>
            </a:r>
          </a:p>
          <a:p>
            <a:r>
              <a:rPr lang="it-IT" sz="1800" b="1" dirty="0" smtClean="0"/>
              <a:t>M = programmi modello; P = programmi promettenti</a:t>
            </a:r>
            <a:endParaRPr lang="hr-HR" sz="1800" b="1" dirty="0" smtClean="0"/>
          </a:p>
          <a:p>
            <a:pPr algn="l"/>
            <a:endParaRPr lang="hr-HR" sz="1800" b="1" dirty="0" smtClean="0"/>
          </a:p>
          <a:p>
            <a:pPr algn="l"/>
            <a:r>
              <a:rPr lang="it-IT" sz="1800" b="1" dirty="0" smtClean="0"/>
              <a:t>Programmi di sviluppo delle capacità</a:t>
            </a:r>
          </a:p>
          <a:p>
            <a:pPr algn="l"/>
            <a:r>
              <a:rPr lang="it-IT" sz="1800" dirty="0" smtClean="0"/>
              <a:t>Educazione allo sviluppo del programma (M)</a:t>
            </a:r>
            <a:endParaRPr lang="en-US" sz="1800" dirty="0"/>
          </a:p>
        </p:txBody>
      </p:sp>
    </p:spTree>
    <p:extLst>
      <p:ext uri="{BB962C8B-B14F-4D97-AF65-F5344CB8AC3E}">
        <p14:creationId xmlns:p14="http://schemas.microsoft.com/office/powerpoint/2010/main" val="38088963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488832"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4.2. </a:t>
            </a:r>
            <a:r>
              <a:rPr lang="it-IT" sz="1500" dirty="0" smtClean="0">
                <a:solidFill>
                  <a:schemeClr val="tx1">
                    <a:lumMod val="50000"/>
                    <a:lumOff val="50000"/>
                  </a:schemeClr>
                </a:solidFill>
              </a:rPr>
              <a:t>Programmi progettati per combattere la violenza e l'esclusione</a:t>
            </a:r>
            <a:endParaRPr lang="hr-HR" sz="15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69954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800" b="1" dirty="0" smtClean="0"/>
              <a:t>Programmi e strategie di prevenzione primaria</a:t>
            </a:r>
          </a:p>
          <a:p>
            <a:r>
              <a:rPr lang="it-IT" sz="1800" b="1" dirty="0" smtClean="0"/>
              <a:t>M = programmi modello; P = programmi promettenti</a:t>
            </a:r>
            <a:endParaRPr lang="hr-HR" sz="1800" b="1" dirty="0" smtClean="0"/>
          </a:p>
          <a:p>
            <a:pPr marL="457200" indent="-457200" algn="l"/>
            <a:endParaRPr lang="hr-HR" sz="1800" b="1" dirty="0" smtClean="0"/>
          </a:p>
          <a:p>
            <a:pPr marL="457200" indent="-457200" algn="l"/>
            <a:r>
              <a:rPr lang="hr-HR" sz="1800" b="1" dirty="0" smtClean="0"/>
              <a:t>Strategie didattiche</a:t>
            </a:r>
            <a:endParaRPr lang="it-IT" sz="1800" b="1" dirty="0" smtClean="0"/>
          </a:p>
          <a:p>
            <a:pPr marL="457200" indent="-457200" algn="l">
              <a:buFont typeface="Arial" pitchFamily="34" charset="0"/>
              <a:buChar char="•"/>
            </a:pPr>
            <a:r>
              <a:rPr lang="it-IT" sz="1800" dirty="0" smtClean="0"/>
              <a:t>Programmi di avanzamento continuo (M)</a:t>
            </a:r>
          </a:p>
          <a:p>
            <a:pPr marL="457200" indent="-457200" algn="l">
              <a:buFont typeface="Arial" pitchFamily="34" charset="0"/>
              <a:buChar char="•"/>
            </a:pPr>
            <a:r>
              <a:rPr lang="it-IT" sz="1800" dirty="0" smtClean="0"/>
              <a:t>Apprendimento cooperativo (M)</a:t>
            </a:r>
            <a:endParaRPr lang="en-US" sz="1800" dirty="0"/>
          </a:p>
        </p:txBody>
      </p:sp>
    </p:spTree>
    <p:extLst>
      <p:ext uri="{BB962C8B-B14F-4D97-AF65-F5344CB8AC3E}">
        <p14:creationId xmlns:p14="http://schemas.microsoft.com/office/powerpoint/2010/main" val="196745456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27584" y="123478"/>
            <a:ext cx="7488832" cy="609399"/>
          </a:xfrm>
        </p:spPr>
        <p:txBody>
          <a:bodyPr>
            <a:normAutofit/>
          </a:bodyPr>
          <a:lstStyle/>
          <a:p>
            <a:pPr algn="l"/>
            <a:r>
              <a:rPr lang="hr-HR" sz="1500" b="1" dirty="0" smtClean="0">
                <a:solidFill>
                  <a:schemeClr val="tx1"/>
                </a:solidFill>
              </a:rPr>
              <a:t>Unit</a:t>
            </a:r>
            <a:r>
              <a:rPr lang="it-IT" sz="1500" b="1" dirty="0" smtClean="0">
                <a:solidFill>
                  <a:schemeClr val="tx1"/>
                </a:solidFill>
              </a:rPr>
              <a:t>à</a:t>
            </a:r>
            <a:r>
              <a:rPr lang="hr-HR" sz="1500" b="1" dirty="0" smtClean="0">
                <a:solidFill>
                  <a:schemeClr val="tx1"/>
                </a:solidFill>
              </a:rPr>
              <a:t> 4.2. </a:t>
            </a:r>
            <a:r>
              <a:rPr lang="it-IT" sz="1500" dirty="0" smtClean="0">
                <a:solidFill>
                  <a:schemeClr val="tx1">
                    <a:lumMod val="50000"/>
                    <a:lumOff val="50000"/>
                  </a:schemeClr>
                </a:solidFill>
              </a:rPr>
              <a:t>Programmi progettati per combattere la violenza e l'esclusione</a:t>
            </a:r>
            <a:endParaRPr lang="hr-HR" sz="15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69954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it-IT" sz="1800" b="1" dirty="0" smtClean="0"/>
              <a:t>Programmi e strategie di prevenzione primaria</a:t>
            </a:r>
          </a:p>
          <a:p>
            <a:r>
              <a:rPr lang="it-IT" sz="1800" b="1" dirty="0" smtClean="0"/>
              <a:t>M = programmi modello; P = programmi promettenti</a:t>
            </a:r>
            <a:endParaRPr lang="hr-HR" sz="1800" b="1" dirty="0" smtClean="0"/>
          </a:p>
          <a:p>
            <a:pPr marL="457200" indent="-457200" algn="l"/>
            <a:endParaRPr lang="hr-HR" sz="1800" b="1" dirty="0" smtClean="0"/>
          </a:p>
          <a:p>
            <a:pPr marL="457200" indent="-457200" algn="l"/>
            <a:r>
              <a:rPr lang="hr-HR" sz="1800" b="1" dirty="0" smtClean="0"/>
              <a:t>Programmi basati sulla comunità</a:t>
            </a:r>
            <a:endParaRPr lang="hr-HR" sz="1800" dirty="0" smtClean="0"/>
          </a:p>
          <a:p>
            <a:pPr marL="457200" indent="-457200" algn="l">
              <a:buFont typeface="Arial" pitchFamily="34" charset="0"/>
              <a:buChar char="•"/>
            </a:pPr>
            <a:r>
              <a:rPr lang="it-IT" sz="1800" dirty="0" smtClean="0"/>
              <a:t>Programmi di sviluppo positivo dei giovani (P)</a:t>
            </a:r>
            <a:endParaRPr lang="en-US" sz="1800" dirty="0"/>
          </a:p>
        </p:txBody>
      </p:sp>
    </p:spTree>
    <p:extLst>
      <p:ext uri="{BB962C8B-B14F-4D97-AF65-F5344CB8AC3E}">
        <p14:creationId xmlns:p14="http://schemas.microsoft.com/office/powerpoint/2010/main" val="404552638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7195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r>
              <a:rPr lang="en-US" sz="1000" dirty="0" smtClean="0">
                <a:solidFill>
                  <a:schemeClr val="bg1">
                    <a:lumMod val="50000"/>
                  </a:schemeClr>
                </a:solidFill>
                <a:latin typeface="Arial Narrow" pitchFamily="34" charset="0"/>
              </a:rPr>
              <a:t>.</a:t>
            </a:r>
            <a:endParaRPr lang="it-IT"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3186892317"/>
              </p:ext>
            </p:extLst>
          </p:nvPr>
        </p:nvGraphicFramePr>
        <p:xfrm>
          <a:off x="785786" y="714362"/>
          <a:ext cx="7072362" cy="3286994"/>
        </p:xfrm>
        <a:graphic>
          <a:graphicData uri="http://schemas.openxmlformats.org/drawingml/2006/table">
            <a:tbl>
              <a:tblPr firstRow="1" bandRow="1">
                <a:tableStyleId>{5940675A-B579-460E-94D1-54222C63F5DA}</a:tableStyleId>
              </a:tblPr>
              <a:tblGrid>
                <a:gridCol w="2970393"/>
                <a:gridCol w="1414472"/>
                <a:gridCol w="2687497"/>
              </a:tblGrid>
              <a:tr h="360973">
                <a:tc>
                  <a:txBody>
                    <a:bodyPr/>
                    <a:lstStyle/>
                    <a:p>
                      <a:pPr algn="ctr"/>
                      <a:r>
                        <a:rPr lang="hr-HR" b="1" dirty="0" smtClean="0"/>
                        <a:t>Strateg</a:t>
                      </a:r>
                      <a:r>
                        <a:rPr lang="it-IT" b="1" dirty="0" err="1" smtClean="0"/>
                        <a:t>ia</a:t>
                      </a:r>
                      <a:endParaRPr lang="hr-HR" b="1" dirty="0"/>
                    </a:p>
                  </a:txBody>
                  <a:tcPr/>
                </a:tc>
                <a:tc>
                  <a:txBody>
                    <a:bodyPr/>
                    <a:lstStyle/>
                    <a:p>
                      <a:pPr algn="ctr"/>
                      <a:r>
                        <a:rPr lang="it-IT" b="1" dirty="0" smtClean="0"/>
                        <a:t>Autori</a:t>
                      </a:r>
                      <a:endParaRPr lang="hr-HR" b="1" dirty="0"/>
                    </a:p>
                  </a:txBody>
                  <a:tcPr/>
                </a:tc>
                <a:tc>
                  <a:txBody>
                    <a:bodyPr/>
                    <a:lstStyle/>
                    <a:p>
                      <a:pPr algn="ctr"/>
                      <a:r>
                        <a:rPr lang="it-IT" b="1" dirty="0" smtClean="0"/>
                        <a:t>Esempio</a:t>
                      </a:r>
                      <a:endParaRPr lang="hr-HR" b="1" dirty="0"/>
                    </a:p>
                  </a:txBody>
                  <a:tcPr/>
                </a:tc>
              </a:tr>
              <a:tr h="1777379">
                <a:tc>
                  <a:txBody>
                    <a:bodyPr/>
                    <a:lstStyle/>
                    <a:p>
                      <a:r>
                        <a:rPr lang="it-IT" sz="1600" dirty="0" smtClean="0">
                          <a:latin typeface="Open Sans"/>
                        </a:rPr>
                        <a:t>Spiegare chiaramente il comportamento previsto  Spiegare chiaramente il comportamento non tollerato  Spiegare chiaramente le conseguenze</a:t>
                      </a:r>
                      <a:r>
                        <a:rPr lang="en-US" sz="1600" dirty="0" smtClean="0">
                          <a:latin typeface="Open Sans"/>
                        </a:rPr>
                        <a:t> </a:t>
                      </a:r>
                    </a:p>
                    <a:p>
                      <a:r>
                        <a:rPr lang="en-US" sz="1600" dirty="0" smtClean="0">
                          <a:latin typeface="Open Sans"/>
                        </a:rPr>
                        <a:t> </a:t>
                      </a:r>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Open Sans"/>
                        </a:rPr>
                        <a:t>Canter and Canter (2010) </a:t>
                      </a:r>
                    </a:p>
                    <a:p>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Open Sans"/>
                        </a:rPr>
                        <a:t>“Mentre aspetti in fila per il tuo turno, non ci sarà alcuna spinta. Se vedo qualcuno spingere, perderai il tuo turno e ti verrà chiesto di andare alla fine della linea. "</a:t>
                      </a:r>
                      <a:endParaRPr lang="hr-HR" sz="1600" dirty="0"/>
                    </a:p>
                  </a:txBody>
                  <a:tcPr/>
                </a:tc>
              </a:tr>
              <a:tr h="1122914">
                <a:tc>
                  <a:txBody>
                    <a:bodyPr/>
                    <a:lstStyle/>
                    <a:p>
                      <a:r>
                        <a:rPr lang="it-IT" sz="1600" dirty="0" smtClean="0">
                          <a:latin typeface="Open Sans"/>
                        </a:rPr>
                        <a:t>Stabilire le regole all'inizio della sessione di </a:t>
                      </a:r>
                      <a:r>
                        <a:rPr lang="it-IT" sz="1600" dirty="0" err="1" smtClean="0">
                          <a:latin typeface="Open Sans"/>
                        </a:rPr>
                        <a:t>coaching</a:t>
                      </a:r>
                      <a:r>
                        <a:rPr lang="en-US" sz="1600" dirty="0" smtClean="0">
                          <a:latin typeface="Open San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Open Sans"/>
                        </a:rPr>
                        <a:t>Jones (2000) </a:t>
                      </a:r>
                    </a:p>
                    <a:p>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Open Sans"/>
                        </a:rPr>
                        <a:t>All'inizio di ogni sessione, dichiarare brevemente le aspettative</a:t>
                      </a:r>
                      <a:endParaRPr lang="hr-HR" sz="1600" dirty="0"/>
                    </a:p>
                  </a:txBody>
                  <a:tcPr/>
                </a:tc>
              </a:tr>
            </a:tbl>
          </a:graphicData>
        </a:graphic>
      </p:graphicFrame>
      <p:sp>
        <p:nvSpPr>
          <p:cNvPr id="5" name="Pravokutnik 4"/>
          <p:cNvSpPr/>
          <p:nvPr/>
        </p:nvSpPr>
        <p:spPr>
          <a:xfrm>
            <a:off x="785786" y="142858"/>
            <a:ext cx="7215238" cy="553998"/>
          </a:xfrm>
          <a:prstGeom prst="rect">
            <a:avLst/>
          </a:prstGeom>
        </p:spPr>
        <p:txBody>
          <a:bodyPr wrap="square">
            <a:spAutoFit/>
          </a:bodyPr>
          <a:lstStyle/>
          <a:p>
            <a:pPr marL="457200" indent="-457200"/>
            <a:r>
              <a:rPr lang="hr-HR" sz="1500" b="1" dirty="0" smtClean="0"/>
              <a:t>Unit 4.3. </a:t>
            </a:r>
            <a:r>
              <a:rPr lang="it-IT" sz="1500" dirty="0" smtClean="0">
                <a:solidFill>
                  <a:schemeClr val="tx1">
                    <a:lumMod val="50000"/>
                    <a:lumOff val="50000"/>
                  </a:schemeClr>
                </a:solidFill>
                <a:latin typeface="Open Sans"/>
              </a:rPr>
              <a:t>Esempi di potenziali strategie di </a:t>
            </a:r>
            <a:r>
              <a:rPr lang="it-IT" sz="1500" dirty="0" err="1" smtClean="0">
                <a:solidFill>
                  <a:schemeClr val="tx1">
                    <a:lumMod val="50000"/>
                    <a:lumOff val="50000"/>
                  </a:schemeClr>
                </a:solidFill>
                <a:latin typeface="Open Sans"/>
              </a:rPr>
              <a:t>coaching</a:t>
            </a:r>
            <a:r>
              <a:rPr lang="it-IT" sz="1500" dirty="0" smtClean="0">
                <a:solidFill>
                  <a:schemeClr val="tx1">
                    <a:lumMod val="50000"/>
                    <a:lumOff val="50000"/>
                  </a:schemeClr>
                </a:solidFill>
                <a:latin typeface="Open Sans"/>
              </a:rPr>
              <a:t> per la gestione del comportamento dell'atleta</a:t>
            </a:r>
            <a:endParaRPr lang="hr-HR" sz="1500" dirty="0" smtClean="0">
              <a:solidFill>
                <a:schemeClr val="tx1">
                  <a:lumMod val="50000"/>
                  <a:lumOff val="50000"/>
                </a:schemeClr>
              </a:solidFill>
            </a:endParaRPr>
          </a:p>
        </p:txBody>
      </p:sp>
      <p:sp>
        <p:nvSpPr>
          <p:cNvPr id="2" name="TextBox 1"/>
          <p:cNvSpPr txBox="1"/>
          <p:nvPr/>
        </p:nvSpPr>
        <p:spPr>
          <a:xfrm>
            <a:off x="6012160" y="4011910"/>
            <a:ext cx="2846114" cy="646331"/>
          </a:xfrm>
          <a:prstGeom prst="rect">
            <a:avLst/>
          </a:prstGeom>
          <a:noFill/>
        </p:spPr>
        <p:txBody>
          <a:bodyPr wrap="none" rtlCol="0">
            <a:spAutoFit/>
          </a:bodyPr>
          <a:lstStyle/>
          <a:p>
            <a:r>
              <a:rPr lang="hr-HR" dirty="0">
                <a:solidFill>
                  <a:srgbClr val="7F7F7F"/>
                </a:solidFill>
              </a:rPr>
              <a:t>(</a:t>
            </a:r>
            <a:r>
              <a:rPr lang="en-US" dirty="0">
                <a:solidFill>
                  <a:srgbClr val="7F7F7F"/>
                </a:solidFill>
              </a:rPr>
              <a:t>Harris-Reeves</a:t>
            </a:r>
            <a:r>
              <a:rPr lang="hr-HR" dirty="0">
                <a:solidFill>
                  <a:srgbClr val="7F7F7F"/>
                </a:solidFill>
              </a:rPr>
              <a:t> at al. 2013)</a:t>
            </a:r>
            <a:endParaRPr lang="en-US" dirty="0">
              <a:solidFill>
                <a:srgbClr val="7F7F7F"/>
              </a:solidFill>
            </a:endParaRPr>
          </a:p>
          <a:p>
            <a:endParaRPr lang="en-US" dirty="0">
              <a:solidFill>
                <a:srgbClr val="7F7F7F"/>
              </a:solidFill>
            </a:endParaRPr>
          </a:p>
        </p:txBody>
      </p:sp>
    </p:spTree>
    <p:extLst>
      <p:ext uri="{BB962C8B-B14F-4D97-AF65-F5344CB8AC3E}">
        <p14:creationId xmlns:p14="http://schemas.microsoft.com/office/powerpoint/2010/main" val="210560703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71472" y="12858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dirty="0"/>
          </a:p>
        </p:txBody>
      </p:sp>
      <p:graphicFrame>
        <p:nvGraphicFramePr>
          <p:cNvPr id="9" name="Tablica 8"/>
          <p:cNvGraphicFramePr>
            <a:graphicFrameLocks noGrp="1"/>
          </p:cNvGraphicFramePr>
          <p:nvPr>
            <p:extLst>
              <p:ext uri="{D42A27DB-BD31-4B8C-83A1-F6EECF244321}">
                <p14:modId xmlns:p14="http://schemas.microsoft.com/office/powerpoint/2010/main" val="2458426725"/>
              </p:ext>
            </p:extLst>
          </p:nvPr>
        </p:nvGraphicFramePr>
        <p:xfrm>
          <a:off x="785786" y="714362"/>
          <a:ext cx="7572428" cy="3495466"/>
        </p:xfrm>
        <a:graphic>
          <a:graphicData uri="http://schemas.openxmlformats.org/drawingml/2006/table">
            <a:tbl>
              <a:tblPr firstRow="1" bandRow="1">
                <a:tableStyleId>{5940675A-B579-460E-94D1-54222C63F5DA}</a:tableStyleId>
              </a:tblPr>
              <a:tblGrid>
                <a:gridCol w="2071704"/>
                <a:gridCol w="1214446"/>
                <a:gridCol w="4286278"/>
              </a:tblGrid>
              <a:tr h="612445">
                <a:tc>
                  <a:txBody>
                    <a:bodyPr/>
                    <a:lstStyle/>
                    <a:p>
                      <a:pPr algn="ctr"/>
                      <a:r>
                        <a:rPr lang="hr-HR" sz="1600" b="1" dirty="0" smtClean="0"/>
                        <a:t>Strateg</a:t>
                      </a:r>
                      <a:r>
                        <a:rPr lang="it-IT" sz="1600" b="1" dirty="0" err="1" smtClean="0"/>
                        <a:t>ia</a:t>
                      </a:r>
                      <a:endParaRPr lang="hr-HR" sz="1600" b="1" dirty="0"/>
                    </a:p>
                  </a:txBody>
                  <a:tcPr/>
                </a:tc>
                <a:tc>
                  <a:txBody>
                    <a:bodyPr/>
                    <a:lstStyle/>
                    <a:p>
                      <a:pPr algn="ctr"/>
                      <a:r>
                        <a:rPr lang="it-IT" sz="1600" b="1" dirty="0" smtClean="0"/>
                        <a:t>Autori</a:t>
                      </a:r>
                      <a:endParaRPr lang="hr-HR" sz="1600" b="1" dirty="0"/>
                    </a:p>
                  </a:txBody>
                  <a:tcPr/>
                </a:tc>
                <a:tc>
                  <a:txBody>
                    <a:bodyPr/>
                    <a:lstStyle/>
                    <a:p>
                      <a:pPr algn="ctr"/>
                      <a:r>
                        <a:rPr lang="it-IT" sz="1600" b="1" dirty="0" smtClean="0"/>
                        <a:t>Esempio</a:t>
                      </a:r>
                      <a:endParaRPr lang="hr-HR" sz="1600" b="1" dirty="0"/>
                    </a:p>
                  </a:txBody>
                  <a:tcPr/>
                </a:tc>
              </a:tr>
              <a:tr h="1173504">
                <a:tc>
                  <a:txBody>
                    <a:bodyPr/>
                    <a:lstStyle/>
                    <a:p>
                      <a:r>
                        <a:rPr lang="it-IT" sz="1600" dirty="0" smtClean="0"/>
                        <a:t>Utilizzare i promemoria delle regole durante la sessione di allenamento</a:t>
                      </a:r>
                      <a:endParaRPr lang="en-US" sz="1600" dirty="0" smtClean="0"/>
                    </a:p>
                  </a:txBody>
                  <a:tcPr/>
                </a:tc>
                <a:tc>
                  <a:txBody>
                    <a:bodyPr/>
                    <a:lstStyle/>
                    <a:p>
                      <a:r>
                        <a:rPr lang="en-US" sz="1600" dirty="0" smtClean="0"/>
                        <a:t>Rogers (1995) </a:t>
                      </a:r>
                    </a:p>
                    <a:p>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"John, ricordati di tenere le mani e i piedi per te, per favore aspetta bene il tuo turno."</a:t>
                      </a:r>
                      <a:endParaRPr lang="hr-HR" sz="1600" dirty="0"/>
                    </a:p>
                  </a:txBody>
                  <a:tcPr/>
                </a:tc>
              </a:tr>
              <a:tr h="1572381">
                <a:tc>
                  <a:txBody>
                    <a:bodyPr/>
                    <a:lstStyle/>
                    <a:p>
                      <a:r>
                        <a:rPr lang="en-US" sz="1600" dirty="0" err="1" smtClean="0"/>
                        <a:t>Segui</a:t>
                      </a:r>
                      <a:r>
                        <a:rPr lang="en-US" sz="1600" dirty="0" smtClean="0"/>
                        <a:t> le </a:t>
                      </a:r>
                      <a:r>
                        <a:rPr lang="en-US" sz="1600" dirty="0" err="1" smtClean="0"/>
                        <a:t>aspettative</a:t>
                      </a:r>
                      <a:endParaRPr lang="en-US" sz="1600" dirty="0" smtClean="0"/>
                    </a:p>
                  </a:txBody>
                  <a:tcPr/>
                </a:tc>
                <a:tc>
                  <a:txBody>
                    <a:bodyPr/>
                    <a:lstStyle/>
                    <a:p>
                      <a:r>
                        <a:rPr lang="en-US" sz="1600" dirty="0" smtClean="0"/>
                        <a:t>Jones (2000) </a:t>
                      </a:r>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“John, ti ho chiesto di non metterti in fila e ti ho visto provare a spingerti in avanti. Ora perderai un turno e dovrai arrivare alla fine della linea. "</a:t>
                      </a:r>
                      <a:endParaRPr lang="hr-HR" sz="1600" dirty="0"/>
                    </a:p>
                  </a:txBody>
                  <a:tcPr/>
                </a:tc>
              </a:tr>
            </a:tbl>
          </a:graphicData>
        </a:graphic>
      </p:graphicFrame>
      <p:sp>
        <p:nvSpPr>
          <p:cNvPr id="10" name="Pravokutnik 9"/>
          <p:cNvSpPr/>
          <p:nvPr/>
        </p:nvSpPr>
        <p:spPr>
          <a:xfrm>
            <a:off x="755576" y="123478"/>
            <a:ext cx="7429552" cy="553998"/>
          </a:xfrm>
          <a:prstGeom prst="rect">
            <a:avLst/>
          </a:prstGeom>
        </p:spPr>
        <p:txBody>
          <a:bodyPr wrap="square">
            <a:spAutoFit/>
          </a:bodyPr>
          <a:lstStyle/>
          <a:p>
            <a:pPr marL="457200" indent="-457200"/>
            <a:r>
              <a:rPr lang="hr-HR" sz="1500" b="1" dirty="0" smtClean="0"/>
              <a:t>Unit 4.3. </a:t>
            </a:r>
            <a:r>
              <a:rPr lang="it-IT" sz="1500" dirty="0" smtClean="0">
                <a:solidFill>
                  <a:schemeClr val="tx1">
                    <a:lumMod val="50000"/>
                    <a:lumOff val="50000"/>
                  </a:schemeClr>
                </a:solidFill>
                <a:latin typeface="Open Sans"/>
              </a:rPr>
              <a:t>Esempi di potenziali strategie di </a:t>
            </a:r>
            <a:r>
              <a:rPr lang="it-IT" sz="1500" dirty="0" err="1" smtClean="0">
                <a:solidFill>
                  <a:schemeClr val="tx1">
                    <a:lumMod val="50000"/>
                    <a:lumOff val="50000"/>
                  </a:schemeClr>
                </a:solidFill>
                <a:latin typeface="Open Sans"/>
              </a:rPr>
              <a:t>coaching</a:t>
            </a:r>
            <a:r>
              <a:rPr lang="it-IT" sz="1500" dirty="0" smtClean="0">
                <a:solidFill>
                  <a:schemeClr val="tx1">
                    <a:lumMod val="50000"/>
                    <a:lumOff val="50000"/>
                  </a:schemeClr>
                </a:solidFill>
                <a:latin typeface="Open Sans"/>
              </a:rPr>
              <a:t> per la gestione del comportamento dell'atleta</a:t>
            </a:r>
            <a:endParaRPr lang="hr-HR" sz="1500" dirty="0" smtClean="0">
              <a:solidFill>
                <a:schemeClr val="tx1">
                  <a:lumMod val="50000"/>
                  <a:lumOff val="50000"/>
                </a:schemeClr>
              </a:solidFill>
            </a:endParaRPr>
          </a:p>
        </p:txBody>
      </p:sp>
    </p:spTree>
    <p:extLst>
      <p:ext uri="{BB962C8B-B14F-4D97-AF65-F5344CB8AC3E}">
        <p14:creationId xmlns:p14="http://schemas.microsoft.com/office/powerpoint/2010/main" val="18047125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2888679852"/>
              </p:ext>
            </p:extLst>
          </p:nvPr>
        </p:nvGraphicFramePr>
        <p:xfrm>
          <a:off x="571472" y="714362"/>
          <a:ext cx="7715304" cy="3214710"/>
        </p:xfrm>
        <a:graphic>
          <a:graphicData uri="http://schemas.openxmlformats.org/drawingml/2006/table">
            <a:tbl>
              <a:tblPr firstRow="1" bandRow="1">
                <a:tableStyleId>{5940675A-B579-460E-94D1-54222C63F5DA}</a:tableStyleId>
              </a:tblPr>
              <a:tblGrid>
                <a:gridCol w="2854662"/>
                <a:gridCol w="1388757"/>
                <a:gridCol w="3471885"/>
              </a:tblGrid>
              <a:tr h="319582">
                <a:tc>
                  <a:txBody>
                    <a:bodyPr/>
                    <a:lstStyle/>
                    <a:p>
                      <a:pPr algn="ctr"/>
                      <a:r>
                        <a:rPr lang="hr-HR" sz="1600" b="1" dirty="0" smtClean="0"/>
                        <a:t>Strateg</a:t>
                      </a:r>
                      <a:r>
                        <a:rPr lang="it-IT" sz="1600" b="1" dirty="0" err="1" smtClean="0"/>
                        <a:t>ia</a:t>
                      </a:r>
                      <a:endParaRPr lang="hr-HR" sz="1600" b="1" dirty="0"/>
                    </a:p>
                  </a:txBody>
                  <a:tcPr/>
                </a:tc>
                <a:tc>
                  <a:txBody>
                    <a:bodyPr/>
                    <a:lstStyle/>
                    <a:p>
                      <a:pPr algn="ctr"/>
                      <a:r>
                        <a:rPr lang="it-IT" sz="1600" b="1" dirty="0" smtClean="0"/>
                        <a:t>Autori</a:t>
                      </a:r>
                      <a:endParaRPr lang="hr-HR" sz="1600" b="1" dirty="0"/>
                    </a:p>
                  </a:txBody>
                  <a:tcPr/>
                </a:tc>
                <a:tc>
                  <a:txBody>
                    <a:bodyPr/>
                    <a:lstStyle/>
                    <a:p>
                      <a:pPr algn="ctr"/>
                      <a:r>
                        <a:rPr lang="it-IT" sz="1600" b="1" smtClean="0"/>
                        <a:t>Esempio</a:t>
                      </a:r>
                      <a:endParaRPr lang="hr-HR" sz="1600" b="1" dirty="0"/>
                    </a:p>
                  </a:txBody>
                  <a:tcPr/>
                </a:tc>
              </a:tr>
              <a:tr h="1164918">
                <a:tc>
                  <a:txBody>
                    <a:bodyPr/>
                    <a:lstStyle/>
                    <a:p>
                      <a:r>
                        <a:rPr lang="it-IT" sz="1600" dirty="0" smtClean="0"/>
                        <a:t>Essere preparato; pianificare come affrontare un comportamento inappropriato</a:t>
                      </a:r>
                      <a:r>
                        <a:rPr lang="en-US" sz="1600" dirty="0" smtClean="0"/>
                        <a:t> </a:t>
                      </a:r>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Rogers (1995) </a:t>
                      </a:r>
                    </a:p>
                    <a:p>
                      <a:endParaRPr lang="hr-HR" sz="1600" dirty="0"/>
                    </a:p>
                  </a:txBody>
                  <a:tcPr/>
                </a:tc>
                <a:tc>
                  <a:txBody>
                    <a:bodyPr/>
                    <a:lstStyle/>
                    <a:p>
                      <a:r>
                        <a:rPr lang="it-IT" sz="1600" dirty="0" smtClean="0"/>
                        <a:t>L'allenatore dovrebbe identificare alcuni possibili comportamenti inappropriati che possono verificarsi e ideare un piano su come rispondere all'atleta.</a:t>
                      </a:r>
                      <a:endParaRPr lang="hr-HR" sz="1600" dirty="0"/>
                    </a:p>
                  </a:txBody>
                  <a:tcPr/>
                </a:tc>
              </a:tr>
              <a:tr h="1568790">
                <a:tc>
                  <a:txBody>
                    <a:bodyPr/>
                    <a:lstStyle/>
                    <a:p>
                      <a:r>
                        <a:rPr lang="it-IT" sz="1600" dirty="0" smtClean="0"/>
                        <a:t>Usa rinforzi  Parole sociali  Gesti  Espressioni facciali  Verbale: “okay”, “buon lavoro”  Non verbale: sorriso, applauso, pollice in alto</a:t>
                      </a:r>
                      <a:r>
                        <a:rPr lang="hr-HR" sz="160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600" dirty="0" smtClean="0"/>
                        <a:t>Skinner (2002) </a:t>
                      </a:r>
                    </a:p>
                    <a:p>
                      <a:endParaRPr lang="hr-HR" sz="1600" dirty="0"/>
                    </a:p>
                  </a:txBody>
                  <a:tcPr/>
                </a:tc>
                <a:tc>
                  <a:txBody>
                    <a:bodyPr/>
                    <a:lstStyle/>
                    <a:p>
                      <a:r>
                        <a:rPr lang="it-IT" sz="1600" dirty="0" smtClean="0"/>
                        <a:t>L'allenatore rinforza i comportamenti positivi dando affermazioni tra cui, "ben fatto", applaudendo alla prestazione dell'atleta e sorridendo o facendo l'occhiolino all'atleta</a:t>
                      </a:r>
                      <a:endParaRPr lang="hr-HR" sz="1600" dirty="0"/>
                    </a:p>
                  </a:txBody>
                  <a:tcPr/>
                </a:tc>
              </a:tr>
            </a:tbl>
          </a:graphicData>
        </a:graphic>
      </p:graphicFrame>
      <p:sp>
        <p:nvSpPr>
          <p:cNvPr id="5" name="Pravokutnik 4"/>
          <p:cNvSpPr/>
          <p:nvPr/>
        </p:nvSpPr>
        <p:spPr>
          <a:xfrm>
            <a:off x="683568" y="123478"/>
            <a:ext cx="7500990" cy="553998"/>
          </a:xfrm>
          <a:prstGeom prst="rect">
            <a:avLst/>
          </a:prstGeom>
        </p:spPr>
        <p:txBody>
          <a:bodyPr wrap="square">
            <a:spAutoFit/>
          </a:bodyPr>
          <a:lstStyle/>
          <a:p>
            <a:pPr marL="457200" indent="-457200"/>
            <a:r>
              <a:rPr lang="hr-HR" sz="1500" b="1" dirty="0" smtClean="0"/>
              <a:t>Unit 4.3. </a:t>
            </a:r>
            <a:r>
              <a:rPr lang="it-IT" sz="1500" dirty="0" smtClean="0">
                <a:solidFill>
                  <a:schemeClr val="tx1">
                    <a:lumMod val="50000"/>
                    <a:lumOff val="50000"/>
                  </a:schemeClr>
                </a:solidFill>
                <a:latin typeface="Open Sans"/>
              </a:rPr>
              <a:t>Esempi di potenziali strategie di </a:t>
            </a:r>
            <a:r>
              <a:rPr lang="it-IT" sz="1500" dirty="0" err="1" smtClean="0">
                <a:solidFill>
                  <a:schemeClr val="tx1">
                    <a:lumMod val="50000"/>
                    <a:lumOff val="50000"/>
                  </a:schemeClr>
                </a:solidFill>
                <a:latin typeface="Open Sans"/>
              </a:rPr>
              <a:t>coaching</a:t>
            </a:r>
            <a:r>
              <a:rPr lang="it-IT" sz="1500" dirty="0" smtClean="0">
                <a:solidFill>
                  <a:schemeClr val="tx1">
                    <a:lumMod val="50000"/>
                    <a:lumOff val="50000"/>
                  </a:schemeClr>
                </a:solidFill>
                <a:latin typeface="Open Sans"/>
              </a:rPr>
              <a:t> per la gestione del comportamento dell'atleta</a:t>
            </a:r>
            <a:endParaRPr lang="hr-HR" sz="1500" dirty="0" smtClean="0">
              <a:solidFill>
                <a:schemeClr val="tx1">
                  <a:lumMod val="50000"/>
                  <a:lumOff val="50000"/>
                </a:schemeClr>
              </a:solidFill>
            </a:endParaRPr>
          </a:p>
        </p:txBody>
      </p:sp>
    </p:spTree>
    <p:extLst>
      <p:ext uri="{BB962C8B-B14F-4D97-AF65-F5344CB8AC3E}">
        <p14:creationId xmlns:p14="http://schemas.microsoft.com/office/powerpoint/2010/main" val="136045670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E - Dissemination report">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SAVE - Dissemination report</Template>
  <TotalTime>3254</TotalTime>
  <Words>15465</Words>
  <Application>Microsoft Office PowerPoint</Application>
  <PresentationFormat>On-screen Show (16:9)</PresentationFormat>
  <Paragraphs>890</Paragraphs>
  <Slides>125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125</vt:i4>
      </vt:variant>
    </vt:vector>
  </HeadingPairs>
  <TitlesOfParts>
    <vt:vector size="132" baseType="lpstr">
      <vt:lpstr>Arial</vt:lpstr>
      <vt:lpstr>Arial Narrow</vt:lpstr>
      <vt:lpstr>Calibri</vt:lpstr>
      <vt:lpstr>Courier New</vt:lpstr>
      <vt:lpstr>Open Sans</vt:lpstr>
      <vt:lpstr>Palatino Linotype</vt:lpstr>
      <vt:lpstr>SAVE - Dissemination report</vt:lpstr>
      <vt:lpstr>I. IL RICONOSCIMENTO DELLA VIOLENZA ED ESCLUSIONE E LE SUE CARATTERISTICHE PSICOSOCIALI NELLO SPORT</vt:lpstr>
      <vt:lpstr>Contact Details</vt:lpstr>
      <vt:lpstr>INTRODUZIONE</vt:lpstr>
      <vt:lpstr>     Unità 1. Situazioni pericolose e riduzione del pregiudizio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FINE UNITA’ 1   </vt:lpstr>
      <vt:lpstr>       Unità 2. Il concetto di rispetto e pregiudizio dopo un episodio violento / esclusivo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FINE UNITA’ 2   </vt:lpstr>
      <vt:lpstr>       Unità 3. Risposte emotive di gruppo, comunicazione di gruppo dopo la violenza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FINE UNITA’ 3   </vt:lpstr>
      <vt:lpstr>       Unità 4. Strategie in base a fattori situazionali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FINE UNITA’ 4   </vt:lpstr>
      <vt:lpstr>       Unità 5. Comunicazione con la vittima e l'autore del reato e gestione delle emozioni negative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DISSEMINATION REPORT</dc:title>
  <dc:creator>Emiliano M</dc:creator>
  <cp:lastModifiedBy>RASA</cp:lastModifiedBy>
  <cp:revision>237</cp:revision>
  <dcterms:created xsi:type="dcterms:W3CDTF">2018-09-28T07:52:55Z</dcterms:created>
  <dcterms:modified xsi:type="dcterms:W3CDTF">2020-04-25T08:10:03Z</dcterms:modified>
</cp:coreProperties>
</file>