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Lst>
  <p:sldSz cy="5143500" cx="9144000"/>
  <p:notesSz cx="6858000" cy="9144000"/>
  <p:embeddedFontLst>
    <p:embeddedFont>
      <p:font typeface="Arial Narrow"/>
      <p:regular r:id="rId92"/>
      <p:bold r:id="rId93"/>
      <p:italic r:id="rId94"/>
      <p:boldItalic r:id="rId95"/>
    </p:embeddedFont>
    <p:embeddedFont>
      <p:font typeface="Palatino Linotype"/>
      <p:regular r:id="rId96"/>
      <p:bold r:id="rId97"/>
      <p:italic r:id="rId98"/>
      <p:boldItalic r:id="rId99"/>
    </p:embeddedFont>
    <p:embeddedFont>
      <p:font typeface="Open Sans"/>
      <p:regular r:id="rId100"/>
      <p:bold r:id="rId101"/>
      <p:italic r:id="rId102"/>
      <p:boldItalic r:id="rId103"/>
    </p:embeddedFont>
    <p:embeddedFont>
      <p:font typeface="Century Gothic"/>
      <p:regular r:id="rId104"/>
      <p:bold r:id="rId105"/>
      <p:italic r:id="rId106"/>
      <p:boldItalic r:id="rId10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108" roundtripDataSignature="AMtx7mhugBYo5ojcZytTvgMhYSLmw7Gq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font" Target="fonts/CenturyGothic-boldItalic.fntdata"/><Relationship Id="rId106" Type="http://schemas.openxmlformats.org/officeDocument/2006/relationships/font" Target="fonts/CenturyGothic-italic.fntdata"/><Relationship Id="rId105" Type="http://schemas.openxmlformats.org/officeDocument/2006/relationships/font" Target="fonts/CenturyGothic-bold.fntdata"/><Relationship Id="rId104" Type="http://schemas.openxmlformats.org/officeDocument/2006/relationships/font" Target="fonts/CenturyGothic-regular.fntdata"/><Relationship Id="rId108" Type="http://customschemas.google.com/relationships/presentationmetadata" Target="meta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OpenSans-boldItalic.fntdata"/><Relationship Id="rId102" Type="http://schemas.openxmlformats.org/officeDocument/2006/relationships/font" Target="fonts/OpenSans-italic.fntdata"/><Relationship Id="rId101" Type="http://schemas.openxmlformats.org/officeDocument/2006/relationships/font" Target="fonts/OpenSans-bold.fntdata"/><Relationship Id="rId100" Type="http://schemas.openxmlformats.org/officeDocument/2006/relationships/font" Target="fonts/OpenSans-regular.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ArialNarrow-boldItalic.fntdata"/><Relationship Id="rId94" Type="http://schemas.openxmlformats.org/officeDocument/2006/relationships/font" Target="fonts/ArialNarrow-italic.fntdata"/><Relationship Id="rId97" Type="http://schemas.openxmlformats.org/officeDocument/2006/relationships/font" Target="fonts/PalatinoLinotype-bold.fntdata"/><Relationship Id="rId96" Type="http://schemas.openxmlformats.org/officeDocument/2006/relationships/font" Target="fonts/PalatinoLinotype-regular.fntdata"/><Relationship Id="rId11" Type="http://schemas.openxmlformats.org/officeDocument/2006/relationships/slide" Target="slides/slide6.xml"/><Relationship Id="rId99" Type="http://schemas.openxmlformats.org/officeDocument/2006/relationships/font" Target="fonts/PalatinoLinotype-boldItalic.fntdata"/><Relationship Id="rId10" Type="http://schemas.openxmlformats.org/officeDocument/2006/relationships/slide" Target="slides/slide5.xml"/><Relationship Id="rId98" Type="http://schemas.openxmlformats.org/officeDocument/2006/relationships/font" Target="fonts/PalatinoLinotype-italic.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font" Target="fonts/ArialNarrow-bold.fntdata"/><Relationship Id="rId92" Type="http://schemas.openxmlformats.org/officeDocument/2006/relationships/font" Target="fonts/ArialNarrow-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 name="Google Shape;2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8" name="Google Shape;178;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0" name="Google Shape;800;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2" name="Google Shape;822;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3" name="Google Shape;843;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9" name="Google Shape;859;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7" name="Google Shape;867;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5" name="Google Shape;875;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3" name="Google Shape;883;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0" name="Google Shape;900;p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titolo" showMasterSp="0">
  <p:cSld name="1_Diapositiva titolo">
    <p:spTree>
      <p:nvGrpSpPr>
        <p:cNvPr id="12" name="Shape 12"/>
        <p:cNvGrpSpPr/>
        <p:nvPr/>
      </p:nvGrpSpPr>
      <p:grpSpPr>
        <a:xfrm>
          <a:off x="0" y="0"/>
          <a:ext cx="0" cy="0"/>
          <a:chOff x="0" y="0"/>
          <a:chExt cx="0" cy="0"/>
        </a:xfrm>
      </p:grpSpPr>
      <p:sp>
        <p:nvSpPr>
          <p:cNvPr id="13" name="Google Shape;13;p88"/>
          <p:cNvSpPr txBox="1"/>
          <p:nvPr>
            <p:ph type="ctrTitle"/>
          </p:nvPr>
        </p:nvSpPr>
        <p:spPr>
          <a:xfrm>
            <a:off x="685800" y="3731461"/>
            <a:ext cx="7772400" cy="357065"/>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7F7F7F"/>
              </a:buClr>
              <a:buSzPts val="2500"/>
              <a:buFont typeface="Open Sans"/>
              <a:buNone/>
              <a:defRPr sz="2500">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K:\Progetti CESIE - da 26-11-2013\SAVE\Logo\Logo-SAVE.png" id="14" name="Google Shape;14;p88"/>
          <p:cNvPicPr preferRelativeResize="0"/>
          <p:nvPr/>
        </p:nvPicPr>
        <p:blipFill rotWithShape="1">
          <a:blip r:embed="rId2">
            <a:alphaModFix/>
          </a:blip>
          <a:srcRect b="0" l="0" r="0" t="0"/>
          <a:stretch/>
        </p:blipFill>
        <p:spPr>
          <a:xfrm>
            <a:off x="2631484" y="28962"/>
            <a:ext cx="3881032" cy="3881032"/>
          </a:xfrm>
          <a:prstGeom prst="rect">
            <a:avLst/>
          </a:prstGeom>
          <a:noFill/>
          <a:ln>
            <a:noFill/>
          </a:ln>
        </p:spPr>
      </p:pic>
    </p:spTree>
  </p:cSld>
  <p:clrMapOvr>
    <a:masterClrMapping/>
  </p:clrMapOvr>
  <mc:AlternateContent>
    <mc:Choice Requires="p14">
      <p:transition spd="med">
        <p14:reveal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89"/>
          <p:cNvSpPr txBox="1"/>
          <p:nvPr>
            <p:ph type="ctrTitle"/>
          </p:nvPr>
        </p:nvSpPr>
        <p:spPr>
          <a:xfrm>
            <a:off x="685800" y="1563638"/>
            <a:ext cx="7772400" cy="432048"/>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7F7F7F"/>
              </a:buClr>
              <a:buSzPts val="2500"/>
              <a:buFont typeface="Open Sans"/>
              <a:buNone/>
              <a:defRPr sz="2500">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9"/>
          <p:cNvSpPr txBox="1"/>
          <p:nvPr>
            <p:ph idx="1" type="subTitle"/>
          </p:nvPr>
        </p:nvSpPr>
        <p:spPr>
          <a:xfrm>
            <a:off x="1371600" y="3714750"/>
            <a:ext cx="6400800" cy="9144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888888"/>
              </a:buClr>
              <a:buSzPts val="2400"/>
              <a:buNone/>
              <a:defRPr sz="2400">
                <a:solidFill>
                  <a:srgbClr val="888888"/>
                </a:solidFill>
                <a:latin typeface="Open Sans"/>
                <a:ea typeface="Open Sans"/>
                <a:cs typeface="Open Sans"/>
                <a:sym typeface="Open Sans"/>
              </a:defRPr>
            </a:lvl1pPr>
            <a:lvl2pPr lvl="1" algn="ctr">
              <a:spcBef>
                <a:spcPts val="320"/>
              </a:spcBef>
              <a:spcAft>
                <a:spcPts val="0"/>
              </a:spcAft>
              <a:buClr>
                <a:srgbClr val="888888"/>
              </a:buClr>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p:txBody>
      </p:sp>
      <p:pic>
        <p:nvPicPr>
          <p:cNvPr descr="K:\Progetti CESIE - da 26-11-2013\SAVE\Logo\Logo-SAVE.png" id="18" name="Google Shape;18;p89"/>
          <p:cNvPicPr preferRelativeResize="0"/>
          <p:nvPr/>
        </p:nvPicPr>
        <p:blipFill rotWithShape="1">
          <a:blip r:embed="rId2">
            <a:alphaModFix/>
          </a:blip>
          <a:srcRect b="0" l="0" r="0" t="0"/>
          <a:stretch/>
        </p:blipFill>
        <p:spPr>
          <a:xfrm>
            <a:off x="0" y="0"/>
            <a:ext cx="860396" cy="860396"/>
          </a:xfrm>
          <a:prstGeom prst="rect">
            <a:avLst/>
          </a:prstGeom>
          <a:noFill/>
          <a:ln>
            <a:noFill/>
          </a:ln>
        </p:spPr>
      </p:pic>
    </p:spTree>
  </p:cSld>
  <p:clrMapOvr>
    <a:masterClrMapping/>
  </p:clrMapOvr>
  <mc:AlternateContent>
    <mc:Choice Requires="p14">
      <p:transition spd="med">
        <p14:reveal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titolo" showMasterSp="0">
  <p:cSld name="2_Diapositiva titolo">
    <p:spTree>
      <p:nvGrpSpPr>
        <p:cNvPr id="19" name="Shape 19"/>
        <p:cNvGrpSpPr/>
        <p:nvPr/>
      </p:nvGrpSpPr>
      <p:grpSpPr>
        <a:xfrm>
          <a:off x="0" y="0"/>
          <a:ext cx="0" cy="0"/>
          <a:chOff x="0" y="0"/>
          <a:chExt cx="0" cy="0"/>
        </a:xfrm>
      </p:grpSpPr>
      <p:pic>
        <p:nvPicPr>
          <p:cNvPr descr="K:\Progetti CESIE - da 26-11-2013\SAVE\Logo\Logo-SAVE.png" id="20" name="Google Shape;20;p90"/>
          <p:cNvPicPr preferRelativeResize="0"/>
          <p:nvPr/>
        </p:nvPicPr>
        <p:blipFill rotWithShape="1">
          <a:blip r:embed="rId2">
            <a:alphaModFix/>
          </a:blip>
          <a:srcRect b="0" l="0" r="0" t="0"/>
          <a:stretch/>
        </p:blipFill>
        <p:spPr>
          <a:xfrm>
            <a:off x="3474720" y="872198"/>
            <a:ext cx="2194560" cy="2194560"/>
          </a:xfrm>
          <a:prstGeom prst="rect">
            <a:avLst/>
          </a:prstGeom>
          <a:noFill/>
          <a:ln>
            <a:noFill/>
          </a:ln>
        </p:spPr>
      </p:pic>
    </p:spTree>
  </p:cSld>
  <p:clrMapOvr>
    <a:masterClrMapping/>
  </p:clrMapOvr>
  <mc:AlternateContent>
    <mc:Choice Requires="p14">
      <p:transition spd="med">
        <p14:reveal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91"/>
          <p:cNvSpPr txBox="1"/>
          <p:nvPr>
            <p:ph type="title"/>
          </p:nvPr>
        </p:nvSpPr>
        <p:spPr>
          <a:xfrm>
            <a:off x="899592" y="0"/>
            <a:ext cx="7787208" cy="1200150"/>
          </a:xfrm>
          <a:prstGeom prst="rect">
            <a:avLst/>
          </a:prstGeom>
          <a:noFill/>
          <a:ln>
            <a:noFill/>
          </a:ln>
        </p:spPr>
        <p:txBody>
          <a:bodyPr anchorCtr="0" anchor="b" bIns="45700" lIns="91425" spcFirstLastPara="1" rIns="91425" wrap="square" tIns="45700">
            <a:noAutofit/>
          </a:bodyPr>
          <a:lstStyle>
            <a:lvl1pPr lvl="0" algn="ctr">
              <a:lnSpc>
                <a:spcPct val="232000"/>
              </a:lnSpc>
              <a:spcBef>
                <a:spcPts val="0"/>
              </a:spcBef>
              <a:spcAft>
                <a:spcPts val="0"/>
              </a:spcAft>
              <a:buClr>
                <a:srgbClr val="7F7F7F"/>
              </a:buClr>
              <a:buSzPts val="2500"/>
              <a:buFont typeface="Open Sans"/>
              <a:buNone/>
              <a:defRPr>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91"/>
          <p:cNvSpPr txBox="1"/>
          <p:nvPr>
            <p:ph idx="1" type="body"/>
          </p:nvPr>
        </p:nvSpPr>
        <p:spPr>
          <a:xfrm>
            <a:off x="899592" y="1200151"/>
            <a:ext cx="7787208"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7F7F7F"/>
              </a:buClr>
              <a:buSzPts val="1800"/>
              <a:buChar char="•"/>
              <a:defRPr>
                <a:latin typeface="Open Sans"/>
                <a:ea typeface="Open Sans"/>
                <a:cs typeface="Open Sans"/>
                <a:sym typeface="Open Sans"/>
              </a:defRPr>
            </a:lvl1pPr>
            <a:lvl2pPr indent="-330200" lvl="1" marL="914400" algn="l">
              <a:spcBef>
                <a:spcPts val="320"/>
              </a:spcBef>
              <a:spcAft>
                <a:spcPts val="0"/>
              </a:spcAft>
              <a:buClr>
                <a:srgbClr val="7F7F7F"/>
              </a:buClr>
              <a:buSzPts val="1600"/>
              <a:buChar char="o"/>
              <a:defRPr>
                <a:latin typeface="Open Sans"/>
                <a:ea typeface="Open Sans"/>
                <a:cs typeface="Open Sans"/>
                <a:sym typeface="Open Sans"/>
              </a:defRPr>
            </a:lvl2pPr>
            <a:lvl3pPr indent="-330200" lvl="2" marL="1371600" algn="l">
              <a:spcBef>
                <a:spcPts val="320"/>
              </a:spcBef>
              <a:spcAft>
                <a:spcPts val="0"/>
              </a:spcAft>
              <a:buClr>
                <a:srgbClr val="7F7F7F"/>
              </a:buClr>
              <a:buSzPts val="1600"/>
              <a:buChar char="•"/>
              <a:defRPr>
                <a:latin typeface="Open Sans"/>
                <a:ea typeface="Open Sans"/>
                <a:cs typeface="Open Sans"/>
                <a:sym typeface="Open Sans"/>
              </a:defRPr>
            </a:lvl3pPr>
            <a:lvl4pPr indent="-330200" lvl="3" marL="1828800" algn="l">
              <a:spcBef>
                <a:spcPts val="320"/>
              </a:spcBef>
              <a:spcAft>
                <a:spcPts val="0"/>
              </a:spcAft>
              <a:buClr>
                <a:srgbClr val="7F7F7F"/>
              </a:buClr>
              <a:buSzPts val="1600"/>
              <a:buChar char="o"/>
              <a:defRPr>
                <a:latin typeface="Open Sans"/>
                <a:ea typeface="Open Sans"/>
                <a:cs typeface="Open Sans"/>
                <a:sym typeface="Open Sans"/>
              </a:defRPr>
            </a:lvl4pPr>
            <a:lvl5pPr indent="-330200" lvl="4" marL="2286000" algn="l">
              <a:spcBef>
                <a:spcPts val="320"/>
              </a:spcBef>
              <a:spcAft>
                <a:spcPts val="0"/>
              </a:spcAft>
              <a:buClr>
                <a:srgbClr val="7F7F7F"/>
              </a:buClr>
              <a:buSzPts val="1600"/>
              <a:buChar char="•"/>
              <a:defRPr>
                <a:latin typeface="Open Sans"/>
                <a:ea typeface="Open Sans"/>
                <a:cs typeface="Open Sans"/>
                <a:sym typeface="Open Sans"/>
              </a:defRPr>
            </a:lvl5pPr>
            <a:lvl6pPr indent="-330200" lvl="5" marL="2743200" algn="l">
              <a:spcBef>
                <a:spcPts val="320"/>
              </a:spcBef>
              <a:spcAft>
                <a:spcPts val="0"/>
              </a:spcAft>
              <a:buClr>
                <a:srgbClr val="7F7F7F"/>
              </a:buClr>
              <a:buSzPts val="1600"/>
              <a:buChar char="o"/>
              <a:defRPr/>
            </a:lvl6pPr>
            <a:lvl7pPr indent="-330200" lvl="6" marL="3200400" algn="l">
              <a:spcBef>
                <a:spcPts val="320"/>
              </a:spcBef>
              <a:spcAft>
                <a:spcPts val="0"/>
              </a:spcAft>
              <a:buClr>
                <a:srgbClr val="7F7F7F"/>
              </a:buClr>
              <a:buSzPts val="1600"/>
              <a:buChar char="•"/>
              <a:defRPr/>
            </a:lvl7pPr>
            <a:lvl8pPr indent="-330200" lvl="7" marL="3657600" algn="l">
              <a:spcBef>
                <a:spcPts val="320"/>
              </a:spcBef>
              <a:spcAft>
                <a:spcPts val="0"/>
              </a:spcAft>
              <a:buClr>
                <a:srgbClr val="7F7F7F"/>
              </a:buClr>
              <a:buSzPts val="1600"/>
              <a:buChar char="o"/>
              <a:defRPr/>
            </a:lvl8pPr>
            <a:lvl9pPr indent="-330200" lvl="8" marL="4114800" algn="l">
              <a:spcBef>
                <a:spcPts val="320"/>
              </a:spcBef>
              <a:spcAft>
                <a:spcPts val="0"/>
              </a:spcAft>
              <a:buClr>
                <a:srgbClr val="7F7F7F"/>
              </a:buClr>
              <a:buSzPts val="1600"/>
              <a:buFont typeface="Arial"/>
              <a:buChar char="•"/>
              <a:defRPr/>
            </a:lvl9pPr>
          </a:lstStyle>
          <a:p/>
        </p:txBody>
      </p:sp>
    </p:spTree>
  </p:cSld>
  <p:clrMapOvr>
    <a:masterClrMapping/>
  </p:clrMapOvr>
  <mc:AlternateContent>
    <mc:Choice Requires="p14">
      <p:transition spd="med">
        <p14:reveal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4" name="Shape 24"/>
        <p:cNvGrpSpPr/>
        <p:nvPr/>
      </p:nvGrpSpPr>
      <p:grpSpPr>
        <a:xfrm>
          <a:off x="0" y="0"/>
          <a:ext cx="0" cy="0"/>
          <a:chOff x="0" y="0"/>
          <a:chExt cx="0" cy="0"/>
        </a:xfrm>
      </p:grpSpPr>
      <p:sp>
        <p:nvSpPr>
          <p:cNvPr id="25" name="Google Shape;25;p92"/>
          <p:cNvSpPr txBox="1"/>
          <p:nvPr>
            <p:ph type="title"/>
          </p:nvPr>
        </p:nvSpPr>
        <p:spPr>
          <a:xfrm>
            <a:off x="722313" y="1028701"/>
            <a:ext cx="7772400" cy="1878806"/>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7F7F7F"/>
              </a:buClr>
              <a:buSzPts val="2500"/>
              <a:buFont typeface="Open Sans"/>
              <a:buNone/>
              <a:defRPr b="1" sz="2500">
                <a:solidFill>
                  <a:srgbClr val="7F7F7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92"/>
          <p:cNvSpPr txBox="1"/>
          <p:nvPr>
            <p:ph idx="1" type="body"/>
          </p:nvPr>
        </p:nvSpPr>
        <p:spPr>
          <a:xfrm>
            <a:off x="722313" y="3051573"/>
            <a:ext cx="7772400" cy="848915"/>
          </a:xfrm>
          <a:prstGeom prst="rect">
            <a:avLst/>
          </a:prstGeom>
          <a:noFill/>
          <a:ln>
            <a:noFill/>
          </a:ln>
        </p:spPr>
        <p:txBody>
          <a:bodyPr anchorCtr="0" anchor="t" bIns="45700" lIns="91425" spcFirstLastPara="1" rIns="91425" wrap="square" tIns="45700">
            <a:normAutofit/>
          </a:bodyPr>
          <a:lstStyle>
            <a:lvl1pPr indent="-228600" lvl="0" marL="457200" algn="ctr">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Tree>
  </p:cSld>
  <p:clrMapOvr>
    <a:masterClrMapping/>
  </p:clrMapOvr>
  <mc:AlternateContent>
    <mc:Choice Requires="p14">
      <p:transition spd="med">
        <p14:reveal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lt1"/>
            </a:gs>
            <a:gs pos="76000">
              <a:srgbClr val="F3F3F3"/>
            </a:gs>
            <a:gs pos="92000">
              <a:srgbClr val="D8D8D8"/>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87"/>
          <p:cNvSpPr txBox="1"/>
          <p:nvPr>
            <p:ph type="title"/>
          </p:nvPr>
        </p:nvSpPr>
        <p:spPr>
          <a:xfrm>
            <a:off x="899592" y="0"/>
            <a:ext cx="7787208" cy="1200150"/>
          </a:xfrm>
          <a:prstGeom prst="rect">
            <a:avLst/>
          </a:prstGeom>
          <a:noFill/>
          <a:ln>
            <a:noFill/>
          </a:ln>
        </p:spPr>
        <p:txBody>
          <a:bodyPr anchorCtr="0" anchor="b" bIns="45700" lIns="91425" spcFirstLastPara="1" rIns="91425" wrap="square" tIns="45700">
            <a:noAutofit/>
          </a:bodyPr>
          <a:lstStyle>
            <a:lvl1pPr lvl="0" marR="0" rtl="0" algn="ctr">
              <a:lnSpc>
                <a:spcPct val="232000"/>
              </a:lnSpc>
              <a:spcBef>
                <a:spcPts val="0"/>
              </a:spcBef>
              <a:spcAft>
                <a:spcPts val="0"/>
              </a:spcAft>
              <a:buClr>
                <a:srgbClr val="7F7F7F"/>
              </a:buClr>
              <a:buSzPts val="2500"/>
              <a:buFont typeface="Open Sans"/>
              <a:buNone/>
              <a:defRPr b="1" i="0" sz="2500" u="none" cap="none" strike="noStrike">
                <a:solidFill>
                  <a:srgbClr val="7F7F7F"/>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7"/>
          <p:cNvSpPr txBox="1"/>
          <p:nvPr>
            <p:ph idx="1" type="body"/>
          </p:nvPr>
        </p:nvSpPr>
        <p:spPr>
          <a:xfrm>
            <a:off x="899592" y="1200151"/>
            <a:ext cx="7787208" cy="3394472"/>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360"/>
              </a:spcBef>
              <a:spcAft>
                <a:spcPts val="0"/>
              </a:spcAft>
              <a:buClr>
                <a:srgbClr val="7F7F7F"/>
              </a:buClr>
              <a:buSzPts val="1800"/>
              <a:buFont typeface="Arial"/>
              <a:buChar char="•"/>
              <a:defRPr b="0" i="0" sz="1800" u="none" cap="none" strike="noStrike">
                <a:solidFill>
                  <a:srgbClr val="7F7F7F"/>
                </a:solidFill>
                <a:latin typeface="Open Sans"/>
                <a:ea typeface="Open Sans"/>
                <a:cs typeface="Open Sans"/>
                <a:sym typeface="Open Sans"/>
              </a:defRPr>
            </a:lvl1pPr>
            <a:lvl2pPr indent="-330200" lvl="1" marL="914400" marR="0" rtl="0" algn="l">
              <a:spcBef>
                <a:spcPts val="320"/>
              </a:spcBef>
              <a:spcAft>
                <a:spcPts val="0"/>
              </a:spcAft>
              <a:buClr>
                <a:srgbClr val="7F7F7F"/>
              </a:buClr>
              <a:buSzPts val="1600"/>
              <a:buFont typeface="Courier New"/>
              <a:buChar char="o"/>
              <a:defRPr b="0" i="0" sz="1600" u="none" cap="none" strike="noStrike">
                <a:solidFill>
                  <a:srgbClr val="7F7F7F"/>
                </a:solidFill>
                <a:latin typeface="Open Sans"/>
                <a:ea typeface="Open Sans"/>
                <a:cs typeface="Open Sans"/>
                <a:sym typeface="Open Sans"/>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Open Sans"/>
                <a:ea typeface="Open Sans"/>
                <a:cs typeface="Open Sans"/>
                <a:sym typeface="Open Sans"/>
              </a:defRPr>
            </a:lvl3pPr>
            <a:lvl4pPr indent="-330200" lvl="3" marL="1828800" marR="0" rtl="0" algn="l">
              <a:spcBef>
                <a:spcPts val="320"/>
              </a:spcBef>
              <a:spcAft>
                <a:spcPts val="0"/>
              </a:spcAft>
              <a:buClr>
                <a:srgbClr val="7F7F7F"/>
              </a:buClr>
              <a:buSzPts val="1600"/>
              <a:buFont typeface="Courier New"/>
              <a:buChar char="o"/>
              <a:defRPr b="0" i="0" sz="1600" u="none" cap="none" strike="noStrike">
                <a:solidFill>
                  <a:srgbClr val="7F7F7F"/>
                </a:solidFill>
                <a:latin typeface="Open Sans"/>
                <a:ea typeface="Open Sans"/>
                <a:cs typeface="Open Sans"/>
                <a:sym typeface="Open Sans"/>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Open Sans"/>
                <a:ea typeface="Open Sans"/>
                <a:cs typeface="Open Sans"/>
                <a:sym typeface="Open Sans"/>
              </a:defRPr>
            </a:lvl5pPr>
            <a:lvl6pPr indent="-330200" lvl="5" marL="27432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mc:AlternateContent>
    <mc:Choice Requires="p14">
      <p:transition spd="med">
        <p14:reveal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rasa.kreivyte@lsu.lt" TargetMode="External"/><Relationship Id="rId4" Type="http://schemas.openxmlformats.org/officeDocument/2006/relationships/hyperlink" Target="http://www.sportsave.eu/" TargetMode="External"/><Relationship Id="rId5" Type="http://schemas.openxmlformats.org/officeDocument/2006/relationships/hyperlink" Target="http://moodle.sportsave.eu/" TargetMode="External"/><Relationship Id="rId6"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27.png"/><Relationship Id="rId11" Type="http://schemas.openxmlformats.org/officeDocument/2006/relationships/image" Target="../media/image16.png"/><Relationship Id="rId10" Type="http://schemas.openxmlformats.org/officeDocument/2006/relationships/image" Target="../media/image12.png"/><Relationship Id="rId12" Type="http://schemas.openxmlformats.org/officeDocument/2006/relationships/image" Target="../media/image15.png"/><Relationship Id="rId9"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13.png"/><Relationship Id="rId8"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27.png"/><Relationship Id="rId11" Type="http://schemas.openxmlformats.org/officeDocument/2006/relationships/image" Target="../media/image16.png"/><Relationship Id="rId10" Type="http://schemas.openxmlformats.org/officeDocument/2006/relationships/image" Target="../media/image12.png"/><Relationship Id="rId12" Type="http://schemas.openxmlformats.org/officeDocument/2006/relationships/image" Target="../media/image15.png"/><Relationship Id="rId9"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13.png"/><Relationship Id="rId8"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png"/><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pn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png"/><Relationship Id="rId4" Type="http://schemas.openxmlformats.org/officeDocument/2006/relationships/image" Target="../media/image4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png"/><Relationship Id="rId4" Type="http://schemas.openxmlformats.org/officeDocument/2006/relationships/image" Target="../media/image27.png"/><Relationship Id="rId11" Type="http://schemas.openxmlformats.org/officeDocument/2006/relationships/image" Target="../media/image16.png"/><Relationship Id="rId10" Type="http://schemas.openxmlformats.org/officeDocument/2006/relationships/image" Target="../media/image12.png"/><Relationship Id="rId12" Type="http://schemas.openxmlformats.org/officeDocument/2006/relationships/image" Target="../media/image15.png"/><Relationship Id="rId9"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13.png"/><Relationship Id="rId8"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png"/><Relationship Id="rId4" Type="http://schemas.openxmlformats.org/officeDocument/2006/relationships/image" Target="../media/image3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png"/><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png"/><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png"/><Relationship Id="rId4" Type="http://schemas.openxmlformats.org/officeDocument/2006/relationships/image" Target="../media/image4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4.png"/><Relationship Id="rId4" Type="http://schemas.openxmlformats.org/officeDocument/2006/relationships/image" Target="../media/image27.png"/><Relationship Id="rId11" Type="http://schemas.openxmlformats.org/officeDocument/2006/relationships/image" Target="../media/image16.png"/><Relationship Id="rId10" Type="http://schemas.openxmlformats.org/officeDocument/2006/relationships/image" Target="../media/image12.png"/><Relationship Id="rId12" Type="http://schemas.openxmlformats.org/officeDocument/2006/relationships/image" Target="../media/image15.png"/><Relationship Id="rId9"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13.png"/><Relationship Id="rId8" Type="http://schemas.openxmlformats.org/officeDocument/2006/relationships/image" Target="../media/image3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4.png"/><Relationship Id="rId4" Type="http://schemas.openxmlformats.org/officeDocument/2006/relationships/image" Target="../media/image4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4.png"/><Relationship Id="rId4" Type="http://schemas.openxmlformats.org/officeDocument/2006/relationships/image" Target="../media/image4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4.png"/><Relationship Id="rId4" Type="http://schemas.openxmlformats.org/officeDocument/2006/relationships/image" Target="../media/image39.jpg"/><Relationship Id="rId5" Type="http://schemas.openxmlformats.org/officeDocument/2006/relationships/image" Target="../media/image42.jpg"/><Relationship Id="rId6" Type="http://schemas.openxmlformats.org/officeDocument/2006/relationships/image" Target="../media/image44.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4.png"/><Relationship Id="rId4" Type="http://schemas.openxmlformats.org/officeDocument/2006/relationships/image" Target="../media/image50.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4.png"/><Relationship Id="rId4" Type="http://schemas.openxmlformats.org/officeDocument/2006/relationships/image" Target="../media/image38.png"/><Relationship Id="rId5" Type="http://schemas.openxmlformats.org/officeDocument/2006/relationships/image" Target="../media/image51.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4.png"/><Relationship Id="rId4" Type="http://schemas.openxmlformats.org/officeDocument/2006/relationships/image" Target="../media/image5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4.png"/><Relationship Id="rId4" Type="http://schemas.openxmlformats.org/officeDocument/2006/relationships/hyperlink" Target="https://www.youtube.com/watch?v=8PRuxMprSDQ" TargetMode="External"/><Relationship Id="rId5" Type="http://schemas.openxmlformats.org/officeDocument/2006/relationships/hyperlink" Target="http://blog.steellockersports.com/coachs-corner/playing-peacekeeper-tips-for-resolving-conflict-between-players/" TargetMode="External"/><Relationship Id="rId6" Type="http://schemas.openxmlformats.org/officeDocument/2006/relationships/hyperlink" Target="http://www.appliedsportpsych.org/resources/resources-for-coaches/coaching-through-conflict-effective-communication-strategies/" TargetMode="External"/><Relationship Id="rId7" Type="http://schemas.openxmlformats.org/officeDocument/2006/relationships/hyperlink" Target="https://web.usafootball.com/blogs/football-parents/post/12486/teach-your-young-athletes-how-to-fight" TargetMode="External"/><Relationship Id="rId8" Type="http://schemas.openxmlformats.org/officeDocument/2006/relationships/hyperlink" Target="http://www.fscamps.com/blog/dont-get-along-teammate/"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4.png"/><Relationship Id="rId4" Type="http://schemas.openxmlformats.org/officeDocument/2006/relationships/image" Target="../media/image27.png"/><Relationship Id="rId11" Type="http://schemas.openxmlformats.org/officeDocument/2006/relationships/image" Target="../media/image16.png"/><Relationship Id="rId10" Type="http://schemas.openxmlformats.org/officeDocument/2006/relationships/image" Target="../media/image12.png"/><Relationship Id="rId12" Type="http://schemas.openxmlformats.org/officeDocument/2006/relationships/image" Target="../media/image15.png"/><Relationship Id="rId9"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13.png"/><Relationship Id="rId8" Type="http://schemas.openxmlformats.org/officeDocument/2006/relationships/image" Target="../media/image3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4.png"/><Relationship Id="rId4" Type="http://schemas.openxmlformats.org/officeDocument/2006/relationships/image" Target="../media/image27.png"/><Relationship Id="rId11" Type="http://schemas.openxmlformats.org/officeDocument/2006/relationships/image" Target="../media/image16.png"/><Relationship Id="rId10" Type="http://schemas.openxmlformats.org/officeDocument/2006/relationships/image" Target="../media/image12.png"/><Relationship Id="rId12" Type="http://schemas.openxmlformats.org/officeDocument/2006/relationships/image" Target="../media/image15.png"/><Relationship Id="rId9"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13.png"/><Relationship Id="rId8"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1"/>
          <p:cNvSpPr txBox="1"/>
          <p:nvPr>
            <p:ph type="ctrTitle"/>
          </p:nvPr>
        </p:nvSpPr>
        <p:spPr>
          <a:xfrm>
            <a:off x="540708" y="3485614"/>
            <a:ext cx="8208912" cy="35706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7F7F7F"/>
              </a:buClr>
              <a:buSzPts val="1800"/>
              <a:buFont typeface="Open Sans"/>
              <a:buNone/>
            </a:pPr>
            <a:r>
              <a:rPr lang="es-ES" sz="1800">
                <a:solidFill>
                  <a:srgbClr val="7F7F7F"/>
                </a:solidFill>
              </a:rPr>
              <a:t>V.</a:t>
            </a:r>
            <a:r>
              <a:rPr lang="es-ES" sz="1800"/>
              <a:t> El prejuicio y la resolución de problemas en la violencia y exclusión</a:t>
            </a:r>
            <a:endParaRPr sz="1800">
              <a:solidFill>
                <a:srgbClr val="7F7F7F"/>
              </a:solidFill>
            </a:endParaRPr>
          </a:p>
        </p:txBody>
      </p:sp>
      <p:sp>
        <p:nvSpPr>
          <p:cNvPr id="32" name="Google Shape;32;p1"/>
          <p:cNvSpPr txBox="1"/>
          <p:nvPr/>
        </p:nvSpPr>
        <p:spPr>
          <a:xfrm>
            <a:off x="755576" y="3842679"/>
            <a:ext cx="7772400" cy="35706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7F7F7F"/>
              </a:buClr>
              <a:buSzPts val="1800"/>
              <a:buFont typeface="Open Sans"/>
              <a:buNone/>
            </a:pPr>
            <a:r>
              <a:t/>
            </a:r>
            <a:endParaRPr b="0" i="0" sz="1800" u="none" cap="none" strike="noStrike">
              <a:solidFill>
                <a:srgbClr val="7F7F7F"/>
              </a:solidFill>
              <a:latin typeface="Open Sans"/>
              <a:ea typeface="Open Sans"/>
              <a:cs typeface="Open Sans"/>
              <a:sym typeface="Open Sans"/>
            </a:endParaRPr>
          </a:p>
        </p:txBody>
      </p:sp>
      <p:pic>
        <p:nvPicPr>
          <p:cNvPr descr="C:\Users\Alex\Desktop\Loghi progetto\Erasmus+\eu_flag_co_funded_vect_pos_[cmyk]_right-[Convertito].png" id="33" name="Google Shape;33;p1"/>
          <p:cNvPicPr preferRelativeResize="0"/>
          <p:nvPr/>
        </p:nvPicPr>
        <p:blipFill rotWithShape="1">
          <a:blip r:embed="rId3">
            <a:alphaModFix/>
          </a:blip>
          <a:srcRect b="0" l="0" r="0" t="0"/>
          <a:stretch/>
        </p:blipFill>
        <p:spPr>
          <a:xfrm>
            <a:off x="467544" y="4482281"/>
            <a:ext cx="1906823" cy="545351"/>
          </a:xfrm>
          <a:prstGeom prst="rect">
            <a:avLst/>
          </a:prstGeom>
          <a:noFill/>
          <a:ln>
            <a:noFill/>
          </a:ln>
        </p:spPr>
      </p:pic>
      <p:sp>
        <p:nvSpPr>
          <p:cNvPr id="34" name="Google Shape;34;p1"/>
          <p:cNvSpPr txBox="1"/>
          <p:nvPr/>
        </p:nvSpPr>
        <p:spPr>
          <a:xfrm>
            <a:off x="2411760" y="453410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000" u="none" cap="none" strike="noStrike">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0"/>
          <p:cNvSpPr txBox="1"/>
          <p:nvPr>
            <p:ph idx="1" type="subTitle"/>
          </p:nvPr>
        </p:nvSpPr>
        <p:spPr>
          <a:xfrm>
            <a:off x="683568" y="160338"/>
            <a:ext cx="6400800" cy="3094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888888"/>
              </a:buClr>
              <a:buSzPts val="1400"/>
              <a:buNone/>
            </a:pPr>
            <a:r>
              <a:rPr b="1" lang="es-ES" sz="1400"/>
              <a:t>Unidad 1. Prejuicio y Teoría del Contacto</a:t>
            </a:r>
            <a:endParaRPr b="1" sz="1400"/>
          </a:p>
        </p:txBody>
      </p:sp>
      <p:pic>
        <p:nvPicPr>
          <p:cNvPr descr="C:\Users\Alex\Desktop\Loghi progetto\Erasmus+\eu_flag_co_funded_vect_pos_[cmyk]_right-[Convertito].png" id="115" name="Google Shape;115;p10"/>
          <p:cNvPicPr preferRelativeResize="0"/>
          <p:nvPr/>
        </p:nvPicPr>
        <p:blipFill rotWithShape="1">
          <a:blip r:embed="rId3">
            <a:alphaModFix/>
          </a:blip>
          <a:srcRect b="0" l="0" r="0" t="0"/>
          <a:stretch/>
        </p:blipFill>
        <p:spPr>
          <a:xfrm>
            <a:off x="539552" y="4527098"/>
            <a:ext cx="1906823" cy="545351"/>
          </a:xfrm>
          <a:prstGeom prst="rect">
            <a:avLst/>
          </a:prstGeom>
          <a:noFill/>
          <a:ln>
            <a:noFill/>
          </a:ln>
        </p:spPr>
      </p:pic>
      <p:sp>
        <p:nvSpPr>
          <p:cNvPr id="116" name="Google Shape;116;p10"/>
          <p:cNvSpPr txBox="1"/>
          <p:nvPr/>
        </p:nvSpPr>
        <p:spPr>
          <a:xfrm>
            <a:off x="2555776" y="4527098"/>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117" name="Google Shape;117;p10"/>
          <p:cNvSpPr txBox="1"/>
          <p:nvPr/>
        </p:nvSpPr>
        <p:spPr>
          <a:xfrm>
            <a:off x="285720" y="1428743"/>
            <a:ext cx="7590736" cy="122750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118" name="Google Shape;118;p10"/>
          <p:cNvSpPr/>
          <p:nvPr/>
        </p:nvSpPr>
        <p:spPr>
          <a:xfrm>
            <a:off x="437891" y="771550"/>
            <a:ext cx="6264938"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Principales teorías sobre el prejuicio.</a:t>
            </a:r>
            <a:endParaRPr/>
          </a:p>
          <a:p>
            <a:pPr indent="0" lvl="0" marL="0" marR="0" rtl="0" algn="ctr">
              <a:spcBef>
                <a:spcPts val="0"/>
              </a:spcBef>
              <a:spcAft>
                <a:spcPts val="0"/>
              </a:spcAft>
              <a:buNone/>
            </a:pPr>
            <a:r>
              <a:t/>
            </a:r>
            <a:endParaRPr b="1" sz="1800">
              <a:solidFill>
                <a:srgbClr val="7F7F7F"/>
              </a:solidFill>
              <a:latin typeface="Open Sans"/>
              <a:ea typeface="Open Sans"/>
              <a:cs typeface="Open Sans"/>
              <a:sym typeface="Open Sans"/>
            </a:endParaRPr>
          </a:p>
          <a:p>
            <a:pPr indent="-342900" lvl="0" marL="342900" marR="0" rtl="0" algn="just">
              <a:spcBef>
                <a:spcPts val="0"/>
              </a:spcBef>
              <a:spcAft>
                <a:spcPts val="0"/>
              </a:spcAft>
              <a:buNone/>
            </a:pPr>
            <a:r>
              <a:rPr b="1" lang="es-ES" sz="1800">
                <a:solidFill>
                  <a:srgbClr val="7F7F7F"/>
                </a:solidFill>
                <a:latin typeface="Open Sans"/>
                <a:ea typeface="Open Sans"/>
                <a:cs typeface="Open Sans"/>
                <a:sym typeface="Open Sans"/>
              </a:rPr>
              <a:t> </a:t>
            </a:r>
            <a:r>
              <a:rPr lang="es-ES" sz="1800">
                <a:solidFill>
                  <a:srgbClr val="7F7F7F"/>
                </a:solidFill>
                <a:latin typeface="Open Sans"/>
                <a:ea typeface="Open Sans"/>
                <a:cs typeface="Open Sans"/>
                <a:sym typeface="Open Sans"/>
              </a:rPr>
              <a:t>Teoría de la identidad social (Tajfel y Turner, 1986)</a:t>
            </a:r>
            <a:endParaRPr sz="1800">
              <a:solidFill>
                <a:srgbClr val="7F7F7F"/>
              </a:solidFill>
              <a:latin typeface="Open Sans"/>
              <a:ea typeface="Open Sans"/>
              <a:cs typeface="Open Sans"/>
              <a:sym typeface="Open Sans"/>
            </a:endParaRPr>
          </a:p>
          <a:p>
            <a:pPr indent="0" lvl="0" marL="0" marR="0" rtl="0" algn="just">
              <a:spcBef>
                <a:spcPts val="0"/>
              </a:spcBef>
              <a:spcAft>
                <a:spcPts val="0"/>
              </a:spcAft>
              <a:buNone/>
            </a:pPr>
            <a:r>
              <a:t/>
            </a:r>
            <a:endParaRPr sz="18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Cada vez que pensamos en nosotros mismos como miembros de un grupo, nos referimos a nuestra identidad social.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La identidad social puede distinguirse según tres características:</a:t>
            </a:r>
            <a:endParaRPr/>
          </a:p>
          <a:p>
            <a:pPr indent="-241300" lvl="0" marL="342900" marR="0" rtl="0" algn="just">
              <a:spcBef>
                <a:spcPts val="0"/>
              </a:spcBef>
              <a:spcAft>
                <a:spcPts val="0"/>
              </a:spcAft>
              <a:buClr>
                <a:schemeClr val="dk1"/>
              </a:buClr>
              <a:buSzPts val="1600"/>
              <a:buFont typeface="Arial"/>
              <a:buNone/>
            </a:pPr>
            <a:r>
              <a:t/>
            </a:r>
            <a:endParaRPr sz="1600">
              <a:solidFill>
                <a:srgbClr val="7F7F7F"/>
              </a:solidFill>
              <a:latin typeface="Open Sans"/>
              <a:ea typeface="Open Sans"/>
              <a:cs typeface="Open Sans"/>
              <a:sym typeface="Open Sans"/>
            </a:endParaRPr>
          </a:p>
          <a:p>
            <a:pPr indent="-342900" lvl="0" marL="34290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Las cosas que sabemos de nuestro grupo social</a:t>
            </a:r>
            <a:endParaRPr sz="1600">
              <a:solidFill>
                <a:srgbClr val="7F7F7F"/>
              </a:solidFill>
              <a:latin typeface="Open Sans"/>
              <a:ea typeface="Open Sans"/>
              <a:cs typeface="Open Sans"/>
              <a:sym typeface="Open Sans"/>
            </a:endParaRPr>
          </a:p>
          <a:p>
            <a:pPr indent="-342900" lvl="0" marL="34290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El vínculo emocional con nuestro grupo</a:t>
            </a:r>
            <a:endParaRPr sz="1600">
              <a:solidFill>
                <a:srgbClr val="7F7F7F"/>
              </a:solidFill>
              <a:latin typeface="Open Sans"/>
              <a:ea typeface="Open Sans"/>
              <a:cs typeface="Open Sans"/>
              <a:sym typeface="Open Sans"/>
            </a:endParaRPr>
          </a:p>
          <a:p>
            <a:pPr indent="-342900" lvl="0" marL="34290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La evaluación general que tenemos de nosotros mismos derivada de este grupo (por ejemplo, sentimiento de orgullo, estatus social, etc.)</a:t>
            </a:r>
            <a:endParaRPr b="1" sz="1600">
              <a:solidFill>
                <a:srgbClr val="7F7F7F"/>
              </a:solidFill>
              <a:latin typeface="Open Sans"/>
              <a:ea typeface="Open Sans"/>
              <a:cs typeface="Open Sans"/>
              <a:sym typeface="Open Sans"/>
            </a:endParaRPr>
          </a:p>
        </p:txBody>
      </p:sp>
      <p:sp>
        <p:nvSpPr>
          <p:cNvPr descr="Risultati immagini per social identity theory" id="119" name="Google Shape;119;p1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descr="Risultati immagini per social identity theory" id="120" name="Google Shape;120;p1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descr="Risultati immagini per social identity theory" id="121" name="Google Shape;121;p1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pic>
        <p:nvPicPr>
          <p:cNvPr descr="C:\Users\ambra\Desktop\download.jpg" id="122" name="Google Shape;122;p10"/>
          <p:cNvPicPr preferRelativeResize="0"/>
          <p:nvPr/>
        </p:nvPicPr>
        <p:blipFill rotWithShape="1">
          <a:blip r:embed="rId4">
            <a:alphaModFix/>
          </a:blip>
          <a:srcRect b="0" l="0" r="0" t="0"/>
          <a:stretch/>
        </p:blipFill>
        <p:spPr>
          <a:xfrm>
            <a:off x="6282329" y="675557"/>
            <a:ext cx="2000264" cy="1120149"/>
          </a:xfrm>
          <a:prstGeom prst="rect">
            <a:avLst/>
          </a:prstGeom>
          <a:noFill/>
          <a:ln>
            <a:noFill/>
          </a:ln>
        </p:spPr>
      </p:pic>
    </p:spTree>
  </p:cSld>
  <p:clrMapOvr>
    <a:masterClrMapping/>
  </p:clrMapOvr>
  <mc:AlternateContent>
    <mc:Choice Requires="p14">
      <p:transition spd="med">
        <p14:revea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1"/>
          <p:cNvSpPr txBox="1"/>
          <p:nvPr>
            <p:ph idx="1" type="subTitle"/>
          </p:nvPr>
        </p:nvSpPr>
        <p:spPr>
          <a:xfrm>
            <a:off x="714348" y="142858"/>
            <a:ext cx="4001668" cy="26865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7F7F7F"/>
              </a:buClr>
              <a:buSzPts val="1400"/>
              <a:buNone/>
            </a:pPr>
            <a:r>
              <a:rPr b="1" lang="es-ES" sz="1400">
                <a:solidFill>
                  <a:srgbClr val="7F7F7F"/>
                </a:solidFill>
              </a:rPr>
              <a:t>Unidad 1. Prejuicio y Teoría del Contacto</a:t>
            </a:r>
            <a:endParaRPr/>
          </a:p>
          <a:p>
            <a:pPr indent="0" lvl="0" marL="0" rtl="0" algn="l">
              <a:spcBef>
                <a:spcPts val="280"/>
              </a:spcBef>
              <a:spcAft>
                <a:spcPts val="0"/>
              </a:spcAft>
              <a:buClr>
                <a:srgbClr val="888888"/>
              </a:buClr>
              <a:buSzPts val="1400"/>
              <a:buNone/>
            </a:pPr>
            <a:r>
              <a:t/>
            </a:r>
            <a:endParaRPr sz="1400"/>
          </a:p>
        </p:txBody>
      </p:sp>
      <p:pic>
        <p:nvPicPr>
          <p:cNvPr descr="C:\Users\Alex\Desktop\Loghi progetto\Erasmus+\eu_flag_co_funded_vect_pos_[cmyk]_right-[Convertito].png" id="128" name="Google Shape;128;p11"/>
          <p:cNvPicPr preferRelativeResize="0"/>
          <p:nvPr/>
        </p:nvPicPr>
        <p:blipFill rotWithShape="1">
          <a:blip r:embed="rId3">
            <a:alphaModFix/>
          </a:blip>
          <a:srcRect b="0" l="0" r="0" t="0"/>
          <a:stretch/>
        </p:blipFill>
        <p:spPr>
          <a:xfrm>
            <a:off x="460375" y="4455475"/>
            <a:ext cx="1906823" cy="545351"/>
          </a:xfrm>
          <a:prstGeom prst="rect">
            <a:avLst/>
          </a:prstGeom>
          <a:noFill/>
          <a:ln>
            <a:noFill/>
          </a:ln>
        </p:spPr>
      </p:pic>
      <p:sp>
        <p:nvSpPr>
          <p:cNvPr id="129" name="Google Shape;129;p11"/>
          <p:cNvSpPr txBox="1"/>
          <p:nvPr/>
        </p:nvSpPr>
        <p:spPr>
          <a:xfrm>
            <a:off x="2483768" y="4455475"/>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130" name="Google Shape;130;p11"/>
          <p:cNvSpPr txBox="1"/>
          <p:nvPr/>
        </p:nvSpPr>
        <p:spPr>
          <a:xfrm>
            <a:off x="285720" y="1428743"/>
            <a:ext cx="7590736" cy="122750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131" name="Google Shape;131;p11"/>
          <p:cNvSpPr/>
          <p:nvPr/>
        </p:nvSpPr>
        <p:spPr>
          <a:xfrm>
            <a:off x="460375" y="877315"/>
            <a:ext cx="7874026"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Principales teorías sobre el prejuicio</a:t>
            </a:r>
            <a:endParaRPr/>
          </a:p>
          <a:p>
            <a:pPr indent="0" lvl="0" marL="0" marR="0" rtl="0" algn="ctr">
              <a:spcBef>
                <a:spcPts val="0"/>
              </a:spcBef>
              <a:spcAft>
                <a:spcPts val="0"/>
              </a:spcAft>
              <a:buNone/>
            </a:pPr>
            <a:r>
              <a:t/>
            </a:r>
            <a:endParaRPr b="1" sz="1800">
              <a:solidFill>
                <a:srgbClr val="7F7F7F"/>
              </a:solidFill>
              <a:latin typeface="Open Sans"/>
              <a:ea typeface="Open Sans"/>
              <a:cs typeface="Open Sans"/>
              <a:sym typeface="Open Sans"/>
            </a:endParaRPr>
          </a:p>
          <a:p>
            <a:pPr indent="-342900" lvl="0" marL="342900" marR="0" rtl="0" algn="ctr">
              <a:spcBef>
                <a:spcPts val="0"/>
              </a:spcBef>
              <a:spcAft>
                <a:spcPts val="0"/>
              </a:spcAft>
              <a:buNone/>
            </a:pPr>
            <a:r>
              <a:rPr lang="es-ES" sz="1800">
                <a:solidFill>
                  <a:srgbClr val="7F7F7F"/>
                </a:solidFill>
                <a:latin typeface="Open Sans"/>
                <a:ea typeface="Open Sans"/>
                <a:cs typeface="Open Sans"/>
                <a:sym typeface="Open Sans"/>
              </a:rPr>
              <a:t>Teoría de la identidad social (Tajfel y Turner, 1986)</a:t>
            </a:r>
            <a:endParaRPr sz="1800">
              <a:solidFill>
                <a:srgbClr val="7F7F7F"/>
              </a:solidFill>
              <a:latin typeface="Open Sans"/>
              <a:ea typeface="Open Sans"/>
              <a:cs typeface="Open Sans"/>
              <a:sym typeface="Open Sans"/>
            </a:endParaRPr>
          </a:p>
          <a:p>
            <a:pPr indent="-342900" lvl="0" marL="342900" marR="0" rtl="0" algn="l">
              <a:spcBef>
                <a:spcPts val="0"/>
              </a:spcBef>
              <a:spcAft>
                <a:spcPts val="0"/>
              </a:spcAft>
              <a:buNone/>
            </a:pPr>
            <a:r>
              <a:t/>
            </a:r>
            <a:endParaRPr b="1" sz="1800">
              <a:solidFill>
                <a:srgbClr val="7F7F7F"/>
              </a:solidFill>
              <a:latin typeface="Open Sans"/>
              <a:ea typeface="Open Sans"/>
              <a:cs typeface="Open Sans"/>
              <a:sym typeface="Open Sans"/>
            </a:endParaRPr>
          </a:p>
          <a:p>
            <a:pPr indent="-342900" lvl="0" marL="342900" marR="0" rtl="0" algn="ctr">
              <a:spcBef>
                <a:spcPts val="0"/>
              </a:spcBef>
              <a:spcAft>
                <a:spcPts val="0"/>
              </a:spcAft>
              <a:buNone/>
            </a:pPr>
            <a:r>
              <a:rPr lang="es-ES" sz="1600">
                <a:solidFill>
                  <a:srgbClr val="7F7F7F"/>
                </a:solidFill>
                <a:latin typeface="Open Sans"/>
                <a:ea typeface="Open Sans"/>
                <a:cs typeface="Open Sans"/>
                <a:sym typeface="Open Sans"/>
              </a:rPr>
              <a:t>La información que conocemos sobre nuestro grupo se deriva de algunas evaluaciones que nos permiten ubicarnos dentro de un grupo (en grupo) y distinguirnos de un grupo externo (grupo externo).</a:t>
            </a:r>
            <a:endParaRPr sz="1600">
              <a:solidFill>
                <a:srgbClr val="7F7F7F"/>
              </a:solidFill>
              <a:latin typeface="Open Sans"/>
              <a:ea typeface="Open Sans"/>
              <a:cs typeface="Open Sans"/>
              <a:sym typeface="Open Sans"/>
            </a:endParaRPr>
          </a:p>
        </p:txBody>
      </p:sp>
      <p:sp>
        <p:nvSpPr>
          <p:cNvPr descr="Risultati immagini per social identity theory" id="132" name="Google Shape;132;p1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descr="Risultati immagini per social identity theory" id="133" name="Google Shape;133;p1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descr="Risultati immagini per social identity theory" id="134" name="Google Shape;134;p1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pic>
        <p:nvPicPr>
          <p:cNvPr descr="Risultati immagini per social identity theory" id="135" name="Google Shape;135;p11"/>
          <p:cNvPicPr preferRelativeResize="0"/>
          <p:nvPr/>
        </p:nvPicPr>
        <p:blipFill rotWithShape="1">
          <a:blip r:embed="rId4">
            <a:alphaModFix/>
          </a:blip>
          <a:srcRect b="0" l="0" r="0" t="0"/>
          <a:stretch/>
        </p:blipFill>
        <p:spPr>
          <a:xfrm>
            <a:off x="3571868" y="3214692"/>
            <a:ext cx="1524010" cy="857256"/>
          </a:xfrm>
          <a:prstGeom prst="rect">
            <a:avLst/>
          </a:prstGeom>
          <a:noFill/>
          <a:ln>
            <a:noFill/>
          </a:ln>
        </p:spPr>
      </p:pic>
    </p:spTree>
  </p:cSld>
  <p:clrMapOvr>
    <a:masterClrMapping/>
  </p:clrMapOvr>
  <mc:AlternateContent>
    <mc:Choice Requires="p14">
      <p:transition spd="med">
        <p14:revea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C:\Users\Alex\Desktop\Loghi progetto\Erasmus+\eu_flag_co_funded_vect_pos_[cmyk]_right-[Convertito].png" id="140" name="Google Shape;140;p12"/>
          <p:cNvPicPr preferRelativeResize="0"/>
          <p:nvPr/>
        </p:nvPicPr>
        <p:blipFill rotWithShape="1">
          <a:blip r:embed="rId3">
            <a:alphaModFix/>
          </a:blip>
          <a:srcRect b="0" l="0" r="0" t="0"/>
          <a:stretch/>
        </p:blipFill>
        <p:spPr>
          <a:xfrm>
            <a:off x="438060" y="4432498"/>
            <a:ext cx="1906823" cy="545351"/>
          </a:xfrm>
          <a:prstGeom prst="rect">
            <a:avLst/>
          </a:prstGeom>
          <a:noFill/>
          <a:ln>
            <a:noFill/>
          </a:ln>
        </p:spPr>
      </p:pic>
      <p:sp>
        <p:nvSpPr>
          <p:cNvPr id="141" name="Google Shape;141;p12"/>
          <p:cNvSpPr txBox="1"/>
          <p:nvPr/>
        </p:nvSpPr>
        <p:spPr>
          <a:xfrm>
            <a:off x="2479776" y="4432498"/>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142" name="Google Shape;142;p12"/>
          <p:cNvSpPr txBox="1"/>
          <p:nvPr/>
        </p:nvSpPr>
        <p:spPr>
          <a:xfrm>
            <a:off x="285720" y="1428743"/>
            <a:ext cx="7590736" cy="122750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143" name="Google Shape;143;p12"/>
          <p:cNvSpPr/>
          <p:nvPr/>
        </p:nvSpPr>
        <p:spPr>
          <a:xfrm>
            <a:off x="214282" y="857238"/>
            <a:ext cx="7814102" cy="2585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600">
                <a:solidFill>
                  <a:srgbClr val="7F7F7F"/>
                </a:solidFill>
                <a:latin typeface="Open Sans"/>
                <a:ea typeface="Open Sans"/>
                <a:cs typeface="Open Sans"/>
                <a:sym typeface="Open Sans"/>
              </a:rPr>
              <a:t>Grupo Interno/Grupo Externo</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t/>
            </a:r>
            <a:endParaRPr sz="1800">
              <a:solidFill>
                <a:schemeClr val="dk1"/>
              </a:solidFill>
              <a:latin typeface="Palatino Linotype"/>
              <a:ea typeface="Palatino Linotype"/>
              <a:cs typeface="Palatino Linotype"/>
              <a:sym typeface="Palatino Linotype"/>
            </a:endParaRPr>
          </a:p>
          <a:p>
            <a:pPr indent="-228600" lvl="0" marL="342900" marR="0" rtl="0" algn="just">
              <a:spcBef>
                <a:spcPts val="0"/>
              </a:spcBef>
              <a:spcAft>
                <a:spcPts val="0"/>
              </a:spcAft>
              <a:buClr>
                <a:schemeClr val="dk1"/>
              </a:buClr>
              <a:buSzPts val="1800"/>
              <a:buFont typeface="Arial"/>
              <a:buNone/>
            </a:pPr>
            <a:r>
              <a:t/>
            </a:r>
            <a:endParaRPr sz="1800">
              <a:solidFill>
                <a:schemeClr val="dk1"/>
              </a:solidFill>
              <a:latin typeface="Palatino Linotype"/>
              <a:ea typeface="Palatino Linotype"/>
              <a:cs typeface="Palatino Linotype"/>
              <a:sym typeface="Palatino Linotype"/>
            </a:endParaRPr>
          </a:p>
          <a:p>
            <a:pPr indent="-342900" lvl="0" marL="342900" marR="0" rtl="0" algn="just">
              <a:spcBef>
                <a:spcPts val="0"/>
              </a:spcBef>
              <a:spcAft>
                <a:spcPts val="0"/>
              </a:spcAft>
              <a:buNone/>
            </a:pPr>
            <a:r>
              <a:t/>
            </a:r>
            <a:endParaRPr sz="1800">
              <a:solidFill>
                <a:schemeClr val="dk1"/>
              </a:solidFill>
              <a:latin typeface="Palatino Linotype"/>
              <a:ea typeface="Palatino Linotype"/>
              <a:cs typeface="Palatino Linotype"/>
              <a:sym typeface="Palatino Linotype"/>
            </a:endParaRPr>
          </a:p>
          <a:p>
            <a:pPr indent="-342900" lvl="0" marL="342900" marR="0" rtl="0" algn="just">
              <a:spcBef>
                <a:spcPts val="0"/>
              </a:spcBef>
              <a:spcAft>
                <a:spcPts val="0"/>
              </a:spcAft>
              <a:buNone/>
            </a:pPr>
            <a:r>
              <a:t/>
            </a:r>
            <a:endParaRPr sz="1800">
              <a:solidFill>
                <a:schemeClr val="dk1"/>
              </a:solidFill>
              <a:latin typeface="Palatino Linotype"/>
              <a:ea typeface="Palatino Linotype"/>
              <a:cs typeface="Palatino Linotype"/>
              <a:sym typeface="Palatino Linotype"/>
            </a:endParaRPr>
          </a:p>
          <a:p>
            <a:pPr indent="-342900" lvl="0" marL="342900" marR="0" rtl="0" algn="just">
              <a:spcBef>
                <a:spcPts val="0"/>
              </a:spcBef>
              <a:spcAft>
                <a:spcPts val="0"/>
              </a:spcAft>
              <a:buNone/>
            </a:pPr>
            <a:r>
              <a:t/>
            </a:r>
            <a:endParaRPr sz="1800">
              <a:solidFill>
                <a:schemeClr val="dk1"/>
              </a:solidFill>
              <a:latin typeface="Palatino Linotype"/>
              <a:ea typeface="Palatino Linotype"/>
              <a:cs typeface="Palatino Linotype"/>
              <a:sym typeface="Palatino Linotype"/>
            </a:endParaRPr>
          </a:p>
          <a:p>
            <a:pPr indent="-342900" lvl="0" marL="342900" marR="0" rtl="0" algn="just">
              <a:spcBef>
                <a:spcPts val="0"/>
              </a:spcBef>
              <a:spcAft>
                <a:spcPts val="0"/>
              </a:spcAft>
              <a:buNone/>
            </a:pPr>
            <a:r>
              <a:t/>
            </a:r>
            <a:endParaRPr b="1" sz="1800">
              <a:solidFill>
                <a:schemeClr val="dk1"/>
              </a:solidFill>
              <a:latin typeface="Palatino Linotype"/>
              <a:ea typeface="Palatino Linotype"/>
              <a:cs typeface="Palatino Linotype"/>
              <a:sym typeface="Palatino Linotype"/>
            </a:endParaRPr>
          </a:p>
          <a:p>
            <a:pPr indent="0" lvl="0" marL="0" marR="0" rtl="0" algn="ctr">
              <a:spcBef>
                <a:spcPts val="0"/>
              </a:spcBef>
              <a:spcAft>
                <a:spcPts val="0"/>
              </a:spcAft>
              <a:buNone/>
            </a:pPr>
            <a:r>
              <a:t/>
            </a:r>
            <a:endParaRPr b="1" sz="1800">
              <a:solidFill>
                <a:schemeClr val="dk1"/>
              </a:solidFill>
              <a:latin typeface="Palatino Linotype"/>
              <a:ea typeface="Palatino Linotype"/>
              <a:cs typeface="Palatino Linotype"/>
              <a:sym typeface="Palatino Linotype"/>
            </a:endParaRPr>
          </a:p>
          <a:p>
            <a:pPr indent="-342900" lvl="0" marL="342900" marR="0" rtl="0" algn="ctr">
              <a:spcBef>
                <a:spcPts val="0"/>
              </a:spcBef>
              <a:spcAft>
                <a:spcPts val="0"/>
              </a:spcAft>
              <a:buNone/>
            </a:pPr>
            <a:r>
              <a:t/>
            </a:r>
            <a:endParaRPr b="1" sz="1800">
              <a:solidFill>
                <a:schemeClr val="dk1"/>
              </a:solidFill>
              <a:latin typeface="Palatino Linotype"/>
              <a:ea typeface="Palatino Linotype"/>
              <a:cs typeface="Palatino Linotype"/>
              <a:sym typeface="Palatino Linotype"/>
            </a:endParaRPr>
          </a:p>
        </p:txBody>
      </p:sp>
      <p:sp>
        <p:nvSpPr>
          <p:cNvPr descr="Risultati immagini per social identity theory" id="144" name="Google Shape;144;p1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descr="Risultati immagini per social identity theory" id="145" name="Google Shape;145;p1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descr="Risultati immagini per social identity theory" id="146" name="Google Shape;146;p1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47" name="Google Shape;147;p12"/>
          <p:cNvSpPr txBox="1"/>
          <p:nvPr/>
        </p:nvSpPr>
        <p:spPr>
          <a:xfrm>
            <a:off x="683568" y="1643056"/>
            <a:ext cx="7488832"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Cuando nos identificamos con un grupo (nuestro grupo = grupo interno), pensamos en nosotros mismos como un miembro intercambiable del grupo en lugar de individuos únicos. Este es un proceso normal (= despersonalización) que no es negativo, ya que cambiamos nuestra identidad de la identidad personal a la identidad social.</a:t>
            </a:r>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Las personas que no forman parte de nuestro grupo social son percibidas como los "otros" (= grupo externo) y esto podría llevar a juicios simplificados expresados sin tener suficiente información (= prejuicio) sobre ellos.</a:t>
            </a:r>
            <a:endParaRPr sz="1600">
              <a:solidFill>
                <a:srgbClr val="7F7F7F"/>
              </a:solidFill>
              <a:latin typeface="Open Sans"/>
              <a:ea typeface="Open Sans"/>
              <a:cs typeface="Open Sans"/>
              <a:sym typeface="Open Sans"/>
            </a:endParaRPr>
          </a:p>
        </p:txBody>
      </p:sp>
      <p:sp>
        <p:nvSpPr>
          <p:cNvPr id="148" name="Google Shape;148;p12"/>
          <p:cNvSpPr/>
          <p:nvPr/>
        </p:nvSpPr>
        <p:spPr>
          <a:xfrm>
            <a:off x="4487880" y="1142990"/>
            <a:ext cx="242374" cy="369332"/>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None/>
            </a:pPr>
            <a:r>
              <a:rPr b="1" lang="es-ES" sz="1800">
                <a:solidFill>
                  <a:srgbClr val="7F7F7F"/>
                </a:solidFill>
                <a:latin typeface="Palatino Linotype"/>
                <a:ea typeface="Palatino Linotype"/>
                <a:cs typeface="Palatino Linotype"/>
                <a:sym typeface="Palatino Linotype"/>
              </a:rPr>
              <a:t> </a:t>
            </a:r>
            <a:endParaRPr/>
          </a:p>
        </p:txBody>
      </p:sp>
      <p:pic>
        <p:nvPicPr>
          <p:cNvPr descr="Risultati immagini per intergroup relations" id="149" name="Google Shape;149;p12"/>
          <p:cNvPicPr preferRelativeResize="0"/>
          <p:nvPr/>
        </p:nvPicPr>
        <p:blipFill rotWithShape="1">
          <a:blip r:embed="rId4">
            <a:alphaModFix/>
          </a:blip>
          <a:srcRect b="0" l="0" r="0" t="0"/>
          <a:stretch/>
        </p:blipFill>
        <p:spPr>
          <a:xfrm>
            <a:off x="1071538" y="357172"/>
            <a:ext cx="1428760" cy="1428760"/>
          </a:xfrm>
          <a:prstGeom prst="rect">
            <a:avLst/>
          </a:prstGeom>
          <a:noFill/>
          <a:ln>
            <a:noFill/>
          </a:ln>
        </p:spPr>
      </p:pic>
      <p:sp>
        <p:nvSpPr>
          <p:cNvPr id="150" name="Google Shape;150;p12"/>
          <p:cNvSpPr txBox="1"/>
          <p:nvPr/>
        </p:nvSpPr>
        <p:spPr>
          <a:xfrm>
            <a:off x="642910" y="142858"/>
            <a:ext cx="6400800" cy="32821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65"/>
              <a:buFont typeface="Arial"/>
              <a:buNone/>
            </a:pPr>
            <a:r>
              <a:t/>
            </a:r>
            <a:endParaRPr i="0" sz="1665" u="none" cap="none" strike="noStrike">
              <a:solidFill>
                <a:srgbClr val="888888"/>
              </a:solidFill>
              <a:latin typeface="Open Sans"/>
              <a:ea typeface="Open Sans"/>
              <a:cs typeface="Open Sans"/>
              <a:sym typeface="Open Sans"/>
            </a:endParaRPr>
          </a:p>
        </p:txBody>
      </p:sp>
      <p:sp>
        <p:nvSpPr>
          <p:cNvPr id="151" name="Google Shape;151;p12"/>
          <p:cNvSpPr/>
          <p:nvPr/>
        </p:nvSpPr>
        <p:spPr>
          <a:xfrm>
            <a:off x="683568" y="163294"/>
            <a:ext cx="36498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rgbClr val="7F7F7F"/>
                </a:solidFill>
                <a:latin typeface="Open Sans"/>
                <a:ea typeface="Open Sans"/>
                <a:cs typeface="Open Sans"/>
                <a:sym typeface="Open Sans"/>
              </a:rPr>
              <a:t>Unidad 1. Prejuicio y Teoría del Contacto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C:\Users\Alex\Desktop\Loghi progetto\Erasmus+\eu_flag_co_funded_vect_pos_[cmyk]_right-[Convertito].png" id="156" name="Google Shape;156;p13"/>
          <p:cNvPicPr preferRelativeResize="0"/>
          <p:nvPr/>
        </p:nvPicPr>
        <p:blipFill rotWithShape="1">
          <a:blip r:embed="rId3">
            <a:alphaModFix/>
          </a:blip>
          <a:srcRect b="0" l="0" r="0" t="0"/>
          <a:stretch/>
        </p:blipFill>
        <p:spPr>
          <a:xfrm>
            <a:off x="422478" y="4377025"/>
            <a:ext cx="1906823" cy="545351"/>
          </a:xfrm>
          <a:prstGeom prst="rect">
            <a:avLst/>
          </a:prstGeom>
          <a:noFill/>
          <a:ln>
            <a:noFill/>
          </a:ln>
        </p:spPr>
      </p:pic>
      <p:sp>
        <p:nvSpPr>
          <p:cNvPr id="157" name="Google Shape;157;p13"/>
          <p:cNvSpPr txBox="1"/>
          <p:nvPr/>
        </p:nvSpPr>
        <p:spPr>
          <a:xfrm>
            <a:off x="2339752" y="4377025"/>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158" name="Google Shape;158;p13"/>
          <p:cNvSpPr txBox="1"/>
          <p:nvPr/>
        </p:nvSpPr>
        <p:spPr>
          <a:xfrm>
            <a:off x="428596" y="714363"/>
            <a:ext cx="7447860" cy="194188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159" name="Google Shape;159;p13"/>
          <p:cNvSpPr/>
          <p:nvPr/>
        </p:nvSpPr>
        <p:spPr>
          <a:xfrm>
            <a:off x="899591" y="706456"/>
            <a:ext cx="7548489" cy="295465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Principales teorías sobre el prejuicio</a:t>
            </a:r>
            <a:endParaRPr/>
          </a:p>
          <a:p>
            <a:pPr indent="0" lvl="0" marL="0" marR="0" rtl="0" algn="ctr">
              <a:spcBef>
                <a:spcPts val="0"/>
              </a:spcBef>
              <a:spcAft>
                <a:spcPts val="0"/>
              </a:spcAft>
              <a:buNone/>
            </a:pPr>
            <a:r>
              <a:t/>
            </a:r>
            <a:endParaRPr sz="1800">
              <a:solidFill>
                <a:srgbClr val="7F7F7F"/>
              </a:solidFill>
              <a:latin typeface="Open Sans"/>
              <a:ea typeface="Open Sans"/>
              <a:cs typeface="Open Sans"/>
              <a:sym typeface="Open Sans"/>
            </a:endParaRPr>
          </a:p>
          <a:p>
            <a:pPr indent="-342900" lvl="0" marL="342900" marR="0" rtl="0" algn="just">
              <a:spcBef>
                <a:spcPts val="0"/>
              </a:spcBef>
              <a:spcAft>
                <a:spcPts val="0"/>
              </a:spcAft>
              <a:buNone/>
            </a:pPr>
            <a:r>
              <a:rPr b="1" lang="es-ES" sz="1800">
                <a:solidFill>
                  <a:srgbClr val="7F7F7F"/>
                </a:solidFill>
                <a:latin typeface="Open Sans"/>
                <a:ea typeface="Open Sans"/>
                <a:cs typeface="Open Sans"/>
                <a:sym typeface="Open Sans"/>
              </a:rPr>
              <a:t>	3. Teorías bifactoriales sobre el prejuicio</a:t>
            </a:r>
            <a:endParaRPr/>
          </a:p>
          <a:p>
            <a:pPr indent="-342900" lvl="0" marL="342900" marR="0" rtl="0" algn="just">
              <a:spcBef>
                <a:spcPts val="0"/>
              </a:spcBef>
              <a:spcAft>
                <a:spcPts val="0"/>
              </a:spcAft>
              <a:buNone/>
            </a:pPr>
            <a:r>
              <a:t/>
            </a:r>
            <a:endParaRPr sz="1800">
              <a:solidFill>
                <a:srgbClr val="7F7F7F"/>
              </a:solidFill>
              <a:latin typeface="Open Sans"/>
              <a:ea typeface="Open Sans"/>
              <a:cs typeface="Open Sans"/>
              <a:sym typeface="Open Sans"/>
            </a:endParaRPr>
          </a:p>
          <a:p>
            <a:pPr indent="-342900" lvl="0" marL="342900" marR="0" rtl="0" algn="just">
              <a:spcBef>
                <a:spcPts val="0"/>
              </a:spcBef>
              <a:spcAft>
                <a:spcPts val="0"/>
              </a:spcAft>
              <a:buNone/>
            </a:pPr>
            <a:r>
              <a:rPr lang="es-ES" sz="1800">
                <a:solidFill>
                  <a:srgbClr val="7F7F7F"/>
                </a:solidFill>
                <a:latin typeface="Open Sans"/>
                <a:ea typeface="Open Sans"/>
                <a:cs typeface="Open Sans"/>
                <a:sym typeface="Open Sans"/>
              </a:rPr>
              <a:t>	</a:t>
            </a:r>
            <a:r>
              <a:rPr lang="es-ES" sz="1600">
                <a:solidFill>
                  <a:srgbClr val="7F7F7F"/>
                </a:solidFill>
                <a:latin typeface="Open Sans"/>
                <a:ea typeface="Open Sans"/>
                <a:cs typeface="Open Sans"/>
                <a:sym typeface="Open Sans"/>
              </a:rPr>
              <a:t>Estas teorías suponen que la conducta derivada del prejuicio está constituida de dos componentes que son el prejuicio en sí y la motivación para Suprimirlo (Crandall &amp; Eshleman, 2003).</a:t>
            </a:r>
            <a:endParaRPr/>
          </a:p>
          <a:p>
            <a:pPr indent="-342900" lvl="0" marL="34290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342900" lvl="0" marL="342900" marR="0" rtl="0" algn="just">
              <a:spcBef>
                <a:spcPts val="0"/>
              </a:spcBef>
              <a:spcAft>
                <a:spcPts val="0"/>
              </a:spcAft>
              <a:buNone/>
            </a:pPr>
            <a:r>
              <a:rPr lang="es-ES" sz="1600">
                <a:solidFill>
                  <a:srgbClr val="7F7F7F"/>
                </a:solidFill>
                <a:latin typeface="Open Sans"/>
                <a:ea typeface="Open Sans"/>
                <a:cs typeface="Open Sans"/>
                <a:sym typeface="Open Sans"/>
              </a:rPr>
              <a:t>	Las personas, en un intento por satisfacer estas dos motivaciones, muestran inestabilidad en sus comportamientos y la inconsistencia en sus pensamientos.</a:t>
            </a:r>
            <a:endParaRPr sz="1600">
              <a:solidFill>
                <a:srgbClr val="7F7F7F"/>
              </a:solidFill>
              <a:latin typeface="Open Sans"/>
              <a:ea typeface="Open Sans"/>
              <a:cs typeface="Open Sans"/>
              <a:sym typeface="Open Sans"/>
            </a:endParaRPr>
          </a:p>
        </p:txBody>
      </p:sp>
      <p:sp>
        <p:nvSpPr>
          <p:cNvPr id="160" name="Google Shape;160;p13"/>
          <p:cNvSpPr txBox="1"/>
          <p:nvPr/>
        </p:nvSpPr>
        <p:spPr>
          <a:xfrm>
            <a:off x="785786" y="142858"/>
            <a:ext cx="6400800" cy="269113"/>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chemeClr val="dk1"/>
              </a:buClr>
              <a:buSzPts val="1395"/>
              <a:buFont typeface="Arial"/>
              <a:buNone/>
            </a:pPr>
            <a:r>
              <a:t/>
            </a:r>
            <a:endParaRPr i="0" sz="1395" u="none" cap="none" strike="noStrike">
              <a:solidFill>
                <a:srgbClr val="888888"/>
              </a:solidFill>
              <a:latin typeface="Open Sans"/>
              <a:ea typeface="Open Sans"/>
              <a:cs typeface="Open Sans"/>
              <a:sym typeface="Open Sans"/>
            </a:endParaRPr>
          </a:p>
        </p:txBody>
      </p:sp>
      <p:sp>
        <p:nvSpPr>
          <p:cNvPr id="161" name="Google Shape;161;p13"/>
          <p:cNvSpPr/>
          <p:nvPr/>
        </p:nvSpPr>
        <p:spPr>
          <a:xfrm>
            <a:off x="683568" y="160824"/>
            <a:ext cx="36498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rgbClr val="7F7F7F"/>
                </a:solidFill>
                <a:latin typeface="Open Sans"/>
                <a:ea typeface="Open Sans"/>
                <a:cs typeface="Open Sans"/>
                <a:sym typeface="Open Sans"/>
              </a:rPr>
              <a:t>Unidad 1. Prejuicio y Teoría del Contacto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C:\Users\Alex\Desktop\Loghi progetto\Erasmus+\eu_flag_co_funded_vect_pos_[cmyk]_right-[Convertito].png" id="166" name="Google Shape;166;p14"/>
          <p:cNvPicPr preferRelativeResize="0"/>
          <p:nvPr/>
        </p:nvPicPr>
        <p:blipFill rotWithShape="1">
          <a:blip r:embed="rId3">
            <a:alphaModFix/>
          </a:blip>
          <a:srcRect b="0" l="0" r="0" t="0"/>
          <a:stretch/>
        </p:blipFill>
        <p:spPr>
          <a:xfrm>
            <a:off x="397542" y="4411205"/>
            <a:ext cx="1906823" cy="545351"/>
          </a:xfrm>
          <a:prstGeom prst="rect">
            <a:avLst/>
          </a:prstGeom>
          <a:noFill/>
          <a:ln>
            <a:noFill/>
          </a:ln>
        </p:spPr>
      </p:pic>
      <p:sp>
        <p:nvSpPr>
          <p:cNvPr id="167" name="Google Shape;167;p14"/>
          <p:cNvSpPr txBox="1"/>
          <p:nvPr/>
        </p:nvSpPr>
        <p:spPr>
          <a:xfrm>
            <a:off x="2367710" y="4420974"/>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168" name="Google Shape;168;p14"/>
          <p:cNvSpPr txBox="1"/>
          <p:nvPr/>
        </p:nvSpPr>
        <p:spPr>
          <a:xfrm>
            <a:off x="428596" y="714363"/>
            <a:ext cx="7447860" cy="194188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169" name="Google Shape;169;p14"/>
          <p:cNvSpPr/>
          <p:nvPr/>
        </p:nvSpPr>
        <p:spPr>
          <a:xfrm>
            <a:off x="477197" y="1088664"/>
            <a:ext cx="778674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Principales teorías sobre el prejuicio</a:t>
            </a:r>
            <a:endParaRPr/>
          </a:p>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Prejuicio genuino</a:t>
            </a:r>
            <a:endParaRPr/>
          </a:p>
        </p:txBody>
      </p:sp>
      <p:sp>
        <p:nvSpPr>
          <p:cNvPr id="170" name="Google Shape;170;p14"/>
          <p:cNvSpPr txBox="1"/>
          <p:nvPr/>
        </p:nvSpPr>
        <p:spPr>
          <a:xfrm>
            <a:off x="571472" y="2000246"/>
            <a:ext cx="5872736" cy="16004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u="sng">
                <a:solidFill>
                  <a:srgbClr val="7F7F7F"/>
                </a:solidFill>
                <a:latin typeface="Open Sans"/>
                <a:ea typeface="Open Sans"/>
                <a:cs typeface="Open Sans"/>
                <a:sym typeface="Open Sans"/>
              </a:rPr>
              <a:t>El prejuicio genuino es una actitud negativa, aprendida en la infancia, que motiva una acción que no se basa en evaluaciones racionales.</a:t>
            </a:r>
            <a:endParaRPr/>
          </a:p>
          <a:p>
            <a:pPr indent="0" lvl="0" marL="0" marR="0" rtl="0" algn="just">
              <a:spcBef>
                <a:spcPts val="0"/>
              </a:spcBef>
              <a:spcAft>
                <a:spcPts val="0"/>
              </a:spcAft>
              <a:buNone/>
            </a:pPr>
            <a:r>
              <a:t/>
            </a:r>
            <a:endParaRPr sz="14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400"/>
              <a:buFont typeface="Arial"/>
              <a:buChar char="•"/>
            </a:pPr>
            <a:r>
              <a:rPr lang="es-ES" sz="1400">
                <a:solidFill>
                  <a:srgbClr val="7F7F7F"/>
                </a:solidFill>
                <a:latin typeface="Open Sans"/>
                <a:ea typeface="Open Sans"/>
                <a:cs typeface="Open Sans"/>
                <a:sym typeface="Open Sans"/>
              </a:rPr>
              <a:t>Se aprende durante la infancia de las actitudes de los padres.</a:t>
            </a:r>
            <a:endParaRPr/>
          </a:p>
          <a:p>
            <a:pPr indent="0" lvl="0" marL="0" marR="0" rtl="0" algn="just">
              <a:spcBef>
                <a:spcPts val="0"/>
              </a:spcBef>
              <a:spcAft>
                <a:spcPts val="0"/>
              </a:spcAft>
              <a:buNone/>
            </a:pPr>
            <a:r>
              <a:t/>
            </a:r>
            <a:endParaRPr sz="1400">
              <a:solidFill>
                <a:srgbClr val="7F7F7F"/>
              </a:solidFill>
              <a:latin typeface="Open Sans"/>
              <a:ea typeface="Open Sans"/>
              <a:cs typeface="Open Sans"/>
              <a:sym typeface="Open Sans"/>
            </a:endParaRPr>
          </a:p>
          <a:p>
            <a:pPr indent="0" lvl="0" marL="0" marR="0" rtl="0" algn="ctr">
              <a:spcBef>
                <a:spcPts val="0"/>
              </a:spcBef>
              <a:spcAft>
                <a:spcPts val="0"/>
              </a:spcAft>
              <a:buNone/>
            </a:pPr>
            <a:r>
              <a:rPr lang="es-ES" sz="1400">
                <a:solidFill>
                  <a:srgbClr val="7F7F7F"/>
                </a:solidFill>
                <a:latin typeface="Open Sans"/>
                <a:ea typeface="Open Sans"/>
                <a:cs typeface="Open Sans"/>
                <a:sym typeface="Open Sans"/>
              </a:rPr>
              <a:t>Ejemplo: los negros son intelectualmente inferiores</a:t>
            </a:r>
            <a:r>
              <a:rPr lang="es-ES" sz="1400">
                <a:solidFill>
                  <a:schemeClr val="dk1"/>
                </a:solidFill>
                <a:latin typeface="Palatino Linotype"/>
                <a:ea typeface="Palatino Linotype"/>
                <a:cs typeface="Palatino Linotype"/>
                <a:sym typeface="Palatino Linotype"/>
              </a:rPr>
              <a:t>.</a:t>
            </a:r>
            <a:endParaRPr sz="1400">
              <a:solidFill>
                <a:schemeClr val="dk1"/>
              </a:solidFill>
              <a:latin typeface="Palatino Linotype"/>
              <a:ea typeface="Palatino Linotype"/>
              <a:cs typeface="Palatino Linotype"/>
              <a:sym typeface="Palatino Linotype"/>
            </a:endParaRPr>
          </a:p>
        </p:txBody>
      </p:sp>
      <p:pic>
        <p:nvPicPr>
          <p:cNvPr id="171" name="Google Shape;171;p14"/>
          <p:cNvPicPr preferRelativeResize="0"/>
          <p:nvPr/>
        </p:nvPicPr>
        <p:blipFill rotWithShape="1">
          <a:blip r:embed="rId4">
            <a:alphaModFix/>
          </a:blip>
          <a:srcRect b="0" l="0" r="0" t="0"/>
          <a:stretch/>
        </p:blipFill>
        <p:spPr>
          <a:xfrm>
            <a:off x="285720" y="928676"/>
            <a:ext cx="1285884" cy="668782"/>
          </a:xfrm>
          <a:prstGeom prst="rect">
            <a:avLst/>
          </a:prstGeom>
          <a:noFill/>
          <a:ln>
            <a:noFill/>
          </a:ln>
        </p:spPr>
      </p:pic>
      <p:pic>
        <p:nvPicPr>
          <p:cNvPr id="172" name="Google Shape;172;p14"/>
          <p:cNvPicPr preferRelativeResize="0"/>
          <p:nvPr/>
        </p:nvPicPr>
        <p:blipFill rotWithShape="1">
          <a:blip r:embed="rId5">
            <a:alphaModFix/>
          </a:blip>
          <a:srcRect b="0" l="0" r="0" t="0"/>
          <a:stretch/>
        </p:blipFill>
        <p:spPr>
          <a:xfrm>
            <a:off x="6444208" y="2875207"/>
            <a:ext cx="2231852" cy="1252534"/>
          </a:xfrm>
          <a:prstGeom prst="rect">
            <a:avLst/>
          </a:prstGeom>
          <a:noFill/>
          <a:ln>
            <a:noFill/>
          </a:ln>
        </p:spPr>
      </p:pic>
      <p:sp>
        <p:nvSpPr>
          <p:cNvPr id="173" name="Google Shape;173;p14"/>
          <p:cNvSpPr txBox="1"/>
          <p:nvPr/>
        </p:nvSpPr>
        <p:spPr>
          <a:xfrm>
            <a:off x="714348" y="142858"/>
            <a:ext cx="6400800" cy="42862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888888"/>
              </a:solidFill>
              <a:latin typeface="Open Sans"/>
              <a:ea typeface="Open Sans"/>
              <a:cs typeface="Open Sans"/>
              <a:sym typeface="Open Sans"/>
            </a:endParaRPr>
          </a:p>
        </p:txBody>
      </p:sp>
      <p:sp>
        <p:nvSpPr>
          <p:cNvPr id="174" name="Google Shape;174;p14"/>
          <p:cNvSpPr/>
          <p:nvPr/>
        </p:nvSpPr>
        <p:spPr>
          <a:xfrm>
            <a:off x="714348" y="202154"/>
            <a:ext cx="36498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rgbClr val="7F7F7F"/>
                </a:solidFill>
                <a:latin typeface="Open Sans"/>
                <a:ea typeface="Open Sans"/>
                <a:cs typeface="Open Sans"/>
                <a:sym typeface="Open Sans"/>
              </a:rPr>
              <a:t>Unidad 1. Prejuicio y Teoría del Contacto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C:\Users\Alex\Desktop\Loghi progetto\Erasmus+\eu_flag_co_funded_vect_pos_[cmyk]_right-[Convertito].png" id="180" name="Google Shape;180;p15"/>
          <p:cNvPicPr preferRelativeResize="0"/>
          <p:nvPr/>
        </p:nvPicPr>
        <p:blipFill rotWithShape="1">
          <a:blip r:embed="rId3">
            <a:alphaModFix/>
          </a:blip>
          <a:srcRect b="0" l="0" r="0" t="0"/>
          <a:stretch/>
        </p:blipFill>
        <p:spPr>
          <a:xfrm>
            <a:off x="514723" y="4371950"/>
            <a:ext cx="1906823" cy="545351"/>
          </a:xfrm>
          <a:prstGeom prst="rect">
            <a:avLst/>
          </a:prstGeom>
          <a:noFill/>
          <a:ln>
            <a:noFill/>
          </a:ln>
        </p:spPr>
      </p:pic>
      <p:sp>
        <p:nvSpPr>
          <p:cNvPr id="181" name="Google Shape;181;p15"/>
          <p:cNvSpPr txBox="1"/>
          <p:nvPr/>
        </p:nvSpPr>
        <p:spPr>
          <a:xfrm>
            <a:off x="2521576" y="4371950"/>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182" name="Google Shape;182;p15"/>
          <p:cNvSpPr txBox="1"/>
          <p:nvPr/>
        </p:nvSpPr>
        <p:spPr>
          <a:xfrm>
            <a:off x="428596" y="714363"/>
            <a:ext cx="7447860" cy="194188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183" name="Google Shape;183;p15"/>
          <p:cNvSpPr txBox="1"/>
          <p:nvPr/>
        </p:nvSpPr>
        <p:spPr>
          <a:xfrm>
            <a:off x="357158" y="2285998"/>
            <a:ext cx="850112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u="sng">
                <a:solidFill>
                  <a:srgbClr val="7F7F7F"/>
                </a:solidFill>
                <a:latin typeface="Open Sans"/>
                <a:ea typeface="Open Sans"/>
                <a:cs typeface="Open Sans"/>
                <a:sym typeface="Open Sans"/>
              </a:rPr>
              <a:t>La motivación para suprimir el prejuicio está representada por la norma implícita existente en el entorno social.</a:t>
            </a:r>
            <a:endParaRPr b="1" sz="1800" u="sng">
              <a:solidFill>
                <a:srgbClr val="7F7F7F"/>
              </a:solidFill>
              <a:latin typeface="Open Sans"/>
              <a:ea typeface="Open Sans"/>
              <a:cs typeface="Open Sans"/>
              <a:sym typeface="Open Sans"/>
            </a:endParaRPr>
          </a:p>
        </p:txBody>
      </p:sp>
      <p:sp>
        <p:nvSpPr>
          <p:cNvPr id="184" name="Google Shape;184;p15"/>
          <p:cNvSpPr txBox="1"/>
          <p:nvPr/>
        </p:nvSpPr>
        <p:spPr>
          <a:xfrm>
            <a:off x="1071538" y="3214692"/>
            <a:ext cx="7500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rgbClr val="7F7F7F"/>
                </a:solidFill>
                <a:latin typeface="Open Sans"/>
                <a:ea typeface="Open Sans"/>
                <a:cs typeface="Open Sans"/>
                <a:sym typeface="Open Sans"/>
              </a:rPr>
              <a:t>Ejemplo: no es correcto expresar malos pensamientos sobre los negros</a:t>
            </a:r>
            <a:endParaRPr sz="1800">
              <a:solidFill>
                <a:srgbClr val="7F7F7F"/>
              </a:solidFill>
              <a:latin typeface="Open Sans"/>
              <a:ea typeface="Open Sans"/>
              <a:cs typeface="Open Sans"/>
              <a:sym typeface="Open Sans"/>
            </a:endParaRPr>
          </a:p>
        </p:txBody>
      </p:sp>
      <p:pic>
        <p:nvPicPr>
          <p:cNvPr id="185" name="Google Shape;185;p15"/>
          <p:cNvPicPr preferRelativeResize="0"/>
          <p:nvPr/>
        </p:nvPicPr>
        <p:blipFill rotWithShape="1">
          <a:blip r:embed="rId4">
            <a:alphaModFix/>
          </a:blip>
          <a:srcRect b="0" l="0" r="0" t="0"/>
          <a:stretch/>
        </p:blipFill>
        <p:spPr>
          <a:xfrm>
            <a:off x="6714398" y="865151"/>
            <a:ext cx="1233496" cy="1071570"/>
          </a:xfrm>
          <a:prstGeom prst="rect">
            <a:avLst/>
          </a:prstGeom>
          <a:noFill/>
          <a:ln>
            <a:noFill/>
          </a:ln>
        </p:spPr>
      </p:pic>
      <p:sp>
        <p:nvSpPr>
          <p:cNvPr id="186" name="Google Shape;186;p15"/>
          <p:cNvSpPr txBox="1"/>
          <p:nvPr/>
        </p:nvSpPr>
        <p:spPr>
          <a:xfrm>
            <a:off x="714348" y="142858"/>
            <a:ext cx="6400800" cy="289142"/>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chemeClr val="dk1"/>
              </a:buClr>
              <a:buSzPts val="1530"/>
              <a:buFont typeface="Arial"/>
              <a:buNone/>
            </a:pPr>
            <a:r>
              <a:t/>
            </a:r>
            <a:endParaRPr i="0" sz="1530" u="none" cap="none" strike="noStrike">
              <a:solidFill>
                <a:srgbClr val="888888"/>
              </a:solidFill>
              <a:latin typeface="Open Sans"/>
              <a:ea typeface="Open Sans"/>
              <a:cs typeface="Open Sans"/>
              <a:sym typeface="Open Sans"/>
            </a:endParaRPr>
          </a:p>
        </p:txBody>
      </p:sp>
      <p:sp>
        <p:nvSpPr>
          <p:cNvPr id="187" name="Google Shape;187;p15"/>
          <p:cNvSpPr/>
          <p:nvPr/>
        </p:nvSpPr>
        <p:spPr>
          <a:xfrm>
            <a:off x="596624" y="177314"/>
            <a:ext cx="36498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rgbClr val="7F7F7F"/>
                </a:solidFill>
                <a:latin typeface="Open Sans"/>
                <a:ea typeface="Open Sans"/>
                <a:cs typeface="Open Sans"/>
                <a:sym typeface="Open Sans"/>
              </a:rPr>
              <a:t>Unidad 1. Prejuicio y Teoría del Contacto</a:t>
            </a:r>
            <a:endParaRPr/>
          </a:p>
        </p:txBody>
      </p:sp>
      <p:sp>
        <p:nvSpPr>
          <p:cNvPr id="188" name="Google Shape;188;p15"/>
          <p:cNvSpPr/>
          <p:nvPr/>
        </p:nvSpPr>
        <p:spPr>
          <a:xfrm>
            <a:off x="1947134" y="1089606"/>
            <a:ext cx="45720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7F7F7F"/>
                </a:solidFill>
                <a:latin typeface="Open Sans"/>
                <a:ea typeface="Open Sans"/>
                <a:cs typeface="Open Sans"/>
                <a:sym typeface="Open Sans"/>
              </a:rPr>
              <a:t>Principales teorías sobre el prejuicio.</a:t>
            </a:r>
            <a:endParaRPr/>
          </a:p>
          <a:p>
            <a:pPr indent="0" lvl="0" marL="0" marR="0" rtl="0" algn="ctr">
              <a:spcBef>
                <a:spcPts val="0"/>
              </a:spcBef>
              <a:spcAft>
                <a:spcPts val="0"/>
              </a:spcAft>
              <a:buNone/>
            </a:pPr>
            <a:r>
              <a:t/>
            </a:r>
            <a:endParaRPr b="1" sz="1600">
              <a:solidFill>
                <a:srgbClr val="7F7F7F"/>
              </a:solidFill>
              <a:latin typeface="Open Sans"/>
              <a:ea typeface="Open Sans"/>
              <a:cs typeface="Open Sans"/>
              <a:sym typeface="Open Sans"/>
            </a:endParaRPr>
          </a:p>
          <a:p>
            <a:pPr indent="0" lvl="0" marL="0" marR="0" rtl="0" algn="ctr">
              <a:spcBef>
                <a:spcPts val="0"/>
              </a:spcBef>
              <a:spcAft>
                <a:spcPts val="0"/>
              </a:spcAft>
              <a:buNone/>
            </a:pPr>
            <a:r>
              <a:rPr b="1" lang="es-ES" sz="1600">
                <a:solidFill>
                  <a:srgbClr val="7F7F7F"/>
                </a:solidFill>
                <a:latin typeface="Open Sans"/>
                <a:ea typeface="Open Sans"/>
                <a:cs typeface="Open Sans"/>
                <a:sym typeface="Open Sans"/>
              </a:rPr>
              <a:t>Factores de supresión</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C:\Users\Alex\Desktop\Loghi progetto\Erasmus+\eu_flag_co_funded_vect_pos_[cmyk]_right-[Convertito].png" id="193" name="Google Shape;193;p16"/>
          <p:cNvPicPr preferRelativeResize="0"/>
          <p:nvPr/>
        </p:nvPicPr>
        <p:blipFill rotWithShape="1">
          <a:blip r:embed="rId3">
            <a:alphaModFix/>
          </a:blip>
          <a:srcRect b="0" l="0" r="0" t="0"/>
          <a:stretch/>
        </p:blipFill>
        <p:spPr>
          <a:xfrm>
            <a:off x="415827" y="4371950"/>
            <a:ext cx="1906823" cy="545351"/>
          </a:xfrm>
          <a:prstGeom prst="rect">
            <a:avLst/>
          </a:prstGeom>
          <a:noFill/>
          <a:ln>
            <a:noFill/>
          </a:ln>
        </p:spPr>
      </p:pic>
      <p:sp>
        <p:nvSpPr>
          <p:cNvPr id="194" name="Google Shape;194;p16"/>
          <p:cNvSpPr txBox="1"/>
          <p:nvPr/>
        </p:nvSpPr>
        <p:spPr>
          <a:xfrm>
            <a:off x="2411760" y="4371950"/>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195" name="Google Shape;195;p16"/>
          <p:cNvSpPr txBox="1"/>
          <p:nvPr/>
        </p:nvSpPr>
        <p:spPr>
          <a:xfrm>
            <a:off x="428596" y="714363"/>
            <a:ext cx="7447860" cy="194188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pic>
        <p:nvPicPr>
          <p:cNvPr id="196" name="Google Shape;196;p16"/>
          <p:cNvPicPr preferRelativeResize="0"/>
          <p:nvPr/>
        </p:nvPicPr>
        <p:blipFill rotWithShape="1">
          <a:blip r:embed="rId4">
            <a:alphaModFix/>
          </a:blip>
          <a:srcRect b="0" l="0" r="0" t="0"/>
          <a:stretch/>
        </p:blipFill>
        <p:spPr>
          <a:xfrm>
            <a:off x="5745852" y="1065488"/>
            <a:ext cx="874420" cy="904864"/>
          </a:xfrm>
          <a:prstGeom prst="rect">
            <a:avLst/>
          </a:prstGeom>
          <a:noFill/>
          <a:ln>
            <a:noFill/>
          </a:ln>
        </p:spPr>
      </p:pic>
      <p:sp>
        <p:nvSpPr>
          <p:cNvPr id="197" name="Google Shape;197;p16"/>
          <p:cNvSpPr txBox="1"/>
          <p:nvPr/>
        </p:nvSpPr>
        <p:spPr>
          <a:xfrm>
            <a:off x="785786" y="142858"/>
            <a:ext cx="6400800" cy="39508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s-ES" sz="1400">
                <a:solidFill>
                  <a:srgbClr val="888888"/>
                </a:solidFill>
                <a:latin typeface="Open Sans"/>
                <a:ea typeface="Open Sans"/>
                <a:cs typeface="Open Sans"/>
                <a:sym typeface="Open Sans"/>
              </a:rPr>
              <a:t>Unidad 1. Prejuicio y Teoría del Contacto</a:t>
            </a:r>
            <a:endParaRPr/>
          </a:p>
        </p:txBody>
      </p:sp>
      <p:sp>
        <p:nvSpPr>
          <p:cNvPr id="198" name="Google Shape;198;p16"/>
          <p:cNvSpPr txBox="1"/>
          <p:nvPr/>
        </p:nvSpPr>
        <p:spPr>
          <a:xfrm>
            <a:off x="714348" y="142858"/>
            <a:ext cx="6400800" cy="289142"/>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chemeClr val="dk1"/>
              </a:buClr>
              <a:buSzPts val="1530"/>
              <a:buFont typeface="Arial"/>
              <a:buNone/>
            </a:pPr>
            <a:r>
              <a:t/>
            </a:r>
            <a:endParaRPr i="0" sz="1530" u="none" cap="none" strike="noStrike">
              <a:solidFill>
                <a:srgbClr val="888888"/>
              </a:solidFill>
              <a:latin typeface="Open Sans"/>
              <a:ea typeface="Open Sans"/>
              <a:cs typeface="Open Sans"/>
              <a:sym typeface="Open Sans"/>
            </a:endParaRPr>
          </a:p>
        </p:txBody>
      </p:sp>
      <p:sp>
        <p:nvSpPr>
          <p:cNvPr id="199" name="Google Shape;199;p16"/>
          <p:cNvSpPr/>
          <p:nvPr/>
        </p:nvSpPr>
        <p:spPr>
          <a:xfrm>
            <a:off x="806960" y="915566"/>
            <a:ext cx="7069496"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7F7F7F"/>
                </a:solidFill>
                <a:latin typeface="Open Sans"/>
                <a:ea typeface="Open Sans"/>
                <a:cs typeface="Open Sans"/>
                <a:sym typeface="Open Sans"/>
              </a:rPr>
              <a:t>Principales teorías sobre el prejuicio</a:t>
            </a:r>
            <a:endParaRPr b="1" sz="1600">
              <a:solidFill>
                <a:srgbClr val="7F7F7F"/>
              </a:solidFill>
              <a:latin typeface="Open Sans"/>
              <a:ea typeface="Open Sans"/>
              <a:cs typeface="Open Sans"/>
              <a:sym typeface="Open Sans"/>
            </a:endParaRPr>
          </a:p>
          <a:p>
            <a:pPr indent="0" lvl="0" marL="0" marR="0" rtl="0" algn="ctr">
              <a:spcBef>
                <a:spcPts val="0"/>
              </a:spcBef>
              <a:spcAft>
                <a:spcPts val="0"/>
              </a:spcAft>
              <a:buNone/>
            </a:pPr>
            <a:r>
              <a:rPr b="1" lang="es-ES" sz="1600">
                <a:solidFill>
                  <a:srgbClr val="7F7F7F"/>
                </a:solidFill>
                <a:latin typeface="Open Sans"/>
                <a:ea typeface="Open Sans"/>
                <a:cs typeface="Open Sans"/>
                <a:sym typeface="Open Sans"/>
              </a:rPr>
              <a:t>Teorias Bifactoriales</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t/>
            </a:r>
            <a:endParaRPr b="1" sz="1600">
              <a:solidFill>
                <a:srgbClr val="7F7F7F"/>
              </a:solidFill>
              <a:latin typeface="Open Sans"/>
              <a:ea typeface="Open Sans"/>
              <a:cs typeface="Open Sans"/>
              <a:sym typeface="Open Sans"/>
            </a:endParaRPr>
          </a:p>
          <a:p>
            <a:pPr indent="0" lvl="0" marL="0" marR="0" rtl="0" algn="ctr">
              <a:spcBef>
                <a:spcPts val="0"/>
              </a:spcBef>
              <a:spcAft>
                <a:spcPts val="0"/>
              </a:spcAft>
              <a:buNone/>
            </a:pPr>
            <a:r>
              <a:rPr b="1" lang="es-ES" sz="1600" u="sng">
                <a:solidFill>
                  <a:srgbClr val="7F7F7F"/>
                </a:solidFill>
                <a:latin typeface="Open Sans"/>
                <a:ea typeface="Open Sans"/>
                <a:cs typeface="Open Sans"/>
                <a:sym typeface="Open Sans"/>
              </a:rPr>
              <a:t>Prejuicio genuino + Factores de supresión = Prejuicio expresado</a:t>
            </a:r>
            <a:endParaRPr/>
          </a:p>
          <a:p>
            <a:pPr indent="0" lvl="0" marL="0" marR="0" rtl="0" algn="just">
              <a:spcBef>
                <a:spcPts val="0"/>
              </a:spcBef>
              <a:spcAft>
                <a:spcPts val="0"/>
              </a:spcAft>
              <a:buNone/>
            </a:pPr>
            <a:r>
              <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Ejemplo: cuando estamos bajo presión o nos insultan, podemos tener reacciones desagradables hacia una persona negra (racismo regresivo).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C:\Users\Alex\Desktop\Loghi progetto\Erasmus+\eu_flag_co_funded_vect_pos_[cmyk]_right-[Convertito].png" id="204" name="Google Shape;204;p17"/>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205" name="Google Shape;205;p17"/>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206" name="Google Shape;206;p17"/>
          <p:cNvSpPr txBox="1"/>
          <p:nvPr/>
        </p:nvSpPr>
        <p:spPr>
          <a:xfrm>
            <a:off x="1475656" y="2046847"/>
            <a:ext cx="6400800" cy="609399"/>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207" name="Google Shape;207;p17"/>
          <p:cNvSpPr txBox="1"/>
          <p:nvPr/>
        </p:nvSpPr>
        <p:spPr>
          <a:xfrm>
            <a:off x="1142976" y="1071552"/>
            <a:ext cx="707236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Teoría del contacto intergrupal (Allport, 1954)</a:t>
            </a:r>
            <a:endParaRPr b="1" sz="1800">
              <a:solidFill>
                <a:srgbClr val="7F7F7F"/>
              </a:solidFill>
              <a:latin typeface="Open Sans"/>
              <a:ea typeface="Open Sans"/>
              <a:cs typeface="Open Sans"/>
              <a:sym typeface="Open Sans"/>
            </a:endParaRPr>
          </a:p>
        </p:txBody>
      </p:sp>
      <p:sp>
        <p:nvSpPr>
          <p:cNvPr id="208" name="Google Shape;208;p17"/>
          <p:cNvSpPr txBox="1"/>
          <p:nvPr/>
        </p:nvSpPr>
        <p:spPr>
          <a:xfrm>
            <a:off x="862733" y="1635646"/>
            <a:ext cx="7632848" cy="175432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s-ES" sz="1800">
                <a:solidFill>
                  <a:srgbClr val="7F7F7F"/>
                </a:solidFill>
                <a:latin typeface="Open Sans"/>
                <a:ea typeface="Open Sans"/>
                <a:cs typeface="Open Sans"/>
                <a:sym typeface="Open Sans"/>
              </a:rPr>
              <a:t>Según Allport (1954), el mecanismo a través del cual se puede reducir el prejuicio se explica en la hipótesis de contacto del intergrupal. Según el autor, la reducción de los prejuicios es posible si se verifica un contacto entre los grupos.</a:t>
            </a:r>
            <a:endParaRPr sz="1800">
              <a:solidFill>
                <a:srgbClr val="7F7F7F"/>
              </a:solidFill>
              <a:latin typeface="Open Sans"/>
              <a:ea typeface="Open Sans"/>
              <a:cs typeface="Open Sans"/>
              <a:sym typeface="Open Sans"/>
            </a:endParaRPr>
          </a:p>
        </p:txBody>
      </p:sp>
      <p:sp>
        <p:nvSpPr>
          <p:cNvPr id="209" name="Google Shape;209;p17"/>
          <p:cNvSpPr txBox="1"/>
          <p:nvPr/>
        </p:nvSpPr>
        <p:spPr>
          <a:xfrm>
            <a:off x="714348" y="142858"/>
            <a:ext cx="6400800" cy="42862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888888"/>
              </a:solidFill>
              <a:latin typeface="Open Sans"/>
              <a:ea typeface="Open Sans"/>
              <a:cs typeface="Open Sans"/>
              <a:sym typeface="Open Sans"/>
            </a:endParaRPr>
          </a:p>
        </p:txBody>
      </p:sp>
      <p:sp>
        <p:nvSpPr>
          <p:cNvPr id="210" name="Google Shape;210;p17"/>
          <p:cNvSpPr/>
          <p:nvPr/>
        </p:nvSpPr>
        <p:spPr>
          <a:xfrm>
            <a:off x="611560" y="142858"/>
            <a:ext cx="36498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rgbClr val="7F7F7F"/>
                </a:solidFill>
                <a:latin typeface="Open Sans"/>
                <a:ea typeface="Open Sans"/>
                <a:cs typeface="Open Sans"/>
                <a:sym typeface="Open Sans"/>
              </a:rPr>
              <a:t>Unidad 1. Prejuicio y Teoría del Contacto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C:\Users\Alex\Desktop\Loghi progetto\Erasmus+\eu_flag_co_funded_vect_pos_[cmyk]_right-[Convertito].png" id="215" name="Google Shape;215;p18"/>
          <p:cNvPicPr preferRelativeResize="0"/>
          <p:nvPr/>
        </p:nvPicPr>
        <p:blipFill rotWithShape="1">
          <a:blip r:embed="rId3">
            <a:alphaModFix/>
          </a:blip>
          <a:srcRect b="0" l="0" r="0" t="0"/>
          <a:stretch/>
        </p:blipFill>
        <p:spPr>
          <a:xfrm>
            <a:off x="345972" y="4486405"/>
            <a:ext cx="1906823" cy="545351"/>
          </a:xfrm>
          <a:prstGeom prst="rect">
            <a:avLst/>
          </a:prstGeom>
          <a:noFill/>
          <a:ln>
            <a:noFill/>
          </a:ln>
        </p:spPr>
      </p:pic>
      <p:sp>
        <p:nvSpPr>
          <p:cNvPr id="216" name="Google Shape;216;p18"/>
          <p:cNvSpPr txBox="1"/>
          <p:nvPr/>
        </p:nvSpPr>
        <p:spPr>
          <a:xfrm>
            <a:off x="2411760" y="4486405"/>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217" name="Google Shape;217;p18"/>
          <p:cNvSpPr txBox="1"/>
          <p:nvPr/>
        </p:nvSpPr>
        <p:spPr>
          <a:xfrm>
            <a:off x="1475656" y="2046847"/>
            <a:ext cx="6400800" cy="609399"/>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218" name="Google Shape;218;p18"/>
          <p:cNvSpPr txBox="1"/>
          <p:nvPr/>
        </p:nvSpPr>
        <p:spPr>
          <a:xfrm>
            <a:off x="1143026" y="886886"/>
            <a:ext cx="707236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Teoría del contacto intergrupal (Allport, 1954)</a:t>
            </a:r>
            <a:endParaRPr/>
          </a:p>
        </p:txBody>
      </p:sp>
      <p:sp>
        <p:nvSpPr>
          <p:cNvPr id="219" name="Google Shape;219;p18"/>
          <p:cNvSpPr txBox="1"/>
          <p:nvPr/>
        </p:nvSpPr>
        <p:spPr>
          <a:xfrm>
            <a:off x="345972" y="1389232"/>
            <a:ext cx="8143932" cy="19389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s-ES" sz="1600">
                <a:solidFill>
                  <a:srgbClr val="7F7F7F"/>
                </a:solidFill>
                <a:latin typeface="Open Sans"/>
                <a:ea typeface="Open Sans"/>
                <a:cs typeface="Open Sans"/>
                <a:sym typeface="Open Sans"/>
              </a:rPr>
              <a:t>El efecto positivo del contacto solo es posible si hay cuatro condiciones presentes:</a:t>
            </a:r>
            <a:endParaRPr/>
          </a:p>
          <a:p>
            <a:pPr indent="-285750" lvl="0" marL="285750" marR="0" rtl="0" algn="l">
              <a:lnSpc>
                <a:spcPct val="150000"/>
              </a:lnSpc>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Estado de Grupo Igual dentro de la situación;</a:t>
            </a:r>
            <a:endParaRPr/>
          </a:p>
          <a:p>
            <a:pPr indent="-285750" lvl="0" marL="285750" marR="0" rtl="0" algn="l">
              <a:lnSpc>
                <a:spcPct val="150000"/>
              </a:lnSpc>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Objetivos comunes;</a:t>
            </a:r>
            <a:endParaRPr sz="1600">
              <a:solidFill>
                <a:srgbClr val="7F7F7F"/>
              </a:solidFill>
              <a:latin typeface="Open Sans"/>
              <a:ea typeface="Open Sans"/>
              <a:cs typeface="Open Sans"/>
              <a:sym typeface="Open Sans"/>
            </a:endParaRPr>
          </a:p>
          <a:p>
            <a:pPr indent="-285750" lvl="0" marL="285750" marR="0" rtl="0" algn="l">
              <a:lnSpc>
                <a:spcPct val="150000"/>
              </a:lnSpc>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Cooperación intergrupal;</a:t>
            </a:r>
            <a:endParaRPr sz="1600">
              <a:solidFill>
                <a:srgbClr val="7F7F7F"/>
              </a:solidFill>
              <a:latin typeface="Open Sans"/>
              <a:ea typeface="Open Sans"/>
              <a:cs typeface="Open Sans"/>
              <a:sym typeface="Open Sans"/>
            </a:endParaRPr>
          </a:p>
          <a:p>
            <a:pPr indent="-285750" lvl="0" marL="285750" marR="0" rtl="0" algn="l">
              <a:lnSpc>
                <a:spcPct val="150000"/>
              </a:lnSpc>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Apoyo de las autoridades</a:t>
            </a:r>
            <a:endParaRPr sz="1600">
              <a:solidFill>
                <a:srgbClr val="7F7F7F"/>
              </a:solidFill>
              <a:latin typeface="Open Sans"/>
              <a:ea typeface="Open Sans"/>
              <a:cs typeface="Open Sans"/>
              <a:sym typeface="Open Sans"/>
            </a:endParaRPr>
          </a:p>
        </p:txBody>
      </p:sp>
      <p:pic>
        <p:nvPicPr>
          <p:cNvPr descr="Risultati immagini per intergroup contact theory" id="220" name="Google Shape;220;p18"/>
          <p:cNvPicPr preferRelativeResize="0"/>
          <p:nvPr/>
        </p:nvPicPr>
        <p:blipFill rotWithShape="1">
          <a:blip r:embed="rId4">
            <a:alphaModFix/>
          </a:blip>
          <a:srcRect b="0" l="0" r="0" t="0"/>
          <a:stretch/>
        </p:blipFill>
        <p:spPr>
          <a:xfrm>
            <a:off x="5715008" y="2500312"/>
            <a:ext cx="1500198" cy="1237664"/>
          </a:xfrm>
          <a:prstGeom prst="rect">
            <a:avLst/>
          </a:prstGeom>
          <a:noFill/>
          <a:ln>
            <a:noFill/>
          </a:ln>
        </p:spPr>
      </p:pic>
      <p:sp>
        <p:nvSpPr>
          <p:cNvPr id="221" name="Google Shape;221;p18"/>
          <p:cNvSpPr txBox="1"/>
          <p:nvPr/>
        </p:nvSpPr>
        <p:spPr>
          <a:xfrm>
            <a:off x="785786" y="142858"/>
            <a:ext cx="6400800" cy="42862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888888"/>
              </a:solidFill>
              <a:latin typeface="Open Sans"/>
              <a:ea typeface="Open Sans"/>
              <a:cs typeface="Open Sans"/>
              <a:sym typeface="Open Sans"/>
            </a:endParaRPr>
          </a:p>
        </p:txBody>
      </p:sp>
      <p:sp>
        <p:nvSpPr>
          <p:cNvPr id="222" name="Google Shape;222;p18"/>
          <p:cNvSpPr/>
          <p:nvPr/>
        </p:nvSpPr>
        <p:spPr>
          <a:xfrm>
            <a:off x="683568" y="172506"/>
            <a:ext cx="36498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rgbClr val="7F7F7F"/>
                </a:solidFill>
                <a:latin typeface="Open Sans"/>
                <a:ea typeface="Open Sans"/>
                <a:cs typeface="Open Sans"/>
                <a:sym typeface="Open Sans"/>
              </a:rPr>
              <a:t>Unidad 1. Prejuicio y Teoría del Contacto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C:\Users\Alex\Desktop\Loghi progetto\Erasmus+\eu_flag_co_funded_vect_pos_[cmyk]_right-[Convertito].png" id="227" name="Google Shape;227;p19"/>
          <p:cNvPicPr preferRelativeResize="0"/>
          <p:nvPr/>
        </p:nvPicPr>
        <p:blipFill rotWithShape="1">
          <a:blip r:embed="rId3">
            <a:alphaModFix/>
          </a:blip>
          <a:srcRect b="0" l="0" r="0" t="0"/>
          <a:stretch/>
        </p:blipFill>
        <p:spPr>
          <a:xfrm>
            <a:off x="282497" y="4480747"/>
            <a:ext cx="1906823" cy="545351"/>
          </a:xfrm>
          <a:prstGeom prst="rect">
            <a:avLst/>
          </a:prstGeom>
          <a:noFill/>
          <a:ln>
            <a:noFill/>
          </a:ln>
        </p:spPr>
      </p:pic>
      <p:sp>
        <p:nvSpPr>
          <p:cNvPr id="228" name="Google Shape;228;p19"/>
          <p:cNvSpPr txBox="1"/>
          <p:nvPr/>
        </p:nvSpPr>
        <p:spPr>
          <a:xfrm>
            <a:off x="2189320" y="4489673"/>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229" name="Google Shape;229;p19"/>
          <p:cNvSpPr txBox="1"/>
          <p:nvPr/>
        </p:nvSpPr>
        <p:spPr>
          <a:xfrm>
            <a:off x="1475656" y="2046847"/>
            <a:ext cx="6400800" cy="609399"/>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230" name="Google Shape;230;p19"/>
          <p:cNvSpPr txBox="1"/>
          <p:nvPr/>
        </p:nvSpPr>
        <p:spPr>
          <a:xfrm>
            <a:off x="777672" y="774488"/>
            <a:ext cx="707236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Teoría del contacto intergrupal (Allport, 1954)</a:t>
            </a:r>
            <a:endParaRPr/>
          </a:p>
        </p:txBody>
      </p:sp>
      <p:sp>
        <p:nvSpPr>
          <p:cNvPr id="231" name="Google Shape;231;p19"/>
          <p:cNvSpPr txBox="1"/>
          <p:nvPr/>
        </p:nvSpPr>
        <p:spPr>
          <a:xfrm>
            <a:off x="785786" y="1346822"/>
            <a:ext cx="7064248"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rgbClr val="7F7F7F"/>
                </a:solidFill>
                <a:latin typeface="Open Sans"/>
                <a:ea typeface="Open Sans"/>
                <a:cs typeface="Open Sans"/>
                <a:sym typeface="Open Sans"/>
              </a:rPr>
              <a:t>Los equipos atléticos suelen ser interraciales, y podrían ser episodios frecuentes de intolerancia. Para reducir los prejuicios de acuerdo con la Teoría del Contacto de Integrupal:</a:t>
            </a:r>
            <a:endParaRPr sz="1400">
              <a:solidFill>
                <a:srgbClr val="7F7F7F"/>
              </a:solidFill>
              <a:latin typeface="Open Sans"/>
              <a:ea typeface="Open Sans"/>
              <a:cs typeface="Open Sans"/>
              <a:sym typeface="Open Sans"/>
            </a:endParaRPr>
          </a:p>
          <a:p>
            <a:pPr indent="0" lvl="0" marL="0" marR="0" rtl="0" algn="just">
              <a:spcBef>
                <a:spcPts val="0"/>
              </a:spcBef>
              <a:spcAft>
                <a:spcPts val="0"/>
              </a:spcAft>
              <a:buNone/>
            </a:pPr>
            <a:r>
              <a:t/>
            </a:r>
            <a:endParaRPr sz="14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400"/>
              <a:buFont typeface="Arial"/>
              <a:buChar char="•"/>
            </a:pPr>
            <a:r>
              <a:rPr b="1" lang="es-ES" sz="1400">
                <a:solidFill>
                  <a:srgbClr val="7F7F7F"/>
                </a:solidFill>
                <a:latin typeface="Open Sans"/>
                <a:ea typeface="Open Sans"/>
                <a:cs typeface="Open Sans"/>
                <a:sym typeface="Open Sans"/>
              </a:rPr>
              <a:t>Estado igualitario</a:t>
            </a:r>
            <a:r>
              <a:rPr lang="es-ES" sz="1400">
                <a:solidFill>
                  <a:srgbClr val="7F7F7F"/>
                </a:solidFill>
                <a:latin typeface="Open Sans"/>
                <a:ea typeface="Open Sans"/>
                <a:cs typeface="Open Sans"/>
                <a:sym typeface="Open Sans"/>
              </a:rPr>
              <a:t>: el entrenador debe prestar atención a no crear disparidades entre los miembros del grupo (por ejemplo, tratar a todos los miembros del grupo con la misma actitud);</a:t>
            </a:r>
            <a:endParaRPr/>
          </a:p>
          <a:p>
            <a:pPr indent="-196850" lvl="0" marL="285750" marR="0" rtl="0" algn="just">
              <a:spcBef>
                <a:spcPts val="0"/>
              </a:spcBef>
              <a:spcAft>
                <a:spcPts val="0"/>
              </a:spcAft>
              <a:buClr>
                <a:schemeClr val="dk1"/>
              </a:buClr>
              <a:buSzPts val="1400"/>
              <a:buFont typeface="Arial"/>
              <a:buNone/>
            </a:pPr>
            <a:r>
              <a:t/>
            </a:r>
            <a:endParaRPr sz="14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400"/>
              <a:buFont typeface="Arial"/>
              <a:buChar char="•"/>
            </a:pPr>
            <a:r>
              <a:rPr b="1" lang="es-ES" sz="1400">
                <a:solidFill>
                  <a:srgbClr val="7F7F7F"/>
                </a:solidFill>
                <a:latin typeface="Open Sans"/>
                <a:ea typeface="Open Sans"/>
                <a:cs typeface="Open Sans"/>
                <a:sym typeface="Open Sans"/>
              </a:rPr>
              <a:t>Objetivos comunes</a:t>
            </a:r>
            <a:r>
              <a:rPr lang="es-ES" sz="1400">
                <a:solidFill>
                  <a:srgbClr val="7F7F7F"/>
                </a:solidFill>
                <a:latin typeface="Open Sans"/>
                <a:ea typeface="Open Sans"/>
                <a:cs typeface="Open Sans"/>
                <a:sym typeface="Open Sans"/>
              </a:rPr>
              <a:t>: el entrenador debe centrar la atención del grupo en el logro del objetivo común (por ejemplo, para ganar la temporada deportiva);</a:t>
            </a:r>
            <a:endParaRPr sz="1400">
              <a:solidFill>
                <a:srgbClr val="7F7F7F"/>
              </a:solidFill>
              <a:latin typeface="Open Sans"/>
              <a:ea typeface="Open Sans"/>
              <a:cs typeface="Open Sans"/>
              <a:sym typeface="Open Sans"/>
            </a:endParaRPr>
          </a:p>
        </p:txBody>
      </p:sp>
      <p:sp>
        <p:nvSpPr>
          <p:cNvPr id="232" name="Google Shape;232;p19"/>
          <p:cNvSpPr txBox="1"/>
          <p:nvPr/>
        </p:nvSpPr>
        <p:spPr>
          <a:xfrm>
            <a:off x="785786" y="142858"/>
            <a:ext cx="6400800" cy="42862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888888"/>
              </a:solidFill>
              <a:latin typeface="Open Sans"/>
              <a:ea typeface="Open Sans"/>
              <a:cs typeface="Open Sans"/>
              <a:sym typeface="Open Sans"/>
            </a:endParaRPr>
          </a:p>
        </p:txBody>
      </p:sp>
      <p:sp>
        <p:nvSpPr>
          <p:cNvPr id="233" name="Google Shape;233;p19"/>
          <p:cNvSpPr/>
          <p:nvPr/>
        </p:nvSpPr>
        <p:spPr>
          <a:xfrm>
            <a:off x="777672" y="147477"/>
            <a:ext cx="36498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rgbClr val="7F7F7F"/>
                </a:solidFill>
                <a:latin typeface="Open Sans"/>
                <a:ea typeface="Open Sans"/>
                <a:cs typeface="Open Sans"/>
                <a:sym typeface="Open Sans"/>
              </a:rPr>
              <a:t>Unidad 1. Prejuicio y Teoría del Contacto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2"/>
          <p:cNvSpPr txBox="1"/>
          <p:nvPr>
            <p:ph type="ctrTitle"/>
          </p:nvPr>
        </p:nvSpPr>
        <p:spPr>
          <a:xfrm>
            <a:off x="1371600" y="267494"/>
            <a:ext cx="6400800" cy="432048"/>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7F7F7F"/>
              </a:buClr>
              <a:buSzPts val="2500"/>
              <a:buFont typeface="Open Sans"/>
              <a:buNone/>
            </a:pPr>
            <a:r>
              <a:rPr lang="es-ES"/>
              <a:t>Contacto</a:t>
            </a:r>
            <a:endParaRPr/>
          </a:p>
        </p:txBody>
      </p:sp>
      <p:sp>
        <p:nvSpPr>
          <p:cNvPr id="40" name="Google Shape;40;p2"/>
          <p:cNvSpPr txBox="1"/>
          <p:nvPr>
            <p:ph idx="1" type="subTitle"/>
          </p:nvPr>
        </p:nvSpPr>
        <p:spPr>
          <a:xfrm>
            <a:off x="1384603" y="1059582"/>
            <a:ext cx="6400800" cy="111171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2000"/>
              <a:buNone/>
            </a:pPr>
            <a:r>
              <a:rPr lang="es-ES" sz="2000"/>
              <a:t>COORDINADOR DEL PROYECTO</a:t>
            </a:r>
            <a:endParaRPr/>
          </a:p>
          <a:p>
            <a:pPr indent="0" lvl="0" marL="0" rtl="0" algn="ctr">
              <a:spcBef>
                <a:spcPts val="400"/>
              </a:spcBef>
              <a:spcAft>
                <a:spcPts val="0"/>
              </a:spcAft>
              <a:buClr>
                <a:srgbClr val="888888"/>
              </a:buClr>
              <a:buSzPts val="2000"/>
              <a:buNone/>
            </a:pPr>
            <a:r>
              <a:rPr lang="es-ES" sz="2000"/>
              <a:t>UNIVERSIDAD DEPORTIVA LITUANA</a:t>
            </a:r>
            <a:endParaRPr/>
          </a:p>
          <a:p>
            <a:pPr indent="0" lvl="0" marL="0" rtl="0" algn="ctr">
              <a:spcBef>
                <a:spcPts val="400"/>
              </a:spcBef>
              <a:spcAft>
                <a:spcPts val="0"/>
              </a:spcAft>
              <a:buClr>
                <a:srgbClr val="888888"/>
              </a:buClr>
              <a:buSzPts val="2000"/>
              <a:buNone/>
            </a:pPr>
            <a:r>
              <a:rPr lang="es-ES" sz="2000"/>
              <a:t>Assoc. Prof. Dr. Rasa Kreivyte</a:t>
            </a:r>
            <a:endParaRPr/>
          </a:p>
          <a:p>
            <a:pPr indent="0" lvl="0" marL="0" rtl="0" algn="ctr">
              <a:spcBef>
                <a:spcPts val="400"/>
              </a:spcBef>
              <a:spcAft>
                <a:spcPts val="0"/>
              </a:spcAft>
              <a:buClr>
                <a:srgbClr val="888888"/>
              </a:buClr>
              <a:buSzPts val="2000"/>
              <a:buNone/>
            </a:pPr>
            <a:r>
              <a:rPr lang="es-ES" sz="2000" u="sng">
                <a:solidFill>
                  <a:schemeClr val="hlink"/>
                </a:solidFill>
                <a:hlinkClick r:id="rId3"/>
              </a:rPr>
              <a:t>rasa.kreivyte@lsu.lt</a:t>
            </a:r>
            <a:endParaRPr sz="2000"/>
          </a:p>
          <a:p>
            <a:pPr indent="0" lvl="0" marL="0" rtl="0" algn="ctr">
              <a:spcBef>
                <a:spcPts val="400"/>
              </a:spcBef>
              <a:spcAft>
                <a:spcPts val="0"/>
              </a:spcAft>
              <a:buClr>
                <a:srgbClr val="888888"/>
              </a:buClr>
              <a:buSzPts val="2000"/>
              <a:buNone/>
            </a:pPr>
            <a:r>
              <a:t/>
            </a:r>
            <a:endParaRPr sz="2000"/>
          </a:p>
        </p:txBody>
      </p:sp>
      <p:sp>
        <p:nvSpPr>
          <p:cNvPr id="41" name="Google Shape;41;p2"/>
          <p:cNvSpPr/>
          <p:nvPr/>
        </p:nvSpPr>
        <p:spPr>
          <a:xfrm>
            <a:off x="2819949" y="2859782"/>
            <a:ext cx="392928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rgbClr val="7F7F7F"/>
                </a:solidFill>
                <a:latin typeface="Open Sans"/>
                <a:ea typeface="Open Sans"/>
                <a:cs typeface="Open Sans"/>
                <a:sym typeface="Open Sans"/>
              </a:rPr>
              <a:t>Página web – </a:t>
            </a:r>
            <a:r>
              <a:rPr lang="es-ES" sz="1800" u="sng">
                <a:solidFill>
                  <a:srgbClr val="7F7F7F"/>
                </a:solidFill>
                <a:latin typeface="Open Sans"/>
                <a:ea typeface="Open Sans"/>
                <a:cs typeface="Open Sans"/>
                <a:sym typeface="Open Sans"/>
                <a:hlinkClick r:id="rId4">
                  <a:extLst>
                    <a:ext uri="{A12FA001-AC4F-418D-AE19-62706E023703}">
                      <ahyp:hlinkClr val="tx"/>
                    </a:ext>
                  </a:extLst>
                </a:hlinkClick>
              </a:rPr>
              <a:t>www.sportsave.eu</a:t>
            </a:r>
            <a:endParaRPr sz="1800">
              <a:solidFill>
                <a:srgbClr val="7F7F7F"/>
              </a:solidFill>
              <a:latin typeface="Open Sans"/>
              <a:ea typeface="Open Sans"/>
              <a:cs typeface="Open Sans"/>
              <a:sym typeface="Open Sans"/>
            </a:endParaRPr>
          </a:p>
          <a:p>
            <a:pPr indent="0" lvl="0" marL="0" marR="0" rtl="0" algn="l">
              <a:spcBef>
                <a:spcPts val="0"/>
              </a:spcBef>
              <a:spcAft>
                <a:spcPts val="0"/>
              </a:spcAft>
              <a:buNone/>
            </a:pPr>
            <a:r>
              <a:rPr lang="es-ES" sz="1800">
                <a:solidFill>
                  <a:srgbClr val="7F7F7F"/>
                </a:solidFill>
                <a:latin typeface="Open Sans"/>
                <a:ea typeface="Open Sans"/>
                <a:cs typeface="Open Sans"/>
                <a:sym typeface="Open Sans"/>
              </a:rPr>
              <a:t>Moodle - </a:t>
            </a:r>
            <a:r>
              <a:rPr lang="es-ES" sz="1800" u="sng">
                <a:solidFill>
                  <a:srgbClr val="7F7F7F"/>
                </a:solidFill>
                <a:latin typeface="Open Sans"/>
                <a:ea typeface="Open Sans"/>
                <a:cs typeface="Open Sans"/>
                <a:sym typeface="Open Sans"/>
                <a:hlinkClick r:id="rId5">
                  <a:extLst>
                    <a:ext uri="{A12FA001-AC4F-418D-AE19-62706E023703}">
                      <ahyp:hlinkClr val="tx"/>
                    </a:ext>
                  </a:extLst>
                </a:hlinkClick>
              </a:rPr>
              <a:t>http://moodle.sportsave.eu/</a:t>
            </a:r>
            <a:endParaRPr sz="1800">
              <a:solidFill>
                <a:srgbClr val="7F7F7F"/>
              </a:solidFill>
              <a:latin typeface="Open Sans"/>
              <a:ea typeface="Open Sans"/>
              <a:cs typeface="Open Sans"/>
              <a:sym typeface="Open Sans"/>
            </a:endParaRPr>
          </a:p>
        </p:txBody>
      </p:sp>
      <p:pic>
        <p:nvPicPr>
          <p:cNvPr descr="C:\Users\Alex\Desktop\Loghi progetto\Erasmus+\eu_flag_co_funded_vect_pos_[cmyk]_right-[Convertito].png" id="42" name="Google Shape;42;p2"/>
          <p:cNvPicPr preferRelativeResize="0"/>
          <p:nvPr/>
        </p:nvPicPr>
        <p:blipFill rotWithShape="1">
          <a:blip r:embed="rId6">
            <a:alphaModFix/>
          </a:blip>
          <a:srcRect b="0" l="0" r="0" t="0"/>
          <a:stretch/>
        </p:blipFill>
        <p:spPr>
          <a:xfrm>
            <a:off x="418188" y="4443958"/>
            <a:ext cx="1906823" cy="545351"/>
          </a:xfrm>
          <a:prstGeom prst="rect">
            <a:avLst/>
          </a:prstGeom>
          <a:noFill/>
          <a:ln>
            <a:noFill/>
          </a:ln>
        </p:spPr>
      </p:pic>
      <p:sp>
        <p:nvSpPr>
          <p:cNvPr id="43" name="Google Shape;43;p2"/>
          <p:cNvSpPr txBox="1"/>
          <p:nvPr/>
        </p:nvSpPr>
        <p:spPr>
          <a:xfrm>
            <a:off x="2411760" y="4443958"/>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C:\Users\Alex\Desktop\Loghi progetto\Erasmus+\eu_flag_co_funded_vect_pos_[cmyk]_right-[Convertito].png" id="238" name="Google Shape;238;p20"/>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239" name="Google Shape;239;p20"/>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240" name="Google Shape;240;p20"/>
          <p:cNvSpPr txBox="1"/>
          <p:nvPr/>
        </p:nvSpPr>
        <p:spPr>
          <a:xfrm>
            <a:off x="1475656" y="2046847"/>
            <a:ext cx="6400800" cy="609399"/>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241" name="Google Shape;241;p20"/>
          <p:cNvSpPr txBox="1"/>
          <p:nvPr/>
        </p:nvSpPr>
        <p:spPr>
          <a:xfrm>
            <a:off x="977393" y="1036756"/>
            <a:ext cx="707236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Teoría del contacto intergrupal (Allport, 1954)</a:t>
            </a:r>
            <a:endParaRPr/>
          </a:p>
        </p:txBody>
      </p:sp>
      <p:sp>
        <p:nvSpPr>
          <p:cNvPr id="242" name="Google Shape;242;p20"/>
          <p:cNvSpPr txBox="1"/>
          <p:nvPr/>
        </p:nvSpPr>
        <p:spPr>
          <a:xfrm>
            <a:off x="611560" y="1643056"/>
            <a:ext cx="7704856" cy="138499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7F7F7F"/>
              </a:buClr>
              <a:buSzPts val="1400"/>
              <a:buFont typeface="Arial"/>
              <a:buChar char="•"/>
            </a:pPr>
            <a:r>
              <a:rPr b="1" lang="es-ES" sz="1400">
                <a:solidFill>
                  <a:srgbClr val="7F7F7F"/>
                </a:solidFill>
                <a:latin typeface="Open Sans"/>
                <a:ea typeface="Open Sans"/>
                <a:cs typeface="Open Sans"/>
                <a:sym typeface="Open Sans"/>
              </a:rPr>
              <a:t>Cooperación intergrupal</a:t>
            </a:r>
            <a:r>
              <a:rPr lang="es-ES" sz="1400">
                <a:solidFill>
                  <a:srgbClr val="7F7F7F"/>
                </a:solidFill>
                <a:latin typeface="Open Sans"/>
                <a:ea typeface="Open Sans"/>
                <a:cs typeface="Open Sans"/>
                <a:sym typeface="Open Sans"/>
              </a:rPr>
              <a:t>: el entrenador debe centrar la atención del grupo en el logro de los objetivos (por ejemplo, "lo más importante este año será ganar la temporada. Para lograr este objetivo, se necesitan unos a otros").</a:t>
            </a:r>
            <a:endParaRPr/>
          </a:p>
          <a:p>
            <a:pPr indent="-196850" lvl="0" marL="285750" marR="0" rtl="0" algn="just">
              <a:spcBef>
                <a:spcPts val="0"/>
              </a:spcBef>
              <a:spcAft>
                <a:spcPts val="0"/>
              </a:spcAft>
              <a:buClr>
                <a:schemeClr val="dk1"/>
              </a:buClr>
              <a:buSzPts val="1400"/>
              <a:buFont typeface="Arial"/>
              <a:buNone/>
            </a:pPr>
            <a:r>
              <a:t/>
            </a:r>
            <a:endParaRPr sz="14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400"/>
              <a:buFont typeface="Arial"/>
              <a:buChar char="•"/>
            </a:pPr>
            <a:r>
              <a:rPr b="1" lang="es-ES" sz="1400">
                <a:solidFill>
                  <a:srgbClr val="7F7F7F"/>
                </a:solidFill>
                <a:latin typeface="Open Sans"/>
                <a:ea typeface="Open Sans"/>
                <a:cs typeface="Open Sans"/>
                <a:sym typeface="Open Sans"/>
              </a:rPr>
              <a:t>Apoyo a las autoridades</a:t>
            </a:r>
            <a:r>
              <a:rPr lang="es-ES" sz="1400">
                <a:solidFill>
                  <a:srgbClr val="7F7F7F"/>
                </a:solidFill>
                <a:latin typeface="Open Sans"/>
                <a:ea typeface="Open Sans"/>
                <a:cs typeface="Open Sans"/>
                <a:sym typeface="Open Sans"/>
              </a:rPr>
              <a:t>: el entrenador debe promover un clima de normas claramente enfocado en el respeto mutuo y la sanción de conductas inadecuadas.</a:t>
            </a:r>
            <a:endParaRPr sz="1400">
              <a:solidFill>
                <a:srgbClr val="7F7F7F"/>
              </a:solidFill>
              <a:latin typeface="Open Sans"/>
              <a:ea typeface="Open Sans"/>
              <a:cs typeface="Open Sans"/>
              <a:sym typeface="Open Sans"/>
            </a:endParaRPr>
          </a:p>
        </p:txBody>
      </p:sp>
      <p:sp>
        <p:nvSpPr>
          <p:cNvPr id="243" name="Google Shape;243;p20"/>
          <p:cNvSpPr txBox="1"/>
          <p:nvPr/>
        </p:nvSpPr>
        <p:spPr>
          <a:xfrm>
            <a:off x="785786" y="142858"/>
            <a:ext cx="6400800" cy="42862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888888"/>
              </a:solidFill>
              <a:latin typeface="Open Sans"/>
              <a:ea typeface="Open Sans"/>
              <a:cs typeface="Open Sans"/>
              <a:sym typeface="Open Sans"/>
            </a:endParaRPr>
          </a:p>
        </p:txBody>
      </p:sp>
      <p:sp>
        <p:nvSpPr>
          <p:cNvPr id="244" name="Google Shape;244;p20"/>
          <p:cNvSpPr/>
          <p:nvPr/>
        </p:nvSpPr>
        <p:spPr>
          <a:xfrm>
            <a:off x="785786" y="232009"/>
            <a:ext cx="36498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rgbClr val="7F7F7F"/>
                </a:solidFill>
                <a:latin typeface="Open Sans"/>
                <a:ea typeface="Open Sans"/>
                <a:cs typeface="Open Sans"/>
                <a:sym typeface="Open Sans"/>
              </a:rPr>
              <a:t>Unidad 1. Prejuicio y Teoría del Contacto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1"/>
          <p:cNvSpPr txBox="1"/>
          <p:nvPr>
            <p:ph idx="1" type="subTitle"/>
          </p:nvPr>
        </p:nvSpPr>
        <p:spPr>
          <a:xfrm>
            <a:off x="1571604" y="357172"/>
            <a:ext cx="5088628" cy="609399"/>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1800"/>
              <a:buNone/>
            </a:pPr>
            <a:r>
              <a:rPr b="1" lang="es-ES" sz="1800"/>
              <a:t>Sección de conocimiento/Tareas de estudio</a:t>
            </a:r>
            <a:endParaRPr b="1" sz="1800"/>
          </a:p>
        </p:txBody>
      </p:sp>
      <p:pic>
        <p:nvPicPr>
          <p:cNvPr descr="C:\Users\Alex\Desktop\Loghi progetto\Erasmus+\eu_flag_co_funded_vect_pos_[cmyk]_right-[Convertito].png" id="250" name="Google Shape;250;p21"/>
          <p:cNvPicPr preferRelativeResize="0"/>
          <p:nvPr/>
        </p:nvPicPr>
        <p:blipFill rotWithShape="1">
          <a:blip r:embed="rId3">
            <a:alphaModFix/>
          </a:blip>
          <a:srcRect b="0" l="0" r="0" t="0"/>
          <a:stretch/>
        </p:blipFill>
        <p:spPr>
          <a:xfrm>
            <a:off x="395536" y="4443958"/>
            <a:ext cx="1906823" cy="545351"/>
          </a:xfrm>
          <a:prstGeom prst="rect">
            <a:avLst/>
          </a:prstGeom>
          <a:noFill/>
          <a:ln>
            <a:noFill/>
          </a:ln>
        </p:spPr>
      </p:pic>
      <p:sp>
        <p:nvSpPr>
          <p:cNvPr id="251" name="Google Shape;251;p21"/>
          <p:cNvSpPr txBox="1"/>
          <p:nvPr/>
        </p:nvSpPr>
        <p:spPr>
          <a:xfrm>
            <a:off x="2483768" y="4443958"/>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252" name="Google Shape;252;p21"/>
          <p:cNvSpPr txBox="1"/>
          <p:nvPr/>
        </p:nvSpPr>
        <p:spPr>
          <a:xfrm>
            <a:off x="811387" y="1270894"/>
            <a:ext cx="7361385" cy="60939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888888"/>
              </a:buClr>
              <a:buSzPts val="2000"/>
              <a:buFont typeface="Arial"/>
              <a:buNone/>
            </a:pPr>
            <a:r>
              <a:rPr lang="es-ES" sz="2000">
                <a:solidFill>
                  <a:srgbClr val="888888"/>
                </a:solidFill>
                <a:latin typeface="Open Sans"/>
                <a:ea typeface="Open Sans"/>
                <a:cs typeface="Open Sans"/>
                <a:sym typeface="Open Sans"/>
              </a:rPr>
              <a:t>Preguntas de autoevaluación sobre la Unidad 1:</a:t>
            </a:r>
            <a:endParaRPr sz="2000">
              <a:solidFill>
                <a:srgbClr val="888888"/>
              </a:solidFill>
              <a:latin typeface="Open Sans"/>
              <a:ea typeface="Open Sans"/>
              <a:cs typeface="Open Sans"/>
              <a:sym typeface="Open Sans"/>
            </a:endParaRPr>
          </a:p>
        </p:txBody>
      </p:sp>
      <p:pic>
        <p:nvPicPr>
          <p:cNvPr descr="Risultati immagini per question mark" id="253" name="Google Shape;253;p21"/>
          <p:cNvPicPr preferRelativeResize="0"/>
          <p:nvPr/>
        </p:nvPicPr>
        <p:blipFill rotWithShape="1">
          <a:blip r:embed="rId4">
            <a:alphaModFix/>
          </a:blip>
          <a:srcRect b="0" l="0" r="0" t="0"/>
          <a:stretch/>
        </p:blipFill>
        <p:spPr>
          <a:xfrm>
            <a:off x="7164288" y="384070"/>
            <a:ext cx="1346638" cy="758669"/>
          </a:xfrm>
          <a:prstGeom prst="rect">
            <a:avLst/>
          </a:prstGeom>
          <a:noFill/>
          <a:ln>
            <a:noFill/>
          </a:ln>
        </p:spPr>
      </p:pic>
      <p:sp>
        <p:nvSpPr>
          <p:cNvPr id="254" name="Google Shape;254;p21"/>
          <p:cNvSpPr/>
          <p:nvPr/>
        </p:nvSpPr>
        <p:spPr>
          <a:xfrm>
            <a:off x="827584" y="2053223"/>
            <a:ext cx="4572000"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7F7F7F"/>
              </a:buClr>
              <a:buSzPts val="1800"/>
              <a:buFont typeface="Noto Sans Symbols"/>
              <a:buChar char="❑"/>
            </a:pPr>
            <a:r>
              <a:rPr lang="es-ES" sz="1800">
                <a:solidFill>
                  <a:srgbClr val="7F7F7F"/>
                </a:solidFill>
                <a:latin typeface="Open Sans"/>
                <a:ea typeface="Open Sans"/>
                <a:cs typeface="Open Sans"/>
                <a:sym typeface="Open Sans"/>
              </a:rPr>
              <a:t>¿Qué es el prejuicio?</a:t>
            </a:r>
            <a:endParaRPr/>
          </a:p>
          <a:p>
            <a:pPr indent="0" lvl="0" marL="0" marR="0" rtl="0" algn="l">
              <a:spcBef>
                <a:spcPts val="0"/>
              </a:spcBef>
              <a:spcAft>
                <a:spcPts val="0"/>
              </a:spcAft>
              <a:buNone/>
            </a:pPr>
            <a:r>
              <a:t/>
            </a:r>
            <a:endParaRPr sz="1800">
              <a:solidFill>
                <a:srgbClr val="7F7F7F"/>
              </a:solidFill>
              <a:latin typeface="Open Sans"/>
              <a:ea typeface="Open Sans"/>
              <a:cs typeface="Open Sans"/>
              <a:sym typeface="Open Sans"/>
            </a:endParaRPr>
          </a:p>
          <a:p>
            <a:pPr indent="-285750" lvl="0" marL="285750" marR="0" rtl="0" algn="l">
              <a:spcBef>
                <a:spcPts val="0"/>
              </a:spcBef>
              <a:spcAft>
                <a:spcPts val="0"/>
              </a:spcAft>
              <a:buClr>
                <a:srgbClr val="7F7F7F"/>
              </a:buClr>
              <a:buSzPts val="1800"/>
              <a:buFont typeface="Noto Sans Symbols"/>
              <a:buChar char="❑"/>
            </a:pPr>
            <a:r>
              <a:rPr lang="es-ES" sz="1800">
                <a:solidFill>
                  <a:srgbClr val="7F7F7F"/>
                </a:solidFill>
                <a:latin typeface="Open Sans"/>
                <a:ea typeface="Open Sans"/>
                <a:cs typeface="Open Sans"/>
                <a:sym typeface="Open Sans"/>
              </a:rPr>
              <a:t>¿Cómo puede un entrenador reducirlo?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C:\Users\Alex\Desktop\Loghi progetto\Erasmus+\eu_flag_co_funded_vect_pos_[cmyk]_right-[Convertito].png" id="259" name="Google Shape;259;p22"/>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260" name="Google Shape;260;p22"/>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grpSp>
        <p:nvGrpSpPr>
          <p:cNvPr id="261" name="Google Shape;261;p22"/>
          <p:cNvGrpSpPr/>
          <p:nvPr/>
        </p:nvGrpSpPr>
        <p:grpSpPr>
          <a:xfrm>
            <a:off x="375587" y="3003798"/>
            <a:ext cx="8289810" cy="503270"/>
            <a:chOff x="-5652934" y="7068537"/>
            <a:chExt cx="16749559" cy="1016858"/>
          </a:xfrm>
        </p:grpSpPr>
        <p:pic>
          <p:nvPicPr>
            <p:cNvPr descr="K:\Progetti CESIE - da 26-11-2013\SAVE\Partners\defoin.jpeg" id="262" name="Google Shape;262;p22"/>
            <p:cNvPicPr preferRelativeResize="0"/>
            <p:nvPr/>
          </p:nvPicPr>
          <p:blipFill rotWithShape="1">
            <a:blip r:embed="rId4">
              <a:alphaModFix/>
            </a:blip>
            <a:srcRect b="0" l="0" r="0" t="0"/>
            <a:stretch/>
          </p:blipFill>
          <p:spPr>
            <a:xfrm>
              <a:off x="7905164" y="7089885"/>
              <a:ext cx="882923" cy="882923"/>
            </a:xfrm>
            <a:prstGeom prst="rect">
              <a:avLst/>
            </a:prstGeom>
            <a:noFill/>
            <a:ln>
              <a:noFill/>
            </a:ln>
          </p:spPr>
        </p:pic>
        <p:pic>
          <p:nvPicPr>
            <p:cNvPr descr="K:\Progetti CESIE - da 26-11-2013\SAVE\Partners\LithuanianUnionOfSportsFederations.jpg" id="263" name="Google Shape;263;p22"/>
            <p:cNvPicPr preferRelativeResize="0"/>
            <p:nvPr/>
          </p:nvPicPr>
          <p:blipFill rotWithShape="1">
            <a:blip r:embed="rId5">
              <a:alphaModFix/>
            </a:blip>
            <a:srcRect b="0" l="0" r="0" t="0"/>
            <a:stretch/>
          </p:blipFill>
          <p:spPr>
            <a:xfrm>
              <a:off x="3419872" y="7232912"/>
              <a:ext cx="1502704" cy="686149"/>
            </a:xfrm>
            <a:prstGeom prst="rect">
              <a:avLst/>
            </a:prstGeom>
            <a:noFill/>
            <a:ln>
              <a:noFill/>
            </a:ln>
          </p:spPr>
        </p:pic>
        <p:pic>
          <p:nvPicPr>
            <p:cNvPr descr="K:\Progetti CESIE - da 26-11-2013\SAVE\Partners\LSU.jpg" id="264" name="Google Shape;264;p22"/>
            <p:cNvPicPr preferRelativeResize="0"/>
            <p:nvPr/>
          </p:nvPicPr>
          <p:blipFill rotWithShape="1">
            <a:blip r:embed="rId6">
              <a:alphaModFix/>
            </a:blip>
            <a:srcRect b="0" l="0" r="0" t="0"/>
            <a:stretch/>
          </p:blipFill>
          <p:spPr>
            <a:xfrm>
              <a:off x="-5652934" y="7280408"/>
              <a:ext cx="1582921" cy="674033"/>
            </a:xfrm>
            <a:prstGeom prst="rect">
              <a:avLst/>
            </a:prstGeom>
            <a:noFill/>
            <a:ln>
              <a:noFill/>
            </a:ln>
          </p:spPr>
        </p:pic>
        <p:pic>
          <p:nvPicPr>
            <p:cNvPr descr="K:\Progetti CESIE - da 26-11-2013\SAVE\Partners\NOVISAD.jpg" id="265" name="Google Shape;265;p22"/>
            <p:cNvPicPr preferRelativeResize="0"/>
            <p:nvPr/>
          </p:nvPicPr>
          <p:blipFill rotWithShape="1">
            <a:blip r:embed="rId7">
              <a:alphaModFix/>
            </a:blip>
            <a:srcRect b="0" l="0" r="0" t="0"/>
            <a:stretch/>
          </p:blipFill>
          <p:spPr>
            <a:xfrm>
              <a:off x="2240692" y="7068537"/>
              <a:ext cx="953101" cy="948468"/>
            </a:xfrm>
            <a:prstGeom prst="rect">
              <a:avLst/>
            </a:prstGeom>
            <a:noFill/>
            <a:ln>
              <a:noFill/>
            </a:ln>
          </p:spPr>
        </p:pic>
        <p:pic>
          <p:nvPicPr>
            <p:cNvPr descr="K:\Progetti CESIE - da 26-11-2013\SAVE\Partners\sarajevo.jpg" id="266" name="Google Shape;266;p22"/>
            <p:cNvPicPr preferRelativeResize="0"/>
            <p:nvPr/>
          </p:nvPicPr>
          <p:blipFill rotWithShape="1">
            <a:blip r:embed="rId8">
              <a:alphaModFix/>
            </a:blip>
            <a:srcRect b="0" l="0" r="0" t="0"/>
            <a:stretch/>
          </p:blipFill>
          <p:spPr>
            <a:xfrm>
              <a:off x="1012410" y="7114656"/>
              <a:ext cx="939133" cy="939133"/>
            </a:xfrm>
            <a:prstGeom prst="rect">
              <a:avLst/>
            </a:prstGeom>
            <a:noFill/>
            <a:ln>
              <a:noFill/>
            </a:ln>
          </p:spPr>
        </p:pic>
        <p:pic>
          <p:nvPicPr>
            <p:cNvPr descr="K:\Progetti CESIE - da 26-11-2013\SAVE\Partners\SPLIT.jpg" id="267" name="Google Shape;267;p22"/>
            <p:cNvPicPr preferRelativeResize="0"/>
            <p:nvPr/>
          </p:nvPicPr>
          <p:blipFill rotWithShape="1">
            <a:blip r:embed="rId9">
              <a:alphaModFix/>
            </a:blip>
            <a:srcRect b="0" l="0" r="0" t="0"/>
            <a:stretch/>
          </p:blipFill>
          <p:spPr>
            <a:xfrm>
              <a:off x="-3780928" y="7315787"/>
              <a:ext cx="2221702" cy="603274"/>
            </a:xfrm>
            <a:prstGeom prst="rect">
              <a:avLst/>
            </a:prstGeom>
            <a:noFill/>
            <a:ln>
              <a:noFill/>
            </a:ln>
          </p:spPr>
        </p:pic>
        <p:pic>
          <p:nvPicPr>
            <p:cNvPr descr="K:\Progetti CESIE - da 26-11-2013\SAVE\Partners\UNIPA.jpg" id="268" name="Google Shape;268;p22"/>
            <p:cNvPicPr preferRelativeResize="0"/>
            <p:nvPr/>
          </p:nvPicPr>
          <p:blipFill rotWithShape="1">
            <a:blip r:embed="rId10">
              <a:alphaModFix/>
            </a:blip>
            <a:srcRect b="0" l="0" r="0" t="0"/>
            <a:stretch/>
          </p:blipFill>
          <p:spPr>
            <a:xfrm>
              <a:off x="-1292704" y="7136927"/>
              <a:ext cx="2003904" cy="948467"/>
            </a:xfrm>
            <a:prstGeom prst="rect">
              <a:avLst/>
            </a:prstGeom>
            <a:noFill/>
            <a:ln>
              <a:noFill/>
            </a:ln>
          </p:spPr>
        </p:pic>
        <p:pic>
          <p:nvPicPr>
            <p:cNvPr descr="K:\Progetti CESIE - da 26-11-2013\SAVE\Partners\WUS AUSTRIA.jpg" id="269" name="Google Shape;269;p22"/>
            <p:cNvPicPr preferRelativeResize="0"/>
            <p:nvPr/>
          </p:nvPicPr>
          <p:blipFill rotWithShape="1">
            <a:blip r:embed="rId11">
              <a:alphaModFix/>
            </a:blip>
            <a:srcRect b="0" l="0" r="0" t="0"/>
            <a:stretch/>
          </p:blipFill>
          <p:spPr>
            <a:xfrm>
              <a:off x="5148064" y="7337904"/>
              <a:ext cx="2519146" cy="492636"/>
            </a:xfrm>
            <a:prstGeom prst="rect">
              <a:avLst/>
            </a:prstGeom>
            <a:noFill/>
            <a:ln>
              <a:noFill/>
            </a:ln>
          </p:spPr>
        </p:pic>
        <p:pic>
          <p:nvPicPr>
            <p:cNvPr descr="K:\Materiale CESIE\Logo\CESIE-logo-web.png" id="270" name="Google Shape;270;p22"/>
            <p:cNvPicPr preferRelativeResize="0"/>
            <p:nvPr/>
          </p:nvPicPr>
          <p:blipFill rotWithShape="1">
            <a:blip r:embed="rId12">
              <a:alphaModFix/>
            </a:blip>
            <a:srcRect b="0" l="0" r="0" t="0"/>
            <a:stretch/>
          </p:blipFill>
          <p:spPr>
            <a:xfrm>
              <a:off x="9144000" y="7305617"/>
              <a:ext cx="1952625" cy="476250"/>
            </a:xfrm>
            <a:prstGeom prst="rect">
              <a:avLst/>
            </a:prstGeom>
            <a:noFill/>
            <a:ln>
              <a:noFill/>
            </a:ln>
          </p:spPr>
        </p:pic>
      </p:grpSp>
      <p:sp>
        <p:nvSpPr>
          <p:cNvPr id="271" name="Google Shape;271;p22"/>
          <p:cNvSpPr txBox="1"/>
          <p:nvPr/>
        </p:nvSpPr>
        <p:spPr>
          <a:xfrm>
            <a:off x="1000100" y="214296"/>
            <a:ext cx="728667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Fin  de la unidad 1</a:t>
            </a:r>
            <a:endParaRPr b="1" sz="18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3"/>
          <p:cNvSpPr txBox="1"/>
          <p:nvPr>
            <p:ph type="ctrTitle"/>
          </p:nvPr>
        </p:nvSpPr>
        <p:spPr>
          <a:xfrm>
            <a:off x="755576" y="3485614"/>
            <a:ext cx="7772400" cy="35706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7F7F7F"/>
              </a:buClr>
              <a:buSzPts val="1800"/>
              <a:buFont typeface="Open Sans"/>
              <a:buNone/>
            </a:pPr>
            <a:r>
              <a:rPr lang="es-ES" sz="1800"/>
              <a:t>Unidad 2. Estrategias de prevención</a:t>
            </a:r>
            <a:endParaRPr b="0" sz="1800">
              <a:solidFill>
                <a:srgbClr val="7F7F7F"/>
              </a:solidFill>
            </a:endParaRPr>
          </a:p>
        </p:txBody>
      </p:sp>
      <p:sp>
        <p:nvSpPr>
          <p:cNvPr id="277" name="Google Shape;277;p23"/>
          <p:cNvSpPr txBox="1"/>
          <p:nvPr/>
        </p:nvSpPr>
        <p:spPr>
          <a:xfrm>
            <a:off x="755576" y="3842679"/>
            <a:ext cx="7772400" cy="35706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7F7F7F"/>
              </a:buClr>
              <a:buSzPts val="1800"/>
              <a:buFont typeface="Open Sans"/>
              <a:buNone/>
            </a:pPr>
            <a:r>
              <a:t/>
            </a:r>
            <a:endParaRPr b="0" sz="1800">
              <a:solidFill>
                <a:srgbClr val="7F7F7F"/>
              </a:solidFill>
              <a:latin typeface="Open Sans"/>
              <a:ea typeface="Open Sans"/>
              <a:cs typeface="Open Sans"/>
              <a:sym typeface="Open Sans"/>
            </a:endParaRPr>
          </a:p>
        </p:txBody>
      </p:sp>
      <p:pic>
        <p:nvPicPr>
          <p:cNvPr descr="C:\Users\Alex\Desktop\Loghi progetto\Erasmus+\eu_flag_co_funded_vect_pos_[cmyk]_right-[Convertito].png" id="278" name="Google Shape;278;p23"/>
          <p:cNvPicPr preferRelativeResize="0"/>
          <p:nvPr/>
        </p:nvPicPr>
        <p:blipFill rotWithShape="1">
          <a:blip r:embed="rId3">
            <a:alphaModFix/>
          </a:blip>
          <a:srcRect b="0" l="0" r="0" t="0"/>
          <a:stretch/>
        </p:blipFill>
        <p:spPr>
          <a:xfrm>
            <a:off x="467544" y="4482281"/>
            <a:ext cx="1906823" cy="545351"/>
          </a:xfrm>
          <a:prstGeom prst="rect">
            <a:avLst/>
          </a:prstGeom>
          <a:noFill/>
          <a:ln>
            <a:noFill/>
          </a:ln>
        </p:spPr>
      </p:pic>
      <p:sp>
        <p:nvSpPr>
          <p:cNvPr id="279" name="Google Shape;279;p23"/>
          <p:cNvSpPr txBox="1"/>
          <p:nvPr/>
        </p:nvSpPr>
        <p:spPr>
          <a:xfrm>
            <a:off x="2467138" y="448228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4"/>
          <p:cNvSpPr txBox="1"/>
          <p:nvPr>
            <p:ph idx="1" type="subTitle"/>
          </p:nvPr>
        </p:nvSpPr>
        <p:spPr>
          <a:xfrm>
            <a:off x="1500166" y="857238"/>
            <a:ext cx="6317893" cy="357190"/>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Clr>
                <a:srgbClr val="888888"/>
              </a:buClr>
              <a:buSzPts val="2040"/>
              <a:buNone/>
            </a:pPr>
            <a:r>
              <a:rPr b="1" lang="es-ES" sz="2040"/>
              <a:t>Descripción general</a:t>
            </a:r>
            <a:endParaRPr b="1" sz="2040"/>
          </a:p>
          <a:p>
            <a:pPr indent="0" lvl="0" marL="0" rtl="0" algn="ctr">
              <a:lnSpc>
                <a:spcPct val="80000"/>
              </a:lnSpc>
              <a:spcBef>
                <a:spcPts val="408"/>
              </a:spcBef>
              <a:spcAft>
                <a:spcPts val="0"/>
              </a:spcAft>
              <a:buClr>
                <a:srgbClr val="888888"/>
              </a:buClr>
              <a:buSzPts val="2040"/>
              <a:buNone/>
            </a:pPr>
            <a:r>
              <a:t/>
            </a:r>
            <a:endParaRPr sz="2040"/>
          </a:p>
          <a:p>
            <a:pPr indent="0" lvl="0" marL="0" rtl="0" algn="ctr">
              <a:lnSpc>
                <a:spcPct val="80000"/>
              </a:lnSpc>
              <a:spcBef>
                <a:spcPts val="408"/>
              </a:spcBef>
              <a:spcAft>
                <a:spcPts val="0"/>
              </a:spcAft>
              <a:buClr>
                <a:srgbClr val="888888"/>
              </a:buClr>
              <a:buSzPts val="2040"/>
              <a:buNone/>
            </a:pPr>
            <a:r>
              <a:t/>
            </a:r>
            <a:endParaRPr sz="2040"/>
          </a:p>
        </p:txBody>
      </p:sp>
      <p:pic>
        <p:nvPicPr>
          <p:cNvPr descr="C:\Users\Alex\Desktop\Loghi progetto\Erasmus+\eu_flag_co_funded_vect_pos_[cmyk]_right-[Convertito].png" id="285" name="Google Shape;285;p24"/>
          <p:cNvPicPr preferRelativeResize="0"/>
          <p:nvPr/>
        </p:nvPicPr>
        <p:blipFill rotWithShape="1">
          <a:blip r:embed="rId3">
            <a:alphaModFix/>
          </a:blip>
          <a:srcRect b="0" l="0" r="0" t="0"/>
          <a:stretch/>
        </p:blipFill>
        <p:spPr>
          <a:xfrm>
            <a:off x="331353" y="4462681"/>
            <a:ext cx="1906823" cy="545351"/>
          </a:xfrm>
          <a:prstGeom prst="rect">
            <a:avLst/>
          </a:prstGeom>
          <a:noFill/>
          <a:ln>
            <a:noFill/>
          </a:ln>
        </p:spPr>
      </p:pic>
      <p:sp>
        <p:nvSpPr>
          <p:cNvPr id="286" name="Google Shape;286;p24"/>
          <p:cNvSpPr txBox="1"/>
          <p:nvPr/>
        </p:nvSpPr>
        <p:spPr>
          <a:xfrm>
            <a:off x="2411760" y="446268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287" name="Google Shape;287;p24"/>
          <p:cNvSpPr txBox="1"/>
          <p:nvPr/>
        </p:nvSpPr>
        <p:spPr>
          <a:xfrm>
            <a:off x="857224" y="1643056"/>
            <a:ext cx="7572428" cy="2071702"/>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descr="Risultati immagini per prevention" id="288" name="Google Shape;288;p2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pic>
        <p:nvPicPr>
          <p:cNvPr id="289" name="Google Shape;289;p24"/>
          <p:cNvPicPr preferRelativeResize="0"/>
          <p:nvPr/>
        </p:nvPicPr>
        <p:blipFill rotWithShape="1">
          <a:blip r:embed="rId4">
            <a:alphaModFix/>
          </a:blip>
          <a:srcRect b="0" l="0" r="0" t="0"/>
          <a:stretch/>
        </p:blipFill>
        <p:spPr>
          <a:xfrm>
            <a:off x="5796136" y="2991236"/>
            <a:ext cx="1600184" cy="1056984"/>
          </a:xfrm>
          <a:prstGeom prst="rect">
            <a:avLst/>
          </a:prstGeom>
          <a:noFill/>
          <a:ln>
            <a:noFill/>
          </a:ln>
        </p:spPr>
      </p:pic>
      <p:sp>
        <p:nvSpPr>
          <p:cNvPr id="290" name="Google Shape;290;p24"/>
          <p:cNvSpPr txBox="1"/>
          <p:nvPr>
            <p:ph type="ctrTitle"/>
          </p:nvPr>
        </p:nvSpPr>
        <p:spPr>
          <a:xfrm>
            <a:off x="857224" y="214296"/>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2. Estrategias de prevención</a:t>
            </a:r>
            <a:r>
              <a:rPr b="0" lang="es-ES" sz="1800"/>
              <a:t>.</a:t>
            </a:r>
            <a:endParaRPr b="0" sz="1800">
              <a:solidFill>
                <a:srgbClr val="7F7F7F"/>
              </a:solidFill>
            </a:endParaRPr>
          </a:p>
        </p:txBody>
      </p:sp>
      <p:sp>
        <p:nvSpPr>
          <p:cNvPr id="291" name="Google Shape;291;p24"/>
          <p:cNvSpPr/>
          <p:nvPr/>
        </p:nvSpPr>
        <p:spPr>
          <a:xfrm>
            <a:off x="1115616" y="1706788"/>
            <a:ext cx="6984776"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Esta unidad tiene como objetivo identificar las principales características de una estrategia de prevención efectiva.</a:t>
            </a:r>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Un buen modelo de estrategia de prevención debe centrarse en el nivel de prevención apuntado.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C:\Users\Alex\Desktop\Loghi progetto\Erasmus+\eu_flag_co_funded_vect_pos_[cmyk]_right-[Convertito].png" id="296" name="Google Shape;296;p25"/>
          <p:cNvPicPr preferRelativeResize="0"/>
          <p:nvPr/>
        </p:nvPicPr>
        <p:blipFill rotWithShape="1">
          <a:blip r:embed="rId3">
            <a:alphaModFix/>
          </a:blip>
          <a:srcRect b="0" l="0" r="0" t="0"/>
          <a:stretch/>
        </p:blipFill>
        <p:spPr>
          <a:xfrm>
            <a:off x="395536" y="4415047"/>
            <a:ext cx="1906823" cy="545351"/>
          </a:xfrm>
          <a:prstGeom prst="rect">
            <a:avLst/>
          </a:prstGeom>
          <a:noFill/>
          <a:ln>
            <a:noFill/>
          </a:ln>
        </p:spPr>
      </p:pic>
      <p:sp>
        <p:nvSpPr>
          <p:cNvPr id="297" name="Google Shape;297;p25"/>
          <p:cNvSpPr txBox="1"/>
          <p:nvPr/>
        </p:nvSpPr>
        <p:spPr>
          <a:xfrm>
            <a:off x="2483768" y="4429262"/>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298" name="Google Shape;298;p25"/>
          <p:cNvSpPr txBox="1"/>
          <p:nvPr/>
        </p:nvSpPr>
        <p:spPr>
          <a:xfrm>
            <a:off x="285720" y="1214428"/>
            <a:ext cx="8215370" cy="2571767"/>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7F7F7F"/>
              </a:solidFill>
              <a:latin typeface="Open Sans"/>
              <a:ea typeface="Open Sans"/>
              <a:cs typeface="Open Sans"/>
              <a:sym typeface="Open Sans"/>
            </a:endParaRPr>
          </a:p>
        </p:txBody>
      </p:sp>
      <p:pic>
        <p:nvPicPr>
          <p:cNvPr descr="Risultati immagini per identification" id="299" name="Google Shape;299;p25"/>
          <p:cNvPicPr preferRelativeResize="0"/>
          <p:nvPr/>
        </p:nvPicPr>
        <p:blipFill rotWithShape="1">
          <a:blip r:embed="rId4">
            <a:alphaModFix/>
          </a:blip>
          <a:srcRect b="0" l="0" r="0" t="0"/>
          <a:stretch/>
        </p:blipFill>
        <p:spPr>
          <a:xfrm>
            <a:off x="928662" y="785800"/>
            <a:ext cx="1000132" cy="1000132"/>
          </a:xfrm>
          <a:prstGeom prst="rect">
            <a:avLst/>
          </a:prstGeom>
          <a:noFill/>
          <a:ln>
            <a:noFill/>
          </a:ln>
        </p:spPr>
      </p:pic>
      <p:sp>
        <p:nvSpPr>
          <p:cNvPr id="300" name="Google Shape;300;p25"/>
          <p:cNvSpPr txBox="1"/>
          <p:nvPr>
            <p:ph type="ctrTitle"/>
          </p:nvPr>
        </p:nvSpPr>
        <p:spPr>
          <a:xfrm>
            <a:off x="714348" y="214296"/>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2. Estrategias de prevención</a:t>
            </a:r>
            <a:endParaRPr sz="1400">
              <a:solidFill>
                <a:srgbClr val="7F7F7F"/>
              </a:solidFill>
            </a:endParaRPr>
          </a:p>
        </p:txBody>
      </p:sp>
      <p:sp>
        <p:nvSpPr>
          <p:cNvPr id="301" name="Google Shape;301;p25"/>
          <p:cNvSpPr/>
          <p:nvPr/>
        </p:nvSpPr>
        <p:spPr>
          <a:xfrm>
            <a:off x="928661" y="1612392"/>
            <a:ext cx="6883699"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7F7F7F"/>
                </a:solidFill>
                <a:latin typeface="Open Sans"/>
                <a:ea typeface="Open Sans"/>
                <a:cs typeface="Open Sans"/>
                <a:sym typeface="Open Sans"/>
              </a:rPr>
              <a:t>PASO 1: identificar el problema</a:t>
            </a:r>
            <a:endParaRPr/>
          </a:p>
          <a:p>
            <a:pPr indent="0" lvl="0" marL="0" marR="0" rtl="0" algn="l">
              <a:spcBef>
                <a:spcPts val="0"/>
              </a:spcBef>
              <a:spcAft>
                <a:spcPts val="0"/>
              </a:spcAft>
              <a:buNone/>
            </a:pPr>
            <a:r>
              <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Para una estrategia de prevención efectiva, se necesita un buen análisis del problema que desea prevenir. Por este motivo, debe llevar toda la información que pueda, a través de varios canales (observación, Internet, libros, etc.).</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C:\Users\Alex\Desktop\Loghi progetto\Erasmus+\eu_flag_co_funded_vect_pos_[cmyk]_right-[Convertito].png" id="306" name="Google Shape;306;p26"/>
          <p:cNvPicPr preferRelativeResize="0"/>
          <p:nvPr/>
        </p:nvPicPr>
        <p:blipFill rotWithShape="1">
          <a:blip r:embed="rId3">
            <a:alphaModFix/>
          </a:blip>
          <a:srcRect b="0" l="0" r="0" t="0"/>
          <a:stretch/>
        </p:blipFill>
        <p:spPr>
          <a:xfrm>
            <a:off x="467544" y="4352349"/>
            <a:ext cx="1906823" cy="545351"/>
          </a:xfrm>
          <a:prstGeom prst="rect">
            <a:avLst/>
          </a:prstGeom>
          <a:noFill/>
          <a:ln>
            <a:noFill/>
          </a:ln>
        </p:spPr>
      </p:pic>
      <p:sp>
        <p:nvSpPr>
          <p:cNvPr id="307" name="Google Shape;307;p26"/>
          <p:cNvSpPr txBox="1"/>
          <p:nvPr/>
        </p:nvSpPr>
        <p:spPr>
          <a:xfrm>
            <a:off x="2483768" y="4371950"/>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308" name="Google Shape;308;p26"/>
          <p:cNvSpPr txBox="1"/>
          <p:nvPr/>
        </p:nvSpPr>
        <p:spPr>
          <a:xfrm>
            <a:off x="642910" y="1214428"/>
            <a:ext cx="7643866" cy="221457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chemeClr val="dk1"/>
              </a:solidFill>
              <a:latin typeface="Open Sans"/>
              <a:ea typeface="Open Sans"/>
              <a:cs typeface="Open Sans"/>
              <a:sym typeface="Open Sans"/>
            </a:endParaRPr>
          </a:p>
        </p:txBody>
      </p:sp>
      <p:sp>
        <p:nvSpPr>
          <p:cNvPr id="309" name="Google Shape;309;p26"/>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2. Estrategias de prevención</a:t>
            </a:r>
            <a:endParaRPr sz="1400">
              <a:solidFill>
                <a:srgbClr val="7F7F7F"/>
              </a:solidFill>
            </a:endParaRPr>
          </a:p>
        </p:txBody>
      </p:sp>
      <p:sp>
        <p:nvSpPr>
          <p:cNvPr id="310" name="Google Shape;310;p26"/>
          <p:cNvSpPr/>
          <p:nvPr/>
        </p:nvSpPr>
        <p:spPr>
          <a:xfrm>
            <a:off x="1420955" y="1643379"/>
            <a:ext cx="5958408"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7F7F7F"/>
                </a:solidFill>
                <a:latin typeface="Open Sans"/>
                <a:ea typeface="Open Sans"/>
                <a:cs typeface="Open Sans"/>
                <a:sym typeface="Open Sans"/>
              </a:rPr>
              <a:t>PASO 2: Decidir el nivel de prevención</a:t>
            </a:r>
            <a:endParaRPr/>
          </a:p>
          <a:p>
            <a:pPr indent="0" lvl="0" marL="0" marR="0" rtl="0" algn="l">
              <a:spcBef>
                <a:spcPts val="0"/>
              </a:spcBef>
              <a:spcAft>
                <a:spcPts val="0"/>
              </a:spcAft>
              <a:buNone/>
            </a:pPr>
            <a:r>
              <a:t/>
            </a:r>
            <a:endParaRPr b="1" sz="1600">
              <a:solidFill>
                <a:srgbClr val="7F7F7F"/>
              </a:solidFill>
              <a:latin typeface="Open Sans"/>
              <a:ea typeface="Open Sans"/>
              <a:cs typeface="Open Sans"/>
              <a:sym typeface="Open Sans"/>
            </a:endParaRPr>
          </a:p>
          <a:p>
            <a:pPr indent="0" lvl="0" marL="0" marR="0" rtl="0" algn="l">
              <a:spcBef>
                <a:spcPts val="0"/>
              </a:spcBef>
              <a:spcAft>
                <a:spcPts val="0"/>
              </a:spcAft>
              <a:buNone/>
            </a:pPr>
            <a:r>
              <a:rPr lang="es-ES" sz="1600">
                <a:solidFill>
                  <a:srgbClr val="7F7F7F"/>
                </a:solidFill>
                <a:latin typeface="Open Sans"/>
                <a:ea typeface="Open Sans"/>
                <a:cs typeface="Open Sans"/>
                <a:sym typeface="Open Sans"/>
              </a:rPr>
              <a:t>Planificación de una estrategia de intervención requiere para establecer al principio, que el grado de prevención que queremos implementar.</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C:\Users\Alex\Desktop\Loghi progetto\Erasmus+\eu_flag_co_funded_vect_pos_[cmyk]_right-[Convertito].png" id="315" name="Google Shape;315;p27"/>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316" name="Google Shape;316;p27"/>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317" name="Google Shape;317;p27"/>
          <p:cNvSpPr txBox="1"/>
          <p:nvPr/>
        </p:nvSpPr>
        <p:spPr>
          <a:xfrm>
            <a:off x="571472" y="1214428"/>
            <a:ext cx="8072494" cy="2928957"/>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7F7F7F"/>
              </a:buClr>
              <a:buSzPts val="2400"/>
              <a:buFont typeface="Arial"/>
              <a:buNone/>
            </a:pPr>
            <a:r>
              <a:rPr lang="es-ES" sz="2400">
                <a:solidFill>
                  <a:srgbClr val="7F7F7F"/>
                </a:solidFill>
                <a:latin typeface="Open Sans"/>
                <a:ea typeface="Open Sans"/>
                <a:cs typeface="Open Sans"/>
                <a:sym typeface="Open Sans"/>
              </a:rPr>
              <a:t>. </a:t>
            </a:r>
            <a:endParaRPr sz="2400">
              <a:solidFill>
                <a:srgbClr val="7F7F7F"/>
              </a:solidFill>
              <a:latin typeface="Open Sans"/>
              <a:ea typeface="Open Sans"/>
              <a:cs typeface="Open Sans"/>
              <a:sym typeface="Open Sans"/>
            </a:endParaRPr>
          </a:p>
        </p:txBody>
      </p:sp>
      <p:pic>
        <p:nvPicPr>
          <p:cNvPr descr="Risultati immagini per brainstorming" id="318" name="Google Shape;318;p27"/>
          <p:cNvPicPr preferRelativeResize="0"/>
          <p:nvPr/>
        </p:nvPicPr>
        <p:blipFill rotWithShape="1">
          <a:blip r:embed="rId4">
            <a:alphaModFix/>
          </a:blip>
          <a:srcRect b="0" l="0" r="0" t="0"/>
          <a:stretch/>
        </p:blipFill>
        <p:spPr>
          <a:xfrm>
            <a:off x="3275856" y="3131302"/>
            <a:ext cx="1643075" cy="859876"/>
          </a:xfrm>
          <a:prstGeom prst="rect">
            <a:avLst/>
          </a:prstGeom>
          <a:noFill/>
          <a:ln>
            <a:noFill/>
          </a:ln>
        </p:spPr>
      </p:pic>
      <p:sp>
        <p:nvSpPr>
          <p:cNvPr id="319" name="Google Shape;319;p27"/>
          <p:cNvSpPr txBox="1"/>
          <p:nvPr>
            <p:ph type="ctrTitle"/>
          </p:nvPr>
        </p:nvSpPr>
        <p:spPr>
          <a:xfrm>
            <a:off x="714348" y="214296"/>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2. Estrategias de prevención</a:t>
            </a:r>
            <a:endParaRPr sz="1400">
              <a:solidFill>
                <a:srgbClr val="7F7F7F"/>
              </a:solidFill>
            </a:endParaRPr>
          </a:p>
        </p:txBody>
      </p:sp>
      <p:sp>
        <p:nvSpPr>
          <p:cNvPr id="320" name="Google Shape;320;p27"/>
          <p:cNvSpPr/>
          <p:nvPr/>
        </p:nvSpPr>
        <p:spPr>
          <a:xfrm>
            <a:off x="1475656" y="1163214"/>
            <a:ext cx="6048672"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7F7F7F"/>
                </a:solidFill>
                <a:latin typeface="Open Sans"/>
                <a:ea typeface="Open Sans"/>
                <a:cs typeface="Open Sans"/>
                <a:sym typeface="Open Sans"/>
              </a:rPr>
              <a:t>PASO 3 - Identificar las posibles características que reducen el problema</a:t>
            </a:r>
            <a:endParaRPr/>
          </a:p>
          <a:p>
            <a:pPr indent="0" lvl="0" marL="0" marR="0" rtl="0" algn="l">
              <a:spcBef>
                <a:spcPts val="0"/>
              </a:spcBef>
              <a:spcAft>
                <a:spcPts val="0"/>
              </a:spcAft>
              <a:buNone/>
            </a:pPr>
            <a:r>
              <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Una vez que tenga suficiente información y elija el nivel de prevención, puede pensar con la ayuda de otros colegas qué características posibles pueden reducir el problema.</a:t>
            </a:r>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Una forma de hacerlo es a través de la lluvia de ideas.</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C:\Users\Alex\Desktop\Loghi progetto\Erasmus+\eu_flag_co_funded_vect_pos_[cmyk]_right-[Convertito].png" id="325" name="Google Shape;325;p28"/>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326" name="Google Shape;326;p28"/>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327" name="Google Shape;327;p28"/>
          <p:cNvSpPr txBox="1"/>
          <p:nvPr/>
        </p:nvSpPr>
        <p:spPr>
          <a:xfrm>
            <a:off x="571472" y="1214428"/>
            <a:ext cx="8143932" cy="2714643"/>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b="1" sz="2400">
              <a:solidFill>
                <a:srgbClr val="7F7F7F"/>
              </a:solidFill>
              <a:latin typeface="Open Sans"/>
              <a:ea typeface="Open Sans"/>
              <a:cs typeface="Open Sans"/>
              <a:sym typeface="Open Sans"/>
            </a:endParaRPr>
          </a:p>
        </p:txBody>
      </p:sp>
      <p:pic>
        <p:nvPicPr>
          <p:cNvPr id="328" name="Google Shape;328;p28"/>
          <p:cNvPicPr preferRelativeResize="0"/>
          <p:nvPr/>
        </p:nvPicPr>
        <p:blipFill rotWithShape="1">
          <a:blip r:embed="rId4">
            <a:alphaModFix/>
          </a:blip>
          <a:srcRect b="0" l="0" r="0" t="0"/>
          <a:stretch/>
        </p:blipFill>
        <p:spPr>
          <a:xfrm>
            <a:off x="6156176" y="2140747"/>
            <a:ext cx="1701070" cy="862003"/>
          </a:xfrm>
          <a:prstGeom prst="rect">
            <a:avLst/>
          </a:prstGeom>
          <a:noFill/>
          <a:ln>
            <a:noFill/>
          </a:ln>
        </p:spPr>
      </p:pic>
      <p:sp>
        <p:nvSpPr>
          <p:cNvPr id="329" name="Google Shape;329;p28"/>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2. Estrategias de prevención</a:t>
            </a:r>
            <a:endParaRPr sz="1400">
              <a:solidFill>
                <a:srgbClr val="7F7F7F"/>
              </a:solidFill>
            </a:endParaRPr>
          </a:p>
        </p:txBody>
      </p:sp>
      <p:sp>
        <p:nvSpPr>
          <p:cNvPr id="330" name="Google Shape;330;p28"/>
          <p:cNvSpPr/>
          <p:nvPr/>
        </p:nvSpPr>
        <p:spPr>
          <a:xfrm>
            <a:off x="571472" y="1140589"/>
            <a:ext cx="5296672"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PASO 4 - Desarrollar un plan de prevención</a:t>
            </a:r>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El desarrollo de un plan de prevención permite identificar las actividades que pueden ayudar en el proceso de prevención.</a:t>
            </a:r>
            <a:endParaRPr/>
          </a:p>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Un plan de prevención debe estar compuesto por:</a:t>
            </a:r>
            <a:endParaRPr/>
          </a:p>
          <a:p>
            <a:pPr indent="-285750" lvl="0" marL="285750" marR="0" rtl="0" algn="just">
              <a:spcBef>
                <a:spcPts val="0"/>
              </a:spcBef>
              <a:spcAft>
                <a:spcPts val="0"/>
              </a:spcAft>
              <a:buClr>
                <a:srgbClr val="7F7F7F"/>
              </a:buClr>
              <a:buSzPts val="1600"/>
              <a:buFont typeface="Arial"/>
              <a:buChar char="•"/>
            </a:pPr>
            <a:r>
              <a:rPr b="1" lang="es-ES" sz="1600">
                <a:solidFill>
                  <a:srgbClr val="7F7F7F"/>
                </a:solidFill>
                <a:latin typeface="Open Sans"/>
                <a:ea typeface="Open Sans"/>
                <a:cs typeface="Open Sans"/>
                <a:sym typeface="Open Sans"/>
              </a:rPr>
              <a:t>Objetivo de la intervención.</a:t>
            </a:r>
            <a:endParaRPr/>
          </a:p>
          <a:p>
            <a:pPr indent="-285750" lvl="0" marL="285750" marR="0" rtl="0" algn="just">
              <a:spcBef>
                <a:spcPts val="0"/>
              </a:spcBef>
              <a:spcAft>
                <a:spcPts val="0"/>
              </a:spcAft>
              <a:buClr>
                <a:srgbClr val="7F7F7F"/>
              </a:buClr>
              <a:buSzPts val="1600"/>
              <a:buFont typeface="Arial"/>
              <a:buChar char="•"/>
            </a:pPr>
            <a:r>
              <a:rPr b="1" lang="es-ES" sz="1600">
                <a:solidFill>
                  <a:srgbClr val="7F7F7F"/>
                </a:solidFill>
                <a:latin typeface="Open Sans"/>
                <a:ea typeface="Open Sans"/>
                <a:cs typeface="Open Sans"/>
                <a:sym typeface="Open Sans"/>
              </a:rPr>
              <a:t>Ocupaciones</a:t>
            </a:r>
            <a:endParaRPr/>
          </a:p>
          <a:p>
            <a:pPr indent="-285750" lvl="0" marL="285750" marR="0" rtl="0" algn="just">
              <a:spcBef>
                <a:spcPts val="0"/>
              </a:spcBef>
              <a:spcAft>
                <a:spcPts val="0"/>
              </a:spcAft>
              <a:buClr>
                <a:srgbClr val="7F7F7F"/>
              </a:buClr>
              <a:buSzPts val="1600"/>
              <a:buFont typeface="Arial"/>
              <a:buChar char="•"/>
            </a:pPr>
            <a:r>
              <a:rPr b="1" lang="es-ES" sz="1600">
                <a:solidFill>
                  <a:srgbClr val="7F7F7F"/>
                </a:solidFill>
                <a:latin typeface="Open Sans"/>
                <a:ea typeface="Open Sans"/>
                <a:cs typeface="Open Sans"/>
                <a:sym typeface="Open Sans"/>
              </a:rPr>
              <a:t>Indicadores</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descr="C:\Users\Alex\Desktop\Loghi progetto\Erasmus+\eu_flag_co_funded_vect_pos_[cmyk]_right-[Convertito].png" id="335" name="Google Shape;335;p29"/>
          <p:cNvPicPr preferRelativeResize="0"/>
          <p:nvPr/>
        </p:nvPicPr>
        <p:blipFill rotWithShape="1">
          <a:blip r:embed="rId3">
            <a:alphaModFix/>
          </a:blip>
          <a:srcRect b="0" l="0" r="0" t="0"/>
          <a:stretch/>
        </p:blipFill>
        <p:spPr>
          <a:xfrm>
            <a:off x="395536" y="4348934"/>
            <a:ext cx="1906823" cy="545351"/>
          </a:xfrm>
          <a:prstGeom prst="rect">
            <a:avLst/>
          </a:prstGeom>
          <a:noFill/>
          <a:ln>
            <a:noFill/>
          </a:ln>
        </p:spPr>
      </p:pic>
      <p:sp>
        <p:nvSpPr>
          <p:cNvPr id="336" name="Google Shape;336;p29"/>
          <p:cNvSpPr txBox="1"/>
          <p:nvPr/>
        </p:nvSpPr>
        <p:spPr>
          <a:xfrm>
            <a:off x="2411760" y="4284886"/>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337" name="Google Shape;337;p29"/>
          <p:cNvSpPr txBox="1"/>
          <p:nvPr/>
        </p:nvSpPr>
        <p:spPr>
          <a:xfrm>
            <a:off x="642910" y="1285866"/>
            <a:ext cx="7858180" cy="2500330"/>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7F7F7F"/>
              </a:solidFill>
              <a:latin typeface="Open Sans"/>
              <a:ea typeface="Open Sans"/>
              <a:cs typeface="Open Sans"/>
              <a:sym typeface="Open Sans"/>
            </a:endParaRPr>
          </a:p>
        </p:txBody>
      </p:sp>
      <p:pic>
        <p:nvPicPr>
          <p:cNvPr descr="Risultati immagini per children multicultural sport" id="338" name="Google Shape;338;p29"/>
          <p:cNvPicPr preferRelativeResize="0"/>
          <p:nvPr/>
        </p:nvPicPr>
        <p:blipFill rotWithShape="1">
          <a:blip r:embed="rId4">
            <a:alphaModFix/>
          </a:blip>
          <a:srcRect b="0" l="0" r="0" t="0"/>
          <a:stretch/>
        </p:blipFill>
        <p:spPr>
          <a:xfrm>
            <a:off x="3419872" y="2547339"/>
            <a:ext cx="1928794" cy="1084947"/>
          </a:xfrm>
          <a:prstGeom prst="rect">
            <a:avLst/>
          </a:prstGeom>
          <a:noFill/>
          <a:ln>
            <a:noFill/>
          </a:ln>
          <a:effectLst>
            <a:outerShdw blurRad="292100" rotWithShape="0" algn="tl" dir="2700000" dist="139700">
              <a:srgbClr val="333333">
                <a:alpha val="64705"/>
              </a:srgbClr>
            </a:outerShdw>
          </a:effectLst>
        </p:spPr>
      </p:pic>
      <p:sp>
        <p:nvSpPr>
          <p:cNvPr id="339" name="Google Shape;339;p29"/>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2. Estrategias de prevención</a:t>
            </a:r>
            <a:endParaRPr sz="1400">
              <a:solidFill>
                <a:srgbClr val="7F7F7F"/>
              </a:solidFill>
            </a:endParaRPr>
          </a:p>
        </p:txBody>
      </p:sp>
      <p:sp>
        <p:nvSpPr>
          <p:cNvPr id="340" name="Google Shape;340;p29"/>
          <p:cNvSpPr/>
          <p:nvPr/>
        </p:nvSpPr>
        <p:spPr>
          <a:xfrm>
            <a:off x="714348" y="1108912"/>
            <a:ext cx="7786742"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7F7F7F"/>
                </a:solidFill>
                <a:latin typeface="Open Sans"/>
                <a:ea typeface="Open Sans"/>
                <a:cs typeface="Open Sans"/>
                <a:sym typeface="Open Sans"/>
              </a:rPr>
              <a:t>PASO 5 – Implementación</a:t>
            </a:r>
            <a:endParaRPr/>
          </a:p>
          <a:p>
            <a:pPr indent="0" lvl="0" marL="0" marR="0" rtl="0" algn="ctr">
              <a:spcBef>
                <a:spcPts val="0"/>
              </a:spcBef>
              <a:spcAft>
                <a:spcPts val="0"/>
              </a:spcAft>
              <a:buNone/>
            </a:pPr>
            <a:r>
              <a:t/>
            </a:r>
            <a:endParaRPr b="1" sz="1600">
              <a:solidFill>
                <a:srgbClr val="7F7F7F"/>
              </a:solidFill>
              <a:latin typeface="Open Sans"/>
              <a:ea typeface="Open Sans"/>
              <a:cs typeface="Open Sans"/>
              <a:sym typeface="Open Sans"/>
            </a:endParaRPr>
          </a:p>
          <a:p>
            <a:pPr indent="0" lvl="0" marL="0" marR="0" rtl="0" algn="l">
              <a:spcBef>
                <a:spcPts val="0"/>
              </a:spcBef>
              <a:spcAft>
                <a:spcPts val="0"/>
              </a:spcAft>
              <a:buNone/>
            </a:pPr>
            <a:r>
              <a:rPr lang="es-ES" sz="1600">
                <a:solidFill>
                  <a:srgbClr val="7F7F7F"/>
                </a:solidFill>
                <a:latin typeface="Open Sans"/>
                <a:ea typeface="Open Sans"/>
                <a:cs typeface="Open Sans"/>
                <a:sym typeface="Open Sans"/>
              </a:rPr>
              <a:t>Durante el proceso de implementación, sería útil observar la dinámica del grupo y tomar notas útiles en el proceso de evaluación.</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pic>
        <p:nvPicPr>
          <p:cNvPr descr="C:\Users\Alex\Desktop\Loghi progetto\Erasmus+\eu_flag_co_funded_vect_pos_[cmyk]_right-[Convertito].png" id="48" name="Google Shape;48;p3"/>
          <p:cNvPicPr preferRelativeResize="0"/>
          <p:nvPr/>
        </p:nvPicPr>
        <p:blipFill rotWithShape="1">
          <a:blip r:embed="rId3">
            <a:alphaModFix/>
          </a:blip>
          <a:srcRect b="0" l="0" r="0" t="0"/>
          <a:stretch/>
        </p:blipFill>
        <p:spPr>
          <a:xfrm>
            <a:off x="375551" y="4417101"/>
            <a:ext cx="1906823" cy="545351"/>
          </a:xfrm>
          <a:prstGeom prst="rect">
            <a:avLst/>
          </a:prstGeom>
          <a:noFill/>
          <a:ln>
            <a:noFill/>
          </a:ln>
        </p:spPr>
      </p:pic>
      <p:sp>
        <p:nvSpPr>
          <p:cNvPr id="49" name="Google Shape;49;p3"/>
          <p:cNvSpPr txBox="1"/>
          <p:nvPr/>
        </p:nvSpPr>
        <p:spPr>
          <a:xfrm>
            <a:off x="2483768" y="4407206"/>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50" name="Google Shape;50;p3"/>
          <p:cNvSpPr/>
          <p:nvPr/>
        </p:nvSpPr>
        <p:spPr>
          <a:xfrm>
            <a:off x="755576" y="1725914"/>
            <a:ext cx="7488832"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rgbClr val="7F7F7F"/>
                </a:solidFill>
                <a:latin typeface="Open Sans"/>
                <a:ea typeface="Open Sans"/>
                <a:cs typeface="Open Sans"/>
                <a:sym typeface="Open Sans"/>
              </a:rPr>
              <a:t>El módulo se centra en los aspectos psicológicos del fenómeno del prejuicio, concebido como uno de los principales determinantes de la violencia y la exclusión. Según la literatura psicológica, los juicios de prejuicio expresados cuando en el ambiente no hay elementos suficientes para una evaluación completa (Allport, 1954). En la psicología social, el prejuicio surge en situaciones muy específicas, como lo demuestran Billig y Tajfel (1973) en el supuesto de "paradigma de grupo mínimo". Sin embargo, los prejuicios pueden reducirse de acuerdo con la estrategia de Allport derivada de la Teoría del contacto (1954). El módulo consta de cinco temas, que tratan sobre la prevención (Tema 1, Tema 5), la resolución de conflictos de violencia y exclusión debidos a prejuicios (Tema 1, Tema 3) y la gestión de sus consecuencias, ambos en la víctima y el agresor (Tema 4)</a:t>
            </a:r>
            <a:endParaRPr/>
          </a:p>
        </p:txBody>
      </p:sp>
      <p:sp>
        <p:nvSpPr>
          <p:cNvPr id="51" name="Google Shape;51;p3"/>
          <p:cNvSpPr/>
          <p:nvPr/>
        </p:nvSpPr>
        <p:spPr>
          <a:xfrm>
            <a:off x="1115616" y="123478"/>
            <a:ext cx="648072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7F7F7F"/>
                </a:solidFill>
                <a:latin typeface="Open Sans"/>
                <a:ea typeface="Open Sans"/>
                <a:cs typeface="Open Sans"/>
                <a:sym typeface="Open Sans"/>
              </a:rPr>
              <a:t>El prejuicio y la resolución de problemas en la violencia y exclusión</a:t>
            </a:r>
            <a:endParaRPr/>
          </a:p>
        </p:txBody>
      </p:sp>
      <p:sp>
        <p:nvSpPr>
          <p:cNvPr id="52" name="Google Shape;52;p3"/>
          <p:cNvSpPr/>
          <p:nvPr/>
        </p:nvSpPr>
        <p:spPr>
          <a:xfrm>
            <a:off x="3059832" y="769809"/>
            <a:ext cx="2223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7F7F7F"/>
                </a:solidFill>
                <a:latin typeface="Open Sans"/>
                <a:ea typeface="Open Sans"/>
                <a:cs typeface="Open Sans"/>
                <a:sym typeface="Open Sans"/>
              </a:rPr>
              <a:t>Módulo- Programa</a:t>
            </a:r>
            <a:endParaRPr b="1" sz="1800">
              <a:solidFill>
                <a:srgbClr val="7F7F7F"/>
              </a:solidFill>
              <a:latin typeface="Open Sans"/>
              <a:ea typeface="Open Sans"/>
              <a:cs typeface="Open Sans"/>
              <a:sym typeface="Open Sans"/>
            </a:endParaRPr>
          </a:p>
        </p:txBody>
      </p:sp>
      <p:sp>
        <p:nvSpPr>
          <p:cNvPr id="53" name="Google Shape;53;p3"/>
          <p:cNvSpPr txBox="1"/>
          <p:nvPr/>
        </p:nvSpPr>
        <p:spPr>
          <a:xfrm>
            <a:off x="410881" y="1251170"/>
            <a:ext cx="135806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rgbClr val="7F7F7F"/>
                </a:solidFill>
                <a:latin typeface="Open Sans"/>
                <a:ea typeface="Open Sans"/>
                <a:cs typeface="Open Sans"/>
                <a:sym typeface="Open Sans"/>
              </a:rPr>
              <a:t>Descripción</a:t>
            </a:r>
            <a:endParaRPr b="1" sz="16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C:\Users\Alex\Desktop\Loghi progetto\Erasmus+\eu_flag_co_funded_vect_pos_[cmyk]_right-[Convertito].png" id="345" name="Google Shape;345;p30"/>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346" name="Google Shape;346;p30"/>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347" name="Google Shape;347;p30"/>
          <p:cNvSpPr txBox="1"/>
          <p:nvPr/>
        </p:nvSpPr>
        <p:spPr>
          <a:xfrm>
            <a:off x="357158" y="1214428"/>
            <a:ext cx="8358246" cy="271464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7F7F7F"/>
              </a:solidFill>
              <a:latin typeface="Open Sans"/>
              <a:ea typeface="Open Sans"/>
              <a:cs typeface="Open Sans"/>
              <a:sym typeface="Open Sans"/>
            </a:endParaRPr>
          </a:p>
        </p:txBody>
      </p:sp>
      <p:pic>
        <p:nvPicPr>
          <p:cNvPr id="348" name="Google Shape;348;p30"/>
          <p:cNvPicPr preferRelativeResize="0"/>
          <p:nvPr/>
        </p:nvPicPr>
        <p:blipFill rotWithShape="1">
          <a:blip r:embed="rId4">
            <a:alphaModFix/>
          </a:blip>
          <a:srcRect b="0" l="0" r="0" t="0"/>
          <a:stretch/>
        </p:blipFill>
        <p:spPr>
          <a:xfrm>
            <a:off x="1214414" y="785800"/>
            <a:ext cx="847721" cy="859100"/>
          </a:xfrm>
          <a:prstGeom prst="rect">
            <a:avLst/>
          </a:prstGeom>
          <a:noFill/>
          <a:ln>
            <a:noFill/>
          </a:ln>
        </p:spPr>
      </p:pic>
      <p:sp>
        <p:nvSpPr>
          <p:cNvPr id="349" name="Google Shape;349;p30"/>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2. Estrategias de prevención</a:t>
            </a:r>
            <a:endParaRPr sz="1400">
              <a:solidFill>
                <a:srgbClr val="7F7F7F"/>
              </a:solidFill>
            </a:endParaRPr>
          </a:p>
        </p:txBody>
      </p:sp>
      <p:sp>
        <p:nvSpPr>
          <p:cNvPr id="350" name="Google Shape;350;p30"/>
          <p:cNvSpPr/>
          <p:nvPr/>
        </p:nvSpPr>
        <p:spPr>
          <a:xfrm>
            <a:off x="1350127" y="1451464"/>
            <a:ext cx="6500842"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7F7F7F"/>
                </a:solidFill>
                <a:latin typeface="Open Sans"/>
                <a:ea typeface="Open Sans"/>
                <a:cs typeface="Open Sans"/>
                <a:sym typeface="Open Sans"/>
              </a:rPr>
              <a:t>PASO 6 – Evaluación</a:t>
            </a:r>
            <a:endParaRPr/>
          </a:p>
          <a:p>
            <a:pPr indent="0" lvl="0" marL="0" marR="0" rtl="0" algn="ctr">
              <a:spcBef>
                <a:spcPts val="0"/>
              </a:spcBef>
              <a:spcAft>
                <a:spcPts val="0"/>
              </a:spcAft>
              <a:buNone/>
            </a:pPr>
            <a:r>
              <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En este proceso, se debe realizar una evaluación general del programa de prevención, en particular en relación con los indicadores que se han establecido durante el PASO 4.</a:t>
            </a:r>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Para la evaluación, considerar las notas tomadas durante la implementación puede ser útil.</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C:\Users\Alex\Desktop\Loghi progetto\Erasmus+\eu_flag_co_funded_vect_pos_[cmyk]_right-[Convertito].png" id="355" name="Google Shape;355;p31"/>
          <p:cNvPicPr preferRelativeResize="0"/>
          <p:nvPr/>
        </p:nvPicPr>
        <p:blipFill rotWithShape="1">
          <a:blip r:embed="rId3">
            <a:alphaModFix/>
          </a:blip>
          <a:srcRect b="0" l="0" r="0" t="0"/>
          <a:stretch/>
        </p:blipFill>
        <p:spPr>
          <a:xfrm>
            <a:off x="467544" y="4403382"/>
            <a:ext cx="1906823" cy="545351"/>
          </a:xfrm>
          <a:prstGeom prst="rect">
            <a:avLst/>
          </a:prstGeom>
          <a:noFill/>
          <a:ln>
            <a:noFill/>
          </a:ln>
        </p:spPr>
      </p:pic>
      <p:sp>
        <p:nvSpPr>
          <p:cNvPr id="356" name="Google Shape;356;p31"/>
          <p:cNvSpPr txBox="1"/>
          <p:nvPr/>
        </p:nvSpPr>
        <p:spPr>
          <a:xfrm>
            <a:off x="2483768" y="4371950"/>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357" name="Google Shape;357;p31"/>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2. Estrategias de prevención</a:t>
            </a:r>
            <a:endParaRPr sz="1400">
              <a:solidFill>
                <a:srgbClr val="7F7F7F"/>
              </a:solidFill>
            </a:endParaRPr>
          </a:p>
        </p:txBody>
      </p:sp>
      <p:pic>
        <p:nvPicPr>
          <p:cNvPr id="358" name="Google Shape;358;p31"/>
          <p:cNvPicPr preferRelativeResize="0"/>
          <p:nvPr/>
        </p:nvPicPr>
        <p:blipFill rotWithShape="1">
          <a:blip r:embed="rId4">
            <a:alphaModFix/>
          </a:blip>
          <a:srcRect b="0" l="0" r="0" t="0"/>
          <a:stretch/>
        </p:blipFill>
        <p:spPr>
          <a:xfrm>
            <a:off x="2483768" y="627534"/>
            <a:ext cx="4929222" cy="3488373"/>
          </a:xfrm>
          <a:prstGeom prst="rect">
            <a:avLst/>
          </a:prstGeom>
          <a:noFill/>
          <a:ln>
            <a:noFill/>
          </a:ln>
        </p:spPr>
      </p:pic>
      <p:sp>
        <p:nvSpPr>
          <p:cNvPr id="359" name="Google Shape;359;p31"/>
          <p:cNvSpPr txBox="1"/>
          <p:nvPr/>
        </p:nvSpPr>
        <p:spPr>
          <a:xfrm>
            <a:off x="571472" y="1000114"/>
            <a:ext cx="25717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Open Sans"/>
                <a:ea typeface="Open Sans"/>
                <a:cs typeface="Open Sans"/>
                <a:sym typeface="Open Sans"/>
              </a:rPr>
              <a:t>Ejemplo</a:t>
            </a:r>
            <a:endParaRPr b="1" sz="1800">
              <a:solidFill>
                <a:schemeClr val="dk1"/>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C:\Users\Alex\Desktop\Loghi progetto\Erasmus+\eu_flag_co_funded_vect_pos_[cmyk]_right-[Convertito].png" id="364" name="Google Shape;364;p32"/>
          <p:cNvPicPr preferRelativeResize="0"/>
          <p:nvPr/>
        </p:nvPicPr>
        <p:blipFill rotWithShape="1">
          <a:blip r:embed="rId3">
            <a:alphaModFix/>
          </a:blip>
          <a:srcRect b="0" l="0" r="0" t="0"/>
          <a:stretch/>
        </p:blipFill>
        <p:spPr>
          <a:xfrm>
            <a:off x="420732" y="4482281"/>
            <a:ext cx="1906823" cy="545351"/>
          </a:xfrm>
          <a:prstGeom prst="rect">
            <a:avLst/>
          </a:prstGeom>
          <a:noFill/>
          <a:ln>
            <a:noFill/>
          </a:ln>
        </p:spPr>
      </p:pic>
      <p:sp>
        <p:nvSpPr>
          <p:cNvPr id="365" name="Google Shape;365;p32"/>
          <p:cNvSpPr txBox="1"/>
          <p:nvPr/>
        </p:nvSpPr>
        <p:spPr>
          <a:xfrm>
            <a:off x="2339752" y="448228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366" name="Google Shape;366;p32"/>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2. Estrategias de prevención</a:t>
            </a:r>
            <a:endParaRPr sz="1400">
              <a:solidFill>
                <a:srgbClr val="7F7F7F"/>
              </a:solidFill>
            </a:endParaRPr>
          </a:p>
        </p:txBody>
      </p:sp>
      <p:sp>
        <p:nvSpPr>
          <p:cNvPr id="367" name="Google Shape;367;p32"/>
          <p:cNvSpPr txBox="1"/>
          <p:nvPr/>
        </p:nvSpPr>
        <p:spPr>
          <a:xfrm>
            <a:off x="971600" y="896183"/>
            <a:ext cx="6624736"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Ejemplo: el modelo de salud pública</a:t>
            </a:r>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En Carolina del Norte, la prevención de la violencia ha sido el centro de atención de cinco agencias estatales, que dieron origen al Modelo de Salud Pública.</a:t>
            </a:r>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Según este modelo, una estrategia de prevención hacia la violencia debe estar compuesta por cuatro pasos.</a:t>
            </a:r>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El primero considera la definición del problema. Identificar qué problema es relevante para la comunidad debe ser esencial al principio</a:t>
            </a:r>
            <a:endParaRPr b="1" sz="1600">
              <a:solidFill>
                <a:schemeClr val="dk1"/>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descr="C:\Users\Alex\Desktop\Loghi progetto\Erasmus+\eu_flag_co_funded_vect_pos_[cmyk]_right-[Convertito].png" id="372" name="Google Shape;372;p33"/>
          <p:cNvPicPr preferRelativeResize="0"/>
          <p:nvPr/>
        </p:nvPicPr>
        <p:blipFill rotWithShape="1">
          <a:blip r:embed="rId3">
            <a:alphaModFix/>
          </a:blip>
          <a:srcRect b="0" l="0" r="0" t="0"/>
          <a:stretch/>
        </p:blipFill>
        <p:spPr>
          <a:xfrm>
            <a:off x="467544" y="4382687"/>
            <a:ext cx="1906823" cy="545351"/>
          </a:xfrm>
          <a:prstGeom prst="rect">
            <a:avLst/>
          </a:prstGeom>
          <a:noFill/>
          <a:ln>
            <a:noFill/>
          </a:ln>
        </p:spPr>
      </p:pic>
      <p:sp>
        <p:nvSpPr>
          <p:cNvPr id="373" name="Google Shape;373;p33"/>
          <p:cNvSpPr txBox="1"/>
          <p:nvPr/>
        </p:nvSpPr>
        <p:spPr>
          <a:xfrm>
            <a:off x="2483768" y="4382687"/>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374" name="Google Shape;374;p33"/>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2. Estrategias de prevención</a:t>
            </a:r>
            <a:endParaRPr sz="1400">
              <a:solidFill>
                <a:srgbClr val="7F7F7F"/>
              </a:solidFill>
            </a:endParaRPr>
          </a:p>
        </p:txBody>
      </p:sp>
      <p:sp>
        <p:nvSpPr>
          <p:cNvPr id="375" name="Google Shape;375;p33"/>
          <p:cNvSpPr txBox="1"/>
          <p:nvPr/>
        </p:nvSpPr>
        <p:spPr>
          <a:xfrm>
            <a:off x="1115616" y="896183"/>
            <a:ext cx="6768752"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rgbClr val="7F7F7F"/>
                </a:solidFill>
                <a:latin typeface="Open Sans"/>
                <a:ea typeface="Open Sans"/>
                <a:cs typeface="Open Sans"/>
                <a:sym typeface="Open Sans"/>
              </a:rPr>
              <a:t>	</a:t>
            </a:r>
            <a:r>
              <a:rPr b="1" lang="es-ES" sz="1600">
                <a:solidFill>
                  <a:srgbClr val="7F7F7F"/>
                </a:solidFill>
                <a:latin typeface="Open Sans"/>
                <a:ea typeface="Open Sans"/>
                <a:cs typeface="Open Sans"/>
                <a:sym typeface="Open Sans"/>
              </a:rPr>
              <a:t>Ejemplo: el modelo de salud pública</a:t>
            </a:r>
            <a:endParaRPr/>
          </a:p>
          <a:p>
            <a:pPr indent="0" lvl="0" marL="0" marR="0" rtl="0" algn="l">
              <a:spcBef>
                <a:spcPts val="0"/>
              </a:spcBef>
              <a:spcAft>
                <a:spcPts val="0"/>
              </a:spcAft>
              <a:buNone/>
            </a:pPr>
            <a:r>
              <a:t/>
            </a:r>
            <a:endParaRPr b="1" sz="1600">
              <a:solidFill>
                <a:srgbClr val="7F7F7F"/>
              </a:solidFill>
              <a:latin typeface="Open Sans"/>
              <a:ea typeface="Open Sans"/>
              <a:cs typeface="Open Sans"/>
              <a:sym typeface="Open Sans"/>
            </a:endParaRPr>
          </a:p>
          <a:p>
            <a:pPr indent="-285750" lvl="0" marL="285750" marR="0" rtl="0" algn="l">
              <a:spcBef>
                <a:spcPts val="0"/>
              </a:spcBef>
              <a:spcAft>
                <a:spcPts val="0"/>
              </a:spcAft>
              <a:buClr>
                <a:srgbClr val="7F7F7F"/>
              </a:buClr>
              <a:buSzPts val="1600"/>
              <a:buFont typeface="Arial"/>
              <a:buChar char="•"/>
            </a:pPr>
            <a:r>
              <a:rPr b="1" lang="es-ES" sz="1600">
                <a:solidFill>
                  <a:srgbClr val="7F7F7F"/>
                </a:solidFill>
                <a:latin typeface="Open Sans"/>
                <a:ea typeface="Open Sans"/>
                <a:cs typeface="Open Sans"/>
                <a:sym typeface="Open Sans"/>
              </a:rPr>
              <a:t> Identificación de factores de riesgo y protección.</a:t>
            </a:r>
            <a:endParaRPr/>
          </a:p>
          <a:p>
            <a:pPr indent="0" lvl="0" marL="0" marR="0" rtl="0" algn="l">
              <a:spcBef>
                <a:spcPts val="0"/>
              </a:spcBef>
              <a:spcAft>
                <a:spcPts val="0"/>
              </a:spcAft>
              <a:buNone/>
            </a:pPr>
            <a:r>
              <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En este paso, es importante recopilar información sobre el problema mediante la definición de los factores que representan un riesgo o una protección en la situación específica. Esto es posible a través de las siguientes acciones:</a:t>
            </a:r>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600"/>
              <a:buFont typeface="Noto Sans Symbols"/>
              <a:buChar char="▪"/>
            </a:pPr>
            <a:r>
              <a:rPr lang="es-ES" sz="1600">
                <a:solidFill>
                  <a:srgbClr val="7F7F7F"/>
                </a:solidFill>
                <a:latin typeface="Open Sans"/>
                <a:ea typeface="Open Sans"/>
                <a:cs typeface="Open Sans"/>
                <a:sym typeface="Open Sans"/>
              </a:rPr>
              <a:t>utilizando la información existente</a:t>
            </a:r>
            <a:endParaRPr/>
          </a:p>
          <a:p>
            <a:pPr indent="-285750" lvl="0" marL="285750" marR="0" rtl="0" algn="just">
              <a:spcBef>
                <a:spcPts val="0"/>
              </a:spcBef>
              <a:spcAft>
                <a:spcPts val="0"/>
              </a:spcAft>
              <a:buClr>
                <a:srgbClr val="7F7F7F"/>
              </a:buClr>
              <a:buSzPts val="1600"/>
              <a:buFont typeface="Noto Sans Symbols"/>
              <a:buChar char="▪"/>
            </a:pPr>
            <a:r>
              <a:rPr lang="es-ES" sz="1600">
                <a:solidFill>
                  <a:srgbClr val="7F7F7F"/>
                </a:solidFill>
                <a:latin typeface="Open Sans"/>
                <a:ea typeface="Open Sans"/>
                <a:cs typeface="Open Sans"/>
                <a:sym typeface="Open Sans"/>
              </a:rPr>
              <a:t>recogiendo datos por su cuenta</a:t>
            </a:r>
            <a:endParaRPr/>
          </a:p>
          <a:p>
            <a:pPr indent="-285750" lvl="0" marL="285750" marR="0" rtl="0" algn="just">
              <a:spcBef>
                <a:spcPts val="0"/>
              </a:spcBef>
              <a:spcAft>
                <a:spcPts val="0"/>
              </a:spcAft>
              <a:buClr>
                <a:srgbClr val="7F7F7F"/>
              </a:buClr>
              <a:buSzPts val="1600"/>
              <a:buFont typeface="Noto Sans Symbols"/>
              <a:buChar char="▪"/>
            </a:pPr>
            <a:r>
              <a:rPr lang="es-ES" sz="1600">
                <a:solidFill>
                  <a:srgbClr val="7F7F7F"/>
                </a:solidFill>
                <a:latin typeface="Open Sans"/>
                <a:ea typeface="Open Sans"/>
                <a:cs typeface="Open Sans"/>
                <a:sym typeface="Open Sans"/>
              </a:rPr>
              <a:t>aprendiendo lo que los otros están haciendo</a:t>
            </a:r>
            <a:endParaRPr sz="16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descr="C:\Users\Alex\Desktop\Loghi progetto\Erasmus+\eu_flag_co_funded_vect_pos_[cmyk]_right-[Convertito].png" id="380" name="Google Shape;380;p34"/>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381" name="Google Shape;381;p34"/>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382" name="Google Shape;382;p34"/>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2. Estrategias de prevención</a:t>
            </a:r>
            <a:endParaRPr sz="1400">
              <a:solidFill>
                <a:srgbClr val="7F7F7F"/>
              </a:solidFill>
            </a:endParaRPr>
          </a:p>
        </p:txBody>
      </p:sp>
      <p:sp>
        <p:nvSpPr>
          <p:cNvPr id="383" name="Google Shape;383;p34"/>
          <p:cNvSpPr txBox="1"/>
          <p:nvPr/>
        </p:nvSpPr>
        <p:spPr>
          <a:xfrm>
            <a:off x="1043608" y="642924"/>
            <a:ext cx="7056784" cy="31393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Ejemplo: el modelo de salud pública</a:t>
            </a:r>
            <a:endParaRPr/>
          </a:p>
          <a:p>
            <a:pPr indent="0" lvl="0" marL="0" marR="0" rtl="0" algn="l">
              <a:spcBef>
                <a:spcPts val="0"/>
              </a:spcBef>
              <a:spcAft>
                <a:spcPts val="0"/>
              </a:spcAft>
              <a:buNone/>
            </a:pPr>
            <a:r>
              <a:t/>
            </a:r>
            <a:endParaRPr b="1" sz="18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800"/>
              <a:buFont typeface="Arial"/>
              <a:buChar char="•"/>
            </a:pPr>
            <a:r>
              <a:rPr b="1" lang="es-ES" sz="1800">
                <a:solidFill>
                  <a:srgbClr val="7F7F7F"/>
                </a:solidFill>
                <a:latin typeface="Open Sans"/>
                <a:ea typeface="Open Sans"/>
                <a:cs typeface="Open Sans"/>
                <a:sym typeface="Open Sans"/>
              </a:rPr>
              <a:t>  </a:t>
            </a:r>
            <a:r>
              <a:rPr b="1" lang="es-ES" sz="1600">
                <a:solidFill>
                  <a:srgbClr val="7F7F7F"/>
                </a:solidFill>
                <a:latin typeface="Open Sans"/>
                <a:ea typeface="Open Sans"/>
                <a:cs typeface="Open Sans"/>
                <a:sym typeface="Open Sans"/>
              </a:rPr>
              <a:t>Establecer una prioridad entre los factores</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Una vez que tenga una lista de los factores de riesgo y protección, es importante establecer un orden de prioridad entre estos factores. Esto se podría hacer considerando las siguientes características:</a:t>
            </a:r>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 </a:t>
            </a:r>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Importancia</a:t>
            </a:r>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Posibilidad de cambiar</a:t>
            </a:r>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Factibilidad</a:t>
            </a:r>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Impacto</a:t>
            </a:r>
            <a:endParaRPr sz="16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descr="C:\Users\Alex\Desktop\Loghi progetto\Erasmus+\eu_flag_co_funded_vect_pos_[cmyk]_right-[Convertito].png" id="388" name="Google Shape;388;p35"/>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389" name="Google Shape;389;p35"/>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390" name="Google Shape;390;p35"/>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2. Estrategias de prevención</a:t>
            </a:r>
            <a:endParaRPr sz="1400">
              <a:solidFill>
                <a:srgbClr val="7F7F7F"/>
              </a:solidFill>
            </a:endParaRPr>
          </a:p>
        </p:txBody>
      </p:sp>
      <p:sp>
        <p:nvSpPr>
          <p:cNvPr id="391" name="Google Shape;391;p35"/>
          <p:cNvSpPr txBox="1"/>
          <p:nvPr/>
        </p:nvSpPr>
        <p:spPr>
          <a:xfrm>
            <a:off x="827584" y="1493613"/>
            <a:ext cx="756084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800">
                <a:solidFill>
                  <a:srgbClr val="7F7F7F"/>
                </a:solidFill>
                <a:latin typeface="Open Sans"/>
                <a:ea typeface="Open Sans"/>
                <a:cs typeface="Open Sans"/>
                <a:sym typeface="Open Sans"/>
              </a:rPr>
              <a:t>Ejemplo: el modelo de salud pública</a:t>
            </a:r>
            <a:endParaRPr/>
          </a:p>
          <a:p>
            <a:pPr indent="0" lvl="0" marL="0" marR="0" rtl="0" algn="just">
              <a:spcBef>
                <a:spcPts val="0"/>
              </a:spcBef>
              <a:spcAft>
                <a:spcPts val="0"/>
              </a:spcAft>
              <a:buNone/>
            </a:pPr>
            <a:r>
              <a:t/>
            </a:r>
            <a:endParaRPr sz="18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800"/>
              <a:buFont typeface="Arial"/>
              <a:buChar char="•"/>
            </a:pPr>
            <a:r>
              <a:rPr lang="es-ES" sz="1800">
                <a:solidFill>
                  <a:srgbClr val="7F7F7F"/>
                </a:solidFill>
                <a:latin typeface="Open Sans"/>
                <a:ea typeface="Open Sans"/>
                <a:cs typeface="Open Sans"/>
                <a:sym typeface="Open Sans"/>
              </a:rPr>
              <a:t>Una vez que tenga todos los datos necesarios, puede desarrollar y probar la estrategia de prevención.</a:t>
            </a:r>
            <a:endParaRPr/>
          </a:p>
          <a:p>
            <a:pPr indent="-285750" lvl="0" marL="285750" marR="0" rtl="0" algn="just">
              <a:spcBef>
                <a:spcPts val="0"/>
              </a:spcBef>
              <a:spcAft>
                <a:spcPts val="0"/>
              </a:spcAft>
              <a:buClr>
                <a:srgbClr val="7F7F7F"/>
              </a:buClr>
              <a:buSzPts val="1800"/>
              <a:buFont typeface="Arial"/>
              <a:buChar char="•"/>
            </a:pPr>
            <a:r>
              <a:rPr lang="es-ES" sz="1800">
                <a:solidFill>
                  <a:srgbClr val="7F7F7F"/>
                </a:solidFill>
                <a:latin typeface="Open Sans"/>
                <a:ea typeface="Open Sans"/>
                <a:cs typeface="Open Sans"/>
                <a:sym typeface="Open Sans"/>
              </a:rPr>
              <a:t>Finalmente, se recomienda asegurar una adopción generalizada de la estrategia.</a:t>
            </a:r>
            <a:endParaRPr sz="1800">
              <a:solidFill>
                <a:schemeClr val="dk1"/>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6"/>
          <p:cNvSpPr txBox="1"/>
          <p:nvPr>
            <p:ph idx="1" type="subTitle"/>
          </p:nvPr>
        </p:nvSpPr>
        <p:spPr>
          <a:xfrm>
            <a:off x="1187624" y="592283"/>
            <a:ext cx="6400800" cy="609399"/>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2400"/>
              <a:buNone/>
            </a:pPr>
            <a:r>
              <a:rPr lang="es-ES"/>
              <a:t>Sección de conocimiento/Tareas</a:t>
            </a:r>
            <a:endParaRPr/>
          </a:p>
        </p:txBody>
      </p:sp>
      <p:pic>
        <p:nvPicPr>
          <p:cNvPr descr="C:\Users\Alex\Desktop\Loghi progetto\Erasmus+\eu_flag_co_funded_vect_pos_[cmyk]_right-[Convertito].png" id="397" name="Google Shape;397;p36"/>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398" name="Google Shape;398;p36"/>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399" name="Google Shape;399;p36"/>
          <p:cNvSpPr txBox="1"/>
          <p:nvPr/>
        </p:nvSpPr>
        <p:spPr>
          <a:xfrm>
            <a:off x="617101" y="908390"/>
            <a:ext cx="7361385" cy="218236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pic>
        <p:nvPicPr>
          <p:cNvPr descr="Risultati immagini per question mark" id="400" name="Google Shape;400;p36"/>
          <p:cNvPicPr preferRelativeResize="0"/>
          <p:nvPr/>
        </p:nvPicPr>
        <p:blipFill rotWithShape="1">
          <a:blip r:embed="rId4">
            <a:alphaModFix/>
          </a:blip>
          <a:srcRect b="0" l="0" r="0" t="0"/>
          <a:stretch/>
        </p:blipFill>
        <p:spPr>
          <a:xfrm>
            <a:off x="7825318" y="608945"/>
            <a:ext cx="1000132" cy="563455"/>
          </a:xfrm>
          <a:prstGeom prst="rect">
            <a:avLst/>
          </a:prstGeom>
          <a:noFill/>
          <a:ln>
            <a:noFill/>
          </a:ln>
        </p:spPr>
      </p:pic>
      <p:sp>
        <p:nvSpPr>
          <p:cNvPr id="401" name="Google Shape;401;p36"/>
          <p:cNvSpPr/>
          <p:nvPr/>
        </p:nvSpPr>
        <p:spPr>
          <a:xfrm>
            <a:off x="716930" y="172506"/>
            <a:ext cx="32656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rgbClr val="7F7F7F"/>
                </a:solidFill>
                <a:latin typeface="Open Sans"/>
                <a:ea typeface="Open Sans"/>
                <a:cs typeface="Open Sans"/>
                <a:sym typeface="Open Sans"/>
              </a:rPr>
              <a:t>Unidad 2. Estrategias de prevención</a:t>
            </a:r>
            <a:endParaRPr/>
          </a:p>
        </p:txBody>
      </p:sp>
      <p:sp>
        <p:nvSpPr>
          <p:cNvPr id="402" name="Google Shape;402;p36"/>
          <p:cNvSpPr/>
          <p:nvPr/>
        </p:nvSpPr>
        <p:spPr>
          <a:xfrm>
            <a:off x="1547664" y="1419622"/>
            <a:ext cx="5871294"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Preguntas de autoevaluación:</a:t>
            </a:r>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¿Cuántos niveles podemos distinguir en el proceso de prevención?</a:t>
            </a:r>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Explica qué es el proceso de prevención primaria/ secundaria/terciaria.</a:t>
            </a:r>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¿Cuál es el proceso de evaluación?</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descr="C:\Users\Alex\Desktop\Loghi progetto\Erasmus+\eu_flag_co_funded_vect_pos_[cmyk]_right-[Convertito].png" id="407" name="Google Shape;407;p37"/>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408" name="Google Shape;408;p37"/>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grpSp>
        <p:nvGrpSpPr>
          <p:cNvPr id="409" name="Google Shape;409;p37"/>
          <p:cNvGrpSpPr/>
          <p:nvPr/>
        </p:nvGrpSpPr>
        <p:grpSpPr>
          <a:xfrm>
            <a:off x="395536" y="3223318"/>
            <a:ext cx="8289810" cy="503270"/>
            <a:chOff x="-5652934" y="7068537"/>
            <a:chExt cx="16749559" cy="1016858"/>
          </a:xfrm>
        </p:grpSpPr>
        <p:pic>
          <p:nvPicPr>
            <p:cNvPr descr="K:\Progetti CESIE - da 26-11-2013\SAVE\Partners\defoin.jpeg" id="410" name="Google Shape;410;p37"/>
            <p:cNvPicPr preferRelativeResize="0"/>
            <p:nvPr/>
          </p:nvPicPr>
          <p:blipFill rotWithShape="1">
            <a:blip r:embed="rId4">
              <a:alphaModFix/>
            </a:blip>
            <a:srcRect b="0" l="0" r="0" t="0"/>
            <a:stretch/>
          </p:blipFill>
          <p:spPr>
            <a:xfrm>
              <a:off x="7905164" y="7089885"/>
              <a:ext cx="882923" cy="882923"/>
            </a:xfrm>
            <a:prstGeom prst="rect">
              <a:avLst/>
            </a:prstGeom>
            <a:noFill/>
            <a:ln>
              <a:noFill/>
            </a:ln>
          </p:spPr>
        </p:pic>
        <p:pic>
          <p:nvPicPr>
            <p:cNvPr descr="K:\Progetti CESIE - da 26-11-2013\SAVE\Partners\LithuanianUnionOfSportsFederations.jpg" id="411" name="Google Shape;411;p37"/>
            <p:cNvPicPr preferRelativeResize="0"/>
            <p:nvPr/>
          </p:nvPicPr>
          <p:blipFill rotWithShape="1">
            <a:blip r:embed="rId5">
              <a:alphaModFix/>
            </a:blip>
            <a:srcRect b="0" l="0" r="0" t="0"/>
            <a:stretch/>
          </p:blipFill>
          <p:spPr>
            <a:xfrm>
              <a:off x="3419872" y="7232912"/>
              <a:ext cx="1502704" cy="686149"/>
            </a:xfrm>
            <a:prstGeom prst="rect">
              <a:avLst/>
            </a:prstGeom>
            <a:noFill/>
            <a:ln>
              <a:noFill/>
            </a:ln>
          </p:spPr>
        </p:pic>
        <p:pic>
          <p:nvPicPr>
            <p:cNvPr descr="K:\Progetti CESIE - da 26-11-2013\SAVE\Partners\LSU.jpg" id="412" name="Google Shape;412;p37"/>
            <p:cNvPicPr preferRelativeResize="0"/>
            <p:nvPr/>
          </p:nvPicPr>
          <p:blipFill rotWithShape="1">
            <a:blip r:embed="rId6">
              <a:alphaModFix/>
            </a:blip>
            <a:srcRect b="0" l="0" r="0" t="0"/>
            <a:stretch/>
          </p:blipFill>
          <p:spPr>
            <a:xfrm>
              <a:off x="-5652934" y="7280408"/>
              <a:ext cx="1582921" cy="674033"/>
            </a:xfrm>
            <a:prstGeom prst="rect">
              <a:avLst/>
            </a:prstGeom>
            <a:noFill/>
            <a:ln>
              <a:noFill/>
            </a:ln>
          </p:spPr>
        </p:pic>
        <p:pic>
          <p:nvPicPr>
            <p:cNvPr descr="K:\Progetti CESIE - da 26-11-2013\SAVE\Partners\NOVISAD.jpg" id="413" name="Google Shape;413;p37"/>
            <p:cNvPicPr preferRelativeResize="0"/>
            <p:nvPr/>
          </p:nvPicPr>
          <p:blipFill rotWithShape="1">
            <a:blip r:embed="rId7">
              <a:alphaModFix/>
            </a:blip>
            <a:srcRect b="0" l="0" r="0" t="0"/>
            <a:stretch/>
          </p:blipFill>
          <p:spPr>
            <a:xfrm>
              <a:off x="2240692" y="7068537"/>
              <a:ext cx="953101" cy="948468"/>
            </a:xfrm>
            <a:prstGeom prst="rect">
              <a:avLst/>
            </a:prstGeom>
            <a:noFill/>
            <a:ln>
              <a:noFill/>
            </a:ln>
          </p:spPr>
        </p:pic>
        <p:pic>
          <p:nvPicPr>
            <p:cNvPr descr="K:\Progetti CESIE - da 26-11-2013\SAVE\Partners\sarajevo.jpg" id="414" name="Google Shape;414;p37"/>
            <p:cNvPicPr preferRelativeResize="0"/>
            <p:nvPr/>
          </p:nvPicPr>
          <p:blipFill rotWithShape="1">
            <a:blip r:embed="rId8">
              <a:alphaModFix/>
            </a:blip>
            <a:srcRect b="0" l="0" r="0" t="0"/>
            <a:stretch/>
          </p:blipFill>
          <p:spPr>
            <a:xfrm>
              <a:off x="1012410" y="7114656"/>
              <a:ext cx="939133" cy="939133"/>
            </a:xfrm>
            <a:prstGeom prst="rect">
              <a:avLst/>
            </a:prstGeom>
            <a:noFill/>
            <a:ln>
              <a:noFill/>
            </a:ln>
          </p:spPr>
        </p:pic>
        <p:pic>
          <p:nvPicPr>
            <p:cNvPr descr="K:\Progetti CESIE - da 26-11-2013\SAVE\Partners\SPLIT.jpg" id="415" name="Google Shape;415;p37"/>
            <p:cNvPicPr preferRelativeResize="0"/>
            <p:nvPr/>
          </p:nvPicPr>
          <p:blipFill rotWithShape="1">
            <a:blip r:embed="rId9">
              <a:alphaModFix/>
            </a:blip>
            <a:srcRect b="0" l="0" r="0" t="0"/>
            <a:stretch/>
          </p:blipFill>
          <p:spPr>
            <a:xfrm>
              <a:off x="-3780928" y="7315787"/>
              <a:ext cx="2221702" cy="603274"/>
            </a:xfrm>
            <a:prstGeom prst="rect">
              <a:avLst/>
            </a:prstGeom>
            <a:noFill/>
            <a:ln>
              <a:noFill/>
            </a:ln>
          </p:spPr>
        </p:pic>
        <p:pic>
          <p:nvPicPr>
            <p:cNvPr descr="K:\Progetti CESIE - da 26-11-2013\SAVE\Partners\UNIPA.jpg" id="416" name="Google Shape;416;p37"/>
            <p:cNvPicPr preferRelativeResize="0"/>
            <p:nvPr/>
          </p:nvPicPr>
          <p:blipFill rotWithShape="1">
            <a:blip r:embed="rId10">
              <a:alphaModFix/>
            </a:blip>
            <a:srcRect b="0" l="0" r="0" t="0"/>
            <a:stretch/>
          </p:blipFill>
          <p:spPr>
            <a:xfrm>
              <a:off x="-1292704" y="7136927"/>
              <a:ext cx="2003904" cy="948467"/>
            </a:xfrm>
            <a:prstGeom prst="rect">
              <a:avLst/>
            </a:prstGeom>
            <a:noFill/>
            <a:ln>
              <a:noFill/>
            </a:ln>
          </p:spPr>
        </p:pic>
        <p:pic>
          <p:nvPicPr>
            <p:cNvPr descr="K:\Progetti CESIE - da 26-11-2013\SAVE\Partners\WUS AUSTRIA.jpg" id="417" name="Google Shape;417;p37"/>
            <p:cNvPicPr preferRelativeResize="0"/>
            <p:nvPr/>
          </p:nvPicPr>
          <p:blipFill rotWithShape="1">
            <a:blip r:embed="rId11">
              <a:alphaModFix/>
            </a:blip>
            <a:srcRect b="0" l="0" r="0" t="0"/>
            <a:stretch/>
          </p:blipFill>
          <p:spPr>
            <a:xfrm>
              <a:off x="5148064" y="7337904"/>
              <a:ext cx="2519146" cy="492636"/>
            </a:xfrm>
            <a:prstGeom prst="rect">
              <a:avLst/>
            </a:prstGeom>
            <a:noFill/>
            <a:ln>
              <a:noFill/>
            </a:ln>
          </p:spPr>
        </p:pic>
        <p:pic>
          <p:nvPicPr>
            <p:cNvPr descr="K:\Materiale CESIE\Logo\CESIE-logo-web.png" id="418" name="Google Shape;418;p37"/>
            <p:cNvPicPr preferRelativeResize="0"/>
            <p:nvPr/>
          </p:nvPicPr>
          <p:blipFill rotWithShape="1">
            <a:blip r:embed="rId12">
              <a:alphaModFix/>
            </a:blip>
            <a:srcRect b="0" l="0" r="0" t="0"/>
            <a:stretch/>
          </p:blipFill>
          <p:spPr>
            <a:xfrm>
              <a:off x="9144000" y="7305617"/>
              <a:ext cx="1952625" cy="476250"/>
            </a:xfrm>
            <a:prstGeom prst="rect">
              <a:avLst/>
            </a:prstGeom>
            <a:noFill/>
            <a:ln>
              <a:noFill/>
            </a:ln>
          </p:spPr>
        </p:pic>
      </p:grpSp>
      <p:sp>
        <p:nvSpPr>
          <p:cNvPr id="419" name="Google Shape;419;p37"/>
          <p:cNvSpPr txBox="1"/>
          <p:nvPr/>
        </p:nvSpPr>
        <p:spPr>
          <a:xfrm>
            <a:off x="1000100" y="214296"/>
            <a:ext cx="728667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Fin de unidad 2</a:t>
            </a:r>
            <a:endParaRPr b="1" sz="18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8"/>
          <p:cNvSpPr txBox="1"/>
          <p:nvPr>
            <p:ph type="ctrTitle"/>
          </p:nvPr>
        </p:nvSpPr>
        <p:spPr>
          <a:xfrm>
            <a:off x="755576" y="3485614"/>
            <a:ext cx="7772400" cy="35706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7F7F7F"/>
              </a:buClr>
              <a:buSzPts val="1800"/>
              <a:buFont typeface="Open Sans"/>
              <a:buNone/>
            </a:pPr>
            <a:r>
              <a:rPr lang="es-ES" sz="1800">
                <a:solidFill>
                  <a:srgbClr val="7F7F7F"/>
                </a:solidFill>
              </a:rPr>
              <a:t>Unit 3. </a:t>
            </a:r>
            <a:r>
              <a:rPr b="0" lang="es-ES" sz="1800"/>
              <a:t>El </a:t>
            </a:r>
            <a:r>
              <a:rPr b="0" lang="es-ES" sz="1800">
                <a:solidFill>
                  <a:srgbClr val="7F7F7F"/>
                </a:solidFill>
              </a:rPr>
              <a:t>Conflicto</a:t>
            </a:r>
            <a:endParaRPr b="0" sz="1800">
              <a:solidFill>
                <a:srgbClr val="7F7F7F"/>
              </a:solidFill>
            </a:endParaRPr>
          </a:p>
        </p:txBody>
      </p:sp>
      <p:sp>
        <p:nvSpPr>
          <p:cNvPr id="425" name="Google Shape;425;p38"/>
          <p:cNvSpPr txBox="1"/>
          <p:nvPr/>
        </p:nvSpPr>
        <p:spPr>
          <a:xfrm>
            <a:off x="755576" y="3842679"/>
            <a:ext cx="7772400" cy="35706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7F7F7F"/>
              </a:buClr>
              <a:buSzPts val="1800"/>
              <a:buFont typeface="Open Sans"/>
              <a:buNone/>
            </a:pPr>
            <a:r>
              <a:t/>
            </a:r>
            <a:endParaRPr b="0" sz="1800">
              <a:solidFill>
                <a:srgbClr val="7F7F7F"/>
              </a:solidFill>
              <a:latin typeface="Open Sans"/>
              <a:ea typeface="Open Sans"/>
              <a:cs typeface="Open Sans"/>
              <a:sym typeface="Open Sans"/>
            </a:endParaRPr>
          </a:p>
        </p:txBody>
      </p:sp>
      <p:pic>
        <p:nvPicPr>
          <p:cNvPr descr="C:\Users\Alex\Desktop\Loghi progetto\Erasmus+\eu_flag_co_funded_vect_pos_[cmyk]_right-[Convertito].png" id="426" name="Google Shape;426;p38"/>
          <p:cNvPicPr preferRelativeResize="0"/>
          <p:nvPr/>
        </p:nvPicPr>
        <p:blipFill rotWithShape="1">
          <a:blip r:embed="rId3">
            <a:alphaModFix/>
          </a:blip>
          <a:srcRect b="0" l="0" r="0" t="0"/>
          <a:stretch/>
        </p:blipFill>
        <p:spPr>
          <a:xfrm>
            <a:off x="467544" y="4482281"/>
            <a:ext cx="1906823" cy="545351"/>
          </a:xfrm>
          <a:prstGeom prst="rect">
            <a:avLst/>
          </a:prstGeom>
          <a:noFill/>
          <a:ln>
            <a:noFill/>
          </a:ln>
        </p:spPr>
      </p:pic>
      <p:sp>
        <p:nvSpPr>
          <p:cNvPr id="427" name="Google Shape;427;p38"/>
          <p:cNvSpPr txBox="1"/>
          <p:nvPr/>
        </p:nvSpPr>
        <p:spPr>
          <a:xfrm>
            <a:off x="2467138" y="448228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descr="C:\Users\Alex\Desktop\Loghi progetto\Erasmus+\eu_flag_co_funded_vect_pos_[cmyk]_right-[Convertito].png" id="432" name="Google Shape;432;p39"/>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433" name="Google Shape;433;p39"/>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434" name="Google Shape;434;p39"/>
          <p:cNvSpPr txBox="1"/>
          <p:nvPr/>
        </p:nvSpPr>
        <p:spPr>
          <a:xfrm>
            <a:off x="714348" y="2285998"/>
            <a:ext cx="8072494" cy="642942"/>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rgbClr val="888888"/>
              </a:buClr>
              <a:buSzPts val="1800"/>
              <a:buFont typeface="Arial"/>
              <a:buNone/>
            </a:pPr>
            <a:r>
              <a:t/>
            </a:r>
            <a:endParaRPr sz="1800">
              <a:solidFill>
                <a:srgbClr val="888888"/>
              </a:solidFill>
              <a:latin typeface="Open Sans"/>
              <a:ea typeface="Open Sans"/>
              <a:cs typeface="Open Sans"/>
              <a:sym typeface="Open Sans"/>
            </a:endParaRPr>
          </a:p>
        </p:txBody>
      </p:sp>
      <p:pic>
        <p:nvPicPr>
          <p:cNvPr descr="Risultati immagini per conflict" id="435" name="Google Shape;435;p39"/>
          <p:cNvPicPr preferRelativeResize="0"/>
          <p:nvPr/>
        </p:nvPicPr>
        <p:blipFill rotWithShape="1">
          <a:blip r:embed="rId4">
            <a:alphaModFix/>
          </a:blip>
          <a:srcRect b="0" l="0" r="0" t="0"/>
          <a:stretch/>
        </p:blipFill>
        <p:spPr>
          <a:xfrm>
            <a:off x="3651888" y="857237"/>
            <a:ext cx="2000264" cy="1095383"/>
          </a:xfrm>
          <a:prstGeom prst="rect">
            <a:avLst/>
          </a:prstGeom>
          <a:noFill/>
          <a:ln>
            <a:noFill/>
          </a:ln>
        </p:spPr>
      </p:pic>
      <p:sp>
        <p:nvSpPr>
          <p:cNvPr id="436" name="Google Shape;436;p39"/>
          <p:cNvSpPr txBox="1"/>
          <p:nvPr>
            <p:ph type="ctrTitle"/>
          </p:nvPr>
        </p:nvSpPr>
        <p:spPr>
          <a:xfrm>
            <a:off x="686943" y="282222"/>
            <a:ext cx="7458100" cy="263656"/>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3. El conflicto</a:t>
            </a:r>
            <a:endParaRPr sz="1400"/>
          </a:p>
        </p:txBody>
      </p:sp>
      <p:sp>
        <p:nvSpPr>
          <p:cNvPr id="437" name="Google Shape;437;p39"/>
          <p:cNvSpPr txBox="1"/>
          <p:nvPr/>
        </p:nvSpPr>
        <p:spPr>
          <a:xfrm>
            <a:off x="685800" y="123478"/>
            <a:ext cx="7772400" cy="35706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Palatino Linotype"/>
              <a:buNone/>
            </a:pPr>
            <a:r>
              <a:t/>
            </a:r>
            <a:endParaRPr b="0" i="0" sz="1800" u="none" cap="none" strike="noStrike">
              <a:solidFill>
                <a:srgbClr val="7F7F7F"/>
              </a:solidFill>
              <a:latin typeface="Open Sans"/>
              <a:ea typeface="Open Sans"/>
              <a:cs typeface="Open Sans"/>
              <a:sym typeface="Open Sans"/>
            </a:endParaRPr>
          </a:p>
        </p:txBody>
      </p:sp>
      <p:sp>
        <p:nvSpPr>
          <p:cNvPr id="438" name="Google Shape;438;p39"/>
          <p:cNvSpPr/>
          <p:nvPr/>
        </p:nvSpPr>
        <p:spPr>
          <a:xfrm>
            <a:off x="836712" y="2366633"/>
            <a:ext cx="763061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600">
                <a:solidFill>
                  <a:srgbClr val="7F7F7F"/>
                </a:solidFill>
                <a:latin typeface="Open Sans"/>
                <a:ea typeface="Open Sans"/>
                <a:cs typeface="Open Sans"/>
                <a:sym typeface="Open Sans"/>
              </a:rPr>
              <a:t>Esta unidad examinará la literatura psicológica sobre el conflicto, sus factores situacionales y cómo resolverlo de una manera educativa</a:t>
            </a:r>
            <a:endParaRPr sz="16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4"/>
          <p:cNvSpPr txBox="1"/>
          <p:nvPr>
            <p:ph idx="1" type="subTitle"/>
          </p:nvPr>
        </p:nvSpPr>
        <p:spPr>
          <a:xfrm>
            <a:off x="1350416" y="699542"/>
            <a:ext cx="6400800" cy="504056"/>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2400"/>
              <a:buNone/>
            </a:pPr>
            <a:r>
              <a:rPr b="1" lang="es-ES"/>
              <a:t>Contenido</a:t>
            </a:r>
            <a:endParaRPr b="1"/>
          </a:p>
        </p:txBody>
      </p:sp>
      <p:pic>
        <p:nvPicPr>
          <p:cNvPr descr="C:\Users\Alex\Desktop\Loghi progetto\Erasmus+\eu_flag_co_funded_vect_pos_[cmyk]_right-[Convertito].png" id="59" name="Google Shape;59;p4"/>
          <p:cNvPicPr preferRelativeResize="0"/>
          <p:nvPr/>
        </p:nvPicPr>
        <p:blipFill rotWithShape="1">
          <a:blip r:embed="rId3">
            <a:alphaModFix/>
          </a:blip>
          <a:srcRect b="0" l="0" r="0" t="0"/>
          <a:stretch/>
        </p:blipFill>
        <p:spPr>
          <a:xfrm>
            <a:off x="375587" y="4371950"/>
            <a:ext cx="1906823" cy="545351"/>
          </a:xfrm>
          <a:prstGeom prst="rect">
            <a:avLst/>
          </a:prstGeom>
          <a:noFill/>
          <a:ln>
            <a:noFill/>
          </a:ln>
        </p:spPr>
      </p:pic>
      <p:sp>
        <p:nvSpPr>
          <p:cNvPr id="60" name="Google Shape;60;p4"/>
          <p:cNvSpPr txBox="1"/>
          <p:nvPr/>
        </p:nvSpPr>
        <p:spPr>
          <a:xfrm>
            <a:off x="2282410" y="4390237"/>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61" name="Google Shape;61;p4"/>
          <p:cNvSpPr txBox="1"/>
          <p:nvPr/>
        </p:nvSpPr>
        <p:spPr>
          <a:xfrm>
            <a:off x="1000100" y="1500180"/>
            <a:ext cx="7101432" cy="2011094"/>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rgbClr val="888888"/>
              </a:buClr>
              <a:buSzPts val="1800"/>
              <a:buFont typeface="Arial"/>
              <a:buNone/>
            </a:pPr>
            <a:r>
              <a:t/>
            </a:r>
            <a:endParaRPr sz="1800">
              <a:solidFill>
                <a:srgbClr val="888888"/>
              </a:solidFill>
              <a:latin typeface="Open Sans"/>
              <a:ea typeface="Open Sans"/>
              <a:cs typeface="Open Sans"/>
              <a:sym typeface="Open Sans"/>
            </a:endParaRPr>
          </a:p>
        </p:txBody>
      </p:sp>
      <p:sp>
        <p:nvSpPr>
          <p:cNvPr id="62" name="Google Shape;62;p4"/>
          <p:cNvSpPr/>
          <p:nvPr/>
        </p:nvSpPr>
        <p:spPr>
          <a:xfrm>
            <a:off x="1019226" y="1419622"/>
            <a:ext cx="7244308"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Unidad 1. Prejuicio y teoría del contacto (Allport, 1952)</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Unidad 2. Estrategias de prevención</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Unidad 3. El conflicto</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Unidad 4. Las consecuencias de la violencia y la exclusión</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Unidad 5. La promoción del respeto a través de la dinámica de grupo</a:t>
            </a:r>
            <a:endParaRPr sz="16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descr="C:\Users\Alex\Desktop\Loghi progetto\Erasmus+\eu_flag_co_funded_vect_pos_[cmyk]_right-[Convertito].png" id="443" name="Google Shape;443;p40"/>
          <p:cNvPicPr preferRelativeResize="0"/>
          <p:nvPr/>
        </p:nvPicPr>
        <p:blipFill rotWithShape="1">
          <a:blip r:embed="rId3">
            <a:alphaModFix/>
          </a:blip>
          <a:srcRect b="0" l="0" r="0" t="0"/>
          <a:stretch/>
        </p:blipFill>
        <p:spPr>
          <a:xfrm>
            <a:off x="395536" y="4435498"/>
            <a:ext cx="1906823" cy="545351"/>
          </a:xfrm>
          <a:prstGeom prst="rect">
            <a:avLst/>
          </a:prstGeom>
          <a:noFill/>
          <a:ln>
            <a:noFill/>
          </a:ln>
        </p:spPr>
      </p:pic>
      <p:sp>
        <p:nvSpPr>
          <p:cNvPr id="444" name="Google Shape;444;p40"/>
          <p:cNvSpPr txBox="1"/>
          <p:nvPr/>
        </p:nvSpPr>
        <p:spPr>
          <a:xfrm>
            <a:off x="2433084" y="4435498"/>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445" name="Google Shape;445;p40"/>
          <p:cNvSpPr txBox="1"/>
          <p:nvPr/>
        </p:nvSpPr>
        <p:spPr>
          <a:xfrm>
            <a:off x="571472" y="1285866"/>
            <a:ext cx="8215370" cy="292895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800"/>
              <a:buFont typeface="Arial"/>
              <a:buNone/>
            </a:pPr>
            <a:r>
              <a:t/>
            </a:r>
            <a:endParaRPr sz="1800">
              <a:solidFill>
                <a:srgbClr val="7F7F7F"/>
              </a:solidFill>
              <a:latin typeface="Open Sans"/>
              <a:ea typeface="Open Sans"/>
              <a:cs typeface="Open Sans"/>
              <a:sym typeface="Open Sans"/>
            </a:endParaRPr>
          </a:p>
        </p:txBody>
      </p:sp>
      <p:pic>
        <p:nvPicPr>
          <p:cNvPr id="446" name="Google Shape;446;p40"/>
          <p:cNvPicPr preferRelativeResize="0"/>
          <p:nvPr/>
        </p:nvPicPr>
        <p:blipFill rotWithShape="1">
          <a:blip r:embed="rId4">
            <a:alphaModFix/>
          </a:blip>
          <a:srcRect b="0" l="0" r="0" t="0"/>
          <a:stretch/>
        </p:blipFill>
        <p:spPr>
          <a:xfrm>
            <a:off x="6948264" y="2075000"/>
            <a:ext cx="1728770" cy="913204"/>
          </a:xfrm>
          <a:prstGeom prst="rect">
            <a:avLst/>
          </a:prstGeom>
          <a:noFill/>
          <a:ln>
            <a:noFill/>
          </a:ln>
        </p:spPr>
      </p:pic>
      <p:sp>
        <p:nvSpPr>
          <p:cNvPr id="447" name="Google Shape;447;p40"/>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Open Sans"/>
              <a:buNone/>
            </a:pPr>
            <a:r>
              <a:rPr b="0" lang="es-ES" sz="1800"/>
              <a:t>Unidad 3. El conflicto</a:t>
            </a:r>
            <a:endParaRPr b="0" sz="1800">
              <a:solidFill>
                <a:srgbClr val="7F7F7F"/>
              </a:solidFill>
            </a:endParaRPr>
          </a:p>
        </p:txBody>
      </p:sp>
      <p:sp>
        <p:nvSpPr>
          <p:cNvPr id="448" name="Google Shape;448;p40"/>
          <p:cNvSpPr/>
          <p:nvPr/>
        </p:nvSpPr>
        <p:spPr>
          <a:xfrm>
            <a:off x="571472" y="1421594"/>
            <a:ext cx="5944744" cy="20621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7F7F7F"/>
                </a:solidFill>
                <a:latin typeface="Open Sans"/>
                <a:ea typeface="Open Sans"/>
                <a:cs typeface="Open Sans"/>
                <a:sym typeface="Open Sans"/>
              </a:rPr>
              <a:t>Definición</a:t>
            </a:r>
            <a:endParaRPr/>
          </a:p>
          <a:p>
            <a:pPr indent="0" lvl="0" marL="0" marR="0" rtl="0" algn="ctr">
              <a:spcBef>
                <a:spcPts val="0"/>
              </a:spcBef>
              <a:spcAft>
                <a:spcPts val="0"/>
              </a:spcAft>
              <a:buNone/>
            </a:pPr>
            <a:r>
              <a:t/>
            </a:r>
            <a:endParaRPr b="1" sz="1600">
              <a:solidFill>
                <a:srgbClr val="7F7F7F"/>
              </a:solidFill>
              <a:latin typeface="Open Sans"/>
              <a:ea typeface="Open Sans"/>
              <a:cs typeface="Open Sans"/>
              <a:sym typeface="Open Sans"/>
            </a:endParaRPr>
          </a:p>
          <a:p>
            <a:pPr indent="0" lvl="0" marL="0" marR="0" rtl="0" algn="ctr">
              <a:spcBef>
                <a:spcPts val="0"/>
              </a:spcBef>
              <a:spcAft>
                <a:spcPts val="0"/>
              </a:spcAft>
              <a:buNone/>
            </a:pPr>
            <a:r>
              <a:rPr lang="es-ES" sz="1600">
                <a:solidFill>
                  <a:srgbClr val="7F7F7F"/>
                </a:solidFill>
                <a:latin typeface="Open Sans"/>
                <a:ea typeface="Open Sans"/>
                <a:cs typeface="Open Sans"/>
                <a:sym typeface="Open Sans"/>
              </a:rPr>
              <a:t>El conflicto es una situación en la que dos o más partes luchan por intereses incompatibles.</a:t>
            </a:r>
            <a:endParaRPr/>
          </a:p>
          <a:p>
            <a:pPr indent="0" lvl="0" marL="0" marR="0" rtl="0" algn="ctr">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ctr">
              <a:spcBef>
                <a:spcPts val="0"/>
              </a:spcBef>
              <a:spcAft>
                <a:spcPts val="0"/>
              </a:spcAft>
              <a:buNone/>
            </a:pPr>
            <a:r>
              <a:rPr lang="es-ES" sz="1600">
                <a:solidFill>
                  <a:srgbClr val="7F7F7F"/>
                </a:solidFill>
                <a:latin typeface="Open Sans"/>
                <a:ea typeface="Open Sans"/>
                <a:cs typeface="Open Sans"/>
                <a:sym typeface="Open Sans"/>
              </a:rPr>
              <a:t>El conflicto es una situación normal dentro y entre grupos. Por esta razón, es útil conocer sus características y la forma de resolverlo.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descr="C:\Users\Alex\Desktop\Loghi progetto\Erasmus+\eu_flag_co_funded_vect_pos_[cmyk]_right-[Convertito].png" id="453" name="Google Shape;453;p41"/>
          <p:cNvPicPr preferRelativeResize="0"/>
          <p:nvPr/>
        </p:nvPicPr>
        <p:blipFill rotWithShape="1">
          <a:blip r:embed="rId3">
            <a:alphaModFix/>
          </a:blip>
          <a:srcRect b="0" l="0" r="0" t="0"/>
          <a:stretch/>
        </p:blipFill>
        <p:spPr>
          <a:xfrm>
            <a:off x="428596" y="4552538"/>
            <a:ext cx="1906823" cy="545351"/>
          </a:xfrm>
          <a:prstGeom prst="rect">
            <a:avLst/>
          </a:prstGeom>
          <a:noFill/>
          <a:ln>
            <a:noFill/>
          </a:ln>
        </p:spPr>
      </p:pic>
      <p:sp>
        <p:nvSpPr>
          <p:cNvPr id="454" name="Google Shape;454;p41"/>
          <p:cNvSpPr txBox="1"/>
          <p:nvPr/>
        </p:nvSpPr>
        <p:spPr>
          <a:xfrm>
            <a:off x="2483768" y="4545943"/>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455" name="Google Shape;455;p41"/>
          <p:cNvSpPr txBox="1"/>
          <p:nvPr/>
        </p:nvSpPr>
        <p:spPr>
          <a:xfrm>
            <a:off x="428596" y="1071552"/>
            <a:ext cx="8001056" cy="29289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88888"/>
              </a:buClr>
              <a:buSzPts val="1800"/>
              <a:buFont typeface="Arial"/>
              <a:buNone/>
            </a:pPr>
            <a:r>
              <a:t/>
            </a:r>
            <a:endParaRPr sz="1800">
              <a:solidFill>
                <a:srgbClr val="7F7F7F"/>
              </a:solidFill>
              <a:latin typeface="Open Sans"/>
              <a:ea typeface="Open Sans"/>
              <a:cs typeface="Open Sans"/>
              <a:sym typeface="Open Sans"/>
            </a:endParaRPr>
          </a:p>
        </p:txBody>
      </p:sp>
      <p:pic>
        <p:nvPicPr>
          <p:cNvPr id="456" name="Google Shape;456;p41"/>
          <p:cNvPicPr preferRelativeResize="0"/>
          <p:nvPr/>
        </p:nvPicPr>
        <p:blipFill rotWithShape="1">
          <a:blip r:embed="rId4">
            <a:alphaModFix/>
          </a:blip>
          <a:srcRect b="0" l="0" r="0" t="0"/>
          <a:stretch/>
        </p:blipFill>
        <p:spPr>
          <a:xfrm>
            <a:off x="5436096" y="744737"/>
            <a:ext cx="1928826" cy="991260"/>
          </a:xfrm>
          <a:prstGeom prst="rect">
            <a:avLst/>
          </a:prstGeom>
          <a:noFill/>
          <a:ln>
            <a:noFill/>
          </a:ln>
        </p:spPr>
      </p:pic>
      <p:sp>
        <p:nvSpPr>
          <p:cNvPr id="457" name="Google Shape;457;p41"/>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Open Sans"/>
              <a:buNone/>
            </a:pPr>
            <a:r>
              <a:rPr b="0" lang="es-ES" sz="1800"/>
              <a:t>Unidad 3. El conflicto</a:t>
            </a:r>
            <a:endParaRPr b="0" sz="1800">
              <a:solidFill>
                <a:srgbClr val="7F7F7F"/>
              </a:solidFill>
            </a:endParaRPr>
          </a:p>
        </p:txBody>
      </p:sp>
      <p:sp>
        <p:nvSpPr>
          <p:cNvPr id="458" name="Google Shape;458;p41"/>
          <p:cNvSpPr/>
          <p:nvPr/>
        </p:nvSpPr>
        <p:spPr>
          <a:xfrm>
            <a:off x="375586" y="1240367"/>
            <a:ext cx="8054066"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rgbClr val="7F7F7F"/>
                </a:solidFill>
                <a:latin typeface="Open Sans"/>
                <a:ea typeface="Open Sans"/>
                <a:cs typeface="Open Sans"/>
                <a:sym typeface="Open Sans"/>
              </a:rPr>
              <a:t>Ejemplo: Experimento de la cueva de los ladrones</a:t>
            </a:r>
            <a:endParaRPr/>
          </a:p>
          <a:p>
            <a:pPr indent="0" lvl="0" marL="0" marR="0" rtl="0" algn="l">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l">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En 1954, Muzafer Sherif y su grupo de investigadores organizaron un campamento de verano de tres semanas con 22 niños que nunca se habían visto antes. Todos los participantes tenían 11 años, provenientes de los mismos antecedentes culturales, económicos, sociales y religiosos. La muestra de niños se dividió en dos grupos, cada uno ignorando la existencia del otro.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descr="C:\Users\Alex\Desktop\Loghi progetto\Erasmus+\eu_flag_co_funded_vect_pos_[cmyk]_right-[Convertito].png" id="463" name="Google Shape;463;p42"/>
          <p:cNvPicPr preferRelativeResize="0"/>
          <p:nvPr/>
        </p:nvPicPr>
        <p:blipFill rotWithShape="1">
          <a:blip r:embed="rId3">
            <a:alphaModFix/>
          </a:blip>
          <a:srcRect b="0" l="0" r="0" t="0"/>
          <a:stretch/>
        </p:blipFill>
        <p:spPr>
          <a:xfrm>
            <a:off x="395536" y="4424357"/>
            <a:ext cx="1906823" cy="545351"/>
          </a:xfrm>
          <a:prstGeom prst="rect">
            <a:avLst/>
          </a:prstGeom>
          <a:noFill/>
          <a:ln>
            <a:noFill/>
          </a:ln>
        </p:spPr>
      </p:pic>
      <p:sp>
        <p:nvSpPr>
          <p:cNvPr id="464" name="Google Shape;464;p42"/>
          <p:cNvSpPr txBox="1"/>
          <p:nvPr/>
        </p:nvSpPr>
        <p:spPr>
          <a:xfrm>
            <a:off x="2456185" y="4443958"/>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465" name="Google Shape;465;p42"/>
          <p:cNvSpPr txBox="1"/>
          <p:nvPr/>
        </p:nvSpPr>
        <p:spPr>
          <a:xfrm>
            <a:off x="285720" y="1285866"/>
            <a:ext cx="8501090" cy="2428892"/>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3300"/>
              <a:buFont typeface="Arial"/>
              <a:buNone/>
            </a:pPr>
            <a:r>
              <a:t/>
            </a:r>
            <a:endParaRPr sz="3300">
              <a:solidFill>
                <a:srgbClr val="888888"/>
              </a:solidFill>
              <a:latin typeface="Open Sans"/>
              <a:ea typeface="Open Sans"/>
              <a:cs typeface="Open Sans"/>
              <a:sym typeface="Open Sans"/>
            </a:endParaRPr>
          </a:p>
          <a:p>
            <a:pPr indent="0" lvl="0" marL="0" marR="0" rtl="0" algn="ctr">
              <a:spcBef>
                <a:spcPts val="48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a:p>
            <a:pPr indent="0" lvl="0" marL="0" marR="0" rtl="0" algn="ctr">
              <a:spcBef>
                <a:spcPts val="480"/>
              </a:spcBef>
              <a:spcAft>
                <a:spcPts val="0"/>
              </a:spcAft>
              <a:buClr>
                <a:srgbClr val="888888"/>
              </a:buClr>
              <a:buSzPts val="2400"/>
              <a:buFont typeface="Arial"/>
              <a:buNone/>
            </a:pPr>
            <a:r>
              <a:rPr lang="es-ES" sz="2400">
                <a:solidFill>
                  <a:srgbClr val="888888"/>
                </a:solidFill>
                <a:latin typeface="Open Sans"/>
                <a:ea typeface="Open Sans"/>
                <a:cs typeface="Open Sans"/>
                <a:sym typeface="Open Sans"/>
              </a:rPr>
              <a:t> </a:t>
            </a:r>
            <a:endParaRPr sz="2400">
              <a:solidFill>
                <a:srgbClr val="888888"/>
              </a:solidFill>
              <a:latin typeface="Open Sans"/>
              <a:ea typeface="Open Sans"/>
              <a:cs typeface="Open Sans"/>
              <a:sym typeface="Open Sans"/>
            </a:endParaRPr>
          </a:p>
        </p:txBody>
      </p:sp>
      <p:pic>
        <p:nvPicPr>
          <p:cNvPr descr="Risultati immagini per robbers cave experiment" id="466" name="Google Shape;466;p42"/>
          <p:cNvPicPr preferRelativeResize="0"/>
          <p:nvPr/>
        </p:nvPicPr>
        <p:blipFill rotWithShape="1">
          <a:blip r:embed="rId4">
            <a:alphaModFix/>
          </a:blip>
          <a:srcRect b="0" l="0" r="0" t="0"/>
          <a:stretch/>
        </p:blipFill>
        <p:spPr>
          <a:xfrm>
            <a:off x="3786182" y="2928940"/>
            <a:ext cx="1714512" cy="963465"/>
          </a:xfrm>
          <a:prstGeom prst="rect">
            <a:avLst/>
          </a:prstGeom>
          <a:noFill/>
          <a:ln>
            <a:noFill/>
          </a:ln>
        </p:spPr>
      </p:pic>
      <p:sp>
        <p:nvSpPr>
          <p:cNvPr id="467" name="Google Shape;467;p42"/>
          <p:cNvSpPr txBox="1"/>
          <p:nvPr>
            <p:ph type="ctrTitle"/>
          </p:nvPr>
        </p:nvSpPr>
        <p:spPr>
          <a:xfrm>
            <a:off x="785786"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Open Sans"/>
              <a:buNone/>
            </a:pPr>
            <a:r>
              <a:rPr b="0" lang="es-ES" sz="1800"/>
              <a:t>Unidad 3. El conflicto</a:t>
            </a:r>
            <a:endParaRPr b="0" sz="1800">
              <a:solidFill>
                <a:srgbClr val="7F7F7F"/>
              </a:solidFill>
            </a:endParaRPr>
          </a:p>
        </p:txBody>
      </p:sp>
      <p:sp>
        <p:nvSpPr>
          <p:cNvPr id="468" name="Google Shape;468;p42"/>
          <p:cNvSpPr/>
          <p:nvPr/>
        </p:nvSpPr>
        <p:spPr>
          <a:xfrm>
            <a:off x="539552" y="987574"/>
            <a:ext cx="7848872"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Ejemplo: Experimento de la cueva de los ladrones</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Primera fase</a:t>
            </a:r>
            <a:r>
              <a:rPr lang="es-ES" sz="1600">
                <a:solidFill>
                  <a:srgbClr val="7F7F7F"/>
                </a:solidFill>
                <a:latin typeface="Open Sans"/>
                <a:ea typeface="Open Sans"/>
                <a:cs typeface="Open Sans"/>
                <a:sym typeface="Open Sans"/>
              </a:rPr>
              <a:t>: Cohesión grupal: para estimular la cohesión grupal, se organizaron muchas actividades y tareas de resolución de problemas.</a:t>
            </a:r>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Después de una semana, los grupos se descubrieron mutuamente.</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descr="C:\Users\Alex\Desktop\Loghi progetto\Erasmus+\eu_flag_co_funded_vect_pos_[cmyk]_right-[Convertito].png" id="473" name="Google Shape;473;p43"/>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474" name="Google Shape;474;p43"/>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475" name="Google Shape;475;p43"/>
          <p:cNvSpPr txBox="1"/>
          <p:nvPr/>
        </p:nvSpPr>
        <p:spPr>
          <a:xfrm>
            <a:off x="428596" y="1571618"/>
            <a:ext cx="8358278" cy="3000396"/>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3300"/>
              <a:buFont typeface="Arial"/>
              <a:buNone/>
            </a:pPr>
            <a:r>
              <a:t/>
            </a:r>
            <a:endParaRPr sz="3300">
              <a:solidFill>
                <a:srgbClr val="888888"/>
              </a:solidFill>
              <a:latin typeface="Open Sans"/>
              <a:ea typeface="Open Sans"/>
              <a:cs typeface="Open Sans"/>
              <a:sym typeface="Open Sans"/>
            </a:endParaRPr>
          </a:p>
          <a:p>
            <a:pPr indent="0" lvl="0" marL="0" marR="0" rtl="0" algn="ctr">
              <a:spcBef>
                <a:spcPts val="48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a:p>
            <a:pPr indent="0" lvl="0" marL="0" marR="0" rtl="0" algn="ctr">
              <a:spcBef>
                <a:spcPts val="480"/>
              </a:spcBef>
              <a:spcAft>
                <a:spcPts val="0"/>
              </a:spcAft>
              <a:buClr>
                <a:srgbClr val="888888"/>
              </a:buClr>
              <a:buSzPts val="2400"/>
              <a:buFont typeface="Arial"/>
              <a:buNone/>
            </a:pPr>
            <a:r>
              <a:rPr lang="es-ES" sz="2400">
                <a:solidFill>
                  <a:srgbClr val="888888"/>
                </a:solidFill>
                <a:latin typeface="Open Sans"/>
                <a:ea typeface="Open Sans"/>
                <a:cs typeface="Open Sans"/>
                <a:sym typeface="Open Sans"/>
              </a:rPr>
              <a:t> </a:t>
            </a:r>
            <a:endParaRPr sz="2400">
              <a:solidFill>
                <a:srgbClr val="888888"/>
              </a:solidFill>
              <a:latin typeface="Open Sans"/>
              <a:ea typeface="Open Sans"/>
              <a:cs typeface="Open Sans"/>
              <a:sym typeface="Open Sans"/>
            </a:endParaRPr>
          </a:p>
        </p:txBody>
      </p:sp>
      <p:sp>
        <p:nvSpPr>
          <p:cNvPr id="476" name="Google Shape;476;p43"/>
          <p:cNvSpPr txBox="1"/>
          <p:nvPr/>
        </p:nvSpPr>
        <p:spPr>
          <a:xfrm>
            <a:off x="714348" y="214296"/>
            <a:ext cx="7772400" cy="35706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Palatino Linotype"/>
              <a:buNone/>
            </a:pPr>
            <a:r>
              <a:t/>
            </a:r>
            <a:endParaRPr b="0" i="0" sz="1800" u="none" cap="none" strike="noStrike">
              <a:solidFill>
                <a:srgbClr val="7F7F7F"/>
              </a:solidFill>
              <a:latin typeface="Open Sans"/>
              <a:ea typeface="Open Sans"/>
              <a:cs typeface="Open Sans"/>
              <a:sym typeface="Open Sans"/>
            </a:endParaRPr>
          </a:p>
        </p:txBody>
      </p:sp>
      <p:sp>
        <p:nvSpPr>
          <p:cNvPr id="477" name="Google Shape;477;p43"/>
          <p:cNvSpPr/>
          <p:nvPr/>
        </p:nvSpPr>
        <p:spPr>
          <a:xfrm>
            <a:off x="1187624" y="1307550"/>
            <a:ext cx="6429404"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Ejemplo: experimento de cueva de los ladrones</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Segunda fase: </a:t>
            </a:r>
            <a:r>
              <a:rPr lang="es-ES" sz="1600">
                <a:solidFill>
                  <a:srgbClr val="7F7F7F"/>
                </a:solidFill>
                <a:latin typeface="Open Sans"/>
                <a:ea typeface="Open Sans"/>
                <a:cs typeface="Open Sans"/>
                <a:sym typeface="Open Sans"/>
              </a:rPr>
              <a:t>contacto con el otro grupo: para crear fricción entre los dos grupos, se organizaron muchas actividades competitivas y se entregaron algunos premios al grupo ganador. como consecuencia, se notaron las diferencias entre el grupo y el grupo externo, los niños comenzaron a insultarse unos a otros, llegando a la agresividad física y la violencia;</a:t>
            </a:r>
            <a:endParaRPr/>
          </a:p>
        </p:txBody>
      </p:sp>
      <p:sp>
        <p:nvSpPr>
          <p:cNvPr id="478" name="Google Shape;478;p43"/>
          <p:cNvSpPr/>
          <p:nvPr/>
        </p:nvSpPr>
        <p:spPr>
          <a:xfrm>
            <a:off x="714348" y="179399"/>
            <a:ext cx="186781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rgbClr val="7F7F7F"/>
                </a:solidFill>
                <a:latin typeface="Open Sans"/>
                <a:ea typeface="Open Sans"/>
                <a:cs typeface="Open Sans"/>
                <a:sym typeface="Open Sans"/>
              </a:rPr>
              <a:t>Unidad 3. El conflicto</a:t>
            </a:r>
            <a:endParaRPr sz="14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descr="C:\Users\Alex\Desktop\Loghi progetto\Erasmus+\eu_flag_co_funded_vect_pos_[cmyk]_right-[Convertito].png" id="483" name="Google Shape;483;p44"/>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484" name="Google Shape;484;p44"/>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485" name="Google Shape;485;p44"/>
          <p:cNvSpPr txBox="1"/>
          <p:nvPr/>
        </p:nvSpPr>
        <p:spPr>
          <a:xfrm>
            <a:off x="1269276" y="1347614"/>
            <a:ext cx="6662544" cy="2304256"/>
          </a:xfrm>
          <a:prstGeom prst="rect">
            <a:avLst/>
          </a:prstGeom>
          <a:noFill/>
          <a:ln>
            <a:noFill/>
          </a:ln>
        </p:spPr>
        <p:txBody>
          <a:bodyPr anchorCtr="0" anchor="t" bIns="45700" lIns="91425" spcFirstLastPara="1" rIns="91425" wrap="square" tIns="45700">
            <a:normAutofit/>
          </a:bodyPr>
          <a:lstStyle/>
          <a:p>
            <a:pPr indent="0" lvl="0" marL="0" marR="0" rtl="0" algn="just">
              <a:lnSpc>
                <a:spcPct val="80000"/>
              </a:lnSpc>
              <a:spcBef>
                <a:spcPts val="0"/>
              </a:spcBef>
              <a:spcAft>
                <a:spcPts val="0"/>
              </a:spcAft>
              <a:buClr>
                <a:srgbClr val="7F7F7F"/>
              </a:buClr>
              <a:buSzPts val="1610"/>
              <a:buFont typeface="Arial"/>
              <a:buNone/>
            </a:pPr>
            <a:r>
              <a:rPr b="1" lang="es-ES" sz="1610">
                <a:solidFill>
                  <a:srgbClr val="7F7F7F"/>
                </a:solidFill>
                <a:latin typeface="Open Sans"/>
                <a:ea typeface="Open Sans"/>
                <a:cs typeface="Open Sans"/>
                <a:sym typeface="Open Sans"/>
              </a:rPr>
              <a:t>Ejemplo: Experimento de la cueva de los ladrones</a:t>
            </a:r>
            <a:endParaRPr/>
          </a:p>
          <a:p>
            <a:pPr indent="0" lvl="0" marL="0" marR="0" rtl="0" algn="just">
              <a:lnSpc>
                <a:spcPct val="80000"/>
              </a:lnSpc>
              <a:spcBef>
                <a:spcPts val="322"/>
              </a:spcBef>
              <a:spcAft>
                <a:spcPts val="0"/>
              </a:spcAft>
              <a:buClr>
                <a:srgbClr val="888888"/>
              </a:buClr>
              <a:buSzPts val="1610"/>
              <a:buFont typeface="Arial"/>
              <a:buNone/>
            </a:pPr>
            <a:r>
              <a:t/>
            </a:r>
            <a:endParaRPr sz="1610">
              <a:solidFill>
                <a:srgbClr val="7F7F7F"/>
              </a:solidFill>
              <a:latin typeface="Open Sans"/>
              <a:ea typeface="Open Sans"/>
              <a:cs typeface="Open Sans"/>
              <a:sym typeface="Open Sans"/>
            </a:endParaRPr>
          </a:p>
          <a:p>
            <a:pPr indent="0" lvl="0" marL="0" marR="0" rtl="0" algn="just">
              <a:lnSpc>
                <a:spcPct val="80000"/>
              </a:lnSpc>
              <a:spcBef>
                <a:spcPts val="322"/>
              </a:spcBef>
              <a:spcAft>
                <a:spcPts val="0"/>
              </a:spcAft>
              <a:buClr>
                <a:srgbClr val="7F7F7F"/>
              </a:buClr>
              <a:buSzPts val="1610"/>
              <a:buFont typeface="Arial"/>
              <a:buNone/>
            </a:pPr>
            <a:r>
              <a:rPr b="1" lang="es-ES" sz="1610">
                <a:solidFill>
                  <a:srgbClr val="7F7F7F"/>
                </a:solidFill>
                <a:latin typeface="Open Sans"/>
                <a:ea typeface="Open Sans"/>
                <a:cs typeface="Open Sans"/>
                <a:sym typeface="Open Sans"/>
              </a:rPr>
              <a:t>Tercera fase</a:t>
            </a:r>
            <a:r>
              <a:rPr lang="es-ES" sz="1610">
                <a:solidFill>
                  <a:srgbClr val="7F7F7F"/>
                </a:solidFill>
                <a:latin typeface="Open Sans"/>
                <a:ea typeface="Open Sans"/>
                <a:cs typeface="Open Sans"/>
                <a:sym typeface="Open Sans"/>
              </a:rPr>
              <a:t>: reducción de las fricciones a través del contacto: se implementaron algunas intervenciones para reducir la fricción; en particular, Sherif creó una situación de contacto específica para que las personas se familiaricen con el otro grupo; sin embargo, el mero contacto no fue suficiente para reducir estas acciones;</a:t>
            </a:r>
            <a:endParaRPr sz="1610">
              <a:solidFill>
                <a:srgbClr val="7F7F7F"/>
              </a:solidFill>
              <a:latin typeface="Open Sans"/>
              <a:ea typeface="Open Sans"/>
              <a:cs typeface="Open Sans"/>
              <a:sym typeface="Open Sans"/>
            </a:endParaRPr>
          </a:p>
          <a:p>
            <a:pPr indent="0" lvl="0" marL="0" marR="0" rtl="0" algn="ctr">
              <a:lnSpc>
                <a:spcPct val="80000"/>
              </a:lnSpc>
              <a:spcBef>
                <a:spcPts val="336"/>
              </a:spcBef>
              <a:spcAft>
                <a:spcPts val="0"/>
              </a:spcAft>
              <a:buClr>
                <a:srgbClr val="888888"/>
              </a:buClr>
              <a:buSzPts val="1680"/>
              <a:buFont typeface="Arial"/>
              <a:buNone/>
            </a:pPr>
            <a:r>
              <a:t/>
            </a:r>
            <a:endParaRPr sz="1679">
              <a:solidFill>
                <a:srgbClr val="888888"/>
              </a:solidFill>
              <a:latin typeface="Open Sans"/>
              <a:ea typeface="Open Sans"/>
              <a:cs typeface="Open Sans"/>
              <a:sym typeface="Open Sans"/>
            </a:endParaRPr>
          </a:p>
          <a:p>
            <a:pPr indent="0" lvl="0" marL="0" marR="0" rtl="0" algn="ctr">
              <a:lnSpc>
                <a:spcPct val="80000"/>
              </a:lnSpc>
              <a:spcBef>
                <a:spcPts val="336"/>
              </a:spcBef>
              <a:spcAft>
                <a:spcPts val="0"/>
              </a:spcAft>
              <a:buClr>
                <a:srgbClr val="888888"/>
              </a:buClr>
              <a:buSzPts val="1679"/>
              <a:buFont typeface="Arial"/>
              <a:buNone/>
            </a:pPr>
            <a:r>
              <a:rPr lang="es-ES" sz="1679">
                <a:solidFill>
                  <a:srgbClr val="888888"/>
                </a:solidFill>
                <a:latin typeface="Open Sans"/>
                <a:ea typeface="Open Sans"/>
                <a:cs typeface="Open Sans"/>
                <a:sym typeface="Open Sans"/>
              </a:rPr>
              <a:t> </a:t>
            </a:r>
            <a:endParaRPr sz="1679">
              <a:solidFill>
                <a:srgbClr val="888888"/>
              </a:solidFill>
              <a:latin typeface="Open Sans"/>
              <a:ea typeface="Open Sans"/>
              <a:cs typeface="Open Sans"/>
              <a:sym typeface="Open Sans"/>
            </a:endParaRPr>
          </a:p>
        </p:txBody>
      </p:sp>
      <p:sp>
        <p:nvSpPr>
          <p:cNvPr id="486" name="Google Shape;486;p44"/>
          <p:cNvSpPr txBox="1"/>
          <p:nvPr>
            <p:ph type="ctrTitle"/>
          </p:nvPr>
        </p:nvSpPr>
        <p:spPr>
          <a:xfrm>
            <a:off x="714348" y="267494"/>
            <a:ext cx="7772400" cy="28803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3. El conflicto</a:t>
            </a:r>
            <a:endParaRPr sz="1400"/>
          </a:p>
        </p:txBody>
      </p:sp>
    </p:spTree>
  </p:cSld>
  <p:clrMapOvr>
    <a:masterClrMapping/>
  </p:clrMapOvr>
  <mc:AlternateContent>
    <mc:Choice Requires="p14">
      <p:transition spd="med">
        <p14:reveal dir="l"/>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descr="C:\Users\Alex\Desktop\Loghi progetto\Erasmus+\eu_flag_co_funded_vect_pos_[cmyk]_right-[Convertito].png" id="491" name="Google Shape;491;p45"/>
          <p:cNvPicPr preferRelativeResize="0"/>
          <p:nvPr/>
        </p:nvPicPr>
        <p:blipFill rotWithShape="1">
          <a:blip r:embed="rId3">
            <a:alphaModFix/>
          </a:blip>
          <a:srcRect b="0" l="0" r="0" t="0"/>
          <a:stretch/>
        </p:blipFill>
        <p:spPr>
          <a:xfrm>
            <a:off x="505947" y="4423791"/>
            <a:ext cx="1906823" cy="545351"/>
          </a:xfrm>
          <a:prstGeom prst="rect">
            <a:avLst/>
          </a:prstGeom>
          <a:noFill/>
          <a:ln>
            <a:noFill/>
          </a:ln>
        </p:spPr>
      </p:pic>
      <p:sp>
        <p:nvSpPr>
          <p:cNvPr id="492" name="Google Shape;492;p45"/>
          <p:cNvSpPr txBox="1"/>
          <p:nvPr/>
        </p:nvSpPr>
        <p:spPr>
          <a:xfrm>
            <a:off x="2437696" y="433907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493" name="Google Shape;493;p45"/>
          <p:cNvSpPr txBox="1"/>
          <p:nvPr/>
        </p:nvSpPr>
        <p:spPr>
          <a:xfrm>
            <a:off x="214282" y="1142990"/>
            <a:ext cx="8715404" cy="3357586"/>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a:p>
            <a:pPr indent="0" lvl="0" marL="0" marR="0" rtl="0" algn="ctr">
              <a:spcBef>
                <a:spcPts val="48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a:p>
            <a:pPr indent="0" lvl="0" marL="0" marR="0" rtl="0" algn="ctr">
              <a:spcBef>
                <a:spcPts val="480"/>
              </a:spcBef>
              <a:spcAft>
                <a:spcPts val="0"/>
              </a:spcAft>
              <a:buClr>
                <a:srgbClr val="888888"/>
              </a:buClr>
              <a:buSzPts val="2400"/>
              <a:buFont typeface="Arial"/>
              <a:buNone/>
            </a:pPr>
            <a:r>
              <a:rPr lang="es-ES" sz="2400">
                <a:solidFill>
                  <a:srgbClr val="888888"/>
                </a:solidFill>
                <a:latin typeface="Open Sans"/>
                <a:ea typeface="Open Sans"/>
                <a:cs typeface="Open Sans"/>
                <a:sym typeface="Open Sans"/>
              </a:rPr>
              <a:t> </a:t>
            </a:r>
            <a:endParaRPr sz="2400">
              <a:solidFill>
                <a:srgbClr val="888888"/>
              </a:solidFill>
              <a:latin typeface="Open Sans"/>
              <a:ea typeface="Open Sans"/>
              <a:cs typeface="Open Sans"/>
              <a:sym typeface="Open Sans"/>
            </a:endParaRPr>
          </a:p>
        </p:txBody>
      </p:sp>
      <p:sp>
        <p:nvSpPr>
          <p:cNvPr id="494" name="Google Shape;494;p45"/>
          <p:cNvSpPr txBox="1"/>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Palatino Linotype"/>
              <a:buNone/>
            </a:pPr>
            <a:r>
              <a:t/>
            </a:r>
            <a:endParaRPr b="0" i="0" sz="1800" u="none" cap="none" strike="noStrike">
              <a:solidFill>
                <a:srgbClr val="7F7F7F"/>
              </a:solidFill>
              <a:latin typeface="Open Sans"/>
              <a:ea typeface="Open Sans"/>
              <a:cs typeface="Open Sans"/>
              <a:sym typeface="Open Sans"/>
            </a:endParaRPr>
          </a:p>
        </p:txBody>
      </p:sp>
      <p:sp>
        <p:nvSpPr>
          <p:cNvPr id="495" name="Google Shape;495;p45"/>
          <p:cNvSpPr/>
          <p:nvPr/>
        </p:nvSpPr>
        <p:spPr>
          <a:xfrm>
            <a:off x="539552" y="771550"/>
            <a:ext cx="7776864" cy="28007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Ejemplo: El experimento de la cueva de los ladrones</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Cuarta fase</a:t>
            </a:r>
            <a:r>
              <a:rPr lang="es-ES" sz="1600">
                <a:solidFill>
                  <a:srgbClr val="7F7F7F"/>
                </a:solidFill>
                <a:latin typeface="Open Sans"/>
                <a:ea typeface="Open Sans"/>
                <a:cs typeface="Open Sans"/>
                <a:sym typeface="Open Sans"/>
              </a:rPr>
              <a:t>: reducción de las fricciones a través de objetivos superiores: con el objetivo de lograr un objetivo común superior (p. Ej., El problema del agua: en el campamento no había agua y los experimentadores pidieron a los niños que cooperen para reparar el daño). coopere para un problema relacionado con todos ellos, sin importar si eran de un grupo u otro;</a:t>
            </a:r>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Esta estrategia reveló su eficacia cuando los niños pidieron cenar todos juntos durante la última noche o regresar con un autobús único al día siguiente.</a:t>
            </a:r>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ctr">
              <a:spcBef>
                <a:spcPts val="0"/>
              </a:spcBef>
              <a:spcAft>
                <a:spcPts val="0"/>
              </a:spcAft>
              <a:buNone/>
            </a:pPr>
            <a:r>
              <a:rPr lang="es-ES" sz="1600">
                <a:solidFill>
                  <a:srgbClr val="7F7F7F"/>
                </a:solidFill>
                <a:latin typeface="Open Sans"/>
                <a:ea typeface="Open Sans"/>
                <a:cs typeface="Open Sans"/>
                <a:sym typeface="Open Sans"/>
              </a:rPr>
              <a:t>En la literatura psicológica, esto se conoce como </a:t>
            </a:r>
            <a:r>
              <a:rPr b="1" lang="es-ES" sz="1600">
                <a:solidFill>
                  <a:srgbClr val="7F7F7F"/>
                </a:solidFill>
                <a:latin typeface="Open Sans"/>
                <a:ea typeface="Open Sans"/>
                <a:cs typeface="Open Sans"/>
                <a:sym typeface="Open Sans"/>
              </a:rPr>
              <a:t>Teoría del conflicto realista</a:t>
            </a:r>
            <a:r>
              <a:rPr lang="es-ES" sz="1600">
                <a:solidFill>
                  <a:srgbClr val="7F7F7F"/>
                </a:solidFill>
                <a:latin typeface="Open Sans"/>
                <a:ea typeface="Open Sans"/>
                <a:cs typeface="Open Sans"/>
                <a:sym typeface="Open Sans"/>
              </a:rPr>
              <a:t>.</a:t>
            </a:r>
            <a:endParaRPr sz="1600">
              <a:solidFill>
                <a:srgbClr val="7F7F7F"/>
              </a:solidFill>
              <a:latin typeface="Open Sans"/>
              <a:ea typeface="Open Sans"/>
              <a:cs typeface="Open Sans"/>
              <a:sym typeface="Open Sans"/>
            </a:endParaRPr>
          </a:p>
        </p:txBody>
      </p:sp>
      <p:sp>
        <p:nvSpPr>
          <p:cNvPr id="496" name="Google Shape;496;p45"/>
          <p:cNvSpPr/>
          <p:nvPr/>
        </p:nvSpPr>
        <p:spPr>
          <a:xfrm>
            <a:off x="714348" y="118318"/>
            <a:ext cx="190468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rgbClr val="7F7F7F"/>
                </a:solidFill>
                <a:latin typeface="Open Sans"/>
                <a:ea typeface="Open Sans"/>
                <a:cs typeface="Open Sans"/>
                <a:sym typeface="Open Sans"/>
              </a:rPr>
              <a:t>Unidad 3. El conflicto</a:t>
            </a:r>
            <a:endParaRPr sz="14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descr="C:\Users\Alex\Desktop\Loghi progetto\Erasmus+\eu_flag_co_funded_vect_pos_[cmyk]_right-[Convertito].png" id="501" name="Google Shape;501;p46"/>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502" name="Google Shape;502;p46"/>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503" name="Google Shape;503;p46"/>
          <p:cNvSpPr txBox="1"/>
          <p:nvPr/>
        </p:nvSpPr>
        <p:spPr>
          <a:xfrm>
            <a:off x="1403648" y="1203598"/>
            <a:ext cx="6519668" cy="2571768"/>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rgbClr val="7F7F7F"/>
              </a:buClr>
              <a:buSzPts val="1615"/>
              <a:buFont typeface="Arial"/>
              <a:buNone/>
            </a:pPr>
            <a:r>
              <a:rPr lang="es-ES" sz="1615">
                <a:solidFill>
                  <a:srgbClr val="7F7F7F"/>
                </a:solidFill>
                <a:latin typeface="Open Sans"/>
                <a:ea typeface="Open Sans"/>
                <a:cs typeface="Open Sans"/>
                <a:sym typeface="Open Sans"/>
              </a:rPr>
              <a:t>Teoría del conflicto realista (Sherif, 1966)</a:t>
            </a:r>
            <a:endParaRPr/>
          </a:p>
          <a:p>
            <a:pPr indent="0" lvl="0" marL="0" marR="0" rtl="0" algn="just">
              <a:lnSpc>
                <a:spcPct val="90000"/>
              </a:lnSpc>
              <a:spcBef>
                <a:spcPts val="323"/>
              </a:spcBef>
              <a:spcAft>
                <a:spcPts val="0"/>
              </a:spcAft>
              <a:buClr>
                <a:srgbClr val="888888"/>
              </a:buClr>
              <a:buSzPts val="1615"/>
              <a:buFont typeface="Arial"/>
              <a:buNone/>
            </a:pPr>
            <a:r>
              <a:t/>
            </a:r>
            <a:endParaRPr sz="1615">
              <a:solidFill>
                <a:srgbClr val="7F7F7F"/>
              </a:solidFill>
              <a:latin typeface="Open Sans"/>
              <a:ea typeface="Open Sans"/>
              <a:cs typeface="Open Sans"/>
              <a:sym typeface="Open Sans"/>
            </a:endParaRPr>
          </a:p>
          <a:p>
            <a:pPr indent="0" lvl="0" marL="0" marR="0" rtl="0" algn="just">
              <a:lnSpc>
                <a:spcPct val="90000"/>
              </a:lnSpc>
              <a:spcBef>
                <a:spcPts val="323"/>
              </a:spcBef>
              <a:spcAft>
                <a:spcPts val="0"/>
              </a:spcAft>
              <a:buClr>
                <a:srgbClr val="7F7F7F"/>
              </a:buClr>
              <a:buSzPts val="1615"/>
              <a:buFont typeface="Arial"/>
              <a:buNone/>
            </a:pPr>
            <a:r>
              <a:rPr lang="es-ES" sz="1615">
                <a:solidFill>
                  <a:srgbClr val="7F7F7F"/>
                </a:solidFill>
                <a:latin typeface="Open Sans"/>
                <a:ea typeface="Open Sans"/>
                <a:cs typeface="Open Sans"/>
                <a:sym typeface="Open Sans"/>
              </a:rPr>
              <a:t>Según la </a:t>
            </a:r>
            <a:r>
              <a:rPr b="1" lang="es-ES" sz="1615">
                <a:solidFill>
                  <a:srgbClr val="7F7F7F"/>
                </a:solidFill>
                <a:latin typeface="Open Sans"/>
                <a:ea typeface="Open Sans"/>
                <a:cs typeface="Open Sans"/>
                <a:sym typeface="Open Sans"/>
              </a:rPr>
              <a:t>Teoría del conflicto realista </a:t>
            </a:r>
            <a:r>
              <a:rPr lang="es-ES" sz="1615">
                <a:solidFill>
                  <a:srgbClr val="7F7F7F"/>
                </a:solidFill>
                <a:latin typeface="Open Sans"/>
                <a:ea typeface="Open Sans"/>
                <a:cs typeface="Open Sans"/>
                <a:sym typeface="Open Sans"/>
              </a:rPr>
              <a:t>(Sherif, 1966), el conflicto:</a:t>
            </a:r>
            <a:endParaRPr/>
          </a:p>
          <a:p>
            <a:pPr indent="-342900" lvl="0" marL="342900" marR="0" rtl="0" algn="just">
              <a:lnSpc>
                <a:spcPct val="90000"/>
              </a:lnSpc>
              <a:spcBef>
                <a:spcPts val="323"/>
              </a:spcBef>
              <a:spcAft>
                <a:spcPts val="0"/>
              </a:spcAft>
              <a:buClr>
                <a:srgbClr val="7F7F7F"/>
              </a:buClr>
              <a:buSzPts val="1615"/>
              <a:buFont typeface="Arial"/>
              <a:buChar char="•"/>
            </a:pPr>
            <a:r>
              <a:rPr lang="es-ES" sz="1615">
                <a:solidFill>
                  <a:srgbClr val="7F7F7F"/>
                </a:solidFill>
                <a:latin typeface="Open Sans"/>
                <a:ea typeface="Open Sans"/>
                <a:cs typeface="Open Sans"/>
                <a:sym typeface="Open Sans"/>
              </a:rPr>
              <a:t>surge cuando dos o más grupos compiten por recursos limitados;</a:t>
            </a:r>
            <a:endParaRPr/>
          </a:p>
          <a:p>
            <a:pPr indent="-342900" lvl="0" marL="342900" marR="0" rtl="0" algn="just">
              <a:lnSpc>
                <a:spcPct val="90000"/>
              </a:lnSpc>
              <a:spcBef>
                <a:spcPts val="323"/>
              </a:spcBef>
              <a:spcAft>
                <a:spcPts val="0"/>
              </a:spcAft>
              <a:buClr>
                <a:srgbClr val="7F7F7F"/>
              </a:buClr>
              <a:buSzPts val="1615"/>
              <a:buFont typeface="Arial"/>
              <a:buChar char="•"/>
            </a:pPr>
            <a:r>
              <a:rPr lang="es-ES" sz="1615">
                <a:solidFill>
                  <a:srgbClr val="7F7F7F"/>
                </a:solidFill>
                <a:latin typeface="Open Sans"/>
                <a:ea typeface="Open Sans"/>
                <a:cs typeface="Open Sans"/>
                <a:sym typeface="Open Sans"/>
              </a:rPr>
              <a:t>presencia de metas súper ordenadas que promuevan acciones cooperativas;</a:t>
            </a:r>
            <a:endParaRPr/>
          </a:p>
          <a:p>
            <a:pPr indent="0" lvl="0" marL="0" marR="0" rtl="0" algn="just">
              <a:lnSpc>
                <a:spcPct val="90000"/>
              </a:lnSpc>
              <a:spcBef>
                <a:spcPts val="323"/>
              </a:spcBef>
              <a:spcAft>
                <a:spcPts val="0"/>
              </a:spcAft>
              <a:buClr>
                <a:srgbClr val="888888"/>
              </a:buClr>
              <a:buSzPts val="1615"/>
              <a:buFont typeface="Arial"/>
              <a:buNone/>
            </a:pPr>
            <a:r>
              <a:t/>
            </a:r>
            <a:endParaRPr sz="1615">
              <a:solidFill>
                <a:srgbClr val="7F7F7F"/>
              </a:solidFill>
              <a:latin typeface="Open Sans"/>
              <a:ea typeface="Open Sans"/>
              <a:cs typeface="Open Sans"/>
              <a:sym typeface="Open Sans"/>
            </a:endParaRPr>
          </a:p>
          <a:p>
            <a:pPr indent="0" lvl="0" marL="0" marR="0" rtl="0" algn="just">
              <a:lnSpc>
                <a:spcPct val="90000"/>
              </a:lnSpc>
              <a:spcBef>
                <a:spcPts val="323"/>
              </a:spcBef>
              <a:spcAft>
                <a:spcPts val="0"/>
              </a:spcAft>
              <a:buClr>
                <a:srgbClr val="7F7F7F"/>
              </a:buClr>
              <a:buSzPts val="1615"/>
              <a:buFont typeface="Arial"/>
              <a:buNone/>
            </a:pPr>
            <a:r>
              <a:rPr b="1" lang="es-ES" sz="1615">
                <a:solidFill>
                  <a:srgbClr val="7F7F7F"/>
                </a:solidFill>
                <a:latin typeface="Open Sans"/>
                <a:ea typeface="Open Sans"/>
                <a:cs typeface="Open Sans"/>
                <a:sym typeface="Open Sans"/>
              </a:rPr>
              <a:t>Estas estrategias son efectivas cuando el conflicto dura mucho tiempo.</a:t>
            </a:r>
            <a:endParaRPr/>
          </a:p>
          <a:p>
            <a:pPr indent="0" lvl="0" marL="0" marR="0" rtl="0" algn="ctr">
              <a:lnSpc>
                <a:spcPct val="90000"/>
              </a:lnSpc>
              <a:spcBef>
                <a:spcPts val="408"/>
              </a:spcBef>
              <a:spcAft>
                <a:spcPts val="0"/>
              </a:spcAft>
              <a:buClr>
                <a:srgbClr val="888888"/>
              </a:buClr>
              <a:buSzPts val="2040"/>
              <a:buFont typeface="Arial"/>
              <a:buNone/>
            </a:pPr>
            <a:r>
              <a:t/>
            </a:r>
            <a:endParaRPr sz="2040">
              <a:solidFill>
                <a:schemeClr val="dk1"/>
              </a:solidFill>
              <a:latin typeface="Open Sans"/>
              <a:ea typeface="Open Sans"/>
              <a:cs typeface="Open Sans"/>
              <a:sym typeface="Open Sans"/>
            </a:endParaRPr>
          </a:p>
          <a:p>
            <a:pPr indent="0" lvl="0" marL="0" marR="0" rtl="0" algn="ctr">
              <a:lnSpc>
                <a:spcPct val="90000"/>
              </a:lnSpc>
              <a:spcBef>
                <a:spcPts val="408"/>
              </a:spcBef>
              <a:spcAft>
                <a:spcPts val="0"/>
              </a:spcAft>
              <a:buClr>
                <a:srgbClr val="888888"/>
              </a:buClr>
              <a:buSzPts val="2040"/>
              <a:buFont typeface="Arial"/>
              <a:buNone/>
            </a:pPr>
            <a:r>
              <a:t/>
            </a:r>
            <a:endParaRPr sz="2040">
              <a:solidFill>
                <a:schemeClr val="dk1"/>
              </a:solidFill>
              <a:latin typeface="Open Sans"/>
              <a:ea typeface="Open Sans"/>
              <a:cs typeface="Open Sans"/>
              <a:sym typeface="Open Sans"/>
            </a:endParaRPr>
          </a:p>
        </p:txBody>
      </p:sp>
      <p:sp>
        <p:nvSpPr>
          <p:cNvPr id="504" name="Google Shape;504;p46"/>
          <p:cNvSpPr txBox="1"/>
          <p:nvPr/>
        </p:nvSpPr>
        <p:spPr>
          <a:xfrm>
            <a:off x="714348" y="214296"/>
            <a:ext cx="7772400" cy="35706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Palatino Linotype"/>
              <a:buNone/>
            </a:pPr>
            <a:r>
              <a:t/>
            </a:r>
            <a:endParaRPr b="0" i="0" sz="1600" u="none" cap="none" strike="noStrike">
              <a:solidFill>
                <a:srgbClr val="7F7F7F"/>
              </a:solidFill>
              <a:latin typeface="Open Sans"/>
              <a:ea typeface="Open Sans"/>
              <a:cs typeface="Open Sans"/>
              <a:sym typeface="Open Sans"/>
            </a:endParaRPr>
          </a:p>
        </p:txBody>
      </p:sp>
      <p:sp>
        <p:nvSpPr>
          <p:cNvPr id="505" name="Google Shape;505;p46"/>
          <p:cNvSpPr/>
          <p:nvPr/>
        </p:nvSpPr>
        <p:spPr>
          <a:xfrm>
            <a:off x="714348" y="202029"/>
            <a:ext cx="190468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rgbClr val="7F7F7F"/>
                </a:solidFill>
                <a:latin typeface="Open Sans"/>
                <a:ea typeface="Open Sans"/>
                <a:cs typeface="Open Sans"/>
                <a:sym typeface="Open Sans"/>
              </a:rPr>
              <a:t>Unidad 3. El conflicto</a:t>
            </a:r>
            <a:endParaRPr sz="14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descr="C:\Users\Alex\Desktop\Loghi progetto\Erasmus+\eu_flag_co_funded_vect_pos_[cmyk]_right-[Convertito].png" id="510" name="Google Shape;510;p47"/>
          <p:cNvPicPr preferRelativeResize="0"/>
          <p:nvPr/>
        </p:nvPicPr>
        <p:blipFill rotWithShape="1">
          <a:blip r:embed="rId3">
            <a:alphaModFix/>
          </a:blip>
          <a:srcRect b="0" l="0" r="0" t="0"/>
          <a:stretch/>
        </p:blipFill>
        <p:spPr>
          <a:xfrm>
            <a:off x="395536" y="4435998"/>
            <a:ext cx="1906823" cy="545351"/>
          </a:xfrm>
          <a:prstGeom prst="rect">
            <a:avLst/>
          </a:prstGeom>
          <a:noFill/>
          <a:ln>
            <a:noFill/>
          </a:ln>
        </p:spPr>
      </p:pic>
      <p:sp>
        <p:nvSpPr>
          <p:cNvPr id="511" name="Google Shape;511;p47"/>
          <p:cNvSpPr txBox="1"/>
          <p:nvPr/>
        </p:nvSpPr>
        <p:spPr>
          <a:xfrm>
            <a:off x="2483768" y="4371950"/>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512" name="Google Shape;512;p47"/>
          <p:cNvSpPr txBox="1"/>
          <p:nvPr/>
        </p:nvSpPr>
        <p:spPr>
          <a:xfrm>
            <a:off x="285720" y="1357304"/>
            <a:ext cx="8286808" cy="2643205"/>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513" name="Google Shape;513;p47"/>
          <p:cNvSpPr txBox="1"/>
          <p:nvPr/>
        </p:nvSpPr>
        <p:spPr>
          <a:xfrm>
            <a:off x="714348" y="1116183"/>
            <a:ext cx="7772400" cy="255454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None/>
            </a:pPr>
            <a:r>
              <a:rPr b="1" lang="es-ES" sz="1600">
                <a:solidFill>
                  <a:srgbClr val="7F7F7F"/>
                </a:solidFill>
                <a:latin typeface="Open Sans"/>
                <a:ea typeface="Open Sans"/>
                <a:cs typeface="Open Sans"/>
                <a:sym typeface="Open Sans"/>
              </a:rPr>
              <a:t>Estrategias para la gestión del conflicto</a:t>
            </a:r>
            <a:r>
              <a:rPr lang="es-ES" sz="1600">
                <a:solidFill>
                  <a:srgbClr val="7F7F7F"/>
                </a:solidFill>
                <a:latin typeface="Open Sans"/>
                <a:ea typeface="Open Sans"/>
                <a:cs typeface="Open Sans"/>
                <a:sym typeface="Open Sans"/>
              </a:rPr>
              <a:t>:</a:t>
            </a:r>
            <a:endParaRPr/>
          </a:p>
          <a:p>
            <a:pPr indent="-342900" lvl="0" marL="34290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342900" lvl="0" marL="342900" marR="0" rtl="0" algn="just">
              <a:spcBef>
                <a:spcPts val="0"/>
              </a:spcBef>
              <a:spcAft>
                <a:spcPts val="0"/>
              </a:spcAft>
              <a:buClr>
                <a:srgbClr val="7F7F7F"/>
              </a:buClr>
              <a:buSzPts val="1600"/>
              <a:buFont typeface="Arial"/>
              <a:buChar char="•"/>
            </a:pPr>
            <a:r>
              <a:rPr b="1" lang="es-ES" sz="1600">
                <a:solidFill>
                  <a:srgbClr val="7F7F7F"/>
                </a:solidFill>
                <a:latin typeface="Open Sans"/>
                <a:ea typeface="Open Sans"/>
                <a:cs typeface="Open Sans"/>
                <a:sym typeface="Open Sans"/>
              </a:rPr>
              <a:t>Mantenga la calma</a:t>
            </a:r>
            <a:r>
              <a:rPr lang="es-ES" sz="1600">
                <a:solidFill>
                  <a:srgbClr val="7F7F7F"/>
                </a:solidFill>
                <a:latin typeface="Open Sans"/>
                <a:ea typeface="Open Sans"/>
                <a:cs typeface="Open Sans"/>
                <a:sym typeface="Open Sans"/>
              </a:rPr>
              <a:t>: enséñeles a sus atletas a no enojarse y a manejar la situación de conflicto con calma;</a:t>
            </a:r>
            <a:endParaRPr/>
          </a:p>
          <a:p>
            <a:pPr indent="-342900" lvl="0" marL="342900" marR="0" rtl="0" algn="just">
              <a:spcBef>
                <a:spcPts val="0"/>
              </a:spcBef>
              <a:spcAft>
                <a:spcPts val="0"/>
              </a:spcAft>
              <a:buClr>
                <a:srgbClr val="7F7F7F"/>
              </a:buClr>
              <a:buSzPts val="1600"/>
              <a:buFont typeface="Arial"/>
              <a:buChar char="•"/>
            </a:pPr>
            <a:r>
              <a:rPr b="1" lang="es-ES" sz="1600">
                <a:solidFill>
                  <a:srgbClr val="7F7F7F"/>
                </a:solidFill>
                <a:latin typeface="Open Sans"/>
                <a:ea typeface="Open Sans"/>
                <a:cs typeface="Open Sans"/>
                <a:sym typeface="Open Sans"/>
              </a:rPr>
              <a:t>No se ponga del lado de un atleta</a:t>
            </a:r>
            <a:r>
              <a:rPr lang="es-ES" sz="1600">
                <a:solidFill>
                  <a:srgbClr val="7F7F7F"/>
                </a:solidFill>
                <a:latin typeface="Open Sans"/>
                <a:ea typeface="Open Sans"/>
                <a:cs typeface="Open Sans"/>
                <a:sym typeface="Open Sans"/>
              </a:rPr>
              <a:t>: intente comprender ambos puntos de vista y promueva la comunicación abierta durante el conflicto (no válido para conflictos físicos)</a:t>
            </a:r>
            <a:endParaRPr/>
          </a:p>
          <a:p>
            <a:pPr indent="-342900" lvl="0" marL="342900" marR="0" rtl="0" algn="just">
              <a:spcBef>
                <a:spcPts val="0"/>
              </a:spcBef>
              <a:spcAft>
                <a:spcPts val="0"/>
              </a:spcAft>
              <a:buClr>
                <a:srgbClr val="7F7F7F"/>
              </a:buClr>
              <a:buSzPts val="1600"/>
              <a:buFont typeface="Arial"/>
              <a:buChar char="•"/>
            </a:pPr>
            <a:r>
              <a:rPr b="1" lang="es-ES" sz="1600">
                <a:solidFill>
                  <a:srgbClr val="7F7F7F"/>
                </a:solidFill>
                <a:latin typeface="Open Sans"/>
                <a:ea typeface="Open Sans"/>
                <a:cs typeface="Open Sans"/>
                <a:sym typeface="Open Sans"/>
              </a:rPr>
              <a:t>Si el conflicto es solo verbal</a:t>
            </a:r>
            <a:r>
              <a:rPr lang="es-ES" sz="1600">
                <a:solidFill>
                  <a:srgbClr val="7F7F7F"/>
                </a:solidFill>
                <a:latin typeface="Open Sans"/>
                <a:ea typeface="Open Sans"/>
                <a:cs typeface="Open Sans"/>
                <a:sym typeface="Open Sans"/>
              </a:rPr>
              <a:t>, abra la discusión frente a los otros miembros;</a:t>
            </a:r>
            <a:endParaRPr/>
          </a:p>
          <a:p>
            <a:pPr indent="-342900" lvl="0" marL="342900" marR="0" rtl="0" algn="just">
              <a:spcBef>
                <a:spcPts val="0"/>
              </a:spcBef>
              <a:spcAft>
                <a:spcPts val="0"/>
              </a:spcAft>
              <a:buClr>
                <a:srgbClr val="7F7F7F"/>
              </a:buClr>
              <a:buSzPts val="1600"/>
              <a:buFont typeface="Arial"/>
              <a:buChar char="•"/>
            </a:pPr>
            <a:r>
              <a:rPr b="1" lang="es-ES" sz="1600">
                <a:solidFill>
                  <a:srgbClr val="7F7F7F"/>
                </a:solidFill>
                <a:latin typeface="Open Sans"/>
                <a:ea typeface="Open Sans"/>
                <a:cs typeface="Open Sans"/>
                <a:sym typeface="Open Sans"/>
              </a:rPr>
              <a:t>Si el conflicto es físico</a:t>
            </a:r>
            <a:r>
              <a:rPr lang="es-ES" sz="1600">
                <a:solidFill>
                  <a:srgbClr val="7F7F7F"/>
                </a:solidFill>
                <a:latin typeface="Open Sans"/>
                <a:ea typeface="Open Sans"/>
                <a:cs typeface="Open Sans"/>
                <a:sym typeface="Open Sans"/>
              </a:rPr>
              <a:t>, separe a ambas personas y hábleles por separado del grupo;</a:t>
            </a:r>
            <a:endParaRPr sz="1600">
              <a:solidFill>
                <a:srgbClr val="7F7F7F"/>
              </a:solidFill>
              <a:latin typeface="Open Sans"/>
              <a:ea typeface="Open Sans"/>
              <a:cs typeface="Open Sans"/>
              <a:sym typeface="Open Sans"/>
            </a:endParaRPr>
          </a:p>
        </p:txBody>
      </p:sp>
      <p:sp>
        <p:nvSpPr>
          <p:cNvPr id="514" name="Google Shape;514;p47"/>
          <p:cNvSpPr txBox="1"/>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Palatino Linotype"/>
              <a:buNone/>
            </a:pPr>
            <a:r>
              <a:t/>
            </a:r>
            <a:endParaRPr b="0" i="0" sz="1800" u="none" cap="none" strike="noStrike">
              <a:solidFill>
                <a:srgbClr val="7F7F7F"/>
              </a:solidFill>
              <a:latin typeface="Open Sans"/>
              <a:ea typeface="Open Sans"/>
              <a:cs typeface="Open Sans"/>
              <a:sym typeface="Open Sans"/>
            </a:endParaRPr>
          </a:p>
        </p:txBody>
      </p:sp>
      <p:sp>
        <p:nvSpPr>
          <p:cNvPr id="515" name="Google Shape;515;p47"/>
          <p:cNvSpPr/>
          <p:nvPr/>
        </p:nvSpPr>
        <p:spPr>
          <a:xfrm>
            <a:off x="3343939" y="2387084"/>
            <a:ext cx="2423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Palatino Linotype"/>
                <a:ea typeface="Palatino Linotype"/>
                <a:cs typeface="Palatino Linotype"/>
                <a:sym typeface="Palatino Linotype"/>
              </a:rPr>
              <a:t>.</a:t>
            </a:r>
            <a:endParaRPr sz="1800">
              <a:solidFill>
                <a:schemeClr val="dk1"/>
              </a:solidFill>
              <a:latin typeface="Palatino Linotype"/>
              <a:ea typeface="Palatino Linotype"/>
              <a:cs typeface="Palatino Linotype"/>
              <a:sym typeface="Palatino Linotype"/>
            </a:endParaRPr>
          </a:p>
        </p:txBody>
      </p:sp>
      <p:sp>
        <p:nvSpPr>
          <p:cNvPr id="516" name="Google Shape;516;p47"/>
          <p:cNvSpPr/>
          <p:nvPr/>
        </p:nvSpPr>
        <p:spPr>
          <a:xfrm>
            <a:off x="714348" y="184785"/>
            <a:ext cx="186781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rgbClr val="7F7F7F"/>
                </a:solidFill>
                <a:latin typeface="Open Sans"/>
                <a:ea typeface="Open Sans"/>
                <a:cs typeface="Open Sans"/>
                <a:sym typeface="Open Sans"/>
              </a:rPr>
              <a:t>Unidad 3. El conflicto</a:t>
            </a:r>
            <a:endParaRPr sz="14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descr="C:\Users\Alex\Desktop\Loghi progetto\Erasmus+\eu_flag_co_funded_vect_pos_[cmyk]_right-[Convertito].png" id="521" name="Google Shape;521;p48"/>
          <p:cNvPicPr preferRelativeResize="0"/>
          <p:nvPr/>
        </p:nvPicPr>
        <p:blipFill rotWithShape="1">
          <a:blip r:embed="rId3">
            <a:alphaModFix/>
          </a:blip>
          <a:srcRect b="0" l="0" r="0" t="0"/>
          <a:stretch/>
        </p:blipFill>
        <p:spPr>
          <a:xfrm>
            <a:off x="357975" y="4403973"/>
            <a:ext cx="1906823" cy="545351"/>
          </a:xfrm>
          <a:prstGeom prst="rect">
            <a:avLst/>
          </a:prstGeom>
          <a:noFill/>
          <a:ln>
            <a:noFill/>
          </a:ln>
        </p:spPr>
      </p:pic>
      <p:sp>
        <p:nvSpPr>
          <p:cNvPr id="522" name="Google Shape;522;p48"/>
          <p:cNvSpPr txBox="1"/>
          <p:nvPr/>
        </p:nvSpPr>
        <p:spPr>
          <a:xfrm>
            <a:off x="2450138" y="4371950"/>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523" name="Google Shape;523;p48"/>
          <p:cNvSpPr txBox="1"/>
          <p:nvPr/>
        </p:nvSpPr>
        <p:spPr>
          <a:xfrm>
            <a:off x="285720" y="1357304"/>
            <a:ext cx="8286808" cy="2643205"/>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524" name="Google Shape;524;p48"/>
          <p:cNvSpPr txBox="1"/>
          <p:nvPr/>
        </p:nvSpPr>
        <p:spPr>
          <a:xfrm>
            <a:off x="357158" y="1928808"/>
            <a:ext cx="8429684" cy="584775"/>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None/>
            </a:pPr>
            <a:r>
              <a:rPr b="1" lang="es-ES" sz="1600">
                <a:solidFill>
                  <a:srgbClr val="7F7F7F"/>
                </a:solidFill>
                <a:latin typeface="Open Sans"/>
                <a:ea typeface="Open Sans"/>
                <a:cs typeface="Open Sans"/>
                <a:sym typeface="Open Sans"/>
              </a:rPr>
              <a:t>Es importante que los atletas entiendan que no la violencia sino el diálogo es la herramienta correcta para resolver conflictos</a:t>
            </a:r>
            <a:endParaRPr b="1" sz="1600">
              <a:solidFill>
                <a:srgbClr val="7F7F7F"/>
              </a:solidFill>
              <a:latin typeface="Open Sans"/>
              <a:ea typeface="Open Sans"/>
              <a:cs typeface="Open Sans"/>
              <a:sym typeface="Open Sans"/>
            </a:endParaRPr>
          </a:p>
        </p:txBody>
      </p:sp>
      <p:pic>
        <p:nvPicPr>
          <p:cNvPr descr="Risultati immagini per warning" id="525" name="Google Shape;525;p48"/>
          <p:cNvPicPr preferRelativeResize="0"/>
          <p:nvPr/>
        </p:nvPicPr>
        <p:blipFill rotWithShape="1">
          <a:blip r:embed="rId4">
            <a:alphaModFix/>
          </a:blip>
          <a:srcRect b="0" l="0" r="0" t="0"/>
          <a:stretch/>
        </p:blipFill>
        <p:spPr>
          <a:xfrm>
            <a:off x="4143372" y="2643188"/>
            <a:ext cx="1285884" cy="1285884"/>
          </a:xfrm>
          <a:prstGeom prst="rect">
            <a:avLst/>
          </a:prstGeom>
          <a:noFill/>
          <a:ln>
            <a:noFill/>
          </a:ln>
        </p:spPr>
      </p:pic>
      <p:sp>
        <p:nvSpPr>
          <p:cNvPr id="526" name="Google Shape;526;p48"/>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600"/>
              <a:buFont typeface="Open Sans"/>
              <a:buNone/>
            </a:pPr>
            <a:r>
              <a:rPr b="0" lang="es-ES" sz="1600"/>
              <a:t>Unidad 3. El conflicto</a:t>
            </a:r>
            <a:endParaRPr b="0" sz="1600">
              <a:solidFill>
                <a:srgbClr val="7F7F7F"/>
              </a:solidFill>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descr="C:\Users\Alex\Desktop\Loghi progetto\Erasmus+\eu_flag_co_funded_vect_pos_[cmyk]_right-[Convertito].png" id="531" name="Google Shape;531;p49"/>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532" name="Google Shape;532;p49"/>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533" name="Google Shape;533;p49"/>
          <p:cNvSpPr txBox="1"/>
          <p:nvPr/>
        </p:nvSpPr>
        <p:spPr>
          <a:xfrm>
            <a:off x="642910" y="785800"/>
            <a:ext cx="8215370" cy="328614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800"/>
              <a:buFont typeface="Arial"/>
              <a:buNone/>
            </a:pPr>
            <a:r>
              <a:t/>
            </a:r>
            <a:endParaRPr sz="1800">
              <a:solidFill>
                <a:srgbClr val="7F7F7F"/>
              </a:solidFill>
              <a:latin typeface="Open Sans"/>
              <a:ea typeface="Open Sans"/>
              <a:cs typeface="Open Sans"/>
              <a:sym typeface="Open Sans"/>
            </a:endParaRPr>
          </a:p>
        </p:txBody>
      </p:sp>
      <p:sp>
        <p:nvSpPr>
          <p:cNvPr id="534" name="Google Shape;534;p49"/>
          <p:cNvSpPr txBox="1"/>
          <p:nvPr/>
        </p:nvSpPr>
        <p:spPr>
          <a:xfrm>
            <a:off x="793812" y="321390"/>
            <a:ext cx="7772400" cy="35706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s-ES" sz="1600">
                <a:solidFill>
                  <a:srgbClr val="7F7F7F"/>
                </a:solidFill>
                <a:latin typeface="Open Sans"/>
                <a:ea typeface="Open Sans"/>
                <a:cs typeface="Open Sans"/>
                <a:sym typeface="Open Sans"/>
              </a:rPr>
              <a:t>Unidad 3. El conflicto</a:t>
            </a:r>
            <a:endParaRPr b="0" i="0" sz="1800" u="none" cap="none" strike="noStrike">
              <a:solidFill>
                <a:srgbClr val="7F7F7F"/>
              </a:solidFill>
              <a:latin typeface="Open Sans"/>
              <a:ea typeface="Open Sans"/>
              <a:cs typeface="Open Sans"/>
              <a:sym typeface="Open Sans"/>
            </a:endParaRPr>
          </a:p>
        </p:txBody>
      </p:sp>
      <p:sp>
        <p:nvSpPr>
          <p:cNvPr id="535" name="Google Shape;535;p49"/>
          <p:cNvSpPr/>
          <p:nvPr/>
        </p:nvSpPr>
        <p:spPr>
          <a:xfrm>
            <a:off x="1115616" y="1059582"/>
            <a:ext cx="7128792" cy="20621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7F7F7F"/>
                </a:solidFill>
                <a:latin typeface="Open Sans"/>
                <a:ea typeface="Open Sans"/>
                <a:cs typeface="Open Sans"/>
                <a:sym typeface="Open Sans"/>
              </a:rPr>
              <a:t>Estrategias para prevenir el conflicto</a:t>
            </a:r>
            <a:endParaRPr sz="1600">
              <a:solidFill>
                <a:srgbClr val="7F7F7F"/>
              </a:solidFill>
              <a:latin typeface="Open Sans"/>
              <a:ea typeface="Open Sans"/>
              <a:cs typeface="Open Sans"/>
              <a:sym typeface="Open Sans"/>
            </a:endParaRPr>
          </a:p>
          <a:p>
            <a:pPr indent="0" lvl="0" marL="0" marR="0" rtl="0" algn="l">
              <a:spcBef>
                <a:spcPts val="0"/>
              </a:spcBef>
              <a:spcAft>
                <a:spcPts val="0"/>
              </a:spcAft>
              <a:buNone/>
            </a:pPr>
            <a:r>
              <a:t/>
            </a:r>
            <a:endParaRPr sz="16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Se debe alentar a los atletas a conceptualizar a las personas como individuos en lugar de simples miembros de un grupo;</a:t>
            </a:r>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Los atletas deben ser desafiados a expandir su percepción sobre el grupo interno para incluir a aquellos que están fuera del grupo inmediato;</a:t>
            </a:r>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Los atletas deben recibir una educación sobre una variedad de perspectivas y prácticas religiosas;</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5"/>
          <p:cNvSpPr txBox="1"/>
          <p:nvPr>
            <p:ph type="ctrTitle"/>
          </p:nvPr>
        </p:nvSpPr>
        <p:spPr>
          <a:xfrm>
            <a:off x="755576" y="3485614"/>
            <a:ext cx="7772400" cy="35706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7F7F7F"/>
              </a:buClr>
              <a:buSzPts val="1800"/>
              <a:buFont typeface="Open Sans"/>
              <a:buNone/>
            </a:pPr>
            <a:r>
              <a:rPr lang="es-ES" sz="1800"/>
              <a:t>Unidad 1. Prejuicio y Teoría del Contacto</a:t>
            </a:r>
            <a:endParaRPr sz="1800">
              <a:solidFill>
                <a:srgbClr val="7F7F7F"/>
              </a:solidFill>
            </a:endParaRPr>
          </a:p>
        </p:txBody>
      </p:sp>
      <p:sp>
        <p:nvSpPr>
          <p:cNvPr id="68" name="Google Shape;68;p5"/>
          <p:cNvSpPr txBox="1"/>
          <p:nvPr/>
        </p:nvSpPr>
        <p:spPr>
          <a:xfrm>
            <a:off x="755576" y="3842679"/>
            <a:ext cx="7772400" cy="35706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7F7F7F"/>
              </a:buClr>
              <a:buSzPts val="1800"/>
              <a:buFont typeface="Open Sans"/>
              <a:buNone/>
            </a:pPr>
            <a:r>
              <a:t/>
            </a:r>
            <a:endParaRPr b="0" sz="1800">
              <a:solidFill>
                <a:srgbClr val="7F7F7F"/>
              </a:solidFill>
              <a:latin typeface="Open Sans"/>
              <a:ea typeface="Open Sans"/>
              <a:cs typeface="Open Sans"/>
              <a:sym typeface="Open Sans"/>
            </a:endParaRPr>
          </a:p>
        </p:txBody>
      </p:sp>
      <p:pic>
        <p:nvPicPr>
          <p:cNvPr descr="C:\Users\Alex\Desktop\Loghi progetto\Erasmus+\eu_flag_co_funded_vect_pos_[cmyk]_right-[Convertito].png" id="69" name="Google Shape;69;p5"/>
          <p:cNvPicPr preferRelativeResize="0"/>
          <p:nvPr/>
        </p:nvPicPr>
        <p:blipFill rotWithShape="1">
          <a:blip r:embed="rId3">
            <a:alphaModFix/>
          </a:blip>
          <a:srcRect b="0" l="0" r="0" t="0"/>
          <a:stretch/>
        </p:blipFill>
        <p:spPr>
          <a:xfrm>
            <a:off x="467544" y="4482281"/>
            <a:ext cx="1906823" cy="545351"/>
          </a:xfrm>
          <a:prstGeom prst="rect">
            <a:avLst/>
          </a:prstGeom>
          <a:noFill/>
          <a:ln>
            <a:noFill/>
          </a:ln>
        </p:spPr>
      </p:pic>
      <p:sp>
        <p:nvSpPr>
          <p:cNvPr id="70" name="Google Shape;70;p5"/>
          <p:cNvSpPr txBox="1"/>
          <p:nvPr/>
        </p:nvSpPr>
        <p:spPr>
          <a:xfrm>
            <a:off x="2467138" y="448228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descr="C:\Users\Alex\Desktop\Loghi progetto\Erasmus+\eu_flag_co_funded_vect_pos_[cmyk]_right-[Convertito].png" id="540" name="Google Shape;540;p50"/>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541" name="Google Shape;541;p50"/>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542" name="Google Shape;542;p50"/>
          <p:cNvSpPr txBox="1"/>
          <p:nvPr/>
        </p:nvSpPr>
        <p:spPr>
          <a:xfrm>
            <a:off x="642910" y="785800"/>
            <a:ext cx="8215370" cy="328614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800"/>
              <a:buFont typeface="Arial"/>
              <a:buNone/>
            </a:pPr>
            <a:r>
              <a:t/>
            </a:r>
            <a:endParaRPr sz="1800">
              <a:solidFill>
                <a:srgbClr val="7F7F7F"/>
              </a:solidFill>
              <a:latin typeface="Open Sans"/>
              <a:ea typeface="Open Sans"/>
              <a:cs typeface="Open Sans"/>
              <a:sym typeface="Open Sans"/>
            </a:endParaRPr>
          </a:p>
        </p:txBody>
      </p:sp>
      <p:sp>
        <p:nvSpPr>
          <p:cNvPr id="543" name="Google Shape;543;p50"/>
          <p:cNvSpPr txBox="1"/>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Palatino Linotype"/>
              <a:buNone/>
            </a:pPr>
            <a:r>
              <a:t/>
            </a:r>
            <a:endParaRPr b="0" i="0" sz="1800" u="none" cap="none" strike="noStrike">
              <a:solidFill>
                <a:srgbClr val="7F7F7F"/>
              </a:solidFill>
              <a:latin typeface="Open Sans"/>
              <a:ea typeface="Open Sans"/>
              <a:cs typeface="Open Sans"/>
              <a:sym typeface="Open Sans"/>
            </a:endParaRPr>
          </a:p>
        </p:txBody>
      </p:sp>
      <p:sp>
        <p:nvSpPr>
          <p:cNvPr id="544" name="Google Shape;544;p50"/>
          <p:cNvSpPr txBox="1"/>
          <p:nvPr/>
        </p:nvSpPr>
        <p:spPr>
          <a:xfrm>
            <a:off x="1115616" y="1136212"/>
            <a:ext cx="6696744" cy="21236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800">
                <a:solidFill>
                  <a:srgbClr val="7F7F7F"/>
                </a:solidFill>
                <a:latin typeface="Open Sans"/>
                <a:ea typeface="Open Sans"/>
                <a:cs typeface="Open Sans"/>
                <a:sym typeface="Open Sans"/>
              </a:rPr>
              <a:t>Sugerencias</a:t>
            </a:r>
            <a:r>
              <a:rPr lang="es-ES" sz="1800">
                <a:solidFill>
                  <a:srgbClr val="7F7F7F"/>
                </a:solidFill>
                <a:latin typeface="Open Sans"/>
                <a:ea typeface="Open Sans"/>
                <a:cs typeface="Open Sans"/>
                <a:sym typeface="Open Sans"/>
              </a:rPr>
              <a:t>:</a:t>
            </a:r>
            <a:endParaRPr/>
          </a:p>
          <a:p>
            <a:pPr indent="0" lvl="0" marL="0" marR="0" rtl="0" algn="just">
              <a:spcBef>
                <a:spcPts val="0"/>
              </a:spcBef>
              <a:spcAft>
                <a:spcPts val="0"/>
              </a:spcAft>
              <a:buNone/>
            </a:pPr>
            <a:r>
              <a:t/>
            </a:r>
            <a:endParaRPr sz="18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Cuando surge un conflicto entre niños, si el conflicto involucra problemas serios, es necesario informar a las familias sobre lo que ha sucedido.</a:t>
            </a:r>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Al hacer esto, se espera que los entrenadores informen a los padres y se pongan de acuerdo en una estrategia educativa sinérgica.</a:t>
            </a:r>
            <a:endParaRPr sz="1600">
              <a:solidFill>
                <a:srgbClr val="7F7F7F"/>
              </a:solidFill>
              <a:latin typeface="Open Sans"/>
              <a:ea typeface="Open Sans"/>
              <a:cs typeface="Open Sans"/>
              <a:sym typeface="Open Sans"/>
            </a:endParaRPr>
          </a:p>
        </p:txBody>
      </p:sp>
      <p:sp>
        <p:nvSpPr>
          <p:cNvPr id="545" name="Google Shape;545;p50"/>
          <p:cNvSpPr/>
          <p:nvPr/>
        </p:nvSpPr>
        <p:spPr>
          <a:xfrm>
            <a:off x="899592" y="330646"/>
            <a:ext cx="210987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rgbClr val="7F7F7F"/>
                </a:solidFill>
                <a:latin typeface="Open Sans"/>
                <a:ea typeface="Open Sans"/>
                <a:cs typeface="Open Sans"/>
                <a:sym typeface="Open Sans"/>
              </a:rPr>
              <a:t>Unidad 3. El conflicto</a:t>
            </a:r>
            <a:endParaRPr sz="1800">
              <a:solidFill>
                <a:schemeClr val="dk1"/>
              </a:solidFill>
              <a:latin typeface="Palatino Linotype"/>
              <a:ea typeface="Palatino Linotype"/>
              <a:cs typeface="Palatino Linotype"/>
              <a:sym typeface="Palatino Linotype"/>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1"/>
          <p:cNvSpPr txBox="1"/>
          <p:nvPr>
            <p:ph idx="1" type="subTitle"/>
          </p:nvPr>
        </p:nvSpPr>
        <p:spPr>
          <a:xfrm>
            <a:off x="1575439" y="843558"/>
            <a:ext cx="6400800" cy="609399"/>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2400"/>
              <a:buNone/>
            </a:pPr>
            <a:r>
              <a:rPr lang="es-ES"/>
              <a:t>Sección de conocimiento/Tareas</a:t>
            </a:r>
            <a:endParaRPr/>
          </a:p>
        </p:txBody>
      </p:sp>
      <p:pic>
        <p:nvPicPr>
          <p:cNvPr descr="C:\Users\Alex\Desktop\Loghi progetto\Erasmus+\eu_flag_co_funded_vect_pos_[cmyk]_right-[Convertito].png" id="551" name="Google Shape;551;p51"/>
          <p:cNvPicPr preferRelativeResize="0"/>
          <p:nvPr/>
        </p:nvPicPr>
        <p:blipFill rotWithShape="1">
          <a:blip r:embed="rId3">
            <a:alphaModFix/>
          </a:blip>
          <a:srcRect b="0" l="0" r="0" t="0"/>
          <a:stretch/>
        </p:blipFill>
        <p:spPr>
          <a:xfrm>
            <a:off x="378966" y="4371950"/>
            <a:ext cx="1906823" cy="545351"/>
          </a:xfrm>
          <a:prstGeom prst="rect">
            <a:avLst/>
          </a:prstGeom>
          <a:noFill/>
          <a:ln>
            <a:noFill/>
          </a:ln>
        </p:spPr>
      </p:pic>
      <p:sp>
        <p:nvSpPr>
          <p:cNvPr id="552" name="Google Shape;552;p51"/>
          <p:cNvSpPr txBox="1"/>
          <p:nvPr/>
        </p:nvSpPr>
        <p:spPr>
          <a:xfrm>
            <a:off x="2483768" y="4371950"/>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553" name="Google Shape;553;p51"/>
          <p:cNvSpPr txBox="1"/>
          <p:nvPr/>
        </p:nvSpPr>
        <p:spPr>
          <a:xfrm>
            <a:off x="378966" y="1635646"/>
            <a:ext cx="8336438" cy="1296144"/>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pic>
        <p:nvPicPr>
          <p:cNvPr descr="Risultati immagini per question mark" id="554" name="Google Shape;554;p51"/>
          <p:cNvPicPr preferRelativeResize="0"/>
          <p:nvPr/>
        </p:nvPicPr>
        <p:blipFill rotWithShape="1">
          <a:blip r:embed="rId4">
            <a:alphaModFix/>
          </a:blip>
          <a:srcRect b="0" l="0" r="0" t="0"/>
          <a:stretch/>
        </p:blipFill>
        <p:spPr>
          <a:xfrm>
            <a:off x="3859894" y="3075806"/>
            <a:ext cx="1775234" cy="1000132"/>
          </a:xfrm>
          <a:prstGeom prst="rect">
            <a:avLst/>
          </a:prstGeom>
          <a:noFill/>
          <a:ln>
            <a:noFill/>
          </a:ln>
        </p:spPr>
      </p:pic>
      <p:sp>
        <p:nvSpPr>
          <p:cNvPr id="555" name="Google Shape;555;p51"/>
          <p:cNvSpPr/>
          <p:nvPr/>
        </p:nvSpPr>
        <p:spPr>
          <a:xfrm>
            <a:off x="1126805" y="1563638"/>
            <a:ext cx="6840760" cy="175432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a:t>
            </a:r>
            <a:r>
              <a:rPr lang="es-ES" sz="1800">
                <a:solidFill>
                  <a:srgbClr val="7F7F7F"/>
                </a:solidFill>
                <a:latin typeface="Open Sans"/>
                <a:ea typeface="Open Sans"/>
                <a:cs typeface="Open Sans"/>
                <a:sym typeface="Open Sans"/>
              </a:rPr>
              <a:t>Qué estrategias puedes implementar para resolver el conflicto?</a:t>
            </a:r>
            <a:endParaRPr/>
          </a:p>
          <a:p>
            <a:pPr indent="-285750" lvl="0" marL="285750" marR="0" rtl="0" algn="just">
              <a:spcBef>
                <a:spcPts val="0"/>
              </a:spcBef>
              <a:spcAft>
                <a:spcPts val="0"/>
              </a:spcAft>
              <a:buClr>
                <a:srgbClr val="7F7F7F"/>
              </a:buClr>
              <a:buSzPts val="1800"/>
              <a:buFont typeface="Arial"/>
              <a:buChar char="•"/>
            </a:pPr>
            <a:r>
              <a:rPr lang="es-ES" sz="1800">
                <a:solidFill>
                  <a:srgbClr val="7F7F7F"/>
                </a:solidFill>
                <a:latin typeface="Open Sans"/>
                <a:ea typeface="Open Sans"/>
                <a:cs typeface="Open Sans"/>
                <a:sym typeface="Open Sans"/>
              </a:rPr>
              <a:t>¿Qué estrategia es elegible para resolver el conflicto a corto plazo?</a:t>
            </a:r>
            <a:endParaRPr/>
          </a:p>
          <a:p>
            <a:pPr indent="-285750" lvl="0" marL="285750" marR="0" rtl="0" algn="just">
              <a:spcBef>
                <a:spcPts val="0"/>
              </a:spcBef>
              <a:spcAft>
                <a:spcPts val="0"/>
              </a:spcAft>
              <a:buClr>
                <a:srgbClr val="7F7F7F"/>
              </a:buClr>
              <a:buSzPts val="1800"/>
              <a:buFont typeface="Arial"/>
              <a:buChar char="•"/>
            </a:pPr>
            <a:r>
              <a:rPr lang="es-ES" sz="1800">
                <a:solidFill>
                  <a:srgbClr val="7F7F7F"/>
                </a:solidFill>
                <a:latin typeface="Open Sans"/>
                <a:ea typeface="Open Sans"/>
                <a:cs typeface="Open Sans"/>
                <a:sym typeface="Open Sans"/>
              </a:rPr>
              <a:t>¿Qué estrategia es elegible para resolver conflictos de larga duración?</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descr="C:\Users\Alex\Desktop\Loghi progetto\Erasmus+\eu_flag_co_funded_vect_pos_[cmyk]_right-[Convertito].png" id="560" name="Google Shape;560;p52"/>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561" name="Google Shape;561;p52"/>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grpSp>
        <p:nvGrpSpPr>
          <p:cNvPr id="562" name="Google Shape;562;p52"/>
          <p:cNvGrpSpPr/>
          <p:nvPr/>
        </p:nvGrpSpPr>
        <p:grpSpPr>
          <a:xfrm>
            <a:off x="395536" y="3223318"/>
            <a:ext cx="8289810" cy="503270"/>
            <a:chOff x="-5652934" y="7068537"/>
            <a:chExt cx="16749559" cy="1016858"/>
          </a:xfrm>
        </p:grpSpPr>
        <p:pic>
          <p:nvPicPr>
            <p:cNvPr descr="K:\Progetti CESIE - da 26-11-2013\SAVE\Partners\defoin.jpeg" id="563" name="Google Shape;563;p52"/>
            <p:cNvPicPr preferRelativeResize="0"/>
            <p:nvPr/>
          </p:nvPicPr>
          <p:blipFill rotWithShape="1">
            <a:blip r:embed="rId4">
              <a:alphaModFix/>
            </a:blip>
            <a:srcRect b="0" l="0" r="0" t="0"/>
            <a:stretch/>
          </p:blipFill>
          <p:spPr>
            <a:xfrm>
              <a:off x="7905164" y="7089885"/>
              <a:ext cx="882923" cy="882923"/>
            </a:xfrm>
            <a:prstGeom prst="rect">
              <a:avLst/>
            </a:prstGeom>
            <a:noFill/>
            <a:ln>
              <a:noFill/>
            </a:ln>
          </p:spPr>
        </p:pic>
        <p:pic>
          <p:nvPicPr>
            <p:cNvPr descr="K:\Progetti CESIE - da 26-11-2013\SAVE\Partners\LithuanianUnionOfSportsFederations.jpg" id="564" name="Google Shape;564;p52"/>
            <p:cNvPicPr preferRelativeResize="0"/>
            <p:nvPr/>
          </p:nvPicPr>
          <p:blipFill rotWithShape="1">
            <a:blip r:embed="rId5">
              <a:alphaModFix/>
            </a:blip>
            <a:srcRect b="0" l="0" r="0" t="0"/>
            <a:stretch/>
          </p:blipFill>
          <p:spPr>
            <a:xfrm>
              <a:off x="3419872" y="7232912"/>
              <a:ext cx="1502704" cy="686149"/>
            </a:xfrm>
            <a:prstGeom prst="rect">
              <a:avLst/>
            </a:prstGeom>
            <a:noFill/>
            <a:ln>
              <a:noFill/>
            </a:ln>
          </p:spPr>
        </p:pic>
        <p:pic>
          <p:nvPicPr>
            <p:cNvPr descr="K:\Progetti CESIE - da 26-11-2013\SAVE\Partners\LSU.jpg" id="565" name="Google Shape;565;p52"/>
            <p:cNvPicPr preferRelativeResize="0"/>
            <p:nvPr/>
          </p:nvPicPr>
          <p:blipFill rotWithShape="1">
            <a:blip r:embed="rId6">
              <a:alphaModFix/>
            </a:blip>
            <a:srcRect b="0" l="0" r="0" t="0"/>
            <a:stretch/>
          </p:blipFill>
          <p:spPr>
            <a:xfrm>
              <a:off x="-5652934" y="7280408"/>
              <a:ext cx="1582921" cy="674033"/>
            </a:xfrm>
            <a:prstGeom prst="rect">
              <a:avLst/>
            </a:prstGeom>
            <a:noFill/>
            <a:ln>
              <a:noFill/>
            </a:ln>
          </p:spPr>
        </p:pic>
        <p:pic>
          <p:nvPicPr>
            <p:cNvPr descr="K:\Progetti CESIE - da 26-11-2013\SAVE\Partners\NOVISAD.jpg" id="566" name="Google Shape;566;p52"/>
            <p:cNvPicPr preferRelativeResize="0"/>
            <p:nvPr/>
          </p:nvPicPr>
          <p:blipFill rotWithShape="1">
            <a:blip r:embed="rId7">
              <a:alphaModFix/>
            </a:blip>
            <a:srcRect b="0" l="0" r="0" t="0"/>
            <a:stretch/>
          </p:blipFill>
          <p:spPr>
            <a:xfrm>
              <a:off x="2240692" y="7068537"/>
              <a:ext cx="953101" cy="948468"/>
            </a:xfrm>
            <a:prstGeom prst="rect">
              <a:avLst/>
            </a:prstGeom>
            <a:noFill/>
            <a:ln>
              <a:noFill/>
            </a:ln>
          </p:spPr>
        </p:pic>
        <p:pic>
          <p:nvPicPr>
            <p:cNvPr descr="K:\Progetti CESIE - da 26-11-2013\SAVE\Partners\sarajevo.jpg" id="567" name="Google Shape;567;p52"/>
            <p:cNvPicPr preferRelativeResize="0"/>
            <p:nvPr/>
          </p:nvPicPr>
          <p:blipFill rotWithShape="1">
            <a:blip r:embed="rId8">
              <a:alphaModFix/>
            </a:blip>
            <a:srcRect b="0" l="0" r="0" t="0"/>
            <a:stretch/>
          </p:blipFill>
          <p:spPr>
            <a:xfrm>
              <a:off x="1012410" y="7114656"/>
              <a:ext cx="939133" cy="939133"/>
            </a:xfrm>
            <a:prstGeom prst="rect">
              <a:avLst/>
            </a:prstGeom>
            <a:noFill/>
            <a:ln>
              <a:noFill/>
            </a:ln>
          </p:spPr>
        </p:pic>
        <p:pic>
          <p:nvPicPr>
            <p:cNvPr descr="K:\Progetti CESIE - da 26-11-2013\SAVE\Partners\SPLIT.jpg" id="568" name="Google Shape;568;p52"/>
            <p:cNvPicPr preferRelativeResize="0"/>
            <p:nvPr/>
          </p:nvPicPr>
          <p:blipFill rotWithShape="1">
            <a:blip r:embed="rId9">
              <a:alphaModFix/>
            </a:blip>
            <a:srcRect b="0" l="0" r="0" t="0"/>
            <a:stretch/>
          </p:blipFill>
          <p:spPr>
            <a:xfrm>
              <a:off x="-3780928" y="7315787"/>
              <a:ext cx="2221702" cy="603274"/>
            </a:xfrm>
            <a:prstGeom prst="rect">
              <a:avLst/>
            </a:prstGeom>
            <a:noFill/>
            <a:ln>
              <a:noFill/>
            </a:ln>
          </p:spPr>
        </p:pic>
        <p:pic>
          <p:nvPicPr>
            <p:cNvPr descr="K:\Progetti CESIE - da 26-11-2013\SAVE\Partners\UNIPA.jpg" id="569" name="Google Shape;569;p52"/>
            <p:cNvPicPr preferRelativeResize="0"/>
            <p:nvPr/>
          </p:nvPicPr>
          <p:blipFill rotWithShape="1">
            <a:blip r:embed="rId10">
              <a:alphaModFix/>
            </a:blip>
            <a:srcRect b="0" l="0" r="0" t="0"/>
            <a:stretch/>
          </p:blipFill>
          <p:spPr>
            <a:xfrm>
              <a:off x="-1292704" y="7136927"/>
              <a:ext cx="2003904" cy="948467"/>
            </a:xfrm>
            <a:prstGeom prst="rect">
              <a:avLst/>
            </a:prstGeom>
            <a:noFill/>
            <a:ln>
              <a:noFill/>
            </a:ln>
          </p:spPr>
        </p:pic>
        <p:pic>
          <p:nvPicPr>
            <p:cNvPr descr="K:\Progetti CESIE - da 26-11-2013\SAVE\Partners\WUS AUSTRIA.jpg" id="570" name="Google Shape;570;p52"/>
            <p:cNvPicPr preferRelativeResize="0"/>
            <p:nvPr/>
          </p:nvPicPr>
          <p:blipFill rotWithShape="1">
            <a:blip r:embed="rId11">
              <a:alphaModFix/>
            </a:blip>
            <a:srcRect b="0" l="0" r="0" t="0"/>
            <a:stretch/>
          </p:blipFill>
          <p:spPr>
            <a:xfrm>
              <a:off x="5148064" y="7337904"/>
              <a:ext cx="2519146" cy="492636"/>
            </a:xfrm>
            <a:prstGeom prst="rect">
              <a:avLst/>
            </a:prstGeom>
            <a:noFill/>
            <a:ln>
              <a:noFill/>
            </a:ln>
          </p:spPr>
        </p:pic>
        <p:pic>
          <p:nvPicPr>
            <p:cNvPr descr="K:\Materiale CESIE\Logo\CESIE-logo-web.png" id="571" name="Google Shape;571;p52"/>
            <p:cNvPicPr preferRelativeResize="0"/>
            <p:nvPr/>
          </p:nvPicPr>
          <p:blipFill rotWithShape="1">
            <a:blip r:embed="rId12">
              <a:alphaModFix/>
            </a:blip>
            <a:srcRect b="0" l="0" r="0" t="0"/>
            <a:stretch/>
          </p:blipFill>
          <p:spPr>
            <a:xfrm>
              <a:off x="9144000" y="7305617"/>
              <a:ext cx="1952625" cy="476250"/>
            </a:xfrm>
            <a:prstGeom prst="rect">
              <a:avLst/>
            </a:prstGeom>
            <a:noFill/>
            <a:ln>
              <a:noFill/>
            </a:ln>
          </p:spPr>
        </p:pic>
      </p:grpSp>
      <p:sp>
        <p:nvSpPr>
          <p:cNvPr id="572" name="Google Shape;572;p52"/>
          <p:cNvSpPr txBox="1"/>
          <p:nvPr/>
        </p:nvSpPr>
        <p:spPr>
          <a:xfrm>
            <a:off x="1000100" y="214296"/>
            <a:ext cx="728667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Fin de la unidad 3</a:t>
            </a:r>
            <a:endParaRPr b="1" sz="18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53"/>
          <p:cNvSpPr txBox="1"/>
          <p:nvPr>
            <p:ph type="ctrTitle"/>
          </p:nvPr>
        </p:nvSpPr>
        <p:spPr>
          <a:xfrm>
            <a:off x="755576" y="3485614"/>
            <a:ext cx="7772400" cy="35706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7F7F7F"/>
              </a:buClr>
              <a:buSzPts val="1800"/>
              <a:buFont typeface="Open Sans"/>
              <a:buNone/>
            </a:pPr>
            <a:r>
              <a:rPr lang="es-ES" sz="1800"/>
              <a:t>Unidad 4. Las consecuencias de la violencia y la exclusión</a:t>
            </a:r>
            <a:endParaRPr sz="1800">
              <a:solidFill>
                <a:srgbClr val="7F7F7F"/>
              </a:solidFill>
            </a:endParaRPr>
          </a:p>
        </p:txBody>
      </p:sp>
      <p:sp>
        <p:nvSpPr>
          <p:cNvPr id="578" name="Google Shape;578;p53"/>
          <p:cNvSpPr txBox="1"/>
          <p:nvPr/>
        </p:nvSpPr>
        <p:spPr>
          <a:xfrm>
            <a:off x="755576" y="3842679"/>
            <a:ext cx="7772400" cy="35706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7F7F7F"/>
              </a:buClr>
              <a:buSzPts val="1800"/>
              <a:buFont typeface="Open Sans"/>
              <a:buNone/>
            </a:pPr>
            <a:r>
              <a:t/>
            </a:r>
            <a:endParaRPr b="0" sz="1800">
              <a:solidFill>
                <a:srgbClr val="7F7F7F"/>
              </a:solidFill>
              <a:latin typeface="Open Sans"/>
              <a:ea typeface="Open Sans"/>
              <a:cs typeface="Open Sans"/>
              <a:sym typeface="Open Sans"/>
            </a:endParaRPr>
          </a:p>
        </p:txBody>
      </p:sp>
      <p:pic>
        <p:nvPicPr>
          <p:cNvPr descr="C:\Users\Alex\Desktop\Loghi progetto\Erasmus+\eu_flag_co_funded_vect_pos_[cmyk]_right-[Convertito].png" id="579" name="Google Shape;579;p53"/>
          <p:cNvPicPr preferRelativeResize="0"/>
          <p:nvPr/>
        </p:nvPicPr>
        <p:blipFill rotWithShape="1">
          <a:blip r:embed="rId3">
            <a:alphaModFix/>
          </a:blip>
          <a:srcRect b="0" l="0" r="0" t="0"/>
          <a:stretch/>
        </p:blipFill>
        <p:spPr>
          <a:xfrm>
            <a:off x="467544" y="4482281"/>
            <a:ext cx="1906823" cy="545351"/>
          </a:xfrm>
          <a:prstGeom prst="rect">
            <a:avLst/>
          </a:prstGeom>
          <a:noFill/>
          <a:ln>
            <a:noFill/>
          </a:ln>
        </p:spPr>
      </p:pic>
      <p:sp>
        <p:nvSpPr>
          <p:cNvPr id="580" name="Google Shape;580;p53"/>
          <p:cNvSpPr txBox="1"/>
          <p:nvPr/>
        </p:nvSpPr>
        <p:spPr>
          <a:xfrm>
            <a:off x="2467138" y="448228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4"/>
          <p:cNvSpPr txBox="1"/>
          <p:nvPr>
            <p:ph idx="1" type="subTitle"/>
          </p:nvPr>
        </p:nvSpPr>
        <p:spPr>
          <a:xfrm>
            <a:off x="785786" y="821456"/>
            <a:ext cx="7226249" cy="28575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1800"/>
              <a:buNone/>
            </a:pPr>
            <a:r>
              <a:rPr b="1" lang="es-ES" sz="1800"/>
              <a:t>Descripción general</a:t>
            </a:r>
            <a:endParaRPr/>
          </a:p>
          <a:p>
            <a:pPr indent="0" lvl="0" marL="0" rtl="0" algn="ctr">
              <a:spcBef>
                <a:spcPts val="360"/>
              </a:spcBef>
              <a:spcAft>
                <a:spcPts val="0"/>
              </a:spcAft>
              <a:buClr>
                <a:srgbClr val="888888"/>
              </a:buClr>
              <a:buSzPts val="1800"/>
              <a:buNone/>
            </a:pPr>
            <a:r>
              <a:t/>
            </a:r>
            <a:endParaRPr sz="1800"/>
          </a:p>
          <a:p>
            <a:pPr indent="0" lvl="0" marL="0" rtl="0" algn="ctr">
              <a:spcBef>
                <a:spcPts val="360"/>
              </a:spcBef>
              <a:spcAft>
                <a:spcPts val="0"/>
              </a:spcAft>
              <a:buClr>
                <a:srgbClr val="888888"/>
              </a:buClr>
              <a:buSzPts val="1800"/>
              <a:buNone/>
            </a:pPr>
            <a:r>
              <a:t/>
            </a:r>
            <a:endParaRPr sz="1800"/>
          </a:p>
        </p:txBody>
      </p:sp>
      <p:pic>
        <p:nvPicPr>
          <p:cNvPr descr="C:\Users\Alex\Desktop\Loghi progetto\Erasmus+\eu_flag_co_funded_vect_pos_[cmyk]_right-[Convertito].png" id="586" name="Google Shape;586;p54"/>
          <p:cNvPicPr preferRelativeResize="0"/>
          <p:nvPr/>
        </p:nvPicPr>
        <p:blipFill rotWithShape="1">
          <a:blip r:embed="rId3">
            <a:alphaModFix/>
          </a:blip>
          <a:srcRect b="0" l="0" r="0" t="0"/>
          <a:stretch/>
        </p:blipFill>
        <p:spPr>
          <a:xfrm>
            <a:off x="357158" y="4409399"/>
            <a:ext cx="1906823" cy="545351"/>
          </a:xfrm>
          <a:prstGeom prst="rect">
            <a:avLst/>
          </a:prstGeom>
          <a:noFill/>
          <a:ln>
            <a:noFill/>
          </a:ln>
        </p:spPr>
      </p:pic>
      <p:sp>
        <p:nvSpPr>
          <p:cNvPr id="587" name="Google Shape;587;p54"/>
          <p:cNvSpPr txBox="1"/>
          <p:nvPr/>
        </p:nvSpPr>
        <p:spPr>
          <a:xfrm>
            <a:off x="2450138" y="4429000"/>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588" name="Google Shape;588;p54"/>
          <p:cNvSpPr txBox="1"/>
          <p:nvPr/>
        </p:nvSpPr>
        <p:spPr>
          <a:xfrm>
            <a:off x="398255" y="1539833"/>
            <a:ext cx="8429684" cy="2376264"/>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rgbClr val="888888"/>
              </a:buClr>
              <a:buSzPts val="1800"/>
              <a:buFont typeface="Arial"/>
              <a:buNone/>
            </a:pPr>
            <a:r>
              <a:rPr lang="es-ES" sz="1800">
                <a:solidFill>
                  <a:srgbClr val="888888"/>
                </a:solidFill>
                <a:latin typeface="Open Sans"/>
                <a:ea typeface="Open Sans"/>
                <a:cs typeface="Open Sans"/>
                <a:sym typeface="Open Sans"/>
              </a:rPr>
              <a:t>En esta unidad, se proporcionarán patrones específicos para reconocer episodios de violencia y exclusión en las víctimas.</a:t>
            </a:r>
            <a:endParaRPr sz="1800">
              <a:solidFill>
                <a:srgbClr val="888888"/>
              </a:solidFill>
              <a:latin typeface="Open Sans"/>
              <a:ea typeface="Open Sans"/>
              <a:cs typeface="Open Sans"/>
              <a:sym typeface="Open Sans"/>
            </a:endParaRPr>
          </a:p>
        </p:txBody>
      </p:sp>
      <p:pic>
        <p:nvPicPr>
          <p:cNvPr descr="Risultati immagini per children victim" id="589" name="Google Shape;589;p54"/>
          <p:cNvPicPr preferRelativeResize="0"/>
          <p:nvPr/>
        </p:nvPicPr>
        <p:blipFill rotWithShape="1">
          <a:blip r:embed="rId4">
            <a:alphaModFix/>
          </a:blip>
          <a:srcRect b="0" l="0" r="0" t="0"/>
          <a:stretch/>
        </p:blipFill>
        <p:spPr>
          <a:xfrm>
            <a:off x="4857751" y="2357436"/>
            <a:ext cx="3129665" cy="1643074"/>
          </a:xfrm>
          <a:prstGeom prst="rect">
            <a:avLst/>
          </a:prstGeom>
          <a:noFill/>
          <a:ln>
            <a:noFill/>
          </a:ln>
        </p:spPr>
      </p:pic>
      <p:sp>
        <p:nvSpPr>
          <p:cNvPr id="590" name="Google Shape;590;p54"/>
          <p:cNvSpPr txBox="1"/>
          <p:nvPr>
            <p:ph type="ctrTitle"/>
          </p:nvPr>
        </p:nvSpPr>
        <p:spPr>
          <a:xfrm>
            <a:off x="785786"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4. Las consecuencias de la violencia y la exclusión</a:t>
            </a:r>
            <a:endParaRPr b="0" sz="1400">
              <a:solidFill>
                <a:srgbClr val="7F7F7F"/>
              </a:solidFill>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pic>
        <p:nvPicPr>
          <p:cNvPr descr="C:\Users\Alex\Desktop\Loghi progetto\Erasmus+\eu_flag_co_funded_vect_pos_[cmyk]_right-[Convertito].png" id="595" name="Google Shape;595;p55"/>
          <p:cNvPicPr preferRelativeResize="0"/>
          <p:nvPr/>
        </p:nvPicPr>
        <p:blipFill rotWithShape="1">
          <a:blip r:embed="rId3">
            <a:alphaModFix/>
          </a:blip>
          <a:srcRect b="0" l="0" r="0" t="0"/>
          <a:stretch/>
        </p:blipFill>
        <p:spPr>
          <a:xfrm>
            <a:off x="383433" y="4452081"/>
            <a:ext cx="1906823" cy="545351"/>
          </a:xfrm>
          <a:prstGeom prst="rect">
            <a:avLst/>
          </a:prstGeom>
          <a:noFill/>
          <a:ln>
            <a:noFill/>
          </a:ln>
        </p:spPr>
      </p:pic>
      <p:sp>
        <p:nvSpPr>
          <p:cNvPr id="596" name="Google Shape;596;p55"/>
          <p:cNvSpPr txBox="1"/>
          <p:nvPr/>
        </p:nvSpPr>
        <p:spPr>
          <a:xfrm>
            <a:off x="2483768" y="4488786"/>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597" name="Google Shape;597;p55"/>
          <p:cNvSpPr txBox="1"/>
          <p:nvPr/>
        </p:nvSpPr>
        <p:spPr>
          <a:xfrm>
            <a:off x="357158" y="1071552"/>
            <a:ext cx="8143932" cy="3214710"/>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888888"/>
              </a:buClr>
              <a:buSzPts val="1800"/>
              <a:buFont typeface="Arial"/>
              <a:buNone/>
            </a:pPr>
            <a:r>
              <a:t/>
            </a:r>
            <a:endParaRPr sz="1800">
              <a:solidFill>
                <a:srgbClr val="7F7F7F"/>
              </a:solidFill>
              <a:latin typeface="Open Sans"/>
              <a:ea typeface="Open Sans"/>
              <a:cs typeface="Open Sans"/>
              <a:sym typeface="Open Sans"/>
            </a:endParaRPr>
          </a:p>
        </p:txBody>
      </p:sp>
      <p:pic>
        <p:nvPicPr>
          <p:cNvPr id="598" name="Google Shape;598;p55"/>
          <p:cNvPicPr preferRelativeResize="0"/>
          <p:nvPr/>
        </p:nvPicPr>
        <p:blipFill rotWithShape="1">
          <a:blip r:embed="rId4">
            <a:alphaModFix/>
          </a:blip>
          <a:srcRect b="0" l="0" r="0" t="0"/>
          <a:stretch/>
        </p:blipFill>
        <p:spPr>
          <a:xfrm>
            <a:off x="6156176" y="1707654"/>
            <a:ext cx="1947846" cy="1214489"/>
          </a:xfrm>
          <a:prstGeom prst="rect">
            <a:avLst/>
          </a:prstGeom>
          <a:noFill/>
          <a:ln>
            <a:noFill/>
          </a:ln>
          <a:effectLst>
            <a:outerShdw blurRad="292100" rotWithShape="0" algn="tl" dir="2700000" dist="139700">
              <a:srgbClr val="333333">
                <a:alpha val="64705"/>
              </a:srgbClr>
            </a:outerShdw>
          </a:effectLst>
        </p:spPr>
      </p:pic>
      <p:sp>
        <p:nvSpPr>
          <p:cNvPr id="599" name="Google Shape;599;p55"/>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4. Las consecuencias de la violencia y la exclusió</a:t>
            </a:r>
            <a:r>
              <a:rPr b="0" lang="es-ES" sz="1800"/>
              <a:t>n</a:t>
            </a:r>
            <a:endParaRPr b="0" sz="1800">
              <a:solidFill>
                <a:srgbClr val="7F7F7F"/>
              </a:solidFill>
            </a:endParaRPr>
          </a:p>
        </p:txBody>
      </p:sp>
      <p:sp>
        <p:nvSpPr>
          <p:cNvPr id="600" name="Google Shape;600;p55"/>
          <p:cNvSpPr/>
          <p:nvPr/>
        </p:nvSpPr>
        <p:spPr>
          <a:xfrm>
            <a:off x="342439" y="1203598"/>
            <a:ext cx="5472608" cy="25545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Efectos a corto plazo</a:t>
            </a:r>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Los niños expuestos a la violencia o la exclusión tienden a sufrir los siguientes fenómenos:</a:t>
            </a:r>
            <a:endParaRPr/>
          </a:p>
          <a:p>
            <a:pPr indent="-285750" lvl="0" marL="285750" marR="0" rtl="0" algn="just">
              <a:spcBef>
                <a:spcPts val="0"/>
              </a:spcBef>
              <a:spcAft>
                <a:spcPts val="0"/>
              </a:spcAft>
              <a:buClr>
                <a:srgbClr val="7F7F7F"/>
              </a:buClr>
              <a:buSzPts val="1600"/>
              <a:buFont typeface="Noto Sans Symbols"/>
              <a:buChar char="▪"/>
            </a:pPr>
            <a:r>
              <a:rPr lang="es-ES" sz="1600">
                <a:solidFill>
                  <a:srgbClr val="7F7F7F"/>
                </a:solidFill>
                <a:latin typeface="Open Sans"/>
                <a:ea typeface="Open Sans"/>
                <a:cs typeface="Open Sans"/>
                <a:sym typeface="Open Sans"/>
              </a:rPr>
              <a:t>  Estrés</a:t>
            </a:r>
            <a:endParaRPr/>
          </a:p>
          <a:p>
            <a:pPr indent="-285750" lvl="0" marL="285750" marR="0" rtl="0" algn="just">
              <a:spcBef>
                <a:spcPts val="0"/>
              </a:spcBef>
              <a:spcAft>
                <a:spcPts val="0"/>
              </a:spcAft>
              <a:buClr>
                <a:srgbClr val="7F7F7F"/>
              </a:buClr>
              <a:buSzPts val="1600"/>
              <a:buFont typeface="Noto Sans Symbols"/>
              <a:buChar char="▪"/>
            </a:pPr>
            <a:r>
              <a:rPr lang="es-ES" sz="1600">
                <a:solidFill>
                  <a:srgbClr val="7F7F7F"/>
                </a:solidFill>
                <a:latin typeface="Open Sans"/>
                <a:ea typeface="Open Sans"/>
                <a:cs typeface="Open Sans"/>
                <a:sym typeface="Open Sans"/>
              </a:rPr>
              <a:t>  Depresión</a:t>
            </a:r>
            <a:endParaRPr/>
          </a:p>
          <a:p>
            <a:pPr indent="-285750" lvl="0" marL="285750" marR="0" rtl="0" algn="just">
              <a:spcBef>
                <a:spcPts val="0"/>
              </a:spcBef>
              <a:spcAft>
                <a:spcPts val="0"/>
              </a:spcAft>
              <a:buClr>
                <a:srgbClr val="7F7F7F"/>
              </a:buClr>
              <a:buSzPts val="1600"/>
              <a:buFont typeface="Noto Sans Symbols"/>
              <a:buChar char="▪"/>
            </a:pPr>
            <a:r>
              <a:rPr lang="es-ES" sz="1600">
                <a:solidFill>
                  <a:srgbClr val="7F7F7F"/>
                </a:solidFill>
                <a:latin typeface="Open Sans"/>
                <a:ea typeface="Open Sans"/>
                <a:cs typeface="Open Sans"/>
                <a:sym typeface="Open Sans"/>
              </a:rPr>
              <a:t>  Impotencia</a:t>
            </a:r>
            <a:endParaRPr/>
          </a:p>
          <a:p>
            <a:pPr indent="-285750" lvl="0" marL="285750" marR="0" rtl="0" algn="just">
              <a:spcBef>
                <a:spcPts val="0"/>
              </a:spcBef>
              <a:spcAft>
                <a:spcPts val="0"/>
              </a:spcAft>
              <a:buClr>
                <a:srgbClr val="7F7F7F"/>
              </a:buClr>
              <a:buSzPts val="1600"/>
              <a:buFont typeface="Noto Sans Symbols"/>
              <a:buChar char="▪"/>
            </a:pPr>
            <a:r>
              <a:rPr lang="es-ES" sz="1600">
                <a:solidFill>
                  <a:srgbClr val="7F7F7F"/>
                </a:solidFill>
                <a:latin typeface="Open Sans"/>
                <a:ea typeface="Open Sans"/>
                <a:cs typeface="Open Sans"/>
                <a:sym typeface="Open Sans"/>
              </a:rPr>
              <a:t> Estar insensibilizado ante la violencia que pasa en el      futuro</a:t>
            </a:r>
            <a:endParaRPr sz="16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600"/>
              <a:buFont typeface="Noto Sans Symbols"/>
              <a:buChar char="▪"/>
            </a:pPr>
            <a:r>
              <a:rPr lang="es-ES" sz="1600">
                <a:solidFill>
                  <a:srgbClr val="7F7F7F"/>
                </a:solidFill>
                <a:latin typeface="Open Sans"/>
                <a:ea typeface="Open Sans"/>
                <a:cs typeface="Open Sans"/>
                <a:sym typeface="Open Sans"/>
              </a:rPr>
              <a:t>  Ser despreocupado hacia los demás</a:t>
            </a:r>
            <a:endParaRPr sz="16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600"/>
              <a:buFont typeface="Noto Sans Symbols"/>
              <a:buChar char="▪"/>
            </a:pPr>
            <a:r>
              <a:rPr lang="es-ES" sz="1600">
                <a:solidFill>
                  <a:srgbClr val="7F7F7F"/>
                </a:solidFill>
                <a:latin typeface="Open Sans"/>
                <a:ea typeface="Open Sans"/>
                <a:cs typeface="Open Sans"/>
                <a:sym typeface="Open Sans"/>
              </a:rPr>
              <a:t>  Ser violento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pic>
        <p:nvPicPr>
          <p:cNvPr descr="C:\Users\Alex\Desktop\Loghi progetto\Erasmus+\eu_flag_co_funded_vect_pos_[cmyk]_right-[Convertito].png" id="605" name="Google Shape;605;p56"/>
          <p:cNvPicPr preferRelativeResize="0"/>
          <p:nvPr/>
        </p:nvPicPr>
        <p:blipFill rotWithShape="1">
          <a:blip r:embed="rId3">
            <a:alphaModFix/>
          </a:blip>
          <a:srcRect b="0" l="0" r="0" t="0"/>
          <a:stretch/>
        </p:blipFill>
        <p:spPr>
          <a:xfrm>
            <a:off x="357158" y="4371950"/>
            <a:ext cx="1906823" cy="545351"/>
          </a:xfrm>
          <a:prstGeom prst="rect">
            <a:avLst/>
          </a:prstGeom>
          <a:noFill/>
          <a:ln>
            <a:noFill/>
          </a:ln>
        </p:spPr>
      </p:pic>
      <p:sp>
        <p:nvSpPr>
          <p:cNvPr id="606" name="Google Shape;606;p56"/>
          <p:cNvSpPr txBox="1"/>
          <p:nvPr/>
        </p:nvSpPr>
        <p:spPr>
          <a:xfrm>
            <a:off x="2411760" y="4371950"/>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607" name="Google Shape;607;p56"/>
          <p:cNvSpPr txBox="1"/>
          <p:nvPr/>
        </p:nvSpPr>
        <p:spPr>
          <a:xfrm>
            <a:off x="357158" y="928676"/>
            <a:ext cx="8143932" cy="3214710"/>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888888"/>
              </a:buClr>
              <a:buSzPts val="1800"/>
              <a:buFont typeface="Arial"/>
              <a:buNone/>
            </a:pPr>
            <a:r>
              <a:t/>
            </a:r>
            <a:endParaRPr sz="1800">
              <a:solidFill>
                <a:srgbClr val="7F7F7F"/>
              </a:solidFill>
              <a:latin typeface="Open Sans"/>
              <a:ea typeface="Open Sans"/>
              <a:cs typeface="Open Sans"/>
              <a:sym typeface="Open Sans"/>
            </a:endParaRPr>
          </a:p>
        </p:txBody>
      </p:sp>
      <p:pic>
        <p:nvPicPr>
          <p:cNvPr id="608" name="Google Shape;608;p56"/>
          <p:cNvPicPr preferRelativeResize="0"/>
          <p:nvPr/>
        </p:nvPicPr>
        <p:blipFill rotWithShape="1">
          <a:blip r:embed="rId4">
            <a:alphaModFix/>
          </a:blip>
          <a:srcRect b="0" l="0" r="0" t="0"/>
          <a:stretch/>
        </p:blipFill>
        <p:spPr>
          <a:xfrm>
            <a:off x="5829925" y="1804381"/>
            <a:ext cx="2642706" cy="1643074"/>
          </a:xfrm>
          <a:prstGeom prst="rect">
            <a:avLst/>
          </a:prstGeom>
          <a:noFill/>
          <a:ln>
            <a:noFill/>
          </a:ln>
          <a:effectLst>
            <a:outerShdw blurRad="292100" rotWithShape="0" algn="tl" dir="2700000" dist="139700">
              <a:srgbClr val="333333">
                <a:alpha val="64705"/>
              </a:srgbClr>
            </a:outerShdw>
          </a:effectLst>
        </p:spPr>
      </p:pic>
      <p:sp>
        <p:nvSpPr>
          <p:cNvPr id="609" name="Google Shape;609;p56"/>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4. Las consecuencias de la violencia y la exclusión.</a:t>
            </a:r>
            <a:endParaRPr b="0" sz="1400">
              <a:solidFill>
                <a:srgbClr val="7F7F7F"/>
              </a:solidFill>
            </a:endParaRPr>
          </a:p>
        </p:txBody>
      </p:sp>
      <p:sp>
        <p:nvSpPr>
          <p:cNvPr id="610" name="Google Shape;610;p56"/>
          <p:cNvSpPr/>
          <p:nvPr/>
        </p:nvSpPr>
        <p:spPr>
          <a:xfrm>
            <a:off x="375587" y="1279089"/>
            <a:ext cx="5204525" cy="258532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800">
                <a:solidFill>
                  <a:srgbClr val="7F7F7F"/>
                </a:solidFill>
                <a:latin typeface="Open Sans"/>
                <a:ea typeface="Open Sans"/>
                <a:cs typeface="Open Sans"/>
                <a:sym typeface="Open Sans"/>
              </a:rPr>
              <a:t>Efectos a largo plazo</a:t>
            </a:r>
            <a:endParaRPr/>
          </a:p>
          <a:p>
            <a:pPr indent="0" lvl="0" marL="0" marR="0" rtl="0" algn="just">
              <a:spcBef>
                <a:spcPts val="0"/>
              </a:spcBef>
              <a:spcAft>
                <a:spcPts val="0"/>
              </a:spcAft>
              <a:buNone/>
            </a:pPr>
            <a:r>
              <a:rPr lang="es-ES" sz="1800">
                <a:solidFill>
                  <a:srgbClr val="7F7F7F"/>
                </a:solidFill>
                <a:latin typeface="Open Sans"/>
                <a:ea typeface="Open Sans"/>
                <a:cs typeface="Open Sans"/>
                <a:sym typeface="Open Sans"/>
              </a:rPr>
              <a:t>A largo plazo, es más probable que durante el crecimiento, los individuos sufran los siguientes efectos:</a:t>
            </a:r>
            <a:endParaRPr/>
          </a:p>
          <a:p>
            <a:pPr indent="-285750" lvl="0" marL="285750" marR="0" rtl="0" algn="just">
              <a:spcBef>
                <a:spcPts val="0"/>
              </a:spcBef>
              <a:spcAft>
                <a:spcPts val="0"/>
              </a:spcAft>
              <a:buClr>
                <a:srgbClr val="7F7F7F"/>
              </a:buClr>
              <a:buSzPts val="1800"/>
              <a:buFont typeface="Noto Sans Symbols"/>
              <a:buChar char="▪"/>
            </a:pPr>
            <a:r>
              <a:rPr lang="es-ES" sz="1800">
                <a:solidFill>
                  <a:srgbClr val="7F7F7F"/>
                </a:solidFill>
                <a:latin typeface="Open Sans"/>
                <a:ea typeface="Open Sans"/>
                <a:cs typeface="Open Sans"/>
                <a:sym typeface="Open Sans"/>
              </a:rPr>
              <a:t>  Abuso de drogas y alcohol</a:t>
            </a:r>
            <a:endParaRPr/>
          </a:p>
          <a:p>
            <a:pPr indent="-285750" lvl="0" marL="285750" marR="0" rtl="0" algn="just">
              <a:spcBef>
                <a:spcPts val="0"/>
              </a:spcBef>
              <a:spcAft>
                <a:spcPts val="0"/>
              </a:spcAft>
              <a:buClr>
                <a:srgbClr val="7F7F7F"/>
              </a:buClr>
              <a:buSzPts val="1800"/>
              <a:buFont typeface="Noto Sans Symbols"/>
              <a:buChar char="▪"/>
            </a:pPr>
            <a:r>
              <a:rPr lang="es-ES" sz="1800">
                <a:solidFill>
                  <a:srgbClr val="7F7F7F"/>
                </a:solidFill>
                <a:latin typeface="Open Sans"/>
                <a:ea typeface="Open Sans"/>
                <a:cs typeface="Open Sans"/>
                <a:sym typeface="Open Sans"/>
              </a:rPr>
              <a:t>  Mala salud mental</a:t>
            </a:r>
            <a:endParaRPr/>
          </a:p>
          <a:p>
            <a:pPr indent="-285750" lvl="0" marL="285750" marR="0" rtl="0" algn="just">
              <a:spcBef>
                <a:spcPts val="0"/>
              </a:spcBef>
              <a:spcAft>
                <a:spcPts val="0"/>
              </a:spcAft>
              <a:buClr>
                <a:srgbClr val="7F7F7F"/>
              </a:buClr>
              <a:buSzPts val="1800"/>
              <a:buFont typeface="Noto Sans Symbols"/>
              <a:buChar char="▪"/>
            </a:pPr>
            <a:r>
              <a:rPr lang="es-ES" sz="1800">
                <a:solidFill>
                  <a:srgbClr val="7F7F7F"/>
                </a:solidFill>
                <a:latin typeface="Open Sans"/>
                <a:ea typeface="Open Sans"/>
                <a:cs typeface="Open Sans"/>
                <a:sym typeface="Open Sans"/>
              </a:rPr>
              <a:t>  Comportamiento sexual en riesgo</a:t>
            </a:r>
            <a:endParaRPr/>
          </a:p>
          <a:p>
            <a:pPr indent="-285750" lvl="0" marL="285750" marR="0" rtl="0" algn="just">
              <a:spcBef>
                <a:spcPts val="0"/>
              </a:spcBef>
              <a:spcAft>
                <a:spcPts val="0"/>
              </a:spcAft>
              <a:buClr>
                <a:srgbClr val="7F7F7F"/>
              </a:buClr>
              <a:buSzPts val="1800"/>
              <a:buFont typeface="Noto Sans Symbols"/>
              <a:buChar char="▪"/>
            </a:pPr>
            <a:r>
              <a:rPr lang="es-ES" sz="1800">
                <a:solidFill>
                  <a:srgbClr val="7F7F7F"/>
                </a:solidFill>
                <a:latin typeface="Open Sans"/>
                <a:ea typeface="Open Sans"/>
                <a:cs typeface="Open Sans"/>
                <a:sym typeface="Open Sans"/>
              </a:rPr>
              <a:t>  Criminalidad</a:t>
            </a:r>
            <a:endParaRPr/>
          </a:p>
          <a:p>
            <a:pPr indent="-285750" lvl="0" marL="285750" marR="0" rtl="0" algn="just">
              <a:spcBef>
                <a:spcPts val="0"/>
              </a:spcBef>
              <a:spcAft>
                <a:spcPts val="0"/>
              </a:spcAft>
              <a:buClr>
                <a:srgbClr val="7F7F7F"/>
              </a:buClr>
              <a:buSzPts val="1800"/>
              <a:buFont typeface="Noto Sans Symbols"/>
              <a:buChar char="▪"/>
            </a:pPr>
            <a:r>
              <a:rPr lang="es-ES" sz="1800">
                <a:solidFill>
                  <a:srgbClr val="7F7F7F"/>
                </a:solidFill>
                <a:latin typeface="Open Sans"/>
                <a:ea typeface="Open Sans"/>
                <a:cs typeface="Open Sans"/>
                <a:sym typeface="Open Sans"/>
              </a:rPr>
              <a:t>  Abuso parental</a:t>
            </a:r>
            <a:endParaRPr sz="18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pic>
        <p:nvPicPr>
          <p:cNvPr descr="C:\Users\Alex\Desktop\Loghi progetto\Erasmus+\eu_flag_co_funded_vect_pos_[cmyk]_right-[Convertito].png" id="615" name="Google Shape;615;p57"/>
          <p:cNvPicPr preferRelativeResize="0"/>
          <p:nvPr/>
        </p:nvPicPr>
        <p:blipFill rotWithShape="1">
          <a:blip r:embed="rId3">
            <a:alphaModFix/>
          </a:blip>
          <a:srcRect b="0" l="0" r="0" t="0"/>
          <a:stretch/>
        </p:blipFill>
        <p:spPr>
          <a:xfrm>
            <a:off x="357158" y="4478981"/>
            <a:ext cx="1906823" cy="545351"/>
          </a:xfrm>
          <a:prstGeom prst="rect">
            <a:avLst/>
          </a:prstGeom>
          <a:noFill/>
          <a:ln>
            <a:noFill/>
          </a:ln>
        </p:spPr>
      </p:pic>
      <p:sp>
        <p:nvSpPr>
          <p:cNvPr id="616" name="Google Shape;616;p57"/>
          <p:cNvSpPr txBox="1"/>
          <p:nvPr/>
        </p:nvSpPr>
        <p:spPr>
          <a:xfrm>
            <a:off x="2483768" y="447898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617" name="Google Shape;617;p57"/>
          <p:cNvSpPr txBox="1"/>
          <p:nvPr/>
        </p:nvSpPr>
        <p:spPr>
          <a:xfrm>
            <a:off x="357158" y="928676"/>
            <a:ext cx="8143932" cy="3214710"/>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7F7F7F"/>
              </a:buClr>
              <a:buSzPts val="1800"/>
              <a:buFont typeface="Arial"/>
              <a:buNone/>
            </a:pPr>
            <a:r>
              <a:rPr lang="es-ES" sz="1800">
                <a:solidFill>
                  <a:srgbClr val="7F7F7F"/>
                </a:solidFill>
                <a:latin typeface="Open Sans"/>
                <a:ea typeface="Open Sans"/>
                <a:cs typeface="Open Sans"/>
                <a:sym typeface="Open Sans"/>
              </a:rPr>
              <a:t> </a:t>
            </a:r>
            <a:endParaRPr sz="1800">
              <a:solidFill>
                <a:srgbClr val="7F7F7F"/>
              </a:solidFill>
              <a:latin typeface="Open Sans"/>
              <a:ea typeface="Open Sans"/>
              <a:cs typeface="Open Sans"/>
              <a:sym typeface="Open Sans"/>
            </a:endParaRPr>
          </a:p>
        </p:txBody>
      </p:sp>
      <p:sp>
        <p:nvSpPr>
          <p:cNvPr id="618" name="Google Shape;618;p57"/>
          <p:cNvSpPr txBox="1"/>
          <p:nvPr/>
        </p:nvSpPr>
        <p:spPr>
          <a:xfrm>
            <a:off x="899592" y="928676"/>
            <a:ext cx="7344816" cy="252376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Lo que dice la investigación...</a:t>
            </a:r>
            <a:endParaRPr b="1" sz="1600">
              <a:solidFill>
                <a:srgbClr val="7F7F7F"/>
              </a:solidFill>
              <a:latin typeface="Open Sans"/>
              <a:ea typeface="Open Sans"/>
              <a:cs typeface="Open Sans"/>
              <a:sym typeface="Open Sans"/>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400"/>
              <a:buFont typeface="Arial"/>
              <a:buChar char="•"/>
            </a:pPr>
            <a:r>
              <a:rPr lang="es-ES" sz="1400">
                <a:solidFill>
                  <a:srgbClr val="7F7F7F"/>
                </a:solidFill>
                <a:latin typeface="Open Sans"/>
                <a:ea typeface="Open Sans"/>
                <a:cs typeface="Open Sans"/>
                <a:sym typeface="Open Sans"/>
              </a:rPr>
              <a:t>La investigación ha demostrado que si los adultos ayudan a los niños a identificar emociones negativas y generar respuestas positivas, su inteligencia emocional mejora (Smith y Sandho, 2004).</a:t>
            </a:r>
            <a:endParaRPr/>
          </a:p>
          <a:p>
            <a:pPr indent="-196850" lvl="0" marL="285750" marR="0" rtl="0" algn="just">
              <a:spcBef>
                <a:spcPts val="0"/>
              </a:spcBef>
              <a:spcAft>
                <a:spcPts val="0"/>
              </a:spcAft>
              <a:buClr>
                <a:schemeClr val="dk1"/>
              </a:buClr>
              <a:buSzPts val="1400"/>
              <a:buFont typeface="Arial"/>
              <a:buNone/>
            </a:pPr>
            <a:r>
              <a:t/>
            </a:r>
            <a:endParaRPr sz="14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400"/>
              <a:buFont typeface="Arial"/>
              <a:buChar char="•"/>
            </a:pPr>
            <a:r>
              <a:rPr lang="es-ES" sz="1400">
                <a:solidFill>
                  <a:srgbClr val="7F7F7F"/>
                </a:solidFill>
                <a:latin typeface="Open Sans"/>
                <a:ea typeface="Open Sans"/>
                <a:cs typeface="Open Sans"/>
                <a:sym typeface="Open Sans"/>
              </a:rPr>
              <a:t>En estos programas, las emociones negativas son vistas como oportunidades para la comprensión.</a:t>
            </a:r>
            <a:endParaRPr/>
          </a:p>
          <a:p>
            <a:pPr indent="-196850" lvl="0" marL="285750" marR="0" rtl="0" algn="just">
              <a:spcBef>
                <a:spcPts val="0"/>
              </a:spcBef>
              <a:spcAft>
                <a:spcPts val="0"/>
              </a:spcAft>
              <a:buClr>
                <a:schemeClr val="dk1"/>
              </a:buClr>
              <a:buSzPts val="1400"/>
              <a:buFont typeface="Arial"/>
              <a:buNone/>
            </a:pPr>
            <a:r>
              <a:t/>
            </a:r>
            <a:endParaRPr sz="14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400"/>
              <a:buFont typeface="Arial"/>
              <a:buChar char="•"/>
            </a:pPr>
            <a:r>
              <a:rPr lang="es-ES" sz="1400">
                <a:solidFill>
                  <a:srgbClr val="7F7F7F"/>
                </a:solidFill>
                <a:latin typeface="Open Sans"/>
                <a:ea typeface="Open Sans"/>
                <a:cs typeface="Open Sans"/>
                <a:sym typeface="Open Sans"/>
              </a:rPr>
              <a:t>El entrenador debe ayudar a los niños en la identificación y en la exploración de sus emociones y en el desarrollo de expresiones emocionales socialmente apropiadas.</a:t>
            </a:r>
            <a:endParaRPr sz="1400">
              <a:solidFill>
                <a:srgbClr val="7F7F7F"/>
              </a:solidFill>
              <a:latin typeface="Open Sans"/>
              <a:ea typeface="Open Sans"/>
              <a:cs typeface="Open Sans"/>
              <a:sym typeface="Open Sans"/>
            </a:endParaRPr>
          </a:p>
        </p:txBody>
      </p:sp>
      <p:sp>
        <p:nvSpPr>
          <p:cNvPr id="619" name="Google Shape;619;p57"/>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4. Las consecuencias de la violencia y la exclusión.</a:t>
            </a:r>
            <a:endParaRPr b="0" sz="1400">
              <a:solidFill>
                <a:srgbClr val="7F7F7F"/>
              </a:solidFill>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pic>
        <p:nvPicPr>
          <p:cNvPr descr="C:\Users\Alex\Desktop\Loghi progetto\Erasmus+\eu_flag_co_funded_vect_pos_[cmyk]_right-[Convertito].png" id="624" name="Google Shape;624;p58"/>
          <p:cNvPicPr preferRelativeResize="0"/>
          <p:nvPr/>
        </p:nvPicPr>
        <p:blipFill rotWithShape="1">
          <a:blip r:embed="rId3">
            <a:alphaModFix/>
          </a:blip>
          <a:srcRect b="0" l="0" r="0" t="0"/>
          <a:stretch/>
        </p:blipFill>
        <p:spPr>
          <a:xfrm>
            <a:off x="383433" y="4478980"/>
            <a:ext cx="1906823" cy="545351"/>
          </a:xfrm>
          <a:prstGeom prst="rect">
            <a:avLst/>
          </a:prstGeom>
          <a:noFill/>
          <a:ln>
            <a:noFill/>
          </a:ln>
        </p:spPr>
      </p:pic>
      <p:sp>
        <p:nvSpPr>
          <p:cNvPr id="625" name="Google Shape;625;p58"/>
          <p:cNvSpPr txBox="1"/>
          <p:nvPr/>
        </p:nvSpPr>
        <p:spPr>
          <a:xfrm>
            <a:off x="2411760" y="4478980"/>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626" name="Google Shape;626;p58"/>
          <p:cNvSpPr txBox="1"/>
          <p:nvPr/>
        </p:nvSpPr>
        <p:spPr>
          <a:xfrm>
            <a:off x="357158" y="928676"/>
            <a:ext cx="8143932" cy="3214710"/>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7F7F7F"/>
              </a:buClr>
              <a:buSzPts val="1800"/>
              <a:buFont typeface="Arial"/>
              <a:buNone/>
            </a:pPr>
            <a:r>
              <a:rPr lang="es-ES" sz="1800">
                <a:solidFill>
                  <a:srgbClr val="7F7F7F"/>
                </a:solidFill>
                <a:latin typeface="Open Sans"/>
                <a:ea typeface="Open Sans"/>
                <a:cs typeface="Open Sans"/>
                <a:sym typeface="Open Sans"/>
              </a:rPr>
              <a:t> </a:t>
            </a:r>
            <a:endParaRPr sz="1800">
              <a:solidFill>
                <a:srgbClr val="7F7F7F"/>
              </a:solidFill>
              <a:latin typeface="Open Sans"/>
              <a:ea typeface="Open Sans"/>
              <a:cs typeface="Open Sans"/>
              <a:sym typeface="Open Sans"/>
            </a:endParaRPr>
          </a:p>
        </p:txBody>
      </p:sp>
      <p:sp>
        <p:nvSpPr>
          <p:cNvPr id="627" name="Google Shape;627;p58"/>
          <p:cNvSpPr txBox="1"/>
          <p:nvPr/>
        </p:nvSpPr>
        <p:spPr>
          <a:xfrm>
            <a:off x="827584" y="928676"/>
            <a:ext cx="7344816" cy="25545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Lo que la investigación dice...</a:t>
            </a:r>
            <a:endParaRPr/>
          </a:p>
          <a:p>
            <a:pPr indent="0" lvl="0" marL="0" marR="0" rtl="0" algn="just">
              <a:spcBef>
                <a:spcPts val="0"/>
              </a:spcBef>
              <a:spcAft>
                <a:spcPts val="0"/>
              </a:spcAft>
              <a:buClr>
                <a:schemeClr val="dk1"/>
              </a:buClr>
              <a:buSzPts val="1600"/>
              <a:buFont typeface="Arial"/>
              <a:buNone/>
            </a:pPr>
            <a:r>
              <a:t/>
            </a:r>
            <a:endParaRPr sz="1600">
              <a:solidFill>
                <a:srgbClr val="7F7F7F"/>
              </a:solidFill>
              <a:latin typeface="Open Sans"/>
              <a:ea typeface="Open Sans"/>
              <a:cs typeface="Open Sans"/>
              <a:sym typeface="Open Sans"/>
            </a:endParaRPr>
          </a:p>
          <a:p>
            <a:pPr indent="-101600" lvl="0" marL="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  La incapacidad de integrar emociones negativas en la experiencia de los niños se asocia con consecuencias potencialmente perjudiciales, como la depresión y la disminución de la eficiencia inmunológica.</a:t>
            </a:r>
            <a:endParaRPr/>
          </a:p>
          <a:p>
            <a:pPr indent="0" lvl="0" marL="0" marR="0" rtl="0" algn="just">
              <a:spcBef>
                <a:spcPts val="0"/>
              </a:spcBef>
              <a:spcAft>
                <a:spcPts val="0"/>
              </a:spcAft>
              <a:buClr>
                <a:schemeClr val="dk1"/>
              </a:buClr>
              <a:buSzPts val="1600"/>
              <a:buFont typeface="Arial"/>
              <a:buNone/>
            </a:pPr>
            <a:r>
              <a:t/>
            </a:r>
            <a:endParaRPr sz="1600">
              <a:solidFill>
                <a:srgbClr val="7F7F7F"/>
              </a:solidFill>
              <a:latin typeface="Open Sans"/>
              <a:ea typeface="Open Sans"/>
              <a:cs typeface="Open Sans"/>
              <a:sym typeface="Open Sans"/>
            </a:endParaRPr>
          </a:p>
          <a:p>
            <a:pPr indent="-101600" lvl="0" marL="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  Es importante guiar a los niños en el proceso de reconocer la emoción, ya que formas como el pensamiento preocupante o reflexivo pueden tener un efecto negativo y aumentar la emoción negativa en sí misma (Pennebaker, 2004).</a:t>
            </a:r>
            <a:endParaRPr sz="1600">
              <a:solidFill>
                <a:schemeClr val="dk1"/>
              </a:solidFill>
              <a:latin typeface="Open Sans"/>
              <a:ea typeface="Open Sans"/>
              <a:cs typeface="Open Sans"/>
              <a:sym typeface="Open Sans"/>
            </a:endParaRPr>
          </a:p>
        </p:txBody>
      </p:sp>
      <p:sp>
        <p:nvSpPr>
          <p:cNvPr id="628" name="Google Shape;628;p58"/>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4. Las consecuencias de la violencia y la exclusión.</a:t>
            </a:r>
            <a:endParaRPr b="0" sz="1400">
              <a:solidFill>
                <a:srgbClr val="7F7F7F"/>
              </a:solidFill>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descr="C:\Users\Alex\Desktop\Loghi progetto\Erasmus+\eu_flag_co_funded_vect_pos_[cmyk]_right-[Convertito].png" id="633" name="Google Shape;633;p59"/>
          <p:cNvPicPr preferRelativeResize="0"/>
          <p:nvPr/>
        </p:nvPicPr>
        <p:blipFill rotWithShape="1">
          <a:blip r:embed="rId3">
            <a:alphaModFix/>
          </a:blip>
          <a:srcRect b="0" l="0" r="0" t="0"/>
          <a:stretch/>
        </p:blipFill>
        <p:spPr>
          <a:xfrm>
            <a:off x="354222" y="4482281"/>
            <a:ext cx="1906823" cy="545351"/>
          </a:xfrm>
          <a:prstGeom prst="rect">
            <a:avLst/>
          </a:prstGeom>
          <a:noFill/>
          <a:ln>
            <a:noFill/>
          </a:ln>
        </p:spPr>
      </p:pic>
      <p:sp>
        <p:nvSpPr>
          <p:cNvPr id="634" name="Google Shape;634;p59"/>
          <p:cNvSpPr txBox="1"/>
          <p:nvPr/>
        </p:nvSpPr>
        <p:spPr>
          <a:xfrm>
            <a:off x="2282410" y="448228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635" name="Google Shape;635;p59"/>
          <p:cNvSpPr txBox="1"/>
          <p:nvPr/>
        </p:nvSpPr>
        <p:spPr>
          <a:xfrm>
            <a:off x="357158" y="928676"/>
            <a:ext cx="8143932" cy="3214710"/>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7F7F7F"/>
              </a:buClr>
              <a:buSzPts val="1800"/>
              <a:buFont typeface="Arial"/>
              <a:buNone/>
            </a:pPr>
            <a:r>
              <a:rPr lang="es-ES" sz="1800">
                <a:solidFill>
                  <a:srgbClr val="7F7F7F"/>
                </a:solidFill>
                <a:latin typeface="Open Sans"/>
                <a:ea typeface="Open Sans"/>
                <a:cs typeface="Open Sans"/>
                <a:sym typeface="Open Sans"/>
              </a:rPr>
              <a:t> </a:t>
            </a:r>
            <a:endParaRPr sz="1800">
              <a:solidFill>
                <a:srgbClr val="7F7F7F"/>
              </a:solidFill>
              <a:latin typeface="Open Sans"/>
              <a:ea typeface="Open Sans"/>
              <a:cs typeface="Open Sans"/>
              <a:sym typeface="Open Sans"/>
            </a:endParaRPr>
          </a:p>
        </p:txBody>
      </p:sp>
      <p:sp>
        <p:nvSpPr>
          <p:cNvPr id="636" name="Google Shape;636;p59"/>
          <p:cNvSpPr txBox="1"/>
          <p:nvPr/>
        </p:nvSpPr>
        <p:spPr>
          <a:xfrm>
            <a:off x="827584" y="944428"/>
            <a:ext cx="7344816" cy="2554545"/>
          </a:xfrm>
          <a:prstGeom prst="rect">
            <a:avLst/>
          </a:prstGeom>
          <a:noFill/>
          <a:ln>
            <a:noFill/>
          </a:ln>
        </p:spPr>
        <p:txBody>
          <a:bodyPr anchorCtr="0" anchor="t" bIns="45700" lIns="91425" spcFirstLastPara="1" rIns="91425" wrap="square" tIns="45700">
            <a:spAutoFit/>
          </a:bodyPr>
          <a:lstStyle/>
          <a:p>
            <a:pPr indent="-101600" lvl="0" marL="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 La investigación muestra que aquellos que efectivamente procesan la emoción, también pueden hacerlo con:</a:t>
            </a:r>
            <a:endParaRPr/>
          </a:p>
          <a:p>
            <a:pPr indent="0" lvl="0" marL="0" marR="0" rtl="0" algn="just">
              <a:spcBef>
                <a:spcPts val="0"/>
              </a:spcBef>
              <a:spcAft>
                <a:spcPts val="0"/>
              </a:spcAft>
              <a:buClr>
                <a:schemeClr val="dk1"/>
              </a:buClr>
              <a:buSzPts val="1600"/>
              <a:buFont typeface="Arial"/>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Claridad</a:t>
            </a:r>
            <a:r>
              <a:rPr lang="es-ES" sz="1600">
                <a:solidFill>
                  <a:srgbClr val="7F7F7F"/>
                </a:solidFill>
                <a:latin typeface="Open Sans"/>
                <a:ea typeface="Open Sans"/>
                <a:cs typeface="Open Sans"/>
                <a:sym typeface="Open Sans"/>
              </a:rPr>
              <a:t>: la capacidad de reconocer una emoción;</a:t>
            </a:r>
            <a:endParaRPr/>
          </a:p>
          <a:p>
            <a:pPr indent="0" lvl="0" marL="0" marR="0" rtl="0" algn="just">
              <a:spcBef>
                <a:spcPts val="0"/>
              </a:spcBef>
              <a:spcAft>
                <a:spcPts val="0"/>
              </a:spcAft>
              <a:buClr>
                <a:schemeClr val="dk1"/>
              </a:buClr>
              <a:buSzPts val="1600"/>
              <a:buFont typeface="Arial"/>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Reparación emocional</a:t>
            </a:r>
            <a:r>
              <a:rPr lang="es-ES" sz="1600">
                <a:solidFill>
                  <a:srgbClr val="7F7F7F"/>
                </a:solidFill>
                <a:latin typeface="Open Sans"/>
                <a:ea typeface="Open Sans"/>
                <a:cs typeface="Open Sans"/>
                <a:sym typeface="Open Sans"/>
              </a:rPr>
              <a:t>: la capacidad de resolver problemas emocionales;</a:t>
            </a:r>
            <a:endParaRPr/>
          </a:p>
          <a:p>
            <a:pPr indent="0" lvl="0" marL="0" marR="0" rtl="0" algn="just">
              <a:spcBef>
                <a:spcPts val="0"/>
              </a:spcBef>
              <a:spcAft>
                <a:spcPts val="0"/>
              </a:spcAft>
              <a:buClr>
                <a:schemeClr val="dk1"/>
              </a:buClr>
              <a:buSzPts val="1600"/>
              <a:buFont typeface="Arial"/>
              <a:buNone/>
            </a:pPr>
            <a:r>
              <a:t/>
            </a:r>
            <a:endParaRPr sz="1600">
              <a:solidFill>
                <a:srgbClr val="7F7F7F"/>
              </a:solidFill>
              <a:latin typeface="Open Sans"/>
              <a:ea typeface="Open Sans"/>
              <a:cs typeface="Open Sans"/>
              <a:sym typeface="Open Sans"/>
            </a:endParaRPr>
          </a:p>
          <a:p>
            <a:pPr indent="-101600" lvl="0" marL="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 Algunos estudios revelaron que los jóvenes carecen del vocabulario afectivo y la conciencia emocional relacionada necesarios para resolver conflictos de manera constructiva (Heydenberk y Heydenberk, 2005).</a:t>
            </a:r>
            <a:endParaRPr sz="1600">
              <a:solidFill>
                <a:srgbClr val="7F7F7F"/>
              </a:solidFill>
              <a:latin typeface="Open Sans"/>
              <a:ea typeface="Open Sans"/>
              <a:cs typeface="Open Sans"/>
              <a:sym typeface="Open Sans"/>
            </a:endParaRPr>
          </a:p>
        </p:txBody>
      </p:sp>
      <p:sp>
        <p:nvSpPr>
          <p:cNvPr id="637" name="Google Shape;637;p59"/>
          <p:cNvSpPr txBox="1"/>
          <p:nvPr>
            <p:ph type="ctrTitle"/>
          </p:nvPr>
        </p:nvSpPr>
        <p:spPr>
          <a:xfrm>
            <a:off x="728690" y="267494"/>
            <a:ext cx="7772400" cy="33096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lang="es-ES" sz="1400"/>
              <a:t>Unidad 4. Las consecuencias de la violencia y la exclusión</a:t>
            </a:r>
            <a:r>
              <a:rPr lang="es-ES"/>
              <a:t>.</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6"/>
          <p:cNvSpPr txBox="1"/>
          <p:nvPr>
            <p:ph idx="1" type="subTitle"/>
          </p:nvPr>
        </p:nvSpPr>
        <p:spPr>
          <a:xfrm>
            <a:off x="662669" y="219977"/>
            <a:ext cx="3642198" cy="34066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888888"/>
              </a:buClr>
              <a:buSzPts val="1295"/>
              <a:buNone/>
            </a:pPr>
            <a:r>
              <a:rPr b="1" lang="es-ES" sz="1295"/>
              <a:t>Unidad 1. Prejuicio y Teoría del Contacto.</a:t>
            </a:r>
            <a:endParaRPr b="1" sz="1295"/>
          </a:p>
        </p:txBody>
      </p:sp>
      <p:pic>
        <p:nvPicPr>
          <p:cNvPr descr="C:\Users\Alex\Desktop\Loghi progetto\Erasmus+\eu_flag_co_funded_vect_pos_[cmyk]_right-[Convertito].png" id="76" name="Google Shape;76;p6"/>
          <p:cNvPicPr preferRelativeResize="0"/>
          <p:nvPr/>
        </p:nvPicPr>
        <p:blipFill rotWithShape="1">
          <a:blip r:embed="rId3">
            <a:alphaModFix/>
          </a:blip>
          <a:srcRect b="0" l="0" r="0" t="0"/>
          <a:stretch/>
        </p:blipFill>
        <p:spPr>
          <a:xfrm>
            <a:off x="518934" y="4395587"/>
            <a:ext cx="1906823" cy="545351"/>
          </a:xfrm>
          <a:prstGeom prst="rect">
            <a:avLst/>
          </a:prstGeom>
          <a:noFill/>
          <a:ln>
            <a:noFill/>
          </a:ln>
        </p:spPr>
      </p:pic>
      <p:sp>
        <p:nvSpPr>
          <p:cNvPr id="77" name="Google Shape;77;p6"/>
          <p:cNvSpPr txBox="1"/>
          <p:nvPr/>
        </p:nvSpPr>
        <p:spPr>
          <a:xfrm>
            <a:off x="2425757" y="4399386"/>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78" name="Google Shape;78;p6"/>
          <p:cNvSpPr txBox="1"/>
          <p:nvPr/>
        </p:nvSpPr>
        <p:spPr>
          <a:xfrm>
            <a:off x="905184" y="1865366"/>
            <a:ext cx="7128792" cy="2376264"/>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rgbClr val="888888"/>
              </a:buClr>
              <a:buSzPts val="1800"/>
              <a:buFont typeface="Arial"/>
              <a:buNone/>
            </a:pPr>
            <a:r>
              <a:t/>
            </a:r>
            <a:endParaRPr sz="1800">
              <a:solidFill>
                <a:srgbClr val="888888"/>
              </a:solidFill>
              <a:latin typeface="Open Sans"/>
              <a:ea typeface="Open Sans"/>
              <a:cs typeface="Open Sans"/>
              <a:sym typeface="Open Sans"/>
            </a:endParaRPr>
          </a:p>
        </p:txBody>
      </p:sp>
      <p:sp>
        <p:nvSpPr>
          <p:cNvPr id="79" name="Google Shape;79;p6"/>
          <p:cNvSpPr/>
          <p:nvPr/>
        </p:nvSpPr>
        <p:spPr>
          <a:xfrm>
            <a:off x="3203711" y="1496034"/>
            <a:ext cx="23903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7F7F7F"/>
                </a:solidFill>
                <a:latin typeface="Open Sans"/>
                <a:ea typeface="Open Sans"/>
                <a:cs typeface="Open Sans"/>
                <a:sym typeface="Open Sans"/>
              </a:rPr>
              <a:t>Descripción general</a:t>
            </a:r>
            <a:endParaRPr b="1" sz="1800">
              <a:solidFill>
                <a:srgbClr val="7F7F7F"/>
              </a:solidFill>
              <a:latin typeface="Palatino Linotype"/>
              <a:ea typeface="Palatino Linotype"/>
              <a:cs typeface="Palatino Linotype"/>
              <a:sym typeface="Palatino Linotype"/>
            </a:endParaRPr>
          </a:p>
        </p:txBody>
      </p:sp>
      <p:sp>
        <p:nvSpPr>
          <p:cNvPr id="80" name="Google Shape;80;p6"/>
          <p:cNvSpPr/>
          <p:nvPr/>
        </p:nvSpPr>
        <p:spPr>
          <a:xfrm>
            <a:off x="905184" y="2023122"/>
            <a:ext cx="7411232"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La unidad tiene como objetivo proporcionar el conocimiento básico sobre el prejuicio, cómo funciona y cómo se puede reducir.</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pic>
        <p:nvPicPr>
          <p:cNvPr descr="C:\Users\Alex\Desktop\Loghi progetto\Erasmus+\eu_flag_co_funded_vect_pos_[cmyk]_right-[Convertito].png" id="642" name="Google Shape;642;p60"/>
          <p:cNvPicPr preferRelativeResize="0"/>
          <p:nvPr/>
        </p:nvPicPr>
        <p:blipFill rotWithShape="1">
          <a:blip r:embed="rId3">
            <a:alphaModFix/>
          </a:blip>
          <a:srcRect b="0" l="0" r="0" t="0"/>
          <a:stretch/>
        </p:blipFill>
        <p:spPr>
          <a:xfrm>
            <a:off x="373886" y="4455576"/>
            <a:ext cx="1906823" cy="545351"/>
          </a:xfrm>
          <a:prstGeom prst="rect">
            <a:avLst/>
          </a:prstGeom>
          <a:noFill/>
          <a:ln>
            <a:noFill/>
          </a:ln>
        </p:spPr>
      </p:pic>
      <p:sp>
        <p:nvSpPr>
          <p:cNvPr id="643" name="Google Shape;643;p60"/>
          <p:cNvSpPr txBox="1"/>
          <p:nvPr/>
        </p:nvSpPr>
        <p:spPr>
          <a:xfrm>
            <a:off x="2411760" y="448228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644" name="Google Shape;644;p60"/>
          <p:cNvSpPr txBox="1"/>
          <p:nvPr/>
        </p:nvSpPr>
        <p:spPr>
          <a:xfrm>
            <a:off x="357158" y="928676"/>
            <a:ext cx="8143932" cy="3214710"/>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7F7F7F"/>
              </a:buClr>
              <a:buSzPts val="1800"/>
              <a:buFont typeface="Arial"/>
              <a:buNone/>
            </a:pPr>
            <a:r>
              <a:rPr lang="es-ES" sz="1800">
                <a:solidFill>
                  <a:srgbClr val="7F7F7F"/>
                </a:solidFill>
                <a:latin typeface="Open Sans"/>
                <a:ea typeface="Open Sans"/>
                <a:cs typeface="Open Sans"/>
                <a:sym typeface="Open Sans"/>
              </a:rPr>
              <a:t> </a:t>
            </a:r>
            <a:endParaRPr sz="1800">
              <a:solidFill>
                <a:srgbClr val="7F7F7F"/>
              </a:solidFill>
              <a:latin typeface="Open Sans"/>
              <a:ea typeface="Open Sans"/>
              <a:cs typeface="Open Sans"/>
              <a:sym typeface="Open Sans"/>
            </a:endParaRPr>
          </a:p>
        </p:txBody>
      </p:sp>
      <p:sp>
        <p:nvSpPr>
          <p:cNvPr id="645" name="Google Shape;645;p60"/>
          <p:cNvSpPr txBox="1"/>
          <p:nvPr/>
        </p:nvSpPr>
        <p:spPr>
          <a:xfrm>
            <a:off x="289255" y="1131589"/>
            <a:ext cx="8572560" cy="25545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El programa de prevención del acoso escolar</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El objetivo del Programa de Prevención de Bully era desarrollar un programa de capacitación para niños que pudiera ayudarlos a manejar un conflicto de una manera positiva.</a:t>
            </a:r>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Se implementaron algunas actividades de capacitación específicas:</a:t>
            </a:r>
            <a:endParaRPr/>
          </a:p>
          <a:p>
            <a:pPr indent="-342900" lvl="0" marL="342900" marR="0" rtl="0" algn="just">
              <a:spcBef>
                <a:spcPts val="0"/>
              </a:spcBef>
              <a:spcAft>
                <a:spcPts val="0"/>
              </a:spcAft>
              <a:buClr>
                <a:srgbClr val="7F7F7F"/>
              </a:buClr>
              <a:buSzPts val="1600"/>
              <a:buFont typeface="Century Gothic"/>
              <a:buAutoNum type="arabicPeriod"/>
            </a:pPr>
            <a:r>
              <a:rPr lang="es-ES" sz="1600">
                <a:solidFill>
                  <a:srgbClr val="7F7F7F"/>
                </a:solidFill>
                <a:latin typeface="Open Sans"/>
                <a:ea typeface="Open Sans"/>
                <a:cs typeface="Open Sans"/>
                <a:sym typeface="Open Sans"/>
              </a:rPr>
              <a:t>  El check-in</a:t>
            </a:r>
            <a:endParaRPr/>
          </a:p>
          <a:p>
            <a:pPr indent="-342900" lvl="0" marL="342900" marR="0" rtl="0" algn="just">
              <a:spcBef>
                <a:spcPts val="0"/>
              </a:spcBef>
              <a:spcAft>
                <a:spcPts val="0"/>
              </a:spcAft>
              <a:buClr>
                <a:srgbClr val="7F7F7F"/>
              </a:buClr>
              <a:buSzPts val="1600"/>
              <a:buFont typeface="Century Gothic"/>
              <a:buAutoNum type="arabicPeriod"/>
            </a:pPr>
            <a:r>
              <a:rPr lang="es-ES" sz="1600">
                <a:solidFill>
                  <a:srgbClr val="7F7F7F"/>
                </a:solidFill>
                <a:latin typeface="Open Sans"/>
                <a:ea typeface="Open Sans"/>
                <a:cs typeface="Open Sans"/>
                <a:sym typeface="Open Sans"/>
              </a:rPr>
              <a:t>  Ser pacifico</a:t>
            </a:r>
            <a:endParaRPr/>
          </a:p>
          <a:p>
            <a:pPr indent="-342900" lvl="0" marL="342900" marR="0" rtl="0" algn="just">
              <a:spcBef>
                <a:spcPts val="0"/>
              </a:spcBef>
              <a:spcAft>
                <a:spcPts val="0"/>
              </a:spcAft>
              <a:buClr>
                <a:srgbClr val="7F7F7F"/>
              </a:buClr>
              <a:buSzPts val="1600"/>
              <a:buFont typeface="Century Gothic"/>
              <a:buAutoNum type="arabicPeriod"/>
            </a:pPr>
            <a:r>
              <a:rPr lang="es-ES" sz="1600">
                <a:solidFill>
                  <a:srgbClr val="7F7F7F"/>
                </a:solidFill>
                <a:latin typeface="Open Sans"/>
                <a:ea typeface="Open Sans"/>
                <a:cs typeface="Open Sans"/>
                <a:sym typeface="Open Sans"/>
              </a:rPr>
              <a:t>  Círculo de Resolución de Conflictos</a:t>
            </a:r>
            <a:endParaRPr/>
          </a:p>
          <a:p>
            <a:pPr indent="-342900" lvl="0" marL="342900" marR="0" rtl="0" algn="just">
              <a:spcBef>
                <a:spcPts val="0"/>
              </a:spcBef>
              <a:spcAft>
                <a:spcPts val="0"/>
              </a:spcAft>
              <a:buClr>
                <a:srgbClr val="7F7F7F"/>
              </a:buClr>
              <a:buSzPts val="1600"/>
              <a:buFont typeface="Century Gothic"/>
              <a:buAutoNum type="arabicPeriod"/>
            </a:pPr>
            <a:r>
              <a:rPr lang="es-ES" sz="1600">
                <a:solidFill>
                  <a:srgbClr val="7F7F7F"/>
                </a:solidFill>
                <a:latin typeface="Open Sans"/>
                <a:ea typeface="Open Sans"/>
                <a:cs typeface="Open Sans"/>
                <a:sym typeface="Open Sans"/>
              </a:rPr>
              <a:t>  Revistas de paz</a:t>
            </a:r>
            <a:endParaRPr/>
          </a:p>
        </p:txBody>
      </p:sp>
      <p:sp>
        <p:nvSpPr>
          <p:cNvPr id="646" name="Google Shape;646;p60"/>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4. Las consecuencias de la violencia y la exclusión</a:t>
            </a:r>
            <a:r>
              <a:rPr b="0" lang="es-ES" sz="1800"/>
              <a:t>.</a:t>
            </a:r>
            <a:endParaRPr b="0" sz="1800">
              <a:solidFill>
                <a:srgbClr val="7F7F7F"/>
              </a:solidFill>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pic>
        <p:nvPicPr>
          <p:cNvPr descr="C:\Users\Alex\Desktop\Loghi progetto\Erasmus+\eu_flag_co_funded_vect_pos_[cmyk]_right-[Convertito].png" id="651" name="Google Shape;651;p61"/>
          <p:cNvPicPr preferRelativeResize="0"/>
          <p:nvPr/>
        </p:nvPicPr>
        <p:blipFill rotWithShape="1">
          <a:blip r:embed="rId3">
            <a:alphaModFix/>
          </a:blip>
          <a:srcRect b="0" l="0" r="0" t="0"/>
          <a:stretch/>
        </p:blipFill>
        <p:spPr>
          <a:xfrm>
            <a:off x="357158" y="4428311"/>
            <a:ext cx="1906823" cy="545351"/>
          </a:xfrm>
          <a:prstGeom prst="rect">
            <a:avLst/>
          </a:prstGeom>
          <a:noFill/>
          <a:ln>
            <a:noFill/>
          </a:ln>
        </p:spPr>
      </p:pic>
      <p:sp>
        <p:nvSpPr>
          <p:cNvPr id="652" name="Google Shape;652;p61"/>
          <p:cNvSpPr txBox="1"/>
          <p:nvPr/>
        </p:nvSpPr>
        <p:spPr>
          <a:xfrm>
            <a:off x="2483768" y="442831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653" name="Google Shape;653;p61"/>
          <p:cNvSpPr txBox="1"/>
          <p:nvPr/>
        </p:nvSpPr>
        <p:spPr>
          <a:xfrm>
            <a:off x="357158" y="928676"/>
            <a:ext cx="8143932" cy="3214710"/>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7F7F7F"/>
              </a:buClr>
              <a:buSzPts val="1800"/>
              <a:buFont typeface="Arial"/>
              <a:buNone/>
            </a:pPr>
            <a:r>
              <a:rPr lang="es-ES" sz="1800">
                <a:solidFill>
                  <a:srgbClr val="7F7F7F"/>
                </a:solidFill>
                <a:latin typeface="Open Sans"/>
                <a:ea typeface="Open Sans"/>
                <a:cs typeface="Open Sans"/>
                <a:sym typeface="Open Sans"/>
              </a:rPr>
              <a:t> </a:t>
            </a:r>
            <a:endParaRPr sz="1800">
              <a:solidFill>
                <a:srgbClr val="7F7F7F"/>
              </a:solidFill>
              <a:latin typeface="Open Sans"/>
              <a:ea typeface="Open Sans"/>
              <a:cs typeface="Open Sans"/>
              <a:sym typeface="Open Sans"/>
            </a:endParaRPr>
          </a:p>
        </p:txBody>
      </p:sp>
      <p:sp>
        <p:nvSpPr>
          <p:cNvPr id="654" name="Google Shape;654;p61"/>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4. Las consecuencias de la violencia y la exclusión</a:t>
            </a:r>
            <a:r>
              <a:rPr b="0" lang="es-ES" sz="1800"/>
              <a:t>.</a:t>
            </a:r>
            <a:endParaRPr b="0" sz="1800">
              <a:solidFill>
                <a:srgbClr val="7F7F7F"/>
              </a:solidFill>
            </a:endParaRPr>
          </a:p>
        </p:txBody>
      </p:sp>
      <p:sp>
        <p:nvSpPr>
          <p:cNvPr id="655" name="Google Shape;655;p61"/>
          <p:cNvSpPr/>
          <p:nvPr/>
        </p:nvSpPr>
        <p:spPr>
          <a:xfrm>
            <a:off x="971600" y="1059582"/>
            <a:ext cx="7128792" cy="255454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7F7F7F"/>
              </a:buClr>
              <a:buSzPts val="1600"/>
              <a:buFont typeface="Arial"/>
              <a:buChar char="•"/>
            </a:pPr>
            <a:r>
              <a:rPr b="1" lang="es-ES" sz="1600">
                <a:solidFill>
                  <a:srgbClr val="7F7F7F"/>
                </a:solidFill>
                <a:latin typeface="Open Sans"/>
                <a:ea typeface="Open Sans"/>
                <a:cs typeface="Open Sans"/>
                <a:sym typeface="Open Sans"/>
              </a:rPr>
              <a:t>El check-in</a:t>
            </a:r>
            <a:endParaRPr/>
          </a:p>
          <a:p>
            <a:pPr indent="0" lvl="0" marL="0" marR="0" rtl="0" algn="l">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Al comienzo de cada día, se anima a todos los niños a expresar su estado emocional, dando información a través de los </a:t>
            </a:r>
            <a:r>
              <a:rPr i="1" lang="es-ES" sz="1600">
                <a:solidFill>
                  <a:srgbClr val="7F7F7F"/>
                </a:solidFill>
                <a:latin typeface="Open Sans"/>
                <a:ea typeface="Open Sans"/>
                <a:cs typeface="Open Sans"/>
                <a:sym typeface="Open Sans"/>
              </a:rPr>
              <a:t>i-Messages</a:t>
            </a:r>
            <a:r>
              <a:rPr lang="es-ES" sz="1600">
                <a:solidFill>
                  <a:srgbClr val="7F7F7F"/>
                </a:solidFill>
                <a:latin typeface="Open Sans"/>
                <a:ea typeface="Open Sans"/>
                <a:cs typeface="Open Sans"/>
                <a:sym typeface="Open Sans"/>
              </a:rPr>
              <a:t> ("Sentí ...", "Estaba ...", etc.).</a:t>
            </a:r>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El objetivo es doble: desde un lado, los niños aprenden a dar nombres a sus emociones; desde el otro lado, comienzan a comprender las emociones de los demás, desarrollando empatía.</a:t>
            </a:r>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Sin embargo, a los niños no se les permite usar </a:t>
            </a:r>
            <a:r>
              <a:rPr i="1" lang="es-ES" sz="1600">
                <a:solidFill>
                  <a:srgbClr val="7F7F7F"/>
                </a:solidFill>
                <a:latin typeface="Open Sans"/>
                <a:ea typeface="Open Sans"/>
                <a:cs typeface="Open Sans"/>
                <a:sym typeface="Open Sans"/>
              </a:rPr>
              <a:t>i-Messages</a:t>
            </a:r>
            <a:r>
              <a:rPr lang="es-ES" sz="1600">
                <a:solidFill>
                  <a:srgbClr val="7F7F7F"/>
                </a:solidFill>
                <a:latin typeface="Open Sans"/>
                <a:ea typeface="Open Sans"/>
                <a:cs typeface="Open Sans"/>
                <a:sym typeface="Open Sans"/>
              </a:rPr>
              <a:t> para quejarse o culpar a otras personas.</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pic>
        <p:nvPicPr>
          <p:cNvPr descr="C:\Users\Alex\Desktop\Loghi progetto\Erasmus+\eu_flag_co_funded_vect_pos_[cmyk]_right-[Convertito].png" id="660" name="Google Shape;660;p62"/>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661" name="Google Shape;661;p62"/>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662" name="Google Shape;662;p62"/>
          <p:cNvSpPr txBox="1"/>
          <p:nvPr/>
        </p:nvSpPr>
        <p:spPr>
          <a:xfrm>
            <a:off x="357158" y="928676"/>
            <a:ext cx="8143932" cy="3214710"/>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7F7F7F"/>
              </a:buClr>
              <a:buSzPts val="1800"/>
              <a:buFont typeface="Arial"/>
              <a:buNone/>
            </a:pPr>
            <a:r>
              <a:rPr lang="es-ES" sz="1800">
                <a:solidFill>
                  <a:srgbClr val="7F7F7F"/>
                </a:solidFill>
                <a:latin typeface="Open Sans"/>
                <a:ea typeface="Open Sans"/>
                <a:cs typeface="Open Sans"/>
                <a:sym typeface="Open Sans"/>
              </a:rPr>
              <a:t> </a:t>
            </a:r>
            <a:endParaRPr sz="1800">
              <a:solidFill>
                <a:srgbClr val="7F7F7F"/>
              </a:solidFill>
              <a:latin typeface="Open Sans"/>
              <a:ea typeface="Open Sans"/>
              <a:cs typeface="Open Sans"/>
              <a:sym typeface="Open Sans"/>
            </a:endParaRPr>
          </a:p>
        </p:txBody>
      </p:sp>
      <p:sp>
        <p:nvSpPr>
          <p:cNvPr id="663" name="Google Shape;663;p62"/>
          <p:cNvSpPr txBox="1"/>
          <p:nvPr/>
        </p:nvSpPr>
        <p:spPr>
          <a:xfrm>
            <a:off x="910577" y="1059582"/>
            <a:ext cx="7344816" cy="2062103"/>
          </a:xfrm>
          <a:prstGeom prst="rect">
            <a:avLst/>
          </a:prstGeom>
          <a:noFill/>
          <a:ln>
            <a:noFill/>
          </a:ln>
        </p:spPr>
        <p:txBody>
          <a:bodyPr anchorCtr="0" anchor="t" bIns="45700" lIns="91425" spcFirstLastPara="1" rIns="91425" wrap="square" tIns="45700">
            <a:spAutoFit/>
          </a:bodyPr>
          <a:lstStyle/>
          <a:p>
            <a:pPr indent="-101600" lvl="0" marL="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 </a:t>
            </a:r>
            <a:r>
              <a:rPr b="1" lang="es-ES" sz="1600">
                <a:solidFill>
                  <a:srgbClr val="7F7F7F"/>
                </a:solidFill>
                <a:latin typeface="Open Sans"/>
                <a:ea typeface="Open Sans"/>
                <a:cs typeface="Open Sans"/>
                <a:sym typeface="Open Sans"/>
              </a:rPr>
              <a:t>Ser pacifico</a:t>
            </a:r>
            <a:endParaRPr/>
          </a:p>
          <a:p>
            <a:pPr indent="0" lvl="0" marL="0" marR="0" rtl="0" algn="just">
              <a:spcBef>
                <a:spcPts val="0"/>
              </a:spcBef>
              <a:spcAft>
                <a:spcPts val="0"/>
              </a:spcAft>
              <a:buClr>
                <a:schemeClr val="dk1"/>
              </a:buClr>
              <a:buSzPts val="1600"/>
              <a:buFont typeface="Arial"/>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Los niños tenían que construir una silueta de tamaño natural. Más tarde, se les pidió que dieran ejemplos de comportamientos positivos o negativos. Para cada uno de estos comportamientos negativos, se les pidió que pensaran en comportamientos pacíficos alternativos, que se escribieron en la silueta y se usaron como un recordatorio continuo para la interacción apropiada con los demás.</a:t>
            </a:r>
            <a:endParaRPr sz="1600">
              <a:solidFill>
                <a:srgbClr val="7F7F7F"/>
              </a:solidFill>
              <a:latin typeface="Open Sans"/>
              <a:ea typeface="Open Sans"/>
              <a:cs typeface="Open Sans"/>
              <a:sym typeface="Open Sans"/>
            </a:endParaRPr>
          </a:p>
        </p:txBody>
      </p:sp>
      <p:sp>
        <p:nvSpPr>
          <p:cNvPr id="664" name="Google Shape;664;p62"/>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4. Las consecuencias de la violencia y la exclusión</a:t>
            </a:r>
            <a:r>
              <a:rPr b="0" lang="es-ES" sz="1800"/>
              <a:t>.</a:t>
            </a:r>
            <a:endParaRPr b="0" sz="1800">
              <a:solidFill>
                <a:srgbClr val="7F7F7F"/>
              </a:solidFill>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pic>
        <p:nvPicPr>
          <p:cNvPr descr="C:\Users\Alex\Desktop\Loghi progetto\Erasmus+\eu_flag_co_funded_vect_pos_[cmyk]_right-[Convertito].png" id="669" name="Google Shape;669;p63"/>
          <p:cNvPicPr preferRelativeResize="0"/>
          <p:nvPr/>
        </p:nvPicPr>
        <p:blipFill rotWithShape="1">
          <a:blip r:embed="rId3">
            <a:alphaModFix/>
          </a:blip>
          <a:srcRect b="0" l="0" r="0" t="0"/>
          <a:stretch/>
        </p:blipFill>
        <p:spPr>
          <a:xfrm>
            <a:off x="467544" y="4475965"/>
            <a:ext cx="1906823" cy="545351"/>
          </a:xfrm>
          <a:prstGeom prst="rect">
            <a:avLst/>
          </a:prstGeom>
          <a:noFill/>
          <a:ln>
            <a:noFill/>
          </a:ln>
        </p:spPr>
      </p:pic>
      <p:sp>
        <p:nvSpPr>
          <p:cNvPr id="670" name="Google Shape;670;p63"/>
          <p:cNvSpPr txBox="1"/>
          <p:nvPr/>
        </p:nvSpPr>
        <p:spPr>
          <a:xfrm>
            <a:off x="2483768" y="4475965"/>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671" name="Google Shape;671;p63"/>
          <p:cNvSpPr txBox="1"/>
          <p:nvPr/>
        </p:nvSpPr>
        <p:spPr>
          <a:xfrm>
            <a:off x="357158" y="928676"/>
            <a:ext cx="8143932" cy="3214710"/>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7F7F7F"/>
              </a:buClr>
              <a:buSzPts val="1800"/>
              <a:buFont typeface="Arial"/>
              <a:buNone/>
            </a:pPr>
            <a:r>
              <a:rPr lang="es-ES" sz="1800">
                <a:solidFill>
                  <a:srgbClr val="7F7F7F"/>
                </a:solidFill>
                <a:latin typeface="Open Sans"/>
                <a:ea typeface="Open Sans"/>
                <a:cs typeface="Open Sans"/>
                <a:sym typeface="Open Sans"/>
              </a:rPr>
              <a:t> </a:t>
            </a:r>
            <a:endParaRPr sz="1800">
              <a:solidFill>
                <a:srgbClr val="7F7F7F"/>
              </a:solidFill>
              <a:latin typeface="Open Sans"/>
              <a:ea typeface="Open Sans"/>
              <a:cs typeface="Open Sans"/>
              <a:sym typeface="Open Sans"/>
            </a:endParaRPr>
          </a:p>
        </p:txBody>
      </p:sp>
      <p:sp>
        <p:nvSpPr>
          <p:cNvPr id="672" name="Google Shape;672;p63"/>
          <p:cNvSpPr txBox="1"/>
          <p:nvPr/>
        </p:nvSpPr>
        <p:spPr>
          <a:xfrm>
            <a:off x="1115616" y="843558"/>
            <a:ext cx="6858809" cy="2800767"/>
          </a:xfrm>
          <a:prstGeom prst="rect">
            <a:avLst/>
          </a:prstGeom>
          <a:noFill/>
          <a:ln>
            <a:noFill/>
          </a:ln>
        </p:spPr>
        <p:txBody>
          <a:bodyPr anchorCtr="0" anchor="t" bIns="45700" lIns="91425" spcFirstLastPara="1" rIns="91425" wrap="square" tIns="45700">
            <a:spAutoFit/>
          </a:bodyPr>
          <a:lstStyle/>
          <a:p>
            <a:pPr indent="-285750" lvl="1" marL="742950" marR="0" rtl="0" algn="just">
              <a:spcBef>
                <a:spcPts val="0"/>
              </a:spcBef>
              <a:spcAft>
                <a:spcPts val="0"/>
              </a:spcAft>
              <a:buClr>
                <a:srgbClr val="7F7F7F"/>
              </a:buClr>
              <a:buSzPts val="1800"/>
              <a:buFont typeface="Arial"/>
              <a:buChar char="•"/>
            </a:pPr>
            <a:r>
              <a:rPr b="1" i="0" lang="es-ES" sz="1800" u="none" cap="none" strike="noStrike">
                <a:solidFill>
                  <a:srgbClr val="7F7F7F"/>
                </a:solidFill>
                <a:latin typeface="Open Sans"/>
                <a:ea typeface="Open Sans"/>
                <a:cs typeface="Open Sans"/>
                <a:sym typeface="Open Sans"/>
              </a:rPr>
              <a:t>Círculo de Resolución de Conflictos</a:t>
            </a:r>
            <a:endParaRPr/>
          </a:p>
          <a:p>
            <a:pPr indent="0" lvl="0" marL="0" marR="0" rtl="0" algn="just">
              <a:spcBef>
                <a:spcPts val="0"/>
              </a:spcBef>
              <a:spcAft>
                <a:spcPts val="0"/>
              </a:spcAft>
              <a:buNone/>
            </a:pPr>
            <a:r>
              <a:t/>
            </a:r>
            <a:endParaRPr b="1" sz="18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400">
                <a:solidFill>
                  <a:srgbClr val="7F7F7F"/>
                </a:solidFill>
                <a:latin typeface="Open Sans"/>
                <a:ea typeface="Open Sans"/>
                <a:cs typeface="Open Sans"/>
                <a:sym typeface="Open Sans"/>
              </a:rPr>
              <a:t>Un pequeño anillo de plástico estaba situado en el centro de la clase y se pidió a un par de niños que permanecieran fuera de él y resolvieran conflictos hipotéticos.</a:t>
            </a:r>
            <a:endParaRPr/>
          </a:p>
          <a:p>
            <a:pPr indent="0" lvl="0" marL="0" marR="0" rtl="0" algn="just">
              <a:spcBef>
                <a:spcPts val="0"/>
              </a:spcBef>
              <a:spcAft>
                <a:spcPts val="0"/>
              </a:spcAft>
              <a:buClr>
                <a:schemeClr val="dk1"/>
              </a:buClr>
              <a:buSzPts val="1400"/>
              <a:buFont typeface="Arial"/>
              <a:buNone/>
            </a:pPr>
            <a:r>
              <a:t/>
            </a:r>
            <a:endParaRPr sz="14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400">
                <a:solidFill>
                  <a:srgbClr val="7F7F7F"/>
                </a:solidFill>
                <a:latin typeface="Open Sans"/>
                <a:ea typeface="Open Sans"/>
                <a:cs typeface="Open Sans"/>
                <a:sym typeface="Open Sans"/>
              </a:rPr>
              <a:t>Algunas reglas fueron proporcionadas como:</a:t>
            </a:r>
            <a:endParaRPr/>
          </a:p>
          <a:p>
            <a:pPr indent="0" lvl="0" marL="0" marR="0" rtl="0" algn="just">
              <a:spcBef>
                <a:spcPts val="0"/>
              </a:spcBef>
              <a:spcAft>
                <a:spcPts val="0"/>
              </a:spcAft>
              <a:buClr>
                <a:schemeClr val="dk1"/>
              </a:buClr>
              <a:buSzPts val="1400"/>
              <a:buFont typeface="Arial"/>
              <a:buNone/>
            </a:pPr>
            <a:r>
              <a:t/>
            </a:r>
            <a:endParaRPr sz="1400">
              <a:solidFill>
                <a:srgbClr val="7F7F7F"/>
              </a:solidFill>
              <a:latin typeface="Open Sans"/>
              <a:ea typeface="Open Sans"/>
              <a:cs typeface="Open Sans"/>
              <a:sym typeface="Open Sans"/>
            </a:endParaRPr>
          </a:p>
          <a:p>
            <a:pPr indent="-88900" lvl="0" marL="0" marR="0" rtl="0" algn="just">
              <a:spcBef>
                <a:spcPts val="0"/>
              </a:spcBef>
              <a:spcAft>
                <a:spcPts val="0"/>
              </a:spcAft>
              <a:buClr>
                <a:srgbClr val="7F7F7F"/>
              </a:buClr>
              <a:buSzPts val="1400"/>
              <a:buFont typeface="Arial"/>
              <a:buChar char="•"/>
            </a:pPr>
            <a:r>
              <a:rPr lang="es-ES" sz="1400">
                <a:solidFill>
                  <a:srgbClr val="7F7F7F"/>
                </a:solidFill>
                <a:latin typeface="Open Sans"/>
                <a:ea typeface="Open Sans"/>
                <a:cs typeface="Open Sans"/>
                <a:sym typeface="Open Sans"/>
              </a:rPr>
              <a:t>  Cada uno de ellos habla de su propia versión del problema sin ser interrumpido por el otro;</a:t>
            </a:r>
            <a:endParaRPr/>
          </a:p>
          <a:p>
            <a:pPr indent="-88900" lvl="0" marL="0" marR="0" rtl="0" algn="just">
              <a:spcBef>
                <a:spcPts val="0"/>
              </a:spcBef>
              <a:spcAft>
                <a:spcPts val="0"/>
              </a:spcAft>
              <a:buClr>
                <a:srgbClr val="7F7F7F"/>
              </a:buClr>
              <a:buSzPts val="1400"/>
              <a:buFont typeface="Arial"/>
              <a:buChar char="•"/>
            </a:pPr>
            <a:r>
              <a:rPr lang="es-ES" sz="1400">
                <a:solidFill>
                  <a:srgbClr val="7F7F7F"/>
                </a:solidFill>
                <a:latin typeface="Open Sans"/>
                <a:ea typeface="Open Sans"/>
                <a:cs typeface="Open Sans"/>
                <a:sym typeface="Open Sans"/>
              </a:rPr>
              <a:t>  Cada niño tiene que reformular la comprensión de la otra perspectiva.</a:t>
            </a:r>
            <a:endParaRPr/>
          </a:p>
          <a:p>
            <a:pPr indent="-88900" lvl="0" marL="0" marR="0" rtl="0" algn="just">
              <a:spcBef>
                <a:spcPts val="0"/>
              </a:spcBef>
              <a:spcAft>
                <a:spcPts val="0"/>
              </a:spcAft>
              <a:buClr>
                <a:srgbClr val="7F7F7F"/>
              </a:buClr>
              <a:buSzPts val="1400"/>
              <a:buFont typeface="Arial"/>
              <a:buChar char="•"/>
            </a:pPr>
            <a:r>
              <a:rPr lang="es-ES" sz="1400">
                <a:solidFill>
                  <a:srgbClr val="7F7F7F"/>
                </a:solidFill>
                <a:latin typeface="Open Sans"/>
                <a:ea typeface="Open Sans"/>
                <a:cs typeface="Open Sans"/>
                <a:sym typeface="Open Sans"/>
              </a:rPr>
              <a:t> Las partes enfrentadas cooperan para encontrar una solución aceptable </a:t>
            </a:r>
            <a:r>
              <a:rPr b="1" lang="es-ES" sz="1400">
                <a:solidFill>
                  <a:srgbClr val="7F7F7F"/>
                </a:solidFill>
                <a:latin typeface="Open Sans"/>
                <a:ea typeface="Open Sans"/>
                <a:cs typeface="Open Sans"/>
                <a:sym typeface="Open Sans"/>
              </a:rPr>
              <a:t>al problema.</a:t>
            </a:r>
            <a:endParaRPr sz="1400">
              <a:solidFill>
                <a:schemeClr val="dk1"/>
              </a:solidFill>
              <a:latin typeface="Open Sans"/>
              <a:ea typeface="Open Sans"/>
              <a:cs typeface="Open Sans"/>
              <a:sym typeface="Open Sans"/>
            </a:endParaRPr>
          </a:p>
        </p:txBody>
      </p:sp>
      <p:sp>
        <p:nvSpPr>
          <p:cNvPr id="673" name="Google Shape;673;p63"/>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4. Las consecuencias de la violencia y la exclusión.</a:t>
            </a:r>
            <a:endParaRPr b="0" sz="1400">
              <a:solidFill>
                <a:srgbClr val="7F7F7F"/>
              </a:solidFill>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pic>
        <p:nvPicPr>
          <p:cNvPr descr="C:\Users\Alex\Desktop\Loghi progetto\Erasmus+\eu_flag_co_funded_vect_pos_[cmyk]_right-[Convertito].png" id="678" name="Google Shape;678;p64"/>
          <p:cNvPicPr preferRelativeResize="0"/>
          <p:nvPr/>
        </p:nvPicPr>
        <p:blipFill rotWithShape="1">
          <a:blip r:embed="rId3">
            <a:alphaModFix/>
          </a:blip>
          <a:srcRect b="0" l="0" r="0" t="0"/>
          <a:stretch/>
        </p:blipFill>
        <p:spPr>
          <a:xfrm>
            <a:off x="357158" y="4371950"/>
            <a:ext cx="1906823" cy="545351"/>
          </a:xfrm>
          <a:prstGeom prst="rect">
            <a:avLst/>
          </a:prstGeom>
          <a:noFill/>
          <a:ln>
            <a:noFill/>
          </a:ln>
        </p:spPr>
      </p:pic>
      <p:sp>
        <p:nvSpPr>
          <p:cNvPr id="679" name="Google Shape;679;p64"/>
          <p:cNvSpPr txBox="1"/>
          <p:nvPr/>
        </p:nvSpPr>
        <p:spPr>
          <a:xfrm>
            <a:off x="2483768" y="4371950"/>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680" name="Google Shape;680;p64"/>
          <p:cNvSpPr txBox="1"/>
          <p:nvPr/>
        </p:nvSpPr>
        <p:spPr>
          <a:xfrm>
            <a:off x="357158" y="928676"/>
            <a:ext cx="8143932" cy="3214710"/>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7F7F7F"/>
              </a:buClr>
              <a:buSzPts val="1800"/>
              <a:buFont typeface="Arial"/>
              <a:buNone/>
            </a:pPr>
            <a:r>
              <a:rPr lang="es-ES" sz="1800">
                <a:solidFill>
                  <a:srgbClr val="7F7F7F"/>
                </a:solidFill>
                <a:latin typeface="Open Sans"/>
                <a:ea typeface="Open Sans"/>
                <a:cs typeface="Open Sans"/>
                <a:sym typeface="Open Sans"/>
              </a:rPr>
              <a:t> </a:t>
            </a:r>
            <a:endParaRPr sz="1800">
              <a:solidFill>
                <a:srgbClr val="7F7F7F"/>
              </a:solidFill>
              <a:latin typeface="Open Sans"/>
              <a:ea typeface="Open Sans"/>
              <a:cs typeface="Open Sans"/>
              <a:sym typeface="Open Sans"/>
            </a:endParaRPr>
          </a:p>
        </p:txBody>
      </p:sp>
      <p:sp>
        <p:nvSpPr>
          <p:cNvPr id="681" name="Google Shape;681;p64"/>
          <p:cNvSpPr txBox="1"/>
          <p:nvPr/>
        </p:nvSpPr>
        <p:spPr>
          <a:xfrm>
            <a:off x="827584" y="857238"/>
            <a:ext cx="7272808" cy="2369880"/>
          </a:xfrm>
          <a:prstGeom prst="rect">
            <a:avLst/>
          </a:prstGeom>
          <a:noFill/>
          <a:ln>
            <a:noFill/>
          </a:ln>
        </p:spPr>
        <p:txBody>
          <a:bodyPr anchorCtr="0" anchor="t" bIns="45700" lIns="91425" spcFirstLastPara="1" rIns="91425" wrap="square" tIns="45700">
            <a:spAutoFit/>
          </a:bodyPr>
          <a:lstStyle/>
          <a:p>
            <a:pPr indent="-114300" lvl="0" marL="0" marR="0" rtl="0" algn="just">
              <a:spcBef>
                <a:spcPts val="0"/>
              </a:spcBef>
              <a:spcAft>
                <a:spcPts val="0"/>
              </a:spcAft>
              <a:buClr>
                <a:srgbClr val="7F7F7F"/>
              </a:buClr>
              <a:buSzPts val="1800"/>
              <a:buFont typeface="Arial"/>
              <a:buChar char="•"/>
            </a:pPr>
            <a:r>
              <a:rPr b="1" lang="es-ES" sz="1800">
                <a:solidFill>
                  <a:srgbClr val="7F7F7F"/>
                </a:solidFill>
                <a:latin typeface="Open Sans"/>
                <a:ea typeface="Open Sans"/>
                <a:cs typeface="Open Sans"/>
                <a:sym typeface="Open Sans"/>
              </a:rPr>
              <a:t> Revistas de paz</a:t>
            </a:r>
            <a:endParaRPr/>
          </a:p>
          <a:p>
            <a:pPr indent="0" lvl="0" marL="0" marR="0" rtl="0" algn="just">
              <a:spcBef>
                <a:spcPts val="0"/>
              </a:spcBef>
              <a:spcAft>
                <a:spcPts val="0"/>
              </a:spcAft>
              <a:buClr>
                <a:schemeClr val="dk1"/>
              </a:buClr>
              <a:buSzPts val="1800"/>
              <a:buFont typeface="Arial"/>
              <a:buNone/>
            </a:pPr>
            <a:r>
              <a:t/>
            </a:r>
            <a:endParaRPr b="1" sz="18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400">
                <a:solidFill>
                  <a:srgbClr val="7F7F7F"/>
                </a:solidFill>
                <a:latin typeface="Open Sans"/>
                <a:ea typeface="Open Sans"/>
                <a:cs typeface="Open Sans"/>
                <a:sym typeface="Open Sans"/>
              </a:rPr>
              <a:t>A los niños se les pidió que mantuvieran un Diario de la Paz, en el que periódicamente debían dibujar Seres Pacíficos, escribir palabras de sentimientos y comportamientos pacíficos.</a:t>
            </a:r>
            <a:endParaRPr/>
          </a:p>
          <a:p>
            <a:pPr indent="0" lvl="0" marL="0" marR="0" rtl="0" algn="just">
              <a:spcBef>
                <a:spcPts val="0"/>
              </a:spcBef>
              <a:spcAft>
                <a:spcPts val="0"/>
              </a:spcAft>
              <a:buNone/>
            </a:pPr>
            <a:r>
              <a:t/>
            </a:r>
            <a:endParaRPr sz="14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400">
                <a:solidFill>
                  <a:srgbClr val="7F7F7F"/>
                </a:solidFill>
                <a:latin typeface="Open Sans"/>
                <a:ea typeface="Open Sans"/>
                <a:cs typeface="Open Sans"/>
                <a:sym typeface="Open Sans"/>
              </a:rPr>
              <a:t>Resultados:</a:t>
            </a:r>
            <a:endParaRPr/>
          </a:p>
          <a:p>
            <a:pPr indent="0" lvl="0" marL="0" marR="0" rtl="0" algn="just">
              <a:spcBef>
                <a:spcPts val="0"/>
              </a:spcBef>
              <a:spcAft>
                <a:spcPts val="0"/>
              </a:spcAft>
              <a:buClr>
                <a:schemeClr val="dk1"/>
              </a:buClr>
              <a:buSzPts val="1400"/>
              <a:buFont typeface="Arial"/>
              <a:buNone/>
            </a:pPr>
            <a:r>
              <a:t/>
            </a:r>
            <a:endParaRPr sz="14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400">
                <a:solidFill>
                  <a:srgbClr val="7F7F7F"/>
                </a:solidFill>
                <a:latin typeface="Open Sans"/>
                <a:ea typeface="Open Sans"/>
                <a:cs typeface="Open Sans"/>
                <a:sym typeface="Open Sans"/>
              </a:rPr>
              <a:t>Este plan de estudios ayudó a reducir la violencia física y verbal dentro de las clases de implementación.</a:t>
            </a:r>
            <a:endParaRPr sz="1400">
              <a:solidFill>
                <a:schemeClr val="dk1"/>
              </a:solidFill>
              <a:latin typeface="Open Sans"/>
              <a:ea typeface="Open Sans"/>
              <a:cs typeface="Open Sans"/>
              <a:sym typeface="Open Sans"/>
            </a:endParaRPr>
          </a:p>
        </p:txBody>
      </p:sp>
      <p:sp>
        <p:nvSpPr>
          <p:cNvPr id="682" name="Google Shape;682;p64"/>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4. Las consecuencias de la violencia y la exclusión</a:t>
            </a:r>
            <a:r>
              <a:rPr b="0" lang="es-ES" sz="1800"/>
              <a:t>.</a:t>
            </a:r>
            <a:endParaRPr b="0" sz="1800">
              <a:solidFill>
                <a:srgbClr val="7F7F7F"/>
              </a:solidFill>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65"/>
          <p:cNvSpPr txBox="1"/>
          <p:nvPr>
            <p:ph idx="1" type="subTitle"/>
          </p:nvPr>
        </p:nvSpPr>
        <p:spPr>
          <a:xfrm>
            <a:off x="1547664" y="555526"/>
            <a:ext cx="6400800" cy="6093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888888"/>
              </a:buClr>
              <a:buSzPts val="2400"/>
              <a:buNone/>
            </a:pPr>
            <a:r>
              <a:rPr lang="es-ES"/>
              <a:t>Sección de conocimiento/Tareas</a:t>
            </a:r>
            <a:endParaRPr/>
          </a:p>
        </p:txBody>
      </p:sp>
      <p:pic>
        <p:nvPicPr>
          <p:cNvPr descr="C:\Users\Alex\Desktop\Loghi progetto\Erasmus+\eu_flag_co_funded_vect_pos_[cmyk]_right-[Convertito].png" id="688" name="Google Shape;688;p65"/>
          <p:cNvPicPr preferRelativeResize="0"/>
          <p:nvPr/>
        </p:nvPicPr>
        <p:blipFill rotWithShape="1">
          <a:blip r:embed="rId3">
            <a:alphaModFix/>
          </a:blip>
          <a:srcRect b="0" l="0" r="0" t="0"/>
          <a:stretch/>
        </p:blipFill>
        <p:spPr>
          <a:xfrm>
            <a:off x="378966" y="4482281"/>
            <a:ext cx="1906823" cy="545351"/>
          </a:xfrm>
          <a:prstGeom prst="rect">
            <a:avLst/>
          </a:prstGeom>
          <a:noFill/>
          <a:ln>
            <a:noFill/>
          </a:ln>
        </p:spPr>
      </p:pic>
      <p:sp>
        <p:nvSpPr>
          <p:cNvPr id="689" name="Google Shape;689;p65"/>
          <p:cNvSpPr txBox="1"/>
          <p:nvPr/>
        </p:nvSpPr>
        <p:spPr>
          <a:xfrm>
            <a:off x="2411760" y="448228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690" name="Google Shape;690;p65"/>
          <p:cNvSpPr txBox="1"/>
          <p:nvPr/>
        </p:nvSpPr>
        <p:spPr>
          <a:xfrm>
            <a:off x="378966" y="1635646"/>
            <a:ext cx="8122124" cy="215055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pic>
        <p:nvPicPr>
          <p:cNvPr descr="Risultati immagini per question mark" id="691" name="Google Shape;691;p65"/>
          <p:cNvPicPr preferRelativeResize="0"/>
          <p:nvPr/>
        </p:nvPicPr>
        <p:blipFill rotWithShape="1">
          <a:blip r:embed="rId4">
            <a:alphaModFix/>
          </a:blip>
          <a:srcRect b="0" l="0" r="0" t="0"/>
          <a:stretch/>
        </p:blipFill>
        <p:spPr>
          <a:xfrm>
            <a:off x="6516216" y="417837"/>
            <a:ext cx="1394827" cy="785818"/>
          </a:xfrm>
          <a:prstGeom prst="rect">
            <a:avLst/>
          </a:prstGeom>
          <a:noFill/>
          <a:ln>
            <a:noFill/>
          </a:ln>
        </p:spPr>
      </p:pic>
      <p:sp>
        <p:nvSpPr>
          <p:cNvPr id="692" name="Google Shape;692;p65"/>
          <p:cNvSpPr/>
          <p:nvPr/>
        </p:nvSpPr>
        <p:spPr>
          <a:xfrm>
            <a:off x="1619672" y="1604773"/>
            <a:ext cx="5328592"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400">
                <a:solidFill>
                  <a:srgbClr val="7F7F7F"/>
                </a:solidFill>
                <a:latin typeface="Open Sans"/>
                <a:ea typeface="Open Sans"/>
                <a:cs typeface="Open Sans"/>
                <a:sym typeface="Open Sans"/>
              </a:rPr>
              <a:t>Según lo que surgió de la discusión grupal, ¿cuáles podrían ser las estrategias para manejar las consecuencias a corto plazo de la violencia?</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pic>
        <p:nvPicPr>
          <p:cNvPr descr="C:\Users\Alex\Desktop\Loghi progetto\Erasmus+\eu_flag_co_funded_vect_pos_[cmyk]_right-[Convertito].png" id="697" name="Google Shape;697;p66"/>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698" name="Google Shape;698;p66"/>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grpSp>
        <p:nvGrpSpPr>
          <p:cNvPr id="699" name="Google Shape;699;p66"/>
          <p:cNvGrpSpPr/>
          <p:nvPr/>
        </p:nvGrpSpPr>
        <p:grpSpPr>
          <a:xfrm>
            <a:off x="395536" y="3223318"/>
            <a:ext cx="8289810" cy="503270"/>
            <a:chOff x="-5652934" y="7068537"/>
            <a:chExt cx="16749559" cy="1016858"/>
          </a:xfrm>
        </p:grpSpPr>
        <p:pic>
          <p:nvPicPr>
            <p:cNvPr descr="K:\Progetti CESIE - da 26-11-2013\SAVE\Partners\defoin.jpeg" id="700" name="Google Shape;700;p66"/>
            <p:cNvPicPr preferRelativeResize="0"/>
            <p:nvPr/>
          </p:nvPicPr>
          <p:blipFill rotWithShape="1">
            <a:blip r:embed="rId4">
              <a:alphaModFix/>
            </a:blip>
            <a:srcRect b="0" l="0" r="0" t="0"/>
            <a:stretch/>
          </p:blipFill>
          <p:spPr>
            <a:xfrm>
              <a:off x="7905164" y="7089885"/>
              <a:ext cx="882923" cy="882923"/>
            </a:xfrm>
            <a:prstGeom prst="rect">
              <a:avLst/>
            </a:prstGeom>
            <a:noFill/>
            <a:ln>
              <a:noFill/>
            </a:ln>
          </p:spPr>
        </p:pic>
        <p:pic>
          <p:nvPicPr>
            <p:cNvPr descr="K:\Progetti CESIE - da 26-11-2013\SAVE\Partners\LithuanianUnionOfSportsFederations.jpg" id="701" name="Google Shape;701;p66"/>
            <p:cNvPicPr preferRelativeResize="0"/>
            <p:nvPr/>
          </p:nvPicPr>
          <p:blipFill rotWithShape="1">
            <a:blip r:embed="rId5">
              <a:alphaModFix/>
            </a:blip>
            <a:srcRect b="0" l="0" r="0" t="0"/>
            <a:stretch/>
          </p:blipFill>
          <p:spPr>
            <a:xfrm>
              <a:off x="3419872" y="7232912"/>
              <a:ext cx="1502704" cy="686149"/>
            </a:xfrm>
            <a:prstGeom prst="rect">
              <a:avLst/>
            </a:prstGeom>
            <a:noFill/>
            <a:ln>
              <a:noFill/>
            </a:ln>
          </p:spPr>
        </p:pic>
        <p:pic>
          <p:nvPicPr>
            <p:cNvPr descr="K:\Progetti CESIE - da 26-11-2013\SAVE\Partners\LSU.jpg" id="702" name="Google Shape;702;p66"/>
            <p:cNvPicPr preferRelativeResize="0"/>
            <p:nvPr/>
          </p:nvPicPr>
          <p:blipFill rotWithShape="1">
            <a:blip r:embed="rId6">
              <a:alphaModFix/>
            </a:blip>
            <a:srcRect b="0" l="0" r="0" t="0"/>
            <a:stretch/>
          </p:blipFill>
          <p:spPr>
            <a:xfrm>
              <a:off x="-5652934" y="7280408"/>
              <a:ext cx="1582921" cy="674033"/>
            </a:xfrm>
            <a:prstGeom prst="rect">
              <a:avLst/>
            </a:prstGeom>
            <a:noFill/>
            <a:ln>
              <a:noFill/>
            </a:ln>
          </p:spPr>
        </p:pic>
        <p:pic>
          <p:nvPicPr>
            <p:cNvPr descr="K:\Progetti CESIE - da 26-11-2013\SAVE\Partners\NOVISAD.jpg" id="703" name="Google Shape;703;p66"/>
            <p:cNvPicPr preferRelativeResize="0"/>
            <p:nvPr/>
          </p:nvPicPr>
          <p:blipFill rotWithShape="1">
            <a:blip r:embed="rId7">
              <a:alphaModFix/>
            </a:blip>
            <a:srcRect b="0" l="0" r="0" t="0"/>
            <a:stretch/>
          </p:blipFill>
          <p:spPr>
            <a:xfrm>
              <a:off x="2240692" y="7068537"/>
              <a:ext cx="953101" cy="948468"/>
            </a:xfrm>
            <a:prstGeom prst="rect">
              <a:avLst/>
            </a:prstGeom>
            <a:noFill/>
            <a:ln>
              <a:noFill/>
            </a:ln>
          </p:spPr>
        </p:pic>
        <p:pic>
          <p:nvPicPr>
            <p:cNvPr descr="K:\Progetti CESIE - da 26-11-2013\SAVE\Partners\sarajevo.jpg" id="704" name="Google Shape;704;p66"/>
            <p:cNvPicPr preferRelativeResize="0"/>
            <p:nvPr/>
          </p:nvPicPr>
          <p:blipFill rotWithShape="1">
            <a:blip r:embed="rId8">
              <a:alphaModFix/>
            </a:blip>
            <a:srcRect b="0" l="0" r="0" t="0"/>
            <a:stretch/>
          </p:blipFill>
          <p:spPr>
            <a:xfrm>
              <a:off x="1012410" y="7114656"/>
              <a:ext cx="939133" cy="939133"/>
            </a:xfrm>
            <a:prstGeom prst="rect">
              <a:avLst/>
            </a:prstGeom>
            <a:noFill/>
            <a:ln>
              <a:noFill/>
            </a:ln>
          </p:spPr>
        </p:pic>
        <p:pic>
          <p:nvPicPr>
            <p:cNvPr descr="K:\Progetti CESIE - da 26-11-2013\SAVE\Partners\SPLIT.jpg" id="705" name="Google Shape;705;p66"/>
            <p:cNvPicPr preferRelativeResize="0"/>
            <p:nvPr/>
          </p:nvPicPr>
          <p:blipFill rotWithShape="1">
            <a:blip r:embed="rId9">
              <a:alphaModFix/>
            </a:blip>
            <a:srcRect b="0" l="0" r="0" t="0"/>
            <a:stretch/>
          </p:blipFill>
          <p:spPr>
            <a:xfrm>
              <a:off x="-3780928" y="7315787"/>
              <a:ext cx="2221702" cy="603274"/>
            </a:xfrm>
            <a:prstGeom prst="rect">
              <a:avLst/>
            </a:prstGeom>
            <a:noFill/>
            <a:ln>
              <a:noFill/>
            </a:ln>
          </p:spPr>
        </p:pic>
        <p:pic>
          <p:nvPicPr>
            <p:cNvPr descr="K:\Progetti CESIE - da 26-11-2013\SAVE\Partners\UNIPA.jpg" id="706" name="Google Shape;706;p66"/>
            <p:cNvPicPr preferRelativeResize="0"/>
            <p:nvPr/>
          </p:nvPicPr>
          <p:blipFill rotWithShape="1">
            <a:blip r:embed="rId10">
              <a:alphaModFix/>
            </a:blip>
            <a:srcRect b="0" l="0" r="0" t="0"/>
            <a:stretch/>
          </p:blipFill>
          <p:spPr>
            <a:xfrm>
              <a:off x="-1292704" y="7136927"/>
              <a:ext cx="2003904" cy="948467"/>
            </a:xfrm>
            <a:prstGeom prst="rect">
              <a:avLst/>
            </a:prstGeom>
            <a:noFill/>
            <a:ln>
              <a:noFill/>
            </a:ln>
          </p:spPr>
        </p:pic>
        <p:pic>
          <p:nvPicPr>
            <p:cNvPr descr="K:\Progetti CESIE - da 26-11-2013\SAVE\Partners\WUS AUSTRIA.jpg" id="707" name="Google Shape;707;p66"/>
            <p:cNvPicPr preferRelativeResize="0"/>
            <p:nvPr/>
          </p:nvPicPr>
          <p:blipFill rotWithShape="1">
            <a:blip r:embed="rId11">
              <a:alphaModFix/>
            </a:blip>
            <a:srcRect b="0" l="0" r="0" t="0"/>
            <a:stretch/>
          </p:blipFill>
          <p:spPr>
            <a:xfrm>
              <a:off x="5148064" y="7337904"/>
              <a:ext cx="2519146" cy="492636"/>
            </a:xfrm>
            <a:prstGeom prst="rect">
              <a:avLst/>
            </a:prstGeom>
            <a:noFill/>
            <a:ln>
              <a:noFill/>
            </a:ln>
          </p:spPr>
        </p:pic>
        <p:pic>
          <p:nvPicPr>
            <p:cNvPr descr="K:\Materiale CESIE\Logo\CESIE-logo-web.png" id="708" name="Google Shape;708;p66"/>
            <p:cNvPicPr preferRelativeResize="0"/>
            <p:nvPr/>
          </p:nvPicPr>
          <p:blipFill rotWithShape="1">
            <a:blip r:embed="rId12">
              <a:alphaModFix/>
            </a:blip>
            <a:srcRect b="0" l="0" r="0" t="0"/>
            <a:stretch/>
          </p:blipFill>
          <p:spPr>
            <a:xfrm>
              <a:off x="9144000" y="7305617"/>
              <a:ext cx="1952625" cy="476250"/>
            </a:xfrm>
            <a:prstGeom prst="rect">
              <a:avLst/>
            </a:prstGeom>
            <a:noFill/>
            <a:ln>
              <a:noFill/>
            </a:ln>
          </p:spPr>
        </p:pic>
      </p:grpSp>
      <p:sp>
        <p:nvSpPr>
          <p:cNvPr id="709" name="Google Shape;709;p66"/>
          <p:cNvSpPr txBox="1"/>
          <p:nvPr/>
        </p:nvSpPr>
        <p:spPr>
          <a:xfrm>
            <a:off x="1000100" y="214296"/>
            <a:ext cx="728667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Fin de la unidad 4</a:t>
            </a:r>
            <a:endParaRPr b="1" sz="18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67"/>
          <p:cNvSpPr txBox="1"/>
          <p:nvPr>
            <p:ph type="ctrTitle"/>
          </p:nvPr>
        </p:nvSpPr>
        <p:spPr>
          <a:xfrm>
            <a:off x="755576" y="3485614"/>
            <a:ext cx="7772400" cy="35706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7F7F7F"/>
              </a:buClr>
              <a:buSzPts val="1800"/>
              <a:buFont typeface="Open Sans"/>
              <a:buNone/>
            </a:pPr>
            <a:r>
              <a:rPr lang="es-ES" sz="1800"/>
              <a:t>Unidad 5. La promoción del respeto mediante la dinámica de grupo</a:t>
            </a:r>
            <a:endParaRPr sz="1800">
              <a:solidFill>
                <a:srgbClr val="7F7F7F"/>
              </a:solidFill>
            </a:endParaRPr>
          </a:p>
        </p:txBody>
      </p:sp>
      <p:sp>
        <p:nvSpPr>
          <p:cNvPr id="715" name="Google Shape;715;p67"/>
          <p:cNvSpPr txBox="1"/>
          <p:nvPr/>
        </p:nvSpPr>
        <p:spPr>
          <a:xfrm>
            <a:off x="755576" y="3842679"/>
            <a:ext cx="7772400" cy="35706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7F7F7F"/>
              </a:buClr>
              <a:buSzPts val="1800"/>
              <a:buFont typeface="Open Sans"/>
              <a:buNone/>
            </a:pPr>
            <a:r>
              <a:t/>
            </a:r>
            <a:endParaRPr b="0" sz="1800">
              <a:solidFill>
                <a:srgbClr val="7F7F7F"/>
              </a:solidFill>
              <a:latin typeface="Open Sans"/>
              <a:ea typeface="Open Sans"/>
              <a:cs typeface="Open Sans"/>
              <a:sym typeface="Open Sans"/>
            </a:endParaRPr>
          </a:p>
        </p:txBody>
      </p:sp>
      <p:pic>
        <p:nvPicPr>
          <p:cNvPr descr="C:\Users\Alex\Desktop\Loghi progetto\Erasmus+\eu_flag_co_funded_vect_pos_[cmyk]_right-[Convertito].png" id="716" name="Google Shape;716;p67"/>
          <p:cNvPicPr preferRelativeResize="0"/>
          <p:nvPr/>
        </p:nvPicPr>
        <p:blipFill rotWithShape="1">
          <a:blip r:embed="rId3">
            <a:alphaModFix/>
          </a:blip>
          <a:srcRect b="0" l="0" r="0" t="0"/>
          <a:stretch/>
        </p:blipFill>
        <p:spPr>
          <a:xfrm>
            <a:off x="467544" y="4482281"/>
            <a:ext cx="1906823" cy="545351"/>
          </a:xfrm>
          <a:prstGeom prst="rect">
            <a:avLst/>
          </a:prstGeom>
          <a:noFill/>
          <a:ln>
            <a:noFill/>
          </a:ln>
        </p:spPr>
      </p:pic>
      <p:sp>
        <p:nvSpPr>
          <p:cNvPr id="717" name="Google Shape;717;p67"/>
          <p:cNvSpPr txBox="1"/>
          <p:nvPr/>
        </p:nvSpPr>
        <p:spPr>
          <a:xfrm>
            <a:off x="2467138" y="448228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68"/>
          <p:cNvSpPr txBox="1"/>
          <p:nvPr>
            <p:ph idx="1" type="subTitle"/>
          </p:nvPr>
        </p:nvSpPr>
        <p:spPr>
          <a:xfrm>
            <a:off x="611560" y="1071651"/>
            <a:ext cx="7603777" cy="445728"/>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7F7F7F"/>
              </a:buClr>
              <a:buSzPts val="1800"/>
              <a:buNone/>
            </a:pPr>
            <a:r>
              <a:rPr b="1" lang="es-ES" sz="1800">
                <a:solidFill>
                  <a:srgbClr val="7F7F7F"/>
                </a:solidFill>
              </a:rPr>
              <a:t>Descripción general</a:t>
            </a:r>
            <a:endParaRPr b="1" sz="1800">
              <a:solidFill>
                <a:srgbClr val="7F7F7F"/>
              </a:solidFill>
            </a:endParaRPr>
          </a:p>
          <a:p>
            <a:pPr indent="0" lvl="0" marL="0" rtl="0" algn="ctr">
              <a:spcBef>
                <a:spcPts val="480"/>
              </a:spcBef>
              <a:spcAft>
                <a:spcPts val="0"/>
              </a:spcAft>
              <a:buClr>
                <a:srgbClr val="888888"/>
              </a:buClr>
              <a:buSzPts val="2400"/>
              <a:buNone/>
            </a:pPr>
            <a:r>
              <a:t/>
            </a:r>
            <a:endParaRPr/>
          </a:p>
        </p:txBody>
      </p:sp>
      <p:pic>
        <p:nvPicPr>
          <p:cNvPr descr="C:\Users\Alex\Desktop\Loghi progetto\Erasmus+\eu_flag_co_funded_vect_pos_[cmyk]_right-[Convertito].png" id="723" name="Google Shape;723;p68"/>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724" name="Google Shape;724;p68"/>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725" name="Google Shape;725;p68"/>
          <p:cNvSpPr txBox="1"/>
          <p:nvPr/>
        </p:nvSpPr>
        <p:spPr>
          <a:xfrm>
            <a:off x="1214414" y="1928808"/>
            <a:ext cx="7128792" cy="2376264"/>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rgbClr val="888888"/>
              </a:buClr>
              <a:buSzPts val="1800"/>
              <a:buFont typeface="Arial"/>
              <a:buNone/>
            </a:pPr>
            <a:r>
              <a:t/>
            </a:r>
            <a:endParaRPr b="1" sz="1800">
              <a:solidFill>
                <a:srgbClr val="888888"/>
              </a:solidFill>
              <a:latin typeface="Open Sans"/>
              <a:ea typeface="Open Sans"/>
              <a:cs typeface="Open Sans"/>
              <a:sym typeface="Open Sans"/>
            </a:endParaRPr>
          </a:p>
        </p:txBody>
      </p:sp>
      <p:sp>
        <p:nvSpPr>
          <p:cNvPr id="726" name="Google Shape;726;p68"/>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5. La promoción del respeto mediante la dinámica de grupo.</a:t>
            </a:r>
            <a:endParaRPr b="0" sz="1400">
              <a:solidFill>
                <a:srgbClr val="7F7F7F"/>
              </a:solidFill>
            </a:endParaRPr>
          </a:p>
        </p:txBody>
      </p:sp>
      <p:sp>
        <p:nvSpPr>
          <p:cNvPr id="727" name="Google Shape;727;p68"/>
          <p:cNvSpPr/>
          <p:nvPr/>
        </p:nvSpPr>
        <p:spPr>
          <a:xfrm>
            <a:off x="1300072" y="1779662"/>
            <a:ext cx="6584296" cy="16312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rgbClr val="7F7F7F"/>
                </a:solidFill>
                <a:latin typeface="Open Sans"/>
                <a:ea typeface="Open Sans"/>
                <a:cs typeface="Open Sans"/>
                <a:sym typeface="Open Sans"/>
              </a:rPr>
              <a:t>En esta unidad, los entrenadores aprenderán cómo promover el respeto entre los niños utilizando la dinámica de grupo.</a:t>
            </a:r>
            <a:endParaRPr/>
          </a:p>
          <a:p>
            <a:pPr indent="0" lvl="0" marL="0" marR="0" rtl="0" algn="just">
              <a:spcBef>
                <a:spcPts val="0"/>
              </a:spcBef>
              <a:spcAft>
                <a:spcPts val="0"/>
              </a:spcAft>
              <a:buNone/>
            </a:pPr>
            <a:r>
              <a:rPr lang="es-ES" sz="2000">
                <a:solidFill>
                  <a:srgbClr val="7F7F7F"/>
                </a:solidFill>
                <a:latin typeface="Open Sans"/>
                <a:ea typeface="Open Sans"/>
                <a:cs typeface="Open Sans"/>
                <a:sym typeface="Open Sans"/>
              </a:rPr>
              <a:t>Se presentará el enfoque de Desarrollo Juvenil Positivo (PYD).</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pic>
        <p:nvPicPr>
          <p:cNvPr descr="C:\Users\Alex\Desktop\Loghi progetto\Erasmus+\eu_flag_co_funded_vect_pos_[cmyk]_right-[Convertito].png" id="732" name="Google Shape;732;p69"/>
          <p:cNvPicPr preferRelativeResize="0"/>
          <p:nvPr/>
        </p:nvPicPr>
        <p:blipFill rotWithShape="1">
          <a:blip r:embed="rId3">
            <a:alphaModFix/>
          </a:blip>
          <a:srcRect b="0" l="0" r="0" t="0"/>
          <a:stretch/>
        </p:blipFill>
        <p:spPr>
          <a:xfrm>
            <a:off x="382469" y="4333052"/>
            <a:ext cx="1906823" cy="545351"/>
          </a:xfrm>
          <a:prstGeom prst="rect">
            <a:avLst/>
          </a:prstGeom>
          <a:noFill/>
          <a:ln>
            <a:noFill/>
          </a:ln>
        </p:spPr>
      </p:pic>
      <p:sp>
        <p:nvSpPr>
          <p:cNvPr id="733" name="Google Shape;733;p69"/>
          <p:cNvSpPr txBox="1"/>
          <p:nvPr/>
        </p:nvSpPr>
        <p:spPr>
          <a:xfrm>
            <a:off x="2545565" y="4333052"/>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734" name="Google Shape;734;p69"/>
          <p:cNvSpPr txBox="1"/>
          <p:nvPr/>
        </p:nvSpPr>
        <p:spPr>
          <a:xfrm>
            <a:off x="278549" y="1203598"/>
            <a:ext cx="8643998" cy="27860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7F7F7F"/>
              </a:buClr>
              <a:buSzPts val="1600"/>
              <a:buFont typeface="Arial"/>
              <a:buNone/>
            </a:pPr>
            <a:r>
              <a:rPr b="1" lang="es-ES" sz="1600">
                <a:solidFill>
                  <a:srgbClr val="7F7F7F"/>
                </a:solidFill>
                <a:latin typeface="Open Sans"/>
                <a:ea typeface="Open Sans"/>
                <a:cs typeface="Open Sans"/>
                <a:sym typeface="Open Sans"/>
              </a:rPr>
              <a:t>El enfoque de Desarrollo Juvenil Positivo (PYD)</a:t>
            </a:r>
            <a:endParaRPr/>
          </a:p>
          <a:p>
            <a:pPr indent="0" lvl="0" marL="0" marR="0" rtl="0" algn="ctr">
              <a:spcBef>
                <a:spcPts val="320"/>
              </a:spcBef>
              <a:spcAft>
                <a:spcPts val="0"/>
              </a:spcAft>
              <a:buClr>
                <a:srgbClr val="7F7F7F"/>
              </a:buClr>
              <a:buSzPts val="1600"/>
              <a:buFont typeface="Arial"/>
              <a:buNone/>
            </a:pPr>
            <a:r>
              <a:rPr lang="es-ES" sz="1600">
                <a:solidFill>
                  <a:srgbClr val="7F7F7F"/>
                </a:solidFill>
                <a:latin typeface="Open Sans"/>
                <a:ea typeface="Open Sans"/>
                <a:cs typeface="Open Sans"/>
                <a:sym typeface="Open Sans"/>
              </a:rPr>
              <a:t>La perspectiva de PYD considera a los niños y adolescentes como recursos a desarrollar en lugar de problemas a manejar</a:t>
            </a:r>
            <a:endParaRPr sz="1600">
              <a:solidFill>
                <a:srgbClr val="7F7F7F"/>
              </a:solidFill>
              <a:latin typeface="Open Sans"/>
              <a:ea typeface="Open Sans"/>
              <a:cs typeface="Open Sans"/>
              <a:sym typeface="Open Sans"/>
            </a:endParaRPr>
          </a:p>
          <a:p>
            <a:pPr indent="0" lvl="0" marL="0" marR="0" rtl="0" algn="just">
              <a:spcBef>
                <a:spcPts val="320"/>
              </a:spcBef>
              <a:spcAft>
                <a:spcPts val="0"/>
              </a:spcAft>
              <a:buClr>
                <a:srgbClr val="888888"/>
              </a:buClr>
              <a:buSzPts val="1600"/>
              <a:buFont typeface="Arial"/>
              <a:buNone/>
            </a:pPr>
            <a:r>
              <a:t/>
            </a:r>
            <a:endParaRPr sz="1600">
              <a:solidFill>
                <a:srgbClr val="7F7F7F"/>
              </a:solidFill>
              <a:latin typeface="Open Sans"/>
              <a:ea typeface="Open Sans"/>
              <a:cs typeface="Open Sans"/>
              <a:sym typeface="Open Sans"/>
            </a:endParaRPr>
          </a:p>
          <a:p>
            <a:pPr indent="0" lvl="0" marL="0" marR="0" rtl="0" algn="just">
              <a:spcBef>
                <a:spcPts val="320"/>
              </a:spcBef>
              <a:spcAft>
                <a:spcPts val="0"/>
              </a:spcAft>
              <a:buClr>
                <a:srgbClr val="888888"/>
              </a:buClr>
              <a:buSzPts val="1600"/>
              <a:buFont typeface="Arial"/>
              <a:buNone/>
            </a:pPr>
            <a:r>
              <a:t/>
            </a:r>
            <a:endParaRPr sz="1600">
              <a:solidFill>
                <a:srgbClr val="7F7F7F"/>
              </a:solidFill>
              <a:latin typeface="Open Sans"/>
              <a:ea typeface="Open Sans"/>
              <a:cs typeface="Open Sans"/>
              <a:sym typeface="Open Sans"/>
            </a:endParaRPr>
          </a:p>
          <a:p>
            <a:pPr indent="0" lvl="0" marL="0" marR="0" rtl="0" algn="just">
              <a:spcBef>
                <a:spcPts val="320"/>
              </a:spcBef>
              <a:spcAft>
                <a:spcPts val="0"/>
              </a:spcAft>
              <a:buClr>
                <a:srgbClr val="888888"/>
              </a:buClr>
              <a:buSzPts val="1600"/>
              <a:buFont typeface="Arial"/>
              <a:buNone/>
            </a:pPr>
            <a:r>
              <a:t/>
            </a:r>
            <a:endParaRPr sz="1600">
              <a:solidFill>
                <a:srgbClr val="7F7F7F"/>
              </a:solidFill>
              <a:latin typeface="Open Sans"/>
              <a:ea typeface="Open Sans"/>
              <a:cs typeface="Open Sans"/>
              <a:sym typeface="Open Sans"/>
            </a:endParaRPr>
          </a:p>
          <a:p>
            <a:pPr indent="0" lvl="0" marL="0" marR="0" rtl="0" algn="just">
              <a:spcBef>
                <a:spcPts val="320"/>
              </a:spcBef>
              <a:spcAft>
                <a:spcPts val="0"/>
              </a:spcAft>
              <a:buClr>
                <a:srgbClr val="7F7F7F"/>
              </a:buClr>
              <a:buSzPts val="1600"/>
              <a:buFont typeface="Arial"/>
              <a:buNone/>
            </a:pPr>
            <a:r>
              <a:rPr lang="es-ES" sz="1600">
                <a:solidFill>
                  <a:srgbClr val="7F7F7F"/>
                </a:solidFill>
                <a:latin typeface="Open Sans"/>
                <a:ea typeface="Open Sans"/>
                <a:cs typeface="Open Sans"/>
                <a:sym typeface="Open Sans"/>
              </a:rPr>
              <a:t>La prevención de conductas negativas está mediada por la promoción de habilidades, competencias, valores y conductas saludables, y la actividad física es el dominio perfecto para lograr estos objetivos.</a:t>
            </a:r>
            <a:endParaRPr sz="1600">
              <a:solidFill>
                <a:srgbClr val="7F7F7F"/>
              </a:solidFill>
              <a:latin typeface="Open Sans"/>
              <a:ea typeface="Open Sans"/>
              <a:cs typeface="Open Sans"/>
              <a:sym typeface="Open Sans"/>
            </a:endParaRPr>
          </a:p>
        </p:txBody>
      </p:sp>
      <p:pic>
        <p:nvPicPr>
          <p:cNvPr descr="Risultati immagini per positive development" id="735" name="Google Shape;735;p69"/>
          <p:cNvPicPr preferRelativeResize="0"/>
          <p:nvPr/>
        </p:nvPicPr>
        <p:blipFill rotWithShape="1">
          <a:blip r:embed="rId4">
            <a:alphaModFix/>
          </a:blip>
          <a:srcRect b="0" l="0" r="0" t="0"/>
          <a:stretch/>
        </p:blipFill>
        <p:spPr>
          <a:xfrm>
            <a:off x="3607587" y="2067694"/>
            <a:ext cx="1857388" cy="800791"/>
          </a:xfrm>
          <a:prstGeom prst="rect">
            <a:avLst/>
          </a:prstGeom>
          <a:noFill/>
          <a:ln>
            <a:noFill/>
          </a:ln>
        </p:spPr>
      </p:pic>
      <p:sp>
        <p:nvSpPr>
          <p:cNvPr id="736" name="Google Shape;736;p69"/>
          <p:cNvSpPr txBox="1"/>
          <p:nvPr>
            <p:ph idx="1" type="subTitle"/>
          </p:nvPr>
        </p:nvSpPr>
        <p:spPr>
          <a:xfrm>
            <a:off x="1335881" y="5109778"/>
            <a:ext cx="6400800" cy="45719"/>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Clr>
                <a:srgbClr val="888888"/>
              </a:buClr>
              <a:buSzPts val="600"/>
              <a:buNone/>
            </a:pPr>
            <a:r>
              <a:t/>
            </a:r>
            <a:endParaRPr sz="600"/>
          </a:p>
        </p:txBody>
      </p:sp>
      <p:sp>
        <p:nvSpPr>
          <p:cNvPr id="737" name="Google Shape;737;p69"/>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5. La promoción del respeto mediante la dinámica de grupo.</a:t>
            </a:r>
            <a:endParaRPr b="0" sz="1400">
              <a:solidFill>
                <a:srgbClr val="7F7F7F"/>
              </a:solidFill>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7"/>
          <p:cNvSpPr txBox="1"/>
          <p:nvPr>
            <p:ph idx="1" type="subTitle"/>
          </p:nvPr>
        </p:nvSpPr>
        <p:spPr>
          <a:xfrm>
            <a:off x="755576" y="195486"/>
            <a:ext cx="6400800" cy="3571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888888"/>
              </a:buClr>
              <a:buSzPts val="1400"/>
              <a:buNone/>
            </a:pPr>
            <a:r>
              <a:rPr b="1" lang="es-ES" sz="1400"/>
              <a:t>Unidad 1. Prejuicio y Teoría del Contacto.</a:t>
            </a:r>
            <a:endParaRPr/>
          </a:p>
          <a:p>
            <a:pPr indent="0" lvl="0" marL="0" rtl="0" algn="l">
              <a:spcBef>
                <a:spcPts val="360"/>
              </a:spcBef>
              <a:spcAft>
                <a:spcPts val="0"/>
              </a:spcAft>
              <a:buClr>
                <a:srgbClr val="888888"/>
              </a:buClr>
              <a:buSzPts val="1800"/>
              <a:buNone/>
            </a:pPr>
            <a:r>
              <a:t/>
            </a:r>
            <a:endParaRPr b="1" sz="1800"/>
          </a:p>
        </p:txBody>
      </p:sp>
      <p:pic>
        <p:nvPicPr>
          <p:cNvPr descr="C:\Users\Alex\Desktop\Loghi progetto\Erasmus+\eu_flag_co_funded_vect_pos_[cmyk]_right-[Convertito].png" id="86" name="Google Shape;86;p7"/>
          <p:cNvPicPr preferRelativeResize="0"/>
          <p:nvPr/>
        </p:nvPicPr>
        <p:blipFill rotWithShape="1">
          <a:blip r:embed="rId3">
            <a:alphaModFix/>
          </a:blip>
          <a:srcRect b="0" l="0" r="0" t="0"/>
          <a:stretch/>
        </p:blipFill>
        <p:spPr>
          <a:xfrm>
            <a:off x="471780" y="4350490"/>
            <a:ext cx="1906823" cy="545351"/>
          </a:xfrm>
          <a:prstGeom prst="rect">
            <a:avLst/>
          </a:prstGeom>
          <a:noFill/>
          <a:ln>
            <a:noFill/>
          </a:ln>
        </p:spPr>
      </p:pic>
      <p:sp>
        <p:nvSpPr>
          <p:cNvPr id="87" name="Google Shape;87;p7"/>
          <p:cNvSpPr txBox="1"/>
          <p:nvPr/>
        </p:nvSpPr>
        <p:spPr>
          <a:xfrm>
            <a:off x="2518475" y="4350490"/>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88" name="Google Shape;88;p7"/>
          <p:cNvSpPr txBox="1"/>
          <p:nvPr/>
        </p:nvSpPr>
        <p:spPr>
          <a:xfrm>
            <a:off x="1475656" y="2046847"/>
            <a:ext cx="6400800" cy="609399"/>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89" name="Google Shape;89;p7"/>
          <p:cNvSpPr txBox="1"/>
          <p:nvPr/>
        </p:nvSpPr>
        <p:spPr>
          <a:xfrm>
            <a:off x="960792" y="1131590"/>
            <a:ext cx="7171411" cy="2092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Definición de prejuicio</a:t>
            </a:r>
            <a:endParaRPr b="1" sz="1800">
              <a:solidFill>
                <a:srgbClr val="7F7F7F"/>
              </a:solidFill>
              <a:latin typeface="Open Sans"/>
              <a:ea typeface="Open Sans"/>
              <a:cs typeface="Open Sans"/>
              <a:sym typeface="Open Sans"/>
            </a:endParaRPr>
          </a:p>
          <a:p>
            <a:pPr indent="0" lvl="0" marL="0" marR="0" rtl="0" algn="l">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El prejuicio es una evaluación expresada antes de tener todos los elementos necesarios para un juicio preciso y confiable.</a:t>
            </a:r>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El término "prejuicio" se utiliza para indicar una actitud negativa hacia un grupo o categoría social o quien sea parte de él, que se juzga sin una adecuada información.</a:t>
            </a:r>
            <a:endParaRPr sz="16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pic>
        <p:nvPicPr>
          <p:cNvPr descr="C:\Users\Alex\Desktop\Loghi progetto\Erasmus+\eu_flag_co_funded_vect_pos_[cmyk]_right-[Convertito].png" id="742" name="Google Shape;742;p70"/>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743" name="Google Shape;743;p70"/>
          <p:cNvSpPr txBox="1"/>
          <p:nvPr/>
        </p:nvSpPr>
        <p:spPr>
          <a:xfrm>
            <a:off x="2302075" y="4305663"/>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744" name="Google Shape;744;p70"/>
          <p:cNvSpPr txBox="1"/>
          <p:nvPr/>
        </p:nvSpPr>
        <p:spPr>
          <a:xfrm>
            <a:off x="214282" y="1500180"/>
            <a:ext cx="8643998" cy="2071702"/>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chemeClr val="dk1"/>
              </a:solidFill>
              <a:latin typeface="Open Sans"/>
              <a:ea typeface="Open Sans"/>
              <a:cs typeface="Open Sans"/>
              <a:sym typeface="Open Sans"/>
            </a:endParaRPr>
          </a:p>
        </p:txBody>
      </p:sp>
      <p:sp>
        <p:nvSpPr>
          <p:cNvPr id="745" name="Google Shape;745;p70"/>
          <p:cNvSpPr txBox="1"/>
          <p:nvPr/>
        </p:nvSpPr>
        <p:spPr>
          <a:xfrm>
            <a:off x="214282" y="1714494"/>
            <a:ext cx="8643998" cy="1785950"/>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800"/>
              <a:buFont typeface="Arial"/>
              <a:buNone/>
            </a:pPr>
            <a:r>
              <a:t/>
            </a:r>
            <a:endParaRPr sz="1800">
              <a:solidFill>
                <a:srgbClr val="7F7F7F"/>
              </a:solidFill>
              <a:latin typeface="Open Sans"/>
              <a:ea typeface="Open Sans"/>
              <a:cs typeface="Open Sans"/>
              <a:sym typeface="Open Sans"/>
            </a:endParaRPr>
          </a:p>
        </p:txBody>
      </p:sp>
      <p:sp>
        <p:nvSpPr>
          <p:cNvPr id="746" name="Google Shape;746;p70"/>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Open Sans"/>
              <a:buNone/>
            </a:pPr>
            <a:r>
              <a:rPr b="0" lang="es-ES" sz="1800"/>
              <a:t>Unidad 5. La promoción del respeto mediante la dinámica de grupo.</a:t>
            </a:r>
            <a:endParaRPr b="0" sz="1800">
              <a:solidFill>
                <a:srgbClr val="7F7F7F"/>
              </a:solidFill>
            </a:endParaRPr>
          </a:p>
        </p:txBody>
      </p:sp>
      <p:sp>
        <p:nvSpPr>
          <p:cNvPr id="747" name="Google Shape;747;p70"/>
          <p:cNvSpPr/>
          <p:nvPr/>
        </p:nvSpPr>
        <p:spPr>
          <a:xfrm>
            <a:off x="1043608" y="1457313"/>
            <a:ext cx="6768752"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7F7F7F"/>
                </a:solidFill>
                <a:latin typeface="Open Sans"/>
                <a:ea typeface="Open Sans"/>
                <a:cs typeface="Open Sans"/>
                <a:sym typeface="Open Sans"/>
              </a:rPr>
              <a:t>El enfoque de Desarrollo Juvenil Positivo (PYD)</a:t>
            </a:r>
            <a:endParaRPr/>
          </a:p>
          <a:p>
            <a:pPr indent="0" lvl="0" marL="0" marR="0" rtl="0" algn="ctr">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ctr">
              <a:spcBef>
                <a:spcPts val="0"/>
              </a:spcBef>
              <a:spcAft>
                <a:spcPts val="0"/>
              </a:spcAft>
              <a:buNone/>
            </a:pPr>
            <a:r>
              <a:rPr lang="es-ES" sz="1600">
                <a:solidFill>
                  <a:srgbClr val="7F7F7F"/>
                </a:solidFill>
                <a:latin typeface="Open Sans"/>
                <a:ea typeface="Open Sans"/>
                <a:cs typeface="Open Sans"/>
                <a:sym typeface="Open Sans"/>
              </a:rPr>
              <a:t>El enfoque de PYD sugiere que los activos (empatía, habilidades de relación con compañeros, habilidades de trabajo en equipo), competencias y atributos deben enseñarse, ejercitarse, mejorarse y aplicarse de manera deliberada y sistemática, así como las habilidades motoras.</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pic>
        <p:nvPicPr>
          <p:cNvPr descr="C:\Users\Alex\Desktop\Loghi progetto\Erasmus+\eu_flag_co_funded_vect_pos_[cmyk]_right-[Convertito].png" id="752" name="Google Shape;752;p71"/>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753" name="Google Shape;753;p71"/>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754" name="Google Shape;754;p71"/>
          <p:cNvSpPr txBox="1"/>
          <p:nvPr/>
        </p:nvSpPr>
        <p:spPr>
          <a:xfrm>
            <a:off x="755576" y="1228146"/>
            <a:ext cx="7632848" cy="236771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7F7F7F"/>
              </a:buClr>
              <a:buSzPts val="1600"/>
              <a:buFont typeface="Arial"/>
              <a:buNone/>
            </a:pPr>
            <a:r>
              <a:rPr b="1" lang="es-ES" sz="1600">
                <a:solidFill>
                  <a:srgbClr val="7F7F7F"/>
                </a:solidFill>
                <a:latin typeface="Open Sans"/>
                <a:ea typeface="Open Sans"/>
                <a:cs typeface="Open Sans"/>
                <a:sym typeface="Open Sans"/>
              </a:rPr>
              <a:t>El enfoque de Desarrollo Juvenil Positivo (PYD)</a:t>
            </a:r>
            <a:endParaRPr/>
          </a:p>
          <a:p>
            <a:pPr indent="0" lvl="0" marL="0" marR="0" rtl="0" algn="ctr">
              <a:spcBef>
                <a:spcPts val="320"/>
              </a:spcBef>
              <a:spcAft>
                <a:spcPts val="0"/>
              </a:spcAft>
              <a:buClr>
                <a:srgbClr val="7F7F7F"/>
              </a:buClr>
              <a:buSzPts val="1600"/>
              <a:buFont typeface="Arial"/>
              <a:buNone/>
            </a:pPr>
            <a:r>
              <a:rPr lang="es-ES" sz="1600">
                <a:solidFill>
                  <a:srgbClr val="7F7F7F"/>
                </a:solidFill>
                <a:latin typeface="Open Sans"/>
                <a:ea typeface="Open Sans"/>
                <a:cs typeface="Open Sans"/>
                <a:sym typeface="Open Sans"/>
              </a:rPr>
              <a:t>Este enfoque establece 5 Cs:</a:t>
            </a:r>
            <a:endParaRPr/>
          </a:p>
          <a:p>
            <a:pPr indent="0" lvl="0" marL="0" marR="0" rtl="0" algn="just">
              <a:spcBef>
                <a:spcPts val="320"/>
              </a:spcBef>
              <a:spcAft>
                <a:spcPts val="0"/>
              </a:spcAft>
              <a:buClr>
                <a:srgbClr val="888888"/>
              </a:buClr>
              <a:buSzPts val="1600"/>
              <a:buFont typeface="Arial"/>
              <a:buNone/>
            </a:pPr>
            <a:r>
              <a:t/>
            </a:r>
            <a:endParaRPr sz="1600">
              <a:solidFill>
                <a:srgbClr val="7F7F7F"/>
              </a:solidFill>
              <a:latin typeface="Open Sans"/>
              <a:ea typeface="Open Sans"/>
              <a:cs typeface="Open Sans"/>
              <a:sym typeface="Open Sans"/>
            </a:endParaRPr>
          </a:p>
          <a:p>
            <a:pPr indent="-285750" lvl="0" marL="285750" marR="0" rtl="0" algn="just">
              <a:spcBef>
                <a:spcPts val="320"/>
              </a:spcBef>
              <a:spcAft>
                <a:spcPts val="0"/>
              </a:spcAft>
              <a:buClr>
                <a:srgbClr val="7F7F7F"/>
              </a:buClr>
              <a:buSzPts val="1600"/>
              <a:buFont typeface="Arial"/>
              <a:buChar char="•"/>
            </a:pPr>
            <a:r>
              <a:rPr i="1" lang="es-ES" sz="1600">
                <a:solidFill>
                  <a:srgbClr val="7F7F7F"/>
                </a:solidFill>
                <a:latin typeface="Open Sans"/>
                <a:ea typeface="Open Sans"/>
                <a:cs typeface="Open Sans"/>
                <a:sym typeface="Open Sans"/>
              </a:rPr>
              <a:t>Competencias</a:t>
            </a:r>
            <a:r>
              <a:rPr lang="es-ES" sz="1600">
                <a:solidFill>
                  <a:srgbClr val="7F7F7F"/>
                </a:solidFill>
                <a:latin typeface="Open Sans"/>
                <a:ea typeface="Open Sans"/>
                <a:cs typeface="Open Sans"/>
                <a:sym typeface="Open Sans"/>
              </a:rPr>
              <a:t> - habilidades sociales, académicas, cognitivas;</a:t>
            </a:r>
            <a:endParaRPr/>
          </a:p>
          <a:p>
            <a:pPr indent="-285750" lvl="0" marL="285750" marR="0" rtl="0" algn="just">
              <a:spcBef>
                <a:spcPts val="320"/>
              </a:spcBef>
              <a:spcAft>
                <a:spcPts val="0"/>
              </a:spcAft>
              <a:buClr>
                <a:srgbClr val="7F7F7F"/>
              </a:buClr>
              <a:buSzPts val="1600"/>
              <a:buFont typeface="Arial"/>
              <a:buChar char="•"/>
            </a:pPr>
            <a:r>
              <a:rPr i="1" lang="es-ES" sz="1600">
                <a:solidFill>
                  <a:srgbClr val="7F7F7F"/>
                </a:solidFill>
                <a:latin typeface="Open Sans"/>
                <a:ea typeface="Open Sans"/>
                <a:cs typeface="Open Sans"/>
                <a:sym typeface="Open Sans"/>
              </a:rPr>
              <a:t>Confianza</a:t>
            </a:r>
            <a:r>
              <a:rPr lang="es-ES" sz="1600">
                <a:solidFill>
                  <a:srgbClr val="7F7F7F"/>
                </a:solidFill>
                <a:latin typeface="Open Sans"/>
                <a:ea typeface="Open Sans"/>
                <a:cs typeface="Open Sans"/>
                <a:sym typeface="Open Sans"/>
              </a:rPr>
              <a:t> - autoeficacia, autoestima global;</a:t>
            </a:r>
            <a:endParaRPr/>
          </a:p>
          <a:p>
            <a:pPr indent="-285750" lvl="0" marL="285750" marR="0" rtl="0" algn="just">
              <a:spcBef>
                <a:spcPts val="320"/>
              </a:spcBef>
              <a:spcAft>
                <a:spcPts val="0"/>
              </a:spcAft>
              <a:buClr>
                <a:srgbClr val="7F7F7F"/>
              </a:buClr>
              <a:buSzPts val="1600"/>
              <a:buFont typeface="Arial"/>
              <a:buChar char="•"/>
            </a:pPr>
            <a:r>
              <a:rPr i="1" lang="es-ES" sz="1600">
                <a:solidFill>
                  <a:srgbClr val="7F7F7F"/>
                </a:solidFill>
                <a:latin typeface="Open Sans"/>
                <a:ea typeface="Open Sans"/>
                <a:cs typeface="Open Sans"/>
                <a:sym typeface="Open Sans"/>
              </a:rPr>
              <a:t>Carácter</a:t>
            </a:r>
            <a:r>
              <a:rPr lang="es-ES" sz="1600">
                <a:solidFill>
                  <a:srgbClr val="7F7F7F"/>
                </a:solidFill>
                <a:latin typeface="Open Sans"/>
                <a:ea typeface="Open Sans"/>
                <a:cs typeface="Open Sans"/>
                <a:sym typeface="Open Sans"/>
              </a:rPr>
              <a:t> - respeto a las normas sociales y culturales;</a:t>
            </a:r>
            <a:endParaRPr/>
          </a:p>
          <a:p>
            <a:pPr indent="-285750" lvl="0" marL="285750" marR="0" rtl="0" algn="just">
              <a:spcBef>
                <a:spcPts val="320"/>
              </a:spcBef>
              <a:spcAft>
                <a:spcPts val="0"/>
              </a:spcAft>
              <a:buClr>
                <a:srgbClr val="7F7F7F"/>
              </a:buClr>
              <a:buSzPts val="1600"/>
              <a:buFont typeface="Arial"/>
              <a:buChar char="•"/>
            </a:pPr>
            <a:r>
              <a:rPr i="1" lang="es-ES" sz="1600">
                <a:solidFill>
                  <a:srgbClr val="7F7F7F"/>
                </a:solidFill>
                <a:latin typeface="Open Sans"/>
                <a:ea typeface="Open Sans"/>
                <a:cs typeface="Open Sans"/>
                <a:sym typeface="Open Sans"/>
              </a:rPr>
              <a:t>Conexión</a:t>
            </a:r>
            <a:r>
              <a:rPr lang="es-ES" sz="1600">
                <a:solidFill>
                  <a:srgbClr val="7F7F7F"/>
                </a:solidFill>
                <a:latin typeface="Open Sans"/>
                <a:ea typeface="Open Sans"/>
                <a:cs typeface="Open Sans"/>
                <a:sym typeface="Open Sans"/>
              </a:rPr>
              <a:t> - intercambios positivos entre compañeros, familia, escuelas y comunidad;</a:t>
            </a:r>
            <a:endParaRPr sz="1600">
              <a:solidFill>
                <a:srgbClr val="7F7F7F"/>
              </a:solidFill>
              <a:latin typeface="Open Sans"/>
              <a:ea typeface="Open Sans"/>
              <a:cs typeface="Open Sans"/>
              <a:sym typeface="Open Sans"/>
            </a:endParaRPr>
          </a:p>
        </p:txBody>
      </p:sp>
      <p:sp>
        <p:nvSpPr>
          <p:cNvPr id="755" name="Google Shape;755;p71"/>
          <p:cNvSpPr txBox="1"/>
          <p:nvPr/>
        </p:nvSpPr>
        <p:spPr>
          <a:xfrm>
            <a:off x="285720" y="1285866"/>
            <a:ext cx="8643998" cy="27860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1800"/>
              <a:buFont typeface="Arial"/>
              <a:buNone/>
            </a:pPr>
            <a:r>
              <a:t/>
            </a:r>
            <a:endParaRPr sz="1800">
              <a:solidFill>
                <a:srgbClr val="7F7F7F"/>
              </a:solidFill>
              <a:latin typeface="Open Sans"/>
              <a:ea typeface="Open Sans"/>
              <a:cs typeface="Open Sans"/>
              <a:sym typeface="Open Sans"/>
            </a:endParaRPr>
          </a:p>
        </p:txBody>
      </p:sp>
      <p:sp>
        <p:nvSpPr>
          <p:cNvPr id="756" name="Google Shape;756;p71"/>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5. La promoción del respeto mediante la dinámica de grupo.</a:t>
            </a:r>
            <a:endParaRPr b="0" sz="1400">
              <a:solidFill>
                <a:srgbClr val="7F7F7F"/>
              </a:solidFill>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pic>
        <p:nvPicPr>
          <p:cNvPr descr="C:\Users\Alex\Desktop\Loghi progetto\Erasmus+\eu_flag_co_funded_vect_pos_[cmyk]_right-[Convertito].png" id="761" name="Google Shape;761;p72"/>
          <p:cNvPicPr preferRelativeResize="0"/>
          <p:nvPr/>
        </p:nvPicPr>
        <p:blipFill rotWithShape="1">
          <a:blip r:embed="rId3">
            <a:alphaModFix/>
          </a:blip>
          <a:srcRect b="0" l="0" r="0" t="0"/>
          <a:stretch/>
        </p:blipFill>
        <p:spPr>
          <a:xfrm>
            <a:off x="395536" y="4363264"/>
            <a:ext cx="1906823" cy="545351"/>
          </a:xfrm>
          <a:prstGeom prst="rect">
            <a:avLst/>
          </a:prstGeom>
          <a:noFill/>
          <a:ln>
            <a:noFill/>
          </a:ln>
        </p:spPr>
      </p:pic>
      <p:sp>
        <p:nvSpPr>
          <p:cNvPr id="762" name="Google Shape;762;p72"/>
          <p:cNvSpPr txBox="1"/>
          <p:nvPr/>
        </p:nvSpPr>
        <p:spPr>
          <a:xfrm>
            <a:off x="2411760" y="4289986"/>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763" name="Google Shape;763;p72"/>
          <p:cNvSpPr txBox="1"/>
          <p:nvPr/>
        </p:nvSpPr>
        <p:spPr>
          <a:xfrm>
            <a:off x="214282" y="1500180"/>
            <a:ext cx="8643998" cy="2071702"/>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chemeClr val="dk1"/>
              </a:solidFill>
              <a:latin typeface="Open Sans"/>
              <a:ea typeface="Open Sans"/>
              <a:cs typeface="Open Sans"/>
              <a:sym typeface="Open Sans"/>
            </a:endParaRPr>
          </a:p>
        </p:txBody>
      </p:sp>
      <p:sp>
        <p:nvSpPr>
          <p:cNvPr id="764" name="Google Shape;764;p72"/>
          <p:cNvSpPr txBox="1"/>
          <p:nvPr/>
        </p:nvSpPr>
        <p:spPr>
          <a:xfrm>
            <a:off x="214282" y="1428742"/>
            <a:ext cx="8643998" cy="2786082"/>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800"/>
              <a:buFont typeface="Arial"/>
              <a:buNone/>
            </a:pPr>
            <a:r>
              <a:t/>
            </a:r>
            <a:endParaRPr sz="1800">
              <a:solidFill>
                <a:srgbClr val="7F7F7F"/>
              </a:solidFill>
              <a:latin typeface="Open Sans"/>
              <a:ea typeface="Open Sans"/>
              <a:cs typeface="Open Sans"/>
              <a:sym typeface="Open Sans"/>
            </a:endParaRPr>
          </a:p>
        </p:txBody>
      </p:sp>
      <p:sp>
        <p:nvSpPr>
          <p:cNvPr id="765" name="Google Shape;765;p72"/>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5. La promoción del respeto mediante la dinámica de grupo.</a:t>
            </a:r>
            <a:endParaRPr b="0" sz="1400">
              <a:solidFill>
                <a:srgbClr val="7F7F7F"/>
              </a:solidFill>
            </a:endParaRPr>
          </a:p>
        </p:txBody>
      </p:sp>
      <p:sp>
        <p:nvSpPr>
          <p:cNvPr id="766" name="Google Shape;766;p72"/>
          <p:cNvSpPr/>
          <p:nvPr/>
        </p:nvSpPr>
        <p:spPr>
          <a:xfrm>
            <a:off x="1187624" y="1549707"/>
            <a:ext cx="6984776"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800">
                <a:solidFill>
                  <a:srgbClr val="7F7F7F"/>
                </a:solidFill>
                <a:latin typeface="Open Sans"/>
                <a:ea typeface="Open Sans"/>
                <a:cs typeface="Open Sans"/>
                <a:sym typeface="Open Sans"/>
              </a:rPr>
              <a:t>El enfoque de Desarrollo Juvenil Positivo (PYD)</a:t>
            </a:r>
            <a:endParaRPr/>
          </a:p>
          <a:p>
            <a:pPr indent="0" lvl="0" marL="0" marR="0" rtl="0" algn="just">
              <a:spcBef>
                <a:spcPts val="0"/>
              </a:spcBef>
              <a:spcAft>
                <a:spcPts val="0"/>
              </a:spcAft>
              <a:buNone/>
            </a:pPr>
            <a:r>
              <a:t/>
            </a:r>
            <a:endParaRPr sz="18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800"/>
              <a:buFont typeface="Arial"/>
              <a:buChar char="•"/>
            </a:pPr>
            <a:r>
              <a:rPr lang="es-ES" sz="1800">
                <a:solidFill>
                  <a:srgbClr val="7F7F7F"/>
                </a:solidFill>
                <a:latin typeface="Open Sans"/>
                <a:ea typeface="Open Sans"/>
                <a:cs typeface="Open Sans"/>
                <a:sym typeface="Open Sans"/>
              </a:rPr>
              <a:t>   </a:t>
            </a:r>
            <a:r>
              <a:rPr i="1" lang="es-ES" sz="1800">
                <a:solidFill>
                  <a:srgbClr val="7F7F7F"/>
                </a:solidFill>
                <a:latin typeface="Open Sans"/>
                <a:ea typeface="Open Sans"/>
                <a:cs typeface="Open Sans"/>
                <a:sym typeface="Open Sans"/>
              </a:rPr>
              <a:t>Cuidado</a:t>
            </a:r>
            <a:r>
              <a:rPr lang="es-ES" sz="1800">
                <a:solidFill>
                  <a:srgbClr val="7F7F7F"/>
                </a:solidFill>
                <a:latin typeface="Open Sans"/>
                <a:ea typeface="Open Sans"/>
                <a:cs typeface="Open Sans"/>
                <a:sym typeface="Open Sans"/>
              </a:rPr>
              <a:t> - abrazando un sentido de empatía y simpatía;</a:t>
            </a:r>
            <a:endParaRPr/>
          </a:p>
          <a:p>
            <a:pPr indent="-285750" lvl="0" marL="285750" marR="0" rtl="0" algn="just">
              <a:spcBef>
                <a:spcPts val="0"/>
              </a:spcBef>
              <a:spcAft>
                <a:spcPts val="0"/>
              </a:spcAft>
              <a:buClr>
                <a:srgbClr val="7F7F7F"/>
              </a:buClr>
              <a:buSzPts val="1800"/>
              <a:buFont typeface="Arial"/>
              <a:buChar char="•"/>
            </a:pPr>
            <a:r>
              <a:rPr lang="es-ES" sz="1800">
                <a:solidFill>
                  <a:srgbClr val="7F7F7F"/>
                </a:solidFill>
                <a:latin typeface="Open Sans"/>
                <a:ea typeface="Open Sans"/>
                <a:cs typeface="Open Sans"/>
                <a:sym typeface="Open Sans"/>
              </a:rPr>
              <a:t>  Cuando se logran las Cinco C, se puede realizar la sexta C (Contribución</a:t>
            </a:r>
            <a:r>
              <a:rPr b="1" lang="es-ES" sz="1800">
                <a:solidFill>
                  <a:srgbClr val="7F7F7F"/>
                </a:solidFill>
                <a:latin typeface="Open Sans"/>
                <a:ea typeface="Open Sans"/>
                <a:cs typeface="Open Sans"/>
                <a:sym typeface="Open Sans"/>
              </a:rPr>
              <a:t>).</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pic>
        <p:nvPicPr>
          <p:cNvPr descr="C:\Users\Alex\Desktop\Loghi progetto\Erasmus+\eu_flag_co_funded_vect_pos_[cmyk]_right-[Convertito].png" id="771" name="Google Shape;771;p73"/>
          <p:cNvPicPr preferRelativeResize="0"/>
          <p:nvPr/>
        </p:nvPicPr>
        <p:blipFill rotWithShape="1">
          <a:blip r:embed="rId3">
            <a:alphaModFix/>
          </a:blip>
          <a:srcRect b="0" l="0" r="0" t="0"/>
          <a:stretch/>
        </p:blipFill>
        <p:spPr>
          <a:xfrm>
            <a:off x="467544" y="4356928"/>
            <a:ext cx="1906823" cy="545351"/>
          </a:xfrm>
          <a:prstGeom prst="rect">
            <a:avLst/>
          </a:prstGeom>
          <a:noFill/>
          <a:ln>
            <a:noFill/>
          </a:ln>
        </p:spPr>
      </p:pic>
      <p:sp>
        <p:nvSpPr>
          <p:cNvPr id="772" name="Google Shape;772;p73"/>
          <p:cNvSpPr txBox="1"/>
          <p:nvPr/>
        </p:nvSpPr>
        <p:spPr>
          <a:xfrm>
            <a:off x="2399825" y="4397495"/>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773" name="Google Shape;773;p73"/>
          <p:cNvSpPr txBox="1"/>
          <p:nvPr/>
        </p:nvSpPr>
        <p:spPr>
          <a:xfrm>
            <a:off x="214282" y="1500180"/>
            <a:ext cx="8643998" cy="2071702"/>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chemeClr val="dk1"/>
              </a:solidFill>
              <a:latin typeface="Open Sans"/>
              <a:ea typeface="Open Sans"/>
              <a:cs typeface="Open Sans"/>
              <a:sym typeface="Open Sans"/>
            </a:endParaRPr>
          </a:p>
        </p:txBody>
      </p:sp>
      <p:sp>
        <p:nvSpPr>
          <p:cNvPr id="774" name="Google Shape;774;p73"/>
          <p:cNvSpPr txBox="1"/>
          <p:nvPr/>
        </p:nvSpPr>
        <p:spPr>
          <a:xfrm>
            <a:off x="214282" y="1428742"/>
            <a:ext cx="8643998" cy="2786082"/>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800"/>
              <a:buFont typeface="Arial"/>
              <a:buNone/>
            </a:pPr>
            <a:r>
              <a:t/>
            </a:r>
            <a:endParaRPr sz="1800">
              <a:solidFill>
                <a:srgbClr val="7F7F7F"/>
              </a:solidFill>
              <a:latin typeface="Open Sans"/>
              <a:ea typeface="Open Sans"/>
              <a:cs typeface="Open Sans"/>
              <a:sym typeface="Open Sans"/>
            </a:endParaRPr>
          </a:p>
        </p:txBody>
      </p:sp>
      <p:pic>
        <p:nvPicPr>
          <p:cNvPr descr="Risultati immagini per notes" id="775" name="Google Shape;775;p73"/>
          <p:cNvPicPr preferRelativeResize="0"/>
          <p:nvPr/>
        </p:nvPicPr>
        <p:blipFill rotWithShape="1">
          <a:blip r:embed="rId4">
            <a:alphaModFix/>
          </a:blip>
          <a:srcRect b="0" l="0" r="0" t="0"/>
          <a:stretch/>
        </p:blipFill>
        <p:spPr>
          <a:xfrm>
            <a:off x="7372311" y="1000114"/>
            <a:ext cx="857256" cy="857256"/>
          </a:xfrm>
          <a:prstGeom prst="rect">
            <a:avLst/>
          </a:prstGeom>
          <a:noFill/>
          <a:ln>
            <a:noFill/>
          </a:ln>
        </p:spPr>
      </p:pic>
      <p:sp>
        <p:nvSpPr>
          <p:cNvPr id="776" name="Google Shape;776;p73"/>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5. La promoción del respeto mediante la dinámica de grupo.</a:t>
            </a:r>
            <a:endParaRPr b="0" sz="1400">
              <a:solidFill>
                <a:srgbClr val="7F7F7F"/>
              </a:solidFill>
            </a:endParaRPr>
          </a:p>
        </p:txBody>
      </p:sp>
      <p:sp>
        <p:nvSpPr>
          <p:cNvPr id="777" name="Google Shape;777;p73"/>
          <p:cNvSpPr/>
          <p:nvPr/>
        </p:nvSpPr>
        <p:spPr>
          <a:xfrm>
            <a:off x="755576" y="1500180"/>
            <a:ext cx="7200800"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rgbClr val="7F7F7F"/>
                </a:solidFill>
                <a:latin typeface="Open Sans"/>
                <a:ea typeface="Open Sans"/>
                <a:cs typeface="Open Sans"/>
                <a:sym typeface="Open Sans"/>
              </a:rPr>
              <a:t>El enfoque de Desarrollo Juvenil Positivo (PYD)</a:t>
            </a:r>
            <a:endParaRPr/>
          </a:p>
          <a:p>
            <a:pPr indent="0" lvl="0" marL="0" marR="0" rtl="0" algn="l">
              <a:spcBef>
                <a:spcPts val="0"/>
              </a:spcBef>
              <a:spcAft>
                <a:spcPts val="0"/>
              </a:spcAft>
              <a:buNone/>
            </a:pPr>
            <a:r>
              <a:t/>
            </a:r>
            <a:endParaRPr sz="1600">
              <a:solidFill>
                <a:srgbClr val="7F7F7F"/>
              </a:solidFill>
              <a:latin typeface="Open Sans"/>
              <a:ea typeface="Open Sans"/>
              <a:cs typeface="Open Sans"/>
              <a:sym typeface="Open Sans"/>
            </a:endParaRPr>
          </a:p>
          <a:p>
            <a:pPr indent="-285750" lvl="0" marL="285750" marR="0" rtl="0" algn="l">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Proporcionar reglas y expectativas claras y consistentes;</a:t>
            </a:r>
            <a:endParaRPr/>
          </a:p>
          <a:p>
            <a:pPr indent="-285750" lvl="0" marL="285750" marR="0" rtl="0" algn="l">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Proporcionar oportunidades para aprender y mejorar las competencias físicas, sociales y psicológicas;</a:t>
            </a:r>
            <a:endParaRPr/>
          </a:p>
          <a:p>
            <a:pPr indent="-285750" lvl="0" marL="285750" marR="0" rtl="0" algn="l">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Proporcionar retroalimentación informativa contingente al desempeño;</a:t>
            </a:r>
            <a:endParaRPr/>
          </a:p>
          <a:p>
            <a:pPr indent="-285750" lvl="0" marL="285750" marR="0" rtl="0" algn="l">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Proporcionar oportunidades para ser cálido, cariñoso y respetuoso en el futuro;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74"/>
          <p:cNvSpPr txBox="1"/>
          <p:nvPr>
            <p:ph idx="1" type="subTitle"/>
          </p:nvPr>
        </p:nvSpPr>
        <p:spPr>
          <a:xfrm>
            <a:off x="971600" y="352826"/>
            <a:ext cx="7572428" cy="37912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7F7F7F"/>
              </a:buClr>
              <a:buSzPts val="1400"/>
              <a:buNone/>
            </a:pPr>
            <a:r>
              <a:rPr b="1" lang="es-ES" sz="1400">
                <a:solidFill>
                  <a:srgbClr val="7F7F7F"/>
                </a:solidFill>
              </a:rPr>
              <a:t>Unidad 5 - La promoción del respeto utilizando la dinámica de grupo.</a:t>
            </a:r>
            <a:endParaRPr b="1" sz="1400">
              <a:solidFill>
                <a:srgbClr val="7F7F7F"/>
              </a:solidFill>
            </a:endParaRPr>
          </a:p>
        </p:txBody>
      </p:sp>
      <p:pic>
        <p:nvPicPr>
          <p:cNvPr descr="C:\Users\Alex\Desktop\Loghi progetto\Erasmus+\eu_flag_co_funded_vect_pos_[cmyk]_right-[Convertito].png" id="783" name="Google Shape;783;p74"/>
          <p:cNvPicPr preferRelativeResize="0"/>
          <p:nvPr/>
        </p:nvPicPr>
        <p:blipFill rotWithShape="1">
          <a:blip r:embed="rId3">
            <a:alphaModFix/>
          </a:blip>
          <a:srcRect b="0" l="0" r="0" t="0"/>
          <a:stretch/>
        </p:blipFill>
        <p:spPr>
          <a:xfrm>
            <a:off x="395536" y="4410135"/>
            <a:ext cx="1906823" cy="545351"/>
          </a:xfrm>
          <a:prstGeom prst="rect">
            <a:avLst/>
          </a:prstGeom>
          <a:noFill/>
          <a:ln>
            <a:noFill/>
          </a:ln>
        </p:spPr>
      </p:pic>
      <p:sp>
        <p:nvSpPr>
          <p:cNvPr id="784" name="Google Shape;784;p74"/>
          <p:cNvSpPr txBox="1"/>
          <p:nvPr/>
        </p:nvSpPr>
        <p:spPr>
          <a:xfrm>
            <a:off x="2521576" y="4340112"/>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785" name="Google Shape;785;p74"/>
          <p:cNvSpPr txBox="1"/>
          <p:nvPr/>
        </p:nvSpPr>
        <p:spPr>
          <a:xfrm>
            <a:off x="214282" y="1500180"/>
            <a:ext cx="8643998" cy="2071702"/>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chemeClr val="dk1"/>
              </a:solidFill>
              <a:latin typeface="Open Sans"/>
              <a:ea typeface="Open Sans"/>
              <a:cs typeface="Open Sans"/>
              <a:sym typeface="Open Sans"/>
            </a:endParaRPr>
          </a:p>
        </p:txBody>
      </p:sp>
      <p:sp>
        <p:nvSpPr>
          <p:cNvPr id="786" name="Google Shape;786;p74"/>
          <p:cNvSpPr txBox="1"/>
          <p:nvPr/>
        </p:nvSpPr>
        <p:spPr>
          <a:xfrm>
            <a:off x="214282" y="1071552"/>
            <a:ext cx="8643998" cy="3143272"/>
          </a:xfrm>
          <a:prstGeom prst="rect">
            <a:avLst/>
          </a:prstGeom>
          <a:noFill/>
          <a:ln>
            <a:noFill/>
          </a:ln>
        </p:spPr>
        <p:txBody>
          <a:bodyPr anchorCtr="0" anchor="t" bIns="45700" lIns="91425" spcFirstLastPara="1" rIns="91425" wrap="square" tIns="45700">
            <a:noAutofit/>
          </a:bodyPr>
          <a:lstStyle/>
          <a:p>
            <a:pPr indent="0" lvl="0" marL="0" marR="0" rtl="0" algn="ctr">
              <a:lnSpc>
                <a:spcPct val="160000"/>
              </a:lnSpc>
              <a:spcBef>
                <a:spcPts val="0"/>
              </a:spcBef>
              <a:spcAft>
                <a:spcPts val="0"/>
              </a:spcAft>
              <a:buClr>
                <a:srgbClr val="888888"/>
              </a:buClr>
              <a:buSzPts val="1800"/>
              <a:buFont typeface="Arial"/>
              <a:buNone/>
            </a:pPr>
            <a:r>
              <a:t/>
            </a:r>
            <a:endParaRPr sz="1800">
              <a:solidFill>
                <a:srgbClr val="7F7F7F"/>
              </a:solidFill>
              <a:latin typeface="Open Sans"/>
              <a:ea typeface="Open Sans"/>
              <a:cs typeface="Open Sans"/>
              <a:sym typeface="Open Sans"/>
            </a:endParaRPr>
          </a:p>
        </p:txBody>
      </p:sp>
      <p:pic>
        <p:nvPicPr>
          <p:cNvPr id="787" name="Google Shape;787;p74"/>
          <p:cNvPicPr preferRelativeResize="0"/>
          <p:nvPr/>
        </p:nvPicPr>
        <p:blipFill rotWithShape="1">
          <a:blip r:embed="rId4">
            <a:alphaModFix/>
          </a:blip>
          <a:srcRect b="0" l="0" r="0" t="0"/>
          <a:stretch/>
        </p:blipFill>
        <p:spPr>
          <a:xfrm>
            <a:off x="7280548" y="2357436"/>
            <a:ext cx="1571636" cy="968074"/>
          </a:xfrm>
          <a:prstGeom prst="rect">
            <a:avLst/>
          </a:prstGeom>
          <a:noFill/>
          <a:ln>
            <a:noFill/>
          </a:ln>
        </p:spPr>
      </p:pic>
      <p:sp>
        <p:nvSpPr>
          <p:cNvPr id="788" name="Google Shape;788;p74"/>
          <p:cNvSpPr/>
          <p:nvPr/>
        </p:nvSpPr>
        <p:spPr>
          <a:xfrm>
            <a:off x="540462" y="1110717"/>
            <a:ext cx="6740086" cy="28007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7F7F7F"/>
                </a:solidFill>
                <a:latin typeface="Open Sans"/>
                <a:ea typeface="Open Sans"/>
                <a:cs typeface="Open Sans"/>
                <a:sym typeface="Open Sans"/>
              </a:rPr>
              <a:t>El ejemplo de Fair Play for Kids.</a:t>
            </a:r>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Fair Play for Kids es un programa deportivo canadiense que tiene como objetivo promover el respeto entre los niños a través de los siguientes principios:</a:t>
            </a:r>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Respeto a las reglas;</a:t>
            </a:r>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Respeto a los funcionarios y sus decisiones;</a:t>
            </a:r>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Respeto por los oponentes;</a:t>
            </a:r>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Proporcionar a todos los individuos la misma oportunidad de participar;</a:t>
            </a:r>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Mantener el autocontrol todo el tiempo;</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pic>
        <p:nvPicPr>
          <p:cNvPr descr="C:\Users\Alex\Desktop\Loghi progetto\Erasmus+\eu_flag_co_funded_vect_pos_[cmyk]_right-[Convertito].png" id="793" name="Google Shape;793;p75"/>
          <p:cNvPicPr preferRelativeResize="0"/>
          <p:nvPr/>
        </p:nvPicPr>
        <p:blipFill rotWithShape="1">
          <a:blip r:embed="rId3">
            <a:alphaModFix/>
          </a:blip>
          <a:srcRect b="0" l="0" r="0" t="0"/>
          <a:stretch/>
        </p:blipFill>
        <p:spPr>
          <a:xfrm>
            <a:off x="395536" y="4487640"/>
            <a:ext cx="1906823" cy="545351"/>
          </a:xfrm>
          <a:prstGeom prst="rect">
            <a:avLst/>
          </a:prstGeom>
          <a:noFill/>
          <a:ln>
            <a:noFill/>
          </a:ln>
        </p:spPr>
      </p:pic>
      <p:sp>
        <p:nvSpPr>
          <p:cNvPr id="794" name="Google Shape;794;p75"/>
          <p:cNvSpPr txBox="1"/>
          <p:nvPr/>
        </p:nvSpPr>
        <p:spPr>
          <a:xfrm>
            <a:off x="2518965" y="4455617"/>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795" name="Google Shape;795;p75"/>
          <p:cNvSpPr txBox="1"/>
          <p:nvPr/>
        </p:nvSpPr>
        <p:spPr>
          <a:xfrm>
            <a:off x="214282" y="1500180"/>
            <a:ext cx="8643998" cy="2071702"/>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chemeClr val="dk1"/>
              </a:solidFill>
              <a:latin typeface="Open Sans"/>
              <a:ea typeface="Open Sans"/>
              <a:cs typeface="Open Sans"/>
              <a:sym typeface="Open Sans"/>
            </a:endParaRPr>
          </a:p>
        </p:txBody>
      </p:sp>
      <p:sp>
        <p:nvSpPr>
          <p:cNvPr id="796" name="Google Shape;796;p75"/>
          <p:cNvSpPr txBox="1"/>
          <p:nvPr>
            <p:ph type="ctrTitle"/>
          </p:nvPr>
        </p:nvSpPr>
        <p:spPr>
          <a:xfrm>
            <a:off x="650081" y="228703"/>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5 - La promoción del respeto utilizando la dinámica de grupo.</a:t>
            </a:r>
            <a:endParaRPr b="0" sz="1400">
              <a:solidFill>
                <a:srgbClr val="7F7F7F"/>
              </a:solidFill>
            </a:endParaRPr>
          </a:p>
        </p:txBody>
      </p:sp>
      <p:sp>
        <p:nvSpPr>
          <p:cNvPr id="797" name="Google Shape;797;p75"/>
          <p:cNvSpPr/>
          <p:nvPr/>
        </p:nvSpPr>
        <p:spPr>
          <a:xfrm>
            <a:off x="1043893" y="771550"/>
            <a:ext cx="6984776" cy="298543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La zapatilla deportiva para resolver problemas </a:t>
            </a:r>
            <a:r>
              <a:rPr lang="es-ES" sz="1600">
                <a:solidFill>
                  <a:srgbClr val="7F7F7F"/>
                </a:solidFill>
                <a:latin typeface="Open Sans"/>
                <a:ea typeface="Open Sans"/>
                <a:cs typeface="Open Sans"/>
                <a:sym typeface="Open Sans"/>
              </a:rPr>
              <a:t>(Gibbons, Ebbeck y Weiss, 1995)</a:t>
            </a:r>
            <a:endParaRPr/>
          </a:p>
          <a:p>
            <a:pPr indent="0" lvl="0" marL="0" marR="0" rtl="0" algn="just">
              <a:spcBef>
                <a:spcPts val="0"/>
              </a:spcBef>
              <a:spcAft>
                <a:spcPts val="0"/>
              </a:spcAft>
              <a:buNone/>
            </a:pPr>
            <a:r>
              <a:rPr lang="es-ES" sz="1600">
                <a:solidFill>
                  <a:srgbClr val="7F7F7F"/>
                </a:solidFill>
                <a:latin typeface="Open Sans"/>
                <a:ea typeface="Open Sans"/>
                <a:cs typeface="Open Sans"/>
                <a:sym typeface="Open Sans"/>
              </a:rPr>
              <a:t> </a:t>
            </a:r>
            <a:endParaRPr/>
          </a:p>
          <a:p>
            <a:pPr indent="-285750" lvl="0" marL="285750" marR="0" rtl="0" algn="just">
              <a:spcBef>
                <a:spcPts val="0"/>
              </a:spcBef>
              <a:spcAft>
                <a:spcPts val="0"/>
              </a:spcAft>
              <a:buClr>
                <a:srgbClr val="7F7F7F"/>
              </a:buClr>
              <a:buSzPts val="1400"/>
              <a:buFont typeface="Arial"/>
              <a:buChar char="•"/>
            </a:pPr>
            <a:r>
              <a:rPr lang="es-ES" sz="1400">
                <a:solidFill>
                  <a:srgbClr val="7F7F7F"/>
                </a:solidFill>
                <a:latin typeface="Open Sans"/>
                <a:ea typeface="Open Sans"/>
                <a:cs typeface="Open Sans"/>
                <a:sym typeface="Open Sans"/>
              </a:rPr>
              <a:t>Cuatro áreas, que son "problema", "alternativas", "consecuencias" y "solución", están representadas en un gran zapato dibujado en un papel. Se debe instruir a los niños para que usen esta zapatilla para resolver problemas para ayudar a resolver situaciones de conflicto.</a:t>
            </a:r>
            <a:endParaRPr/>
          </a:p>
          <a:p>
            <a:pPr indent="-196850" lvl="0" marL="285750" marR="0" rtl="0" algn="just">
              <a:spcBef>
                <a:spcPts val="0"/>
              </a:spcBef>
              <a:spcAft>
                <a:spcPts val="0"/>
              </a:spcAft>
              <a:buClr>
                <a:schemeClr val="dk1"/>
              </a:buClr>
              <a:buSzPts val="1400"/>
              <a:buFont typeface="Arial"/>
              <a:buNone/>
            </a:pPr>
            <a:r>
              <a:t/>
            </a:r>
            <a:endParaRPr sz="14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400"/>
              <a:buFont typeface="Arial"/>
              <a:buChar char="•"/>
            </a:pPr>
            <a:r>
              <a:rPr lang="es-ES" sz="1400">
                <a:solidFill>
                  <a:srgbClr val="7F7F7F"/>
                </a:solidFill>
                <a:latin typeface="Open Sans"/>
                <a:ea typeface="Open Sans"/>
                <a:cs typeface="Open Sans"/>
                <a:sym typeface="Open Sans"/>
              </a:rPr>
              <a:t>Cuando uno pierde el autocontrol o se comporta de manera injusta, puede ir a un "banco de escucha" y llenar la zapatilla para correr o hablar en una grabadora y actuar como un consejero entre compañeros para los estudiantes involucrados en el juego injusto usando la zapatilla para correr para ayudar a solucionar la situación problemática.</a:t>
            </a:r>
            <a:endParaRPr sz="14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pic>
        <p:nvPicPr>
          <p:cNvPr descr="C:\Users\Alex\Desktop\Loghi progetto\Erasmus+\eu_flag_co_funded_vect_pos_[cmyk]_right-[Convertito].png" id="802" name="Google Shape;802;p76"/>
          <p:cNvPicPr preferRelativeResize="0"/>
          <p:nvPr/>
        </p:nvPicPr>
        <p:blipFill rotWithShape="1">
          <a:blip r:embed="rId3">
            <a:alphaModFix/>
          </a:blip>
          <a:srcRect b="0" l="0" r="0" t="0"/>
          <a:stretch/>
        </p:blipFill>
        <p:spPr>
          <a:xfrm>
            <a:off x="576945" y="4466600"/>
            <a:ext cx="1906823" cy="545351"/>
          </a:xfrm>
          <a:prstGeom prst="rect">
            <a:avLst/>
          </a:prstGeom>
          <a:noFill/>
          <a:ln>
            <a:noFill/>
          </a:ln>
        </p:spPr>
      </p:pic>
      <p:sp>
        <p:nvSpPr>
          <p:cNvPr id="803" name="Google Shape;803;p76"/>
          <p:cNvSpPr txBox="1"/>
          <p:nvPr/>
        </p:nvSpPr>
        <p:spPr>
          <a:xfrm>
            <a:off x="2483768" y="4466537"/>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804" name="Google Shape;804;p76"/>
          <p:cNvSpPr/>
          <p:nvPr/>
        </p:nvSpPr>
        <p:spPr>
          <a:xfrm>
            <a:off x="357158" y="1142990"/>
            <a:ext cx="821537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rgbClr val="7F7F7F"/>
                </a:solidFill>
                <a:latin typeface="Arial"/>
                <a:ea typeface="Arial"/>
                <a:cs typeface="Arial"/>
                <a:sym typeface="Arial"/>
              </a:rPr>
              <a:t>. </a:t>
            </a:r>
            <a:endParaRPr/>
          </a:p>
          <a:p>
            <a:pPr indent="0" lvl="0" marL="0" marR="0" rtl="0" algn="l">
              <a:spcBef>
                <a:spcPts val="0"/>
              </a:spcBef>
              <a:spcAft>
                <a:spcPts val="0"/>
              </a:spcAft>
              <a:buNone/>
            </a:pPr>
            <a:r>
              <a:t/>
            </a:r>
            <a:endParaRPr sz="1800">
              <a:solidFill>
                <a:srgbClr val="7F7F7F"/>
              </a:solidFill>
              <a:latin typeface="Arial"/>
              <a:ea typeface="Arial"/>
              <a:cs typeface="Arial"/>
              <a:sym typeface="Arial"/>
            </a:endParaRPr>
          </a:p>
          <a:p>
            <a:pPr indent="0" lvl="0" marL="0" marR="0" rtl="0" algn="l">
              <a:spcBef>
                <a:spcPts val="0"/>
              </a:spcBef>
              <a:spcAft>
                <a:spcPts val="0"/>
              </a:spcAft>
              <a:buNone/>
            </a:pPr>
            <a:r>
              <a:t/>
            </a:r>
            <a:endParaRPr sz="1800">
              <a:solidFill>
                <a:srgbClr val="7F7F7F"/>
              </a:solidFill>
              <a:latin typeface="Arial"/>
              <a:ea typeface="Arial"/>
              <a:cs typeface="Arial"/>
              <a:sym typeface="Arial"/>
            </a:endParaRPr>
          </a:p>
          <a:p>
            <a:pPr indent="0" lvl="0" marL="0" marR="0" rtl="0" algn="l">
              <a:spcBef>
                <a:spcPts val="0"/>
              </a:spcBef>
              <a:spcAft>
                <a:spcPts val="0"/>
              </a:spcAft>
              <a:buNone/>
            </a:pPr>
            <a:r>
              <a:t/>
            </a:r>
            <a:endParaRPr sz="1800">
              <a:solidFill>
                <a:srgbClr val="7F7F7F"/>
              </a:solidFill>
              <a:latin typeface="Arial"/>
              <a:ea typeface="Arial"/>
              <a:cs typeface="Arial"/>
              <a:sym typeface="Arial"/>
            </a:endParaRPr>
          </a:p>
          <a:p>
            <a:pPr indent="0" lvl="0" marL="0" marR="0" rtl="0" algn="l">
              <a:spcBef>
                <a:spcPts val="0"/>
              </a:spcBef>
              <a:spcAft>
                <a:spcPts val="0"/>
              </a:spcAft>
              <a:buNone/>
            </a:pPr>
            <a:r>
              <a:t/>
            </a:r>
            <a:endParaRPr sz="1800">
              <a:solidFill>
                <a:srgbClr val="7F7F7F"/>
              </a:solidFill>
              <a:latin typeface="Arial"/>
              <a:ea typeface="Arial"/>
              <a:cs typeface="Arial"/>
              <a:sym typeface="Arial"/>
            </a:endParaRPr>
          </a:p>
          <a:p>
            <a:pPr indent="0" lvl="0" marL="0" marR="0" rtl="0" algn="l">
              <a:spcBef>
                <a:spcPts val="0"/>
              </a:spcBef>
              <a:spcAft>
                <a:spcPts val="0"/>
              </a:spcAft>
              <a:buNone/>
            </a:pPr>
            <a:r>
              <a:t/>
            </a:r>
            <a:endParaRPr sz="1800">
              <a:solidFill>
                <a:srgbClr val="7F7F7F"/>
              </a:solidFill>
              <a:latin typeface="Arial"/>
              <a:ea typeface="Arial"/>
              <a:cs typeface="Arial"/>
              <a:sym typeface="Arial"/>
            </a:endParaRPr>
          </a:p>
          <a:p>
            <a:pPr indent="0" lvl="0" marL="0" marR="0" rtl="0" algn="l">
              <a:spcBef>
                <a:spcPts val="0"/>
              </a:spcBef>
              <a:spcAft>
                <a:spcPts val="0"/>
              </a:spcAft>
              <a:buNone/>
            </a:pPr>
            <a:r>
              <a:t/>
            </a:r>
            <a:endParaRPr sz="1800">
              <a:solidFill>
                <a:srgbClr val="7F7F7F"/>
              </a:solidFill>
              <a:latin typeface="Arial"/>
              <a:ea typeface="Arial"/>
              <a:cs typeface="Arial"/>
              <a:sym typeface="Arial"/>
            </a:endParaRPr>
          </a:p>
        </p:txBody>
      </p:sp>
      <p:sp>
        <p:nvSpPr>
          <p:cNvPr id="805" name="Google Shape;805;p76"/>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5 - La promoción del respeto utilizando la dinámica de grupo</a:t>
            </a:r>
            <a:r>
              <a:rPr b="0" lang="es-ES" sz="1800"/>
              <a:t>.</a:t>
            </a:r>
            <a:endParaRPr b="0" sz="1800">
              <a:solidFill>
                <a:srgbClr val="7F7F7F"/>
              </a:solidFill>
            </a:endParaRPr>
          </a:p>
        </p:txBody>
      </p:sp>
      <p:pic>
        <p:nvPicPr>
          <p:cNvPr descr="Risultati immagini per respect campaign uefa" id="806" name="Google Shape;806;p76"/>
          <p:cNvPicPr preferRelativeResize="0"/>
          <p:nvPr/>
        </p:nvPicPr>
        <p:blipFill rotWithShape="1">
          <a:blip r:embed="rId4">
            <a:alphaModFix/>
          </a:blip>
          <a:srcRect b="0" l="0" r="0" t="0"/>
          <a:stretch/>
        </p:blipFill>
        <p:spPr>
          <a:xfrm>
            <a:off x="6539885" y="428610"/>
            <a:ext cx="2156618" cy="714380"/>
          </a:xfrm>
          <a:prstGeom prst="rect">
            <a:avLst/>
          </a:prstGeom>
          <a:noFill/>
          <a:ln>
            <a:noFill/>
          </a:ln>
        </p:spPr>
      </p:pic>
      <p:pic>
        <p:nvPicPr>
          <p:cNvPr descr="Risultati immagini per respect campaign uefa" id="807" name="Google Shape;807;p76"/>
          <p:cNvPicPr preferRelativeResize="0"/>
          <p:nvPr/>
        </p:nvPicPr>
        <p:blipFill rotWithShape="1">
          <a:blip r:embed="rId5">
            <a:alphaModFix/>
          </a:blip>
          <a:srcRect b="0" l="0" r="0" t="0"/>
          <a:stretch/>
        </p:blipFill>
        <p:spPr>
          <a:xfrm>
            <a:off x="996526" y="2427733"/>
            <a:ext cx="2320221" cy="1439031"/>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Risultati immagini per respect campaign uefa" id="808" name="Google Shape;808;p76"/>
          <p:cNvPicPr preferRelativeResize="0"/>
          <p:nvPr/>
        </p:nvPicPr>
        <p:blipFill rotWithShape="1">
          <a:blip r:embed="rId6">
            <a:alphaModFix/>
          </a:blip>
          <a:srcRect b="0" l="0" r="0" t="0"/>
          <a:stretch/>
        </p:blipFill>
        <p:spPr>
          <a:xfrm>
            <a:off x="5143505" y="2610564"/>
            <a:ext cx="2596848" cy="1461384"/>
          </a:xfrm>
          <a:prstGeom prst="rect">
            <a:avLst/>
          </a:prstGeom>
          <a:noFill/>
          <a:ln>
            <a:noFill/>
          </a:ln>
          <a:effectLst>
            <a:outerShdw blurRad="292100" rotWithShape="0" algn="tl" dir="2700000" dist="139700">
              <a:srgbClr val="333333">
                <a:alpha val="64705"/>
              </a:srgbClr>
            </a:outerShdw>
          </a:effectLst>
        </p:spPr>
      </p:pic>
      <p:sp>
        <p:nvSpPr>
          <p:cNvPr id="809" name="Google Shape;809;p76"/>
          <p:cNvSpPr/>
          <p:nvPr/>
        </p:nvSpPr>
        <p:spPr>
          <a:xfrm>
            <a:off x="576945" y="690396"/>
            <a:ext cx="6515335" cy="16004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Ejemplo: La Campaña Respeto </a:t>
            </a:r>
            <a:r>
              <a:rPr lang="es-ES" sz="1600">
                <a:solidFill>
                  <a:srgbClr val="7F7F7F"/>
                </a:solidFill>
                <a:latin typeface="Open Sans"/>
                <a:ea typeface="Open Sans"/>
                <a:cs typeface="Open Sans"/>
                <a:sym typeface="Open Sans"/>
              </a:rPr>
              <a:t>(2008).</a:t>
            </a:r>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El deporte es ampliamente reconocido como una herramienta para promover el respeto.</a:t>
            </a:r>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Una de las políticas comprometidas por la UEFA en 2008 fue la campaña Respeto</a:t>
            </a:r>
            <a:r>
              <a:rPr lang="es-ES" sz="1800">
                <a:solidFill>
                  <a:schemeClr val="dk1"/>
                </a:solidFill>
                <a:latin typeface="Palatino Linotype"/>
                <a:ea typeface="Palatino Linotype"/>
                <a:cs typeface="Palatino Linotype"/>
                <a:sym typeface="Palatino Linotype"/>
              </a:rPr>
              <a:t>.</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pic>
        <p:nvPicPr>
          <p:cNvPr descr="C:\Users\Alex\Desktop\Loghi progetto\Erasmus+\eu_flag_co_funded_vect_pos_[cmyk]_right-[Convertito].png" id="814" name="Google Shape;814;p77"/>
          <p:cNvPicPr preferRelativeResize="0"/>
          <p:nvPr/>
        </p:nvPicPr>
        <p:blipFill rotWithShape="1">
          <a:blip r:embed="rId3">
            <a:alphaModFix/>
          </a:blip>
          <a:srcRect b="0" l="0" r="0" t="0"/>
          <a:stretch/>
        </p:blipFill>
        <p:spPr>
          <a:xfrm>
            <a:off x="450599" y="4423232"/>
            <a:ext cx="1906823" cy="545351"/>
          </a:xfrm>
          <a:prstGeom prst="rect">
            <a:avLst/>
          </a:prstGeom>
          <a:noFill/>
          <a:ln>
            <a:noFill/>
          </a:ln>
        </p:spPr>
      </p:pic>
      <p:sp>
        <p:nvSpPr>
          <p:cNvPr id="815" name="Google Shape;815;p77"/>
          <p:cNvSpPr txBox="1"/>
          <p:nvPr/>
        </p:nvSpPr>
        <p:spPr>
          <a:xfrm>
            <a:off x="2483768" y="4359184"/>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816" name="Google Shape;816;p77"/>
          <p:cNvSpPr/>
          <p:nvPr/>
        </p:nvSpPr>
        <p:spPr>
          <a:xfrm>
            <a:off x="2357422" y="1450181"/>
            <a:ext cx="6286544"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7F7F7F"/>
              </a:solidFill>
              <a:latin typeface="Arial"/>
              <a:ea typeface="Arial"/>
              <a:cs typeface="Arial"/>
              <a:sym typeface="Arial"/>
            </a:endParaRPr>
          </a:p>
          <a:p>
            <a:pPr indent="0" lvl="0" marL="0" marR="0" rtl="0" algn="l">
              <a:spcBef>
                <a:spcPts val="0"/>
              </a:spcBef>
              <a:spcAft>
                <a:spcPts val="0"/>
              </a:spcAft>
              <a:buNone/>
            </a:pPr>
            <a:r>
              <a:t/>
            </a:r>
            <a:endParaRPr sz="1800">
              <a:solidFill>
                <a:srgbClr val="7F7F7F"/>
              </a:solidFill>
              <a:latin typeface="Arial"/>
              <a:ea typeface="Arial"/>
              <a:cs typeface="Arial"/>
              <a:sym typeface="Arial"/>
            </a:endParaRPr>
          </a:p>
          <a:p>
            <a:pPr indent="0" lvl="0" marL="0" marR="0" rtl="0" algn="l">
              <a:spcBef>
                <a:spcPts val="0"/>
              </a:spcBef>
              <a:spcAft>
                <a:spcPts val="0"/>
              </a:spcAft>
              <a:buNone/>
            </a:pPr>
            <a:r>
              <a:t/>
            </a:r>
            <a:endParaRPr sz="1800">
              <a:solidFill>
                <a:srgbClr val="7F7F7F"/>
              </a:solidFill>
              <a:latin typeface="Arial"/>
              <a:ea typeface="Arial"/>
              <a:cs typeface="Arial"/>
              <a:sym typeface="Arial"/>
            </a:endParaRPr>
          </a:p>
          <a:p>
            <a:pPr indent="0" lvl="0" marL="0" marR="0" rtl="0" algn="l">
              <a:spcBef>
                <a:spcPts val="0"/>
              </a:spcBef>
              <a:spcAft>
                <a:spcPts val="0"/>
              </a:spcAft>
              <a:buNone/>
            </a:pPr>
            <a:r>
              <a:t/>
            </a:r>
            <a:endParaRPr sz="1800">
              <a:solidFill>
                <a:srgbClr val="7F7F7F"/>
              </a:solidFill>
              <a:latin typeface="Arial"/>
              <a:ea typeface="Arial"/>
              <a:cs typeface="Arial"/>
              <a:sym typeface="Arial"/>
            </a:endParaRPr>
          </a:p>
          <a:p>
            <a:pPr indent="0" lvl="0" marL="0" marR="0" rtl="0" algn="l">
              <a:spcBef>
                <a:spcPts val="0"/>
              </a:spcBef>
              <a:spcAft>
                <a:spcPts val="0"/>
              </a:spcAft>
              <a:buNone/>
            </a:pPr>
            <a:r>
              <a:t/>
            </a:r>
            <a:endParaRPr sz="1800">
              <a:solidFill>
                <a:srgbClr val="7F7F7F"/>
              </a:solidFill>
              <a:latin typeface="Arial"/>
              <a:ea typeface="Arial"/>
              <a:cs typeface="Arial"/>
              <a:sym typeface="Arial"/>
            </a:endParaRPr>
          </a:p>
        </p:txBody>
      </p:sp>
      <p:sp>
        <p:nvSpPr>
          <p:cNvPr id="817" name="Google Shape;817;p77"/>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5 - La promoción del respeto utilizando la dinámica de grupo.</a:t>
            </a:r>
            <a:endParaRPr b="0" sz="1400">
              <a:solidFill>
                <a:srgbClr val="7F7F7F"/>
              </a:solidFill>
            </a:endParaRPr>
          </a:p>
        </p:txBody>
      </p:sp>
      <p:pic>
        <p:nvPicPr>
          <p:cNvPr descr="Risultati immagini per respect campaign uefa" id="818" name="Google Shape;818;p77"/>
          <p:cNvPicPr preferRelativeResize="0"/>
          <p:nvPr/>
        </p:nvPicPr>
        <p:blipFill rotWithShape="1">
          <a:blip r:embed="rId4">
            <a:alphaModFix/>
          </a:blip>
          <a:srcRect b="0" l="0" r="0" t="0"/>
          <a:stretch/>
        </p:blipFill>
        <p:spPr>
          <a:xfrm>
            <a:off x="683343" y="1071552"/>
            <a:ext cx="1989951" cy="2928958"/>
          </a:xfrm>
          <a:prstGeom prst="rect">
            <a:avLst/>
          </a:prstGeom>
          <a:noFill/>
          <a:ln>
            <a:noFill/>
          </a:ln>
          <a:effectLst>
            <a:outerShdw blurRad="292100" rotWithShape="0" algn="tl" dir="2700000" dist="139700">
              <a:srgbClr val="333333">
                <a:alpha val="64705"/>
              </a:srgbClr>
            </a:outerShdw>
          </a:effectLst>
        </p:spPr>
      </p:pic>
      <p:sp>
        <p:nvSpPr>
          <p:cNvPr id="819" name="Google Shape;819;p77"/>
          <p:cNvSpPr/>
          <p:nvPr/>
        </p:nvSpPr>
        <p:spPr>
          <a:xfrm>
            <a:off x="3205566" y="1628090"/>
            <a:ext cx="5038842"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600">
                <a:solidFill>
                  <a:srgbClr val="7F7F7F"/>
                </a:solidFill>
                <a:latin typeface="Open Sans"/>
                <a:ea typeface="Open Sans"/>
                <a:cs typeface="Open Sans"/>
                <a:sym typeface="Open Sans"/>
              </a:rPr>
              <a:t>Ejemplo: La Campaña Respeto (2008).</a:t>
            </a:r>
            <a:endParaRPr/>
          </a:p>
          <a:p>
            <a:pPr indent="0" lvl="0" marL="0" marR="0" rtl="0" algn="just">
              <a:spcBef>
                <a:spcPts val="0"/>
              </a:spcBef>
              <a:spcAft>
                <a:spcPts val="0"/>
              </a:spcAft>
              <a:buNone/>
            </a:pPr>
            <a:r>
              <a:t/>
            </a:r>
            <a:endParaRPr sz="16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600"/>
              <a:buFont typeface="Arial"/>
              <a:buChar char="•"/>
            </a:pPr>
            <a:r>
              <a:rPr lang="es-ES" sz="1600">
                <a:solidFill>
                  <a:srgbClr val="7F7F7F"/>
                </a:solidFill>
                <a:latin typeface="Open Sans"/>
                <a:ea typeface="Open Sans"/>
                <a:cs typeface="Open Sans"/>
                <a:sym typeface="Open Sans"/>
              </a:rPr>
              <a:t> Esta campaña tuvo como objetivo promover el respeto a través del compromiso público de los jugadores de fútbol más famosos para mostrar el logotipo en sus camisetas y juego limpio durante los partidos.</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pic>
        <p:nvPicPr>
          <p:cNvPr descr="C:\Users\Alex\Desktop\Loghi progetto\Erasmus+\eu_flag_co_funded_vect_pos_[cmyk]_right-[Convertito].png" id="824" name="Google Shape;824;p78"/>
          <p:cNvPicPr preferRelativeResize="0"/>
          <p:nvPr/>
        </p:nvPicPr>
        <p:blipFill rotWithShape="1">
          <a:blip r:embed="rId3">
            <a:alphaModFix/>
          </a:blip>
          <a:srcRect b="0" l="0" r="0" t="0"/>
          <a:stretch/>
        </p:blipFill>
        <p:spPr>
          <a:xfrm>
            <a:off x="331661" y="4472512"/>
            <a:ext cx="1906823" cy="545351"/>
          </a:xfrm>
          <a:prstGeom prst="rect">
            <a:avLst/>
          </a:prstGeom>
          <a:noFill/>
          <a:ln>
            <a:noFill/>
          </a:ln>
        </p:spPr>
      </p:pic>
      <p:sp>
        <p:nvSpPr>
          <p:cNvPr id="825" name="Google Shape;825;p78"/>
          <p:cNvSpPr txBox="1"/>
          <p:nvPr/>
        </p:nvSpPr>
        <p:spPr>
          <a:xfrm>
            <a:off x="2493547" y="448228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826" name="Google Shape;826;p78"/>
          <p:cNvSpPr txBox="1"/>
          <p:nvPr/>
        </p:nvSpPr>
        <p:spPr>
          <a:xfrm>
            <a:off x="214282" y="1500180"/>
            <a:ext cx="8643998" cy="2071702"/>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chemeClr val="dk1"/>
              </a:solidFill>
              <a:latin typeface="Open Sans"/>
              <a:ea typeface="Open Sans"/>
              <a:cs typeface="Open Sans"/>
              <a:sym typeface="Open Sans"/>
            </a:endParaRPr>
          </a:p>
        </p:txBody>
      </p:sp>
      <p:sp>
        <p:nvSpPr>
          <p:cNvPr id="827" name="Google Shape;827;p78"/>
          <p:cNvSpPr txBox="1"/>
          <p:nvPr>
            <p:ph type="ctrTitle"/>
          </p:nvPr>
        </p:nvSpPr>
        <p:spPr>
          <a:xfrm>
            <a:off x="714348" y="142858"/>
            <a:ext cx="7772400" cy="35706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1400"/>
              <a:buFont typeface="Open Sans"/>
              <a:buNone/>
            </a:pPr>
            <a:r>
              <a:rPr b="0" lang="es-ES" sz="1400"/>
              <a:t>Unidad 5 - La promoción del respeto utilizando la dinámica de grupo.</a:t>
            </a:r>
            <a:endParaRPr b="0" sz="1400">
              <a:solidFill>
                <a:srgbClr val="7F7F7F"/>
              </a:solidFill>
            </a:endParaRPr>
          </a:p>
        </p:txBody>
      </p:sp>
      <p:pic>
        <p:nvPicPr>
          <p:cNvPr id="828" name="Google Shape;828;p78"/>
          <p:cNvPicPr preferRelativeResize="0"/>
          <p:nvPr/>
        </p:nvPicPr>
        <p:blipFill rotWithShape="1">
          <a:blip r:embed="rId4">
            <a:alphaModFix/>
          </a:blip>
          <a:srcRect b="0" l="0" r="0" t="0"/>
          <a:stretch/>
        </p:blipFill>
        <p:spPr>
          <a:xfrm>
            <a:off x="5436096" y="1203598"/>
            <a:ext cx="2666993" cy="1977731"/>
          </a:xfrm>
          <a:prstGeom prst="rect">
            <a:avLst/>
          </a:prstGeom>
          <a:noFill/>
          <a:ln>
            <a:noFill/>
          </a:ln>
          <a:effectLst>
            <a:outerShdw blurRad="292100" rotWithShape="0" algn="tl" dir="2700000" dist="139700">
              <a:srgbClr val="333333">
                <a:alpha val="64705"/>
              </a:srgbClr>
            </a:outerShdw>
          </a:effectLst>
        </p:spPr>
      </p:pic>
      <p:sp>
        <p:nvSpPr>
          <p:cNvPr id="829" name="Google Shape;829;p78"/>
          <p:cNvSpPr txBox="1"/>
          <p:nvPr/>
        </p:nvSpPr>
        <p:spPr>
          <a:xfrm>
            <a:off x="357158" y="1000114"/>
            <a:ext cx="4714908"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800">
                <a:solidFill>
                  <a:srgbClr val="7F7F7F"/>
                </a:solidFill>
                <a:latin typeface="Open Sans"/>
                <a:ea typeface="Open Sans"/>
                <a:cs typeface="Open Sans"/>
                <a:sym typeface="Open Sans"/>
              </a:rPr>
              <a:t>"</a:t>
            </a:r>
            <a:r>
              <a:rPr b="1" lang="es-ES" sz="1800">
                <a:solidFill>
                  <a:srgbClr val="7F7F7F"/>
                </a:solidFill>
                <a:latin typeface="Open Sans"/>
                <a:ea typeface="Open Sans"/>
                <a:cs typeface="Open Sans"/>
                <a:sym typeface="Open Sans"/>
              </a:rPr>
              <a:t>Respeto</a:t>
            </a:r>
            <a:r>
              <a:rPr lang="es-ES" sz="1800">
                <a:solidFill>
                  <a:srgbClr val="7F7F7F"/>
                </a:solidFill>
                <a:latin typeface="Open Sans"/>
                <a:ea typeface="Open Sans"/>
                <a:cs typeface="Open Sans"/>
                <a:sym typeface="Open Sans"/>
              </a:rPr>
              <a:t>" fue pensado como la promoción de actitudes positivas hacia:</a:t>
            </a:r>
            <a:endParaRPr/>
          </a:p>
          <a:p>
            <a:pPr indent="0" lvl="0" marL="0" marR="0" rtl="0" algn="just">
              <a:spcBef>
                <a:spcPts val="0"/>
              </a:spcBef>
              <a:spcAft>
                <a:spcPts val="0"/>
              </a:spcAft>
              <a:buNone/>
            </a:pPr>
            <a:r>
              <a:t/>
            </a:r>
            <a:endParaRPr sz="18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800"/>
              <a:buFont typeface="Arial"/>
              <a:buChar char="•"/>
            </a:pPr>
            <a:r>
              <a:rPr lang="es-ES" sz="1800">
                <a:solidFill>
                  <a:srgbClr val="7F7F7F"/>
                </a:solidFill>
                <a:latin typeface="Open Sans"/>
                <a:ea typeface="Open Sans"/>
                <a:cs typeface="Open Sans"/>
                <a:sym typeface="Open Sans"/>
              </a:rPr>
              <a:t>  Diferencias raciales</a:t>
            </a:r>
            <a:endParaRPr/>
          </a:p>
          <a:p>
            <a:pPr indent="-285750" lvl="0" marL="285750" marR="0" rtl="0" algn="just">
              <a:spcBef>
                <a:spcPts val="0"/>
              </a:spcBef>
              <a:spcAft>
                <a:spcPts val="0"/>
              </a:spcAft>
              <a:buClr>
                <a:srgbClr val="7F7F7F"/>
              </a:buClr>
              <a:buSzPts val="1800"/>
              <a:buFont typeface="Arial"/>
              <a:buChar char="•"/>
            </a:pPr>
            <a:r>
              <a:rPr lang="es-ES" sz="1800">
                <a:solidFill>
                  <a:srgbClr val="7F7F7F"/>
                </a:solidFill>
                <a:latin typeface="Open Sans"/>
                <a:ea typeface="Open Sans"/>
                <a:cs typeface="Open Sans"/>
                <a:sym typeface="Open Sans"/>
              </a:rPr>
              <a:t>  Incapacidad física</a:t>
            </a:r>
            <a:endParaRPr sz="1800">
              <a:solidFill>
                <a:srgbClr val="7F7F7F"/>
              </a:solidFill>
              <a:latin typeface="Open Sans"/>
              <a:ea typeface="Open Sans"/>
              <a:cs typeface="Open Sans"/>
              <a:sym typeface="Open Sans"/>
            </a:endParaRPr>
          </a:p>
          <a:p>
            <a:pPr indent="-285750" lvl="0" marL="285750" marR="0" rtl="0" algn="just">
              <a:spcBef>
                <a:spcPts val="0"/>
              </a:spcBef>
              <a:spcAft>
                <a:spcPts val="0"/>
              </a:spcAft>
              <a:buClr>
                <a:srgbClr val="7F7F7F"/>
              </a:buClr>
              <a:buSzPts val="1800"/>
              <a:buFont typeface="Arial"/>
              <a:buChar char="•"/>
            </a:pPr>
            <a:r>
              <a:rPr lang="es-ES" sz="1800">
                <a:solidFill>
                  <a:srgbClr val="7F7F7F"/>
                </a:solidFill>
                <a:latin typeface="Open Sans"/>
                <a:ea typeface="Open Sans"/>
                <a:cs typeface="Open Sans"/>
                <a:sym typeface="Open Sans"/>
              </a:rPr>
              <a:t>  Diferencias de género</a:t>
            </a:r>
            <a:endParaRPr sz="1800">
              <a:solidFill>
                <a:srgbClr val="7F7F7F"/>
              </a:solidFill>
              <a:latin typeface="Open Sans"/>
              <a:ea typeface="Open Sans"/>
              <a:cs typeface="Open Sans"/>
              <a:sym typeface="Open Sans"/>
            </a:endParaRPr>
          </a:p>
        </p:txBody>
      </p:sp>
      <p:pic>
        <p:nvPicPr>
          <p:cNvPr descr="Risultati immagini per respect campaign uefa" id="830" name="Google Shape;830;p78"/>
          <p:cNvPicPr preferRelativeResize="0"/>
          <p:nvPr/>
        </p:nvPicPr>
        <p:blipFill rotWithShape="1">
          <a:blip r:embed="rId5">
            <a:alphaModFix/>
          </a:blip>
          <a:srcRect b="0" l="0" r="0" t="0"/>
          <a:stretch/>
        </p:blipFill>
        <p:spPr>
          <a:xfrm>
            <a:off x="3000364" y="2928940"/>
            <a:ext cx="1928826" cy="1149822"/>
          </a:xfrm>
          <a:prstGeom prst="rect">
            <a:avLst/>
          </a:prstGeom>
          <a:noFill/>
          <a:ln>
            <a:noFill/>
          </a:ln>
          <a:effectLst>
            <a:outerShdw blurRad="292100" rotWithShape="0" algn="tl" dir="2700000" dist="139700">
              <a:srgbClr val="333333">
                <a:alpha val="64705"/>
              </a:srgbClr>
            </a:outerShdw>
          </a:effectLst>
        </p:spPr>
      </p:pic>
    </p:spTree>
  </p:cSld>
  <p:clrMapOvr>
    <a:masterClrMapping/>
  </p:clrMapOvr>
  <mc:AlternateContent>
    <mc:Choice Requires="p14">
      <p:transition spd="med">
        <p14:reveal dir="l"/>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79"/>
          <p:cNvSpPr txBox="1"/>
          <p:nvPr>
            <p:ph idx="1" type="subTitle"/>
          </p:nvPr>
        </p:nvSpPr>
        <p:spPr>
          <a:xfrm>
            <a:off x="1224492" y="771550"/>
            <a:ext cx="6400800" cy="609399"/>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2400"/>
              <a:buNone/>
            </a:pPr>
            <a:r>
              <a:rPr lang="es-ES"/>
              <a:t>Sección de conocimiento/Tareas</a:t>
            </a:r>
            <a:endParaRPr/>
          </a:p>
        </p:txBody>
      </p:sp>
      <p:pic>
        <p:nvPicPr>
          <p:cNvPr descr="C:\Users\Alex\Desktop\Loghi progetto\Erasmus+\eu_flag_co_funded_vect_pos_[cmyk]_right-[Convertito].png" id="836" name="Google Shape;836;p79"/>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837" name="Google Shape;837;p79"/>
          <p:cNvSpPr txBox="1"/>
          <p:nvPr/>
        </p:nvSpPr>
        <p:spPr>
          <a:xfrm>
            <a:off x="2411760" y="4284886"/>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838" name="Google Shape;838;p79"/>
          <p:cNvSpPr txBox="1"/>
          <p:nvPr/>
        </p:nvSpPr>
        <p:spPr>
          <a:xfrm>
            <a:off x="378966" y="1635646"/>
            <a:ext cx="8479314" cy="1721922"/>
          </a:xfrm>
          <a:prstGeom prst="rect">
            <a:avLst/>
          </a:prstGeom>
          <a:noFill/>
          <a:ln>
            <a:noFill/>
          </a:ln>
        </p:spPr>
        <p:txBody>
          <a:bodyPr anchorCtr="0" anchor="t" bIns="45700" lIns="91425" spcFirstLastPara="1" rIns="91425" wrap="square" tIns="45700">
            <a:normAutofit/>
          </a:bodyPr>
          <a:lstStyle/>
          <a:p>
            <a:pPr indent="-304800" lvl="0" marL="457200" marR="0" rtl="0" algn="l">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pic>
        <p:nvPicPr>
          <p:cNvPr descr="Risultati immagini per question mark" id="839" name="Google Shape;839;p79"/>
          <p:cNvPicPr preferRelativeResize="0"/>
          <p:nvPr/>
        </p:nvPicPr>
        <p:blipFill rotWithShape="1">
          <a:blip r:embed="rId4">
            <a:alphaModFix/>
          </a:blip>
          <a:srcRect b="0" l="0" r="0" t="0"/>
          <a:stretch/>
        </p:blipFill>
        <p:spPr>
          <a:xfrm>
            <a:off x="7596336" y="771550"/>
            <a:ext cx="928694" cy="523208"/>
          </a:xfrm>
          <a:prstGeom prst="rect">
            <a:avLst/>
          </a:prstGeom>
          <a:noFill/>
          <a:ln>
            <a:noFill/>
          </a:ln>
        </p:spPr>
      </p:pic>
      <p:sp>
        <p:nvSpPr>
          <p:cNvPr id="840" name="Google Shape;840;p79"/>
          <p:cNvSpPr/>
          <p:nvPr/>
        </p:nvSpPr>
        <p:spPr>
          <a:xfrm>
            <a:off x="1299864" y="1472007"/>
            <a:ext cx="6750496" cy="156966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7F7F7F"/>
              </a:buClr>
              <a:buSzPts val="2400"/>
              <a:buFont typeface="Arial"/>
              <a:buChar char="•"/>
            </a:pPr>
            <a:r>
              <a:rPr lang="es-ES" sz="2400">
                <a:solidFill>
                  <a:srgbClr val="7F7F7F"/>
                </a:solidFill>
                <a:latin typeface="Open Sans"/>
                <a:ea typeface="Open Sans"/>
                <a:cs typeface="Open Sans"/>
                <a:sym typeface="Open Sans"/>
              </a:rPr>
              <a:t>¿Cuál es el enfoque de Desarrollo Juvenil Positivo?</a:t>
            </a:r>
            <a:endParaRPr/>
          </a:p>
          <a:p>
            <a:pPr indent="-342900" lvl="0" marL="342900" marR="0" rtl="0" algn="l">
              <a:spcBef>
                <a:spcPts val="0"/>
              </a:spcBef>
              <a:spcAft>
                <a:spcPts val="0"/>
              </a:spcAft>
              <a:buClr>
                <a:srgbClr val="7F7F7F"/>
              </a:buClr>
              <a:buSzPts val="2400"/>
              <a:buFont typeface="Arial"/>
              <a:buChar char="•"/>
            </a:pPr>
            <a:r>
              <a:rPr lang="es-ES" sz="2400">
                <a:solidFill>
                  <a:srgbClr val="7F7F7F"/>
                </a:solidFill>
                <a:latin typeface="Open Sans"/>
                <a:ea typeface="Open Sans"/>
                <a:cs typeface="Open Sans"/>
                <a:sym typeface="Open Sans"/>
              </a:rPr>
              <a:t>¿Cómo se puede utilizar para promover el respeto entre los niños?</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8"/>
          <p:cNvSpPr txBox="1"/>
          <p:nvPr>
            <p:ph idx="1" type="subTitle"/>
          </p:nvPr>
        </p:nvSpPr>
        <p:spPr>
          <a:xfrm>
            <a:off x="714348" y="214297"/>
            <a:ext cx="6400800" cy="3571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888888"/>
              </a:buClr>
              <a:buSzPts val="1400"/>
              <a:buNone/>
            </a:pPr>
            <a:r>
              <a:rPr b="1" lang="es-ES" sz="1400"/>
              <a:t>Unidad 1. Prejuicio y Teoría del Contacto.</a:t>
            </a:r>
            <a:endParaRPr/>
          </a:p>
          <a:p>
            <a:pPr indent="0" lvl="0" marL="0" rtl="0" algn="l">
              <a:spcBef>
                <a:spcPts val="360"/>
              </a:spcBef>
              <a:spcAft>
                <a:spcPts val="0"/>
              </a:spcAft>
              <a:buClr>
                <a:srgbClr val="888888"/>
              </a:buClr>
              <a:buSzPts val="1800"/>
              <a:buNone/>
            </a:pPr>
            <a:r>
              <a:t/>
            </a:r>
            <a:endParaRPr sz="1800"/>
          </a:p>
        </p:txBody>
      </p:sp>
      <p:pic>
        <p:nvPicPr>
          <p:cNvPr descr="C:\Users\Alex\Desktop\Loghi progetto\Erasmus+\eu_flag_co_funded_vect_pos_[cmyk]_right-[Convertito].png" id="95" name="Google Shape;95;p8"/>
          <p:cNvPicPr preferRelativeResize="0"/>
          <p:nvPr/>
        </p:nvPicPr>
        <p:blipFill rotWithShape="1">
          <a:blip r:embed="rId3">
            <a:alphaModFix/>
          </a:blip>
          <a:srcRect b="0" l="0" r="0" t="0"/>
          <a:stretch/>
        </p:blipFill>
        <p:spPr>
          <a:xfrm>
            <a:off x="395536" y="4434615"/>
            <a:ext cx="1906823" cy="545351"/>
          </a:xfrm>
          <a:prstGeom prst="rect">
            <a:avLst/>
          </a:prstGeom>
          <a:noFill/>
          <a:ln>
            <a:noFill/>
          </a:ln>
        </p:spPr>
      </p:pic>
      <p:sp>
        <p:nvSpPr>
          <p:cNvPr id="96" name="Google Shape;96;p8"/>
          <p:cNvSpPr txBox="1"/>
          <p:nvPr/>
        </p:nvSpPr>
        <p:spPr>
          <a:xfrm>
            <a:off x="2472197" y="4434615"/>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97" name="Google Shape;97;p8"/>
          <p:cNvSpPr txBox="1"/>
          <p:nvPr/>
        </p:nvSpPr>
        <p:spPr>
          <a:xfrm>
            <a:off x="1475656" y="2046847"/>
            <a:ext cx="6400800" cy="609399"/>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98" name="Google Shape;98;p8"/>
          <p:cNvSpPr txBox="1"/>
          <p:nvPr/>
        </p:nvSpPr>
        <p:spPr>
          <a:xfrm>
            <a:off x="323527" y="714362"/>
            <a:ext cx="8485373" cy="3231654"/>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None/>
            </a:pPr>
            <a:r>
              <a:rPr lang="es-ES" sz="1800">
                <a:solidFill>
                  <a:srgbClr val="7F7F7F"/>
                </a:solidFill>
                <a:latin typeface="Palatino Linotype"/>
                <a:ea typeface="Palatino Linotype"/>
                <a:cs typeface="Palatino Linotype"/>
                <a:sym typeface="Palatino Linotype"/>
              </a:rPr>
              <a:t> </a:t>
            </a:r>
            <a:r>
              <a:rPr b="1" lang="es-ES" sz="1800">
                <a:solidFill>
                  <a:srgbClr val="7F7F7F"/>
                </a:solidFill>
                <a:latin typeface="Palatino Linotype"/>
                <a:ea typeface="Palatino Linotype"/>
                <a:cs typeface="Palatino Linotype"/>
                <a:sym typeface="Palatino Linotype"/>
              </a:rPr>
              <a:t>Principales teorías sobre el prejuicio.</a:t>
            </a:r>
            <a:endParaRPr/>
          </a:p>
          <a:p>
            <a:pPr indent="-342900" lvl="0" marL="342900" marR="0" rtl="0" algn="ctr">
              <a:spcBef>
                <a:spcPts val="0"/>
              </a:spcBef>
              <a:spcAft>
                <a:spcPts val="0"/>
              </a:spcAft>
              <a:buNone/>
            </a:pPr>
            <a:r>
              <a:t/>
            </a:r>
            <a:endParaRPr b="1" sz="1800">
              <a:solidFill>
                <a:srgbClr val="7F7F7F"/>
              </a:solidFill>
              <a:latin typeface="Palatino Linotype"/>
              <a:ea typeface="Palatino Linotype"/>
              <a:cs typeface="Palatino Linotype"/>
              <a:sym typeface="Palatino Linotype"/>
            </a:endParaRPr>
          </a:p>
          <a:p>
            <a:pPr indent="-342900" lvl="0" marL="342900" marR="0" rtl="0" algn="ctr">
              <a:spcBef>
                <a:spcPts val="0"/>
              </a:spcBef>
              <a:spcAft>
                <a:spcPts val="0"/>
              </a:spcAft>
              <a:buNone/>
            </a:pPr>
            <a:r>
              <a:rPr lang="es-ES" sz="1800">
                <a:solidFill>
                  <a:srgbClr val="7F7F7F"/>
                </a:solidFill>
                <a:latin typeface="Palatino Linotype"/>
                <a:ea typeface="Palatino Linotype"/>
                <a:cs typeface="Palatino Linotype"/>
                <a:sym typeface="Palatino Linotype"/>
              </a:rPr>
              <a:t>1. </a:t>
            </a:r>
            <a:r>
              <a:rPr lang="es-ES" sz="1800">
                <a:solidFill>
                  <a:srgbClr val="7F7F7F"/>
                </a:solidFill>
                <a:latin typeface="Open Sans"/>
                <a:ea typeface="Open Sans"/>
                <a:cs typeface="Open Sans"/>
                <a:sym typeface="Open Sans"/>
              </a:rPr>
              <a:t>El prejuicio como característica de la personalidad</a:t>
            </a:r>
            <a:endParaRPr sz="1800">
              <a:solidFill>
                <a:srgbClr val="7F7F7F"/>
              </a:solidFill>
              <a:latin typeface="Open Sans"/>
              <a:ea typeface="Open Sans"/>
              <a:cs typeface="Open Sans"/>
              <a:sym typeface="Open Sans"/>
            </a:endParaRPr>
          </a:p>
          <a:p>
            <a:pPr indent="-342900" lvl="0" marL="342900" marR="0" rtl="0" algn="just">
              <a:spcBef>
                <a:spcPts val="0"/>
              </a:spcBef>
              <a:spcAft>
                <a:spcPts val="0"/>
              </a:spcAft>
              <a:buNone/>
            </a:pPr>
            <a:r>
              <a:t/>
            </a:r>
            <a:endParaRPr sz="1800">
              <a:solidFill>
                <a:srgbClr val="7F7F7F"/>
              </a:solidFill>
              <a:latin typeface="Open Sans"/>
              <a:ea typeface="Open Sans"/>
              <a:cs typeface="Open Sans"/>
              <a:sym typeface="Open Sans"/>
            </a:endParaRPr>
          </a:p>
          <a:p>
            <a:pPr indent="-342900" lvl="0" marL="342900" marR="0" rtl="0" algn="just">
              <a:spcBef>
                <a:spcPts val="0"/>
              </a:spcBef>
              <a:spcAft>
                <a:spcPts val="0"/>
              </a:spcAft>
              <a:buNone/>
            </a:pPr>
            <a:r>
              <a:rPr b="1" lang="es-ES" sz="1800">
                <a:solidFill>
                  <a:srgbClr val="7F7F7F"/>
                </a:solidFill>
                <a:latin typeface="Palatino Linotype"/>
                <a:ea typeface="Palatino Linotype"/>
                <a:cs typeface="Palatino Linotype"/>
                <a:sym typeface="Palatino Linotype"/>
              </a:rPr>
              <a:t>      Adorno (1950) - Teoría de la personalidad autoritaria</a:t>
            </a:r>
            <a:endParaRPr/>
          </a:p>
          <a:p>
            <a:pPr indent="-342900" lvl="0" marL="342900" marR="0" rtl="0" algn="just">
              <a:spcBef>
                <a:spcPts val="0"/>
              </a:spcBef>
              <a:spcAft>
                <a:spcPts val="0"/>
              </a:spcAft>
              <a:buNone/>
            </a:pPr>
            <a:r>
              <a:t/>
            </a:r>
            <a:endParaRPr b="1" sz="1800">
              <a:solidFill>
                <a:srgbClr val="7F7F7F"/>
              </a:solidFill>
              <a:latin typeface="Palatino Linotype"/>
              <a:ea typeface="Palatino Linotype"/>
              <a:cs typeface="Palatino Linotype"/>
              <a:sym typeface="Palatino Linotype"/>
            </a:endParaRPr>
          </a:p>
          <a:p>
            <a:pPr indent="-342900" lvl="0" marL="342900" marR="0" rtl="0" algn="just">
              <a:spcBef>
                <a:spcPts val="0"/>
              </a:spcBef>
              <a:spcAft>
                <a:spcPts val="0"/>
              </a:spcAft>
              <a:buNone/>
            </a:pPr>
            <a:r>
              <a:rPr lang="es-ES" sz="1600">
                <a:solidFill>
                  <a:srgbClr val="C00000"/>
                </a:solidFill>
                <a:latin typeface="Open Sans"/>
                <a:ea typeface="Open Sans"/>
                <a:cs typeface="Open Sans"/>
                <a:sym typeface="Open Sans"/>
              </a:rPr>
              <a:t>      </a:t>
            </a:r>
            <a:r>
              <a:rPr lang="es-ES" sz="1600">
                <a:solidFill>
                  <a:srgbClr val="7F7F7F"/>
                </a:solidFill>
                <a:latin typeface="Open Sans"/>
                <a:ea typeface="Open Sans"/>
                <a:cs typeface="Open Sans"/>
                <a:sym typeface="Open Sans"/>
              </a:rPr>
              <a:t>El prejuicio está vinculado a una experiencia infantil particular, que se caracteriza por una actitud rígida o un funcionamiento psicológico del individuo.</a:t>
            </a:r>
            <a:endParaRPr/>
          </a:p>
          <a:p>
            <a:pPr indent="-342900" lvl="0" marL="342900" marR="0" rtl="0" algn="just">
              <a:spcBef>
                <a:spcPts val="0"/>
              </a:spcBef>
              <a:spcAft>
                <a:spcPts val="0"/>
              </a:spcAft>
              <a:buNone/>
            </a:pPr>
            <a:r>
              <a:rPr lang="es-ES" sz="1600">
                <a:solidFill>
                  <a:srgbClr val="7F7F7F"/>
                </a:solidFill>
                <a:latin typeface="Open Sans"/>
                <a:ea typeface="Open Sans"/>
                <a:cs typeface="Open Sans"/>
                <a:sym typeface="Open Sans"/>
              </a:rPr>
              <a:t>      De acuerdo a Adorno, si alguien recibe una educación basada en una constante y rígida represión como medidas correctivas por parte de los padres, el individuo crecerá con un estilo funcional híper-simplificado y una gran sensibilidad para ideas racistas y conductas discriminatorias</a:t>
            </a:r>
            <a:r>
              <a:rPr lang="es-ES" sz="1600">
                <a:solidFill>
                  <a:srgbClr val="C00000"/>
                </a:solidFill>
                <a:latin typeface="Open Sans"/>
                <a:ea typeface="Open Sans"/>
                <a:cs typeface="Open Sans"/>
                <a:sym typeface="Open Sans"/>
              </a:rPr>
              <a:t>.</a:t>
            </a:r>
            <a:endParaRPr sz="1600">
              <a:solidFill>
                <a:srgbClr val="C00000"/>
              </a:solidFill>
              <a:latin typeface="Open Sans"/>
              <a:ea typeface="Open Sans"/>
              <a:cs typeface="Open Sans"/>
              <a:sym typeface="Open Sans"/>
            </a:endParaRPr>
          </a:p>
        </p:txBody>
      </p:sp>
      <p:pic>
        <p:nvPicPr>
          <p:cNvPr id="99" name="Google Shape;99;p8"/>
          <p:cNvPicPr preferRelativeResize="0"/>
          <p:nvPr/>
        </p:nvPicPr>
        <p:blipFill rotWithShape="1">
          <a:blip r:embed="rId4">
            <a:alphaModFix/>
          </a:blip>
          <a:srcRect b="0" l="0" r="0" t="0"/>
          <a:stretch/>
        </p:blipFill>
        <p:spPr>
          <a:xfrm>
            <a:off x="7452320" y="951025"/>
            <a:ext cx="1170284" cy="1214446"/>
          </a:xfrm>
          <a:prstGeom prst="rect">
            <a:avLst/>
          </a:prstGeom>
          <a:noFill/>
          <a:ln>
            <a:noFill/>
          </a:ln>
        </p:spPr>
      </p:pic>
    </p:spTree>
  </p:cSld>
  <p:clrMapOvr>
    <a:masterClrMapping/>
  </p:clrMapOvr>
  <mc:AlternateContent>
    <mc:Choice Requires="p14">
      <p:transition spd="med">
        <p14:reveal dir="l"/>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80"/>
          <p:cNvSpPr txBox="1"/>
          <p:nvPr>
            <p:ph idx="1" type="subTitle"/>
          </p:nvPr>
        </p:nvSpPr>
        <p:spPr>
          <a:xfrm>
            <a:off x="3654592" y="371787"/>
            <a:ext cx="2501584" cy="545351"/>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Clr>
                <a:srgbClr val="888888"/>
              </a:buClr>
              <a:buSzPts val="1860"/>
              <a:buNone/>
            </a:pPr>
            <a:r>
              <a:rPr b="1" lang="es-ES" sz="1860"/>
              <a:t>Lista de referencias</a:t>
            </a:r>
            <a:endParaRPr b="1" sz="1860"/>
          </a:p>
        </p:txBody>
      </p:sp>
      <p:pic>
        <p:nvPicPr>
          <p:cNvPr descr="C:\Users\Alex\Desktop\Loghi progetto\Erasmus+\eu_flag_co_funded_vect_pos_[cmyk]_right-[Convertito].png" id="846" name="Google Shape;846;p80"/>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847" name="Google Shape;847;p80"/>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848" name="Google Shape;848;p80"/>
          <p:cNvSpPr txBox="1"/>
          <p:nvPr/>
        </p:nvSpPr>
        <p:spPr>
          <a:xfrm>
            <a:off x="539552" y="1203598"/>
            <a:ext cx="8104414" cy="3082664"/>
          </a:xfrm>
          <a:prstGeom prst="rect">
            <a:avLst/>
          </a:prstGeom>
          <a:noFill/>
          <a:ln>
            <a:noFill/>
          </a:ln>
        </p:spPr>
        <p:txBody>
          <a:bodyPr anchorCtr="0" anchor="t" bIns="45700" lIns="91425" spcFirstLastPara="1" rIns="91425" wrap="square" tIns="45700">
            <a:normAutofit/>
          </a:bodyPr>
          <a:lstStyle/>
          <a:p>
            <a:pPr indent="-129540" lvl="0" marL="0" marR="0" rtl="0" algn="just">
              <a:lnSpc>
                <a:spcPct val="90000"/>
              </a:lnSpc>
              <a:spcBef>
                <a:spcPts val="0"/>
              </a:spcBef>
              <a:spcAft>
                <a:spcPts val="0"/>
              </a:spcAft>
              <a:buClr>
                <a:srgbClr val="888888"/>
              </a:buClr>
              <a:buSzPts val="2040"/>
              <a:buFont typeface="Arial"/>
              <a:buChar char="•"/>
            </a:pPr>
            <a:r>
              <a:rPr lang="es-ES" sz="2040">
                <a:solidFill>
                  <a:srgbClr val="888888"/>
                </a:solidFill>
                <a:latin typeface="Open Sans"/>
                <a:ea typeface="Open Sans"/>
                <a:cs typeface="Open Sans"/>
                <a:sym typeface="Open Sans"/>
              </a:rPr>
              <a:t>  Adorno, T. W., Frenkel-Brunswik, E., Levinson, D. J., &amp; Sanford, R. N. (1950). The authoritarian personality.</a:t>
            </a:r>
            <a:endParaRPr/>
          </a:p>
          <a:p>
            <a:pPr indent="-129540" lvl="0" marL="0" marR="0" rtl="0" algn="just">
              <a:lnSpc>
                <a:spcPct val="90000"/>
              </a:lnSpc>
              <a:spcBef>
                <a:spcPts val="408"/>
              </a:spcBef>
              <a:spcAft>
                <a:spcPts val="0"/>
              </a:spcAft>
              <a:buClr>
                <a:srgbClr val="888888"/>
              </a:buClr>
              <a:buSzPts val="2040"/>
              <a:buFont typeface="Arial"/>
              <a:buChar char="•"/>
            </a:pPr>
            <a:r>
              <a:rPr lang="es-ES" sz="2040">
                <a:solidFill>
                  <a:srgbClr val="888888"/>
                </a:solidFill>
                <a:latin typeface="Open Sans"/>
                <a:ea typeface="Open Sans"/>
                <a:cs typeface="Open Sans"/>
                <a:sym typeface="Open Sans"/>
              </a:rPr>
              <a:t> Allport, G. W., Clark, K., &amp; Pettigrew, T. (1954). The nature of prejudice.</a:t>
            </a:r>
            <a:endParaRPr sz="2040">
              <a:solidFill>
                <a:srgbClr val="888888"/>
              </a:solidFill>
              <a:latin typeface="Open Sans"/>
              <a:ea typeface="Open Sans"/>
              <a:cs typeface="Open Sans"/>
              <a:sym typeface="Open Sans"/>
            </a:endParaRPr>
          </a:p>
          <a:p>
            <a:pPr indent="-129540" lvl="0" marL="0" marR="0" rtl="0" algn="just">
              <a:lnSpc>
                <a:spcPct val="90000"/>
              </a:lnSpc>
              <a:spcBef>
                <a:spcPts val="408"/>
              </a:spcBef>
              <a:spcAft>
                <a:spcPts val="0"/>
              </a:spcAft>
              <a:buClr>
                <a:srgbClr val="888888"/>
              </a:buClr>
              <a:buSzPts val="2040"/>
              <a:buFont typeface="Arial"/>
              <a:buChar char="•"/>
            </a:pPr>
            <a:r>
              <a:rPr lang="es-ES" sz="2040">
                <a:solidFill>
                  <a:srgbClr val="888888"/>
                </a:solidFill>
                <a:latin typeface="Open Sans"/>
                <a:ea typeface="Open Sans"/>
                <a:cs typeface="Open Sans"/>
                <a:sym typeface="Open Sans"/>
              </a:rPr>
              <a:t> Crandall, C. S., &amp; Eshleman, A. (2003). A justification-suppression model of the expression and experience of prejudice. </a:t>
            </a:r>
            <a:r>
              <a:rPr i="1" lang="es-ES" sz="2040">
                <a:solidFill>
                  <a:srgbClr val="888888"/>
                </a:solidFill>
                <a:latin typeface="Open Sans"/>
                <a:ea typeface="Open Sans"/>
                <a:cs typeface="Open Sans"/>
                <a:sym typeface="Open Sans"/>
              </a:rPr>
              <a:t>Psychological bulletin</a:t>
            </a:r>
            <a:r>
              <a:rPr lang="es-ES" sz="2040">
                <a:solidFill>
                  <a:srgbClr val="888888"/>
                </a:solidFill>
                <a:latin typeface="Open Sans"/>
                <a:ea typeface="Open Sans"/>
                <a:cs typeface="Open Sans"/>
                <a:sym typeface="Open Sans"/>
              </a:rPr>
              <a:t>, </a:t>
            </a:r>
            <a:r>
              <a:rPr i="1" lang="es-ES" sz="2040">
                <a:solidFill>
                  <a:srgbClr val="888888"/>
                </a:solidFill>
                <a:latin typeface="Open Sans"/>
                <a:ea typeface="Open Sans"/>
                <a:cs typeface="Open Sans"/>
                <a:sym typeface="Open Sans"/>
              </a:rPr>
              <a:t>129</a:t>
            </a:r>
            <a:r>
              <a:rPr lang="es-ES" sz="2040">
                <a:solidFill>
                  <a:srgbClr val="888888"/>
                </a:solidFill>
                <a:latin typeface="Open Sans"/>
                <a:ea typeface="Open Sans"/>
                <a:cs typeface="Open Sans"/>
                <a:sym typeface="Open Sans"/>
              </a:rPr>
              <a:t>(3), 414.</a:t>
            </a:r>
            <a:endParaRPr/>
          </a:p>
          <a:p>
            <a:pPr indent="-129540" lvl="0" marL="0" marR="0" rtl="0" algn="just">
              <a:lnSpc>
                <a:spcPct val="90000"/>
              </a:lnSpc>
              <a:spcBef>
                <a:spcPts val="408"/>
              </a:spcBef>
              <a:spcAft>
                <a:spcPts val="0"/>
              </a:spcAft>
              <a:buClr>
                <a:srgbClr val="888888"/>
              </a:buClr>
              <a:buSzPts val="2040"/>
              <a:buFont typeface="Arial"/>
              <a:buChar char="•"/>
            </a:pPr>
            <a:r>
              <a:rPr lang="es-ES" sz="2040">
                <a:solidFill>
                  <a:srgbClr val="888888"/>
                </a:solidFill>
                <a:latin typeface="Open Sans"/>
                <a:ea typeface="Open Sans"/>
                <a:cs typeface="Open Sans"/>
                <a:sym typeface="Open Sans"/>
              </a:rPr>
              <a:t> Rokeach, M. (1960). The open and closed mind.</a:t>
            </a:r>
            <a:endParaRPr/>
          </a:p>
          <a:p>
            <a:pPr indent="-129540" lvl="0" marL="0" marR="0" rtl="0" algn="just">
              <a:lnSpc>
                <a:spcPct val="90000"/>
              </a:lnSpc>
              <a:spcBef>
                <a:spcPts val="408"/>
              </a:spcBef>
              <a:spcAft>
                <a:spcPts val="0"/>
              </a:spcAft>
              <a:buClr>
                <a:srgbClr val="888888"/>
              </a:buClr>
              <a:buSzPts val="2040"/>
              <a:buFont typeface="Arial"/>
              <a:buChar char="•"/>
            </a:pPr>
            <a:r>
              <a:rPr lang="es-ES" sz="2040">
                <a:solidFill>
                  <a:srgbClr val="888888"/>
                </a:solidFill>
                <a:latin typeface="Open Sans"/>
                <a:ea typeface="Open Sans"/>
                <a:cs typeface="Open Sans"/>
                <a:sym typeface="Open Sans"/>
              </a:rPr>
              <a:t> Tajfel, H., &amp; Turner, J. (1986). JC (1986). The social identity theory of intergroup behavior. </a:t>
            </a:r>
            <a:r>
              <a:rPr i="1" lang="es-ES" sz="2040">
                <a:solidFill>
                  <a:srgbClr val="888888"/>
                </a:solidFill>
                <a:latin typeface="Open Sans"/>
                <a:ea typeface="Open Sans"/>
                <a:cs typeface="Open Sans"/>
                <a:sym typeface="Open Sans"/>
              </a:rPr>
              <a:t>Psychology of intergroup relations</a:t>
            </a:r>
            <a:r>
              <a:rPr lang="es-ES" sz="2040">
                <a:solidFill>
                  <a:srgbClr val="888888"/>
                </a:solidFill>
                <a:latin typeface="Open Sans"/>
                <a:ea typeface="Open Sans"/>
                <a:cs typeface="Open Sans"/>
                <a:sym typeface="Open Sans"/>
              </a:rPr>
              <a:t>, 7-24.</a:t>
            </a:r>
            <a:endParaRPr sz="2040">
              <a:solidFill>
                <a:srgbClr val="888888"/>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81"/>
          <p:cNvSpPr txBox="1"/>
          <p:nvPr>
            <p:ph idx="1" type="subTitle"/>
          </p:nvPr>
        </p:nvSpPr>
        <p:spPr>
          <a:xfrm>
            <a:off x="3654592" y="371787"/>
            <a:ext cx="2357568" cy="545351"/>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Clr>
                <a:srgbClr val="888888"/>
              </a:buClr>
              <a:buSzPts val="1679"/>
              <a:buNone/>
            </a:pPr>
            <a:r>
              <a:rPr b="1" lang="es-ES" sz="1679"/>
              <a:t>Lista de referencias</a:t>
            </a:r>
            <a:endParaRPr b="1" sz="1679"/>
          </a:p>
        </p:txBody>
      </p:sp>
      <p:pic>
        <p:nvPicPr>
          <p:cNvPr descr="C:\Users\Alex\Desktop\Loghi progetto\Erasmus+\eu_flag_co_funded_vect_pos_[cmyk]_right-[Convertito].png" id="854" name="Google Shape;854;p81"/>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855" name="Google Shape;855;p81"/>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856" name="Google Shape;856;p81"/>
          <p:cNvSpPr txBox="1"/>
          <p:nvPr/>
        </p:nvSpPr>
        <p:spPr>
          <a:xfrm>
            <a:off x="142844" y="785800"/>
            <a:ext cx="8786842" cy="3500462"/>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888888"/>
              </a:buClr>
              <a:buSzPts val="1812"/>
              <a:buFont typeface="Arial"/>
              <a:buNone/>
            </a:pPr>
            <a:r>
              <a:rPr lang="es-ES" sz="1812">
                <a:solidFill>
                  <a:srgbClr val="888888"/>
                </a:solidFill>
                <a:latin typeface="Open Sans"/>
                <a:ea typeface="Open Sans"/>
                <a:cs typeface="Open Sans"/>
                <a:sym typeface="Open Sans"/>
              </a:rPr>
              <a:t>- Robbers Cave Experiment: </a:t>
            </a:r>
            <a:r>
              <a:rPr lang="es-ES" sz="1812" u="sng">
                <a:solidFill>
                  <a:srgbClr val="888888"/>
                </a:solidFill>
                <a:latin typeface="Open Sans"/>
                <a:ea typeface="Open Sans"/>
                <a:cs typeface="Open Sans"/>
                <a:sym typeface="Open Sans"/>
                <a:hlinkClick r:id="rId4">
                  <a:extLst>
                    <a:ext uri="{A12FA001-AC4F-418D-AE19-62706E023703}">
                      <ahyp:hlinkClr val="tx"/>
                    </a:ext>
                  </a:extLst>
                </a:hlinkClick>
              </a:rPr>
              <a:t>https://www.youtube.com/watch?v=8PRuxMprSDQ</a:t>
            </a:r>
            <a:endParaRPr sz="1812">
              <a:solidFill>
                <a:srgbClr val="888888"/>
              </a:solidFill>
              <a:latin typeface="Open Sans"/>
              <a:ea typeface="Open Sans"/>
              <a:cs typeface="Open Sans"/>
              <a:sym typeface="Open Sans"/>
            </a:endParaRPr>
          </a:p>
          <a:p>
            <a:pPr indent="-115062" lvl="0" marL="0" marR="0" rtl="0" algn="l">
              <a:lnSpc>
                <a:spcPct val="80000"/>
              </a:lnSpc>
              <a:spcBef>
                <a:spcPts val="362"/>
              </a:spcBef>
              <a:spcAft>
                <a:spcPts val="0"/>
              </a:spcAft>
              <a:buClr>
                <a:srgbClr val="888888"/>
              </a:buClr>
              <a:buSzPts val="1812"/>
              <a:buFont typeface="Arial"/>
              <a:buChar char="-"/>
            </a:pPr>
            <a:r>
              <a:rPr lang="es-ES" sz="1812">
                <a:solidFill>
                  <a:srgbClr val="888888"/>
                </a:solidFill>
                <a:latin typeface="Open Sans"/>
                <a:ea typeface="Open Sans"/>
                <a:cs typeface="Open Sans"/>
                <a:sym typeface="Open Sans"/>
              </a:rPr>
              <a:t>University of Oklahoma. Institute of Group Relations, &amp; Sherif, M. (1961). </a:t>
            </a:r>
            <a:r>
              <a:rPr i="1" lang="es-ES" sz="1812">
                <a:solidFill>
                  <a:srgbClr val="888888"/>
                </a:solidFill>
                <a:latin typeface="Open Sans"/>
                <a:ea typeface="Open Sans"/>
                <a:cs typeface="Open Sans"/>
                <a:sym typeface="Open Sans"/>
              </a:rPr>
              <a:t>Intergroup conflict and cooperation: The Robbers Cave experiment</a:t>
            </a:r>
            <a:r>
              <a:rPr lang="es-ES" sz="1812">
                <a:solidFill>
                  <a:srgbClr val="888888"/>
                </a:solidFill>
                <a:latin typeface="Open Sans"/>
                <a:ea typeface="Open Sans"/>
                <a:cs typeface="Open Sans"/>
                <a:sym typeface="Open Sans"/>
              </a:rPr>
              <a:t> (Vol. 10, pp. 150-198). Norman, OK: University Book Exchange.</a:t>
            </a:r>
            <a:endParaRPr/>
          </a:p>
          <a:p>
            <a:pPr indent="-115062" lvl="0" marL="0" marR="0" rtl="0" algn="l">
              <a:lnSpc>
                <a:spcPct val="80000"/>
              </a:lnSpc>
              <a:spcBef>
                <a:spcPts val="362"/>
              </a:spcBef>
              <a:spcAft>
                <a:spcPts val="0"/>
              </a:spcAft>
              <a:buClr>
                <a:srgbClr val="888888"/>
              </a:buClr>
              <a:buSzPts val="1812"/>
              <a:buFont typeface="Arial"/>
              <a:buChar char="-"/>
            </a:pPr>
            <a:r>
              <a:rPr lang="es-ES" sz="1812">
                <a:solidFill>
                  <a:srgbClr val="888888"/>
                </a:solidFill>
                <a:latin typeface="Open Sans"/>
                <a:ea typeface="Open Sans"/>
                <a:cs typeface="Open Sans"/>
                <a:sym typeface="Open Sans"/>
              </a:rPr>
              <a:t>Bourgase B. Conflict within Teams. Coach Brock Bourgase.</a:t>
            </a:r>
            <a:endParaRPr/>
          </a:p>
          <a:p>
            <a:pPr indent="0" lvl="0" marL="0" marR="0" rtl="0" algn="just">
              <a:lnSpc>
                <a:spcPct val="80000"/>
              </a:lnSpc>
              <a:spcBef>
                <a:spcPts val="362"/>
              </a:spcBef>
              <a:spcAft>
                <a:spcPts val="0"/>
              </a:spcAft>
              <a:buClr>
                <a:srgbClr val="888888"/>
              </a:buClr>
              <a:buSzPts val="1812"/>
              <a:buFont typeface="Arial"/>
              <a:buNone/>
            </a:pPr>
            <a:r>
              <a:rPr lang="es-ES" sz="1812">
                <a:solidFill>
                  <a:srgbClr val="888888"/>
                </a:solidFill>
                <a:latin typeface="Open Sans"/>
                <a:ea typeface="Open Sans"/>
                <a:cs typeface="Open Sans"/>
                <a:sym typeface="Open Sans"/>
              </a:rPr>
              <a:t>-Dan. (2017). </a:t>
            </a:r>
            <a:r>
              <a:rPr lang="es-ES" sz="1812" u="sng">
                <a:solidFill>
                  <a:srgbClr val="888888"/>
                </a:solidFill>
                <a:latin typeface="Open Sans"/>
                <a:ea typeface="Open Sans"/>
                <a:cs typeface="Open Sans"/>
                <a:sym typeface="Open Sans"/>
                <a:hlinkClick r:id="rId5">
                  <a:extLst>
                    <a:ext uri="{A12FA001-AC4F-418D-AE19-62706E023703}">
                      <ahyp:hlinkClr val="tx"/>
                    </a:ext>
                  </a:extLst>
                </a:hlinkClick>
              </a:rPr>
              <a:t>Playing Peacekeeper: Tips for Resolving Conflict Between Players</a:t>
            </a:r>
            <a:r>
              <a:rPr lang="es-ES" sz="1812">
                <a:solidFill>
                  <a:srgbClr val="888888"/>
                </a:solidFill>
                <a:latin typeface="Open Sans"/>
                <a:ea typeface="Open Sans"/>
                <a:cs typeface="Open Sans"/>
                <a:sym typeface="Open Sans"/>
              </a:rPr>
              <a:t>. Steellocker Sports.</a:t>
            </a:r>
            <a:endParaRPr/>
          </a:p>
          <a:p>
            <a:pPr indent="0" lvl="0" marL="0" marR="0" rtl="0" algn="just">
              <a:lnSpc>
                <a:spcPct val="80000"/>
              </a:lnSpc>
              <a:spcBef>
                <a:spcPts val="362"/>
              </a:spcBef>
              <a:spcAft>
                <a:spcPts val="0"/>
              </a:spcAft>
              <a:buClr>
                <a:srgbClr val="888888"/>
              </a:buClr>
              <a:buSzPts val="1812"/>
              <a:buFont typeface="Arial"/>
              <a:buNone/>
            </a:pPr>
            <a:r>
              <a:rPr lang="es-ES" sz="1812">
                <a:solidFill>
                  <a:srgbClr val="888888"/>
                </a:solidFill>
                <a:latin typeface="Open Sans"/>
                <a:ea typeface="Open Sans"/>
                <a:cs typeface="Open Sans"/>
                <a:sym typeface="Open Sans"/>
              </a:rPr>
              <a:t>-Hedstrom R. </a:t>
            </a:r>
            <a:r>
              <a:rPr lang="es-ES" sz="1812" u="sng">
                <a:solidFill>
                  <a:srgbClr val="888888"/>
                </a:solidFill>
                <a:latin typeface="Open Sans"/>
                <a:ea typeface="Open Sans"/>
                <a:cs typeface="Open Sans"/>
                <a:sym typeface="Open Sans"/>
                <a:hlinkClick r:id="rId6">
                  <a:extLst>
                    <a:ext uri="{A12FA001-AC4F-418D-AE19-62706E023703}">
                      <ahyp:hlinkClr val="tx"/>
                    </a:ext>
                  </a:extLst>
                </a:hlinkClick>
              </a:rPr>
              <a:t>Coaching Through Conflict: Effective Communication Strategies</a:t>
            </a:r>
            <a:r>
              <a:rPr lang="es-ES" sz="1812">
                <a:solidFill>
                  <a:srgbClr val="888888"/>
                </a:solidFill>
                <a:latin typeface="Open Sans"/>
                <a:ea typeface="Open Sans"/>
                <a:cs typeface="Open Sans"/>
                <a:sym typeface="Open Sans"/>
              </a:rPr>
              <a:t>. Association for Applied Sport Psychology.</a:t>
            </a:r>
            <a:endParaRPr/>
          </a:p>
          <a:p>
            <a:pPr indent="0" lvl="0" marL="0" marR="0" rtl="0" algn="just">
              <a:lnSpc>
                <a:spcPct val="80000"/>
              </a:lnSpc>
              <a:spcBef>
                <a:spcPts val="362"/>
              </a:spcBef>
              <a:spcAft>
                <a:spcPts val="0"/>
              </a:spcAft>
              <a:buClr>
                <a:srgbClr val="888888"/>
              </a:buClr>
              <a:buSzPts val="1812"/>
              <a:buFont typeface="Arial"/>
              <a:buNone/>
            </a:pPr>
            <a:r>
              <a:rPr lang="es-ES" sz="1812">
                <a:solidFill>
                  <a:srgbClr val="888888"/>
                </a:solidFill>
                <a:latin typeface="Open Sans"/>
                <a:ea typeface="Open Sans"/>
                <a:cs typeface="Open Sans"/>
                <a:sym typeface="Open Sans"/>
              </a:rPr>
              <a:t>- Meredith J. (2016). </a:t>
            </a:r>
            <a:r>
              <a:rPr lang="es-ES" sz="1812" u="sng">
                <a:solidFill>
                  <a:srgbClr val="888888"/>
                </a:solidFill>
                <a:latin typeface="Open Sans"/>
                <a:ea typeface="Open Sans"/>
                <a:cs typeface="Open Sans"/>
                <a:sym typeface="Open Sans"/>
                <a:hlinkClick r:id="rId7">
                  <a:extLst>
                    <a:ext uri="{A12FA001-AC4F-418D-AE19-62706E023703}">
                      <ahyp:hlinkClr val="tx"/>
                    </a:ext>
                  </a:extLst>
                </a:hlinkClick>
              </a:rPr>
              <a:t>Teach Your Young Athletes how to Fight</a:t>
            </a:r>
            <a:r>
              <a:rPr lang="es-ES" sz="1812">
                <a:solidFill>
                  <a:srgbClr val="888888"/>
                </a:solidFill>
                <a:latin typeface="Open Sans"/>
                <a:ea typeface="Open Sans"/>
                <a:cs typeface="Open Sans"/>
                <a:sym typeface="Open Sans"/>
              </a:rPr>
              <a:t>. USA Football.</a:t>
            </a:r>
            <a:endParaRPr/>
          </a:p>
          <a:p>
            <a:pPr indent="0" lvl="0" marL="0" marR="0" rtl="0" algn="just">
              <a:lnSpc>
                <a:spcPct val="80000"/>
              </a:lnSpc>
              <a:spcBef>
                <a:spcPts val="362"/>
              </a:spcBef>
              <a:spcAft>
                <a:spcPts val="0"/>
              </a:spcAft>
              <a:buClr>
                <a:srgbClr val="888888"/>
              </a:buClr>
              <a:buSzPts val="1812"/>
              <a:buFont typeface="Arial"/>
              <a:buNone/>
            </a:pPr>
            <a:r>
              <a:rPr lang="es-ES" sz="1812">
                <a:solidFill>
                  <a:srgbClr val="888888"/>
                </a:solidFill>
                <a:latin typeface="Open Sans"/>
                <a:ea typeface="Open Sans"/>
                <a:cs typeface="Open Sans"/>
                <a:sym typeface="Open Sans"/>
              </a:rPr>
              <a:t>- Snider J. (2016). </a:t>
            </a:r>
            <a:r>
              <a:rPr lang="es-ES" sz="1812" u="sng">
                <a:solidFill>
                  <a:srgbClr val="888888"/>
                </a:solidFill>
                <a:latin typeface="Open Sans"/>
                <a:ea typeface="Open Sans"/>
                <a:cs typeface="Open Sans"/>
                <a:sym typeface="Open Sans"/>
                <a:hlinkClick r:id="rId8">
                  <a:extLst>
                    <a:ext uri="{A12FA001-AC4F-418D-AE19-62706E023703}">
                      <ahyp:hlinkClr val="tx"/>
                    </a:ext>
                  </a:extLst>
                </a:hlinkClick>
              </a:rPr>
              <a:t>What to do when you don’t get along with a teammate</a:t>
            </a:r>
            <a:r>
              <a:rPr lang="es-ES" sz="1812">
                <a:solidFill>
                  <a:srgbClr val="888888"/>
                </a:solidFill>
                <a:latin typeface="Open Sans"/>
                <a:ea typeface="Open Sans"/>
                <a:cs typeface="Open Sans"/>
                <a:sym typeface="Open Sans"/>
              </a:rPr>
              <a:t>. Future Stars Summer Camps.</a:t>
            </a:r>
            <a:endParaRPr/>
          </a:p>
          <a:p>
            <a:pPr indent="0" lvl="0" marL="0" marR="0" rtl="0" algn="l">
              <a:lnSpc>
                <a:spcPct val="80000"/>
              </a:lnSpc>
              <a:spcBef>
                <a:spcPts val="300"/>
              </a:spcBef>
              <a:spcAft>
                <a:spcPts val="0"/>
              </a:spcAft>
              <a:buClr>
                <a:srgbClr val="888888"/>
              </a:buClr>
              <a:buSzPts val="1500"/>
              <a:buFont typeface="Arial"/>
              <a:buNone/>
            </a:pPr>
            <a:r>
              <a:t/>
            </a:r>
            <a:endParaRPr sz="1500">
              <a:solidFill>
                <a:srgbClr val="888888"/>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82"/>
          <p:cNvSpPr txBox="1"/>
          <p:nvPr>
            <p:ph idx="1" type="subTitle"/>
          </p:nvPr>
        </p:nvSpPr>
        <p:spPr>
          <a:xfrm>
            <a:off x="3654592" y="371787"/>
            <a:ext cx="2429576" cy="545351"/>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Clr>
                <a:srgbClr val="888888"/>
              </a:buClr>
              <a:buSzPts val="1679"/>
              <a:buNone/>
            </a:pPr>
            <a:r>
              <a:rPr b="1" lang="es-ES" sz="1679"/>
              <a:t>Lista de referencias</a:t>
            </a:r>
            <a:endParaRPr b="1" sz="1679"/>
          </a:p>
        </p:txBody>
      </p:sp>
      <p:pic>
        <p:nvPicPr>
          <p:cNvPr descr="C:\Users\Alex\Desktop\Loghi progetto\Erasmus+\eu_flag_co_funded_vect_pos_[cmyk]_right-[Convertito].png" id="862" name="Google Shape;862;p82"/>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863" name="Google Shape;863;p82"/>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864" name="Google Shape;864;p82"/>
          <p:cNvSpPr txBox="1"/>
          <p:nvPr/>
        </p:nvSpPr>
        <p:spPr>
          <a:xfrm>
            <a:off x="539552" y="1203598"/>
            <a:ext cx="8032976" cy="2296846"/>
          </a:xfrm>
          <a:prstGeom prst="rect">
            <a:avLst/>
          </a:prstGeom>
          <a:noFill/>
          <a:ln>
            <a:noFill/>
          </a:ln>
        </p:spPr>
        <p:txBody>
          <a:bodyPr anchorCtr="0" anchor="t" bIns="45700" lIns="91425" spcFirstLastPara="1" rIns="91425" wrap="square" tIns="45700">
            <a:normAutofit/>
          </a:bodyPr>
          <a:lstStyle/>
          <a:p>
            <a:pPr indent="-152400" lvl="0" marL="0" marR="0" rtl="0" algn="l">
              <a:spcBef>
                <a:spcPts val="0"/>
              </a:spcBef>
              <a:spcAft>
                <a:spcPts val="0"/>
              </a:spcAft>
              <a:buClr>
                <a:srgbClr val="888888"/>
              </a:buClr>
              <a:buSzPts val="2400"/>
              <a:buFont typeface="Arial"/>
              <a:buChar char="•"/>
            </a:pPr>
            <a:r>
              <a:rPr lang="es-ES" sz="2400">
                <a:solidFill>
                  <a:srgbClr val="888888"/>
                </a:solidFill>
                <a:latin typeface="Open Sans"/>
                <a:ea typeface="Open Sans"/>
                <a:cs typeface="Open Sans"/>
                <a:sym typeface="Open Sans"/>
              </a:rPr>
              <a:t> Richter, L. M., Mathews, S., Kagura, J., &amp; Nonterah, E. (2018). A longitudinal perspective on violence in the lives of South African children from the Birth to Twenty Plus cohort study in Johannesburg-Soweto. </a:t>
            </a:r>
            <a:r>
              <a:rPr i="1" lang="es-ES" sz="2400">
                <a:solidFill>
                  <a:srgbClr val="888888"/>
                </a:solidFill>
                <a:latin typeface="Open Sans"/>
                <a:ea typeface="Open Sans"/>
                <a:cs typeface="Open Sans"/>
                <a:sym typeface="Open Sans"/>
              </a:rPr>
              <a:t>South African Medical Journal</a:t>
            </a:r>
            <a:r>
              <a:rPr lang="es-ES" sz="2400">
                <a:solidFill>
                  <a:srgbClr val="888888"/>
                </a:solidFill>
                <a:latin typeface="Open Sans"/>
                <a:ea typeface="Open Sans"/>
                <a:cs typeface="Open Sans"/>
                <a:sym typeface="Open Sans"/>
              </a:rPr>
              <a:t>, </a:t>
            </a:r>
            <a:r>
              <a:rPr i="1" lang="es-ES" sz="2400">
                <a:solidFill>
                  <a:srgbClr val="888888"/>
                </a:solidFill>
                <a:latin typeface="Open Sans"/>
                <a:ea typeface="Open Sans"/>
                <a:cs typeface="Open Sans"/>
                <a:sym typeface="Open Sans"/>
              </a:rPr>
              <a:t>108</a:t>
            </a:r>
            <a:r>
              <a:rPr lang="es-ES" sz="2400">
                <a:solidFill>
                  <a:srgbClr val="888888"/>
                </a:solidFill>
                <a:latin typeface="Open Sans"/>
                <a:ea typeface="Open Sans"/>
                <a:cs typeface="Open Sans"/>
                <a:sym typeface="Open Sans"/>
              </a:rPr>
              <a:t>(3), 181-186.</a:t>
            </a:r>
            <a:endParaRPr/>
          </a:p>
          <a:p>
            <a:pPr indent="0" lvl="0" marL="0" marR="0" rtl="0" algn="l">
              <a:spcBef>
                <a:spcPts val="48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83"/>
          <p:cNvSpPr txBox="1"/>
          <p:nvPr>
            <p:ph idx="1" type="subTitle"/>
          </p:nvPr>
        </p:nvSpPr>
        <p:spPr>
          <a:xfrm>
            <a:off x="3654592" y="371787"/>
            <a:ext cx="2573592" cy="54535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888888"/>
              </a:buClr>
              <a:buSzPts val="2040"/>
              <a:buNone/>
            </a:pPr>
            <a:r>
              <a:rPr b="1" lang="es-ES" sz="2040"/>
              <a:t>Lista de referencias</a:t>
            </a:r>
            <a:endParaRPr b="1" sz="2040"/>
          </a:p>
        </p:txBody>
      </p:sp>
      <p:pic>
        <p:nvPicPr>
          <p:cNvPr descr="C:\Users\Alex\Desktop\Loghi progetto\Erasmus+\eu_flag_co_funded_vect_pos_[cmyk]_right-[Convertito].png" id="870" name="Google Shape;870;p83"/>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871" name="Google Shape;871;p83"/>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872" name="Google Shape;872;p83"/>
          <p:cNvSpPr txBox="1"/>
          <p:nvPr/>
        </p:nvSpPr>
        <p:spPr>
          <a:xfrm>
            <a:off x="539552" y="1203598"/>
            <a:ext cx="8247290" cy="2153970"/>
          </a:xfrm>
          <a:prstGeom prst="rect">
            <a:avLst/>
          </a:prstGeom>
          <a:noFill/>
          <a:ln>
            <a:noFill/>
          </a:ln>
        </p:spPr>
        <p:txBody>
          <a:bodyPr anchorCtr="0" anchor="t" bIns="45700" lIns="91425" spcFirstLastPara="1" rIns="91425" wrap="square" tIns="45700">
            <a:noAutofit/>
          </a:bodyPr>
          <a:lstStyle/>
          <a:p>
            <a:pPr indent="-114300" lvl="0" marL="0" marR="0" rtl="0" algn="l">
              <a:spcBef>
                <a:spcPts val="0"/>
              </a:spcBef>
              <a:spcAft>
                <a:spcPts val="0"/>
              </a:spcAft>
              <a:buClr>
                <a:srgbClr val="888888"/>
              </a:buClr>
              <a:buSzPts val="1800"/>
              <a:buFont typeface="Arial"/>
              <a:buChar char="•"/>
            </a:pPr>
            <a:r>
              <a:rPr lang="es-ES" sz="1800">
                <a:solidFill>
                  <a:srgbClr val="888888"/>
                </a:solidFill>
                <a:latin typeface="Open Sans"/>
                <a:ea typeface="Open Sans"/>
                <a:cs typeface="Open Sans"/>
                <a:sym typeface="Open Sans"/>
              </a:rPr>
              <a:t> Lerner, R.M., &amp; Lerner, J.V. (2006). Toward a new vision and vocabulary about adolescence: Theoretical, empirical, and applied bases of a “Positive Youth Development” perspective. In L. Balter &amp; C.S. Tamis-LeMonda (Eds.), </a:t>
            </a:r>
            <a:r>
              <a:rPr i="1" lang="es-ES" sz="1800">
                <a:solidFill>
                  <a:srgbClr val="888888"/>
                </a:solidFill>
                <a:latin typeface="Open Sans"/>
                <a:ea typeface="Open Sans"/>
                <a:cs typeface="Open Sans"/>
                <a:sym typeface="Open Sans"/>
              </a:rPr>
              <a:t>Child psychology: A handbook of contemporary issues</a:t>
            </a:r>
            <a:r>
              <a:rPr lang="es-ES" sz="1800">
                <a:solidFill>
                  <a:srgbClr val="888888"/>
                </a:solidFill>
                <a:latin typeface="Open Sans"/>
                <a:ea typeface="Open Sans"/>
                <a:cs typeface="Open Sans"/>
                <a:sym typeface="Open Sans"/>
              </a:rPr>
              <a:t> (pp. 445–469). New York: Psychology Press</a:t>
            </a:r>
            <a:endParaRPr sz="1800">
              <a:solidFill>
                <a:srgbClr val="888888"/>
              </a:solidFill>
              <a:latin typeface="Open Sans"/>
              <a:ea typeface="Open Sans"/>
              <a:cs typeface="Open Sans"/>
              <a:sym typeface="Open Sans"/>
            </a:endParaRPr>
          </a:p>
          <a:p>
            <a:pPr indent="-114300" lvl="0" marL="0" marR="0" rtl="0" algn="l">
              <a:spcBef>
                <a:spcPts val="360"/>
              </a:spcBef>
              <a:spcAft>
                <a:spcPts val="0"/>
              </a:spcAft>
              <a:buClr>
                <a:srgbClr val="888888"/>
              </a:buClr>
              <a:buSzPts val="1800"/>
              <a:buFont typeface="Arial"/>
              <a:buChar char="•"/>
            </a:pPr>
            <a:r>
              <a:rPr lang="es-ES" sz="1800">
                <a:solidFill>
                  <a:srgbClr val="888888"/>
                </a:solidFill>
                <a:latin typeface="Open Sans"/>
                <a:ea typeface="Open Sans"/>
                <a:cs typeface="Open Sans"/>
                <a:sym typeface="Open Sans"/>
              </a:rPr>
              <a:t> Weiss, M. R. (2011). Teach the children well: A holistic approach to developing psychosocial and behavioral competencies through physical education. </a:t>
            </a:r>
            <a:r>
              <a:rPr i="1" lang="es-ES" sz="1800">
                <a:solidFill>
                  <a:srgbClr val="888888"/>
                </a:solidFill>
                <a:latin typeface="Open Sans"/>
                <a:ea typeface="Open Sans"/>
                <a:cs typeface="Open Sans"/>
                <a:sym typeface="Open Sans"/>
              </a:rPr>
              <a:t>Quest</a:t>
            </a:r>
            <a:r>
              <a:rPr lang="es-ES" sz="1800">
                <a:solidFill>
                  <a:srgbClr val="888888"/>
                </a:solidFill>
                <a:latin typeface="Open Sans"/>
                <a:ea typeface="Open Sans"/>
                <a:cs typeface="Open Sans"/>
                <a:sym typeface="Open Sans"/>
              </a:rPr>
              <a:t>, </a:t>
            </a:r>
            <a:r>
              <a:rPr i="1" lang="es-ES" sz="1800">
                <a:solidFill>
                  <a:srgbClr val="888888"/>
                </a:solidFill>
                <a:latin typeface="Open Sans"/>
                <a:ea typeface="Open Sans"/>
                <a:cs typeface="Open Sans"/>
                <a:sym typeface="Open Sans"/>
              </a:rPr>
              <a:t>63</a:t>
            </a:r>
            <a:r>
              <a:rPr lang="es-ES" sz="1800">
                <a:solidFill>
                  <a:srgbClr val="888888"/>
                </a:solidFill>
                <a:latin typeface="Open Sans"/>
                <a:ea typeface="Open Sans"/>
                <a:cs typeface="Open Sans"/>
                <a:sym typeface="Open Sans"/>
              </a:rPr>
              <a:t>(1), 55-65.</a:t>
            </a:r>
            <a:endParaRPr sz="1800">
              <a:solidFill>
                <a:srgbClr val="888888"/>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pic>
        <p:nvPicPr>
          <p:cNvPr descr="C:\Users\Alex\Desktop\Loghi progetto\Erasmus+\eu_flag_co_funded_vect_pos_[cmyk]_right-[Convertito].png" id="877" name="Google Shape;877;p84"/>
          <p:cNvPicPr preferRelativeResize="0"/>
          <p:nvPr/>
        </p:nvPicPr>
        <p:blipFill rotWithShape="1">
          <a:blip r:embed="rId3">
            <a:alphaModFix/>
          </a:blip>
          <a:srcRect b="0" l="0" r="0" t="0"/>
          <a:stretch/>
        </p:blipFill>
        <p:spPr>
          <a:xfrm>
            <a:off x="323528" y="4376860"/>
            <a:ext cx="1906823" cy="545351"/>
          </a:xfrm>
          <a:prstGeom prst="rect">
            <a:avLst/>
          </a:prstGeom>
          <a:noFill/>
          <a:ln>
            <a:noFill/>
          </a:ln>
        </p:spPr>
      </p:pic>
      <p:sp>
        <p:nvSpPr>
          <p:cNvPr id="878" name="Google Shape;878;p84"/>
          <p:cNvSpPr txBox="1"/>
          <p:nvPr/>
        </p:nvSpPr>
        <p:spPr>
          <a:xfrm>
            <a:off x="2466714" y="4344837"/>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879" name="Google Shape;879;p84"/>
          <p:cNvSpPr txBox="1"/>
          <p:nvPr/>
        </p:nvSpPr>
        <p:spPr>
          <a:xfrm>
            <a:off x="459415" y="2129312"/>
            <a:ext cx="8247290" cy="2153970"/>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a:p>
            <a:pPr indent="0" lvl="0" marL="0" marR="0" rtl="0" algn="ctr">
              <a:spcBef>
                <a:spcPts val="360"/>
              </a:spcBef>
              <a:spcAft>
                <a:spcPts val="0"/>
              </a:spcAft>
              <a:buClr>
                <a:srgbClr val="888888"/>
              </a:buClr>
              <a:buSzPts val="1800"/>
              <a:buFont typeface="Arial"/>
              <a:buNone/>
            </a:pPr>
            <a:r>
              <a:rPr b="1" lang="es-ES" sz="1800">
                <a:solidFill>
                  <a:srgbClr val="888888"/>
                </a:solidFill>
                <a:latin typeface="Open Sans"/>
                <a:ea typeface="Open Sans"/>
                <a:cs typeface="Open Sans"/>
                <a:sym typeface="Open Sans"/>
              </a:rPr>
              <a:t>Ambra Gentile, Antonino Bianco, Antonio Palma, Stefano Boca</a:t>
            </a:r>
            <a:endParaRPr/>
          </a:p>
          <a:p>
            <a:pPr indent="0" lvl="0" marL="0" marR="0" rtl="0" algn="ctr">
              <a:spcBef>
                <a:spcPts val="360"/>
              </a:spcBef>
              <a:spcAft>
                <a:spcPts val="0"/>
              </a:spcAft>
              <a:buClr>
                <a:srgbClr val="888888"/>
              </a:buClr>
              <a:buSzPts val="1800"/>
              <a:buFont typeface="Arial"/>
              <a:buNone/>
            </a:pPr>
            <a:r>
              <a:rPr b="1" lang="es-ES" sz="1800">
                <a:solidFill>
                  <a:srgbClr val="888888"/>
                </a:solidFill>
                <a:latin typeface="Open Sans"/>
                <a:ea typeface="Open Sans"/>
                <a:cs typeface="Open Sans"/>
                <a:sym typeface="Open Sans"/>
              </a:rPr>
              <a:t>UNIPA</a:t>
            </a:r>
            <a:endParaRPr b="1" sz="1800">
              <a:solidFill>
                <a:srgbClr val="888888"/>
              </a:solidFill>
              <a:latin typeface="Open Sans"/>
              <a:ea typeface="Open Sans"/>
              <a:cs typeface="Open Sans"/>
              <a:sym typeface="Open Sans"/>
            </a:endParaRPr>
          </a:p>
        </p:txBody>
      </p:sp>
      <p:sp>
        <p:nvSpPr>
          <p:cNvPr id="880" name="Google Shape;880;p84"/>
          <p:cNvSpPr/>
          <p:nvPr/>
        </p:nvSpPr>
        <p:spPr>
          <a:xfrm>
            <a:off x="2483768" y="1779662"/>
            <a:ext cx="41985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rgbClr val="7F7F7F"/>
                </a:solidFill>
                <a:latin typeface="Open Sans"/>
                <a:ea typeface="Open Sans"/>
                <a:cs typeface="Open Sans"/>
                <a:sym typeface="Open Sans"/>
              </a:rPr>
              <a:t>Los materiales han sido realizados por:</a:t>
            </a:r>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pic>
        <p:nvPicPr>
          <p:cNvPr descr="C:\Users\Alex\Desktop\Loghi progetto\Erasmus+\eu_flag_co_funded_vect_pos_[cmyk]_right-[Convertito].png" id="885" name="Google Shape;885;p85"/>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886" name="Google Shape;886;p85"/>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grpSp>
        <p:nvGrpSpPr>
          <p:cNvPr id="887" name="Google Shape;887;p85"/>
          <p:cNvGrpSpPr/>
          <p:nvPr/>
        </p:nvGrpSpPr>
        <p:grpSpPr>
          <a:xfrm>
            <a:off x="395536" y="3223318"/>
            <a:ext cx="8289810" cy="503270"/>
            <a:chOff x="-5652934" y="7068537"/>
            <a:chExt cx="16749559" cy="1016858"/>
          </a:xfrm>
        </p:grpSpPr>
        <p:pic>
          <p:nvPicPr>
            <p:cNvPr descr="K:\Progetti CESIE - da 26-11-2013\SAVE\Partners\defoin.jpeg" id="888" name="Google Shape;888;p85"/>
            <p:cNvPicPr preferRelativeResize="0"/>
            <p:nvPr/>
          </p:nvPicPr>
          <p:blipFill rotWithShape="1">
            <a:blip r:embed="rId4">
              <a:alphaModFix/>
            </a:blip>
            <a:srcRect b="0" l="0" r="0" t="0"/>
            <a:stretch/>
          </p:blipFill>
          <p:spPr>
            <a:xfrm>
              <a:off x="7905164" y="7089885"/>
              <a:ext cx="882923" cy="882923"/>
            </a:xfrm>
            <a:prstGeom prst="rect">
              <a:avLst/>
            </a:prstGeom>
            <a:noFill/>
            <a:ln>
              <a:noFill/>
            </a:ln>
          </p:spPr>
        </p:pic>
        <p:pic>
          <p:nvPicPr>
            <p:cNvPr descr="K:\Progetti CESIE - da 26-11-2013\SAVE\Partners\LithuanianUnionOfSportsFederations.jpg" id="889" name="Google Shape;889;p85"/>
            <p:cNvPicPr preferRelativeResize="0"/>
            <p:nvPr/>
          </p:nvPicPr>
          <p:blipFill rotWithShape="1">
            <a:blip r:embed="rId5">
              <a:alphaModFix/>
            </a:blip>
            <a:srcRect b="0" l="0" r="0" t="0"/>
            <a:stretch/>
          </p:blipFill>
          <p:spPr>
            <a:xfrm>
              <a:off x="3419872" y="7232912"/>
              <a:ext cx="1502704" cy="686149"/>
            </a:xfrm>
            <a:prstGeom prst="rect">
              <a:avLst/>
            </a:prstGeom>
            <a:noFill/>
            <a:ln>
              <a:noFill/>
            </a:ln>
          </p:spPr>
        </p:pic>
        <p:pic>
          <p:nvPicPr>
            <p:cNvPr descr="K:\Progetti CESIE - da 26-11-2013\SAVE\Partners\LSU.jpg" id="890" name="Google Shape;890;p85"/>
            <p:cNvPicPr preferRelativeResize="0"/>
            <p:nvPr/>
          </p:nvPicPr>
          <p:blipFill rotWithShape="1">
            <a:blip r:embed="rId6">
              <a:alphaModFix/>
            </a:blip>
            <a:srcRect b="0" l="0" r="0" t="0"/>
            <a:stretch/>
          </p:blipFill>
          <p:spPr>
            <a:xfrm>
              <a:off x="-5652934" y="7280408"/>
              <a:ext cx="1582921" cy="674033"/>
            </a:xfrm>
            <a:prstGeom prst="rect">
              <a:avLst/>
            </a:prstGeom>
            <a:noFill/>
            <a:ln>
              <a:noFill/>
            </a:ln>
          </p:spPr>
        </p:pic>
        <p:pic>
          <p:nvPicPr>
            <p:cNvPr descr="K:\Progetti CESIE - da 26-11-2013\SAVE\Partners\NOVISAD.jpg" id="891" name="Google Shape;891;p85"/>
            <p:cNvPicPr preferRelativeResize="0"/>
            <p:nvPr/>
          </p:nvPicPr>
          <p:blipFill rotWithShape="1">
            <a:blip r:embed="rId7">
              <a:alphaModFix/>
            </a:blip>
            <a:srcRect b="0" l="0" r="0" t="0"/>
            <a:stretch/>
          </p:blipFill>
          <p:spPr>
            <a:xfrm>
              <a:off x="2240692" y="7068537"/>
              <a:ext cx="953101" cy="948468"/>
            </a:xfrm>
            <a:prstGeom prst="rect">
              <a:avLst/>
            </a:prstGeom>
            <a:noFill/>
            <a:ln>
              <a:noFill/>
            </a:ln>
          </p:spPr>
        </p:pic>
        <p:pic>
          <p:nvPicPr>
            <p:cNvPr descr="K:\Progetti CESIE - da 26-11-2013\SAVE\Partners\sarajevo.jpg" id="892" name="Google Shape;892;p85"/>
            <p:cNvPicPr preferRelativeResize="0"/>
            <p:nvPr/>
          </p:nvPicPr>
          <p:blipFill rotWithShape="1">
            <a:blip r:embed="rId8">
              <a:alphaModFix/>
            </a:blip>
            <a:srcRect b="0" l="0" r="0" t="0"/>
            <a:stretch/>
          </p:blipFill>
          <p:spPr>
            <a:xfrm>
              <a:off x="1012410" y="7114656"/>
              <a:ext cx="939133" cy="939133"/>
            </a:xfrm>
            <a:prstGeom prst="rect">
              <a:avLst/>
            </a:prstGeom>
            <a:noFill/>
            <a:ln>
              <a:noFill/>
            </a:ln>
          </p:spPr>
        </p:pic>
        <p:pic>
          <p:nvPicPr>
            <p:cNvPr descr="K:\Progetti CESIE - da 26-11-2013\SAVE\Partners\SPLIT.jpg" id="893" name="Google Shape;893;p85"/>
            <p:cNvPicPr preferRelativeResize="0"/>
            <p:nvPr/>
          </p:nvPicPr>
          <p:blipFill rotWithShape="1">
            <a:blip r:embed="rId9">
              <a:alphaModFix/>
            </a:blip>
            <a:srcRect b="0" l="0" r="0" t="0"/>
            <a:stretch/>
          </p:blipFill>
          <p:spPr>
            <a:xfrm>
              <a:off x="-3780928" y="7315787"/>
              <a:ext cx="2221702" cy="603274"/>
            </a:xfrm>
            <a:prstGeom prst="rect">
              <a:avLst/>
            </a:prstGeom>
            <a:noFill/>
            <a:ln>
              <a:noFill/>
            </a:ln>
          </p:spPr>
        </p:pic>
        <p:pic>
          <p:nvPicPr>
            <p:cNvPr descr="K:\Progetti CESIE - da 26-11-2013\SAVE\Partners\UNIPA.jpg" id="894" name="Google Shape;894;p85"/>
            <p:cNvPicPr preferRelativeResize="0"/>
            <p:nvPr/>
          </p:nvPicPr>
          <p:blipFill rotWithShape="1">
            <a:blip r:embed="rId10">
              <a:alphaModFix/>
            </a:blip>
            <a:srcRect b="0" l="0" r="0" t="0"/>
            <a:stretch/>
          </p:blipFill>
          <p:spPr>
            <a:xfrm>
              <a:off x="-1292704" y="7136927"/>
              <a:ext cx="2003904" cy="948467"/>
            </a:xfrm>
            <a:prstGeom prst="rect">
              <a:avLst/>
            </a:prstGeom>
            <a:noFill/>
            <a:ln>
              <a:noFill/>
            </a:ln>
          </p:spPr>
        </p:pic>
        <p:pic>
          <p:nvPicPr>
            <p:cNvPr descr="K:\Progetti CESIE - da 26-11-2013\SAVE\Partners\WUS AUSTRIA.jpg" id="895" name="Google Shape;895;p85"/>
            <p:cNvPicPr preferRelativeResize="0"/>
            <p:nvPr/>
          </p:nvPicPr>
          <p:blipFill rotWithShape="1">
            <a:blip r:embed="rId11">
              <a:alphaModFix/>
            </a:blip>
            <a:srcRect b="0" l="0" r="0" t="0"/>
            <a:stretch/>
          </p:blipFill>
          <p:spPr>
            <a:xfrm>
              <a:off x="5148064" y="7337904"/>
              <a:ext cx="2519146" cy="492636"/>
            </a:xfrm>
            <a:prstGeom prst="rect">
              <a:avLst/>
            </a:prstGeom>
            <a:noFill/>
            <a:ln>
              <a:noFill/>
            </a:ln>
          </p:spPr>
        </p:pic>
        <p:pic>
          <p:nvPicPr>
            <p:cNvPr descr="K:\Materiale CESIE\Logo\CESIE-logo-web.png" id="896" name="Google Shape;896;p85"/>
            <p:cNvPicPr preferRelativeResize="0"/>
            <p:nvPr/>
          </p:nvPicPr>
          <p:blipFill rotWithShape="1">
            <a:blip r:embed="rId12">
              <a:alphaModFix/>
            </a:blip>
            <a:srcRect b="0" l="0" r="0" t="0"/>
            <a:stretch/>
          </p:blipFill>
          <p:spPr>
            <a:xfrm>
              <a:off x="9144000" y="7305617"/>
              <a:ext cx="1952625" cy="476250"/>
            </a:xfrm>
            <a:prstGeom prst="rect">
              <a:avLst/>
            </a:prstGeom>
            <a:noFill/>
            <a:ln>
              <a:noFill/>
            </a:ln>
          </p:spPr>
        </p:pic>
      </p:grpSp>
      <p:sp>
        <p:nvSpPr>
          <p:cNvPr id="897" name="Google Shape;897;p85"/>
          <p:cNvSpPr txBox="1"/>
          <p:nvPr/>
        </p:nvSpPr>
        <p:spPr>
          <a:xfrm>
            <a:off x="1000100" y="214296"/>
            <a:ext cx="728667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Fin de la unidad 5</a:t>
            </a:r>
            <a:endParaRPr b="1" sz="1800">
              <a:solidFill>
                <a:srgbClr val="7F7F7F"/>
              </a:solidFill>
              <a:latin typeface="Open Sans"/>
              <a:ea typeface="Open Sans"/>
              <a:cs typeface="Open Sans"/>
              <a:sym typeface="Open Sans"/>
            </a:endParaRPr>
          </a:p>
        </p:txBody>
      </p:sp>
    </p:spTree>
  </p:cSld>
  <p:clrMapOvr>
    <a:masterClrMapping/>
  </p:clrMapOvr>
  <mc:AlternateContent>
    <mc:Choice Requires="p14">
      <p:transition spd="med">
        <p14:reveal dir="l"/>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pic>
        <p:nvPicPr>
          <p:cNvPr descr="C:\Users\Alex\Desktop\Loghi progetto\Erasmus+\eu_flag_co_funded_vect_pos_[cmyk]_right-[Convertito].png" id="902" name="Google Shape;902;p86"/>
          <p:cNvPicPr preferRelativeResize="0"/>
          <p:nvPr/>
        </p:nvPicPr>
        <p:blipFill rotWithShape="1">
          <a:blip r:embed="rId3">
            <a:alphaModFix/>
          </a:blip>
          <a:srcRect b="0" l="0" r="0" t="0"/>
          <a:stretch/>
        </p:blipFill>
        <p:spPr>
          <a:xfrm>
            <a:off x="375587" y="4241630"/>
            <a:ext cx="1906823" cy="545351"/>
          </a:xfrm>
          <a:prstGeom prst="rect">
            <a:avLst/>
          </a:prstGeom>
          <a:noFill/>
          <a:ln>
            <a:noFill/>
          </a:ln>
        </p:spPr>
      </p:pic>
      <p:sp>
        <p:nvSpPr>
          <p:cNvPr id="903" name="Google Shape;903;p86"/>
          <p:cNvSpPr txBox="1"/>
          <p:nvPr/>
        </p:nvSpPr>
        <p:spPr>
          <a:xfrm>
            <a:off x="2483768" y="4194599"/>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grpSp>
        <p:nvGrpSpPr>
          <p:cNvPr id="904" name="Google Shape;904;p86"/>
          <p:cNvGrpSpPr/>
          <p:nvPr/>
        </p:nvGrpSpPr>
        <p:grpSpPr>
          <a:xfrm>
            <a:off x="395536" y="3223318"/>
            <a:ext cx="8289810" cy="503270"/>
            <a:chOff x="-5652934" y="7068537"/>
            <a:chExt cx="16749559" cy="1016858"/>
          </a:xfrm>
        </p:grpSpPr>
        <p:pic>
          <p:nvPicPr>
            <p:cNvPr descr="K:\Progetti CESIE - da 26-11-2013\SAVE\Partners\defoin.jpeg" id="905" name="Google Shape;905;p86"/>
            <p:cNvPicPr preferRelativeResize="0"/>
            <p:nvPr/>
          </p:nvPicPr>
          <p:blipFill rotWithShape="1">
            <a:blip r:embed="rId4">
              <a:alphaModFix/>
            </a:blip>
            <a:srcRect b="0" l="0" r="0" t="0"/>
            <a:stretch/>
          </p:blipFill>
          <p:spPr>
            <a:xfrm>
              <a:off x="7905164" y="7089885"/>
              <a:ext cx="882923" cy="882923"/>
            </a:xfrm>
            <a:prstGeom prst="rect">
              <a:avLst/>
            </a:prstGeom>
            <a:noFill/>
            <a:ln>
              <a:noFill/>
            </a:ln>
          </p:spPr>
        </p:pic>
        <p:pic>
          <p:nvPicPr>
            <p:cNvPr descr="K:\Progetti CESIE - da 26-11-2013\SAVE\Partners\LithuanianUnionOfSportsFederations.jpg" id="906" name="Google Shape;906;p86"/>
            <p:cNvPicPr preferRelativeResize="0"/>
            <p:nvPr/>
          </p:nvPicPr>
          <p:blipFill rotWithShape="1">
            <a:blip r:embed="rId5">
              <a:alphaModFix/>
            </a:blip>
            <a:srcRect b="0" l="0" r="0" t="0"/>
            <a:stretch/>
          </p:blipFill>
          <p:spPr>
            <a:xfrm>
              <a:off x="3419872" y="7232912"/>
              <a:ext cx="1502704" cy="686149"/>
            </a:xfrm>
            <a:prstGeom prst="rect">
              <a:avLst/>
            </a:prstGeom>
            <a:noFill/>
            <a:ln>
              <a:noFill/>
            </a:ln>
          </p:spPr>
        </p:pic>
        <p:pic>
          <p:nvPicPr>
            <p:cNvPr descr="K:\Progetti CESIE - da 26-11-2013\SAVE\Partners\LSU.jpg" id="907" name="Google Shape;907;p86"/>
            <p:cNvPicPr preferRelativeResize="0"/>
            <p:nvPr/>
          </p:nvPicPr>
          <p:blipFill rotWithShape="1">
            <a:blip r:embed="rId6">
              <a:alphaModFix/>
            </a:blip>
            <a:srcRect b="0" l="0" r="0" t="0"/>
            <a:stretch/>
          </p:blipFill>
          <p:spPr>
            <a:xfrm>
              <a:off x="-5652934" y="7280408"/>
              <a:ext cx="1582921" cy="674033"/>
            </a:xfrm>
            <a:prstGeom prst="rect">
              <a:avLst/>
            </a:prstGeom>
            <a:noFill/>
            <a:ln>
              <a:noFill/>
            </a:ln>
          </p:spPr>
        </p:pic>
        <p:pic>
          <p:nvPicPr>
            <p:cNvPr descr="K:\Progetti CESIE - da 26-11-2013\SAVE\Partners\NOVISAD.jpg" id="908" name="Google Shape;908;p86"/>
            <p:cNvPicPr preferRelativeResize="0"/>
            <p:nvPr/>
          </p:nvPicPr>
          <p:blipFill rotWithShape="1">
            <a:blip r:embed="rId7">
              <a:alphaModFix/>
            </a:blip>
            <a:srcRect b="0" l="0" r="0" t="0"/>
            <a:stretch/>
          </p:blipFill>
          <p:spPr>
            <a:xfrm>
              <a:off x="2240692" y="7068537"/>
              <a:ext cx="953101" cy="948468"/>
            </a:xfrm>
            <a:prstGeom prst="rect">
              <a:avLst/>
            </a:prstGeom>
            <a:noFill/>
            <a:ln>
              <a:noFill/>
            </a:ln>
          </p:spPr>
        </p:pic>
        <p:pic>
          <p:nvPicPr>
            <p:cNvPr descr="K:\Progetti CESIE - da 26-11-2013\SAVE\Partners\sarajevo.jpg" id="909" name="Google Shape;909;p86"/>
            <p:cNvPicPr preferRelativeResize="0"/>
            <p:nvPr/>
          </p:nvPicPr>
          <p:blipFill rotWithShape="1">
            <a:blip r:embed="rId8">
              <a:alphaModFix/>
            </a:blip>
            <a:srcRect b="0" l="0" r="0" t="0"/>
            <a:stretch/>
          </p:blipFill>
          <p:spPr>
            <a:xfrm>
              <a:off x="1012410" y="7114656"/>
              <a:ext cx="939133" cy="939133"/>
            </a:xfrm>
            <a:prstGeom prst="rect">
              <a:avLst/>
            </a:prstGeom>
            <a:noFill/>
            <a:ln>
              <a:noFill/>
            </a:ln>
          </p:spPr>
        </p:pic>
        <p:pic>
          <p:nvPicPr>
            <p:cNvPr descr="K:\Progetti CESIE - da 26-11-2013\SAVE\Partners\SPLIT.jpg" id="910" name="Google Shape;910;p86"/>
            <p:cNvPicPr preferRelativeResize="0"/>
            <p:nvPr/>
          </p:nvPicPr>
          <p:blipFill rotWithShape="1">
            <a:blip r:embed="rId9">
              <a:alphaModFix/>
            </a:blip>
            <a:srcRect b="0" l="0" r="0" t="0"/>
            <a:stretch/>
          </p:blipFill>
          <p:spPr>
            <a:xfrm>
              <a:off x="-3780928" y="7315787"/>
              <a:ext cx="2221702" cy="603274"/>
            </a:xfrm>
            <a:prstGeom prst="rect">
              <a:avLst/>
            </a:prstGeom>
            <a:noFill/>
            <a:ln>
              <a:noFill/>
            </a:ln>
          </p:spPr>
        </p:pic>
        <p:pic>
          <p:nvPicPr>
            <p:cNvPr descr="K:\Progetti CESIE - da 26-11-2013\SAVE\Partners\UNIPA.jpg" id="911" name="Google Shape;911;p86"/>
            <p:cNvPicPr preferRelativeResize="0"/>
            <p:nvPr/>
          </p:nvPicPr>
          <p:blipFill rotWithShape="1">
            <a:blip r:embed="rId10">
              <a:alphaModFix/>
            </a:blip>
            <a:srcRect b="0" l="0" r="0" t="0"/>
            <a:stretch/>
          </p:blipFill>
          <p:spPr>
            <a:xfrm>
              <a:off x="-1292704" y="7136927"/>
              <a:ext cx="2003904" cy="948467"/>
            </a:xfrm>
            <a:prstGeom prst="rect">
              <a:avLst/>
            </a:prstGeom>
            <a:noFill/>
            <a:ln>
              <a:noFill/>
            </a:ln>
          </p:spPr>
        </p:pic>
        <p:pic>
          <p:nvPicPr>
            <p:cNvPr descr="K:\Progetti CESIE - da 26-11-2013\SAVE\Partners\WUS AUSTRIA.jpg" id="912" name="Google Shape;912;p86"/>
            <p:cNvPicPr preferRelativeResize="0"/>
            <p:nvPr/>
          </p:nvPicPr>
          <p:blipFill rotWithShape="1">
            <a:blip r:embed="rId11">
              <a:alphaModFix/>
            </a:blip>
            <a:srcRect b="0" l="0" r="0" t="0"/>
            <a:stretch/>
          </p:blipFill>
          <p:spPr>
            <a:xfrm>
              <a:off x="5148064" y="7337904"/>
              <a:ext cx="2519146" cy="492636"/>
            </a:xfrm>
            <a:prstGeom prst="rect">
              <a:avLst/>
            </a:prstGeom>
            <a:noFill/>
            <a:ln>
              <a:noFill/>
            </a:ln>
          </p:spPr>
        </p:pic>
        <p:pic>
          <p:nvPicPr>
            <p:cNvPr descr="K:\Materiale CESIE\Logo\CESIE-logo-web.png" id="913" name="Google Shape;913;p86"/>
            <p:cNvPicPr preferRelativeResize="0"/>
            <p:nvPr/>
          </p:nvPicPr>
          <p:blipFill rotWithShape="1">
            <a:blip r:embed="rId12">
              <a:alphaModFix/>
            </a:blip>
            <a:srcRect b="0" l="0" r="0" t="0"/>
            <a:stretch/>
          </p:blipFill>
          <p:spPr>
            <a:xfrm>
              <a:off x="9144000" y="7305617"/>
              <a:ext cx="1952625" cy="476250"/>
            </a:xfrm>
            <a:prstGeom prst="rect">
              <a:avLst/>
            </a:prstGeom>
            <a:noFill/>
            <a:ln>
              <a:noFill/>
            </a:ln>
          </p:spPr>
        </p:pic>
      </p:grpSp>
    </p:spTree>
  </p:cSld>
  <p:clrMapOvr>
    <a:masterClrMapping/>
  </p:clrMapOvr>
  <mc:AlternateContent>
    <mc:Choice Requires="p14">
      <p:transition spd="med">
        <p14:revea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9"/>
          <p:cNvSpPr txBox="1"/>
          <p:nvPr>
            <p:ph idx="1" type="subTitle"/>
          </p:nvPr>
        </p:nvSpPr>
        <p:spPr>
          <a:xfrm>
            <a:off x="714348" y="142858"/>
            <a:ext cx="6400800" cy="39508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888888"/>
              </a:buClr>
              <a:buSzPts val="1400"/>
              <a:buNone/>
            </a:pPr>
            <a:r>
              <a:rPr b="1" lang="es-ES" sz="1400"/>
              <a:t>Unidad 1. Prejuicio y Teoría del Contacto.</a:t>
            </a:r>
            <a:endParaRPr/>
          </a:p>
          <a:p>
            <a:pPr indent="0" lvl="0" marL="0" rtl="0" algn="l">
              <a:spcBef>
                <a:spcPts val="360"/>
              </a:spcBef>
              <a:spcAft>
                <a:spcPts val="0"/>
              </a:spcAft>
              <a:buClr>
                <a:srgbClr val="888888"/>
              </a:buClr>
              <a:buSzPts val="1800"/>
              <a:buNone/>
            </a:pPr>
            <a:r>
              <a:t/>
            </a:r>
            <a:endParaRPr sz="1800"/>
          </a:p>
        </p:txBody>
      </p:sp>
      <p:pic>
        <p:nvPicPr>
          <p:cNvPr descr="C:\Users\Alex\Desktop\Loghi progetto\Erasmus+\eu_flag_co_funded_vect_pos_[cmyk]_right-[Convertito].png" id="105" name="Google Shape;105;p9"/>
          <p:cNvPicPr preferRelativeResize="0"/>
          <p:nvPr/>
        </p:nvPicPr>
        <p:blipFill rotWithShape="1">
          <a:blip r:embed="rId3">
            <a:alphaModFix/>
          </a:blip>
          <a:srcRect b="0" l="0" r="0" t="0"/>
          <a:stretch/>
        </p:blipFill>
        <p:spPr>
          <a:xfrm>
            <a:off x="395536" y="4482281"/>
            <a:ext cx="1906823" cy="545351"/>
          </a:xfrm>
          <a:prstGeom prst="rect">
            <a:avLst/>
          </a:prstGeom>
          <a:noFill/>
          <a:ln>
            <a:noFill/>
          </a:ln>
        </p:spPr>
      </p:pic>
      <p:sp>
        <p:nvSpPr>
          <p:cNvPr id="106" name="Google Shape;106;p9"/>
          <p:cNvSpPr txBox="1"/>
          <p:nvPr/>
        </p:nvSpPr>
        <p:spPr>
          <a:xfrm>
            <a:off x="2447865" y="4482281"/>
            <a:ext cx="6336704" cy="609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rgbClr val="7F7F7F"/>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a:solidFill>
                <a:srgbClr val="7F7F7F"/>
              </a:solidFill>
              <a:latin typeface="Arial Narrow"/>
              <a:ea typeface="Arial Narrow"/>
              <a:cs typeface="Arial Narrow"/>
              <a:sym typeface="Arial Narrow"/>
            </a:endParaRPr>
          </a:p>
        </p:txBody>
      </p:sp>
      <p:sp>
        <p:nvSpPr>
          <p:cNvPr id="107" name="Google Shape;107;p9"/>
          <p:cNvSpPr txBox="1"/>
          <p:nvPr/>
        </p:nvSpPr>
        <p:spPr>
          <a:xfrm>
            <a:off x="1475656" y="2046847"/>
            <a:ext cx="6400800" cy="609399"/>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2400"/>
              <a:buFont typeface="Arial"/>
              <a:buNone/>
            </a:pPr>
            <a:r>
              <a:t/>
            </a:r>
            <a:endParaRPr sz="2400">
              <a:solidFill>
                <a:srgbClr val="888888"/>
              </a:solidFill>
              <a:latin typeface="Open Sans"/>
              <a:ea typeface="Open Sans"/>
              <a:cs typeface="Open Sans"/>
              <a:sym typeface="Open Sans"/>
            </a:endParaRPr>
          </a:p>
        </p:txBody>
      </p:sp>
      <p:sp>
        <p:nvSpPr>
          <p:cNvPr id="108" name="Google Shape;108;p9"/>
          <p:cNvSpPr txBox="1"/>
          <p:nvPr/>
        </p:nvSpPr>
        <p:spPr>
          <a:xfrm>
            <a:off x="178582" y="1000608"/>
            <a:ext cx="8606190" cy="28315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7F7F7F"/>
                </a:solidFill>
                <a:latin typeface="Open Sans"/>
                <a:ea typeface="Open Sans"/>
                <a:cs typeface="Open Sans"/>
                <a:sym typeface="Open Sans"/>
              </a:rPr>
              <a:t>Principales teorías sobre el prejuicio</a:t>
            </a:r>
            <a:endParaRPr/>
          </a:p>
          <a:p>
            <a:pPr indent="0" lvl="0" marL="0" marR="0" rtl="0" algn="ctr">
              <a:spcBef>
                <a:spcPts val="0"/>
              </a:spcBef>
              <a:spcAft>
                <a:spcPts val="0"/>
              </a:spcAft>
              <a:buNone/>
            </a:pPr>
            <a:r>
              <a:t/>
            </a:r>
            <a:endParaRPr b="1" sz="1800">
              <a:solidFill>
                <a:srgbClr val="7F7F7F"/>
              </a:solidFill>
              <a:latin typeface="Open Sans"/>
              <a:ea typeface="Open Sans"/>
              <a:cs typeface="Open Sans"/>
              <a:sym typeface="Open Sans"/>
            </a:endParaRPr>
          </a:p>
          <a:p>
            <a:pPr indent="-342900" lvl="0" marL="342900" marR="0" rtl="0" algn="ctr">
              <a:spcBef>
                <a:spcPts val="0"/>
              </a:spcBef>
              <a:spcAft>
                <a:spcPts val="0"/>
              </a:spcAft>
              <a:buClr>
                <a:srgbClr val="7F7F7F"/>
              </a:buClr>
              <a:buSzPts val="1600"/>
              <a:buFont typeface="Open Sans"/>
              <a:buAutoNum type="arabicPeriod"/>
            </a:pPr>
            <a:r>
              <a:rPr lang="es-ES" sz="1600">
                <a:solidFill>
                  <a:srgbClr val="7F7F7F"/>
                </a:solidFill>
                <a:latin typeface="Open Sans"/>
                <a:ea typeface="Open Sans"/>
                <a:cs typeface="Open Sans"/>
                <a:sym typeface="Open Sans"/>
              </a:rPr>
              <a:t>El prejuicio como característica de la personalidad.</a:t>
            </a:r>
            <a:endParaRPr/>
          </a:p>
          <a:p>
            <a:pPr indent="-228600" lvl="0" marL="342900" marR="0" rtl="0" algn="ctr">
              <a:spcBef>
                <a:spcPts val="0"/>
              </a:spcBef>
              <a:spcAft>
                <a:spcPts val="0"/>
              </a:spcAft>
              <a:buClr>
                <a:schemeClr val="dk1"/>
              </a:buClr>
              <a:buSzPts val="1800"/>
              <a:buFont typeface="Palatino Linotype"/>
              <a:buNone/>
            </a:pPr>
            <a:r>
              <a:t/>
            </a:r>
            <a:endParaRPr b="1" sz="1800">
              <a:solidFill>
                <a:srgbClr val="7F7F7F"/>
              </a:solidFill>
              <a:latin typeface="Open Sans"/>
              <a:ea typeface="Open Sans"/>
              <a:cs typeface="Open Sans"/>
              <a:sym typeface="Open Sans"/>
            </a:endParaRPr>
          </a:p>
          <a:p>
            <a:pPr indent="-342900" lvl="0" marL="342900" marR="0" rtl="0" algn="just">
              <a:spcBef>
                <a:spcPts val="0"/>
              </a:spcBef>
              <a:spcAft>
                <a:spcPts val="0"/>
              </a:spcAft>
              <a:buNone/>
            </a:pPr>
            <a:r>
              <a:rPr lang="es-ES" sz="1800">
                <a:solidFill>
                  <a:srgbClr val="7F7F7F"/>
                </a:solidFill>
                <a:latin typeface="Open Sans"/>
                <a:ea typeface="Open Sans"/>
                <a:cs typeface="Open Sans"/>
                <a:sym typeface="Open Sans"/>
              </a:rPr>
              <a:t>     </a:t>
            </a:r>
            <a:r>
              <a:rPr b="1" lang="es-ES" sz="1800">
                <a:solidFill>
                  <a:srgbClr val="7F7F7F"/>
                </a:solidFill>
                <a:latin typeface="Open Sans"/>
                <a:ea typeface="Open Sans"/>
                <a:cs typeface="Open Sans"/>
                <a:sym typeface="Open Sans"/>
              </a:rPr>
              <a:t>Rockeach (1960) - Teoría de la personalidad dogmática</a:t>
            </a:r>
            <a:endParaRPr/>
          </a:p>
          <a:p>
            <a:pPr indent="-342900" lvl="0" marL="342900" marR="0" rtl="0" algn="just">
              <a:spcBef>
                <a:spcPts val="0"/>
              </a:spcBef>
              <a:spcAft>
                <a:spcPts val="0"/>
              </a:spcAft>
              <a:buNone/>
            </a:pPr>
            <a:r>
              <a:t/>
            </a:r>
            <a:endParaRPr b="1" sz="1800">
              <a:solidFill>
                <a:srgbClr val="7F7F7F"/>
              </a:solidFill>
              <a:latin typeface="Open Sans"/>
              <a:ea typeface="Open Sans"/>
              <a:cs typeface="Open Sans"/>
              <a:sym typeface="Open Sans"/>
            </a:endParaRPr>
          </a:p>
          <a:p>
            <a:pPr indent="-342900" lvl="0" marL="342900" marR="0" rtl="0" algn="just">
              <a:spcBef>
                <a:spcPts val="0"/>
              </a:spcBef>
              <a:spcAft>
                <a:spcPts val="0"/>
              </a:spcAft>
              <a:buNone/>
            </a:pPr>
            <a:r>
              <a:rPr lang="es-ES" sz="1800">
                <a:solidFill>
                  <a:srgbClr val="C00000"/>
                </a:solidFill>
                <a:latin typeface="Open Sans"/>
                <a:ea typeface="Open Sans"/>
                <a:cs typeface="Open Sans"/>
                <a:sym typeface="Open Sans"/>
              </a:rPr>
              <a:t>      </a:t>
            </a:r>
            <a:r>
              <a:rPr lang="es-ES" sz="1800">
                <a:solidFill>
                  <a:srgbClr val="7F7F7F"/>
                </a:solidFill>
                <a:latin typeface="Open Sans"/>
                <a:ea typeface="Open Sans"/>
                <a:cs typeface="Open Sans"/>
                <a:sym typeface="Open Sans"/>
              </a:rPr>
              <a:t>Las personas que se caracterizan por comportamientos discriminatorios están equipadas con una estructura cognitiva capaz de organizar las creencias e información de manera aislada, sin permitir expresar opiniones que sean incongruentes entre ellas.</a:t>
            </a:r>
            <a:endParaRPr sz="1800">
              <a:solidFill>
                <a:srgbClr val="7F7F7F"/>
              </a:solidFill>
              <a:latin typeface="Open Sans"/>
              <a:ea typeface="Open Sans"/>
              <a:cs typeface="Open Sans"/>
              <a:sym typeface="Open Sans"/>
            </a:endParaRPr>
          </a:p>
        </p:txBody>
      </p:sp>
      <p:pic>
        <p:nvPicPr>
          <p:cNvPr id="109" name="Google Shape;109;p9"/>
          <p:cNvPicPr preferRelativeResize="0"/>
          <p:nvPr/>
        </p:nvPicPr>
        <p:blipFill rotWithShape="1">
          <a:blip r:embed="rId4">
            <a:alphaModFix/>
          </a:blip>
          <a:srcRect b="0" l="0" r="0" t="0"/>
          <a:stretch/>
        </p:blipFill>
        <p:spPr>
          <a:xfrm>
            <a:off x="7452320" y="1077029"/>
            <a:ext cx="1033461" cy="1476971"/>
          </a:xfrm>
          <a:prstGeom prst="rect">
            <a:avLst/>
          </a:prstGeom>
          <a:noFill/>
          <a:ln>
            <a:noFill/>
          </a:ln>
        </p:spPr>
      </p:pic>
    </p:spTree>
  </p:cSld>
  <p:clrMapOvr>
    <a:masterClrMapping/>
  </p:clrMapOvr>
  <mc:AlternateContent>
    <mc:Choice Requires="p14">
      <p:transition spd="med">
        <p14:reveal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AVE - Dissemination report">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2018-09-28T07:52:55Z</dcterms:created>
  <dc:creator>Emiliano M</dc:creator>
</cp:coreProperties>
</file>