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91"/>
  </p:notesMasterIdLst>
  <p:handoutMasterIdLst>
    <p:handoutMasterId r:id="rId92"/>
  </p:handoutMasterIdLst>
  <p:sldIdLst>
    <p:sldId id="256" r:id="rId2"/>
    <p:sldId id="336" r:id="rId3"/>
    <p:sldId id="272" r:id="rId4"/>
    <p:sldId id="301" r:id="rId5"/>
    <p:sldId id="340" r:id="rId6"/>
    <p:sldId id="341" r:id="rId7"/>
    <p:sldId id="276" r:id="rId8"/>
    <p:sldId id="299" r:id="rId9"/>
    <p:sldId id="322" r:id="rId10"/>
    <p:sldId id="307" r:id="rId11"/>
    <p:sldId id="311" r:id="rId12"/>
    <p:sldId id="334" r:id="rId13"/>
    <p:sldId id="324" r:id="rId14"/>
    <p:sldId id="326" r:id="rId15"/>
    <p:sldId id="330" r:id="rId16"/>
    <p:sldId id="331" r:id="rId17"/>
    <p:sldId id="339" r:id="rId18"/>
    <p:sldId id="342" r:id="rId19"/>
    <p:sldId id="261" r:id="rId20"/>
    <p:sldId id="343" r:id="rId21"/>
    <p:sldId id="277" r:id="rId22"/>
    <p:sldId id="432" r:id="rId23"/>
    <p:sldId id="278" r:id="rId24"/>
    <p:sldId id="280" r:id="rId25"/>
    <p:sldId id="279" r:id="rId26"/>
    <p:sldId id="285" r:id="rId27"/>
    <p:sldId id="286" r:id="rId28"/>
    <p:sldId id="274" r:id="rId29"/>
    <p:sldId id="287" r:id="rId30"/>
    <p:sldId id="288" r:id="rId31"/>
    <p:sldId id="346" r:id="rId32"/>
    <p:sldId id="347" r:id="rId33"/>
    <p:sldId id="348" r:id="rId34"/>
    <p:sldId id="349" r:id="rId35"/>
    <p:sldId id="282" r:id="rId36"/>
    <p:sldId id="350" r:id="rId37"/>
    <p:sldId id="281" r:id="rId38"/>
    <p:sldId id="433" r:id="rId39"/>
    <p:sldId id="269" r:id="rId40"/>
    <p:sldId id="351" r:id="rId41"/>
    <p:sldId id="352" r:id="rId42"/>
    <p:sldId id="284" r:id="rId43"/>
    <p:sldId id="353" r:id="rId44"/>
    <p:sldId id="354" r:id="rId45"/>
    <p:sldId id="291" r:id="rId46"/>
    <p:sldId id="292" r:id="rId47"/>
    <p:sldId id="283" r:id="rId48"/>
    <p:sldId id="293" r:id="rId49"/>
    <p:sldId id="358" r:id="rId50"/>
    <p:sldId id="416" r:id="rId51"/>
    <p:sldId id="360" r:id="rId52"/>
    <p:sldId id="315" r:id="rId53"/>
    <p:sldId id="361" r:id="rId54"/>
    <p:sldId id="362" r:id="rId55"/>
    <p:sldId id="434" r:id="rId56"/>
    <p:sldId id="364" r:id="rId57"/>
    <p:sldId id="365" r:id="rId58"/>
    <p:sldId id="366" r:id="rId59"/>
    <p:sldId id="367" r:id="rId60"/>
    <p:sldId id="435" r:id="rId61"/>
    <p:sldId id="368" r:id="rId62"/>
    <p:sldId id="305" r:id="rId63"/>
    <p:sldId id="369" r:id="rId64"/>
    <p:sldId id="370" r:id="rId65"/>
    <p:sldId id="436" r:id="rId66"/>
    <p:sldId id="437" r:id="rId67"/>
    <p:sldId id="438" r:id="rId68"/>
    <p:sldId id="303" r:id="rId69"/>
    <p:sldId id="295" r:id="rId70"/>
    <p:sldId id="404" r:id="rId71"/>
    <p:sldId id="382" r:id="rId72"/>
    <p:sldId id="417" r:id="rId73"/>
    <p:sldId id="383" r:id="rId74"/>
    <p:sldId id="384" r:id="rId75"/>
    <p:sldId id="387" r:id="rId76"/>
    <p:sldId id="388" r:id="rId77"/>
    <p:sldId id="390" r:id="rId78"/>
    <p:sldId id="406" r:id="rId79"/>
    <p:sldId id="439" r:id="rId80"/>
    <p:sldId id="396" r:id="rId81"/>
    <p:sldId id="400" r:id="rId82"/>
    <p:sldId id="401" r:id="rId83"/>
    <p:sldId id="402" r:id="rId84"/>
    <p:sldId id="405" r:id="rId85"/>
    <p:sldId id="275" r:id="rId86"/>
    <p:sldId id="418" r:id="rId87"/>
    <p:sldId id="419" r:id="rId88"/>
    <p:sldId id="420" r:id="rId89"/>
    <p:sldId id="381" r:id="rId90"/>
  </p:sldIdLst>
  <p:sldSz cx="9144000" cy="5143500" type="screen16x9"/>
  <p:notesSz cx="6858000" cy="9144000"/>
  <p:defaultTextStyle>
    <a:defPPr>
      <a:defRPr lang="it-IT"/>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A779"/>
    <a:srgbClr val="86C179"/>
    <a:srgbClr val="009688"/>
    <a:srgbClr val="4879BC"/>
    <a:srgbClr val="6DBB35"/>
    <a:srgbClr val="4785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56" autoAdjust="0"/>
    <p:restoredTop sz="89606" autoAdjust="0"/>
  </p:normalViewPr>
  <p:slideViewPr>
    <p:cSldViewPr>
      <p:cViewPr varScale="1">
        <p:scale>
          <a:sx n="136" d="100"/>
          <a:sy n="136" d="100"/>
        </p:scale>
        <p:origin x="888" y="12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it-IT"/>
          </a:p>
        </p:txBody>
      </p:sp>
      <p:sp>
        <p:nvSpPr>
          <p:cNvPr id="3" name="Segnaposto data 2">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A4C82DE-A0A3-4F21-8102-1D157ABAAE4C}" type="datetimeFigureOut">
              <a:rPr lang="it-IT"/>
              <a:pPr>
                <a:defRPr/>
              </a:pPr>
              <a:t>09/09/2020</a:t>
            </a:fld>
            <a:endParaRPr lang="it-IT"/>
          </a:p>
        </p:txBody>
      </p:sp>
      <p:sp>
        <p:nvSpPr>
          <p:cNvPr id="4" name="Segnaposto piè di pagina 3">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it-IT"/>
          </a:p>
        </p:txBody>
      </p:sp>
      <p:sp>
        <p:nvSpPr>
          <p:cNvPr id="5" name="Segnaposto numero diapositiva 4">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E8375CBC-F889-4DA3-9C16-08B2AAC8903B}" type="slidenum">
              <a:rPr lang="it-IT" altLang="en-US"/>
              <a:pPr/>
              <a:t>‹#›</a:t>
            </a:fld>
            <a:endParaRPr lang="it-IT" altLang="en-US"/>
          </a:p>
        </p:txBody>
      </p:sp>
    </p:spTree>
    <p:extLst>
      <p:ext uri="{BB962C8B-B14F-4D97-AF65-F5344CB8AC3E}">
        <p14:creationId xmlns:p14="http://schemas.microsoft.com/office/powerpoint/2010/main" val="4284876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C9E43AC6-B67C-4436-B362-7D9C84B6391E}" type="datetimeFigureOut">
              <a:rPr lang="en-US"/>
              <a:pPr>
                <a:defRPr/>
              </a:pPr>
              <a:t>9/9/2020</a:t>
            </a:fld>
            <a:endParaRPr lang="en-US"/>
          </a:p>
        </p:txBody>
      </p:sp>
      <p:sp>
        <p:nvSpPr>
          <p:cNvPr id="4" name="Slide Image Placeholder 3">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B968C5D-26DF-4542-8A64-A5CC5B09B1EA}" type="slidenum">
              <a:rPr lang="en-US" altLang="en-US"/>
              <a:pPr/>
              <a:t>‹#›</a:t>
            </a:fld>
            <a:endParaRPr lang="en-US" altLang="en-US"/>
          </a:p>
        </p:txBody>
      </p:sp>
    </p:spTree>
    <p:extLst>
      <p:ext uri="{BB962C8B-B14F-4D97-AF65-F5344CB8AC3E}">
        <p14:creationId xmlns:p14="http://schemas.microsoft.com/office/powerpoint/2010/main" val="4111796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pic>
        <p:nvPicPr>
          <p:cNvPr id="3" name="Picture 3" descr="K:\Progetti CESIE - da 26-11-2013\SAVE\Logo\Logo-SAV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32075" y="28575"/>
            <a:ext cx="3879850"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685800" y="3731461"/>
            <a:ext cx="7772400" cy="357065"/>
          </a:xfrm>
        </p:spPr>
        <p:txBody>
          <a:bodyPr>
            <a:noAutofit/>
          </a:bodyPr>
          <a:lstStyle>
            <a:lvl1pPr>
              <a:lnSpc>
                <a:spcPct val="100000"/>
              </a:lnSpc>
              <a:defRPr sz="2500">
                <a:solidFill>
                  <a:schemeClr val="bg1">
                    <a:lumMod val="50000"/>
                  </a:schemeClr>
                </a:solidFill>
              </a:defRPr>
            </a:lvl1pPr>
          </a:lstStyle>
          <a:p>
            <a:r>
              <a:rPr lang="it-IT"/>
              <a:t>Fare clic per modificare lo stile del titolo</a:t>
            </a:r>
            <a:endParaRPr lang="en-US" dirty="0"/>
          </a:p>
        </p:txBody>
      </p:sp>
    </p:spTree>
    <p:extLst>
      <p:ext uri="{BB962C8B-B14F-4D97-AF65-F5344CB8AC3E}">
        <p14:creationId xmlns:p14="http://schemas.microsoft.com/office/powerpoint/2010/main" val="231683713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4" name="Picture 2" descr="K:\Progetti CESIE - da 26-11-2013\SAVE\Logo\Logo-SAV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8604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63638"/>
            <a:ext cx="7772400" cy="432048"/>
          </a:xfrm>
        </p:spPr>
        <p:txBody>
          <a:bodyPr>
            <a:noAutofit/>
          </a:bodyPr>
          <a:lstStyle>
            <a:lvl1pPr>
              <a:lnSpc>
                <a:spcPct val="100000"/>
              </a:lnSpc>
              <a:defRPr sz="2500">
                <a:solidFill>
                  <a:schemeClr val="bg1">
                    <a:lumMod val="50000"/>
                  </a:schemeClr>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371600" y="3714750"/>
            <a:ext cx="6400800" cy="914400"/>
          </a:xfrm>
        </p:spPr>
        <p:txBody>
          <a:bodyPr>
            <a:normAutofit/>
          </a:bodyPr>
          <a:lstStyle>
            <a:lvl1pPr marL="0" indent="0" algn="ctr">
              <a:buNone/>
              <a:defRPr sz="2400">
                <a:solidFill>
                  <a:schemeClr val="tx1">
                    <a:tint val="75000"/>
                  </a:schemeClr>
                </a:solidFill>
                <a:latin typeface="Open Sans" pitchFamily="34" charset="0"/>
                <a:ea typeface="Open Sans" pitchFamily="34" charset="0"/>
                <a:cs typeface="Open 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Tree>
    <p:extLst>
      <p:ext uri="{BB962C8B-B14F-4D97-AF65-F5344CB8AC3E}">
        <p14:creationId xmlns:p14="http://schemas.microsoft.com/office/powerpoint/2010/main" val="88081932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it-IT"/>
              <a:t>Fare clic per modificare lo stile del titolo</a:t>
            </a:r>
            <a:endParaRPr lang="en-US" dirty="0"/>
          </a:p>
        </p:txBody>
      </p:sp>
      <p:sp>
        <p:nvSpPr>
          <p:cNvPr id="3" name="Content Placeholder 2"/>
          <p:cNvSpPr>
            <a:spLocks noGrp="1"/>
          </p:cNvSpPr>
          <p:nvPr>
            <p:ph idx="1"/>
          </p:nvPr>
        </p:nvSpPr>
        <p:spPr/>
        <p:txBody>
          <a:bodyPr/>
          <a:lstStyle>
            <a:lvl1pPr>
              <a:defRPr>
                <a:latin typeface="Open Sans" pitchFamily="34" charset="0"/>
                <a:ea typeface="Open Sans" pitchFamily="34" charset="0"/>
                <a:cs typeface="Open Sans" pitchFamily="34" charset="0"/>
              </a:defRPr>
            </a:lvl1pPr>
            <a:lvl2pPr>
              <a:defRPr>
                <a:latin typeface="Open Sans" pitchFamily="34" charset="0"/>
                <a:ea typeface="Open Sans" pitchFamily="34" charset="0"/>
                <a:cs typeface="Open Sans" pitchFamily="34" charset="0"/>
              </a:defRPr>
            </a:lvl2pPr>
            <a:lvl3pPr>
              <a:defRPr>
                <a:latin typeface="Open Sans" pitchFamily="34" charset="0"/>
                <a:ea typeface="Open Sans" pitchFamily="34" charset="0"/>
                <a:cs typeface="Open Sans" pitchFamily="34" charset="0"/>
              </a:defRPr>
            </a:lvl3pPr>
            <a:lvl4pPr>
              <a:defRPr>
                <a:latin typeface="Open Sans" pitchFamily="34" charset="0"/>
                <a:ea typeface="Open Sans" pitchFamily="34" charset="0"/>
                <a:cs typeface="Open Sans" pitchFamily="34" charset="0"/>
              </a:defRPr>
            </a:lvl4pPr>
            <a:lvl5pPr>
              <a:defRPr>
                <a:latin typeface="Open Sans" pitchFamily="34" charset="0"/>
                <a:ea typeface="Open Sans" pitchFamily="34" charset="0"/>
                <a:cs typeface="Open Sans" pitchFamily="34" charset="0"/>
              </a:defRPr>
            </a:lvl5pPr>
            <a:lvl6pPr>
              <a:defRPr/>
            </a:lvl6pPr>
            <a:lvl7pPr>
              <a:defRPr/>
            </a:lvl7pPr>
            <a:lvl8pPr>
              <a:defRPr/>
            </a:lvl8pPr>
            <a:lvl9pPr>
              <a:buFont typeface="Arial" pitchFamily="34" charset="0"/>
              <a:buChar char="•"/>
              <a:defRPr/>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extLst>
      <p:ext uri="{BB962C8B-B14F-4D97-AF65-F5344CB8AC3E}">
        <p14:creationId xmlns:p14="http://schemas.microsoft.com/office/powerpoint/2010/main" val="118968876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1028701"/>
            <a:ext cx="7772400" cy="1878806"/>
          </a:xfrm>
        </p:spPr>
        <p:txBody>
          <a:bodyPr/>
          <a:lstStyle>
            <a:lvl1pPr algn="ctr" defTabSz="914400" rtl="0" eaLnBrk="1" latinLnBrk="0" hangingPunct="1">
              <a:lnSpc>
                <a:spcPct val="100000"/>
              </a:lnSpc>
              <a:spcBef>
                <a:spcPct val="0"/>
              </a:spcBef>
              <a:buNone/>
              <a:defRPr lang="en-US" sz="2500" b="1" kern="1200" dirty="0" smtClean="0">
                <a:solidFill>
                  <a:schemeClr val="bg1">
                    <a:lumMod val="50000"/>
                  </a:schemeClr>
                </a:solidFill>
                <a:effectLst/>
                <a:latin typeface="Open Sans" pitchFamily="34" charset="0"/>
                <a:ea typeface="Open Sans" pitchFamily="34" charset="0"/>
                <a:cs typeface="Open Sans" pitchFamily="34" charset="0"/>
              </a:defRPr>
            </a:lvl1pPr>
          </a:lstStyle>
          <a:p>
            <a:r>
              <a:rPr lang="it-IT"/>
              <a:t>Fare clic per modificare lo stile del titolo</a:t>
            </a:r>
            <a:endParaRPr lang="en-US" dirty="0"/>
          </a:p>
        </p:txBody>
      </p:sp>
      <p:sp>
        <p:nvSpPr>
          <p:cNvPr id="3" name="Text Placeholder 2"/>
          <p:cNvSpPr>
            <a:spLocks noGrp="1"/>
          </p:cNvSpPr>
          <p:nvPr>
            <p:ph type="body" idx="1"/>
          </p:nvPr>
        </p:nvSpPr>
        <p:spPr>
          <a:xfrm>
            <a:off x="722313" y="3051573"/>
            <a:ext cx="7772400" cy="848915"/>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Tree>
    <p:extLst>
      <p:ext uri="{BB962C8B-B14F-4D97-AF65-F5344CB8AC3E}">
        <p14:creationId xmlns:p14="http://schemas.microsoft.com/office/powerpoint/2010/main" val="350128582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apositiva titolo">
    <p:spTree>
      <p:nvGrpSpPr>
        <p:cNvPr id="1" name=""/>
        <p:cNvGrpSpPr/>
        <p:nvPr/>
      </p:nvGrpSpPr>
      <p:grpSpPr>
        <a:xfrm>
          <a:off x="0" y="0"/>
          <a:ext cx="0" cy="0"/>
          <a:chOff x="0" y="0"/>
          <a:chExt cx="0" cy="0"/>
        </a:xfrm>
      </p:grpSpPr>
      <p:pic>
        <p:nvPicPr>
          <p:cNvPr id="2" name="Picture 2" descr="K:\Progetti CESIE - da 26-11-2013\SAVE\Logo\Logo-SAV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75038" y="871538"/>
            <a:ext cx="2193925"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44881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00113" y="0"/>
            <a:ext cx="77866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ltLang="en-US" smtClean="0"/>
              <a:t>Fare clic per modificare lo stile del titolo</a:t>
            </a:r>
            <a:endParaRPr lang="en-US" altLang="en-US" smtClean="0"/>
          </a:p>
        </p:txBody>
      </p:sp>
      <p:sp>
        <p:nvSpPr>
          <p:cNvPr id="1027" name="Text Placeholder 2"/>
          <p:cNvSpPr>
            <a:spLocks noGrp="1"/>
          </p:cNvSpPr>
          <p:nvPr>
            <p:ph type="body" idx="1"/>
          </p:nvPr>
        </p:nvSpPr>
        <p:spPr bwMode="auto">
          <a:xfrm>
            <a:off x="900113" y="1200150"/>
            <a:ext cx="7786687"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smtClean="0"/>
              <a:t>Fare clic per modificare stili del testo dello schema</a:t>
            </a:r>
          </a:p>
          <a:p>
            <a:pPr lvl="1"/>
            <a:r>
              <a:rPr lang="it-IT" altLang="en-US" smtClean="0"/>
              <a:t>Secondo livello</a:t>
            </a:r>
          </a:p>
          <a:p>
            <a:pPr lvl="2"/>
            <a:r>
              <a:rPr lang="it-IT" altLang="en-US" smtClean="0"/>
              <a:t>Terzo livello</a:t>
            </a:r>
          </a:p>
          <a:p>
            <a:pPr lvl="3"/>
            <a:r>
              <a:rPr lang="it-IT" altLang="en-US" smtClean="0"/>
              <a:t>Quarto livello</a:t>
            </a:r>
          </a:p>
          <a:p>
            <a:pPr lvl="4"/>
            <a:r>
              <a:rPr lang="it-IT" altLang="en-US" smtClean="0"/>
              <a:t>Quinto livello</a:t>
            </a:r>
            <a:endParaRPr lang="en-US" altLang="en-US" smtClean="0"/>
          </a:p>
        </p:txBody>
      </p:sp>
    </p:spTree>
  </p:cSld>
  <p:clrMap bg1="lt1" tx1="dk1" bg2="lt2" tx2="dk2" accent1="accent1" accent2="accent2" accent3="accent3" accent4="accent4" accent5="accent5" accent6="accent6" hlink="hlink" folHlink="folHlink"/>
  <p:sldLayoutIdLst>
    <p:sldLayoutId id="2147484061" r:id="rId1"/>
    <p:sldLayoutId id="2147484062" r:id="rId2"/>
    <p:sldLayoutId id="2147484059" r:id="rId3"/>
    <p:sldLayoutId id="2147484060" r:id="rId4"/>
    <p:sldLayoutId id="2147484063" r:id="rId5"/>
  </p:sldLayoutIdLst>
  <p:transition spd="med">
    <p:fade/>
  </p:transition>
  <p:hf sldNum="0" hdr="0" dt="0"/>
  <p:txStyles>
    <p:titleStyle>
      <a:lvl1pPr algn="ctr" rtl="0" eaLnBrk="0" fontAlgn="base" hangingPunct="0">
        <a:lnSpc>
          <a:spcPts val="5800"/>
        </a:lnSpc>
        <a:spcBef>
          <a:spcPct val="0"/>
        </a:spcBef>
        <a:spcAft>
          <a:spcPct val="0"/>
        </a:spcAft>
        <a:defRPr sz="2500" b="1" kern="1200">
          <a:solidFill>
            <a:srgbClr val="7F7F7F"/>
          </a:solidFill>
          <a:latin typeface="Open Sans" pitchFamily="34" charset="0"/>
          <a:ea typeface="Open Sans" pitchFamily="34" charset="0"/>
          <a:cs typeface="Open Sans" pitchFamily="34" charset="0"/>
        </a:defRPr>
      </a:lvl1pPr>
      <a:lvl2pPr algn="ctr" rtl="0" eaLnBrk="0" fontAlgn="base" hangingPunct="0">
        <a:lnSpc>
          <a:spcPts val="5800"/>
        </a:lnSpc>
        <a:spcBef>
          <a:spcPct val="0"/>
        </a:spcBef>
        <a:spcAft>
          <a:spcPct val="0"/>
        </a:spcAft>
        <a:defRPr sz="2500" b="1">
          <a:solidFill>
            <a:srgbClr val="7F7F7F"/>
          </a:solidFill>
          <a:latin typeface="Open Sans"/>
          <a:ea typeface="Open Sans"/>
          <a:cs typeface="Open Sans"/>
        </a:defRPr>
      </a:lvl2pPr>
      <a:lvl3pPr algn="ctr" rtl="0" eaLnBrk="0" fontAlgn="base" hangingPunct="0">
        <a:lnSpc>
          <a:spcPts val="5800"/>
        </a:lnSpc>
        <a:spcBef>
          <a:spcPct val="0"/>
        </a:spcBef>
        <a:spcAft>
          <a:spcPct val="0"/>
        </a:spcAft>
        <a:defRPr sz="2500" b="1">
          <a:solidFill>
            <a:srgbClr val="7F7F7F"/>
          </a:solidFill>
          <a:latin typeface="Open Sans"/>
          <a:ea typeface="Open Sans"/>
          <a:cs typeface="Open Sans"/>
        </a:defRPr>
      </a:lvl3pPr>
      <a:lvl4pPr algn="ctr" rtl="0" eaLnBrk="0" fontAlgn="base" hangingPunct="0">
        <a:lnSpc>
          <a:spcPts val="5800"/>
        </a:lnSpc>
        <a:spcBef>
          <a:spcPct val="0"/>
        </a:spcBef>
        <a:spcAft>
          <a:spcPct val="0"/>
        </a:spcAft>
        <a:defRPr sz="2500" b="1">
          <a:solidFill>
            <a:srgbClr val="7F7F7F"/>
          </a:solidFill>
          <a:latin typeface="Open Sans"/>
          <a:ea typeface="Open Sans"/>
          <a:cs typeface="Open Sans"/>
        </a:defRPr>
      </a:lvl4pPr>
      <a:lvl5pPr algn="ctr" rtl="0" eaLnBrk="0" fontAlgn="base" hangingPunct="0">
        <a:lnSpc>
          <a:spcPts val="5800"/>
        </a:lnSpc>
        <a:spcBef>
          <a:spcPct val="0"/>
        </a:spcBef>
        <a:spcAft>
          <a:spcPct val="0"/>
        </a:spcAft>
        <a:defRPr sz="2500" b="1">
          <a:solidFill>
            <a:srgbClr val="7F7F7F"/>
          </a:solidFill>
          <a:latin typeface="Open Sans"/>
          <a:ea typeface="Open Sans"/>
          <a:cs typeface="Open Sans"/>
        </a:defRPr>
      </a:lvl5pPr>
      <a:lvl6pPr marL="457200" algn="ctr" rtl="0" fontAlgn="base">
        <a:lnSpc>
          <a:spcPts val="5800"/>
        </a:lnSpc>
        <a:spcBef>
          <a:spcPct val="0"/>
        </a:spcBef>
        <a:spcAft>
          <a:spcPct val="0"/>
        </a:spcAft>
        <a:defRPr sz="2500" b="1">
          <a:solidFill>
            <a:srgbClr val="7F7F7F"/>
          </a:solidFill>
          <a:latin typeface="Open Sans"/>
          <a:ea typeface="Open Sans"/>
          <a:cs typeface="Open Sans"/>
        </a:defRPr>
      </a:lvl6pPr>
      <a:lvl7pPr marL="914400" algn="ctr" rtl="0" fontAlgn="base">
        <a:lnSpc>
          <a:spcPts val="5800"/>
        </a:lnSpc>
        <a:spcBef>
          <a:spcPct val="0"/>
        </a:spcBef>
        <a:spcAft>
          <a:spcPct val="0"/>
        </a:spcAft>
        <a:defRPr sz="2500" b="1">
          <a:solidFill>
            <a:srgbClr val="7F7F7F"/>
          </a:solidFill>
          <a:latin typeface="Open Sans"/>
          <a:ea typeface="Open Sans"/>
          <a:cs typeface="Open Sans"/>
        </a:defRPr>
      </a:lvl7pPr>
      <a:lvl8pPr marL="1371600" algn="ctr" rtl="0" fontAlgn="base">
        <a:lnSpc>
          <a:spcPts val="5800"/>
        </a:lnSpc>
        <a:spcBef>
          <a:spcPct val="0"/>
        </a:spcBef>
        <a:spcAft>
          <a:spcPct val="0"/>
        </a:spcAft>
        <a:defRPr sz="2500" b="1">
          <a:solidFill>
            <a:srgbClr val="7F7F7F"/>
          </a:solidFill>
          <a:latin typeface="Open Sans"/>
          <a:ea typeface="Open Sans"/>
          <a:cs typeface="Open Sans"/>
        </a:defRPr>
      </a:lvl8pPr>
      <a:lvl9pPr marL="1828800" algn="ctr" rtl="0" fontAlgn="base">
        <a:lnSpc>
          <a:spcPts val="5800"/>
        </a:lnSpc>
        <a:spcBef>
          <a:spcPct val="0"/>
        </a:spcBef>
        <a:spcAft>
          <a:spcPct val="0"/>
        </a:spcAft>
        <a:defRPr sz="2500" b="1">
          <a:solidFill>
            <a:srgbClr val="7F7F7F"/>
          </a:solidFill>
          <a:latin typeface="Open Sans"/>
          <a:ea typeface="Open Sans"/>
          <a:cs typeface="Open Sans"/>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7F7F7F"/>
          </a:solidFill>
          <a:latin typeface="Open Sans" pitchFamily="34" charset="0"/>
          <a:ea typeface="Open Sans" pitchFamily="34" charset="0"/>
          <a:cs typeface="Open Sans" pitchFamily="34" charset="0"/>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Open Sans" pitchFamily="34" charset="0"/>
          <a:ea typeface="Open Sans" pitchFamily="34" charset="0"/>
          <a:cs typeface="Open Sans" pitchFamily="34" charset="0"/>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Open Sans" pitchFamily="34" charset="0"/>
          <a:ea typeface="Open Sans" pitchFamily="34" charset="0"/>
          <a:cs typeface="Open Sans" pitchFamily="34" charset="0"/>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Open Sans" pitchFamily="34" charset="0"/>
          <a:ea typeface="Open Sans" pitchFamily="34" charset="0"/>
          <a:cs typeface="Open Sans" pitchFamily="34" charset="0"/>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moodle.sportsave.eu/" TargetMode="External"/><Relationship Id="rId2" Type="http://schemas.openxmlformats.org/officeDocument/2006/relationships/hyperlink" Target="http://www.sportsave.eu/"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youtube.com/watch?v=2zx8SLZiyI8&amp;list=PLUQb-0uyj_sychYV0WXhXd0O5zYkvzvsT&amp;index=2" TargetMode="External"/><Relationship Id="rId2" Type="http://schemas.openxmlformats.org/officeDocument/2006/relationships/slideLayout" Target="../slideLayouts/slideLayout2.xml"/><Relationship Id="rId1" Type="http://schemas.openxmlformats.org/officeDocument/2006/relationships/video" Target="https://www.youtube.com/embed/videoseries?list=PLUQb-0uyj_sychYV0WXhXd0O5zYkvzvsT" TargetMode="Externa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www.youtube.com/watch?v=2llTcByGGMc&amp;list=PLUQb-0uyj_sychYV0WXhXd0O5zYkvzvsT&amp;index=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moodle.sportsave.eu/" TargetMode="External"/><Relationship Id="rId2" Type="http://schemas.openxmlformats.org/officeDocument/2006/relationships/hyperlink" Target="http://www.sportsave.eu/"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ideo" Target="https://www.youtube.com/embed/videoseries?list=PLUQb-0uyj_sychYV0WXhXd0O5zYkvzvsT" TargetMode="External"/><Relationship Id="rId6" Type="http://schemas.openxmlformats.org/officeDocument/2006/relationships/image" Target="../media/image29.png"/><Relationship Id="rId5" Type="http://schemas.openxmlformats.org/officeDocument/2006/relationships/hyperlink" Target="https://www.youtube.com/watch?v=DbLXvhEoiHg&amp;list=PLUQb-0uyj_sychYV0WXhXd0O5zYkvzvsT&amp;index=3" TargetMode="External"/><Relationship Id="rId4" Type="http://schemas.openxmlformats.org/officeDocument/2006/relationships/hyperlink" Target="https://www.youtube.com/watch?v=l9pWflkjFOw&amp;index=9&amp;list=PLUQb-0uyj_sychYV0WXhXd0O5zYkvzvsT"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sportsave.eu/" TargetMode="External"/><Relationship Id="rId2" Type="http://schemas.openxmlformats.org/officeDocument/2006/relationships/hyperlink" Target="mailto:i.a.milovanovic@gmail.com" TargetMode="Externa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hyperlink" Target="http://moodle.sportsave.eu/"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moodle.sportsave.eu/" TargetMode="External"/><Relationship Id="rId2" Type="http://schemas.openxmlformats.org/officeDocument/2006/relationships/hyperlink" Target="http://www.sportsave.eu/"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moodle.sportsave.eu/" TargetMode="External"/><Relationship Id="rId2" Type="http://schemas.openxmlformats.org/officeDocument/2006/relationships/hyperlink" Target="http://www.sportsave.eu/"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9.jpeg"/><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hyperlink" Target="https://www.undp.org/content/dam/aplaws/publication/en/publications/capacity-development/support-capacity-development-the-undp-approach/CDG_Brochure_2009.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63.jpeg"/><Relationship Id="rId11" Type="http://schemas.openxmlformats.org/officeDocument/2006/relationships/image" Target="../media/image68.png"/><Relationship Id="rId5" Type="http://schemas.openxmlformats.org/officeDocument/2006/relationships/image" Target="../media/image62.jpeg"/><Relationship Id="rId10" Type="http://schemas.openxmlformats.org/officeDocument/2006/relationships/image" Target="../media/image67.jpeg"/><Relationship Id="rId4" Type="http://schemas.openxmlformats.org/officeDocument/2006/relationships/image" Target="../media/image61.jpeg"/><Relationship Id="rId9" Type="http://schemas.openxmlformats.org/officeDocument/2006/relationships/image" Target="../media/image66.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a:extLst/>
          </p:cNvPr>
          <p:cNvSpPr>
            <a:spLocks noGrp="1"/>
          </p:cNvSpPr>
          <p:nvPr>
            <p:ph type="ctrTitle"/>
          </p:nvPr>
        </p:nvSpPr>
        <p:spPr>
          <a:xfrm>
            <a:off x="731838" y="3302000"/>
            <a:ext cx="7772400" cy="727075"/>
          </a:xfrm>
        </p:spPr>
        <p:txBody>
          <a:bodyPr/>
          <a:lstStyle/>
          <a:p>
            <a:pPr>
              <a:defRPr/>
            </a:pPr>
            <a:r>
              <a:rPr lang="en-GB" sz="1800" dirty="0"/>
              <a:t> </a:t>
            </a:r>
            <a:r>
              <a:rPr lang="en-US" sz="1800" dirty="0"/>
              <a:t/>
            </a:r>
            <a:br>
              <a:rPr lang="en-US" sz="1800" dirty="0"/>
            </a:br>
            <a:r>
              <a:rPr lang="en-GB" sz="1800" dirty="0"/>
              <a:t> </a:t>
            </a: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sr-Latn-RS" sz="1800" dirty="0"/>
              <a:t/>
            </a:r>
            <a:br>
              <a:rPr lang="sr-Latn-R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sr-Latn-RS" sz="1800" dirty="0"/>
              <a:t/>
            </a:r>
            <a:br>
              <a:rPr lang="sr-Latn-RS" sz="1800" dirty="0"/>
            </a:br>
            <a:r>
              <a:rPr lang="sr-Latn-RS" sz="1800" dirty="0"/>
              <a:t/>
            </a:r>
            <a:br>
              <a:rPr lang="sr-Latn-RS" sz="1800" dirty="0"/>
            </a:br>
            <a:r>
              <a:rPr lang="sr-Latn-RS" sz="1800" dirty="0"/>
              <a:t/>
            </a:r>
            <a:br>
              <a:rPr lang="sr-Latn-RS" sz="1800" dirty="0"/>
            </a:br>
            <a:r>
              <a:rPr lang="sr-Latn-RS" sz="1800" dirty="0"/>
              <a:t/>
            </a:r>
            <a:br>
              <a:rPr lang="sr-Latn-RS" sz="1800" dirty="0"/>
            </a:br>
            <a:r>
              <a:rPr lang="sr-Latn-RS" sz="1800" dirty="0"/>
              <a:t/>
            </a:r>
            <a:br>
              <a:rPr lang="sr-Latn-RS" sz="1800" dirty="0"/>
            </a:br>
            <a:r>
              <a:rPr lang="sr-Latn-RS" sz="1800" dirty="0"/>
              <a:t/>
            </a:r>
            <a:br>
              <a:rPr lang="sr-Latn-RS" sz="1800" dirty="0"/>
            </a:br>
            <a:r>
              <a:rPr lang="sr-Latn-RS" sz="1800" dirty="0"/>
              <a:t/>
            </a:r>
            <a:br>
              <a:rPr lang="sr-Latn-RS" sz="1800" dirty="0"/>
            </a:br>
            <a:r>
              <a:rPr lang="sr-Latn-RS" sz="1800" dirty="0"/>
              <a:t/>
            </a:r>
            <a:br>
              <a:rPr lang="sr-Latn-RS" sz="1800" dirty="0"/>
            </a:br>
            <a:r>
              <a:rPr lang="es-ES" sz="1800" dirty="0"/>
              <a:t>IV </a:t>
            </a:r>
            <a:r>
              <a:rPr lang="es-ES" sz="1800" dirty="0" smtClean="0"/>
              <a:t>EL EMPODERAMIENTO </a:t>
            </a:r>
            <a:r>
              <a:rPr lang="es-ES" sz="1800" dirty="0"/>
              <a:t>A TRAVÉS DEL DEPORTE PARA EL CAMBIO </a:t>
            </a:r>
            <a:r>
              <a:rPr lang="es-ES" sz="1800" dirty="0" smtClean="0"/>
              <a:t>SOCIAL</a:t>
            </a:r>
            <a:endParaRPr lang="it-IT" sz="1800" dirty="0">
              <a:solidFill>
                <a:srgbClr val="7F7F7F"/>
              </a:solidFill>
              <a:latin typeface="Open Sans"/>
              <a:ea typeface="Open Sans"/>
              <a:cs typeface="Open Sans"/>
            </a:endParaRPr>
          </a:p>
        </p:txBody>
      </p:sp>
      <p:sp>
        <p:nvSpPr>
          <p:cNvPr id="7171" name="Titolo 1"/>
          <p:cNvSpPr txBox="1">
            <a:spLocks/>
          </p:cNvSpPr>
          <p:nvPr/>
        </p:nvSpPr>
        <p:spPr bwMode="auto">
          <a:xfrm>
            <a:off x="758825" y="2524125"/>
            <a:ext cx="7772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3200">
                <a:solidFill>
                  <a:srgbClr val="7F7F7F"/>
                </a:solidFill>
                <a:latin typeface="Open Sans"/>
                <a:ea typeface="Open Sans"/>
                <a:cs typeface="Open Sans"/>
              </a:defRPr>
            </a:lvl1pPr>
            <a:lvl2pPr>
              <a:defRPr sz="1600">
                <a:solidFill>
                  <a:srgbClr val="7F7F7F"/>
                </a:solidFill>
                <a:latin typeface="Open Sans"/>
                <a:ea typeface="Open Sans"/>
                <a:cs typeface="Open Sans"/>
              </a:defRPr>
            </a:lvl2pPr>
            <a:lvl3pPr>
              <a:defRPr sz="1600">
                <a:solidFill>
                  <a:srgbClr val="7F7F7F"/>
                </a:solidFill>
                <a:latin typeface="Open Sans"/>
                <a:ea typeface="Open Sans"/>
                <a:cs typeface="Open Sans"/>
              </a:defRPr>
            </a:lvl3pPr>
            <a:lvl4pPr>
              <a:defRPr sz="1600">
                <a:solidFill>
                  <a:srgbClr val="7F7F7F"/>
                </a:solidFill>
                <a:latin typeface="Open Sans"/>
                <a:ea typeface="Open Sans"/>
                <a:cs typeface="Open Sans"/>
              </a:defRPr>
            </a:lvl4pPr>
            <a:lvl5pPr>
              <a:defRPr sz="1600">
                <a:solidFill>
                  <a:srgbClr val="7F7F7F"/>
                </a:solidFill>
                <a:latin typeface="Open Sans"/>
                <a:ea typeface="Open Sans"/>
                <a:cs typeface="Open Sans"/>
              </a:defRPr>
            </a:lvl5pPr>
            <a:lvl6pPr eaLnBrk="0" fontAlgn="base" hangingPunct="0">
              <a:spcAft>
                <a:spcPct val="0"/>
              </a:spcAft>
              <a:buFont typeface="Arial" pitchFamily="34" charset="0"/>
              <a:buChar char="•"/>
              <a:defRPr sz="1600">
                <a:solidFill>
                  <a:srgbClr val="7F7F7F"/>
                </a:solidFill>
                <a:latin typeface="Open Sans"/>
                <a:ea typeface="Open Sans"/>
                <a:cs typeface="Open Sans"/>
              </a:defRPr>
            </a:lvl6pPr>
            <a:lvl7pPr eaLnBrk="0" fontAlgn="base" hangingPunct="0">
              <a:spcAft>
                <a:spcPct val="0"/>
              </a:spcAft>
              <a:defRPr sz="1600">
                <a:solidFill>
                  <a:srgbClr val="7F7F7F"/>
                </a:solidFill>
                <a:latin typeface="Open Sans"/>
                <a:ea typeface="Open Sans"/>
                <a:cs typeface="Open Sans"/>
              </a:defRPr>
            </a:lvl7pPr>
            <a:lvl8pPr eaLnBrk="0" fontAlgn="base" hangingPunct="0">
              <a:spcAft>
                <a:spcPct val="0"/>
              </a:spcAft>
              <a:buFont typeface="Arial" pitchFamily="34" charset="0"/>
              <a:buChar char="•"/>
              <a:defRPr sz="1600">
                <a:solidFill>
                  <a:srgbClr val="7F7F7F"/>
                </a:solidFill>
                <a:latin typeface="Open Sans"/>
                <a:ea typeface="Open Sans"/>
                <a:cs typeface="Open Sans"/>
              </a:defRPr>
            </a:lvl8pPr>
            <a:lvl9pPr eaLnBrk="0" fontAlgn="base" hangingPunct="0">
              <a:spcAft>
                <a:spcPct val="0"/>
              </a:spcAft>
              <a:defRPr sz="1600">
                <a:solidFill>
                  <a:srgbClr val="7F7F7F"/>
                </a:solidFill>
                <a:latin typeface="Open Sans"/>
                <a:ea typeface="Open Sans"/>
                <a:cs typeface="Open Sans"/>
              </a:defRPr>
            </a:lvl9pPr>
          </a:lstStyle>
          <a:p>
            <a:pPr algn="ctr" eaLnBrk="1" hangingPunct="1"/>
            <a:endParaRPr lang="en-US" altLang="en-US" sz="1600"/>
          </a:p>
        </p:txBody>
      </p:sp>
      <p:pic>
        <p:nvPicPr>
          <p:cNvPr id="7172"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4481513"/>
            <a:ext cx="19065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466975" y="4481513"/>
            <a:ext cx="6337300"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714375" y="690563"/>
            <a:ext cx="7829550" cy="3405187"/>
          </a:xfrm>
        </p:spPr>
        <p:txBody>
          <a:bodyPr/>
          <a:lstStyle/>
          <a:p>
            <a:pPr marL="0" indent="0" algn="ctr">
              <a:buFont typeface="Arial" pitchFamily="34" charset="0"/>
              <a:buNone/>
              <a:defRPr/>
            </a:pPr>
            <a:endParaRPr lang="es-ES" altLang="en-US" sz="1800" i="1" dirty="0" smtClean="0">
              <a:latin typeface="Open Sans"/>
              <a:ea typeface="Open Sans"/>
              <a:cs typeface="Open Sans"/>
            </a:endParaRPr>
          </a:p>
          <a:p>
            <a:pPr marL="0" indent="0" algn="ctr">
              <a:buFont typeface="Arial" pitchFamily="34" charset="0"/>
              <a:buNone/>
              <a:defRPr/>
            </a:pPr>
            <a:endParaRPr lang="es-ES" altLang="en-US" sz="1800" i="1" dirty="0">
              <a:latin typeface="Open Sans"/>
              <a:ea typeface="Open Sans"/>
              <a:cs typeface="Open Sans"/>
            </a:endParaRPr>
          </a:p>
          <a:p>
            <a:pPr marL="0" indent="0" algn="ctr">
              <a:buFont typeface="Arial" pitchFamily="34" charset="0"/>
              <a:buNone/>
              <a:defRPr/>
            </a:pPr>
            <a:endParaRPr lang="es-ES" altLang="en-US" sz="1800" i="1" dirty="0">
              <a:latin typeface="Open Sans"/>
              <a:ea typeface="Open Sans"/>
              <a:cs typeface="Open Sans"/>
            </a:endParaRPr>
          </a:p>
          <a:p>
            <a:pPr marL="0" indent="0" algn="ctr">
              <a:buFont typeface="Arial" pitchFamily="34" charset="0"/>
              <a:buNone/>
              <a:defRPr/>
            </a:pPr>
            <a:r>
              <a:rPr lang="es-ES" altLang="en-US" sz="1800" i="1" dirty="0" smtClean="0">
                <a:latin typeface="Open Sans"/>
                <a:ea typeface="Open Sans"/>
                <a:cs typeface="Open Sans"/>
              </a:rPr>
              <a:t>«</a:t>
            </a:r>
            <a:r>
              <a:rPr lang="es-ES" altLang="en-US" sz="200" dirty="0" smtClean="0">
                <a:latin typeface="Open Sans"/>
                <a:ea typeface="Open Sans"/>
                <a:cs typeface="Open Sans"/>
              </a:rPr>
              <a:t>"</a:t>
            </a:r>
            <a:r>
              <a:rPr lang="es-ES" altLang="en-US" sz="1600" dirty="0">
                <a:latin typeface="Open Sans"/>
                <a:ea typeface="Open Sans"/>
                <a:cs typeface="Open Sans"/>
              </a:rPr>
              <a:t>Deporte significa todas las formas de actividad física que, a través de la participación informal y organizada, tiene como objetivo expresar o mejorar la condición </a:t>
            </a:r>
            <a:r>
              <a:rPr lang="es-ES" altLang="en-US" sz="1600" dirty="0" smtClean="0">
                <a:latin typeface="Open Sans"/>
                <a:ea typeface="Open Sans"/>
                <a:cs typeface="Open Sans"/>
              </a:rPr>
              <a:t>física </a:t>
            </a:r>
            <a:r>
              <a:rPr lang="es-ES" altLang="en-US" sz="1600" dirty="0">
                <a:latin typeface="Open Sans"/>
                <a:ea typeface="Open Sans"/>
                <a:cs typeface="Open Sans"/>
              </a:rPr>
              <a:t>y el bienestar mental, formar relaciones sociales u obtener resultados en la competencia en todos los </a:t>
            </a:r>
            <a:r>
              <a:rPr lang="es-ES" altLang="en-US" sz="1600" dirty="0" smtClean="0">
                <a:latin typeface="Open Sans"/>
                <a:ea typeface="Open Sans"/>
                <a:cs typeface="Open Sans"/>
              </a:rPr>
              <a:t>niveles».</a:t>
            </a:r>
          </a:p>
          <a:p>
            <a:pPr marL="0" indent="0">
              <a:buFont typeface="Arial" pitchFamily="34" charset="0"/>
              <a:buNone/>
              <a:defRPr/>
            </a:pPr>
            <a:endParaRPr lang="es-ES" altLang="en-US" sz="1600" dirty="0">
              <a:latin typeface="Open Sans"/>
              <a:ea typeface="Open Sans"/>
              <a:cs typeface="Open Sans"/>
            </a:endParaRPr>
          </a:p>
          <a:p>
            <a:pPr algn="just">
              <a:defRPr/>
            </a:pPr>
            <a:r>
              <a:rPr lang="es-ES" altLang="en-US" sz="1600" dirty="0">
                <a:latin typeface="Open Sans"/>
                <a:ea typeface="Open Sans"/>
                <a:cs typeface="Open Sans"/>
              </a:rPr>
              <a:t>El deporte tiene un potencial significativo para el desarrollo social, especialmente en la construcción </a:t>
            </a:r>
            <a:r>
              <a:rPr lang="es-ES" altLang="en-US" sz="1600" dirty="0" smtClean="0">
                <a:latin typeface="Open Sans"/>
                <a:ea typeface="Open Sans"/>
                <a:cs typeface="Open Sans"/>
              </a:rPr>
              <a:t>de- habilidades </a:t>
            </a:r>
            <a:r>
              <a:rPr lang="es-ES" altLang="en-US" sz="1600" dirty="0">
                <a:latin typeface="Open Sans"/>
                <a:ea typeface="Open Sans"/>
                <a:cs typeface="Open Sans"/>
              </a:rPr>
              <a:t>locales, conocimiento y recursos, aumentando la cohesión social, facilitando el diálogo comunitario, el desarrollo del liderazgo y fomentando la participación cívica</a:t>
            </a:r>
            <a:endParaRPr lang="en-GB" altLang="en-US" sz="1600" dirty="0" smtClean="0">
              <a:latin typeface="Open Sans"/>
              <a:ea typeface="Open Sans"/>
              <a:cs typeface="Open Sans"/>
            </a:endParaRPr>
          </a:p>
          <a:p>
            <a:pPr>
              <a:buFont typeface="Arial" pitchFamily="34" charset="0"/>
              <a:buNone/>
              <a:defRPr/>
            </a:pPr>
            <a:endParaRPr lang="en-US" altLang="en-US" sz="1800" dirty="0" smtClean="0">
              <a:latin typeface="Open Sans"/>
              <a:ea typeface="Open Sans"/>
              <a:cs typeface="Open Sans"/>
            </a:endParaRPr>
          </a:p>
        </p:txBody>
      </p:sp>
      <p:pic>
        <p:nvPicPr>
          <p:cNvPr id="16387" name="Picture 4" descr="D:\Users\Ana\Dropbox\KINEZIOLOGIJA\PROJEKTI\2017\SAVE+\LOGOS\28616759_140088500144584_281738941848523249_o.jpg"/>
          <p:cNvPicPr>
            <a:picLocks noChangeAspect="1" noChangeArrowheads="1"/>
          </p:cNvPicPr>
          <p:nvPr/>
        </p:nvPicPr>
        <p:blipFill>
          <a:blip r:embed="rId2">
            <a:extLst>
              <a:ext uri="{28A0092B-C50C-407E-A947-70E740481C1C}">
                <a14:useLocalDpi xmlns:a14="http://schemas.microsoft.com/office/drawing/2010/main" val="0"/>
              </a:ext>
            </a:extLst>
          </a:blip>
          <a:srcRect l="24341" r="26637"/>
          <a:stretch>
            <a:fillRect/>
          </a:stretch>
        </p:blipFill>
        <p:spPr bwMode="auto">
          <a:xfrm>
            <a:off x="142875" y="142875"/>
            <a:ext cx="7143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C:\Users\Alex\Desktop\Loghi progetto\Erasmus+\eu_flag_co_funded_vect_pos_[cmyk]_right-[Convertit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950" y="4451350"/>
            <a:ext cx="190658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4">
            <a:extLst/>
          </p:cNvPr>
          <p:cNvSpPr txBox="1"/>
          <p:nvPr/>
        </p:nvSpPr>
        <p:spPr>
          <a:xfrm>
            <a:off x="2522538" y="4443413"/>
            <a:ext cx="6335712" cy="554037"/>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4" name="Rectángulo 3"/>
          <p:cNvSpPr/>
          <p:nvPr/>
        </p:nvSpPr>
        <p:spPr>
          <a:xfrm>
            <a:off x="857250" y="168275"/>
            <a:ext cx="7358063" cy="522288"/>
          </a:xfrm>
          <a:prstGeom prst="rect">
            <a:avLst/>
          </a:prstGeom>
        </p:spPr>
        <p:txBody>
          <a:bodyPr>
            <a:spAutoFit/>
          </a:bodyPr>
          <a:lstStyle/>
          <a:p>
            <a:pPr>
              <a:defRPr/>
            </a:pPr>
            <a:r>
              <a:rPr lang="es-ES" sz="1400" dirty="0">
                <a:solidFill>
                  <a:schemeClr val="bg1">
                    <a:lumMod val="50000"/>
                  </a:schemeClr>
                </a:solidFill>
                <a:latin typeface="Open Sans"/>
              </a:rPr>
              <a:t>Unidad 1.3. Naturaleza social del deporte en relación con el desarrollo de capacidades comunitarias.</a:t>
            </a:r>
          </a:p>
        </p:txBody>
      </p:sp>
      <p:pic>
        <p:nvPicPr>
          <p:cNvPr id="8" name="Imagen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6439" y="1112237"/>
            <a:ext cx="7494588" cy="53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714375" y="1131590"/>
            <a:ext cx="7746057" cy="2735262"/>
          </a:xfrm>
        </p:spPr>
        <p:txBody>
          <a:bodyPr/>
          <a:lstStyle/>
          <a:p>
            <a:pPr algn="just">
              <a:defRPr/>
            </a:pPr>
            <a:r>
              <a:rPr lang="es-ES" altLang="en-US" sz="1600" dirty="0">
                <a:latin typeface="Open Sans"/>
                <a:ea typeface="Open Sans"/>
                <a:cs typeface="Open Sans"/>
              </a:rPr>
              <a:t>El deporte podría contribuir más a la sociedad de manera indirecta, a través de una contribución positiva a las relaciones con los "educadores" y </a:t>
            </a:r>
            <a:r>
              <a:rPr lang="es-ES" altLang="en-US" sz="1600" dirty="0" smtClean="0">
                <a:latin typeface="Open Sans"/>
                <a:ea typeface="Open Sans"/>
                <a:cs typeface="Open Sans"/>
              </a:rPr>
              <a:t>demás.</a:t>
            </a:r>
            <a:endParaRPr lang="es-ES" altLang="en-US" sz="1600" dirty="0">
              <a:latin typeface="Open Sans"/>
              <a:ea typeface="Open Sans"/>
              <a:cs typeface="Open Sans"/>
            </a:endParaRPr>
          </a:p>
          <a:p>
            <a:pPr marL="0" indent="0" algn="just">
              <a:buFont typeface="Arial" pitchFamily="34" charset="0"/>
              <a:buNone/>
              <a:defRPr/>
            </a:pPr>
            <a:endParaRPr lang="es-ES" altLang="en-US" sz="1600" dirty="0">
              <a:latin typeface="Open Sans"/>
              <a:ea typeface="Open Sans"/>
              <a:cs typeface="Open Sans"/>
            </a:endParaRPr>
          </a:p>
          <a:p>
            <a:pPr algn="just">
              <a:defRPr/>
            </a:pPr>
            <a:r>
              <a:rPr lang="es-ES" altLang="en-US" sz="1600" dirty="0" smtClean="0">
                <a:latin typeface="Open Sans"/>
                <a:ea typeface="Open Sans"/>
                <a:cs typeface="Open Sans"/>
              </a:rPr>
              <a:t>Para </a:t>
            </a:r>
            <a:r>
              <a:rPr lang="es-ES" altLang="en-US" sz="1600" dirty="0">
                <a:latin typeface="Open Sans"/>
                <a:ea typeface="Open Sans"/>
                <a:cs typeface="Open Sans"/>
              </a:rPr>
              <a:t>muchos jóvenes, el deporte tiene un impacto significativo </a:t>
            </a:r>
            <a:r>
              <a:rPr lang="es-ES" altLang="en-US" sz="1600" dirty="0" smtClean="0">
                <a:latin typeface="Open Sans"/>
                <a:ea typeface="Open Sans"/>
                <a:cs typeface="Open Sans"/>
              </a:rPr>
              <a:t>en:</a:t>
            </a:r>
          </a:p>
          <a:p>
            <a:pPr algn="just">
              <a:buFont typeface="Wingdings" panose="05000000000000000000" pitchFamily="2" charset="2"/>
              <a:buChar char="ü"/>
              <a:defRPr/>
            </a:pPr>
            <a:r>
              <a:rPr lang="es-ES" altLang="en-US" sz="1600" dirty="0" smtClean="0">
                <a:latin typeface="Open Sans"/>
                <a:ea typeface="Open Sans"/>
                <a:cs typeface="Open Sans"/>
              </a:rPr>
              <a:t>política educativa</a:t>
            </a:r>
          </a:p>
          <a:p>
            <a:pPr algn="just">
              <a:buFont typeface="Wingdings" panose="05000000000000000000" pitchFamily="2" charset="2"/>
              <a:buChar char="ü"/>
              <a:defRPr/>
            </a:pPr>
            <a:r>
              <a:rPr lang="es-ES" altLang="en-US" sz="1600" dirty="0" smtClean="0">
                <a:latin typeface="Open Sans"/>
                <a:ea typeface="Open Sans"/>
                <a:cs typeface="Open Sans"/>
              </a:rPr>
              <a:t>evitar </a:t>
            </a:r>
            <a:r>
              <a:rPr lang="es-ES" altLang="en-US" sz="1600" dirty="0">
                <a:latin typeface="Open Sans"/>
                <a:ea typeface="Open Sans"/>
                <a:cs typeface="Open Sans"/>
              </a:rPr>
              <a:t>la exclusión social y la </a:t>
            </a:r>
            <a:r>
              <a:rPr lang="es-ES" altLang="en-US" sz="1600" dirty="0" smtClean="0">
                <a:latin typeface="Open Sans"/>
                <a:ea typeface="Open Sans"/>
                <a:cs typeface="Open Sans"/>
              </a:rPr>
              <a:t>violencia</a:t>
            </a:r>
          </a:p>
          <a:p>
            <a:pPr algn="just">
              <a:buFont typeface="Wingdings" panose="05000000000000000000" pitchFamily="2" charset="2"/>
              <a:buChar char="ü"/>
              <a:defRPr/>
            </a:pPr>
            <a:r>
              <a:rPr lang="es-ES" altLang="en-US" sz="1600" dirty="0" smtClean="0">
                <a:latin typeface="Open Sans"/>
                <a:ea typeface="Open Sans"/>
                <a:cs typeface="Open Sans"/>
              </a:rPr>
              <a:t>una </a:t>
            </a:r>
            <a:r>
              <a:rPr lang="es-ES" altLang="en-US" sz="1600" dirty="0">
                <a:latin typeface="Open Sans"/>
                <a:ea typeface="Open Sans"/>
                <a:cs typeface="Open Sans"/>
              </a:rPr>
              <a:t>mejor integración entre los jóvenes con </a:t>
            </a:r>
            <a:r>
              <a:rPr lang="es-ES" altLang="en-US" sz="1600" dirty="0" smtClean="0">
                <a:latin typeface="Open Sans"/>
                <a:ea typeface="Open Sans"/>
                <a:cs typeface="Open Sans"/>
              </a:rPr>
              <a:t>discapacidades</a:t>
            </a:r>
            <a:endParaRPr lang="es-ES" altLang="en-US" sz="1600" dirty="0">
              <a:latin typeface="Open Sans"/>
              <a:ea typeface="Open Sans"/>
              <a:cs typeface="Open Sans"/>
            </a:endParaRPr>
          </a:p>
          <a:p>
            <a:pPr algn="just">
              <a:buFont typeface="Wingdings" panose="05000000000000000000" pitchFamily="2" charset="2"/>
              <a:buChar char="ü"/>
              <a:defRPr/>
            </a:pPr>
            <a:r>
              <a:rPr lang="es-ES" altLang="en-US" sz="1600" dirty="0" smtClean="0">
                <a:latin typeface="Open Sans"/>
                <a:ea typeface="Open Sans"/>
                <a:cs typeface="Open Sans"/>
              </a:rPr>
              <a:t>promoción </a:t>
            </a:r>
            <a:r>
              <a:rPr lang="es-ES" altLang="en-US" sz="1600" dirty="0">
                <a:latin typeface="Open Sans"/>
                <a:ea typeface="Open Sans"/>
                <a:cs typeface="Open Sans"/>
              </a:rPr>
              <a:t>del estilo de vida </a:t>
            </a:r>
            <a:r>
              <a:rPr lang="es-ES" altLang="en-US" sz="1600" dirty="0" smtClean="0">
                <a:latin typeface="Open Sans"/>
                <a:ea typeface="Open Sans"/>
                <a:cs typeface="Open Sans"/>
              </a:rPr>
              <a:t>saludable</a:t>
            </a:r>
            <a:endParaRPr lang="en-US" altLang="en-US" sz="1600" dirty="0" smtClean="0">
              <a:latin typeface="Open Sans"/>
              <a:ea typeface="Open Sans"/>
              <a:cs typeface="Open Sans"/>
            </a:endParaRPr>
          </a:p>
        </p:txBody>
      </p:sp>
      <p:pic>
        <p:nvPicPr>
          <p:cNvPr id="17411" name="Picture 4" descr="D:\Users\Ana\Dropbox\KINEZIOLOGIJA\PROJEKTI\2017\SAVE+\LOGOS\28616759_140088500144584_281738941848523249_o.jpg"/>
          <p:cNvPicPr>
            <a:picLocks noChangeAspect="1" noChangeArrowheads="1"/>
          </p:cNvPicPr>
          <p:nvPr/>
        </p:nvPicPr>
        <p:blipFill>
          <a:blip r:embed="rId2">
            <a:extLst>
              <a:ext uri="{28A0092B-C50C-407E-A947-70E740481C1C}">
                <a14:useLocalDpi xmlns:a14="http://schemas.microsoft.com/office/drawing/2010/main" val="0"/>
              </a:ext>
            </a:extLst>
          </a:blip>
          <a:srcRect l="24341" r="26637"/>
          <a:stretch>
            <a:fillRect/>
          </a:stretch>
        </p:blipFill>
        <p:spPr bwMode="auto">
          <a:xfrm>
            <a:off x="357188" y="142875"/>
            <a:ext cx="7143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C:\Users\Alex\Desktop\Loghi progetto\Erasmus+\eu_flag_co_funded_vect_pos_[cmyk]_right-[Convertit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4448175"/>
            <a:ext cx="190658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4">
            <a:extLst/>
          </p:cNvPr>
          <p:cNvSpPr txBox="1"/>
          <p:nvPr/>
        </p:nvSpPr>
        <p:spPr>
          <a:xfrm>
            <a:off x="2522538" y="4452938"/>
            <a:ext cx="6153150" cy="554037"/>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3" name="Rectángulo 2"/>
          <p:cNvSpPr/>
          <p:nvPr/>
        </p:nvSpPr>
        <p:spPr>
          <a:xfrm>
            <a:off x="1076325" y="207963"/>
            <a:ext cx="7272338" cy="523875"/>
          </a:xfrm>
          <a:prstGeom prst="rect">
            <a:avLst/>
          </a:prstGeom>
        </p:spPr>
        <p:txBody>
          <a:bodyPr>
            <a:spAutoFit/>
          </a:bodyPr>
          <a:lstStyle/>
          <a:p>
            <a:pPr>
              <a:defRPr/>
            </a:pPr>
            <a:r>
              <a:rPr lang="es-ES" sz="1400" dirty="0">
                <a:solidFill>
                  <a:schemeClr val="bg1">
                    <a:lumMod val="50000"/>
                  </a:schemeClr>
                </a:solidFill>
                <a:latin typeface="Open Sans"/>
              </a:rPr>
              <a:t>Unidad 1.3. Naturaleza social del deporte en relación con el desarrollo de capacidades comunitarias.</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539750" y="942975"/>
            <a:ext cx="8064500" cy="3298825"/>
          </a:xfrm>
        </p:spPr>
        <p:txBody>
          <a:bodyPr/>
          <a:lstStyle/>
          <a:p>
            <a:pPr algn="just">
              <a:defRPr/>
            </a:pPr>
            <a:r>
              <a:rPr lang="es-ES" altLang="en-US" sz="1600" dirty="0" smtClean="0">
                <a:latin typeface="Open Sans"/>
                <a:ea typeface="Open Sans"/>
                <a:cs typeface="Open Sans"/>
              </a:rPr>
              <a:t>Las prácticas de "deporte para el desarrollo" </a:t>
            </a:r>
            <a:r>
              <a:rPr lang="es-ES" altLang="en-US" sz="1600" dirty="0" smtClean="0">
                <a:solidFill>
                  <a:schemeClr val="bg1">
                    <a:lumMod val="50000"/>
                  </a:schemeClr>
                </a:solidFill>
                <a:latin typeface="Open Sans"/>
                <a:ea typeface="Open Sans"/>
                <a:cs typeface="Open Sans"/>
              </a:rPr>
              <a:t>(S4D) </a:t>
            </a:r>
            <a:r>
              <a:rPr lang="es-ES" altLang="en-US" sz="1600" dirty="0" smtClean="0">
                <a:latin typeface="Open Sans"/>
                <a:ea typeface="Open Sans"/>
                <a:cs typeface="Open Sans"/>
              </a:rPr>
              <a:t>pueden facilitar eficazmente las dimensiones de la capacidad de la comunidad en la construcción de:</a:t>
            </a:r>
          </a:p>
          <a:p>
            <a:pPr marL="0" indent="0" algn="just">
              <a:buFont typeface="Arial" pitchFamily="34" charset="0"/>
              <a:buNone/>
              <a:defRPr/>
            </a:pPr>
            <a:r>
              <a:rPr lang="es-ES" altLang="en-US" sz="1600" dirty="0" smtClean="0">
                <a:latin typeface="Open Sans"/>
                <a:ea typeface="Open Sans"/>
                <a:cs typeface="Open Sans"/>
              </a:rPr>
              <a:t>- habilidades locales, conocimientos y recursos,</a:t>
            </a:r>
          </a:p>
          <a:p>
            <a:pPr marL="0" indent="0" algn="just">
              <a:buFont typeface="Arial" pitchFamily="34" charset="0"/>
              <a:buNone/>
              <a:defRPr/>
            </a:pPr>
            <a:r>
              <a:rPr lang="es-ES" altLang="en-US" sz="1600" dirty="0" smtClean="0">
                <a:latin typeface="Open Sans"/>
                <a:ea typeface="Open Sans"/>
                <a:cs typeface="Open Sans"/>
              </a:rPr>
              <a:t>- aumentar la cohesión social,</a:t>
            </a:r>
          </a:p>
          <a:p>
            <a:pPr marL="0" indent="0" algn="just">
              <a:buFont typeface="Arial" pitchFamily="34" charset="0"/>
              <a:buNone/>
              <a:defRPr/>
            </a:pPr>
            <a:r>
              <a:rPr lang="es-ES" altLang="en-US" sz="1600" dirty="0" smtClean="0">
                <a:latin typeface="Open Sans"/>
                <a:ea typeface="Open Sans"/>
                <a:cs typeface="Open Sans"/>
              </a:rPr>
              <a:t>- facilitar estructuras y mecanismos para el diálogo comunitario.</a:t>
            </a:r>
          </a:p>
          <a:p>
            <a:pPr marL="0" indent="0" algn="just">
              <a:buFont typeface="Arial" pitchFamily="34" charset="0"/>
              <a:buNone/>
              <a:defRPr/>
            </a:pPr>
            <a:r>
              <a:rPr lang="es-ES" altLang="en-US" sz="1600" dirty="0" smtClean="0">
                <a:latin typeface="Open Sans"/>
                <a:ea typeface="Open Sans"/>
                <a:cs typeface="Open Sans"/>
              </a:rPr>
              <a:t>- desarrollo de liderazgo </a:t>
            </a:r>
          </a:p>
          <a:p>
            <a:pPr marL="0" indent="0" algn="just">
              <a:buFont typeface="Arial" pitchFamily="34" charset="0"/>
              <a:buNone/>
              <a:defRPr/>
            </a:pPr>
            <a:r>
              <a:rPr lang="es-ES" altLang="en-US" sz="1600" dirty="0" smtClean="0">
                <a:latin typeface="Open Sans"/>
                <a:ea typeface="Open Sans"/>
                <a:cs typeface="Open Sans"/>
              </a:rPr>
              <a:t>- fomentar la participación ciudadana.</a:t>
            </a:r>
          </a:p>
          <a:p>
            <a:pPr algn="just">
              <a:defRPr/>
            </a:pPr>
            <a:r>
              <a:rPr lang="es-ES" altLang="en-US" sz="1600" dirty="0" smtClean="0">
                <a:latin typeface="Open Sans"/>
                <a:ea typeface="Open Sans"/>
                <a:cs typeface="Open Sans"/>
              </a:rPr>
              <a:t>El desarrollo basado en el deporte a menudo genera un gran interés por parte de los residentes, financiadores y responsables políticos.</a:t>
            </a:r>
          </a:p>
          <a:p>
            <a:pPr algn="just">
              <a:defRPr/>
            </a:pPr>
            <a:r>
              <a:rPr lang="es-ES" altLang="en-US" sz="1600" dirty="0" smtClean="0">
                <a:latin typeface="Open Sans"/>
                <a:ea typeface="Open Sans"/>
                <a:cs typeface="Open Sans"/>
              </a:rPr>
              <a:t>Al aplicar los principios del desarrollo de la capacidad de la comunidad, el deporte puede estar en una posición única para mejorar las iniciativas de desarrollo comunitario sostenible</a:t>
            </a:r>
            <a:endParaRPr lang="en-US" altLang="en-US" sz="1600" dirty="0" smtClean="0">
              <a:latin typeface="Open Sans"/>
              <a:ea typeface="Open Sans"/>
              <a:cs typeface="Open Sans"/>
            </a:endParaRPr>
          </a:p>
        </p:txBody>
      </p:sp>
      <p:pic>
        <p:nvPicPr>
          <p:cNvPr id="18435" name="Picture 4" descr="D:\Users\Ana\Dropbox\KINEZIOLOGIJA\PROJEKTI\2017\SAVE+\LOGOS\28616759_140088500144584_281738941848523249_o.jpg"/>
          <p:cNvPicPr>
            <a:picLocks noChangeAspect="1" noChangeArrowheads="1"/>
          </p:cNvPicPr>
          <p:nvPr/>
        </p:nvPicPr>
        <p:blipFill>
          <a:blip r:embed="rId2">
            <a:extLst>
              <a:ext uri="{28A0092B-C50C-407E-A947-70E740481C1C}">
                <a14:useLocalDpi xmlns:a14="http://schemas.microsoft.com/office/drawing/2010/main" val="0"/>
              </a:ext>
            </a:extLst>
          </a:blip>
          <a:srcRect l="24341" r="26637"/>
          <a:stretch>
            <a:fillRect/>
          </a:stretch>
        </p:blipFill>
        <p:spPr bwMode="auto">
          <a:xfrm>
            <a:off x="357188" y="142875"/>
            <a:ext cx="7794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C:\Users\Alex\Desktop\Loghi progetto\Erasmus+\eu_flag_co_funded_vect_pos_[cmyk]_right-[Convertit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4481513"/>
            <a:ext cx="19065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4">
            <a:extLst/>
          </p:cNvPr>
          <p:cNvSpPr txBox="1"/>
          <p:nvPr/>
        </p:nvSpPr>
        <p:spPr>
          <a:xfrm>
            <a:off x="2374900" y="4505325"/>
            <a:ext cx="6335713" cy="554038"/>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3" name="Rectángulo 2"/>
          <p:cNvSpPr/>
          <p:nvPr/>
        </p:nvSpPr>
        <p:spPr>
          <a:xfrm>
            <a:off x="1136650" y="238125"/>
            <a:ext cx="7272338" cy="523875"/>
          </a:xfrm>
          <a:prstGeom prst="rect">
            <a:avLst/>
          </a:prstGeom>
        </p:spPr>
        <p:txBody>
          <a:bodyPr>
            <a:spAutoFit/>
          </a:bodyPr>
          <a:lstStyle/>
          <a:p>
            <a:pPr>
              <a:defRPr/>
            </a:pPr>
            <a:r>
              <a:rPr lang="es-ES" sz="1400" dirty="0">
                <a:solidFill>
                  <a:schemeClr val="bg1">
                    <a:lumMod val="50000"/>
                  </a:schemeClr>
                </a:solidFill>
                <a:latin typeface="Open Sans"/>
              </a:rPr>
              <a:t>Unidad 1.3. Naturaleza social del deporte en relación con el desarrollo de capacidades comunitarias</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D:\Users\Ana\Dropbox\KINEZIOLOGIJA\PROJEKTI\2017\SAVE+\LOGOS\28616759_140088500144584_281738941848523249_o.jpg"/>
          <p:cNvPicPr>
            <a:picLocks noChangeAspect="1" noChangeArrowheads="1"/>
          </p:cNvPicPr>
          <p:nvPr/>
        </p:nvPicPr>
        <p:blipFill>
          <a:blip r:embed="rId2">
            <a:extLst>
              <a:ext uri="{28A0092B-C50C-407E-A947-70E740481C1C}">
                <a14:useLocalDpi xmlns:a14="http://schemas.microsoft.com/office/drawing/2010/main" val="0"/>
              </a:ext>
            </a:extLst>
          </a:blip>
          <a:srcRect l="24341" r="26637"/>
          <a:stretch>
            <a:fillRect/>
          </a:stretch>
        </p:blipFill>
        <p:spPr bwMode="auto">
          <a:xfrm>
            <a:off x="179388" y="95250"/>
            <a:ext cx="7794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descr="C:\Users\Alex\Desktop\Loghi progetto\Erasmus+\eu_flag_co_funded_vect_pos_[cmyk]_right-[Convertit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650" y="4489450"/>
            <a:ext cx="190658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4">
            <a:extLst/>
          </p:cNvPr>
          <p:cNvSpPr txBox="1"/>
          <p:nvPr/>
        </p:nvSpPr>
        <p:spPr>
          <a:xfrm>
            <a:off x="2555875" y="4513263"/>
            <a:ext cx="6335713" cy="554037"/>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3" name="Rectángulo 2"/>
          <p:cNvSpPr/>
          <p:nvPr/>
        </p:nvSpPr>
        <p:spPr>
          <a:xfrm>
            <a:off x="2124075" y="190500"/>
            <a:ext cx="5502275" cy="368300"/>
          </a:xfrm>
          <a:prstGeom prst="rect">
            <a:avLst/>
          </a:prstGeom>
        </p:spPr>
        <p:txBody>
          <a:bodyPr>
            <a:spAutoFit/>
          </a:bodyPr>
          <a:lstStyle/>
          <a:p>
            <a:pPr>
              <a:defRPr/>
            </a:pPr>
            <a:r>
              <a:rPr lang="es-ES" b="1" dirty="0">
                <a:solidFill>
                  <a:schemeClr val="bg1">
                    <a:lumMod val="50000"/>
                  </a:schemeClr>
                </a:solidFill>
                <a:latin typeface="Open Sans"/>
              </a:rPr>
              <a:t>Unidad 1.4. Esquemas de programas exitosos</a:t>
            </a:r>
          </a:p>
        </p:txBody>
      </p:sp>
      <p:sp>
        <p:nvSpPr>
          <p:cNvPr id="4" name="Rectángulo 3"/>
          <p:cNvSpPr/>
          <p:nvPr/>
        </p:nvSpPr>
        <p:spPr>
          <a:xfrm>
            <a:off x="3779838" y="646113"/>
            <a:ext cx="1608137" cy="369887"/>
          </a:xfrm>
          <a:prstGeom prst="rect">
            <a:avLst/>
          </a:prstGeom>
        </p:spPr>
        <p:txBody>
          <a:bodyPr wrap="none">
            <a:spAutoFit/>
          </a:bodyPr>
          <a:lstStyle/>
          <a:p>
            <a:pPr>
              <a:defRPr/>
            </a:pPr>
            <a:r>
              <a:rPr lang="es-ES" b="1" dirty="0">
                <a:solidFill>
                  <a:schemeClr val="bg1">
                    <a:lumMod val="50000"/>
                  </a:schemeClr>
                </a:solidFill>
                <a:latin typeface="Open Sans"/>
              </a:rPr>
              <a:t>Planificación</a:t>
            </a:r>
          </a:p>
        </p:txBody>
      </p:sp>
      <p:sp>
        <p:nvSpPr>
          <p:cNvPr id="5" name="Rectángulo 4"/>
          <p:cNvSpPr/>
          <p:nvPr/>
        </p:nvSpPr>
        <p:spPr>
          <a:xfrm>
            <a:off x="755650" y="1044575"/>
            <a:ext cx="7993063" cy="3232150"/>
          </a:xfrm>
          <a:prstGeom prst="rect">
            <a:avLst/>
          </a:prstGeom>
        </p:spPr>
        <p:txBody>
          <a:bodyPr>
            <a:spAutoFit/>
          </a:bodyPr>
          <a:lstStyle/>
          <a:p>
            <a:pPr marL="285750" indent="-285750">
              <a:buFont typeface="Arial" pitchFamily="34" charset="0"/>
              <a:buChar char="•"/>
              <a:defRPr/>
            </a:pPr>
            <a:r>
              <a:rPr lang="es-ES" sz="1400" b="1" u="sng" dirty="0">
                <a:solidFill>
                  <a:schemeClr val="bg1">
                    <a:lumMod val="50000"/>
                  </a:schemeClr>
                </a:solidFill>
                <a:latin typeface="Open Sans"/>
              </a:rPr>
              <a:t>Asociaciones y objetivos acordados</a:t>
            </a:r>
          </a:p>
          <a:p>
            <a:pPr>
              <a:defRPr/>
            </a:pPr>
            <a:r>
              <a:rPr lang="es-ES" sz="1400" dirty="0">
                <a:solidFill>
                  <a:schemeClr val="bg1">
                    <a:lumMod val="50000"/>
                  </a:schemeClr>
                </a:solidFill>
                <a:latin typeface="Open Sans"/>
              </a:rPr>
              <a:t>Es de vital importancia tener un entendimiento mutuo entre todas las partes interesadas</a:t>
            </a:r>
          </a:p>
          <a:p>
            <a:pPr marL="285750" indent="-285750">
              <a:buFont typeface="Arial" pitchFamily="34" charset="0"/>
              <a:buChar char="•"/>
              <a:defRPr/>
            </a:pPr>
            <a:r>
              <a:rPr lang="es-ES" sz="1400" b="1" u="sng" dirty="0">
                <a:solidFill>
                  <a:schemeClr val="bg1">
                    <a:lumMod val="50000"/>
                  </a:schemeClr>
                </a:solidFill>
                <a:latin typeface="Open Sans"/>
              </a:rPr>
              <a:t>Objetivos y objetivos</a:t>
            </a:r>
          </a:p>
          <a:p>
            <a:pPr>
              <a:defRPr/>
            </a:pPr>
            <a:r>
              <a:rPr lang="es-ES" sz="1400" dirty="0">
                <a:solidFill>
                  <a:schemeClr val="bg1">
                    <a:lumMod val="50000"/>
                  </a:schemeClr>
                </a:solidFill>
                <a:latin typeface="Open Sans"/>
              </a:rPr>
              <a:t>Las partes vitales de un proceso de consolidación son: el establecimiento de objetivos, objetivos y programas de trabajo asociados claros y medibles, con estrategias cuidadosamente planificadas y acordadas para el desarrollo del deporte comunitario. Los objetivos y los indicadores de desempeño deben ser establecidos por personas que entienden los problemas locales, junto con escalas de tiempo realistas.</a:t>
            </a:r>
          </a:p>
          <a:p>
            <a:pPr marL="285750" indent="-285750">
              <a:buFont typeface="Arial" pitchFamily="34" charset="0"/>
              <a:buChar char="•"/>
              <a:defRPr/>
            </a:pPr>
            <a:r>
              <a:rPr lang="es-ES" sz="1400" b="1" u="sng" dirty="0">
                <a:solidFill>
                  <a:schemeClr val="bg1">
                    <a:lumMod val="50000"/>
                  </a:schemeClr>
                </a:solidFill>
                <a:latin typeface="Open Sans"/>
              </a:rPr>
              <a:t>Dotación de personal</a:t>
            </a:r>
            <a:endParaRPr lang="es-ES" sz="1400" u="sng" dirty="0">
              <a:solidFill>
                <a:schemeClr val="bg1">
                  <a:lumMod val="50000"/>
                </a:schemeClr>
              </a:solidFill>
              <a:latin typeface="Open Sans"/>
            </a:endParaRPr>
          </a:p>
          <a:p>
            <a:pPr>
              <a:defRPr/>
            </a:pPr>
            <a:r>
              <a:rPr lang="es-ES" sz="1400" dirty="0">
                <a:solidFill>
                  <a:schemeClr val="bg1">
                    <a:lumMod val="50000"/>
                  </a:schemeClr>
                </a:solidFill>
                <a:latin typeface="Open Sans"/>
              </a:rPr>
              <a:t>Todo el personal debe estar en el puesto antes del inicio del programa y contribuir al desarrollo de la estrategia</a:t>
            </a:r>
          </a:p>
          <a:p>
            <a:pPr marL="285750" indent="-285750">
              <a:buFont typeface="Arial" pitchFamily="34" charset="0"/>
              <a:buChar char="•"/>
              <a:defRPr/>
            </a:pPr>
            <a:r>
              <a:rPr lang="es-ES" sz="1400" b="1" u="sng" dirty="0">
                <a:solidFill>
                  <a:schemeClr val="bg1">
                    <a:lumMod val="50000"/>
                  </a:schemeClr>
                </a:solidFill>
                <a:latin typeface="Open Sans"/>
              </a:rPr>
              <a:t>Identidad y estado</a:t>
            </a:r>
          </a:p>
          <a:p>
            <a:pPr>
              <a:defRPr/>
            </a:pPr>
            <a:r>
              <a:rPr lang="es-ES" sz="1400" dirty="0">
                <a:solidFill>
                  <a:schemeClr val="bg1">
                    <a:lumMod val="50000"/>
                  </a:schemeClr>
                </a:solidFill>
                <a:latin typeface="Open Sans"/>
              </a:rPr>
              <a:t>Se debe establecer una identidad apropiada y un desarrollo profesional relevante para el desarrollo exitoso de deportes comunitarios</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98475" y="944563"/>
            <a:ext cx="7929563" cy="3587750"/>
          </a:xfrm>
        </p:spPr>
        <p:txBody>
          <a:bodyPr/>
          <a:lstStyle/>
          <a:p>
            <a:pPr algn="just"/>
            <a:r>
              <a:rPr lang="es-ES" altLang="en-US" sz="1400" b="1" u="sng" dirty="0" smtClean="0">
                <a:latin typeface="Open Sans"/>
                <a:ea typeface="Open Sans"/>
                <a:cs typeface="Open Sans"/>
              </a:rPr>
              <a:t>Empoderamiento y Responsabilidad</a:t>
            </a:r>
            <a:r>
              <a:rPr lang="es-ES" altLang="en-US" sz="1400" b="1" dirty="0" smtClean="0">
                <a:latin typeface="Open Sans"/>
                <a:ea typeface="Open Sans"/>
                <a:cs typeface="Open Sans"/>
              </a:rPr>
              <a:t> </a:t>
            </a:r>
            <a:r>
              <a:rPr lang="es-ES" altLang="en-US" sz="1400" dirty="0" smtClean="0">
                <a:latin typeface="Open Sans"/>
                <a:ea typeface="Open Sans"/>
                <a:cs typeface="Open Sans"/>
              </a:rPr>
              <a:t>Los participantes deben estar preparados para influir en el estilo, la organización y el ambiente de las oportunidades deportivas locales</a:t>
            </a:r>
          </a:p>
          <a:p>
            <a:pPr algn="just"/>
            <a:r>
              <a:rPr lang="es-ES" altLang="en-US" sz="1400" b="1" u="sng" dirty="0" smtClean="0">
                <a:latin typeface="Open Sans"/>
                <a:ea typeface="Open Sans"/>
                <a:cs typeface="Open Sans"/>
              </a:rPr>
              <a:t>Sostenibilidad</a:t>
            </a:r>
            <a:r>
              <a:rPr lang="es-ES" altLang="en-US" sz="1400" dirty="0">
                <a:latin typeface="Open Sans"/>
                <a:ea typeface="Open Sans"/>
                <a:cs typeface="Open Sans"/>
              </a:rPr>
              <a:t> </a:t>
            </a:r>
            <a:r>
              <a:rPr lang="es-ES" altLang="en-US" sz="1400" dirty="0" smtClean="0">
                <a:latin typeface="Open Sans"/>
                <a:ea typeface="Open Sans"/>
                <a:cs typeface="Open Sans"/>
              </a:rPr>
              <a:t>Si el programa tiene un límite de tiempo, se debe considerar la sostenibilidad desde el inicio.</a:t>
            </a:r>
          </a:p>
          <a:p>
            <a:pPr algn="just"/>
            <a:r>
              <a:rPr lang="es-ES" altLang="en-US" sz="1400" b="1" u="sng" dirty="0" smtClean="0">
                <a:latin typeface="Open Sans"/>
                <a:ea typeface="Open Sans"/>
                <a:cs typeface="Open Sans"/>
              </a:rPr>
              <a:t>Gestión</a:t>
            </a:r>
            <a:r>
              <a:rPr lang="es-ES" altLang="en-US" sz="1400" b="1" dirty="0" smtClean="0">
                <a:latin typeface="Open Sans"/>
                <a:ea typeface="Open Sans"/>
                <a:cs typeface="Open Sans"/>
              </a:rPr>
              <a:t> </a:t>
            </a:r>
            <a:r>
              <a:rPr lang="es-ES" altLang="en-US" sz="1400" dirty="0" smtClean="0">
                <a:latin typeface="Open Sans"/>
                <a:ea typeface="Open Sans"/>
                <a:cs typeface="Open Sans"/>
              </a:rPr>
              <a:t>Es de vital importancia aclarar los canales de mando desde el principio</a:t>
            </a:r>
          </a:p>
          <a:p>
            <a:pPr algn="just"/>
            <a:r>
              <a:rPr lang="es-ES" altLang="en-US" sz="1400" b="1" u="sng" dirty="0" smtClean="0">
                <a:latin typeface="Open Sans"/>
                <a:ea typeface="Open Sans"/>
                <a:cs typeface="Open Sans"/>
              </a:rPr>
              <a:t>Dotación de personal</a:t>
            </a:r>
            <a:r>
              <a:rPr lang="es-ES" altLang="en-US" sz="1400" b="1" dirty="0" smtClean="0">
                <a:latin typeface="Open Sans"/>
                <a:ea typeface="Open Sans"/>
                <a:cs typeface="Open Sans"/>
              </a:rPr>
              <a:t> </a:t>
            </a:r>
            <a:r>
              <a:rPr lang="es-ES" altLang="en-US" sz="1400" dirty="0" smtClean="0">
                <a:latin typeface="Open Sans"/>
                <a:ea typeface="Open Sans"/>
                <a:cs typeface="Open Sans"/>
              </a:rPr>
              <a:t>Las iniciativas deportivas dentro de los grupos socialmente excluidos requieren un conjunto de habilidades específicas - capacidad deportiva, habilidades de comunicación y empatía con personas que pueden estar poco motivadas para participar</a:t>
            </a:r>
          </a:p>
          <a:p>
            <a:pPr algn="just"/>
            <a:r>
              <a:rPr lang="es-ES" altLang="en-US" sz="1400" b="1" u="sng" dirty="0" smtClean="0">
                <a:latin typeface="Open Sans"/>
                <a:ea typeface="Open Sans"/>
                <a:cs typeface="Open Sans"/>
              </a:rPr>
              <a:t>Capacitación</a:t>
            </a:r>
            <a:r>
              <a:rPr lang="es-ES" altLang="en-US" sz="1400" dirty="0">
                <a:latin typeface="Open Sans"/>
                <a:ea typeface="Open Sans"/>
                <a:cs typeface="Open Sans"/>
              </a:rPr>
              <a:t> </a:t>
            </a:r>
            <a:r>
              <a:rPr lang="es-ES" altLang="en-US" sz="1400" dirty="0" smtClean="0">
                <a:latin typeface="Open Sans"/>
                <a:ea typeface="Open Sans"/>
                <a:cs typeface="Open Sans"/>
              </a:rPr>
              <a:t>Los socios deben contar con programas de capacitación en habilidades de desarrollo comunitario</a:t>
            </a:r>
          </a:p>
          <a:p>
            <a:pPr algn="just"/>
            <a:r>
              <a:rPr lang="es-ES" altLang="en-US" sz="1400" b="1" u="sng" dirty="0" smtClean="0">
                <a:latin typeface="Open Sans"/>
                <a:ea typeface="Open Sans"/>
                <a:cs typeface="Open Sans"/>
              </a:rPr>
              <a:t>Instalaciones</a:t>
            </a:r>
            <a:r>
              <a:rPr lang="es-ES" altLang="en-US" sz="1400" dirty="0">
                <a:latin typeface="Open Sans"/>
                <a:ea typeface="Open Sans"/>
                <a:cs typeface="Open Sans"/>
              </a:rPr>
              <a:t> </a:t>
            </a:r>
            <a:r>
              <a:rPr lang="es-ES" altLang="en-US" sz="1400" dirty="0" smtClean="0">
                <a:latin typeface="Open Sans"/>
                <a:ea typeface="Open Sans"/>
                <a:cs typeface="Open Sans"/>
              </a:rPr>
              <a:t>Las instalaciones deben ser locales, ya que la comunidad las utiliza.</a:t>
            </a:r>
          </a:p>
          <a:p>
            <a:pPr algn="just"/>
            <a:r>
              <a:rPr lang="es-ES" altLang="en-US" sz="1400" b="1" u="sng" dirty="0" smtClean="0">
                <a:latin typeface="Open Sans"/>
                <a:ea typeface="Open Sans"/>
                <a:cs typeface="Open Sans"/>
              </a:rPr>
              <a:t>Logística</a:t>
            </a:r>
            <a:r>
              <a:rPr lang="es-ES" altLang="en-US" sz="1400" b="1" dirty="0" smtClean="0">
                <a:latin typeface="Open Sans"/>
                <a:ea typeface="Open Sans"/>
                <a:cs typeface="Open Sans"/>
              </a:rPr>
              <a:t> </a:t>
            </a:r>
            <a:r>
              <a:rPr lang="es-ES" altLang="en-US" sz="1400" dirty="0" smtClean="0">
                <a:latin typeface="Open Sans"/>
                <a:ea typeface="Open Sans"/>
                <a:cs typeface="Open Sans"/>
              </a:rPr>
              <a:t>Animar a los clubes y organizaciones locales a trabajar con sus grupos objetivo</a:t>
            </a:r>
            <a:endParaRPr lang="en-US" altLang="en-US" sz="1400" dirty="0" smtClean="0">
              <a:latin typeface="Open Sans"/>
              <a:ea typeface="Open Sans"/>
              <a:cs typeface="Open Sans"/>
            </a:endParaRPr>
          </a:p>
        </p:txBody>
      </p:sp>
      <p:pic>
        <p:nvPicPr>
          <p:cNvPr id="20483" name="Picture 4" descr="D:\Users\Ana\Dropbox\KINEZIOLOGIJA\PROJEKTI\2017\SAVE+\LOGOS\28616759_140088500144584_281738941848523249_o.jpg"/>
          <p:cNvPicPr>
            <a:picLocks noChangeAspect="1" noChangeArrowheads="1"/>
          </p:cNvPicPr>
          <p:nvPr/>
        </p:nvPicPr>
        <p:blipFill>
          <a:blip r:embed="rId2">
            <a:extLst>
              <a:ext uri="{28A0092B-C50C-407E-A947-70E740481C1C}">
                <a14:useLocalDpi xmlns:a14="http://schemas.microsoft.com/office/drawing/2010/main" val="0"/>
              </a:ext>
            </a:extLst>
          </a:blip>
          <a:srcRect l="24341" r="26637"/>
          <a:stretch>
            <a:fillRect/>
          </a:stretch>
        </p:blipFill>
        <p:spPr bwMode="auto">
          <a:xfrm>
            <a:off x="142875" y="71438"/>
            <a:ext cx="64293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C:\Users\Alex\Desktop\Loghi progetto\Erasmus+\eu_flag_co_funded_vect_pos_[cmyk]_right-[Convertit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475" y="4516438"/>
            <a:ext cx="190658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4">
            <a:extLst/>
          </p:cNvPr>
          <p:cNvSpPr txBox="1"/>
          <p:nvPr/>
        </p:nvSpPr>
        <p:spPr>
          <a:xfrm>
            <a:off x="2522538" y="4516438"/>
            <a:ext cx="6335712" cy="554037"/>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3" name="Rectángulo 2"/>
          <p:cNvSpPr/>
          <p:nvPr/>
        </p:nvSpPr>
        <p:spPr>
          <a:xfrm>
            <a:off x="754063" y="150813"/>
            <a:ext cx="7673975" cy="307975"/>
          </a:xfrm>
          <a:prstGeom prst="rect">
            <a:avLst/>
          </a:prstGeom>
        </p:spPr>
        <p:txBody>
          <a:bodyPr>
            <a:spAutoFit/>
          </a:bodyPr>
          <a:lstStyle/>
          <a:p>
            <a:pPr>
              <a:defRPr/>
            </a:pPr>
            <a:r>
              <a:rPr lang="es-ES" sz="1400" dirty="0">
                <a:solidFill>
                  <a:schemeClr val="bg1">
                    <a:lumMod val="50000"/>
                  </a:schemeClr>
                </a:solidFill>
                <a:latin typeface="Open Sans"/>
              </a:rPr>
              <a:t>Unidad 1.4. Esquemas de programas exitosos</a:t>
            </a:r>
          </a:p>
        </p:txBody>
      </p:sp>
      <p:sp>
        <p:nvSpPr>
          <p:cNvPr id="4" name="Rectángulo 3"/>
          <p:cNvSpPr/>
          <p:nvPr/>
        </p:nvSpPr>
        <p:spPr>
          <a:xfrm>
            <a:off x="2843808" y="560739"/>
            <a:ext cx="2967479" cy="369332"/>
          </a:xfrm>
          <a:prstGeom prst="rect">
            <a:avLst/>
          </a:prstGeom>
        </p:spPr>
        <p:txBody>
          <a:bodyPr wrap="none">
            <a:spAutoFit/>
          </a:bodyPr>
          <a:lstStyle/>
          <a:p>
            <a:pPr>
              <a:defRPr/>
            </a:pPr>
            <a:r>
              <a:rPr lang="es-ES" b="1" dirty="0" smtClean="0">
                <a:solidFill>
                  <a:schemeClr val="bg1">
                    <a:lumMod val="50000"/>
                  </a:schemeClr>
                </a:solidFill>
                <a:latin typeface="Open Sans"/>
              </a:rPr>
              <a:t>Impartición del Programa</a:t>
            </a:r>
            <a:endParaRPr lang="es-ES" b="1" dirty="0">
              <a:solidFill>
                <a:schemeClr val="bg1">
                  <a:lumMod val="50000"/>
                </a:schemeClr>
              </a:solidFill>
              <a:latin typeface="Open Sans"/>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D:\Users\Ana\Dropbox\KINEZIOLOGIJA\PROJEKTI\2017\SAVE+\LOGOS\28616759_140088500144584_281738941848523249_o.jpg"/>
          <p:cNvPicPr>
            <a:picLocks noChangeAspect="1" noChangeArrowheads="1"/>
          </p:cNvPicPr>
          <p:nvPr/>
        </p:nvPicPr>
        <p:blipFill>
          <a:blip r:embed="rId2">
            <a:extLst>
              <a:ext uri="{28A0092B-C50C-407E-A947-70E740481C1C}">
                <a14:useLocalDpi xmlns:a14="http://schemas.microsoft.com/office/drawing/2010/main" val="0"/>
              </a:ext>
            </a:extLst>
          </a:blip>
          <a:srcRect l="24341" r="26637"/>
          <a:stretch>
            <a:fillRect/>
          </a:stretch>
        </p:blipFill>
        <p:spPr bwMode="auto">
          <a:xfrm>
            <a:off x="133350" y="125413"/>
            <a:ext cx="830263"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4" descr="C:\Users\Alex\Desktop\Loghi progetto\Erasmus+\eu_flag_co_funded_vect_pos_[cmyk]_right-[Convertit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925" y="4530725"/>
            <a:ext cx="190658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555875" y="4530725"/>
            <a:ext cx="6335713" cy="554038"/>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3" name="Rectángulo 2"/>
          <p:cNvSpPr/>
          <p:nvPr/>
        </p:nvSpPr>
        <p:spPr>
          <a:xfrm>
            <a:off x="900113" y="198438"/>
            <a:ext cx="7173912" cy="306387"/>
          </a:xfrm>
          <a:prstGeom prst="rect">
            <a:avLst/>
          </a:prstGeom>
        </p:spPr>
        <p:txBody>
          <a:bodyPr>
            <a:spAutoFit/>
          </a:bodyPr>
          <a:lstStyle/>
          <a:p>
            <a:pPr>
              <a:defRPr/>
            </a:pPr>
            <a:r>
              <a:rPr lang="es-ES" sz="1400" dirty="0">
                <a:solidFill>
                  <a:schemeClr val="bg1">
                    <a:lumMod val="50000"/>
                  </a:schemeClr>
                </a:solidFill>
                <a:latin typeface="Open Sans"/>
              </a:rPr>
              <a:t>Unidad 1.4. Esquemas de programas exitosos</a:t>
            </a:r>
          </a:p>
        </p:txBody>
      </p:sp>
      <p:sp>
        <p:nvSpPr>
          <p:cNvPr id="4" name="Rectángulo 3"/>
          <p:cNvSpPr/>
          <p:nvPr/>
        </p:nvSpPr>
        <p:spPr>
          <a:xfrm>
            <a:off x="548481" y="1203598"/>
            <a:ext cx="8205539" cy="2462213"/>
          </a:xfrm>
          <a:prstGeom prst="rect">
            <a:avLst/>
          </a:prstGeom>
        </p:spPr>
        <p:txBody>
          <a:bodyPr wrap="square">
            <a:spAutoFit/>
          </a:bodyPr>
          <a:lstStyle/>
          <a:p>
            <a:pPr>
              <a:defRPr/>
            </a:pPr>
            <a:r>
              <a:rPr lang="es-ES" sz="1400" b="1" dirty="0">
                <a:solidFill>
                  <a:schemeClr val="bg1">
                    <a:lumMod val="50000"/>
                  </a:schemeClr>
                </a:solidFill>
                <a:latin typeface="Open Sans"/>
              </a:rPr>
              <a:t>Identificación de los posibles participantes</a:t>
            </a:r>
          </a:p>
          <a:p>
            <a:pPr marL="285750" indent="-285750">
              <a:buFont typeface="Arial" pitchFamily="34" charset="0"/>
              <a:buChar char="•"/>
              <a:defRPr/>
            </a:pPr>
            <a:r>
              <a:rPr lang="es-ES" sz="1400" dirty="0">
                <a:solidFill>
                  <a:schemeClr val="bg1">
                    <a:lumMod val="50000"/>
                  </a:schemeClr>
                </a:solidFill>
                <a:latin typeface="Open Sans"/>
              </a:rPr>
              <a:t>Los individuos o grupos excluidos socialmente pueden ser difíciles de alcanzar y, por lo general, no ponen el deporte en una lista alta de prioridades. </a:t>
            </a:r>
            <a:endParaRPr lang="es-ES" sz="1400" dirty="0" smtClean="0">
              <a:solidFill>
                <a:schemeClr val="bg1">
                  <a:lumMod val="50000"/>
                </a:schemeClr>
              </a:solidFill>
              <a:latin typeface="Open Sans"/>
            </a:endParaRPr>
          </a:p>
          <a:p>
            <a:pPr marL="285750" indent="-285750">
              <a:buFont typeface="Arial" pitchFamily="34" charset="0"/>
              <a:buChar char="•"/>
              <a:defRPr/>
            </a:pPr>
            <a:r>
              <a:rPr lang="es-ES" sz="1400" dirty="0" smtClean="0">
                <a:solidFill>
                  <a:schemeClr val="bg1">
                    <a:lumMod val="50000"/>
                  </a:schemeClr>
                </a:solidFill>
                <a:latin typeface="Open Sans"/>
              </a:rPr>
              <a:t>Se </a:t>
            </a:r>
            <a:r>
              <a:rPr lang="es-ES" sz="1400" dirty="0">
                <a:solidFill>
                  <a:schemeClr val="bg1">
                    <a:lumMod val="50000"/>
                  </a:schemeClr>
                </a:solidFill>
                <a:latin typeface="Open Sans"/>
              </a:rPr>
              <a:t>debe hacer un gran esfuerzo para ayudar a estas </a:t>
            </a:r>
            <a:r>
              <a:rPr lang="es-ES" sz="1400" dirty="0" smtClean="0">
                <a:solidFill>
                  <a:schemeClr val="bg1">
                    <a:lumMod val="50000"/>
                  </a:schemeClr>
                </a:solidFill>
                <a:latin typeface="Open Sans"/>
              </a:rPr>
              <a:t>personas/grupos</a:t>
            </a:r>
            <a:r>
              <a:rPr lang="es-ES" sz="1400" dirty="0">
                <a:solidFill>
                  <a:schemeClr val="bg1">
                    <a:lumMod val="50000"/>
                  </a:schemeClr>
                </a:solidFill>
                <a:latin typeface="Open Sans"/>
              </a:rPr>
              <a:t>, mediante el uso de campañas de sensibilización e iniciativas de motivación a nivel de la comunidad local.</a:t>
            </a:r>
          </a:p>
          <a:p>
            <a:pPr>
              <a:defRPr/>
            </a:pPr>
            <a:r>
              <a:rPr lang="es-ES" sz="1400" b="1" dirty="0" smtClean="0">
                <a:solidFill>
                  <a:schemeClr val="bg1">
                    <a:lumMod val="50000"/>
                  </a:schemeClr>
                </a:solidFill>
                <a:latin typeface="Open Sans"/>
              </a:rPr>
              <a:t>Atraer </a:t>
            </a:r>
            <a:r>
              <a:rPr lang="es-ES" sz="1400" b="1" dirty="0">
                <a:solidFill>
                  <a:schemeClr val="bg1">
                    <a:lumMod val="50000"/>
                  </a:schemeClr>
                </a:solidFill>
                <a:latin typeface="Open Sans"/>
              </a:rPr>
              <a:t>Participantes</a:t>
            </a:r>
          </a:p>
          <a:p>
            <a:pPr marL="285750" indent="-285750">
              <a:buFont typeface="Arial" pitchFamily="34" charset="0"/>
              <a:buChar char="•"/>
              <a:defRPr/>
            </a:pPr>
            <a:r>
              <a:rPr lang="es-ES" sz="1400" dirty="0" smtClean="0">
                <a:solidFill>
                  <a:schemeClr val="bg1">
                    <a:lumMod val="50000"/>
                  </a:schemeClr>
                </a:solidFill>
                <a:latin typeface="Open Sans"/>
              </a:rPr>
              <a:t>Utiliza </a:t>
            </a:r>
            <a:r>
              <a:rPr lang="es-ES" sz="1400" dirty="0">
                <a:solidFill>
                  <a:schemeClr val="bg1">
                    <a:lumMod val="50000"/>
                  </a:schemeClr>
                </a:solidFill>
                <a:latin typeface="Open Sans"/>
              </a:rPr>
              <a:t>varios lugares para la popularización, como centros de empleo, centros de negocios, oficinas de carreras, oficinas de la comunidad local, etc. </a:t>
            </a:r>
            <a:endParaRPr lang="es-ES" sz="1400" dirty="0" smtClean="0">
              <a:solidFill>
                <a:schemeClr val="bg1">
                  <a:lumMod val="50000"/>
                </a:schemeClr>
              </a:solidFill>
              <a:latin typeface="Open Sans"/>
            </a:endParaRPr>
          </a:p>
          <a:p>
            <a:pPr marL="285750" indent="-285750">
              <a:buFont typeface="Arial" pitchFamily="34" charset="0"/>
              <a:buChar char="•"/>
              <a:defRPr/>
            </a:pPr>
            <a:r>
              <a:rPr lang="es-ES" sz="1400" dirty="0" smtClean="0">
                <a:solidFill>
                  <a:schemeClr val="bg1">
                    <a:lumMod val="50000"/>
                  </a:schemeClr>
                </a:solidFill>
                <a:latin typeface="Open Sans"/>
              </a:rPr>
              <a:t>Asegúrate </a:t>
            </a:r>
            <a:r>
              <a:rPr lang="es-ES" sz="1400" dirty="0">
                <a:solidFill>
                  <a:schemeClr val="bg1">
                    <a:lumMod val="50000"/>
                  </a:schemeClr>
                </a:solidFill>
                <a:latin typeface="Open Sans"/>
              </a:rPr>
              <a:t>de que la campaña de divulgación sea informativa concisa y claramente estructurada: horarios, lugares, fechas de inicio, actividades, costo, bienvenida para principiantes, punto de contacto</a:t>
            </a:r>
          </a:p>
        </p:txBody>
      </p:sp>
      <p:sp>
        <p:nvSpPr>
          <p:cNvPr id="5" name="Rectángulo 4"/>
          <p:cNvSpPr/>
          <p:nvPr/>
        </p:nvSpPr>
        <p:spPr>
          <a:xfrm>
            <a:off x="3419475" y="614363"/>
            <a:ext cx="1633538" cy="369887"/>
          </a:xfrm>
          <a:prstGeom prst="rect">
            <a:avLst/>
          </a:prstGeom>
        </p:spPr>
        <p:txBody>
          <a:bodyPr wrap="none">
            <a:spAutoFit/>
          </a:bodyPr>
          <a:lstStyle/>
          <a:p>
            <a:pPr>
              <a:defRPr/>
            </a:pPr>
            <a:r>
              <a:rPr lang="es-ES" b="1" dirty="0">
                <a:solidFill>
                  <a:schemeClr val="bg1">
                    <a:lumMod val="50000"/>
                  </a:schemeClr>
                </a:solidFill>
                <a:latin typeface="Open Sans"/>
              </a:rPr>
              <a:t>Participantes</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D:\Users\Ana\Dropbox\KINEZIOLOGIJA\PROJEKTI\2017\SAVE+\LOGOS\28616759_140088500144584_281738941848523249_o.jpg"/>
          <p:cNvPicPr>
            <a:picLocks noChangeAspect="1" noChangeArrowheads="1"/>
          </p:cNvPicPr>
          <p:nvPr/>
        </p:nvPicPr>
        <p:blipFill>
          <a:blip r:embed="rId2">
            <a:extLst>
              <a:ext uri="{28A0092B-C50C-407E-A947-70E740481C1C}">
                <a14:useLocalDpi xmlns:a14="http://schemas.microsoft.com/office/drawing/2010/main" val="0"/>
              </a:ext>
            </a:extLst>
          </a:blip>
          <a:srcRect l="24341" r="26637"/>
          <a:stretch>
            <a:fillRect/>
          </a:stretch>
        </p:blipFill>
        <p:spPr bwMode="auto">
          <a:xfrm>
            <a:off x="142875" y="142875"/>
            <a:ext cx="64293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descr="C:\Users\Alex\Desktop\Loghi progetto\Erasmus+\eu_flag_co_funded_vect_pos_[cmyk]_right-[Convertit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4500563"/>
            <a:ext cx="19065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4">
            <a:extLst/>
          </p:cNvPr>
          <p:cNvSpPr txBox="1"/>
          <p:nvPr/>
        </p:nvSpPr>
        <p:spPr>
          <a:xfrm>
            <a:off x="2411413" y="4500563"/>
            <a:ext cx="6335712" cy="554037"/>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22533" name="Rectángulo 2"/>
          <p:cNvSpPr>
            <a:spLocks noChangeArrowheads="1"/>
          </p:cNvSpPr>
          <p:nvPr/>
        </p:nvSpPr>
        <p:spPr bwMode="auto">
          <a:xfrm>
            <a:off x="785813" y="158750"/>
            <a:ext cx="3856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altLang="es-ES" sz="1400">
                <a:solidFill>
                  <a:srgbClr val="7F7F7F"/>
                </a:solidFill>
                <a:latin typeface="Open Sans"/>
                <a:ea typeface="Open Sans"/>
              </a:rPr>
              <a:t>Unidad 1.4. Esquemas de programas exitosos</a:t>
            </a:r>
          </a:p>
        </p:txBody>
      </p:sp>
      <p:sp>
        <p:nvSpPr>
          <p:cNvPr id="4" name="Rectángulo 3"/>
          <p:cNvSpPr/>
          <p:nvPr/>
        </p:nvSpPr>
        <p:spPr>
          <a:xfrm>
            <a:off x="464344" y="1347614"/>
            <a:ext cx="7996088" cy="2862263"/>
          </a:xfrm>
          <a:prstGeom prst="rect">
            <a:avLst/>
          </a:prstGeom>
        </p:spPr>
        <p:txBody>
          <a:bodyPr wrap="square">
            <a:spAutoFit/>
          </a:bodyPr>
          <a:lstStyle/>
          <a:p>
            <a:pPr marL="171450" indent="-171450" algn="just">
              <a:buFont typeface="Wingdings" panose="05000000000000000000" pitchFamily="2" charset="2"/>
              <a:buChar char="Ø"/>
              <a:defRPr/>
            </a:pPr>
            <a:r>
              <a:rPr lang="es-ES" sz="1200" dirty="0">
                <a:solidFill>
                  <a:schemeClr val="bg1">
                    <a:lumMod val="50000"/>
                  </a:schemeClr>
                </a:solidFill>
                <a:latin typeface="Open Sans"/>
              </a:rPr>
              <a:t>Proporcionar una amplia variedad de actividades.</a:t>
            </a:r>
          </a:p>
          <a:p>
            <a:pPr marL="171450" indent="-171450" algn="just">
              <a:buFont typeface="Wingdings" panose="05000000000000000000" pitchFamily="2" charset="2"/>
              <a:buChar char="Ø"/>
              <a:defRPr/>
            </a:pPr>
            <a:r>
              <a:rPr lang="es-ES" sz="1200" dirty="0">
                <a:solidFill>
                  <a:schemeClr val="bg1">
                    <a:lumMod val="50000"/>
                  </a:schemeClr>
                </a:solidFill>
                <a:latin typeface="Open Sans"/>
              </a:rPr>
              <a:t>Animar a los principiantes</a:t>
            </a:r>
          </a:p>
          <a:p>
            <a:pPr marL="171450" indent="-171450" algn="just">
              <a:buFont typeface="Wingdings" panose="05000000000000000000" pitchFamily="2" charset="2"/>
              <a:buChar char="Ø"/>
              <a:defRPr/>
            </a:pPr>
            <a:r>
              <a:rPr lang="es-ES" sz="1200" dirty="0">
                <a:solidFill>
                  <a:schemeClr val="bg1">
                    <a:lumMod val="50000"/>
                  </a:schemeClr>
                </a:solidFill>
                <a:latin typeface="Open Sans"/>
              </a:rPr>
              <a:t>Proporcionar oportunidades en instalaciones accesibles</a:t>
            </a:r>
          </a:p>
          <a:p>
            <a:pPr marL="171450" indent="-171450" algn="just">
              <a:buFont typeface="Wingdings" panose="05000000000000000000" pitchFamily="2" charset="2"/>
              <a:buChar char="Ø"/>
              <a:defRPr/>
            </a:pPr>
            <a:r>
              <a:rPr lang="es-ES" sz="1200" dirty="0">
                <a:solidFill>
                  <a:schemeClr val="bg1">
                    <a:lumMod val="50000"/>
                  </a:schemeClr>
                </a:solidFill>
                <a:latin typeface="Open Sans"/>
              </a:rPr>
              <a:t>Proporcionar transporte si es necesario</a:t>
            </a:r>
          </a:p>
          <a:p>
            <a:pPr marL="171450" indent="-171450" algn="just">
              <a:buFont typeface="Wingdings" panose="05000000000000000000" pitchFamily="2" charset="2"/>
              <a:buChar char="Ø"/>
              <a:defRPr/>
            </a:pPr>
            <a:r>
              <a:rPr lang="es-ES" sz="1200" dirty="0">
                <a:solidFill>
                  <a:schemeClr val="bg1">
                    <a:lumMod val="50000"/>
                  </a:schemeClr>
                </a:solidFill>
                <a:latin typeface="Open Sans"/>
              </a:rPr>
              <a:t>Proveer </a:t>
            </a:r>
            <a:r>
              <a:rPr lang="es-ES" sz="1200" dirty="0" smtClean="0">
                <a:solidFill>
                  <a:schemeClr val="bg1">
                    <a:lumMod val="50000"/>
                  </a:schemeClr>
                </a:solidFill>
                <a:latin typeface="Open Sans"/>
              </a:rPr>
              <a:t>el equipo </a:t>
            </a:r>
            <a:r>
              <a:rPr lang="es-ES" sz="1200" dirty="0">
                <a:solidFill>
                  <a:schemeClr val="bg1">
                    <a:lumMod val="50000"/>
                  </a:schemeClr>
                </a:solidFill>
                <a:latin typeface="Open Sans"/>
              </a:rPr>
              <a:t>necesario</a:t>
            </a:r>
          </a:p>
          <a:p>
            <a:pPr marL="171450" indent="-171450" algn="just">
              <a:buFont typeface="Wingdings" panose="05000000000000000000" pitchFamily="2" charset="2"/>
              <a:buChar char="Ø"/>
              <a:defRPr/>
            </a:pPr>
            <a:r>
              <a:rPr lang="es-ES" sz="1200" dirty="0">
                <a:solidFill>
                  <a:schemeClr val="bg1">
                    <a:lumMod val="50000"/>
                  </a:schemeClr>
                </a:solidFill>
                <a:latin typeface="Open Sans"/>
              </a:rPr>
              <a:t>Ejecutar actividades durante el día, especialmente las tardes.</a:t>
            </a:r>
          </a:p>
          <a:p>
            <a:pPr marL="171450" indent="-171450" algn="just">
              <a:buFont typeface="Wingdings" panose="05000000000000000000" pitchFamily="2" charset="2"/>
              <a:buChar char="Ø"/>
              <a:defRPr/>
            </a:pPr>
            <a:r>
              <a:rPr lang="es-ES" sz="1200" dirty="0">
                <a:solidFill>
                  <a:schemeClr val="bg1">
                    <a:lumMod val="50000"/>
                  </a:schemeClr>
                </a:solidFill>
                <a:latin typeface="Open Sans"/>
              </a:rPr>
              <a:t>Sea confiable: si se predice una actividad, </a:t>
            </a:r>
            <a:r>
              <a:rPr lang="es-ES" sz="1200" dirty="0" smtClean="0">
                <a:solidFill>
                  <a:schemeClr val="bg1">
                    <a:lumMod val="50000"/>
                  </a:schemeClr>
                </a:solidFill>
                <a:latin typeface="Open Sans"/>
              </a:rPr>
              <a:t>asegurarse </a:t>
            </a:r>
            <a:r>
              <a:rPr lang="es-ES" sz="1200" dirty="0">
                <a:solidFill>
                  <a:schemeClr val="bg1">
                    <a:lumMod val="50000"/>
                  </a:schemeClr>
                </a:solidFill>
                <a:latin typeface="Open Sans"/>
              </a:rPr>
              <a:t>de que se lleve a cabo</a:t>
            </a:r>
          </a:p>
          <a:p>
            <a:pPr marL="171450" indent="-171450" algn="just">
              <a:buFont typeface="Wingdings" panose="05000000000000000000" pitchFamily="2" charset="2"/>
              <a:buChar char="Ø"/>
              <a:defRPr/>
            </a:pPr>
            <a:r>
              <a:rPr lang="es-ES" sz="1200" dirty="0" smtClean="0">
                <a:solidFill>
                  <a:schemeClr val="bg1">
                    <a:lumMod val="50000"/>
                  </a:schemeClr>
                </a:solidFill>
                <a:latin typeface="Open Sans"/>
              </a:rPr>
              <a:t>Utilizar el </a:t>
            </a:r>
            <a:r>
              <a:rPr lang="es-ES" sz="1200" dirty="0">
                <a:solidFill>
                  <a:schemeClr val="bg1">
                    <a:lumMod val="50000"/>
                  </a:schemeClr>
                </a:solidFill>
                <a:latin typeface="Open Sans"/>
              </a:rPr>
              <a:t>mismo líder en cada sesión para establecer una buena relación.</a:t>
            </a:r>
          </a:p>
          <a:p>
            <a:pPr marL="171450" indent="-171450" algn="just">
              <a:buFont typeface="Wingdings" panose="05000000000000000000" pitchFamily="2" charset="2"/>
              <a:buChar char="Ø"/>
              <a:defRPr/>
            </a:pPr>
            <a:r>
              <a:rPr lang="es-ES" sz="1200" dirty="0" smtClean="0">
                <a:solidFill>
                  <a:schemeClr val="bg1">
                    <a:lumMod val="50000"/>
                  </a:schemeClr>
                </a:solidFill>
                <a:latin typeface="Open Sans"/>
              </a:rPr>
              <a:t>Preguntar </a:t>
            </a:r>
            <a:r>
              <a:rPr lang="es-ES" sz="1200" dirty="0">
                <a:solidFill>
                  <a:schemeClr val="bg1">
                    <a:lumMod val="50000"/>
                  </a:schemeClr>
                </a:solidFill>
                <a:latin typeface="Open Sans"/>
              </a:rPr>
              <a:t>qué actividades se desean y su tiempo y ubicación óptimos.</a:t>
            </a:r>
          </a:p>
          <a:p>
            <a:pPr marL="171450" indent="-171450" algn="just">
              <a:buFont typeface="Wingdings" panose="05000000000000000000" pitchFamily="2" charset="2"/>
              <a:buChar char="Ø"/>
              <a:defRPr/>
            </a:pPr>
            <a:r>
              <a:rPr lang="es-ES" sz="1200" dirty="0">
                <a:solidFill>
                  <a:schemeClr val="bg1">
                    <a:lumMod val="50000"/>
                  </a:schemeClr>
                </a:solidFill>
                <a:latin typeface="Open Sans"/>
              </a:rPr>
              <a:t>Esperar un comienzo lento</a:t>
            </a:r>
          </a:p>
          <a:p>
            <a:pPr marL="171450" indent="-171450" algn="just">
              <a:buFont typeface="Wingdings" panose="05000000000000000000" pitchFamily="2" charset="2"/>
              <a:buChar char="Ø"/>
              <a:defRPr/>
            </a:pPr>
            <a:r>
              <a:rPr lang="es-ES" sz="1200" dirty="0">
                <a:solidFill>
                  <a:schemeClr val="bg1">
                    <a:lumMod val="50000"/>
                  </a:schemeClr>
                </a:solidFill>
                <a:latin typeface="Open Sans"/>
              </a:rPr>
              <a:t>Dejar tiempo para el contacto con la comunidad y el trabajo de desarrollo.</a:t>
            </a:r>
          </a:p>
          <a:p>
            <a:pPr marL="171450" indent="-171450" algn="just">
              <a:buFont typeface="Wingdings" panose="05000000000000000000" pitchFamily="2" charset="2"/>
              <a:buChar char="Ø"/>
              <a:defRPr/>
            </a:pPr>
            <a:r>
              <a:rPr lang="es-ES" sz="1200" dirty="0">
                <a:solidFill>
                  <a:schemeClr val="bg1">
                    <a:lumMod val="50000"/>
                  </a:schemeClr>
                </a:solidFill>
                <a:latin typeface="Open Sans"/>
              </a:rPr>
              <a:t>Monitorear y evaluar constantemente el programa.</a:t>
            </a:r>
          </a:p>
          <a:p>
            <a:pPr marL="171450" indent="-171450" algn="just">
              <a:buFont typeface="Wingdings" panose="05000000000000000000" pitchFamily="2" charset="2"/>
              <a:buChar char="Ø"/>
              <a:defRPr/>
            </a:pPr>
            <a:r>
              <a:rPr lang="es-ES" sz="1200" dirty="0" smtClean="0">
                <a:solidFill>
                  <a:schemeClr val="bg1">
                    <a:lumMod val="50000"/>
                  </a:schemeClr>
                </a:solidFill>
                <a:latin typeface="Open Sans"/>
              </a:rPr>
              <a:t>Reconocer </a:t>
            </a:r>
            <a:r>
              <a:rPr lang="es-ES" sz="1200" dirty="0">
                <a:solidFill>
                  <a:schemeClr val="bg1">
                    <a:lumMod val="50000"/>
                  </a:schemeClr>
                </a:solidFill>
                <a:latin typeface="Open Sans"/>
              </a:rPr>
              <a:t>que la mayoría de los usuarios estarán más interesados en la diversión que en los altos niveles de competencia</a:t>
            </a:r>
          </a:p>
          <a:p>
            <a:pPr marL="171450" indent="-171450" algn="just">
              <a:buFont typeface="Wingdings" panose="05000000000000000000" pitchFamily="2" charset="2"/>
              <a:buChar char="Ø"/>
              <a:defRPr/>
            </a:pPr>
            <a:r>
              <a:rPr lang="es-ES" sz="1200" dirty="0">
                <a:solidFill>
                  <a:schemeClr val="bg1">
                    <a:lumMod val="50000"/>
                  </a:schemeClr>
                </a:solidFill>
                <a:latin typeface="Open Sans"/>
              </a:rPr>
              <a:t>Siempre </a:t>
            </a:r>
            <a:r>
              <a:rPr lang="es-ES" sz="1200" dirty="0" smtClean="0">
                <a:solidFill>
                  <a:schemeClr val="bg1">
                    <a:lumMod val="50000"/>
                  </a:schemeClr>
                </a:solidFill>
                <a:latin typeface="Open Sans"/>
              </a:rPr>
              <a:t>tener </a:t>
            </a:r>
            <a:r>
              <a:rPr lang="es-ES" sz="1200" dirty="0">
                <a:solidFill>
                  <a:schemeClr val="bg1">
                    <a:lumMod val="50000"/>
                  </a:schemeClr>
                </a:solidFill>
                <a:latin typeface="Open Sans"/>
              </a:rPr>
              <a:t>en cuenta que los diferentes grupos tienen diferentes necesidades</a:t>
            </a:r>
          </a:p>
        </p:txBody>
      </p:sp>
      <p:sp>
        <p:nvSpPr>
          <p:cNvPr id="22535" name="Rectángulo 4"/>
          <p:cNvSpPr>
            <a:spLocks noChangeArrowheads="1"/>
          </p:cNvSpPr>
          <p:nvPr/>
        </p:nvSpPr>
        <p:spPr bwMode="auto">
          <a:xfrm>
            <a:off x="684213" y="709613"/>
            <a:ext cx="78565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 altLang="es-ES" sz="1600" b="1">
                <a:solidFill>
                  <a:srgbClr val="7F7F7F"/>
                </a:solidFill>
                <a:latin typeface="Open Sans"/>
                <a:ea typeface="Open Sans"/>
              </a:rPr>
              <a:t>¿Cómo hacer que los miembros de la comunidad tomen una participación a largo plazo en el deporte?</a:t>
            </a:r>
            <a:endParaRPr lang="es-ES" altLang="es-ES" sz="1600" b="1">
              <a:ea typeface="Open Sans"/>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2509838" y="3508375"/>
            <a:ext cx="4533900" cy="355600"/>
          </a:xfrm>
        </p:spPr>
        <p:txBody>
          <a:bodyPr/>
          <a:lstStyle/>
          <a:p>
            <a:pPr>
              <a:defRPr/>
            </a:pPr>
            <a:r>
              <a:rPr lang="es-ES" sz="1800" dirty="0" smtClean="0"/>
              <a:t>Fin </a:t>
            </a:r>
            <a:r>
              <a:rPr lang="es-ES" sz="1800" dirty="0"/>
              <a:t>de la Unidad </a:t>
            </a:r>
            <a:r>
              <a:rPr lang="es-ES" sz="1800" dirty="0" smtClean="0"/>
              <a:t>1</a:t>
            </a:r>
            <a:endParaRPr lang="en-US" sz="1800" dirty="0"/>
          </a:p>
        </p:txBody>
      </p:sp>
      <p:pic>
        <p:nvPicPr>
          <p:cNvPr id="23555"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250" y="4460875"/>
            <a:ext cx="190658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4">
            <a:extLst/>
          </p:cNvPr>
          <p:cNvSpPr txBox="1"/>
          <p:nvPr/>
        </p:nvSpPr>
        <p:spPr>
          <a:xfrm>
            <a:off x="2522538" y="4452938"/>
            <a:ext cx="6335712" cy="554037"/>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a:extLst/>
          </p:cNvPr>
          <p:cNvSpPr>
            <a:spLocks noGrp="1"/>
          </p:cNvSpPr>
          <p:nvPr>
            <p:ph type="ctrTitle"/>
          </p:nvPr>
        </p:nvSpPr>
        <p:spPr>
          <a:xfrm>
            <a:off x="827088" y="3292475"/>
            <a:ext cx="7772400" cy="790575"/>
          </a:xfrm>
        </p:spPr>
        <p:txBody>
          <a:bodyPr/>
          <a:lstStyle/>
          <a:p>
            <a:pPr eaLnBrk="1" hangingPunct="1">
              <a:defRPr/>
            </a:pPr>
            <a:r>
              <a:rPr lang="es-ES" sz="1800" dirty="0"/>
              <a:t>Unidad 2. </a:t>
            </a:r>
            <a:r>
              <a:rPr lang="es-ES" sz="1800" dirty="0" smtClean="0"/>
              <a:t>El empoderamiento </a:t>
            </a:r>
            <a:r>
              <a:rPr lang="es-ES" sz="1800" dirty="0"/>
              <a:t>para la inclusión social a través del </a:t>
            </a:r>
            <a:r>
              <a:rPr lang="es-ES" sz="1800" dirty="0" smtClean="0"/>
              <a:t>deporte</a:t>
            </a:r>
            <a:endParaRPr lang="sr-Latn-RS" sz="2800" dirty="0"/>
          </a:p>
        </p:txBody>
      </p:sp>
      <p:pic>
        <p:nvPicPr>
          <p:cNvPr id="24579"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388" y="4481513"/>
            <a:ext cx="19065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466975" y="4481513"/>
            <a:ext cx="6337300"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ctrTitle"/>
          </p:nvPr>
        </p:nvSpPr>
        <p:spPr>
          <a:xfrm>
            <a:off x="1371600" y="268288"/>
            <a:ext cx="6400800" cy="431800"/>
          </a:xfrm>
        </p:spPr>
        <p:txBody>
          <a:bodyPr/>
          <a:lstStyle/>
          <a:p>
            <a:pPr eaLnBrk="1" hangingPunct="1"/>
            <a:r>
              <a:rPr lang="hu-HU" altLang="en-US" sz="1800" smtClean="0">
                <a:solidFill>
                  <a:srgbClr val="7F7F7F"/>
                </a:solidFill>
                <a:latin typeface="Open Sans"/>
                <a:ea typeface="Open Sans"/>
                <a:cs typeface="Open Sans"/>
              </a:rPr>
              <a:t>Contact</a:t>
            </a:r>
            <a:r>
              <a:rPr lang="es-ES" altLang="en-US" sz="1800" smtClean="0">
                <a:solidFill>
                  <a:srgbClr val="7F7F7F"/>
                </a:solidFill>
                <a:latin typeface="Open Sans"/>
                <a:ea typeface="Open Sans"/>
                <a:cs typeface="Open Sans"/>
              </a:rPr>
              <a:t>o</a:t>
            </a:r>
            <a:endParaRPr lang="it-IT" altLang="en-US" sz="1800" smtClean="0">
              <a:solidFill>
                <a:srgbClr val="7F7F7F"/>
              </a:solidFill>
              <a:latin typeface="Open Sans"/>
              <a:ea typeface="Open Sans"/>
              <a:cs typeface="Open Sans"/>
            </a:endParaRPr>
          </a:p>
        </p:txBody>
      </p:sp>
      <p:sp>
        <p:nvSpPr>
          <p:cNvPr id="3" name="Sottotitolo 2">
            <a:extLst/>
          </p:cNvPr>
          <p:cNvSpPr>
            <a:spLocks noGrp="1"/>
          </p:cNvSpPr>
          <p:nvPr>
            <p:ph type="subTitle" idx="1"/>
          </p:nvPr>
        </p:nvSpPr>
        <p:spPr>
          <a:xfrm>
            <a:off x="1328738" y="987425"/>
            <a:ext cx="6400800" cy="3744913"/>
          </a:xfrm>
        </p:spPr>
        <p:txBody>
          <a:bodyPr rtlCol="0">
            <a:noAutofit/>
          </a:bodyPr>
          <a:lstStyle/>
          <a:p>
            <a:pPr eaLnBrk="1" fontAlgn="auto" hangingPunct="1">
              <a:spcAft>
                <a:spcPts val="0"/>
              </a:spcAft>
              <a:defRPr/>
            </a:pPr>
            <a:r>
              <a:rPr lang="es-ES" sz="1800" dirty="0">
                <a:solidFill>
                  <a:schemeClr val="tx1">
                    <a:lumMod val="50000"/>
                    <a:lumOff val="50000"/>
                  </a:schemeClr>
                </a:solidFill>
              </a:rPr>
              <a:t>ASISTENTE DE INVESTIGACIÓN</a:t>
            </a:r>
          </a:p>
          <a:p>
            <a:pPr eaLnBrk="1" fontAlgn="auto" hangingPunct="1">
              <a:spcAft>
                <a:spcPts val="0"/>
              </a:spcAft>
              <a:defRPr/>
            </a:pPr>
            <a:r>
              <a:rPr lang="es-ES" sz="1800" dirty="0">
                <a:solidFill>
                  <a:schemeClr val="tx1">
                    <a:lumMod val="50000"/>
                    <a:lumOff val="50000"/>
                  </a:schemeClr>
                </a:solidFill>
              </a:rPr>
              <a:t>Facultad de deporte y educación física,</a:t>
            </a:r>
          </a:p>
          <a:p>
            <a:pPr eaLnBrk="1" fontAlgn="auto" hangingPunct="1">
              <a:spcAft>
                <a:spcPts val="0"/>
              </a:spcAft>
              <a:defRPr/>
            </a:pPr>
            <a:r>
              <a:rPr lang="es-ES" sz="1800" dirty="0">
                <a:solidFill>
                  <a:schemeClr val="tx1">
                    <a:lumMod val="50000"/>
                    <a:lumOff val="50000"/>
                  </a:schemeClr>
                </a:solidFill>
              </a:rPr>
              <a:t>Universidad de </a:t>
            </a:r>
            <a:r>
              <a:rPr lang="es-ES" sz="1800" dirty="0" err="1">
                <a:solidFill>
                  <a:schemeClr val="tx1">
                    <a:lumMod val="50000"/>
                    <a:lumOff val="50000"/>
                  </a:schemeClr>
                </a:solidFill>
              </a:rPr>
              <a:t>Novi</a:t>
            </a:r>
            <a:r>
              <a:rPr lang="es-ES" sz="1800" dirty="0">
                <a:solidFill>
                  <a:schemeClr val="tx1">
                    <a:lumMod val="50000"/>
                    <a:lumOff val="50000"/>
                  </a:schemeClr>
                </a:solidFill>
              </a:rPr>
              <a:t> </a:t>
            </a:r>
            <a:r>
              <a:rPr lang="es-ES" sz="1800" dirty="0" err="1">
                <a:solidFill>
                  <a:schemeClr val="tx1">
                    <a:lumMod val="50000"/>
                    <a:lumOff val="50000"/>
                  </a:schemeClr>
                </a:solidFill>
              </a:rPr>
              <a:t>Sad</a:t>
            </a:r>
            <a:r>
              <a:rPr lang="es-ES" sz="1800" dirty="0">
                <a:solidFill>
                  <a:schemeClr val="tx1">
                    <a:lumMod val="50000"/>
                    <a:lumOff val="50000"/>
                  </a:schemeClr>
                </a:solidFill>
              </a:rPr>
              <a:t>, </a:t>
            </a:r>
            <a:endParaRPr lang="es-ES" sz="1800" dirty="0" smtClean="0">
              <a:solidFill>
                <a:schemeClr val="tx1">
                  <a:lumMod val="50000"/>
                  <a:lumOff val="50000"/>
                </a:schemeClr>
              </a:solidFill>
            </a:endParaRPr>
          </a:p>
          <a:p>
            <a:pPr eaLnBrk="1" fontAlgn="auto" hangingPunct="1">
              <a:spcAft>
                <a:spcPts val="0"/>
              </a:spcAft>
              <a:defRPr/>
            </a:pPr>
            <a:r>
              <a:rPr lang="es-ES" sz="1800" dirty="0" smtClean="0">
                <a:solidFill>
                  <a:schemeClr val="tx1">
                    <a:lumMod val="50000"/>
                    <a:lumOff val="50000"/>
                  </a:schemeClr>
                </a:solidFill>
              </a:rPr>
              <a:t>Serbia </a:t>
            </a:r>
            <a:r>
              <a:rPr lang="sr-Latn-RS" sz="1800" dirty="0" smtClean="0">
                <a:solidFill>
                  <a:schemeClr val="tx1">
                    <a:lumMod val="50000"/>
                    <a:lumOff val="50000"/>
                  </a:schemeClr>
                </a:solidFill>
              </a:rPr>
              <a:t>Dragan </a:t>
            </a:r>
            <a:r>
              <a:rPr lang="sr-Latn-RS" sz="1800" dirty="0">
                <a:solidFill>
                  <a:schemeClr val="tx1">
                    <a:lumMod val="50000"/>
                    <a:lumOff val="50000"/>
                  </a:schemeClr>
                </a:solidFill>
              </a:rPr>
              <a:t>Marinković, MSc</a:t>
            </a:r>
          </a:p>
          <a:p>
            <a:pPr marL="285750" indent="-285750" eaLnBrk="1" fontAlgn="auto" hangingPunct="1">
              <a:spcAft>
                <a:spcPts val="0"/>
              </a:spcAft>
              <a:buFont typeface="Arial" pitchFamily="34" charset="0"/>
              <a:buChar char="•"/>
              <a:defRPr/>
            </a:pPr>
            <a:r>
              <a:rPr lang="sr-Latn-RS" sz="1800" dirty="0">
                <a:solidFill>
                  <a:schemeClr val="tx1">
                    <a:lumMod val="50000"/>
                    <a:lumOff val="50000"/>
                  </a:schemeClr>
                </a:solidFill>
              </a:rPr>
              <a:t>marinkovic@uns.ac.rs</a:t>
            </a:r>
          </a:p>
          <a:p>
            <a:pPr eaLnBrk="1" fontAlgn="auto" hangingPunct="1">
              <a:spcAft>
                <a:spcPts val="0"/>
              </a:spcAft>
              <a:defRPr/>
            </a:pPr>
            <a:endParaRPr lang="sr-Latn-RS" sz="1600" dirty="0">
              <a:solidFill>
                <a:srgbClr val="FF0000"/>
              </a:solidFill>
            </a:endParaRPr>
          </a:p>
          <a:p>
            <a:pPr eaLnBrk="1" fontAlgn="auto" hangingPunct="1">
              <a:spcAft>
                <a:spcPts val="0"/>
              </a:spcAft>
              <a:defRPr/>
            </a:pPr>
            <a:endParaRPr lang="sr-Latn-RS" sz="1600" dirty="0"/>
          </a:p>
          <a:p>
            <a:pPr eaLnBrk="1" fontAlgn="auto" hangingPunct="1">
              <a:spcAft>
                <a:spcPts val="0"/>
              </a:spcAft>
              <a:defRPr/>
            </a:pPr>
            <a:endParaRPr lang="de-AT" sz="2000" dirty="0"/>
          </a:p>
          <a:p>
            <a:pPr eaLnBrk="1" fontAlgn="auto" hangingPunct="1">
              <a:spcAft>
                <a:spcPts val="0"/>
              </a:spcAft>
              <a:defRPr/>
            </a:pPr>
            <a:endParaRPr lang="de-AT" sz="2000" dirty="0"/>
          </a:p>
        </p:txBody>
      </p:sp>
      <p:sp>
        <p:nvSpPr>
          <p:cNvPr id="5" name="Rectangle 4">
            <a:extLst/>
          </p:cNvPr>
          <p:cNvSpPr/>
          <p:nvPr/>
        </p:nvSpPr>
        <p:spPr>
          <a:xfrm>
            <a:off x="2819400" y="2859088"/>
            <a:ext cx="3929063" cy="646112"/>
          </a:xfrm>
          <a:prstGeom prst="rect">
            <a:avLst/>
          </a:prstGeom>
        </p:spPr>
        <p:txBody>
          <a:bodyPr wrap="none">
            <a:spAutoFit/>
          </a:bodyPr>
          <a:lstStyle/>
          <a:p>
            <a:pPr eaLnBrk="1" fontAlgn="auto" hangingPunct="1">
              <a:spcBef>
                <a:spcPts val="0"/>
              </a:spcBef>
              <a:spcAft>
                <a:spcPts val="0"/>
              </a:spcAft>
              <a:defRPr/>
            </a:pPr>
            <a:r>
              <a:rPr lang="de-AT" dirty="0" smtClean="0">
                <a:solidFill>
                  <a:schemeClr val="bg1">
                    <a:lumMod val="50000"/>
                  </a:schemeClr>
                </a:solidFill>
                <a:latin typeface="Open Sans"/>
                <a:cs typeface="+mn-cs"/>
              </a:rPr>
              <a:t>Página web </a:t>
            </a:r>
            <a:r>
              <a:rPr lang="de-AT" dirty="0">
                <a:solidFill>
                  <a:schemeClr val="bg1">
                    <a:lumMod val="50000"/>
                  </a:schemeClr>
                </a:solidFill>
                <a:latin typeface="Open Sans"/>
                <a:cs typeface="+mn-cs"/>
              </a:rPr>
              <a:t>– </a:t>
            </a:r>
            <a:r>
              <a:rPr lang="de-AT" dirty="0">
                <a:solidFill>
                  <a:schemeClr val="bg1">
                    <a:lumMod val="50000"/>
                  </a:schemeClr>
                </a:solidFill>
                <a:latin typeface="Open Sans"/>
                <a:cs typeface="+mn-cs"/>
                <a:hlinkClick r:id="rId2"/>
              </a:rPr>
              <a:t>www.sportsave.eu</a:t>
            </a:r>
            <a:endParaRPr lang="de-AT" dirty="0">
              <a:solidFill>
                <a:schemeClr val="bg1">
                  <a:lumMod val="50000"/>
                </a:schemeClr>
              </a:solidFill>
              <a:latin typeface="Open Sans"/>
              <a:cs typeface="+mn-cs"/>
            </a:endParaRPr>
          </a:p>
          <a:p>
            <a:pPr eaLnBrk="1" fontAlgn="auto" hangingPunct="1">
              <a:spcBef>
                <a:spcPts val="0"/>
              </a:spcBef>
              <a:spcAft>
                <a:spcPts val="0"/>
              </a:spcAft>
              <a:defRPr/>
            </a:pPr>
            <a:r>
              <a:rPr lang="de-AT" dirty="0">
                <a:solidFill>
                  <a:schemeClr val="bg1">
                    <a:lumMod val="50000"/>
                  </a:schemeClr>
                </a:solidFill>
                <a:latin typeface="Open Sans"/>
                <a:cs typeface="+mn-cs"/>
              </a:rPr>
              <a:t>Moodle - </a:t>
            </a:r>
            <a:r>
              <a:rPr lang="de-AT" dirty="0">
                <a:solidFill>
                  <a:schemeClr val="bg1">
                    <a:lumMod val="50000"/>
                  </a:schemeClr>
                </a:solidFill>
                <a:latin typeface="Open Sans"/>
                <a:cs typeface="+mn-cs"/>
                <a:hlinkClick r:id="rId3"/>
              </a:rPr>
              <a:t>http://moodle.sportsave.eu/</a:t>
            </a:r>
            <a:endParaRPr lang="de-AT" dirty="0">
              <a:solidFill>
                <a:schemeClr val="bg1">
                  <a:lumMod val="50000"/>
                </a:schemeClr>
              </a:solidFill>
              <a:latin typeface="Open Sans"/>
              <a:cs typeface="+mn-cs"/>
            </a:endParaRPr>
          </a:p>
        </p:txBody>
      </p:sp>
      <p:pic>
        <p:nvPicPr>
          <p:cNvPr id="25605" name="Picture 4" descr="C:\Users\Alex\Desktop\Loghi progetto\Erasmus+\eu_flag_co_funded_vect_pos_[cmyk]_right-[Convertit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238" y="4406900"/>
            <a:ext cx="19050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484438" y="4406900"/>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900113" y="230188"/>
            <a:ext cx="7786687" cy="573087"/>
          </a:xfrm>
        </p:spPr>
        <p:txBody>
          <a:bodyPr/>
          <a:lstStyle/>
          <a:p>
            <a:pPr>
              <a:defRPr/>
            </a:pPr>
            <a:r>
              <a:rPr lang="es-ES" sz="1600" dirty="0" smtClean="0"/>
              <a:t>EL EMPODERAMIENTO </a:t>
            </a:r>
            <a:r>
              <a:rPr lang="es-ES" sz="1600" dirty="0"/>
              <a:t>A TRAVÉS DEL DEPORTE PARA EL </a:t>
            </a:r>
            <a:r>
              <a:rPr lang="es-ES" sz="1600" dirty="0" smtClean="0"/>
              <a:t>CAMBIO SOCIAL</a:t>
            </a:r>
            <a:endParaRPr lang="en-US" sz="1600" dirty="0"/>
          </a:p>
        </p:txBody>
      </p:sp>
      <p:sp>
        <p:nvSpPr>
          <p:cNvPr id="8195" name="Content Placeholder 2"/>
          <p:cNvSpPr>
            <a:spLocks noGrp="1"/>
          </p:cNvSpPr>
          <p:nvPr>
            <p:ph idx="1"/>
          </p:nvPr>
        </p:nvSpPr>
        <p:spPr>
          <a:xfrm>
            <a:off x="453005" y="1563638"/>
            <a:ext cx="8174682" cy="2025650"/>
          </a:xfrm>
        </p:spPr>
        <p:txBody>
          <a:bodyPr/>
          <a:lstStyle/>
          <a:p>
            <a:pPr algn="ctr">
              <a:buFont typeface="Arial" pitchFamily="34" charset="0"/>
              <a:buNone/>
            </a:pPr>
            <a:r>
              <a:rPr lang="es-ES" altLang="en-US" sz="1800" b="1" dirty="0" smtClean="0">
                <a:latin typeface="Open Sans"/>
                <a:ea typeface="Open Sans"/>
                <a:cs typeface="Open Sans"/>
              </a:rPr>
              <a:t>Descripción</a:t>
            </a:r>
          </a:p>
          <a:p>
            <a:pPr algn="just">
              <a:buFont typeface="Arial" pitchFamily="34" charset="0"/>
              <a:buNone/>
            </a:pPr>
            <a:r>
              <a:rPr lang="es-ES" altLang="en-US" sz="1800" dirty="0" smtClean="0">
                <a:latin typeface="Open Sans"/>
                <a:ea typeface="Open Sans"/>
                <a:cs typeface="Open Sans"/>
              </a:rPr>
              <a:t>     Desarrollar e implementar enfoques innovadores con el objetivo de proteger y empoderar a los niños y jóvenes en la sociedad. El módulo presta especial atención a capacitar a los niños y jóvenes de grupos sociales vulnerables para la inclusión social a través del deporte.</a:t>
            </a:r>
          </a:p>
        </p:txBody>
      </p:sp>
      <p:pic>
        <p:nvPicPr>
          <p:cNvPr id="8196" name="Picture 4" descr="D:\Users\Ana\Dropbox\KINEZIOLOGIJA\PROJEKTI\2017\SAVE+\LOGOS\28616759_140088500144584_281738941848523249_o.jpg"/>
          <p:cNvPicPr>
            <a:picLocks noChangeAspect="1" noChangeArrowheads="1"/>
          </p:cNvPicPr>
          <p:nvPr/>
        </p:nvPicPr>
        <p:blipFill>
          <a:blip r:embed="rId2">
            <a:extLst>
              <a:ext uri="{28A0092B-C50C-407E-A947-70E740481C1C}">
                <a14:useLocalDpi xmlns:a14="http://schemas.microsoft.com/office/drawing/2010/main" val="0"/>
              </a:ext>
            </a:extLst>
          </a:blip>
          <a:srcRect l="24341" r="26637"/>
          <a:stretch>
            <a:fillRect/>
          </a:stretch>
        </p:blipFill>
        <p:spPr bwMode="auto">
          <a:xfrm>
            <a:off x="142875" y="142875"/>
            <a:ext cx="7143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C:\Users\Alex\Desktop\Loghi progetto\Erasmus+\eu_flag_co_funded_vect_pos_[cmyk]_right-[Convertit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4481513"/>
            <a:ext cx="19065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4">
            <a:extLst/>
          </p:cNvPr>
          <p:cNvSpPr txBox="1"/>
          <p:nvPr/>
        </p:nvSpPr>
        <p:spPr>
          <a:xfrm>
            <a:off x="2522538" y="4452938"/>
            <a:ext cx="6335712" cy="554037"/>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8199" name="Rectángulo 2"/>
          <p:cNvSpPr>
            <a:spLocks noChangeArrowheads="1"/>
          </p:cNvSpPr>
          <p:nvPr/>
        </p:nvSpPr>
        <p:spPr bwMode="auto">
          <a:xfrm>
            <a:off x="3132138" y="1030288"/>
            <a:ext cx="27879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altLang="es-ES" b="1" i="1" dirty="0">
                <a:solidFill>
                  <a:schemeClr val="bg1">
                    <a:lumMod val="50000"/>
                  </a:schemeClr>
                </a:solidFill>
                <a:latin typeface="Open Sans"/>
                <a:ea typeface="Open Sans"/>
              </a:rPr>
              <a:t>MÓDULO - PROGRAMA</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p:cNvPr>
          <p:cNvSpPr>
            <a:spLocks noGrp="1"/>
          </p:cNvSpPr>
          <p:nvPr>
            <p:ph type="subTitle" idx="1"/>
          </p:nvPr>
        </p:nvSpPr>
        <p:spPr>
          <a:xfrm>
            <a:off x="1331640" y="987425"/>
            <a:ext cx="6624736" cy="3024188"/>
          </a:xfrm>
        </p:spPr>
        <p:txBody>
          <a:bodyPr rtlCol="0">
            <a:noAutofit/>
          </a:bodyPr>
          <a:lstStyle/>
          <a:p>
            <a:pPr eaLnBrk="1" fontAlgn="auto" hangingPunct="1">
              <a:spcAft>
                <a:spcPts val="0"/>
              </a:spcAft>
              <a:defRPr/>
            </a:pPr>
            <a:endParaRPr lang="sr-Latn-RS" sz="1800" dirty="0"/>
          </a:p>
          <a:p>
            <a:pPr algn="l" eaLnBrk="1" fontAlgn="auto" hangingPunct="1">
              <a:spcAft>
                <a:spcPts val="0"/>
              </a:spcAft>
              <a:defRPr/>
            </a:pPr>
            <a:r>
              <a:rPr lang="es-ES" sz="1800" dirty="0"/>
              <a:t>Unidad 2.1</a:t>
            </a:r>
            <a:r>
              <a:rPr lang="es-ES" sz="1800" dirty="0" smtClean="0"/>
              <a:t>. Exclusión social</a:t>
            </a:r>
          </a:p>
          <a:p>
            <a:pPr algn="l" eaLnBrk="1" fontAlgn="auto" hangingPunct="1">
              <a:spcAft>
                <a:spcPts val="0"/>
              </a:spcAft>
              <a:defRPr/>
            </a:pPr>
            <a:r>
              <a:rPr lang="es-ES" sz="1800" dirty="0" smtClean="0"/>
              <a:t>Unidad 2.2. Deporte </a:t>
            </a:r>
            <a:r>
              <a:rPr lang="es-ES" sz="1800" dirty="0"/>
              <a:t>e inclusión social</a:t>
            </a:r>
            <a:r>
              <a:rPr lang="es-ES" sz="1800" dirty="0" smtClean="0"/>
              <a:t>.</a:t>
            </a:r>
          </a:p>
          <a:p>
            <a:pPr algn="l" eaLnBrk="1" fontAlgn="auto" hangingPunct="1">
              <a:spcAft>
                <a:spcPts val="0"/>
              </a:spcAft>
              <a:defRPr/>
            </a:pPr>
            <a:r>
              <a:rPr lang="es-ES" sz="1800" dirty="0" smtClean="0"/>
              <a:t>Unidad 2.3. Hacia </a:t>
            </a:r>
            <a:r>
              <a:rPr lang="es-ES" sz="1800" dirty="0"/>
              <a:t>un deporte socialmente inclusivo.</a:t>
            </a:r>
            <a:endParaRPr lang="sr-Latn-RS" sz="1800" dirty="0"/>
          </a:p>
        </p:txBody>
      </p:sp>
      <p:pic>
        <p:nvPicPr>
          <p:cNvPr id="26627"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4516438"/>
            <a:ext cx="1906588"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446338" y="4443413"/>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2" name="Rectangle 1">
            <a:extLst/>
          </p:cNvPr>
          <p:cNvSpPr/>
          <p:nvPr/>
        </p:nvSpPr>
        <p:spPr>
          <a:xfrm>
            <a:off x="4043363" y="371475"/>
            <a:ext cx="1454150" cy="400050"/>
          </a:xfrm>
          <a:prstGeom prst="rect">
            <a:avLst/>
          </a:prstGeom>
        </p:spPr>
        <p:txBody>
          <a:bodyPr wrap="none">
            <a:spAutoFit/>
          </a:bodyPr>
          <a:lstStyle/>
          <a:p>
            <a:pPr eaLnBrk="1" hangingPunct="1">
              <a:defRPr/>
            </a:pPr>
            <a:r>
              <a:rPr lang="en-GB" sz="2000" b="1" dirty="0" err="1">
                <a:solidFill>
                  <a:schemeClr val="bg1">
                    <a:lumMod val="50000"/>
                  </a:schemeClr>
                </a:solidFill>
                <a:latin typeface="Open Sans"/>
              </a:rPr>
              <a:t>Contenido</a:t>
            </a:r>
            <a:endParaRPr lang="en-US" sz="2000" dirty="0">
              <a:solidFill>
                <a:schemeClr val="bg1">
                  <a:lumMod val="50000"/>
                </a:schemeClr>
              </a:solidFill>
              <a:latin typeface="Open Sans"/>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138" y="4371975"/>
            <a:ext cx="190658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555875" y="4371975"/>
            <a:ext cx="6335713"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27652" name="Subtitle 3"/>
          <p:cNvSpPr txBox="1">
            <a:spLocks/>
          </p:cNvSpPr>
          <p:nvPr/>
        </p:nvSpPr>
        <p:spPr bwMode="auto">
          <a:xfrm>
            <a:off x="468313" y="763588"/>
            <a:ext cx="8075612" cy="325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7F7F7F"/>
                </a:solidFill>
                <a:latin typeface="Open Sans"/>
                <a:ea typeface="Open Sans"/>
                <a:cs typeface="Open Sans"/>
              </a:defRPr>
            </a:lvl1pPr>
            <a:lvl2pPr>
              <a:defRPr sz="1600">
                <a:solidFill>
                  <a:srgbClr val="7F7F7F"/>
                </a:solidFill>
                <a:latin typeface="Open Sans"/>
                <a:ea typeface="Open Sans"/>
                <a:cs typeface="Open Sans"/>
              </a:defRPr>
            </a:lvl2pPr>
            <a:lvl3pPr>
              <a:defRPr sz="1600">
                <a:solidFill>
                  <a:srgbClr val="7F7F7F"/>
                </a:solidFill>
                <a:latin typeface="Open Sans"/>
                <a:ea typeface="Open Sans"/>
                <a:cs typeface="Open Sans"/>
              </a:defRPr>
            </a:lvl3pPr>
            <a:lvl4pPr>
              <a:defRPr sz="1600">
                <a:solidFill>
                  <a:srgbClr val="7F7F7F"/>
                </a:solidFill>
                <a:latin typeface="Open Sans"/>
                <a:ea typeface="Open Sans"/>
                <a:cs typeface="Open Sans"/>
              </a:defRPr>
            </a:lvl4pPr>
            <a:lvl5pPr>
              <a:defRPr sz="1600">
                <a:solidFill>
                  <a:srgbClr val="7F7F7F"/>
                </a:solidFill>
                <a:latin typeface="Open Sans"/>
                <a:ea typeface="Open Sans"/>
                <a:cs typeface="Open Sans"/>
              </a:defRPr>
            </a:lvl5pPr>
            <a:lvl6pPr eaLnBrk="0" fontAlgn="base" hangingPunct="0">
              <a:spcAft>
                <a:spcPct val="0"/>
              </a:spcAft>
              <a:buFont typeface="Arial" pitchFamily="34" charset="0"/>
              <a:buChar char="•"/>
              <a:defRPr sz="1600">
                <a:solidFill>
                  <a:srgbClr val="7F7F7F"/>
                </a:solidFill>
                <a:latin typeface="Open Sans"/>
                <a:ea typeface="Open Sans"/>
                <a:cs typeface="Open Sans"/>
              </a:defRPr>
            </a:lvl6pPr>
            <a:lvl7pPr eaLnBrk="0" fontAlgn="base" hangingPunct="0">
              <a:spcAft>
                <a:spcPct val="0"/>
              </a:spcAft>
              <a:defRPr sz="1600">
                <a:solidFill>
                  <a:srgbClr val="7F7F7F"/>
                </a:solidFill>
                <a:latin typeface="Open Sans"/>
                <a:ea typeface="Open Sans"/>
                <a:cs typeface="Open Sans"/>
              </a:defRPr>
            </a:lvl7pPr>
            <a:lvl8pPr eaLnBrk="0" fontAlgn="base" hangingPunct="0">
              <a:spcAft>
                <a:spcPct val="0"/>
              </a:spcAft>
              <a:buFont typeface="Arial" pitchFamily="34" charset="0"/>
              <a:buChar char="•"/>
              <a:defRPr sz="1600">
                <a:solidFill>
                  <a:srgbClr val="7F7F7F"/>
                </a:solidFill>
                <a:latin typeface="Open Sans"/>
                <a:ea typeface="Open Sans"/>
                <a:cs typeface="Open Sans"/>
              </a:defRPr>
            </a:lvl8pPr>
            <a:lvl9pPr eaLnBrk="0" fontAlgn="base" hangingPunct="0">
              <a:spcAft>
                <a:spcPct val="0"/>
              </a:spcAft>
              <a:defRPr sz="1600">
                <a:solidFill>
                  <a:srgbClr val="7F7F7F"/>
                </a:solidFill>
                <a:latin typeface="Open Sans"/>
                <a:ea typeface="Open Sans"/>
                <a:cs typeface="Open Sans"/>
              </a:defRPr>
            </a:lvl9pPr>
          </a:lstStyle>
          <a:p>
            <a:pPr marL="285750" indent="-285750" algn="just" eaLnBrk="1" hangingPunct="1">
              <a:spcBef>
                <a:spcPct val="20000"/>
              </a:spcBef>
              <a:buFont typeface="Arial" pitchFamily="34" charset="0"/>
              <a:buChar char="•"/>
            </a:pPr>
            <a:r>
              <a:rPr lang="es-ES" altLang="en-US" sz="1600" dirty="0">
                <a:solidFill>
                  <a:srgbClr val="898989"/>
                </a:solidFill>
              </a:rPr>
              <a:t>La exclusión social puede tomar diferentes formas, como la falta de acceso al poder, el conocimiento, los servicios, las instalaciones, la elección y la oportunidad.</a:t>
            </a:r>
          </a:p>
          <a:p>
            <a:pPr algn="ctr" eaLnBrk="1" hangingPunct="1">
              <a:spcBef>
                <a:spcPct val="20000"/>
              </a:spcBef>
              <a:buFont typeface="Arial" pitchFamily="34" charset="0"/>
              <a:buNone/>
            </a:pPr>
            <a:endParaRPr lang="es-ES" altLang="en-US" sz="1700" dirty="0">
              <a:solidFill>
                <a:srgbClr val="898989"/>
              </a:solidFill>
            </a:endParaRPr>
          </a:p>
          <a:p>
            <a:pPr algn="ctr" eaLnBrk="1" hangingPunct="1">
              <a:spcBef>
                <a:spcPct val="20000"/>
              </a:spcBef>
              <a:buFont typeface="Arial" pitchFamily="34" charset="0"/>
              <a:buNone/>
            </a:pPr>
            <a:r>
              <a:rPr lang="es-ES" altLang="en-US" sz="1700" i="1" dirty="0">
                <a:solidFill>
                  <a:srgbClr val="898989"/>
                </a:solidFill>
              </a:rPr>
              <a:t>„La exclusión social se refiere a lo múltiple y cambiantes</a:t>
            </a:r>
          </a:p>
          <a:p>
            <a:pPr algn="ctr" eaLnBrk="1" hangingPunct="1">
              <a:spcBef>
                <a:spcPct val="20000"/>
              </a:spcBef>
              <a:buFont typeface="Arial" pitchFamily="34" charset="0"/>
              <a:buNone/>
            </a:pPr>
            <a:r>
              <a:rPr lang="es-ES" altLang="en-US" sz="1700" i="1" dirty="0">
                <a:solidFill>
                  <a:srgbClr val="898989"/>
                </a:solidFill>
              </a:rPr>
              <a:t>factores que hacen que las personas sean excluidas de los intercambios, prácticas y derechos normales de la sociedad moderna "</a:t>
            </a:r>
          </a:p>
          <a:p>
            <a:pPr algn="ctr" eaLnBrk="1" hangingPunct="1">
              <a:spcBef>
                <a:spcPct val="20000"/>
              </a:spcBef>
              <a:buFont typeface="Arial" pitchFamily="34" charset="0"/>
              <a:buNone/>
            </a:pPr>
            <a:r>
              <a:rPr lang="es-ES" altLang="en-US" sz="1700" i="1" dirty="0">
                <a:solidFill>
                  <a:srgbClr val="898989"/>
                </a:solidFill>
              </a:rPr>
              <a:t>(Comisión de las Comunidades Europeas 1993)</a:t>
            </a:r>
          </a:p>
          <a:p>
            <a:pPr algn="ctr" eaLnBrk="1" hangingPunct="1">
              <a:spcBef>
                <a:spcPct val="20000"/>
              </a:spcBef>
              <a:buFont typeface="Arial" pitchFamily="34" charset="0"/>
              <a:buNone/>
            </a:pPr>
            <a:endParaRPr lang="es-ES" altLang="en-US" sz="1700" b="1" i="1" dirty="0">
              <a:solidFill>
                <a:srgbClr val="898989"/>
              </a:solidFill>
            </a:endParaRPr>
          </a:p>
          <a:p>
            <a:pPr marL="285750" indent="-285750" algn="just" eaLnBrk="1" hangingPunct="1">
              <a:spcBef>
                <a:spcPct val="20000"/>
              </a:spcBef>
              <a:buFont typeface="Arial" pitchFamily="34" charset="0"/>
              <a:buChar char="•"/>
            </a:pPr>
            <a:r>
              <a:rPr lang="es-ES" altLang="en-US" sz="1600" dirty="0" smtClean="0">
                <a:solidFill>
                  <a:srgbClr val="898989"/>
                </a:solidFill>
              </a:rPr>
              <a:t>Una </a:t>
            </a:r>
            <a:r>
              <a:rPr lang="es-ES" altLang="en-US" sz="1600" dirty="0">
                <a:solidFill>
                  <a:srgbClr val="898989"/>
                </a:solidFill>
              </a:rPr>
              <a:t>sociedad socialmente inclusiva se define como aquella en la que todas las personas se sienten valoradas, se respetan sus diferencias y se satisfacen sus necesidades básicas para que puedan vivir con dignidad (</a:t>
            </a:r>
            <a:r>
              <a:rPr lang="es-ES" altLang="en-US" sz="1600" dirty="0" err="1">
                <a:solidFill>
                  <a:srgbClr val="898989"/>
                </a:solidFill>
              </a:rPr>
              <a:t>Cappo</a:t>
            </a:r>
            <a:r>
              <a:rPr lang="es-ES" altLang="en-US" sz="1600" dirty="0">
                <a:solidFill>
                  <a:srgbClr val="898989"/>
                </a:solidFill>
              </a:rPr>
              <a:t>, 2002)</a:t>
            </a:r>
            <a:endParaRPr lang="en-US" altLang="en-US" sz="1600" dirty="0">
              <a:solidFill>
                <a:srgbClr val="898989"/>
              </a:solidFill>
            </a:endParaRPr>
          </a:p>
        </p:txBody>
      </p:sp>
      <p:sp>
        <p:nvSpPr>
          <p:cNvPr id="3" name="Rectángulo 2"/>
          <p:cNvSpPr/>
          <p:nvPr/>
        </p:nvSpPr>
        <p:spPr>
          <a:xfrm>
            <a:off x="2771775" y="195263"/>
            <a:ext cx="3287713" cy="369887"/>
          </a:xfrm>
          <a:prstGeom prst="rect">
            <a:avLst/>
          </a:prstGeom>
        </p:spPr>
        <p:txBody>
          <a:bodyPr wrap="none">
            <a:spAutoFit/>
          </a:bodyPr>
          <a:lstStyle/>
          <a:p>
            <a:pPr>
              <a:defRPr/>
            </a:pPr>
            <a:r>
              <a:rPr lang="es-ES" b="1" dirty="0">
                <a:solidFill>
                  <a:schemeClr val="bg1">
                    <a:lumMod val="50000"/>
                  </a:schemeClr>
                </a:solidFill>
                <a:latin typeface="Open Sans"/>
              </a:rPr>
              <a:t>Unidad 2.1. Exclusión social</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p:cNvPr>
          <p:cNvSpPr>
            <a:spLocks noGrp="1"/>
          </p:cNvSpPr>
          <p:nvPr>
            <p:ph type="subTitle" idx="1"/>
          </p:nvPr>
        </p:nvSpPr>
        <p:spPr>
          <a:xfrm>
            <a:off x="900113" y="285750"/>
            <a:ext cx="7962900" cy="233363"/>
          </a:xfrm>
        </p:spPr>
        <p:txBody>
          <a:bodyPr rtlCol="0">
            <a:noAutofit/>
          </a:bodyPr>
          <a:lstStyle/>
          <a:p>
            <a:pPr marL="342900" indent="-342900" eaLnBrk="1" fontAlgn="auto" hangingPunct="1">
              <a:spcAft>
                <a:spcPts val="0"/>
              </a:spcAft>
              <a:defRPr/>
            </a:pPr>
            <a:r>
              <a:rPr lang="en-GB" sz="1400" b="1" dirty="0" err="1">
                <a:solidFill>
                  <a:schemeClr val="tx1">
                    <a:lumMod val="50000"/>
                    <a:lumOff val="50000"/>
                  </a:schemeClr>
                </a:solidFill>
                <a:latin typeface="Open Sans"/>
              </a:rPr>
              <a:t>Unidad</a:t>
            </a:r>
            <a:r>
              <a:rPr lang="en-GB" sz="1400" b="1" dirty="0">
                <a:solidFill>
                  <a:schemeClr val="tx1">
                    <a:lumMod val="50000"/>
                    <a:lumOff val="50000"/>
                  </a:schemeClr>
                </a:solidFill>
                <a:latin typeface="Open Sans"/>
              </a:rPr>
              <a:t> 2.1. </a:t>
            </a:r>
            <a:r>
              <a:rPr lang="en-GB" sz="1400" b="1" dirty="0" err="1">
                <a:solidFill>
                  <a:schemeClr val="tx1">
                    <a:lumMod val="50000"/>
                    <a:lumOff val="50000"/>
                  </a:schemeClr>
                </a:solidFill>
                <a:latin typeface="Open Sans"/>
              </a:rPr>
              <a:t>Exclusión</a:t>
            </a:r>
            <a:r>
              <a:rPr lang="en-GB" sz="1400" b="1" dirty="0">
                <a:solidFill>
                  <a:schemeClr val="tx1">
                    <a:lumMod val="50000"/>
                    <a:lumOff val="50000"/>
                  </a:schemeClr>
                </a:solidFill>
                <a:latin typeface="Open Sans"/>
              </a:rPr>
              <a:t> social</a:t>
            </a:r>
          </a:p>
          <a:p>
            <a:pPr marL="342900" indent="-342900" eaLnBrk="1" fontAlgn="auto" hangingPunct="1">
              <a:spcAft>
                <a:spcPts val="0"/>
              </a:spcAft>
              <a:defRPr/>
            </a:pPr>
            <a:endParaRPr lang="en-GB" sz="1400" b="1" dirty="0">
              <a:solidFill>
                <a:schemeClr val="tx1">
                  <a:lumMod val="50000"/>
                  <a:lumOff val="50000"/>
                </a:schemeClr>
              </a:solidFill>
              <a:latin typeface="Open Sans"/>
            </a:endParaRPr>
          </a:p>
        </p:txBody>
      </p:sp>
      <p:pic>
        <p:nvPicPr>
          <p:cNvPr id="28675" name="Picture 4" descr="C:\Users\Alex\Desktop\Loghi progetto\Erasmus+\eu_flag_co_funded_vect_pos_[cmyk]_right-[Convertit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4371975"/>
            <a:ext cx="190658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557463" y="4371975"/>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8197" name="Subtitle 3">
            <a:extLst/>
          </p:cNvPr>
          <p:cNvSpPr txBox="1">
            <a:spLocks/>
          </p:cNvSpPr>
          <p:nvPr/>
        </p:nvSpPr>
        <p:spPr bwMode="auto">
          <a:xfrm>
            <a:off x="122238" y="1547813"/>
            <a:ext cx="2160587" cy="1244600"/>
          </a:xfrm>
          <a:prstGeom prst="rect">
            <a:avLst/>
          </a:prstGeom>
          <a:noFill/>
          <a:ln>
            <a:noFill/>
          </a:ln>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defRPr/>
            </a:pPr>
            <a:r>
              <a:rPr lang="es-ES" altLang="en-US" b="1">
                <a:solidFill>
                  <a:schemeClr val="accent2">
                    <a:lumMod val="75000"/>
                  </a:schemeClr>
                </a:solidFill>
                <a:latin typeface="Open Sans"/>
                <a:ea typeface="Open Sans"/>
                <a:cs typeface="Open Sans"/>
              </a:rPr>
              <a:t>Manifestaciones de exclusión social en el deporte.</a:t>
            </a:r>
            <a:endParaRPr lang="lt-LT" altLang="en-US" sz="1400" dirty="0">
              <a:solidFill>
                <a:schemeClr val="tx1">
                  <a:lumMod val="50000"/>
                  <a:lumOff val="50000"/>
                </a:schemeClr>
              </a:solidFill>
              <a:latin typeface="Open Sans"/>
              <a:ea typeface="Open Sans"/>
              <a:cs typeface="Open Sans"/>
            </a:endParaRPr>
          </a:p>
        </p:txBody>
      </p:sp>
      <p:sp>
        <p:nvSpPr>
          <p:cNvPr id="28678" name="Rectangle 2"/>
          <p:cNvSpPr>
            <a:spLocks noChangeArrowheads="1"/>
          </p:cNvSpPr>
          <p:nvPr/>
        </p:nvSpPr>
        <p:spPr bwMode="auto">
          <a:xfrm>
            <a:off x="2425700" y="3386138"/>
            <a:ext cx="31194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100">
                <a:latin typeface="Open Sans"/>
                <a:ea typeface="Open Sans"/>
                <a:cs typeface="Open Sans"/>
                <a:hlinkClick r:id="rId4"/>
              </a:rPr>
              <a:t>https://www.youtube.com/watch?v=2llTcByGGMc&amp;list=PLUQb-0uyj_sychYV0WXhXd0O5zYkvzvsT&amp;index=1</a:t>
            </a:r>
            <a:endParaRPr lang="en-US" altLang="en-US" sz="1100">
              <a:latin typeface="Open Sans"/>
              <a:ea typeface="Open Sans"/>
              <a:cs typeface="Open Sans"/>
            </a:endParaRPr>
          </a:p>
        </p:txBody>
      </p:sp>
      <p:sp>
        <p:nvSpPr>
          <p:cNvPr id="3" name="TextBox 2">
            <a:extLst/>
          </p:cNvPr>
          <p:cNvSpPr txBox="1"/>
          <p:nvPr/>
        </p:nvSpPr>
        <p:spPr>
          <a:xfrm>
            <a:off x="220663" y="3536950"/>
            <a:ext cx="2198687" cy="461963"/>
          </a:xfrm>
          <a:prstGeom prst="rect">
            <a:avLst/>
          </a:prstGeom>
          <a:noFill/>
        </p:spPr>
        <p:txBody>
          <a:bodyPr>
            <a:spAutoFit/>
          </a:bodyPr>
          <a:lstStyle/>
          <a:p>
            <a:pPr>
              <a:defRPr/>
            </a:pPr>
            <a:r>
              <a:rPr lang="es-ES" sz="1200">
                <a:solidFill>
                  <a:schemeClr val="tx1">
                    <a:lumMod val="50000"/>
                    <a:lumOff val="50000"/>
                  </a:schemeClr>
                </a:solidFill>
                <a:latin typeface="Open Sans"/>
              </a:rPr>
              <a:t>Por favor descarga estos videos</a:t>
            </a:r>
            <a:endParaRPr lang="en-US" sz="1200" dirty="0">
              <a:solidFill>
                <a:schemeClr val="tx1">
                  <a:lumMod val="50000"/>
                  <a:lumOff val="50000"/>
                </a:schemeClr>
              </a:solidFill>
              <a:latin typeface="Open Sans"/>
            </a:endParaRPr>
          </a:p>
        </p:txBody>
      </p:sp>
      <p:pic>
        <p:nvPicPr>
          <p:cNvPr id="26632" name="videoseries?list=PLUQb-0uyj_sychYV0WXhXd0O5zYkvzvsT">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2419350" y="892175"/>
            <a:ext cx="3132138" cy="23463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videoseries?list=PLUQb-0uyj_sychYV0WXhXd0O5zYkvzvsT">
            <a:hlinkClick r:id="" action="ppaction://media"/>
          </p:cNvPr>
          <p:cNvPicPr>
            <a:picLocks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5903913" y="892175"/>
            <a:ext cx="3132137" cy="23463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Rectangle 8"/>
          <p:cNvSpPr>
            <a:spLocks noChangeArrowheads="1"/>
          </p:cNvSpPr>
          <p:nvPr/>
        </p:nvSpPr>
        <p:spPr bwMode="auto">
          <a:xfrm>
            <a:off x="5967413" y="3363913"/>
            <a:ext cx="30067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100">
                <a:latin typeface="Open Sans"/>
                <a:ea typeface="Open Sans"/>
                <a:cs typeface="Open Sans"/>
                <a:hlinkClick r:id="rId7"/>
              </a:rPr>
              <a:t>https://www.youtube.com/watch?v=2zx8SLZiyI8&amp;list=PLUQb-0uyj_sychYV0WXhXd0O5zYkvzvsT&amp;index=2</a:t>
            </a:r>
            <a:endParaRPr lang="en-US" altLang="en-US" sz="1100">
              <a:latin typeface="Open Sans"/>
              <a:ea typeface="Open Sans"/>
              <a:cs typeface="Open Sans"/>
            </a:endParaRPr>
          </a:p>
        </p:txBody>
      </p:sp>
      <p:sp>
        <p:nvSpPr>
          <p:cNvPr id="28683" name="Rectángulo 1"/>
          <p:cNvSpPr>
            <a:spLocks noChangeArrowheads="1"/>
          </p:cNvSpPr>
          <p:nvPr/>
        </p:nvSpPr>
        <p:spPr bwMode="auto">
          <a:xfrm>
            <a:off x="233362" y="892175"/>
            <a:ext cx="20494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es-ES" sz="1600" b="1" dirty="0" smtClean="0">
                <a:latin typeface="Open Sans"/>
                <a:ea typeface="Open Sans"/>
              </a:rPr>
              <a:t>¡Tiempo muerto!</a:t>
            </a:r>
            <a:endParaRPr lang="es-ES" altLang="es-ES" sz="1600" b="1" dirty="0">
              <a:latin typeface="Open Sans"/>
              <a:ea typeface="Open Sans"/>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775" y="4371975"/>
            <a:ext cx="1906588"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411413" y="4371975"/>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29700" name="Subtitle 3"/>
          <p:cNvSpPr txBox="1">
            <a:spLocks/>
          </p:cNvSpPr>
          <p:nvPr/>
        </p:nvSpPr>
        <p:spPr bwMode="auto">
          <a:xfrm>
            <a:off x="838200" y="579438"/>
            <a:ext cx="80772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7F7F7F"/>
                </a:solidFill>
                <a:latin typeface="Open Sans"/>
                <a:ea typeface="Open Sans"/>
                <a:cs typeface="Open Sans"/>
              </a:defRPr>
            </a:lvl1pPr>
            <a:lvl2pPr>
              <a:defRPr sz="1600">
                <a:solidFill>
                  <a:srgbClr val="7F7F7F"/>
                </a:solidFill>
                <a:latin typeface="Open Sans"/>
                <a:ea typeface="Open Sans"/>
                <a:cs typeface="Open Sans"/>
              </a:defRPr>
            </a:lvl2pPr>
            <a:lvl3pPr>
              <a:defRPr sz="1600">
                <a:solidFill>
                  <a:srgbClr val="7F7F7F"/>
                </a:solidFill>
                <a:latin typeface="Open Sans"/>
                <a:ea typeface="Open Sans"/>
                <a:cs typeface="Open Sans"/>
              </a:defRPr>
            </a:lvl3pPr>
            <a:lvl4pPr>
              <a:defRPr sz="1600">
                <a:solidFill>
                  <a:srgbClr val="7F7F7F"/>
                </a:solidFill>
                <a:latin typeface="Open Sans"/>
                <a:ea typeface="Open Sans"/>
                <a:cs typeface="Open Sans"/>
              </a:defRPr>
            </a:lvl4pPr>
            <a:lvl5pPr>
              <a:defRPr sz="1600">
                <a:solidFill>
                  <a:srgbClr val="7F7F7F"/>
                </a:solidFill>
                <a:latin typeface="Open Sans"/>
                <a:ea typeface="Open Sans"/>
                <a:cs typeface="Open Sans"/>
              </a:defRPr>
            </a:lvl5pPr>
            <a:lvl6pPr eaLnBrk="0" fontAlgn="base" hangingPunct="0">
              <a:spcAft>
                <a:spcPct val="0"/>
              </a:spcAft>
              <a:buFont typeface="Arial" pitchFamily="34" charset="0"/>
              <a:buChar char="•"/>
              <a:defRPr sz="1600">
                <a:solidFill>
                  <a:srgbClr val="7F7F7F"/>
                </a:solidFill>
                <a:latin typeface="Open Sans"/>
                <a:ea typeface="Open Sans"/>
                <a:cs typeface="Open Sans"/>
              </a:defRPr>
            </a:lvl6pPr>
            <a:lvl7pPr eaLnBrk="0" fontAlgn="base" hangingPunct="0">
              <a:spcAft>
                <a:spcPct val="0"/>
              </a:spcAft>
              <a:defRPr sz="1600">
                <a:solidFill>
                  <a:srgbClr val="7F7F7F"/>
                </a:solidFill>
                <a:latin typeface="Open Sans"/>
                <a:ea typeface="Open Sans"/>
                <a:cs typeface="Open Sans"/>
              </a:defRPr>
            </a:lvl7pPr>
            <a:lvl8pPr eaLnBrk="0" fontAlgn="base" hangingPunct="0">
              <a:spcAft>
                <a:spcPct val="0"/>
              </a:spcAft>
              <a:buFont typeface="Arial" pitchFamily="34" charset="0"/>
              <a:buChar char="•"/>
              <a:defRPr sz="1600">
                <a:solidFill>
                  <a:srgbClr val="7F7F7F"/>
                </a:solidFill>
                <a:latin typeface="Open Sans"/>
                <a:ea typeface="Open Sans"/>
                <a:cs typeface="Open Sans"/>
              </a:defRPr>
            </a:lvl8pPr>
            <a:lvl9pPr eaLnBrk="0" fontAlgn="base" hangingPunct="0">
              <a:spcAft>
                <a:spcPct val="0"/>
              </a:spcAft>
              <a:defRPr sz="1600">
                <a:solidFill>
                  <a:srgbClr val="7F7F7F"/>
                </a:solidFill>
                <a:latin typeface="Open Sans"/>
                <a:ea typeface="Open Sans"/>
                <a:cs typeface="Open Sans"/>
              </a:defRPr>
            </a:lvl9pPr>
          </a:lstStyle>
          <a:p>
            <a:pPr algn="ctr" eaLnBrk="1" hangingPunct="1">
              <a:spcBef>
                <a:spcPct val="20000"/>
              </a:spcBef>
              <a:buFont typeface="Arial" pitchFamily="34" charset="0"/>
              <a:buNone/>
            </a:pPr>
            <a:r>
              <a:rPr lang="en-US" altLang="en-US" sz="1600" dirty="0" smtClean="0">
                <a:solidFill>
                  <a:srgbClr val="898989"/>
                </a:solidFill>
              </a:rPr>
              <a:t>El </a:t>
            </a:r>
            <a:r>
              <a:rPr lang="en-US" altLang="en-US" sz="1600" dirty="0" err="1" smtClean="0">
                <a:solidFill>
                  <a:srgbClr val="898989"/>
                </a:solidFill>
              </a:rPr>
              <a:t>deporte</a:t>
            </a:r>
            <a:r>
              <a:rPr lang="en-US" altLang="en-US" sz="1600" dirty="0" smtClean="0">
                <a:solidFill>
                  <a:srgbClr val="898989"/>
                </a:solidFill>
              </a:rPr>
              <a:t> </a:t>
            </a:r>
            <a:r>
              <a:rPr lang="en-US" altLang="en-US" sz="1600" dirty="0" err="1" smtClean="0">
                <a:solidFill>
                  <a:srgbClr val="898989"/>
                </a:solidFill>
              </a:rPr>
              <a:t>es</a:t>
            </a:r>
            <a:r>
              <a:rPr lang="en-US" altLang="en-US" sz="1600" dirty="0" smtClean="0">
                <a:solidFill>
                  <a:srgbClr val="898989"/>
                </a:solidFill>
              </a:rPr>
              <a:t> </a:t>
            </a:r>
            <a:r>
              <a:rPr lang="en-US" altLang="en-US" sz="1600" dirty="0" err="1" smtClean="0">
                <a:solidFill>
                  <a:srgbClr val="898989"/>
                </a:solidFill>
              </a:rPr>
              <a:t>una</a:t>
            </a:r>
            <a:r>
              <a:rPr lang="en-US" altLang="en-US" sz="1600" dirty="0" smtClean="0">
                <a:solidFill>
                  <a:srgbClr val="898989"/>
                </a:solidFill>
              </a:rPr>
              <a:t> </a:t>
            </a:r>
            <a:r>
              <a:rPr lang="en-US" altLang="en-US" sz="1600" dirty="0" err="1" smtClean="0">
                <a:solidFill>
                  <a:srgbClr val="898989"/>
                </a:solidFill>
              </a:rPr>
              <a:t>oportunidad</a:t>
            </a:r>
            <a:endParaRPr lang="en-US" altLang="en-US" sz="1600" dirty="0">
              <a:solidFill>
                <a:srgbClr val="898989"/>
              </a:solidFill>
            </a:endParaRPr>
          </a:p>
          <a:p>
            <a:pPr algn="ctr" eaLnBrk="1" hangingPunct="1">
              <a:spcBef>
                <a:spcPct val="20000"/>
              </a:spcBef>
              <a:buFont typeface="Arial" pitchFamily="34" charset="0"/>
              <a:buNone/>
            </a:pPr>
            <a:r>
              <a:rPr lang="en-US" altLang="en-US" sz="1600" dirty="0" smtClean="0">
                <a:solidFill>
                  <a:srgbClr val="898989"/>
                </a:solidFill>
              </a:rPr>
              <a:t>(</a:t>
            </a:r>
            <a:r>
              <a:rPr lang="en-US" altLang="en-US" sz="1600" dirty="0" err="1" smtClean="0">
                <a:solidFill>
                  <a:srgbClr val="898989"/>
                </a:solidFill>
              </a:rPr>
              <a:t>actividad</a:t>
            </a:r>
            <a:r>
              <a:rPr lang="en-US" altLang="en-US" sz="1600" dirty="0" smtClean="0">
                <a:solidFill>
                  <a:srgbClr val="898989"/>
                </a:solidFill>
              </a:rPr>
              <a:t> social, </a:t>
            </a:r>
            <a:r>
              <a:rPr lang="en-US" altLang="en-US" sz="1600" dirty="0" err="1" smtClean="0">
                <a:solidFill>
                  <a:srgbClr val="898989"/>
                </a:solidFill>
              </a:rPr>
              <a:t>hacer</a:t>
            </a:r>
            <a:r>
              <a:rPr lang="en-US" altLang="en-US" sz="1600" dirty="0" smtClean="0">
                <a:solidFill>
                  <a:srgbClr val="898989"/>
                </a:solidFill>
              </a:rPr>
              <a:t> amigos, </a:t>
            </a:r>
            <a:r>
              <a:rPr lang="en-US" altLang="en-US" sz="1600" dirty="0" err="1" smtClean="0">
                <a:solidFill>
                  <a:srgbClr val="898989"/>
                </a:solidFill>
              </a:rPr>
              <a:t>comuicarse</a:t>
            </a:r>
            <a:r>
              <a:rPr lang="en-US" altLang="en-US" sz="1600" dirty="0" smtClean="0">
                <a:solidFill>
                  <a:srgbClr val="898989"/>
                </a:solidFill>
              </a:rPr>
              <a:t>, </a:t>
            </a:r>
            <a:r>
              <a:rPr lang="en-US" altLang="en-US" sz="1600" dirty="0" err="1" smtClean="0">
                <a:solidFill>
                  <a:srgbClr val="898989"/>
                </a:solidFill>
              </a:rPr>
              <a:t>jugar</a:t>
            </a:r>
            <a:r>
              <a:rPr lang="en-US" altLang="en-US" sz="1600" dirty="0" smtClean="0">
                <a:solidFill>
                  <a:srgbClr val="898989"/>
                </a:solidFill>
              </a:rPr>
              <a:t>, </a:t>
            </a:r>
            <a:r>
              <a:rPr lang="en-US" altLang="en-US" sz="1600" dirty="0" err="1" smtClean="0">
                <a:solidFill>
                  <a:srgbClr val="898989"/>
                </a:solidFill>
              </a:rPr>
              <a:t>etc</a:t>
            </a:r>
            <a:r>
              <a:rPr lang="en-US" altLang="en-US" sz="1600" dirty="0" smtClean="0">
                <a:solidFill>
                  <a:srgbClr val="898989"/>
                </a:solidFill>
              </a:rPr>
              <a:t>)</a:t>
            </a:r>
            <a:endParaRPr lang="en-US" altLang="en-US" sz="1600" dirty="0">
              <a:solidFill>
                <a:srgbClr val="898989"/>
              </a:solidFill>
            </a:endParaRPr>
          </a:p>
        </p:txBody>
      </p:sp>
      <p:pic>
        <p:nvPicPr>
          <p:cNvPr id="29701" name="Picture 2" descr="Image result for social inclusion sport children"/>
          <p:cNvPicPr>
            <a:picLocks noChangeAspect="1" noChangeArrowheads="1"/>
          </p:cNvPicPr>
          <p:nvPr/>
        </p:nvPicPr>
        <p:blipFill>
          <a:blip r:embed="rId3"/>
          <a:srcRect/>
          <a:stretch>
            <a:fillRect/>
          </a:stretch>
        </p:blipFill>
        <p:spPr bwMode="auto">
          <a:xfrm>
            <a:off x="971550" y="1885950"/>
            <a:ext cx="3325813"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4" descr="Related image"/>
          <p:cNvPicPr>
            <a:picLocks noChangeAspect="1" noChangeArrowheads="1"/>
          </p:cNvPicPr>
          <p:nvPr/>
        </p:nvPicPr>
        <p:blipFill>
          <a:blip r:embed="rId4"/>
          <a:srcRect/>
          <a:stretch>
            <a:fillRect/>
          </a:stretch>
        </p:blipFill>
        <p:spPr bwMode="auto">
          <a:xfrm>
            <a:off x="4838700" y="1808163"/>
            <a:ext cx="3413125" cy="2273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1">
            <a:extLst/>
          </p:cNvPr>
          <p:cNvSpPr>
            <a:spLocks noChangeArrowheads="1"/>
          </p:cNvSpPr>
          <p:nvPr/>
        </p:nvSpPr>
        <p:spPr bwMode="auto">
          <a:xfrm>
            <a:off x="3181350" y="173038"/>
            <a:ext cx="3166251" cy="307777"/>
          </a:xfrm>
          <a:prstGeom prst="rect">
            <a:avLst/>
          </a:prstGeom>
          <a:noFill/>
          <a:ln>
            <a:noFill/>
          </a:ln>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Arial" panose="020B0604020202020204" pitchFamily="34" charset="0"/>
              <a:buNone/>
              <a:defRPr/>
            </a:pPr>
            <a:r>
              <a:rPr lang="sr-Latn-RS" altLang="en-US" sz="1400" b="1" dirty="0" smtClean="0">
                <a:solidFill>
                  <a:schemeClr val="bg1">
                    <a:lumMod val="50000"/>
                  </a:schemeClr>
                </a:solidFill>
                <a:latin typeface="Open Sans"/>
                <a:ea typeface="Open Sans"/>
                <a:cs typeface="Open Sans"/>
              </a:rPr>
              <a:t>Unit 2.2. </a:t>
            </a:r>
            <a:r>
              <a:rPr lang="en-US" altLang="en-US" sz="1400" b="1" dirty="0" err="1" smtClean="0">
                <a:solidFill>
                  <a:schemeClr val="bg1">
                    <a:lumMod val="50000"/>
                  </a:schemeClr>
                </a:solidFill>
                <a:latin typeface="Open Sans"/>
                <a:ea typeface="Open Sans"/>
                <a:cs typeface="Open Sans"/>
              </a:rPr>
              <a:t>Deporte</a:t>
            </a:r>
            <a:r>
              <a:rPr lang="en-US" altLang="en-US" sz="1400" b="1" dirty="0" smtClean="0">
                <a:solidFill>
                  <a:schemeClr val="bg1">
                    <a:lumMod val="50000"/>
                  </a:schemeClr>
                </a:solidFill>
                <a:latin typeface="Open Sans"/>
                <a:ea typeface="Open Sans"/>
                <a:cs typeface="Open Sans"/>
              </a:rPr>
              <a:t> e </a:t>
            </a:r>
            <a:r>
              <a:rPr lang="en-US" altLang="en-US" sz="1400" b="1" dirty="0" err="1" smtClean="0">
                <a:solidFill>
                  <a:schemeClr val="bg1">
                    <a:lumMod val="50000"/>
                  </a:schemeClr>
                </a:solidFill>
                <a:latin typeface="Open Sans"/>
                <a:ea typeface="Open Sans"/>
                <a:cs typeface="Open Sans"/>
              </a:rPr>
              <a:t>Inclusión</a:t>
            </a:r>
            <a:r>
              <a:rPr lang="en-US" altLang="en-US" sz="1400" b="1" dirty="0" smtClean="0">
                <a:solidFill>
                  <a:schemeClr val="bg1">
                    <a:lumMod val="50000"/>
                  </a:schemeClr>
                </a:solidFill>
                <a:latin typeface="Open Sans"/>
                <a:ea typeface="Open Sans"/>
                <a:cs typeface="Open Sans"/>
              </a:rPr>
              <a:t> Social</a:t>
            </a:r>
            <a:endParaRPr lang="sr-Latn-RS" altLang="en-US" sz="1400" b="1" dirty="0">
              <a:solidFill>
                <a:schemeClr val="bg1">
                  <a:lumMod val="50000"/>
                </a:schemeClr>
              </a:solidFill>
              <a:latin typeface="Open Sans"/>
              <a:ea typeface="Open Sans"/>
              <a:cs typeface="Open Sans"/>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4478338"/>
            <a:ext cx="1906587"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627313" y="4481513"/>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30724" name="Subtitle 3"/>
          <p:cNvSpPr txBox="1">
            <a:spLocks/>
          </p:cNvSpPr>
          <p:nvPr/>
        </p:nvSpPr>
        <p:spPr bwMode="auto">
          <a:xfrm>
            <a:off x="6516688" y="528638"/>
            <a:ext cx="17176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7F7F7F"/>
                </a:solidFill>
                <a:latin typeface="Open Sans"/>
                <a:ea typeface="Open Sans"/>
                <a:cs typeface="Open Sans"/>
              </a:defRPr>
            </a:lvl1pPr>
            <a:lvl2pPr>
              <a:defRPr sz="1600">
                <a:solidFill>
                  <a:srgbClr val="7F7F7F"/>
                </a:solidFill>
                <a:latin typeface="Open Sans"/>
                <a:ea typeface="Open Sans"/>
                <a:cs typeface="Open Sans"/>
              </a:defRPr>
            </a:lvl2pPr>
            <a:lvl3pPr>
              <a:defRPr sz="1600">
                <a:solidFill>
                  <a:srgbClr val="7F7F7F"/>
                </a:solidFill>
                <a:latin typeface="Open Sans"/>
                <a:ea typeface="Open Sans"/>
                <a:cs typeface="Open Sans"/>
              </a:defRPr>
            </a:lvl3pPr>
            <a:lvl4pPr>
              <a:defRPr sz="1600">
                <a:solidFill>
                  <a:srgbClr val="7F7F7F"/>
                </a:solidFill>
                <a:latin typeface="Open Sans"/>
                <a:ea typeface="Open Sans"/>
                <a:cs typeface="Open Sans"/>
              </a:defRPr>
            </a:lvl4pPr>
            <a:lvl5pPr>
              <a:defRPr sz="1600">
                <a:solidFill>
                  <a:srgbClr val="7F7F7F"/>
                </a:solidFill>
                <a:latin typeface="Open Sans"/>
                <a:ea typeface="Open Sans"/>
                <a:cs typeface="Open Sans"/>
              </a:defRPr>
            </a:lvl5pPr>
            <a:lvl6pPr eaLnBrk="0" fontAlgn="base" hangingPunct="0">
              <a:spcAft>
                <a:spcPct val="0"/>
              </a:spcAft>
              <a:buFont typeface="Arial" pitchFamily="34" charset="0"/>
              <a:buChar char="•"/>
              <a:defRPr sz="1600">
                <a:solidFill>
                  <a:srgbClr val="7F7F7F"/>
                </a:solidFill>
                <a:latin typeface="Open Sans"/>
                <a:ea typeface="Open Sans"/>
                <a:cs typeface="Open Sans"/>
              </a:defRPr>
            </a:lvl6pPr>
            <a:lvl7pPr eaLnBrk="0" fontAlgn="base" hangingPunct="0">
              <a:spcAft>
                <a:spcPct val="0"/>
              </a:spcAft>
              <a:defRPr sz="1600">
                <a:solidFill>
                  <a:srgbClr val="7F7F7F"/>
                </a:solidFill>
                <a:latin typeface="Open Sans"/>
                <a:ea typeface="Open Sans"/>
                <a:cs typeface="Open Sans"/>
              </a:defRPr>
            </a:lvl7pPr>
            <a:lvl8pPr eaLnBrk="0" fontAlgn="base" hangingPunct="0">
              <a:spcAft>
                <a:spcPct val="0"/>
              </a:spcAft>
              <a:buFont typeface="Arial" pitchFamily="34" charset="0"/>
              <a:buChar char="•"/>
              <a:defRPr sz="1600">
                <a:solidFill>
                  <a:srgbClr val="7F7F7F"/>
                </a:solidFill>
                <a:latin typeface="Open Sans"/>
                <a:ea typeface="Open Sans"/>
                <a:cs typeface="Open Sans"/>
              </a:defRPr>
            </a:lvl8pPr>
            <a:lvl9pPr eaLnBrk="0" fontAlgn="base" hangingPunct="0">
              <a:spcAft>
                <a:spcPct val="0"/>
              </a:spcAft>
              <a:defRPr sz="1600">
                <a:solidFill>
                  <a:srgbClr val="7F7F7F"/>
                </a:solidFill>
                <a:latin typeface="Open Sans"/>
                <a:ea typeface="Open Sans"/>
                <a:cs typeface="Open Sans"/>
              </a:defRPr>
            </a:lvl9pPr>
          </a:lstStyle>
          <a:p>
            <a:pPr algn="ctr" eaLnBrk="1" hangingPunct="1">
              <a:spcBef>
                <a:spcPct val="20000"/>
              </a:spcBef>
              <a:buFont typeface="Arial" pitchFamily="34" charset="0"/>
              <a:buNone/>
            </a:pPr>
            <a:r>
              <a:rPr lang="en-US" altLang="en-US" sz="1800">
                <a:solidFill>
                  <a:srgbClr val="898989"/>
                </a:solidFill>
              </a:rPr>
              <a:t>(Bailey, 2005)</a:t>
            </a:r>
          </a:p>
        </p:txBody>
      </p:sp>
      <p:pic>
        <p:nvPicPr>
          <p:cNvPr id="307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887413"/>
            <a:ext cx="6099175"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ángulo 1"/>
          <p:cNvSpPr>
            <a:spLocks noChangeArrowheads="1"/>
          </p:cNvSpPr>
          <p:nvPr/>
        </p:nvSpPr>
        <p:spPr bwMode="auto">
          <a:xfrm>
            <a:off x="2268538" y="123825"/>
            <a:ext cx="4403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s-ES" b="1" dirty="0">
                <a:solidFill>
                  <a:schemeClr val="bg1">
                    <a:lumMod val="50000"/>
                  </a:schemeClr>
                </a:solidFill>
                <a:latin typeface="Open Sans"/>
              </a:rPr>
              <a:t>Unidad 2.2. Deporte e inclusión social</a:t>
            </a:r>
            <a:r>
              <a:rPr lang="es-ES" dirty="0">
                <a:solidFill>
                  <a:srgbClr val="C00000"/>
                </a:solidFill>
              </a:rPr>
              <a:t>.</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4308475"/>
            <a:ext cx="190658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484438" y="4308475"/>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10245" name="Subtitle 3">
            <a:extLst/>
          </p:cNvPr>
          <p:cNvSpPr txBox="1">
            <a:spLocks/>
          </p:cNvSpPr>
          <p:nvPr/>
        </p:nvSpPr>
        <p:spPr bwMode="auto">
          <a:xfrm>
            <a:off x="395289" y="987425"/>
            <a:ext cx="4392612" cy="2879725"/>
          </a:xfrm>
          <a:prstGeom prst="rect">
            <a:avLst/>
          </a:prstGeom>
          <a:noFill/>
          <a:ln>
            <a:noFill/>
          </a:ln>
          <a:extLst/>
        </p:spPr>
        <p:txBody>
          <a:bodyPr/>
          <a:lstStyle>
            <a:lvl1pPr>
              <a:spcBef>
                <a:spcPct val="20000"/>
              </a:spcBef>
              <a:buFont typeface="Arial" panose="020B0604020202020204" pitchFamily="34" charset="0"/>
              <a:buChar char="•"/>
              <a:defRPr>
                <a:solidFill>
                  <a:srgbClr val="7F7F7F"/>
                </a:solidFill>
                <a:latin typeface="Open Sans"/>
                <a:ea typeface="Open Sans"/>
                <a:cs typeface="Open Sans"/>
              </a:defRPr>
            </a:lvl1pPr>
            <a:lvl2pPr marL="742950" indent="-285750">
              <a:spcBef>
                <a:spcPct val="20000"/>
              </a:spcBef>
              <a:buFont typeface="Courier New" panose="02070309020205020404" pitchFamily="49" charset="0"/>
              <a:buChar char="o"/>
              <a:defRPr sz="1600">
                <a:solidFill>
                  <a:srgbClr val="7F7F7F"/>
                </a:solidFill>
                <a:latin typeface="Open Sans"/>
                <a:ea typeface="Open Sans"/>
                <a:cs typeface="Open Sans"/>
              </a:defRPr>
            </a:lvl2pPr>
            <a:lvl3pPr marL="1143000" indent="-228600">
              <a:spcBef>
                <a:spcPct val="20000"/>
              </a:spcBef>
              <a:buFont typeface="Arial" panose="020B0604020202020204" pitchFamily="34" charset="0"/>
              <a:buChar char="•"/>
              <a:defRPr sz="1600">
                <a:solidFill>
                  <a:srgbClr val="7F7F7F"/>
                </a:solidFill>
                <a:latin typeface="Open Sans"/>
                <a:ea typeface="Open Sans"/>
                <a:cs typeface="Open Sans"/>
              </a:defRPr>
            </a:lvl3pPr>
            <a:lvl4pPr marL="1600200" indent="-228600">
              <a:spcBef>
                <a:spcPct val="20000"/>
              </a:spcBef>
              <a:buFont typeface="Courier New" panose="02070309020205020404" pitchFamily="49" charset="0"/>
              <a:buChar char="o"/>
              <a:defRPr sz="1600">
                <a:solidFill>
                  <a:srgbClr val="7F7F7F"/>
                </a:solidFill>
                <a:latin typeface="Open Sans"/>
                <a:ea typeface="Open Sans"/>
                <a:cs typeface="Open Sans"/>
              </a:defRPr>
            </a:lvl4pPr>
            <a:lvl5pPr marL="2057400" indent="-228600">
              <a:spcBef>
                <a:spcPct val="20000"/>
              </a:spcBef>
              <a:buFont typeface="Arial" panose="020B0604020202020204" pitchFamily="34" charset="0"/>
              <a:buChar char="•"/>
              <a:defRPr sz="1600">
                <a:solidFill>
                  <a:srgbClr val="7F7F7F"/>
                </a:solidFill>
                <a:latin typeface="Open Sans"/>
                <a:ea typeface="Open Sans"/>
                <a:cs typeface="Open Sans"/>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Open Sans"/>
                <a:ea typeface="Open Sans"/>
                <a:cs typeface="Open Sans"/>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Open Sans"/>
                <a:ea typeface="Open Sans"/>
                <a:cs typeface="Open Sans"/>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Open Sans"/>
                <a:ea typeface="Open Sans"/>
                <a:cs typeface="Open Sans"/>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Open Sans"/>
                <a:ea typeface="Open Sans"/>
                <a:cs typeface="Open Sans"/>
              </a:defRPr>
            </a:lvl9pPr>
          </a:lstStyle>
          <a:p>
            <a:pPr marL="285750" indent="-285750" algn="just" eaLnBrk="1" hangingPunct="1">
              <a:defRPr/>
            </a:pPr>
            <a:r>
              <a:rPr lang="es-ES" altLang="sr-Latn-RS" sz="1600" b="1" dirty="0" smtClean="0">
                <a:solidFill>
                  <a:schemeClr val="bg1">
                    <a:lumMod val="50000"/>
                  </a:schemeClr>
                </a:solidFill>
              </a:rPr>
              <a:t>Experiencias </a:t>
            </a:r>
            <a:r>
              <a:rPr lang="es-ES" altLang="sr-Latn-RS" sz="1600" b="1" dirty="0">
                <a:solidFill>
                  <a:schemeClr val="bg1">
                    <a:lumMod val="50000"/>
                  </a:schemeClr>
                </a:solidFill>
              </a:rPr>
              <a:t>positivas </a:t>
            </a:r>
            <a:r>
              <a:rPr lang="es-ES" altLang="sr-Latn-RS" sz="1600" dirty="0">
                <a:solidFill>
                  <a:schemeClr val="bg1">
                    <a:lumMod val="50000"/>
                  </a:schemeClr>
                </a:solidFill>
              </a:rPr>
              <a:t>para individuos dentro de programas deportivos </a:t>
            </a:r>
            <a:r>
              <a:rPr lang="es-ES" altLang="sr-Latn-RS" sz="1600" dirty="0" smtClean="0">
                <a:solidFill>
                  <a:schemeClr val="bg1">
                    <a:lumMod val="50000"/>
                  </a:schemeClr>
                </a:solidFill>
              </a:rPr>
              <a:t>que pueden aumentar </a:t>
            </a:r>
            <a:r>
              <a:rPr lang="es-ES" altLang="sr-Latn-RS" sz="1600" dirty="0">
                <a:solidFill>
                  <a:schemeClr val="bg1">
                    <a:lumMod val="50000"/>
                  </a:schemeClr>
                </a:solidFill>
              </a:rPr>
              <a:t>el potencial de impacto social </a:t>
            </a:r>
            <a:r>
              <a:rPr lang="es-ES" altLang="sr-Latn-RS" sz="1600" dirty="0" smtClean="0">
                <a:solidFill>
                  <a:schemeClr val="bg1">
                    <a:lumMod val="50000"/>
                  </a:schemeClr>
                </a:solidFill>
              </a:rPr>
              <a:t>positivo.</a:t>
            </a:r>
            <a:endParaRPr lang="es-ES" altLang="sr-Latn-RS" sz="1600" dirty="0">
              <a:solidFill>
                <a:schemeClr val="bg1">
                  <a:lumMod val="50000"/>
                </a:schemeClr>
              </a:solidFill>
            </a:endParaRPr>
          </a:p>
          <a:p>
            <a:pPr marL="285750" indent="-285750" algn="just" eaLnBrk="1" hangingPunct="1">
              <a:defRPr/>
            </a:pPr>
            <a:r>
              <a:rPr lang="es-ES" altLang="sr-Latn-RS" sz="1600" dirty="0">
                <a:solidFill>
                  <a:schemeClr val="bg1">
                    <a:lumMod val="50000"/>
                  </a:schemeClr>
                </a:solidFill>
              </a:rPr>
              <a:t>Tener </a:t>
            </a:r>
            <a:r>
              <a:rPr lang="es-ES" altLang="sr-Latn-RS" sz="1600" b="1" dirty="0">
                <a:solidFill>
                  <a:schemeClr val="bg1">
                    <a:lumMod val="50000"/>
                  </a:schemeClr>
                </a:solidFill>
              </a:rPr>
              <a:t>un liderazgo </a:t>
            </a:r>
            <a:r>
              <a:rPr lang="es-ES" altLang="sr-Latn-RS" sz="1600" dirty="0">
                <a:solidFill>
                  <a:schemeClr val="bg1">
                    <a:lumMod val="50000"/>
                  </a:schemeClr>
                </a:solidFill>
              </a:rPr>
              <a:t>creíble </a:t>
            </a:r>
            <a:r>
              <a:rPr lang="es-ES" altLang="sr-Latn-RS" sz="1600" dirty="0" smtClean="0">
                <a:solidFill>
                  <a:schemeClr val="bg1">
                    <a:lumMod val="50000"/>
                  </a:schemeClr>
                </a:solidFill>
              </a:rPr>
              <a:t>en los programas de entrenamiento.</a:t>
            </a:r>
            <a:endParaRPr lang="es-ES" altLang="sr-Latn-RS" sz="1600" dirty="0">
              <a:solidFill>
                <a:schemeClr val="bg1">
                  <a:lumMod val="50000"/>
                </a:schemeClr>
              </a:solidFill>
            </a:endParaRPr>
          </a:p>
          <a:p>
            <a:pPr marL="285750" indent="-285750" algn="just" eaLnBrk="1" hangingPunct="1">
              <a:defRPr/>
            </a:pPr>
            <a:r>
              <a:rPr lang="es-ES" altLang="sr-Latn-RS" sz="1600" b="1" dirty="0">
                <a:solidFill>
                  <a:schemeClr val="bg1">
                    <a:lumMod val="50000"/>
                  </a:schemeClr>
                </a:solidFill>
              </a:rPr>
              <a:t>Involucrar a los jóvenes </a:t>
            </a:r>
            <a:r>
              <a:rPr lang="es-ES" altLang="sr-Latn-RS" sz="1600" dirty="0">
                <a:solidFill>
                  <a:schemeClr val="bg1">
                    <a:lumMod val="50000"/>
                  </a:schemeClr>
                </a:solidFill>
              </a:rPr>
              <a:t>en la toma de decisiones.</a:t>
            </a:r>
          </a:p>
          <a:p>
            <a:pPr marL="285750" indent="-285750" algn="just" eaLnBrk="1" hangingPunct="1">
              <a:defRPr/>
            </a:pPr>
            <a:r>
              <a:rPr lang="es-ES" altLang="sr-Latn-RS" sz="1600" b="1" dirty="0" smtClean="0">
                <a:solidFill>
                  <a:schemeClr val="bg1">
                    <a:lumMod val="50000"/>
                  </a:schemeClr>
                </a:solidFill>
              </a:rPr>
              <a:t>Resaltar</a:t>
            </a:r>
            <a:r>
              <a:rPr lang="es-ES" altLang="sr-Latn-RS" sz="1600" dirty="0" smtClean="0">
                <a:solidFill>
                  <a:schemeClr val="bg1">
                    <a:lumMod val="50000"/>
                  </a:schemeClr>
                </a:solidFill>
              </a:rPr>
              <a:t>  </a:t>
            </a:r>
            <a:r>
              <a:rPr lang="es-ES" altLang="sr-Latn-RS" sz="1600" dirty="0">
                <a:solidFill>
                  <a:schemeClr val="bg1">
                    <a:lumMod val="50000"/>
                  </a:schemeClr>
                </a:solidFill>
              </a:rPr>
              <a:t>la importancia de las relaciones sociales enfocadas en los procesos de aprendizaje.</a:t>
            </a:r>
            <a:endParaRPr lang="sr-Latn-RS" altLang="sr-Latn-RS" sz="1600" dirty="0">
              <a:solidFill>
                <a:schemeClr val="bg1">
                  <a:lumMod val="50000"/>
                </a:schemeClr>
              </a:solidFill>
            </a:endParaRPr>
          </a:p>
        </p:txBody>
      </p:sp>
      <p:pic>
        <p:nvPicPr>
          <p:cNvPr id="29701" name="Picture 1"/>
          <p:cNvPicPr>
            <a:picLocks noChangeAspect="1" noChangeArrowheads="1"/>
          </p:cNvPicPr>
          <p:nvPr/>
        </p:nvPicPr>
        <p:blipFill>
          <a:blip r:embed="rId3"/>
          <a:srcRect/>
          <a:stretch>
            <a:fillRect/>
          </a:stretch>
        </p:blipFill>
        <p:spPr bwMode="auto">
          <a:xfrm>
            <a:off x="5292725" y="1354138"/>
            <a:ext cx="3219450" cy="21478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1498600" y="174625"/>
            <a:ext cx="5883275" cy="369888"/>
          </a:xfrm>
          <a:prstGeom prst="rect">
            <a:avLst/>
          </a:prstGeom>
        </p:spPr>
        <p:txBody>
          <a:bodyPr>
            <a:spAutoFit/>
          </a:bodyPr>
          <a:lstStyle/>
          <a:p>
            <a:pPr>
              <a:defRPr/>
            </a:pPr>
            <a:r>
              <a:rPr lang="es-ES" b="1" dirty="0">
                <a:solidFill>
                  <a:schemeClr val="bg1">
                    <a:lumMod val="50000"/>
                  </a:schemeClr>
                </a:solidFill>
                <a:latin typeface="Open Sans"/>
              </a:rPr>
              <a:t>Unidad 2.3. Hacia un deporte socialmente </a:t>
            </a:r>
            <a:r>
              <a:rPr lang="es-ES" b="1" dirty="0" smtClean="0">
                <a:solidFill>
                  <a:schemeClr val="bg1">
                    <a:lumMod val="50000"/>
                  </a:schemeClr>
                </a:solidFill>
                <a:latin typeface="Open Sans"/>
              </a:rPr>
              <a:t>inclusivo</a:t>
            </a:r>
            <a:endParaRPr lang="es-ES" b="1" dirty="0">
              <a:solidFill>
                <a:schemeClr val="bg1">
                  <a:lumMod val="50000"/>
                </a:schemeClr>
              </a:solidFill>
              <a:latin typeface="Open Sans"/>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4456113"/>
            <a:ext cx="1906587"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487613" y="4438650"/>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18436" name="Subtitle 3">
            <a:extLst/>
          </p:cNvPr>
          <p:cNvSpPr txBox="1">
            <a:spLocks/>
          </p:cNvSpPr>
          <p:nvPr/>
        </p:nvSpPr>
        <p:spPr bwMode="auto">
          <a:xfrm>
            <a:off x="611188" y="857250"/>
            <a:ext cx="8075612" cy="2147888"/>
          </a:xfrm>
          <a:prstGeom prst="rect">
            <a:avLst/>
          </a:prstGeom>
          <a:noFill/>
          <a:ln>
            <a:noFill/>
          </a:ln>
          <a:extLst/>
        </p:spPr>
        <p:txBody>
          <a:bodyPr/>
          <a:lstStyle>
            <a:lvl1pPr>
              <a:spcBef>
                <a:spcPct val="20000"/>
              </a:spcBef>
              <a:buFont typeface="Arial" panose="020B0604020202020204" pitchFamily="34" charset="0"/>
              <a:buChar char="•"/>
              <a:defRPr>
                <a:solidFill>
                  <a:srgbClr val="7F7F7F"/>
                </a:solidFill>
                <a:latin typeface="Open Sans"/>
                <a:ea typeface="Open Sans"/>
                <a:cs typeface="Open Sans"/>
              </a:defRPr>
            </a:lvl1pPr>
            <a:lvl2pPr marL="742950" indent="-285750">
              <a:spcBef>
                <a:spcPct val="20000"/>
              </a:spcBef>
              <a:buFont typeface="Courier New" panose="02070309020205020404" pitchFamily="49" charset="0"/>
              <a:buChar char="o"/>
              <a:defRPr sz="1600">
                <a:solidFill>
                  <a:srgbClr val="7F7F7F"/>
                </a:solidFill>
                <a:latin typeface="Open Sans"/>
                <a:ea typeface="Open Sans"/>
                <a:cs typeface="Open Sans"/>
              </a:defRPr>
            </a:lvl2pPr>
            <a:lvl3pPr marL="1143000" indent="-228600">
              <a:spcBef>
                <a:spcPct val="20000"/>
              </a:spcBef>
              <a:buFont typeface="Arial" panose="020B0604020202020204" pitchFamily="34" charset="0"/>
              <a:buChar char="•"/>
              <a:defRPr sz="1600">
                <a:solidFill>
                  <a:srgbClr val="7F7F7F"/>
                </a:solidFill>
                <a:latin typeface="Open Sans"/>
                <a:ea typeface="Open Sans"/>
                <a:cs typeface="Open Sans"/>
              </a:defRPr>
            </a:lvl3pPr>
            <a:lvl4pPr marL="1600200" indent="-228600">
              <a:spcBef>
                <a:spcPct val="20000"/>
              </a:spcBef>
              <a:buFont typeface="Courier New" panose="02070309020205020404" pitchFamily="49" charset="0"/>
              <a:buChar char="o"/>
              <a:defRPr sz="1600">
                <a:solidFill>
                  <a:srgbClr val="7F7F7F"/>
                </a:solidFill>
                <a:latin typeface="Open Sans"/>
                <a:ea typeface="Open Sans"/>
                <a:cs typeface="Open Sans"/>
              </a:defRPr>
            </a:lvl4pPr>
            <a:lvl5pPr marL="2057400" indent="-228600">
              <a:spcBef>
                <a:spcPct val="20000"/>
              </a:spcBef>
              <a:buFont typeface="Arial" panose="020B0604020202020204" pitchFamily="34" charset="0"/>
              <a:buChar char="•"/>
              <a:defRPr sz="1600">
                <a:solidFill>
                  <a:srgbClr val="7F7F7F"/>
                </a:solidFill>
                <a:latin typeface="Open Sans"/>
                <a:ea typeface="Open Sans"/>
                <a:cs typeface="Open Sans"/>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Open Sans"/>
                <a:ea typeface="Open Sans"/>
                <a:cs typeface="Open Sans"/>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Open Sans"/>
                <a:ea typeface="Open Sans"/>
                <a:cs typeface="Open Sans"/>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Open Sans"/>
                <a:ea typeface="Open Sans"/>
                <a:cs typeface="Open Sans"/>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Open Sans"/>
                <a:ea typeface="Open Sans"/>
                <a:cs typeface="Open Sans"/>
              </a:defRPr>
            </a:lvl9pPr>
          </a:lstStyle>
          <a:p>
            <a:pPr marL="285750" indent="-285750" algn="just" eaLnBrk="1" hangingPunct="1">
              <a:defRPr/>
            </a:pPr>
            <a:r>
              <a:rPr lang="es-ES" altLang="sr-Latn-RS" sz="1600" b="1" dirty="0">
                <a:solidFill>
                  <a:schemeClr val="bg1">
                    <a:lumMod val="50000"/>
                  </a:schemeClr>
                </a:solidFill>
              </a:rPr>
              <a:t>Acceso al deporte en un término de </a:t>
            </a:r>
            <a:r>
              <a:rPr lang="es-ES" altLang="sr-Latn-RS" sz="1600" b="1" dirty="0" smtClean="0">
                <a:solidFill>
                  <a:schemeClr val="bg1">
                    <a:lumMod val="50000"/>
                  </a:schemeClr>
                </a:solidFill>
              </a:rPr>
              <a:t>inclusión: </a:t>
            </a:r>
            <a:r>
              <a:rPr lang="es-ES" altLang="sr-Latn-RS" sz="1600" dirty="0" smtClean="0">
                <a:solidFill>
                  <a:schemeClr val="bg1">
                    <a:lumMod val="50000"/>
                  </a:schemeClr>
                </a:solidFill>
              </a:rPr>
              <a:t>Los </a:t>
            </a:r>
            <a:r>
              <a:rPr lang="es-ES" altLang="sr-Latn-RS" sz="1600" dirty="0">
                <a:solidFill>
                  <a:schemeClr val="bg1">
                    <a:lumMod val="50000"/>
                  </a:schemeClr>
                </a:solidFill>
              </a:rPr>
              <a:t>niños deben participar en la red de actividades deportivas para aumentar la capacidad social e </a:t>
            </a:r>
            <a:r>
              <a:rPr lang="es-ES" altLang="sr-Latn-RS" sz="1600" dirty="0" smtClean="0">
                <a:solidFill>
                  <a:schemeClr val="bg1">
                    <a:lumMod val="50000"/>
                  </a:schemeClr>
                </a:solidFill>
              </a:rPr>
              <a:t>interpersonal</a:t>
            </a:r>
          </a:p>
          <a:p>
            <a:pPr algn="just" eaLnBrk="1" hangingPunct="1">
              <a:buNone/>
              <a:defRPr/>
            </a:pPr>
            <a:endParaRPr lang="es-ES" altLang="sr-Latn-RS" sz="1600" dirty="0">
              <a:solidFill>
                <a:schemeClr val="bg1">
                  <a:lumMod val="50000"/>
                </a:schemeClr>
              </a:solidFill>
            </a:endParaRPr>
          </a:p>
          <a:p>
            <a:pPr marL="285750" indent="-285750" algn="just" eaLnBrk="1" hangingPunct="1">
              <a:defRPr/>
            </a:pPr>
            <a:r>
              <a:rPr lang="es-ES" altLang="sr-Latn-RS" sz="1600" b="1" dirty="0">
                <a:solidFill>
                  <a:schemeClr val="bg1">
                    <a:lumMod val="50000"/>
                  </a:schemeClr>
                </a:solidFill>
              </a:rPr>
              <a:t>Agencia </a:t>
            </a:r>
            <a:r>
              <a:rPr lang="es-ES" altLang="sr-Latn-RS" sz="1600" dirty="0">
                <a:solidFill>
                  <a:schemeClr val="bg1">
                    <a:lumMod val="50000"/>
                  </a:schemeClr>
                </a:solidFill>
              </a:rPr>
              <a:t>- inclusión necesita </a:t>
            </a:r>
            <a:r>
              <a:rPr lang="es-ES" altLang="sr-Latn-RS" sz="1600" dirty="0" smtClean="0">
                <a:solidFill>
                  <a:schemeClr val="bg1">
                    <a:lumMod val="50000"/>
                  </a:schemeClr>
                </a:solidFill>
              </a:rPr>
              <a:t>instituciones. Proyectos </a:t>
            </a:r>
            <a:r>
              <a:rPr lang="es-ES" altLang="sr-Latn-RS" sz="1600" dirty="0">
                <a:solidFill>
                  <a:schemeClr val="bg1">
                    <a:lumMod val="50000"/>
                  </a:schemeClr>
                </a:solidFill>
              </a:rPr>
              <a:t>que </a:t>
            </a:r>
            <a:r>
              <a:rPr lang="es-ES" altLang="sr-Latn-RS" sz="1600" b="1" dirty="0">
                <a:solidFill>
                  <a:schemeClr val="bg1">
                    <a:lumMod val="50000"/>
                  </a:schemeClr>
                </a:solidFill>
              </a:rPr>
              <a:t>involucran a jóvenes excluidos </a:t>
            </a:r>
            <a:r>
              <a:rPr lang="es-ES" altLang="sr-Latn-RS" sz="1600" dirty="0">
                <a:solidFill>
                  <a:schemeClr val="bg1">
                    <a:lumMod val="50000"/>
                  </a:schemeClr>
                </a:solidFill>
              </a:rPr>
              <a:t>en la toma de decisiones (Long et al. 2002) porque los programas deportivos parecen ser más exitosos cuando tienen un liderazgo efectivo, preferiblemente local.</a:t>
            </a:r>
          </a:p>
          <a:p>
            <a:pPr eaLnBrk="1" hangingPunct="1">
              <a:buFont typeface="Arial" panose="020B0604020202020204" pitchFamily="34" charset="0"/>
              <a:buNone/>
              <a:defRPr/>
            </a:pPr>
            <a:endParaRPr lang="es-ES" altLang="sr-Latn-RS" sz="1600" dirty="0">
              <a:solidFill>
                <a:schemeClr val="bg1">
                  <a:lumMod val="50000"/>
                </a:schemeClr>
              </a:solidFill>
            </a:endParaRPr>
          </a:p>
          <a:p>
            <a:pPr eaLnBrk="1" hangingPunct="1">
              <a:buFont typeface="Arial" panose="020B0604020202020204" pitchFamily="34" charset="0"/>
              <a:buNone/>
              <a:defRPr/>
            </a:pPr>
            <a:endParaRPr lang="es-ES" altLang="sr-Latn-RS" sz="1600" dirty="0">
              <a:solidFill>
                <a:schemeClr val="bg1">
                  <a:lumMod val="50000"/>
                </a:schemeClr>
              </a:solidFill>
            </a:endParaRPr>
          </a:p>
        </p:txBody>
      </p:sp>
      <p:sp>
        <p:nvSpPr>
          <p:cNvPr id="6" name="Arrow: Right 1">
            <a:extLst/>
          </p:cNvPr>
          <p:cNvSpPr/>
          <p:nvPr/>
        </p:nvSpPr>
        <p:spPr>
          <a:xfrm>
            <a:off x="2749550" y="3005138"/>
            <a:ext cx="3500438" cy="500062"/>
          </a:xfrm>
          <a:prstGeom prst="rightArrow">
            <a:avLst/>
          </a:prstGeom>
        </p:spPr>
        <p:style>
          <a:lnRef idx="3">
            <a:schemeClr val="lt1"/>
          </a:lnRef>
          <a:fillRef idx="1">
            <a:schemeClr val="accent3"/>
          </a:fillRef>
          <a:effectRef idx="1">
            <a:schemeClr val="accent3"/>
          </a:effectRef>
          <a:fontRef idx="minor">
            <a:schemeClr val="lt1"/>
          </a:fontRef>
        </p:style>
        <p:txBody>
          <a:bodyPr anchor="ctr"/>
          <a:lstStyle/>
          <a:p>
            <a:pPr algn="ctr" eaLnBrk="1" hangingPunct="1">
              <a:defRPr/>
            </a:pPr>
            <a:endParaRPr lang="en-US"/>
          </a:p>
        </p:txBody>
      </p:sp>
      <p:sp>
        <p:nvSpPr>
          <p:cNvPr id="3" name="Rectángulo 2"/>
          <p:cNvSpPr/>
          <p:nvPr/>
        </p:nvSpPr>
        <p:spPr>
          <a:xfrm>
            <a:off x="900113" y="160338"/>
            <a:ext cx="5937250" cy="307975"/>
          </a:xfrm>
          <a:prstGeom prst="rect">
            <a:avLst/>
          </a:prstGeom>
        </p:spPr>
        <p:txBody>
          <a:bodyPr>
            <a:spAutoFit/>
          </a:bodyPr>
          <a:lstStyle/>
          <a:p>
            <a:pPr>
              <a:defRPr/>
            </a:pPr>
            <a:r>
              <a:rPr lang="es-ES" sz="1400" b="1" dirty="0">
                <a:solidFill>
                  <a:schemeClr val="bg1">
                    <a:lumMod val="50000"/>
                  </a:schemeClr>
                </a:solidFill>
                <a:latin typeface="Open Sans"/>
              </a:rPr>
              <a:t>Unidad 2.3. Hacia un deporte socialmente inclusivo</a:t>
            </a:r>
          </a:p>
        </p:txBody>
      </p:sp>
      <p:pic>
        <p:nvPicPr>
          <p:cNvPr id="4" name="Imagen 3"/>
          <p:cNvPicPr>
            <a:picLocks noChangeAspect="1"/>
          </p:cNvPicPr>
          <p:nvPr/>
        </p:nvPicPr>
        <p:blipFill>
          <a:blip r:embed="rId3"/>
          <a:stretch>
            <a:fillRect/>
          </a:stretch>
        </p:blipFill>
        <p:spPr>
          <a:xfrm>
            <a:off x="6532563" y="3009900"/>
            <a:ext cx="1487487" cy="427038"/>
          </a:xfrm>
          <a:prstGeom prst="rect">
            <a:avLst/>
          </a:prstGeom>
          <a:ln>
            <a:noFill/>
          </a:ln>
          <a:effectLst>
            <a:outerShdw blurRad="292100" dist="139700" dir="2700000" algn="tl" rotWithShape="0">
              <a:srgbClr val="333333">
                <a:alpha val="65000"/>
              </a:srgbClr>
            </a:outerShdw>
          </a:effectLst>
        </p:spPr>
      </p:pic>
      <p:sp>
        <p:nvSpPr>
          <p:cNvPr id="32776" name="Rectángulo 4"/>
          <p:cNvSpPr>
            <a:spLocks noChangeArrowheads="1"/>
          </p:cNvSpPr>
          <p:nvPr/>
        </p:nvSpPr>
        <p:spPr bwMode="auto">
          <a:xfrm>
            <a:off x="468313" y="3795713"/>
            <a:ext cx="8064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s-ES" altLang="sr-Latn-RS" sz="1600" b="1" dirty="0">
                <a:solidFill>
                  <a:srgbClr val="7F7F7F"/>
                </a:solidFill>
                <a:ea typeface="Open Sans"/>
              </a:rPr>
              <a:t>Cambio de enfoque del individuo a la </a:t>
            </a:r>
            <a:r>
              <a:rPr lang="es-ES" altLang="sr-Latn-RS" sz="1600" b="1" dirty="0" smtClean="0">
                <a:solidFill>
                  <a:srgbClr val="7F7F7F"/>
                </a:solidFill>
                <a:ea typeface="Open Sans"/>
              </a:rPr>
              <a:t>comunidad</a:t>
            </a:r>
            <a:endParaRPr lang="en-US" altLang="sr-Latn-RS" sz="1600" b="1" dirty="0">
              <a:solidFill>
                <a:srgbClr val="7F7F7F"/>
              </a:solidFill>
              <a:ea typeface="Open Sans"/>
            </a:endParaRPr>
          </a:p>
        </p:txBody>
      </p:sp>
      <p:pic>
        <p:nvPicPr>
          <p:cNvPr id="8" name="Imagen 7"/>
          <p:cNvPicPr>
            <a:picLocks noChangeAspect="1"/>
          </p:cNvPicPr>
          <p:nvPr/>
        </p:nvPicPr>
        <p:blipFill>
          <a:blip r:embed="rId4"/>
          <a:stretch>
            <a:fillRect/>
          </a:stretch>
        </p:blipFill>
        <p:spPr>
          <a:xfrm>
            <a:off x="1116013" y="3046413"/>
            <a:ext cx="1371600" cy="4270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4443413"/>
            <a:ext cx="1906587"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484438" y="4443413"/>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33796" name="Subtitle 3"/>
          <p:cNvSpPr txBox="1">
            <a:spLocks/>
          </p:cNvSpPr>
          <p:nvPr/>
        </p:nvSpPr>
        <p:spPr bwMode="auto">
          <a:xfrm>
            <a:off x="468313" y="1695475"/>
            <a:ext cx="8135937" cy="25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7F7F7F"/>
                </a:solidFill>
                <a:latin typeface="Open Sans"/>
                <a:ea typeface="Open Sans"/>
                <a:cs typeface="Open Sans"/>
              </a:defRPr>
            </a:lvl1pPr>
            <a:lvl2pPr>
              <a:defRPr sz="1600">
                <a:solidFill>
                  <a:srgbClr val="7F7F7F"/>
                </a:solidFill>
                <a:latin typeface="Open Sans"/>
                <a:ea typeface="Open Sans"/>
                <a:cs typeface="Open Sans"/>
              </a:defRPr>
            </a:lvl2pPr>
            <a:lvl3pPr>
              <a:defRPr sz="1600">
                <a:solidFill>
                  <a:srgbClr val="7F7F7F"/>
                </a:solidFill>
                <a:latin typeface="Open Sans"/>
                <a:ea typeface="Open Sans"/>
                <a:cs typeface="Open Sans"/>
              </a:defRPr>
            </a:lvl3pPr>
            <a:lvl4pPr>
              <a:defRPr sz="1600">
                <a:solidFill>
                  <a:srgbClr val="7F7F7F"/>
                </a:solidFill>
                <a:latin typeface="Open Sans"/>
                <a:ea typeface="Open Sans"/>
                <a:cs typeface="Open Sans"/>
              </a:defRPr>
            </a:lvl4pPr>
            <a:lvl5pPr>
              <a:defRPr sz="1600">
                <a:solidFill>
                  <a:srgbClr val="7F7F7F"/>
                </a:solidFill>
                <a:latin typeface="Open Sans"/>
                <a:ea typeface="Open Sans"/>
                <a:cs typeface="Open Sans"/>
              </a:defRPr>
            </a:lvl5pPr>
            <a:lvl6pPr eaLnBrk="0" fontAlgn="base" hangingPunct="0">
              <a:spcAft>
                <a:spcPct val="0"/>
              </a:spcAft>
              <a:buFont typeface="Arial" pitchFamily="34" charset="0"/>
              <a:buChar char="•"/>
              <a:defRPr sz="1600">
                <a:solidFill>
                  <a:srgbClr val="7F7F7F"/>
                </a:solidFill>
                <a:latin typeface="Open Sans"/>
                <a:ea typeface="Open Sans"/>
                <a:cs typeface="Open Sans"/>
              </a:defRPr>
            </a:lvl6pPr>
            <a:lvl7pPr eaLnBrk="0" fontAlgn="base" hangingPunct="0">
              <a:spcAft>
                <a:spcPct val="0"/>
              </a:spcAft>
              <a:defRPr sz="1600">
                <a:solidFill>
                  <a:srgbClr val="7F7F7F"/>
                </a:solidFill>
                <a:latin typeface="Open Sans"/>
                <a:ea typeface="Open Sans"/>
                <a:cs typeface="Open Sans"/>
              </a:defRPr>
            </a:lvl7pPr>
            <a:lvl8pPr eaLnBrk="0" fontAlgn="base" hangingPunct="0">
              <a:spcAft>
                <a:spcPct val="0"/>
              </a:spcAft>
              <a:buFont typeface="Arial" pitchFamily="34" charset="0"/>
              <a:buChar char="•"/>
              <a:defRPr sz="1600">
                <a:solidFill>
                  <a:srgbClr val="7F7F7F"/>
                </a:solidFill>
                <a:latin typeface="Open Sans"/>
                <a:ea typeface="Open Sans"/>
                <a:cs typeface="Open Sans"/>
              </a:defRPr>
            </a:lvl8pPr>
            <a:lvl9pPr eaLnBrk="0" fontAlgn="base" hangingPunct="0">
              <a:spcAft>
                <a:spcPct val="0"/>
              </a:spcAft>
              <a:defRPr sz="1600">
                <a:solidFill>
                  <a:srgbClr val="7F7F7F"/>
                </a:solidFill>
                <a:latin typeface="Open Sans"/>
                <a:ea typeface="Open Sans"/>
                <a:cs typeface="Open Sans"/>
              </a:defRPr>
            </a:lvl9pPr>
          </a:lstStyle>
          <a:p>
            <a:pPr marL="285750" indent="-285750" algn="just" eaLnBrk="1" hangingPunct="1">
              <a:spcBef>
                <a:spcPct val="20000"/>
              </a:spcBef>
              <a:buFont typeface="Arial" pitchFamily="34" charset="0"/>
              <a:buChar char="•"/>
            </a:pPr>
            <a:r>
              <a:rPr lang="es-ES" altLang="sr-Latn-RS" sz="1600" b="1" dirty="0">
                <a:solidFill>
                  <a:srgbClr val="898989"/>
                </a:solidFill>
              </a:rPr>
              <a:t>Crear </a:t>
            </a:r>
            <a:r>
              <a:rPr lang="es-ES" altLang="sr-Latn-RS" sz="1600" dirty="0">
                <a:solidFill>
                  <a:srgbClr val="898989"/>
                </a:solidFill>
              </a:rPr>
              <a:t>las condiciones necesarias para que el deporte tenga resultados beneficiosos.</a:t>
            </a:r>
          </a:p>
          <a:p>
            <a:pPr marL="285750" indent="-285750" algn="just" eaLnBrk="1" hangingPunct="1">
              <a:spcBef>
                <a:spcPct val="20000"/>
              </a:spcBef>
              <a:buFont typeface="Arial" pitchFamily="34" charset="0"/>
              <a:buChar char="•"/>
            </a:pPr>
            <a:r>
              <a:rPr lang="es-ES" altLang="sr-Latn-RS" sz="1600" b="1" dirty="0">
                <a:solidFill>
                  <a:srgbClr val="898989"/>
                </a:solidFill>
              </a:rPr>
              <a:t>Realizar</a:t>
            </a:r>
            <a:r>
              <a:rPr lang="es-ES" altLang="sr-Latn-RS" sz="1600" dirty="0">
                <a:solidFill>
                  <a:srgbClr val="898989"/>
                </a:solidFill>
              </a:rPr>
              <a:t> acciones e interacciones de entrenadores y profesores de manera que influyan en la medida en que los niños y jóvenes experimenten aspectos positivos y se den cuenta del gran potencial del deporte.</a:t>
            </a:r>
          </a:p>
          <a:p>
            <a:pPr marL="285750" indent="-285750" algn="just" eaLnBrk="1" hangingPunct="1">
              <a:spcBef>
                <a:spcPct val="20000"/>
              </a:spcBef>
              <a:buFont typeface="Arial" pitchFamily="34" charset="0"/>
              <a:buChar char="•"/>
            </a:pPr>
            <a:r>
              <a:rPr lang="es-ES" altLang="sr-Latn-RS" sz="1600" dirty="0">
                <a:solidFill>
                  <a:srgbClr val="898989"/>
                </a:solidFill>
              </a:rPr>
              <a:t>Los efectos del deporte estarán determinados por la </a:t>
            </a:r>
            <a:r>
              <a:rPr lang="es-ES" altLang="sr-Latn-RS" sz="1600" b="1" dirty="0">
                <a:solidFill>
                  <a:srgbClr val="898989"/>
                </a:solidFill>
              </a:rPr>
              <a:t>frecuencia e intensidad </a:t>
            </a:r>
            <a:r>
              <a:rPr lang="es-ES" altLang="sr-Latn-RS" sz="1600" dirty="0">
                <a:solidFill>
                  <a:srgbClr val="898989"/>
                </a:solidFill>
              </a:rPr>
              <a:t>de la participación y el grado de adherencia a lo largo del tiempo de los participantes.</a:t>
            </a:r>
          </a:p>
          <a:p>
            <a:pPr marL="285750" indent="-285750" algn="just" eaLnBrk="1" hangingPunct="1">
              <a:spcBef>
                <a:spcPct val="20000"/>
              </a:spcBef>
              <a:buFont typeface="Arial" pitchFamily="34" charset="0"/>
              <a:buChar char="•"/>
            </a:pPr>
            <a:r>
              <a:rPr lang="es-ES" altLang="sr-Latn-RS" sz="1600" b="1" dirty="0">
                <a:solidFill>
                  <a:srgbClr val="898989"/>
                </a:solidFill>
              </a:rPr>
              <a:t>La mejora de la condición física y la salud </a:t>
            </a:r>
            <a:r>
              <a:rPr lang="es-ES" altLang="sr-Latn-RS" sz="1600" dirty="0">
                <a:solidFill>
                  <a:srgbClr val="898989"/>
                </a:solidFill>
              </a:rPr>
              <a:t>tienen implicaciones para el desarrollo de habilidades técnicas y sociales y, en particular, de actitudes y valores.</a:t>
            </a:r>
          </a:p>
        </p:txBody>
      </p:sp>
      <p:sp>
        <p:nvSpPr>
          <p:cNvPr id="5" name="Rectangle 4">
            <a:extLst/>
          </p:cNvPr>
          <p:cNvSpPr/>
          <p:nvPr/>
        </p:nvSpPr>
        <p:spPr>
          <a:xfrm>
            <a:off x="2705100" y="185738"/>
            <a:ext cx="4595813" cy="307975"/>
          </a:xfrm>
          <a:prstGeom prst="rect">
            <a:avLst/>
          </a:prstGeom>
        </p:spPr>
        <p:txBody>
          <a:bodyPr wrap="none">
            <a:spAutoFit/>
          </a:bodyPr>
          <a:lstStyle/>
          <a:p>
            <a:pPr eaLnBrk="1" hangingPunct="1">
              <a:buFont typeface="Arial" panose="020B0604020202020204" pitchFamily="34" charset="0"/>
              <a:buNone/>
              <a:defRPr/>
            </a:pPr>
            <a:r>
              <a:rPr lang="es-ES" altLang="sr-Latn-RS" sz="1400" b="1">
                <a:solidFill>
                  <a:schemeClr val="bg1">
                    <a:lumMod val="50000"/>
                  </a:schemeClr>
                </a:solidFill>
              </a:rPr>
              <a:t>Unidad 2.3. Hacia un deporte socialmente inclusivo.</a:t>
            </a:r>
            <a:endParaRPr lang="sr-Latn-RS" altLang="sr-Latn-RS" sz="1400" b="1" dirty="0">
              <a:solidFill>
                <a:schemeClr val="bg1">
                  <a:lumMod val="50000"/>
                </a:schemeClr>
              </a:solidFill>
            </a:endParaRPr>
          </a:p>
        </p:txBody>
      </p:sp>
      <p:sp>
        <p:nvSpPr>
          <p:cNvPr id="33798" name="Rectángulo 1"/>
          <p:cNvSpPr>
            <a:spLocks noChangeArrowheads="1"/>
          </p:cNvSpPr>
          <p:nvPr/>
        </p:nvSpPr>
        <p:spPr bwMode="auto">
          <a:xfrm>
            <a:off x="611188" y="771550"/>
            <a:ext cx="7849244"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s-ES" altLang="sr-Latn-RS" b="1" dirty="0">
                <a:solidFill>
                  <a:srgbClr val="898989"/>
                </a:solidFill>
                <a:ea typeface="Open Sans"/>
              </a:rPr>
              <a:t>El deporte y la actividad física no son a priori buenos o malos para los niños, ¡pero tienen el potencial de producir resultados tanto positivos como negativos!</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p:cNvPr>
          <p:cNvSpPr>
            <a:spLocks noGrp="1"/>
          </p:cNvSpPr>
          <p:nvPr>
            <p:ph type="subTitle" idx="1"/>
          </p:nvPr>
        </p:nvSpPr>
        <p:spPr>
          <a:xfrm>
            <a:off x="958850" y="217488"/>
            <a:ext cx="7226300" cy="338137"/>
          </a:xfrm>
        </p:spPr>
        <p:txBody>
          <a:bodyPr rtlCol="0">
            <a:noAutofit/>
          </a:bodyPr>
          <a:lstStyle/>
          <a:p>
            <a:pPr algn="l">
              <a:defRPr/>
            </a:pPr>
            <a:r>
              <a:rPr lang="es-ES" sz="1800" b="1" dirty="0">
                <a:solidFill>
                  <a:schemeClr val="bg1">
                    <a:lumMod val="50000"/>
                  </a:schemeClr>
                </a:solidFill>
              </a:rPr>
              <a:t>Unidad 2.3. Hacia un deporte socialmente inclusivo.</a:t>
            </a:r>
            <a:endParaRPr lang="sr-Latn-RS" sz="1800" b="1" dirty="0" smtClean="0">
              <a:solidFill>
                <a:schemeClr val="bg1">
                  <a:lumMod val="50000"/>
                </a:schemeClr>
              </a:solidFill>
            </a:endParaRPr>
          </a:p>
          <a:p>
            <a:pPr>
              <a:defRPr/>
            </a:pPr>
            <a:endParaRPr lang="sr-Latn-RS" sz="1800" b="1" dirty="0" smtClean="0">
              <a:solidFill>
                <a:schemeClr val="bg1">
                  <a:lumMod val="50000"/>
                </a:schemeClr>
              </a:solidFill>
            </a:endParaRPr>
          </a:p>
          <a:p>
            <a:pPr eaLnBrk="1" fontAlgn="auto" hangingPunct="1">
              <a:spcAft>
                <a:spcPts val="0"/>
              </a:spcAft>
              <a:defRPr/>
            </a:pPr>
            <a:r>
              <a:rPr lang="en-US" sz="1800" b="1" dirty="0" smtClean="0">
                <a:solidFill>
                  <a:schemeClr val="bg1">
                    <a:lumMod val="50000"/>
                  </a:schemeClr>
                </a:solidFill>
              </a:rPr>
              <a:t>Debate</a:t>
            </a:r>
            <a:endParaRPr lang="en-US" sz="1800" b="1" dirty="0">
              <a:solidFill>
                <a:schemeClr val="bg1">
                  <a:lumMod val="50000"/>
                </a:schemeClr>
              </a:solidFill>
            </a:endParaRPr>
          </a:p>
          <a:p>
            <a:pPr eaLnBrk="1" fontAlgn="auto" hangingPunct="1">
              <a:spcAft>
                <a:spcPts val="0"/>
              </a:spcAft>
              <a:defRPr/>
            </a:pPr>
            <a:endParaRPr lang="en-US" sz="1800" dirty="0">
              <a:solidFill>
                <a:schemeClr val="bg1">
                  <a:lumMod val="50000"/>
                </a:schemeClr>
              </a:solidFill>
            </a:endParaRPr>
          </a:p>
        </p:txBody>
      </p:sp>
      <p:pic>
        <p:nvPicPr>
          <p:cNvPr id="34819"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238" y="4416425"/>
            <a:ext cx="190658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411413" y="4416425"/>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34821" name="Subtitle 3"/>
          <p:cNvSpPr txBox="1">
            <a:spLocks/>
          </p:cNvSpPr>
          <p:nvPr/>
        </p:nvSpPr>
        <p:spPr bwMode="auto">
          <a:xfrm>
            <a:off x="971600" y="1419622"/>
            <a:ext cx="7632848"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defRPr sz="3200">
                <a:solidFill>
                  <a:srgbClr val="7F7F7F"/>
                </a:solidFill>
                <a:latin typeface="Open Sans"/>
                <a:ea typeface="Open Sans"/>
                <a:cs typeface="Open Sans"/>
              </a:defRPr>
            </a:lvl1pPr>
            <a:lvl2pPr>
              <a:defRPr sz="1600">
                <a:solidFill>
                  <a:srgbClr val="7F7F7F"/>
                </a:solidFill>
                <a:latin typeface="Open Sans"/>
                <a:ea typeface="Open Sans"/>
                <a:cs typeface="Open Sans"/>
              </a:defRPr>
            </a:lvl2pPr>
            <a:lvl3pPr>
              <a:defRPr sz="1600">
                <a:solidFill>
                  <a:srgbClr val="7F7F7F"/>
                </a:solidFill>
                <a:latin typeface="Open Sans"/>
                <a:ea typeface="Open Sans"/>
                <a:cs typeface="Open Sans"/>
              </a:defRPr>
            </a:lvl3pPr>
            <a:lvl4pPr>
              <a:defRPr sz="1600">
                <a:solidFill>
                  <a:srgbClr val="7F7F7F"/>
                </a:solidFill>
                <a:latin typeface="Open Sans"/>
                <a:ea typeface="Open Sans"/>
                <a:cs typeface="Open Sans"/>
              </a:defRPr>
            </a:lvl4pPr>
            <a:lvl5pPr>
              <a:defRPr sz="1600">
                <a:solidFill>
                  <a:srgbClr val="7F7F7F"/>
                </a:solidFill>
                <a:latin typeface="Open Sans"/>
                <a:ea typeface="Open Sans"/>
                <a:cs typeface="Open Sans"/>
              </a:defRPr>
            </a:lvl5pPr>
            <a:lvl6pPr eaLnBrk="0" fontAlgn="base" hangingPunct="0">
              <a:spcAft>
                <a:spcPct val="0"/>
              </a:spcAft>
              <a:buFont typeface="Arial" pitchFamily="34" charset="0"/>
              <a:buChar char="•"/>
              <a:defRPr sz="1600">
                <a:solidFill>
                  <a:srgbClr val="7F7F7F"/>
                </a:solidFill>
                <a:latin typeface="Open Sans"/>
                <a:ea typeface="Open Sans"/>
                <a:cs typeface="Open Sans"/>
              </a:defRPr>
            </a:lvl6pPr>
            <a:lvl7pPr eaLnBrk="0" fontAlgn="base" hangingPunct="0">
              <a:spcAft>
                <a:spcPct val="0"/>
              </a:spcAft>
              <a:defRPr sz="1600">
                <a:solidFill>
                  <a:srgbClr val="7F7F7F"/>
                </a:solidFill>
                <a:latin typeface="Open Sans"/>
                <a:ea typeface="Open Sans"/>
                <a:cs typeface="Open Sans"/>
              </a:defRPr>
            </a:lvl7pPr>
            <a:lvl8pPr eaLnBrk="0" fontAlgn="base" hangingPunct="0">
              <a:spcAft>
                <a:spcPct val="0"/>
              </a:spcAft>
              <a:buFont typeface="Arial" pitchFamily="34" charset="0"/>
              <a:buChar char="•"/>
              <a:defRPr sz="1600">
                <a:solidFill>
                  <a:srgbClr val="7F7F7F"/>
                </a:solidFill>
                <a:latin typeface="Open Sans"/>
                <a:ea typeface="Open Sans"/>
                <a:cs typeface="Open Sans"/>
              </a:defRPr>
            </a:lvl8pPr>
            <a:lvl9pPr eaLnBrk="0" fontAlgn="base" hangingPunct="0">
              <a:spcAft>
                <a:spcPct val="0"/>
              </a:spcAft>
              <a:defRPr sz="1600">
                <a:solidFill>
                  <a:srgbClr val="7F7F7F"/>
                </a:solidFill>
                <a:latin typeface="Open Sans"/>
                <a:ea typeface="Open Sans"/>
                <a:cs typeface="Open Sans"/>
              </a:defRPr>
            </a:lvl9pPr>
          </a:lstStyle>
          <a:p>
            <a:pPr eaLnBrk="1" hangingPunct="1">
              <a:spcBef>
                <a:spcPct val="20000"/>
              </a:spcBef>
              <a:buFont typeface="Wingdings" pitchFamily="2" charset="2"/>
              <a:buChar char="§"/>
            </a:pPr>
            <a:r>
              <a:rPr lang="es-ES" altLang="en-US" sz="1800" dirty="0">
                <a:solidFill>
                  <a:srgbClr val="898989"/>
                </a:solidFill>
              </a:rPr>
              <a:t>¿</a:t>
            </a:r>
            <a:r>
              <a:rPr lang="es-ES" altLang="en-US" sz="1600" dirty="0">
                <a:solidFill>
                  <a:srgbClr val="898989"/>
                </a:solidFill>
              </a:rPr>
              <a:t>Puede el deporte </a:t>
            </a:r>
            <a:r>
              <a:rPr lang="es-ES" altLang="en-US" sz="1600" b="1" dirty="0">
                <a:solidFill>
                  <a:srgbClr val="898989"/>
                </a:solidFill>
              </a:rPr>
              <a:t>contribuir</a:t>
            </a:r>
            <a:r>
              <a:rPr lang="es-ES" altLang="en-US" sz="1600" dirty="0">
                <a:solidFill>
                  <a:srgbClr val="898989"/>
                </a:solidFill>
              </a:rPr>
              <a:t> de manera distintiva y de gran alcance a importantes resultados sociales amplios?</a:t>
            </a:r>
          </a:p>
          <a:p>
            <a:pPr eaLnBrk="1" hangingPunct="1">
              <a:spcBef>
                <a:spcPct val="20000"/>
              </a:spcBef>
              <a:buFont typeface="Wingdings" pitchFamily="2" charset="2"/>
              <a:buChar char="§"/>
            </a:pPr>
            <a:r>
              <a:rPr lang="es-ES" altLang="en-US" sz="1600" dirty="0">
                <a:solidFill>
                  <a:srgbClr val="898989"/>
                </a:solidFill>
              </a:rPr>
              <a:t>¿Puede el deporte unir a personas de </a:t>
            </a:r>
            <a:r>
              <a:rPr lang="es-ES" altLang="en-US" sz="1600" b="1" dirty="0">
                <a:solidFill>
                  <a:srgbClr val="898989"/>
                </a:solidFill>
              </a:rPr>
              <a:t>diferentes orígenes</a:t>
            </a:r>
            <a:r>
              <a:rPr lang="es-ES" altLang="en-US" sz="1600" dirty="0">
                <a:solidFill>
                  <a:srgbClr val="898989"/>
                </a:solidFill>
              </a:rPr>
              <a:t>?</a:t>
            </a:r>
          </a:p>
          <a:p>
            <a:pPr eaLnBrk="1" hangingPunct="1">
              <a:spcBef>
                <a:spcPct val="20000"/>
              </a:spcBef>
              <a:buFont typeface="Wingdings" pitchFamily="2" charset="2"/>
              <a:buChar char="§"/>
            </a:pPr>
            <a:r>
              <a:rPr lang="es-ES" altLang="en-US" sz="1600" dirty="0">
                <a:solidFill>
                  <a:srgbClr val="898989"/>
                </a:solidFill>
              </a:rPr>
              <a:t>¿Puede el deporte actuar como una fuerza de </a:t>
            </a:r>
            <a:r>
              <a:rPr lang="es-ES" altLang="en-US" sz="1600" b="1" dirty="0">
                <a:solidFill>
                  <a:srgbClr val="898989"/>
                </a:solidFill>
              </a:rPr>
              <a:t>transformación y cambio social?</a:t>
            </a:r>
          </a:p>
          <a:p>
            <a:pPr eaLnBrk="1" hangingPunct="1">
              <a:spcBef>
                <a:spcPct val="20000"/>
              </a:spcBef>
              <a:buFont typeface="Wingdings" pitchFamily="2" charset="2"/>
              <a:buChar char="§"/>
            </a:pPr>
            <a:r>
              <a:rPr lang="es-ES" altLang="en-US" sz="1600" dirty="0">
                <a:solidFill>
                  <a:srgbClr val="898989"/>
                </a:solidFill>
              </a:rPr>
              <a:t>¿Puede el deporte contribuir a la </a:t>
            </a:r>
            <a:r>
              <a:rPr lang="es-ES" altLang="en-US" sz="1600" b="1" dirty="0">
                <a:solidFill>
                  <a:srgbClr val="898989"/>
                </a:solidFill>
              </a:rPr>
              <a:t>inclusión social?</a:t>
            </a:r>
            <a:endParaRPr lang="en-US" altLang="en-US" sz="1600" b="1" dirty="0">
              <a:solidFill>
                <a:srgbClr val="898989"/>
              </a:solidFill>
            </a:endParaRP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4356100"/>
            <a:ext cx="190658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484438" y="4368800"/>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35844" name="Subtitle 3"/>
          <p:cNvSpPr txBox="1">
            <a:spLocks/>
          </p:cNvSpPr>
          <p:nvPr/>
        </p:nvSpPr>
        <p:spPr bwMode="auto">
          <a:xfrm>
            <a:off x="395288" y="1131888"/>
            <a:ext cx="842486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7F7F7F"/>
                </a:solidFill>
                <a:latin typeface="Open Sans"/>
                <a:ea typeface="Open Sans"/>
                <a:cs typeface="Open Sans"/>
              </a:defRPr>
            </a:lvl1pPr>
            <a:lvl2pPr>
              <a:defRPr sz="1600">
                <a:solidFill>
                  <a:srgbClr val="7F7F7F"/>
                </a:solidFill>
                <a:latin typeface="Open Sans"/>
                <a:ea typeface="Open Sans"/>
                <a:cs typeface="Open Sans"/>
              </a:defRPr>
            </a:lvl2pPr>
            <a:lvl3pPr>
              <a:defRPr sz="1600">
                <a:solidFill>
                  <a:srgbClr val="7F7F7F"/>
                </a:solidFill>
                <a:latin typeface="Open Sans"/>
                <a:ea typeface="Open Sans"/>
                <a:cs typeface="Open Sans"/>
              </a:defRPr>
            </a:lvl3pPr>
            <a:lvl4pPr>
              <a:defRPr sz="1600">
                <a:solidFill>
                  <a:srgbClr val="7F7F7F"/>
                </a:solidFill>
                <a:latin typeface="Open Sans"/>
                <a:ea typeface="Open Sans"/>
                <a:cs typeface="Open Sans"/>
              </a:defRPr>
            </a:lvl4pPr>
            <a:lvl5pPr>
              <a:defRPr sz="1600">
                <a:solidFill>
                  <a:srgbClr val="7F7F7F"/>
                </a:solidFill>
                <a:latin typeface="Open Sans"/>
                <a:ea typeface="Open Sans"/>
                <a:cs typeface="Open Sans"/>
              </a:defRPr>
            </a:lvl5pPr>
            <a:lvl6pPr eaLnBrk="0" fontAlgn="base" hangingPunct="0">
              <a:spcAft>
                <a:spcPct val="0"/>
              </a:spcAft>
              <a:buFont typeface="Arial" pitchFamily="34" charset="0"/>
              <a:buChar char="•"/>
              <a:defRPr sz="1600">
                <a:solidFill>
                  <a:srgbClr val="7F7F7F"/>
                </a:solidFill>
                <a:latin typeface="Open Sans"/>
                <a:ea typeface="Open Sans"/>
                <a:cs typeface="Open Sans"/>
              </a:defRPr>
            </a:lvl6pPr>
            <a:lvl7pPr eaLnBrk="0" fontAlgn="base" hangingPunct="0">
              <a:spcAft>
                <a:spcPct val="0"/>
              </a:spcAft>
              <a:defRPr sz="1600">
                <a:solidFill>
                  <a:srgbClr val="7F7F7F"/>
                </a:solidFill>
                <a:latin typeface="Open Sans"/>
                <a:ea typeface="Open Sans"/>
                <a:cs typeface="Open Sans"/>
              </a:defRPr>
            </a:lvl7pPr>
            <a:lvl8pPr eaLnBrk="0" fontAlgn="base" hangingPunct="0">
              <a:spcAft>
                <a:spcPct val="0"/>
              </a:spcAft>
              <a:buFont typeface="Arial" pitchFamily="34" charset="0"/>
              <a:buChar char="•"/>
              <a:defRPr sz="1600">
                <a:solidFill>
                  <a:srgbClr val="7F7F7F"/>
                </a:solidFill>
                <a:latin typeface="Open Sans"/>
                <a:ea typeface="Open Sans"/>
                <a:cs typeface="Open Sans"/>
              </a:defRPr>
            </a:lvl8pPr>
            <a:lvl9pPr eaLnBrk="0" fontAlgn="base" hangingPunct="0">
              <a:spcAft>
                <a:spcPct val="0"/>
              </a:spcAft>
              <a:defRPr sz="1600">
                <a:solidFill>
                  <a:srgbClr val="7F7F7F"/>
                </a:solidFill>
                <a:latin typeface="Open Sans"/>
                <a:ea typeface="Open Sans"/>
                <a:cs typeface="Open Sans"/>
              </a:defRPr>
            </a:lvl9pPr>
          </a:lstStyle>
          <a:p>
            <a:pPr eaLnBrk="1" hangingPunct="1">
              <a:spcBef>
                <a:spcPct val="20000"/>
              </a:spcBef>
              <a:buFont typeface="Arial" pitchFamily="34" charset="0"/>
              <a:buNone/>
            </a:pPr>
            <a:r>
              <a:rPr lang="es-ES" altLang="en-US" sz="1800" b="1" dirty="0">
                <a:solidFill>
                  <a:srgbClr val="898989"/>
                </a:solidFill>
              </a:rPr>
              <a:t>SÍ</a:t>
            </a:r>
            <a:r>
              <a:rPr lang="es-ES" altLang="en-US" sz="1600" dirty="0">
                <a:solidFill>
                  <a:srgbClr val="898989"/>
                </a:solidFill>
              </a:rPr>
              <a:t> - </a:t>
            </a:r>
            <a:r>
              <a:rPr lang="es-ES" altLang="en-US" sz="1600" dirty="0" smtClean="0">
                <a:solidFill>
                  <a:srgbClr val="898989"/>
                </a:solidFill>
              </a:rPr>
              <a:t>¡el </a:t>
            </a:r>
            <a:r>
              <a:rPr lang="es-ES" altLang="en-US" sz="1600" dirty="0">
                <a:solidFill>
                  <a:srgbClr val="898989"/>
                </a:solidFill>
              </a:rPr>
              <a:t>deporte </a:t>
            </a:r>
            <a:r>
              <a:rPr lang="es-ES" altLang="en-US" sz="1600" b="1" dirty="0">
                <a:solidFill>
                  <a:srgbClr val="898989"/>
                </a:solidFill>
              </a:rPr>
              <a:t>PUEDE</a:t>
            </a:r>
            <a:r>
              <a:rPr lang="es-ES" altLang="en-US" sz="1600" dirty="0">
                <a:solidFill>
                  <a:srgbClr val="898989"/>
                </a:solidFill>
              </a:rPr>
              <a:t> contribuir de manera distintiva y de gran alcance a importantes resultados sociales amplios!</a:t>
            </a:r>
          </a:p>
          <a:p>
            <a:pPr eaLnBrk="1" hangingPunct="1">
              <a:spcBef>
                <a:spcPct val="20000"/>
              </a:spcBef>
              <a:buFont typeface="Arial" pitchFamily="34" charset="0"/>
              <a:buNone/>
            </a:pPr>
            <a:endParaRPr lang="es-ES" altLang="en-US" sz="1600" dirty="0">
              <a:solidFill>
                <a:srgbClr val="898989"/>
              </a:solidFill>
            </a:endParaRPr>
          </a:p>
          <a:p>
            <a:pPr eaLnBrk="1" hangingPunct="1">
              <a:spcBef>
                <a:spcPct val="20000"/>
              </a:spcBef>
              <a:buFont typeface="Arial" pitchFamily="34" charset="0"/>
              <a:buNone/>
            </a:pPr>
            <a:r>
              <a:rPr lang="es-ES" altLang="en-US" sz="1800" b="1" dirty="0">
                <a:solidFill>
                  <a:srgbClr val="898989"/>
                </a:solidFill>
              </a:rPr>
              <a:t>SÍ</a:t>
            </a:r>
            <a:r>
              <a:rPr lang="es-ES" altLang="en-US" sz="1800" dirty="0">
                <a:solidFill>
                  <a:srgbClr val="898989"/>
                </a:solidFill>
              </a:rPr>
              <a:t> - </a:t>
            </a:r>
            <a:r>
              <a:rPr lang="es-ES" altLang="en-US" sz="1800" dirty="0" smtClean="0">
                <a:solidFill>
                  <a:srgbClr val="898989"/>
                </a:solidFill>
              </a:rPr>
              <a:t>¡</a:t>
            </a:r>
            <a:r>
              <a:rPr lang="es-ES" altLang="en-US" sz="1600" dirty="0" smtClean="0">
                <a:solidFill>
                  <a:srgbClr val="898989"/>
                </a:solidFill>
              </a:rPr>
              <a:t>el </a:t>
            </a:r>
            <a:r>
              <a:rPr lang="es-ES" altLang="en-US" sz="1600" dirty="0">
                <a:solidFill>
                  <a:srgbClr val="898989"/>
                </a:solidFill>
              </a:rPr>
              <a:t>deporte </a:t>
            </a:r>
            <a:r>
              <a:rPr lang="es-ES" altLang="en-US" sz="1600" b="1" dirty="0">
                <a:solidFill>
                  <a:srgbClr val="898989"/>
                </a:solidFill>
              </a:rPr>
              <a:t>PUEDE </a:t>
            </a:r>
            <a:r>
              <a:rPr lang="es-ES" altLang="en-US" sz="1600" dirty="0">
                <a:solidFill>
                  <a:srgbClr val="898989"/>
                </a:solidFill>
              </a:rPr>
              <a:t>reunir a personas de diferentes orígenes.</a:t>
            </a:r>
          </a:p>
          <a:p>
            <a:pPr eaLnBrk="1" hangingPunct="1">
              <a:spcBef>
                <a:spcPct val="20000"/>
              </a:spcBef>
              <a:buFont typeface="Arial" pitchFamily="34" charset="0"/>
              <a:buNone/>
            </a:pPr>
            <a:endParaRPr lang="es-ES" altLang="en-US" sz="1600" b="1" dirty="0">
              <a:solidFill>
                <a:srgbClr val="898989"/>
              </a:solidFill>
            </a:endParaRPr>
          </a:p>
          <a:p>
            <a:pPr eaLnBrk="1" hangingPunct="1">
              <a:spcBef>
                <a:spcPct val="20000"/>
              </a:spcBef>
              <a:buFont typeface="Arial" pitchFamily="34" charset="0"/>
              <a:buNone/>
            </a:pPr>
            <a:r>
              <a:rPr lang="es-ES" altLang="en-US" sz="1800" b="1" dirty="0">
                <a:solidFill>
                  <a:srgbClr val="898989"/>
                </a:solidFill>
              </a:rPr>
              <a:t>SÍ </a:t>
            </a:r>
            <a:r>
              <a:rPr lang="es-ES" altLang="en-US" sz="1600" dirty="0">
                <a:solidFill>
                  <a:srgbClr val="898989"/>
                </a:solidFill>
              </a:rPr>
              <a:t>- </a:t>
            </a:r>
            <a:r>
              <a:rPr lang="es-ES" altLang="en-US" sz="1600" dirty="0" smtClean="0">
                <a:solidFill>
                  <a:srgbClr val="898989"/>
                </a:solidFill>
              </a:rPr>
              <a:t>¡el </a:t>
            </a:r>
            <a:r>
              <a:rPr lang="es-ES" altLang="en-US" sz="1600" dirty="0">
                <a:solidFill>
                  <a:srgbClr val="898989"/>
                </a:solidFill>
              </a:rPr>
              <a:t>deporte </a:t>
            </a:r>
            <a:r>
              <a:rPr lang="es-ES" altLang="en-US" sz="1600" b="1" dirty="0">
                <a:solidFill>
                  <a:srgbClr val="898989"/>
                </a:solidFill>
              </a:rPr>
              <a:t>PUEDE</a:t>
            </a:r>
            <a:r>
              <a:rPr lang="es-ES" altLang="en-US" sz="1600" dirty="0">
                <a:solidFill>
                  <a:srgbClr val="898989"/>
                </a:solidFill>
              </a:rPr>
              <a:t> actuar como una fuerza para la transformación social y el cambio!</a:t>
            </a:r>
          </a:p>
          <a:p>
            <a:pPr eaLnBrk="1" hangingPunct="1">
              <a:spcBef>
                <a:spcPct val="20000"/>
              </a:spcBef>
              <a:buFont typeface="Arial" pitchFamily="34" charset="0"/>
              <a:buNone/>
            </a:pPr>
            <a:endParaRPr lang="es-ES" altLang="en-US" sz="1600" dirty="0">
              <a:solidFill>
                <a:srgbClr val="898989"/>
              </a:solidFill>
            </a:endParaRPr>
          </a:p>
          <a:p>
            <a:pPr eaLnBrk="1" hangingPunct="1">
              <a:spcBef>
                <a:spcPct val="20000"/>
              </a:spcBef>
              <a:buFont typeface="Arial" pitchFamily="34" charset="0"/>
              <a:buNone/>
            </a:pPr>
            <a:r>
              <a:rPr lang="es-ES" altLang="en-US" sz="1800" b="1" dirty="0">
                <a:solidFill>
                  <a:srgbClr val="898989"/>
                </a:solidFill>
              </a:rPr>
              <a:t>SÍ </a:t>
            </a:r>
            <a:r>
              <a:rPr lang="es-ES" altLang="en-US" sz="1600" dirty="0">
                <a:solidFill>
                  <a:srgbClr val="898989"/>
                </a:solidFill>
              </a:rPr>
              <a:t>- </a:t>
            </a:r>
            <a:r>
              <a:rPr lang="es-ES" altLang="en-US" sz="1600" dirty="0" smtClean="0">
                <a:solidFill>
                  <a:srgbClr val="898989"/>
                </a:solidFill>
              </a:rPr>
              <a:t>¡el </a:t>
            </a:r>
            <a:r>
              <a:rPr lang="es-ES" altLang="en-US" sz="1600" dirty="0">
                <a:solidFill>
                  <a:srgbClr val="898989"/>
                </a:solidFill>
              </a:rPr>
              <a:t>deporte </a:t>
            </a:r>
            <a:r>
              <a:rPr lang="es-ES" altLang="en-US" sz="1600" b="1" dirty="0">
                <a:solidFill>
                  <a:srgbClr val="898989"/>
                </a:solidFill>
              </a:rPr>
              <a:t>PUEDE </a:t>
            </a:r>
            <a:r>
              <a:rPr lang="es-ES" altLang="en-US" sz="1600" dirty="0">
                <a:solidFill>
                  <a:srgbClr val="898989"/>
                </a:solidFill>
              </a:rPr>
              <a:t>contribuir a la inclusión social!</a:t>
            </a:r>
            <a:endParaRPr lang="en-US" altLang="en-US" sz="1600" dirty="0">
              <a:solidFill>
                <a:srgbClr val="898989"/>
              </a:solidFill>
            </a:endParaRPr>
          </a:p>
        </p:txBody>
      </p:sp>
      <p:sp>
        <p:nvSpPr>
          <p:cNvPr id="35845" name="Rectángulo 2"/>
          <p:cNvSpPr>
            <a:spLocks noChangeArrowheads="1"/>
          </p:cNvSpPr>
          <p:nvPr/>
        </p:nvSpPr>
        <p:spPr bwMode="auto">
          <a:xfrm>
            <a:off x="971550" y="168275"/>
            <a:ext cx="6173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es-ES" b="1">
                <a:solidFill>
                  <a:srgbClr val="7F7F7F"/>
                </a:solidFill>
                <a:latin typeface="Open Sans"/>
                <a:ea typeface="Open Sans"/>
              </a:rPr>
              <a:t>Unidad 2.3. Hacia un deporte socialmente inclusivo</a:t>
            </a:r>
            <a:endParaRPr lang="es-ES" altLang="es-ES">
              <a:ea typeface="Open Sans"/>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p:cNvPr>
          <p:cNvSpPr>
            <a:spLocks noGrp="1"/>
          </p:cNvSpPr>
          <p:nvPr>
            <p:ph type="subTitle" idx="1"/>
          </p:nvPr>
        </p:nvSpPr>
        <p:spPr>
          <a:xfrm>
            <a:off x="1187624" y="843558"/>
            <a:ext cx="6400800" cy="360363"/>
          </a:xfrm>
        </p:spPr>
        <p:txBody>
          <a:bodyPr rtlCol="0">
            <a:normAutofit lnSpcReduction="10000"/>
          </a:bodyPr>
          <a:lstStyle/>
          <a:p>
            <a:pPr eaLnBrk="1" fontAlgn="auto" hangingPunct="1">
              <a:spcAft>
                <a:spcPts val="0"/>
              </a:spcAft>
              <a:defRPr/>
            </a:pPr>
            <a:r>
              <a:rPr lang="en-GB" sz="1800" b="1" dirty="0" err="1" smtClean="0">
                <a:solidFill>
                  <a:schemeClr val="bg1">
                    <a:lumMod val="50000"/>
                  </a:schemeClr>
                </a:solidFill>
              </a:rPr>
              <a:t>Contenido</a:t>
            </a:r>
            <a:endParaRPr lang="en-US" sz="1800" b="1" dirty="0">
              <a:solidFill>
                <a:schemeClr val="bg1">
                  <a:lumMod val="50000"/>
                </a:schemeClr>
              </a:solidFill>
            </a:endParaRPr>
          </a:p>
        </p:txBody>
      </p:sp>
      <p:pic>
        <p:nvPicPr>
          <p:cNvPr id="9219"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438" y="4371975"/>
            <a:ext cx="190658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339975" y="4371975"/>
            <a:ext cx="6335713"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7173" name="Subtitle 3">
            <a:extLst/>
          </p:cNvPr>
          <p:cNvSpPr txBox="1">
            <a:spLocks/>
          </p:cNvSpPr>
          <p:nvPr/>
        </p:nvSpPr>
        <p:spPr bwMode="auto">
          <a:xfrm>
            <a:off x="683568" y="1491630"/>
            <a:ext cx="7992120" cy="1872208"/>
          </a:xfrm>
          <a:prstGeom prst="rect">
            <a:avLst/>
          </a:prstGeom>
          <a:noFill/>
          <a:ln w="9525">
            <a:noFill/>
            <a:miter lim="800000"/>
            <a:headEnd/>
            <a:tailEnd/>
          </a:ln>
        </p:spPr>
        <p:txBody>
          <a:bodyPr/>
          <a:lstStyle/>
          <a:p>
            <a:pPr eaLnBrk="1" hangingPunct="1">
              <a:spcBef>
                <a:spcPct val="20000"/>
              </a:spcBef>
              <a:defRPr/>
            </a:pPr>
            <a:r>
              <a:rPr lang="es-ES" sz="1600" b="1" dirty="0">
                <a:solidFill>
                  <a:schemeClr val="bg1">
                    <a:lumMod val="50000"/>
                  </a:schemeClr>
                </a:solidFill>
                <a:latin typeface="Open Sans"/>
                <a:ea typeface="Open Sans"/>
                <a:cs typeface="Open Sans"/>
              </a:rPr>
              <a:t>Unidad </a:t>
            </a:r>
            <a:r>
              <a:rPr lang="es-ES" sz="1600" b="1" dirty="0" smtClean="0">
                <a:solidFill>
                  <a:schemeClr val="bg1">
                    <a:lumMod val="50000"/>
                  </a:schemeClr>
                </a:solidFill>
                <a:latin typeface="Open Sans"/>
                <a:ea typeface="Open Sans"/>
                <a:cs typeface="Open Sans"/>
              </a:rPr>
              <a:t>1. </a:t>
            </a:r>
            <a:r>
              <a:rPr lang="es-ES" sz="1600" dirty="0" smtClean="0">
                <a:solidFill>
                  <a:schemeClr val="bg1">
                    <a:lumMod val="50000"/>
                  </a:schemeClr>
                </a:solidFill>
                <a:latin typeface="Open Sans"/>
                <a:ea typeface="Open Sans"/>
                <a:cs typeface="Open Sans"/>
              </a:rPr>
              <a:t>El </a:t>
            </a:r>
            <a:r>
              <a:rPr lang="es-ES" sz="1600" dirty="0">
                <a:solidFill>
                  <a:schemeClr val="bg1">
                    <a:lumMod val="50000"/>
                  </a:schemeClr>
                </a:solidFill>
                <a:latin typeface="Open Sans"/>
                <a:ea typeface="Open Sans"/>
                <a:cs typeface="Open Sans"/>
              </a:rPr>
              <a:t>papel del deporte en el desarrollo de capacidades comunitarias.</a:t>
            </a:r>
          </a:p>
          <a:p>
            <a:pPr eaLnBrk="1" hangingPunct="1">
              <a:spcBef>
                <a:spcPct val="20000"/>
              </a:spcBef>
              <a:defRPr/>
            </a:pPr>
            <a:r>
              <a:rPr lang="es-ES" sz="1600" b="1" dirty="0">
                <a:solidFill>
                  <a:schemeClr val="bg1">
                    <a:lumMod val="50000"/>
                  </a:schemeClr>
                </a:solidFill>
                <a:latin typeface="Open Sans"/>
                <a:ea typeface="Open Sans"/>
                <a:cs typeface="Open Sans"/>
              </a:rPr>
              <a:t>Unidad 2. </a:t>
            </a:r>
            <a:r>
              <a:rPr lang="es-ES" sz="1600" dirty="0" smtClean="0">
                <a:solidFill>
                  <a:schemeClr val="bg1">
                    <a:lumMod val="50000"/>
                  </a:schemeClr>
                </a:solidFill>
                <a:latin typeface="Open Sans"/>
                <a:ea typeface="Open Sans"/>
                <a:cs typeface="Open Sans"/>
              </a:rPr>
              <a:t>El</a:t>
            </a:r>
            <a:r>
              <a:rPr lang="es-ES" sz="1600" b="1" dirty="0" smtClean="0">
                <a:solidFill>
                  <a:schemeClr val="bg1">
                    <a:lumMod val="50000"/>
                  </a:schemeClr>
                </a:solidFill>
                <a:latin typeface="Open Sans"/>
                <a:ea typeface="Open Sans"/>
                <a:cs typeface="Open Sans"/>
              </a:rPr>
              <a:t> </a:t>
            </a:r>
            <a:r>
              <a:rPr lang="es-ES" sz="1600" dirty="0" smtClean="0">
                <a:solidFill>
                  <a:schemeClr val="bg1">
                    <a:lumMod val="50000"/>
                  </a:schemeClr>
                </a:solidFill>
                <a:latin typeface="Open Sans"/>
                <a:ea typeface="Open Sans"/>
                <a:cs typeface="Open Sans"/>
              </a:rPr>
              <a:t>Empoderamiento </a:t>
            </a:r>
            <a:r>
              <a:rPr lang="es-ES" sz="1600" dirty="0">
                <a:solidFill>
                  <a:schemeClr val="bg1">
                    <a:lumMod val="50000"/>
                  </a:schemeClr>
                </a:solidFill>
                <a:latin typeface="Open Sans"/>
                <a:ea typeface="Open Sans"/>
                <a:cs typeface="Open Sans"/>
              </a:rPr>
              <a:t>para la inclusión social a través del deporte.</a:t>
            </a:r>
          </a:p>
          <a:p>
            <a:pPr eaLnBrk="1" hangingPunct="1">
              <a:spcBef>
                <a:spcPct val="20000"/>
              </a:spcBef>
              <a:defRPr/>
            </a:pPr>
            <a:r>
              <a:rPr lang="es-ES" sz="1600" b="1" dirty="0">
                <a:solidFill>
                  <a:schemeClr val="bg1">
                    <a:lumMod val="50000"/>
                  </a:schemeClr>
                </a:solidFill>
                <a:latin typeface="Open Sans"/>
                <a:ea typeface="Open Sans"/>
                <a:cs typeface="Open Sans"/>
              </a:rPr>
              <a:t>Unidad </a:t>
            </a:r>
            <a:r>
              <a:rPr lang="es-ES" sz="1600" b="1" dirty="0" smtClean="0">
                <a:solidFill>
                  <a:schemeClr val="bg1">
                    <a:lumMod val="50000"/>
                  </a:schemeClr>
                </a:solidFill>
                <a:latin typeface="Open Sans"/>
                <a:ea typeface="Open Sans"/>
                <a:cs typeface="Open Sans"/>
              </a:rPr>
              <a:t>3</a:t>
            </a:r>
            <a:r>
              <a:rPr lang="es-ES" sz="1600" dirty="0" smtClean="0">
                <a:solidFill>
                  <a:schemeClr val="bg1">
                    <a:lumMod val="50000"/>
                  </a:schemeClr>
                </a:solidFill>
                <a:latin typeface="Open Sans"/>
                <a:ea typeface="Open Sans"/>
                <a:cs typeface="Open Sans"/>
              </a:rPr>
              <a:t>. El Empoderamiento </a:t>
            </a:r>
            <a:r>
              <a:rPr lang="es-ES" sz="1600" dirty="0">
                <a:solidFill>
                  <a:schemeClr val="bg1">
                    <a:lumMod val="50000"/>
                  </a:schemeClr>
                </a:solidFill>
                <a:latin typeface="Open Sans"/>
                <a:ea typeface="Open Sans"/>
                <a:cs typeface="Open Sans"/>
              </a:rPr>
              <a:t>de grupos sociales vulnerables a través del deporte.</a:t>
            </a:r>
          </a:p>
          <a:p>
            <a:pPr eaLnBrk="1" hangingPunct="1">
              <a:spcBef>
                <a:spcPct val="20000"/>
              </a:spcBef>
              <a:defRPr/>
            </a:pPr>
            <a:r>
              <a:rPr lang="es-ES" sz="1600" b="1" dirty="0">
                <a:solidFill>
                  <a:schemeClr val="bg1">
                    <a:lumMod val="50000"/>
                  </a:schemeClr>
                </a:solidFill>
                <a:latin typeface="Open Sans"/>
                <a:ea typeface="Open Sans"/>
                <a:cs typeface="Open Sans"/>
              </a:rPr>
              <a:t>Unidad 4. </a:t>
            </a:r>
            <a:r>
              <a:rPr lang="es-ES" sz="1600" dirty="0" smtClean="0">
                <a:solidFill>
                  <a:schemeClr val="bg1">
                    <a:lumMod val="50000"/>
                  </a:schemeClr>
                </a:solidFill>
                <a:latin typeface="Open Sans"/>
                <a:ea typeface="Open Sans"/>
                <a:cs typeface="Open Sans"/>
              </a:rPr>
              <a:t>Transformando </a:t>
            </a:r>
            <a:r>
              <a:rPr lang="es-ES" sz="1600" dirty="0">
                <a:solidFill>
                  <a:schemeClr val="bg1">
                    <a:lumMod val="50000"/>
                  </a:schemeClr>
                </a:solidFill>
                <a:latin typeface="Open Sans"/>
                <a:ea typeface="Open Sans"/>
                <a:cs typeface="Open Sans"/>
              </a:rPr>
              <a:t>comunidades a través del deporte.</a:t>
            </a:r>
          </a:p>
          <a:p>
            <a:pPr eaLnBrk="1" hangingPunct="1">
              <a:spcBef>
                <a:spcPct val="20000"/>
              </a:spcBef>
              <a:defRPr/>
            </a:pPr>
            <a:r>
              <a:rPr lang="es-ES" sz="1600" b="1" dirty="0">
                <a:solidFill>
                  <a:schemeClr val="bg1">
                    <a:lumMod val="50000"/>
                  </a:schemeClr>
                </a:solidFill>
                <a:latin typeface="Open Sans"/>
                <a:ea typeface="Open Sans"/>
                <a:cs typeface="Open Sans"/>
              </a:rPr>
              <a:t>Unidad </a:t>
            </a:r>
            <a:r>
              <a:rPr lang="es-ES" sz="1600" b="1" dirty="0" smtClean="0">
                <a:solidFill>
                  <a:schemeClr val="bg1">
                    <a:lumMod val="50000"/>
                  </a:schemeClr>
                </a:solidFill>
                <a:latin typeface="Open Sans"/>
                <a:ea typeface="Open Sans"/>
                <a:cs typeface="Open Sans"/>
              </a:rPr>
              <a:t>5. </a:t>
            </a:r>
            <a:r>
              <a:rPr lang="es-ES" sz="1600" dirty="0" smtClean="0">
                <a:solidFill>
                  <a:schemeClr val="bg1">
                    <a:lumMod val="50000"/>
                  </a:schemeClr>
                </a:solidFill>
                <a:latin typeface="Open Sans"/>
                <a:ea typeface="Open Sans"/>
                <a:cs typeface="Open Sans"/>
              </a:rPr>
              <a:t>Desarrollo </a:t>
            </a:r>
            <a:r>
              <a:rPr lang="es-ES" sz="1600" dirty="0">
                <a:solidFill>
                  <a:schemeClr val="bg1">
                    <a:lumMod val="50000"/>
                  </a:schemeClr>
                </a:solidFill>
                <a:latin typeface="Open Sans"/>
                <a:ea typeface="Open Sans"/>
                <a:cs typeface="Open Sans"/>
              </a:rPr>
              <a:t>comunitario sostenible a través del deporte.</a:t>
            </a:r>
            <a:endParaRPr lang="en-US" sz="1600" dirty="0">
              <a:solidFill>
                <a:schemeClr val="bg1">
                  <a:lumMod val="50000"/>
                </a:schemeClr>
              </a:solidFill>
              <a:latin typeface="Open Sans"/>
              <a:ea typeface="Open Sans"/>
              <a:cs typeface="Open Sans"/>
            </a:endParaRP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685800" y="3732213"/>
            <a:ext cx="7772400" cy="355600"/>
          </a:xfrm>
        </p:spPr>
        <p:txBody>
          <a:bodyPr/>
          <a:lstStyle/>
          <a:p>
            <a:pPr>
              <a:defRPr/>
            </a:pPr>
            <a:r>
              <a:rPr lang="en-US" sz="1800" dirty="0" smtClean="0"/>
              <a:t>Fin de la </a:t>
            </a:r>
            <a:r>
              <a:rPr lang="en-US" sz="1800" dirty="0" err="1" smtClean="0"/>
              <a:t>unidad</a:t>
            </a:r>
            <a:r>
              <a:rPr lang="en-US" sz="1800" dirty="0" smtClean="0"/>
              <a:t> 2</a:t>
            </a:r>
            <a:endParaRPr lang="en-US" sz="1800" dirty="0"/>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p:cNvSpPr>
            <a:spLocks noGrp="1"/>
          </p:cNvSpPr>
          <p:nvPr>
            <p:ph type="ctrTitle"/>
          </p:nvPr>
        </p:nvSpPr>
        <p:spPr>
          <a:xfrm>
            <a:off x="685800" y="3316288"/>
            <a:ext cx="7772400" cy="695325"/>
          </a:xfrm>
        </p:spPr>
        <p:txBody>
          <a:bodyPr/>
          <a:lstStyle/>
          <a:p>
            <a:pPr eaLnBrk="1" hangingPunct="1"/>
            <a:r>
              <a:rPr lang="es-ES" altLang="en-US" sz="1800" dirty="0" smtClean="0">
                <a:solidFill>
                  <a:srgbClr val="7F7F7F"/>
                </a:solidFill>
                <a:latin typeface="Open Sans"/>
                <a:ea typeface="Open Sans"/>
                <a:cs typeface="Open Sans"/>
              </a:rPr>
              <a:t>Unidad 3. El empoderamiento de grupos sociales vulnerables a través del deporte</a:t>
            </a:r>
            <a:endParaRPr lang="it-IT" altLang="en-US" sz="1800" dirty="0" smtClean="0">
              <a:solidFill>
                <a:srgbClr val="7F7F7F"/>
              </a:solidFill>
              <a:latin typeface="Open Sans"/>
              <a:ea typeface="Open Sans"/>
              <a:cs typeface="Open Sans"/>
            </a:endParaRPr>
          </a:p>
        </p:txBody>
      </p:sp>
      <p:pic>
        <p:nvPicPr>
          <p:cNvPr id="37891"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4481513"/>
            <a:ext cx="19065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466975" y="4481513"/>
            <a:ext cx="6337300"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olo 1"/>
          <p:cNvSpPr>
            <a:spLocks noGrp="1"/>
          </p:cNvSpPr>
          <p:nvPr>
            <p:ph type="ctrTitle"/>
          </p:nvPr>
        </p:nvSpPr>
        <p:spPr>
          <a:xfrm>
            <a:off x="1371600" y="268288"/>
            <a:ext cx="6400800" cy="431800"/>
          </a:xfrm>
        </p:spPr>
        <p:txBody>
          <a:bodyPr/>
          <a:lstStyle/>
          <a:p>
            <a:pPr eaLnBrk="1" hangingPunct="1"/>
            <a:r>
              <a:rPr lang="hu-HU" altLang="en-US" smtClean="0">
                <a:solidFill>
                  <a:srgbClr val="7F7F7F"/>
                </a:solidFill>
                <a:latin typeface="Open Sans"/>
                <a:ea typeface="Open Sans"/>
                <a:cs typeface="Open Sans"/>
              </a:rPr>
              <a:t>Contact</a:t>
            </a:r>
            <a:r>
              <a:rPr lang="es-ES" altLang="en-US" smtClean="0">
                <a:solidFill>
                  <a:srgbClr val="7F7F7F"/>
                </a:solidFill>
                <a:latin typeface="Open Sans"/>
                <a:ea typeface="Open Sans"/>
                <a:cs typeface="Open Sans"/>
              </a:rPr>
              <a:t>o</a:t>
            </a:r>
            <a:endParaRPr lang="it-IT" altLang="en-US" smtClean="0">
              <a:solidFill>
                <a:srgbClr val="7F7F7F"/>
              </a:solidFill>
              <a:latin typeface="Open Sans"/>
              <a:ea typeface="Open Sans"/>
              <a:cs typeface="Open Sans"/>
            </a:endParaRPr>
          </a:p>
        </p:txBody>
      </p:sp>
      <p:sp>
        <p:nvSpPr>
          <p:cNvPr id="3" name="Sottotitolo 2">
            <a:extLst/>
          </p:cNvPr>
          <p:cNvSpPr>
            <a:spLocks noGrp="1"/>
          </p:cNvSpPr>
          <p:nvPr>
            <p:ph type="subTitle" idx="1"/>
          </p:nvPr>
        </p:nvSpPr>
        <p:spPr>
          <a:xfrm>
            <a:off x="1384300" y="1058863"/>
            <a:ext cx="6400800" cy="1728787"/>
          </a:xfrm>
        </p:spPr>
        <p:txBody>
          <a:bodyPr rtlCol="0">
            <a:noAutofit/>
          </a:bodyPr>
          <a:lstStyle/>
          <a:p>
            <a:pPr eaLnBrk="1" fontAlgn="auto" hangingPunct="1">
              <a:spcAft>
                <a:spcPts val="0"/>
              </a:spcAft>
              <a:defRPr/>
            </a:pPr>
            <a:r>
              <a:rPr lang="es-ES" sz="1800" dirty="0"/>
              <a:t>A</a:t>
            </a:r>
            <a:r>
              <a:rPr lang="es-ES" sz="1800" dirty="0" smtClean="0"/>
              <a:t>SISTENTE </a:t>
            </a:r>
            <a:r>
              <a:rPr lang="es-ES" sz="1800" dirty="0"/>
              <a:t>DE INVESTIGACIÓN</a:t>
            </a:r>
          </a:p>
          <a:p>
            <a:pPr eaLnBrk="1" fontAlgn="auto" hangingPunct="1">
              <a:spcAft>
                <a:spcPts val="0"/>
              </a:spcAft>
              <a:defRPr/>
            </a:pPr>
            <a:r>
              <a:rPr lang="es-ES" sz="1800" dirty="0"/>
              <a:t>Facultad de deporte y educación física,</a:t>
            </a:r>
          </a:p>
          <a:p>
            <a:pPr eaLnBrk="1" fontAlgn="auto" hangingPunct="1">
              <a:spcAft>
                <a:spcPts val="0"/>
              </a:spcAft>
              <a:defRPr/>
            </a:pPr>
            <a:r>
              <a:rPr lang="es-ES" sz="1800" dirty="0"/>
              <a:t>Universidad de </a:t>
            </a:r>
            <a:r>
              <a:rPr lang="es-ES" sz="1800" dirty="0" err="1"/>
              <a:t>Novi</a:t>
            </a:r>
            <a:r>
              <a:rPr lang="es-ES" sz="1800" dirty="0"/>
              <a:t> </a:t>
            </a:r>
            <a:r>
              <a:rPr lang="es-ES" sz="1800" dirty="0" err="1"/>
              <a:t>Sad</a:t>
            </a:r>
            <a:r>
              <a:rPr lang="es-ES" sz="1800" dirty="0"/>
              <a:t>, </a:t>
            </a:r>
            <a:r>
              <a:rPr lang="es-ES" sz="1800" dirty="0" smtClean="0"/>
              <a:t>Serbia</a:t>
            </a:r>
          </a:p>
          <a:p>
            <a:pPr eaLnBrk="1" fontAlgn="auto" hangingPunct="1">
              <a:spcAft>
                <a:spcPts val="0"/>
              </a:spcAft>
              <a:defRPr/>
            </a:pPr>
            <a:r>
              <a:rPr lang="sr-Latn-RS" sz="1800" dirty="0" smtClean="0"/>
              <a:t>Msc</a:t>
            </a:r>
            <a:r>
              <a:rPr lang="sr-Latn-RS" sz="1800" dirty="0"/>
              <a:t>. Roberto Roklicer</a:t>
            </a:r>
          </a:p>
          <a:p>
            <a:pPr marL="285750" indent="-285750" eaLnBrk="1" fontAlgn="auto" hangingPunct="1">
              <a:spcAft>
                <a:spcPts val="0"/>
              </a:spcAft>
              <a:buFont typeface="Arial" pitchFamily="34" charset="0"/>
              <a:buChar char="•"/>
              <a:defRPr/>
            </a:pPr>
            <a:r>
              <a:rPr lang="sr-Latn-RS" sz="1800" dirty="0"/>
              <a:t>roklicer.r@gmail.com</a:t>
            </a:r>
            <a:endParaRPr lang="de-AT" sz="1800" dirty="0"/>
          </a:p>
          <a:p>
            <a:pPr eaLnBrk="1" fontAlgn="auto" hangingPunct="1">
              <a:spcAft>
                <a:spcPts val="0"/>
              </a:spcAft>
              <a:defRPr/>
            </a:pPr>
            <a:endParaRPr lang="de-AT" sz="2000" dirty="0"/>
          </a:p>
        </p:txBody>
      </p:sp>
      <p:sp>
        <p:nvSpPr>
          <p:cNvPr id="5" name="Rectangle 4">
            <a:extLst/>
          </p:cNvPr>
          <p:cNvSpPr/>
          <p:nvPr/>
        </p:nvSpPr>
        <p:spPr>
          <a:xfrm>
            <a:off x="2700338" y="3254375"/>
            <a:ext cx="4175918" cy="646113"/>
          </a:xfrm>
          <a:prstGeom prst="rect">
            <a:avLst/>
          </a:prstGeom>
        </p:spPr>
        <p:txBody>
          <a:bodyPr wrap="square">
            <a:spAutoFit/>
          </a:bodyPr>
          <a:lstStyle/>
          <a:p>
            <a:pPr eaLnBrk="1" fontAlgn="auto" hangingPunct="1">
              <a:spcBef>
                <a:spcPts val="0"/>
              </a:spcBef>
              <a:spcAft>
                <a:spcPts val="0"/>
              </a:spcAft>
              <a:defRPr/>
            </a:pPr>
            <a:r>
              <a:rPr lang="de-AT" dirty="0" smtClean="0">
                <a:solidFill>
                  <a:schemeClr val="bg1">
                    <a:lumMod val="50000"/>
                  </a:schemeClr>
                </a:solidFill>
                <a:latin typeface="Open Sans"/>
                <a:cs typeface="+mn-cs"/>
              </a:rPr>
              <a:t>Página web </a:t>
            </a:r>
            <a:r>
              <a:rPr lang="de-AT" dirty="0">
                <a:solidFill>
                  <a:schemeClr val="bg1">
                    <a:lumMod val="50000"/>
                  </a:schemeClr>
                </a:solidFill>
                <a:latin typeface="Open Sans"/>
                <a:cs typeface="+mn-cs"/>
              </a:rPr>
              <a:t>– </a:t>
            </a:r>
            <a:r>
              <a:rPr lang="de-AT" dirty="0">
                <a:solidFill>
                  <a:schemeClr val="bg1">
                    <a:lumMod val="50000"/>
                  </a:schemeClr>
                </a:solidFill>
                <a:latin typeface="Open Sans"/>
                <a:cs typeface="+mn-cs"/>
                <a:hlinkClick r:id="rId2"/>
              </a:rPr>
              <a:t>www.sportsave.eu</a:t>
            </a:r>
            <a:endParaRPr lang="de-AT" dirty="0">
              <a:solidFill>
                <a:schemeClr val="bg1">
                  <a:lumMod val="50000"/>
                </a:schemeClr>
              </a:solidFill>
              <a:latin typeface="Open Sans"/>
              <a:cs typeface="+mn-cs"/>
            </a:endParaRPr>
          </a:p>
          <a:p>
            <a:pPr eaLnBrk="1" fontAlgn="auto" hangingPunct="1">
              <a:spcBef>
                <a:spcPts val="0"/>
              </a:spcBef>
              <a:spcAft>
                <a:spcPts val="0"/>
              </a:spcAft>
              <a:defRPr/>
            </a:pPr>
            <a:r>
              <a:rPr lang="de-AT" dirty="0">
                <a:solidFill>
                  <a:schemeClr val="bg1">
                    <a:lumMod val="50000"/>
                  </a:schemeClr>
                </a:solidFill>
                <a:latin typeface="Open Sans"/>
                <a:cs typeface="+mn-cs"/>
              </a:rPr>
              <a:t>Moodle - </a:t>
            </a:r>
            <a:r>
              <a:rPr lang="de-AT" dirty="0">
                <a:solidFill>
                  <a:schemeClr val="bg1">
                    <a:lumMod val="50000"/>
                  </a:schemeClr>
                </a:solidFill>
                <a:latin typeface="Open Sans"/>
                <a:cs typeface="+mn-cs"/>
                <a:hlinkClick r:id="rId3"/>
              </a:rPr>
              <a:t>http://moodle.sportsave.eu/</a:t>
            </a:r>
            <a:endParaRPr lang="de-AT" dirty="0">
              <a:solidFill>
                <a:schemeClr val="bg1">
                  <a:lumMod val="50000"/>
                </a:schemeClr>
              </a:solidFill>
              <a:latin typeface="Open Sans"/>
              <a:cs typeface="+mn-cs"/>
            </a:endParaRPr>
          </a:p>
        </p:txBody>
      </p:sp>
      <p:pic>
        <p:nvPicPr>
          <p:cNvPr id="38917" name="Picture 4" descr="C:\Users\Alex\Desktop\Loghi progetto\Erasmus+\eu_flag_co_funded_vect_pos_[cmyk]_right-[Convertit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513" y="4368800"/>
            <a:ext cx="190658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484438" y="4371975"/>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p:cNvPr>
          <p:cNvSpPr>
            <a:spLocks noGrp="1"/>
          </p:cNvSpPr>
          <p:nvPr>
            <p:ph type="subTitle" idx="1"/>
          </p:nvPr>
        </p:nvSpPr>
        <p:spPr>
          <a:xfrm>
            <a:off x="1370806" y="603250"/>
            <a:ext cx="6400800" cy="504825"/>
          </a:xfrm>
        </p:spPr>
        <p:txBody>
          <a:bodyPr rtlCol="0"/>
          <a:lstStyle/>
          <a:p>
            <a:pPr eaLnBrk="1" fontAlgn="auto" hangingPunct="1">
              <a:spcAft>
                <a:spcPts val="0"/>
              </a:spcAft>
              <a:defRPr/>
            </a:pPr>
            <a:r>
              <a:rPr lang="sr-Latn-RS" sz="1800" b="1" dirty="0"/>
              <a:t>C</a:t>
            </a:r>
            <a:r>
              <a:rPr lang="en-GB" sz="1800" b="1" dirty="0" err="1" smtClean="0"/>
              <a:t>ontenido</a:t>
            </a:r>
            <a:endParaRPr lang="en-US" sz="1800" b="1" dirty="0"/>
          </a:p>
        </p:txBody>
      </p:sp>
      <p:pic>
        <p:nvPicPr>
          <p:cNvPr id="39939"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513" y="4443413"/>
            <a:ext cx="1906587"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555875" y="4443413"/>
            <a:ext cx="6335713"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39941" name="Subtitle 3"/>
          <p:cNvSpPr txBox="1">
            <a:spLocks/>
          </p:cNvSpPr>
          <p:nvPr/>
        </p:nvSpPr>
        <p:spPr bwMode="auto">
          <a:xfrm>
            <a:off x="1187624" y="1108075"/>
            <a:ext cx="6984776"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7F7F7F"/>
                </a:solidFill>
                <a:latin typeface="Open Sans"/>
                <a:ea typeface="Open Sans"/>
                <a:cs typeface="Open Sans"/>
              </a:defRPr>
            </a:lvl1pPr>
            <a:lvl2pPr>
              <a:defRPr sz="1600">
                <a:solidFill>
                  <a:srgbClr val="7F7F7F"/>
                </a:solidFill>
                <a:latin typeface="Open Sans"/>
                <a:ea typeface="Open Sans"/>
                <a:cs typeface="Open Sans"/>
              </a:defRPr>
            </a:lvl2pPr>
            <a:lvl3pPr>
              <a:defRPr sz="1600">
                <a:solidFill>
                  <a:srgbClr val="7F7F7F"/>
                </a:solidFill>
                <a:latin typeface="Open Sans"/>
                <a:ea typeface="Open Sans"/>
                <a:cs typeface="Open Sans"/>
              </a:defRPr>
            </a:lvl3pPr>
            <a:lvl4pPr>
              <a:defRPr sz="1600">
                <a:solidFill>
                  <a:srgbClr val="7F7F7F"/>
                </a:solidFill>
                <a:latin typeface="Open Sans"/>
                <a:ea typeface="Open Sans"/>
                <a:cs typeface="Open Sans"/>
              </a:defRPr>
            </a:lvl4pPr>
            <a:lvl5pPr>
              <a:defRPr sz="1600">
                <a:solidFill>
                  <a:srgbClr val="7F7F7F"/>
                </a:solidFill>
                <a:latin typeface="Open Sans"/>
                <a:ea typeface="Open Sans"/>
                <a:cs typeface="Open Sans"/>
              </a:defRPr>
            </a:lvl5pPr>
            <a:lvl6pPr eaLnBrk="0" fontAlgn="base" hangingPunct="0">
              <a:spcAft>
                <a:spcPct val="0"/>
              </a:spcAft>
              <a:buFont typeface="Arial" pitchFamily="34" charset="0"/>
              <a:buChar char="•"/>
              <a:defRPr sz="1600">
                <a:solidFill>
                  <a:srgbClr val="7F7F7F"/>
                </a:solidFill>
                <a:latin typeface="Open Sans"/>
                <a:ea typeface="Open Sans"/>
                <a:cs typeface="Open Sans"/>
              </a:defRPr>
            </a:lvl6pPr>
            <a:lvl7pPr eaLnBrk="0" fontAlgn="base" hangingPunct="0">
              <a:spcAft>
                <a:spcPct val="0"/>
              </a:spcAft>
              <a:defRPr sz="1600">
                <a:solidFill>
                  <a:srgbClr val="7F7F7F"/>
                </a:solidFill>
                <a:latin typeface="Open Sans"/>
                <a:ea typeface="Open Sans"/>
                <a:cs typeface="Open Sans"/>
              </a:defRPr>
            </a:lvl7pPr>
            <a:lvl8pPr eaLnBrk="0" fontAlgn="base" hangingPunct="0">
              <a:spcAft>
                <a:spcPct val="0"/>
              </a:spcAft>
              <a:buFont typeface="Arial" pitchFamily="34" charset="0"/>
              <a:buChar char="•"/>
              <a:defRPr sz="1600">
                <a:solidFill>
                  <a:srgbClr val="7F7F7F"/>
                </a:solidFill>
                <a:latin typeface="Open Sans"/>
                <a:ea typeface="Open Sans"/>
                <a:cs typeface="Open Sans"/>
              </a:defRPr>
            </a:lvl8pPr>
            <a:lvl9pPr eaLnBrk="0" fontAlgn="base" hangingPunct="0">
              <a:spcAft>
                <a:spcPct val="0"/>
              </a:spcAft>
              <a:defRPr sz="1600">
                <a:solidFill>
                  <a:srgbClr val="7F7F7F"/>
                </a:solidFill>
                <a:latin typeface="Open Sans"/>
                <a:ea typeface="Open Sans"/>
                <a:cs typeface="Open Sans"/>
              </a:defRPr>
            </a:lvl9pPr>
          </a:lstStyle>
          <a:p>
            <a:pPr marL="342900" indent="-342900" eaLnBrk="1" hangingPunct="1">
              <a:spcBef>
                <a:spcPct val="20000"/>
              </a:spcBef>
            </a:pPr>
            <a:r>
              <a:rPr lang="es-ES" altLang="es-ES" sz="1800" dirty="0">
                <a:solidFill>
                  <a:srgbClr val="898989"/>
                </a:solidFill>
              </a:rPr>
              <a:t>Unidad </a:t>
            </a:r>
            <a:r>
              <a:rPr lang="es-ES" altLang="es-ES" sz="1800" dirty="0" smtClean="0">
                <a:solidFill>
                  <a:srgbClr val="898989"/>
                </a:solidFill>
              </a:rPr>
              <a:t>3.1. Definiendo </a:t>
            </a:r>
            <a:r>
              <a:rPr lang="es-ES" altLang="es-ES" sz="1800" dirty="0">
                <a:solidFill>
                  <a:srgbClr val="898989"/>
                </a:solidFill>
              </a:rPr>
              <a:t>la vulnerabilidad </a:t>
            </a:r>
            <a:r>
              <a:rPr lang="es-ES" altLang="es-ES" sz="1800" dirty="0" smtClean="0">
                <a:solidFill>
                  <a:srgbClr val="898989"/>
                </a:solidFill>
              </a:rPr>
              <a:t>social</a:t>
            </a:r>
            <a:endParaRPr lang="es-ES" altLang="es-ES" sz="1800" dirty="0">
              <a:solidFill>
                <a:srgbClr val="898989"/>
              </a:solidFill>
            </a:endParaRPr>
          </a:p>
          <a:p>
            <a:pPr marL="342900" indent="-342900" eaLnBrk="1" hangingPunct="1">
              <a:spcBef>
                <a:spcPct val="20000"/>
              </a:spcBef>
            </a:pPr>
            <a:r>
              <a:rPr lang="es-ES" altLang="es-ES" sz="1800" dirty="0">
                <a:solidFill>
                  <a:srgbClr val="898989"/>
                </a:solidFill>
              </a:rPr>
              <a:t>Unidad 3.2. </a:t>
            </a:r>
            <a:r>
              <a:rPr lang="es-ES" altLang="es-ES" sz="1800" dirty="0" smtClean="0">
                <a:solidFill>
                  <a:srgbClr val="898989"/>
                </a:solidFill>
              </a:rPr>
              <a:t>Dimensiones </a:t>
            </a:r>
            <a:r>
              <a:rPr lang="es-ES" altLang="es-ES" sz="1800" dirty="0">
                <a:solidFill>
                  <a:srgbClr val="898989"/>
                </a:solidFill>
              </a:rPr>
              <a:t>funcionales</a:t>
            </a:r>
          </a:p>
          <a:p>
            <a:pPr marL="342900" indent="-342900" eaLnBrk="1" hangingPunct="1">
              <a:spcBef>
                <a:spcPct val="20000"/>
              </a:spcBef>
            </a:pPr>
            <a:r>
              <a:rPr lang="es-ES" altLang="es-ES" sz="1800" dirty="0">
                <a:solidFill>
                  <a:srgbClr val="898989"/>
                </a:solidFill>
              </a:rPr>
              <a:t>Unidad 3.3. </a:t>
            </a:r>
            <a:r>
              <a:rPr lang="es-ES" altLang="es-ES" sz="1800" dirty="0" smtClean="0">
                <a:solidFill>
                  <a:srgbClr val="898989"/>
                </a:solidFill>
              </a:rPr>
              <a:t>El </a:t>
            </a:r>
            <a:r>
              <a:rPr lang="es-ES" altLang="es-ES" sz="1800" dirty="0">
                <a:solidFill>
                  <a:srgbClr val="898989"/>
                </a:solidFill>
              </a:rPr>
              <a:t>papel del </a:t>
            </a:r>
            <a:r>
              <a:rPr lang="es-ES" altLang="es-ES" sz="1800" dirty="0" smtClean="0">
                <a:solidFill>
                  <a:srgbClr val="898989"/>
                </a:solidFill>
              </a:rPr>
              <a:t>deporte</a:t>
            </a:r>
            <a:endParaRPr lang="es-ES" altLang="es-ES" sz="1800" dirty="0">
              <a:solidFill>
                <a:srgbClr val="898989"/>
              </a:solidFill>
            </a:endParaRPr>
          </a:p>
          <a:p>
            <a:pPr marL="342900" indent="-342900" eaLnBrk="1" hangingPunct="1">
              <a:spcBef>
                <a:spcPct val="20000"/>
              </a:spcBef>
            </a:pPr>
            <a:r>
              <a:rPr lang="es-ES" altLang="es-ES" sz="1800" dirty="0">
                <a:solidFill>
                  <a:srgbClr val="898989"/>
                </a:solidFill>
              </a:rPr>
              <a:t>Unidad 3.4. </a:t>
            </a:r>
            <a:r>
              <a:rPr lang="es-ES" altLang="es-ES" sz="1800" dirty="0" smtClean="0">
                <a:solidFill>
                  <a:srgbClr val="898989"/>
                </a:solidFill>
              </a:rPr>
              <a:t>El </a:t>
            </a:r>
            <a:r>
              <a:rPr lang="es-ES" altLang="es-ES" sz="1800" dirty="0">
                <a:solidFill>
                  <a:srgbClr val="898989"/>
                </a:solidFill>
              </a:rPr>
              <a:t>papel de la educación física y el deporte </a:t>
            </a:r>
            <a:r>
              <a:rPr lang="es-ES" altLang="es-ES" sz="1800" dirty="0" smtClean="0">
                <a:solidFill>
                  <a:srgbClr val="898989"/>
                </a:solidFill>
              </a:rPr>
              <a:t>escolar</a:t>
            </a:r>
            <a:endParaRPr lang="en-US" altLang="es-ES" sz="2000" dirty="0">
              <a:solidFill>
                <a:srgbClr val="898989"/>
              </a:solidFill>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4408488"/>
            <a:ext cx="1906587"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484438" y="4408488"/>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40964" name="Subtitle 3"/>
          <p:cNvSpPr txBox="1">
            <a:spLocks/>
          </p:cNvSpPr>
          <p:nvPr/>
        </p:nvSpPr>
        <p:spPr bwMode="auto">
          <a:xfrm>
            <a:off x="539552" y="1082675"/>
            <a:ext cx="8136904"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7F7F7F"/>
                </a:solidFill>
                <a:latin typeface="Open Sans"/>
                <a:ea typeface="Open Sans"/>
                <a:cs typeface="Open Sans"/>
              </a:defRPr>
            </a:lvl1pPr>
            <a:lvl2pPr>
              <a:defRPr sz="1600">
                <a:solidFill>
                  <a:srgbClr val="7F7F7F"/>
                </a:solidFill>
                <a:latin typeface="Open Sans"/>
                <a:ea typeface="Open Sans"/>
                <a:cs typeface="Open Sans"/>
              </a:defRPr>
            </a:lvl2pPr>
            <a:lvl3pPr>
              <a:defRPr sz="1600">
                <a:solidFill>
                  <a:srgbClr val="7F7F7F"/>
                </a:solidFill>
                <a:latin typeface="Open Sans"/>
                <a:ea typeface="Open Sans"/>
                <a:cs typeface="Open Sans"/>
              </a:defRPr>
            </a:lvl3pPr>
            <a:lvl4pPr>
              <a:defRPr sz="1600">
                <a:solidFill>
                  <a:srgbClr val="7F7F7F"/>
                </a:solidFill>
                <a:latin typeface="Open Sans"/>
                <a:ea typeface="Open Sans"/>
                <a:cs typeface="Open Sans"/>
              </a:defRPr>
            </a:lvl4pPr>
            <a:lvl5pPr>
              <a:defRPr sz="1600">
                <a:solidFill>
                  <a:srgbClr val="7F7F7F"/>
                </a:solidFill>
                <a:latin typeface="Open Sans"/>
                <a:ea typeface="Open Sans"/>
                <a:cs typeface="Open Sans"/>
              </a:defRPr>
            </a:lvl5pPr>
            <a:lvl6pPr eaLnBrk="0" fontAlgn="base" hangingPunct="0">
              <a:spcAft>
                <a:spcPct val="0"/>
              </a:spcAft>
              <a:buFont typeface="Arial" pitchFamily="34" charset="0"/>
              <a:buChar char="•"/>
              <a:defRPr sz="1600">
                <a:solidFill>
                  <a:srgbClr val="7F7F7F"/>
                </a:solidFill>
                <a:latin typeface="Open Sans"/>
                <a:ea typeface="Open Sans"/>
                <a:cs typeface="Open Sans"/>
              </a:defRPr>
            </a:lvl6pPr>
            <a:lvl7pPr eaLnBrk="0" fontAlgn="base" hangingPunct="0">
              <a:spcAft>
                <a:spcPct val="0"/>
              </a:spcAft>
              <a:defRPr sz="1600">
                <a:solidFill>
                  <a:srgbClr val="7F7F7F"/>
                </a:solidFill>
                <a:latin typeface="Open Sans"/>
                <a:ea typeface="Open Sans"/>
                <a:cs typeface="Open Sans"/>
              </a:defRPr>
            </a:lvl7pPr>
            <a:lvl8pPr eaLnBrk="0" fontAlgn="base" hangingPunct="0">
              <a:spcAft>
                <a:spcPct val="0"/>
              </a:spcAft>
              <a:buFont typeface="Arial" pitchFamily="34" charset="0"/>
              <a:buChar char="•"/>
              <a:defRPr sz="1600">
                <a:solidFill>
                  <a:srgbClr val="7F7F7F"/>
                </a:solidFill>
                <a:latin typeface="Open Sans"/>
                <a:ea typeface="Open Sans"/>
                <a:cs typeface="Open Sans"/>
              </a:defRPr>
            </a:lvl8pPr>
            <a:lvl9pPr eaLnBrk="0" fontAlgn="base" hangingPunct="0">
              <a:spcAft>
                <a:spcPct val="0"/>
              </a:spcAft>
              <a:defRPr sz="1600">
                <a:solidFill>
                  <a:srgbClr val="7F7F7F"/>
                </a:solidFill>
                <a:latin typeface="Open Sans"/>
                <a:ea typeface="Open Sans"/>
                <a:cs typeface="Open Sans"/>
              </a:defRPr>
            </a:lvl9pPr>
          </a:lstStyle>
          <a:p>
            <a:pPr marL="285750" indent="-285750" algn="just" eaLnBrk="1" hangingPunct="1">
              <a:spcBef>
                <a:spcPct val="20000"/>
              </a:spcBef>
              <a:buFont typeface="Arial" pitchFamily="34" charset="0"/>
              <a:buChar char="•"/>
            </a:pPr>
            <a:r>
              <a:rPr lang="es-ES" altLang="es-ES" sz="1600" i="1" dirty="0">
                <a:solidFill>
                  <a:srgbClr val="898989"/>
                </a:solidFill>
              </a:rPr>
              <a:t>“Un número de unidades de cualquier cosa muy cerca unas de otras</a:t>
            </a:r>
            <a:r>
              <a:rPr lang="es-ES" altLang="es-ES" sz="1600" i="1" dirty="0" smtClean="0">
                <a:solidFill>
                  <a:srgbClr val="898989"/>
                </a:solidFill>
              </a:rPr>
              <a:t>” </a:t>
            </a:r>
            <a:r>
              <a:rPr lang="es-ES" altLang="es-ES" sz="1600" dirty="0" smtClean="0">
                <a:solidFill>
                  <a:srgbClr val="898989"/>
                </a:solidFill>
              </a:rPr>
              <a:t>(</a:t>
            </a:r>
            <a:r>
              <a:rPr lang="es-ES" altLang="es-ES" sz="1600" dirty="0" err="1">
                <a:solidFill>
                  <a:srgbClr val="898989"/>
                </a:solidFill>
              </a:rPr>
              <a:t>E.S.Bogardus</a:t>
            </a:r>
            <a:r>
              <a:rPr lang="es-ES" altLang="es-ES" sz="1600" dirty="0">
                <a:solidFill>
                  <a:srgbClr val="898989"/>
                </a:solidFill>
              </a:rPr>
              <a:t>)</a:t>
            </a:r>
          </a:p>
          <a:p>
            <a:pPr marL="285750" indent="-285750" algn="just" eaLnBrk="1" hangingPunct="1">
              <a:spcBef>
                <a:spcPct val="20000"/>
              </a:spcBef>
              <a:buFont typeface="Arial" pitchFamily="34" charset="0"/>
              <a:buChar char="•"/>
            </a:pPr>
            <a:endParaRPr lang="es-ES" altLang="es-ES" sz="1600" dirty="0">
              <a:solidFill>
                <a:srgbClr val="898989"/>
              </a:solidFill>
            </a:endParaRPr>
          </a:p>
          <a:p>
            <a:pPr marL="285750" indent="-285750" algn="just" eaLnBrk="1" hangingPunct="1">
              <a:spcBef>
                <a:spcPct val="20000"/>
              </a:spcBef>
              <a:buFont typeface="Arial" pitchFamily="34" charset="0"/>
              <a:buChar char="•"/>
            </a:pPr>
            <a:r>
              <a:rPr lang="es-ES" altLang="es-ES" sz="1600" dirty="0">
                <a:solidFill>
                  <a:srgbClr val="898989"/>
                </a:solidFill>
              </a:rPr>
              <a:t>„</a:t>
            </a:r>
            <a:r>
              <a:rPr lang="es-ES" altLang="es-ES" sz="1600" i="1" dirty="0">
                <a:solidFill>
                  <a:srgbClr val="898989"/>
                </a:solidFill>
              </a:rPr>
              <a:t>Cuando dos o más personas se unen y se influyen entre sí</a:t>
            </a:r>
            <a:r>
              <a:rPr lang="es-ES" altLang="es-ES" sz="1600" dirty="0">
                <a:solidFill>
                  <a:srgbClr val="898989"/>
                </a:solidFill>
              </a:rPr>
              <a:t>" </a:t>
            </a:r>
            <a:r>
              <a:rPr lang="es-ES" altLang="es-ES" sz="1600" dirty="0" smtClean="0">
                <a:solidFill>
                  <a:srgbClr val="898989"/>
                </a:solidFill>
              </a:rPr>
              <a:t>(</a:t>
            </a:r>
            <a:r>
              <a:rPr lang="es-ES" altLang="es-ES" sz="1600" dirty="0" err="1">
                <a:solidFill>
                  <a:srgbClr val="898989"/>
                </a:solidFill>
              </a:rPr>
              <a:t>Ogburn</a:t>
            </a:r>
            <a:r>
              <a:rPr lang="es-ES" altLang="es-ES" sz="1600" dirty="0">
                <a:solidFill>
                  <a:srgbClr val="898989"/>
                </a:solidFill>
              </a:rPr>
              <a:t> y </a:t>
            </a:r>
            <a:r>
              <a:rPr lang="es-ES" altLang="es-ES" sz="1600" dirty="0" err="1">
                <a:solidFill>
                  <a:srgbClr val="898989"/>
                </a:solidFill>
              </a:rPr>
              <a:t>Nimkoff</a:t>
            </a:r>
            <a:r>
              <a:rPr lang="es-ES" altLang="es-ES" sz="1600" dirty="0">
                <a:solidFill>
                  <a:srgbClr val="898989"/>
                </a:solidFill>
              </a:rPr>
              <a:t>)</a:t>
            </a:r>
          </a:p>
          <a:p>
            <a:pPr marL="285750" indent="-285750" algn="just" eaLnBrk="1" hangingPunct="1">
              <a:spcBef>
                <a:spcPct val="20000"/>
              </a:spcBef>
              <a:buFont typeface="Arial" pitchFamily="34" charset="0"/>
              <a:buChar char="•"/>
            </a:pPr>
            <a:endParaRPr lang="es-ES" altLang="es-ES" sz="1600" dirty="0">
              <a:solidFill>
                <a:srgbClr val="898989"/>
              </a:solidFill>
            </a:endParaRPr>
          </a:p>
          <a:p>
            <a:pPr marL="285750" indent="-285750" algn="just" eaLnBrk="1" hangingPunct="1">
              <a:spcBef>
                <a:spcPct val="20000"/>
              </a:spcBef>
              <a:buFont typeface="Arial" pitchFamily="34" charset="0"/>
              <a:buChar char="•"/>
            </a:pPr>
            <a:r>
              <a:rPr lang="es-ES" altLang="es-ES" sz="1600" dirty="0">
                <a:solidFill>
                  <a:srgbClr val="898989"/>
                </a:solidFill>
              </a:rPr>
              <a:t>„</a:t>
            </a:r>
            <a:r>
              <a:rPr lang="es-ES" altLang="es-ES" sz="1600" i="1" dirty="0">
                <a:solidFill>
                  <a:srgbClr val="898989"/>
                </a:solidFill>
              </a:rPr>
              <a:t>Un agregado de individuos que está organizado y que tiene intereses y actividades comunes</a:t>
            </a:r>
            <a:r>
              <a:rPr lang="es-ES" altLang="es-ES" sz="1600" i="1" dirty="0" smtClean="0">
                <a:solidFill>
                  <a:srgbClr val="898989"/>
                </a:solidFill>
              </a:rPr>
              <a:t>“ </a:t>
            </a:r>
            <a:r>
              <a:rPr lang="es-ES" altLang="es-ES" sz="1600" dirty="0" smtClean="0">
                <a:solidFill>
                  <a:srgbClr val="898989"/>
                </a:solidFill>
              </a:rPr>
              <a:t>(</a:t>
            </a:r>
            <a:r>
              <a:rPr lang="es-ES" altLang="es-ES" sz="1600" dirty="0" err="1">
                <a:solidFill>
                  <a:srgbClr val="898989"/>
                </a:solidFill>
              </a:rPr>
              <a:t>Arnold</a:t>
            </a:r>
            <a:r>
              <a:rPr lang="es-ES" altLang="es-ES" sz="1600" dirty="0">
                <a:solidFill>
                  <a:srgbClr val="898989"/>
                </a:solidFill>
              </a:rPr>
              <a:t> Green)</a:t>
            </a:r>
            <a:endParaRPr lang="sr-Latn-RS" altLang="es-ES" sz="1600" dirty="0">
              <a:solidFill>
                <a:srgbClr val="898989"/>
              </a:solidFill>
            </a:endParaRPr>
          </a:p>
        </p:txBody>
      </p:sp>
      <p:sp>
        <p:nvSpPr>
          <p:cNvPr id="2" name="Rectángulo 1"/>
          <p:cNvSpPr/>
          <p:nvPr/>
        </p:nvSpPr>
        <p:spPr>
          <a:xfrm>
            <a:off x="1819275" y="266700"/>
            <a:ext cx="6137275" cy="369888"/>
          </a:xfrm>
          <a:prstGeom prst="rect">
            <a:avLst/>
          </a:prstGeom>
        </p:spPr>
        <p:txBody>
          <a:bodyPr>
            <a:spAutoFit/>
          </a:bodyPr>
          <a:lstStyle/>
          <a:p>
            <a:pPr>
              <a:defRPr/>
            </a:pPr>
            <a:r>
              <a:rPr lang="es-ES" b="1" dirty="0">
                <a:solidFill>
                  <a:schemeClr val="bg1">
                    <a:lumMod val="50000"/>
                  </a:schemeClr>
                </a:solidFill>
                <a:latin typeface="Open Sans"/>
              </a:rPr>
              <a:t>Unidad 3.1. Definiendo la vulnerabilidad </a:t>
            </a:r>
            <a:r>
              <a:rPr lang="es-ES" b="1" dirty="0" smtClean="0">
                <a:solidFill>
                  <a:schemeClr val="bg1">
                    <a:lumMod val="50000"/>
                  </a:schemeClr>
                </a:solidFill>
                <a:latin typeface="Open Sans"/>
              </a:rPr>
              <a:t>social</a:t>
            </a:r>
            <a:endParaRPr lang="es-ES" b="1" dirty="0">
              <a:solidFill>
                <a:schemeClr val="bg1">
                  <a:lumMod val="50000"/>
                </a:schemeClr>
              </a:solidFill>
              <a:latin typeface="Open Sans"/>
            </a:endParaRP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762000" y="203200"/>
            <a:ext cx="7618413" cy="330200"/>
          </a:xfrm>
        </p:spPr>
        <p:txBody>
          <a:bodyPr/>
          <a:lstStyle/>
          <a:p>
            <a:pPr>
              <a:defRPr/>
            </a:pPr>
            <a:r>
              <a:rPr lang="es-ES" sz="1800" dirty="0">
                <a:solidFill>
                  <a:prstClr val="white">
                    <a:lumMod val="50000"/>
                  </a:prstClr>
                </a:solidFill>
                <a:latin typeface="Open Sans"/>
                <a:ea typeface="+mn-ea"/>
                <a:cs typeface="Arial" panose="020B0604020202020204" pitchFamily="34" charset="0"/>
              </a:rPr>
              <a:t>Unidad 3.1. Definiendo la vulnerabilidad social</a:t>
            </a:r>
            <a:r>
              <a:rPr lang="es-ES" sz="1800" dirty="0" smtClean="0">
                <a:solidFill>
                  <a:prstClr val="white">
                    <a:lumMod val="50000"/>
                  </a:prstClr>
                </a:solidFill>
                <a:latin typeface="Open Sans"/>
                <a:ea typeface="+mn-ea"/>
                <a:cs typeface="Arial" panose="020B0604020202020204" pitchFamily="34" charset="0"/>
              </a:rPr>
              <a:t>.</a:t>
            </a:r>
            <a:endParaRPr lang="en-US" sz="1400" dirty="0"/>
          </a:p>
        </p:txBody>
      </p:sp>
      <p:sp>
        <p:nvSpPr>
          <p:cNvPr id="3" name="Subtitle 2">
            <a:extLst/>
          </p:cNvPr>
          <p:cNvSpPr>
            <a:spLocks noGrp="1"/>
          </p:cNvSpPr>
          <p:nvPr>
            <p:ph type="subTitle" idx="1"/>
          </p:nvPr>
        </p:nvSpPr>
        <p:spPr>
          <a:xfrm>
            <a:off x="762000" y="801688"/>
            <a:ext cx="7772400" cy="749300"/>
          </a:xfrm>
        </p:spPr>
        <p:txBody>
          <a:bodyPr>
            <a:normAutofit fontScale="92500" lnSpcReduction="20000"/>
          </a:bodyPr>
          <a:lstStyle/>
          <a:p>
            <a:pPr algn="just">
              <a:defRPr/>
            </a:pPr>
            <a:r>
              <a:rPr lang="es-ES" sz="1700" dirty="0"/>
              <a:t>Muy a menudo </a:t>
            </a:r>
            <a:r>
              <a:rPr lang="es-ES" sz="1700" dirty="0" smtClean="0"/>
              <a:t>existen grupos </a:t>
            </a:r>
            <a:r>
              <a:rPr lang="es-ES" sz="1700" dirty="0"/>
              <a:t>de personas </a:t>
            </a:r>
            <a:r>
              <a:rPr lang="es-ES" sz="1700" dirty="0" smtClean="0"/>
              <a:t>como - personas </a:t>
            </a:r>
            <a:r>
              <a:rPr lang="es-ES" sz="1700" dirty="0"/>
              <a:t>sin hogar, inmigrantes, minorías nacionales, personas relacionadas con la pobreza, diferentes </a:t>
            </a:r>
            <a:r>
              <a:rPr lang="es-ES" sz="1700" dirty="0" smtClean="0"/>
              <a:t>razas/color </a:t>
            </a:r>
            <a:r>
              <a:rPr lang="es-ES" sz="1700" dirty="0"/>
              <a:t>de piel, niños con discapacidades ...</a:t>
            </a:r>
            <a:endParaRPr lang="sr-Latn-RS" sz="1700" dirty="0"/>
          </a:p>
          <a:p>
            <a:pPr algn="l">
              <a:defRPr/>
            </a:pPr>
            <a:endParaRPr lang="sr-Latn-RS" sz="1800" dirty="0"/>
          </a:p>
          <a:p>
            <a:pPr algn="l">
              <a:defRPr/>
            </a:pPr>
            <a:endParaRPr lang="sr-Latn-RS" sz="1800" dirty="0" smtClean="0"/>
          </a:p>
          <a:p>
            <a:pPr algn="l">
              <a:defRPr/>
            </a:pPr>
            <a:endParaRPr lang="sr-Latn-RS" sz="1800" dirty="0"/>
          </a:p>
          <a:p>
            <a:pPr algn="l">
              <a:defRPr/>
            </a:pPr>
            <a:endParaRPr lang="sr-Latn-RS" sz="1800" dirty="0"/>
          </a:p>
          <a:p>
            <a:pPr algn="just">
              <a:defRPr/>
            </a:pPr>
            <a:endParaRPr lang="sr-Latn-RS" sz="1800" dirty="0"/>
          </a:p>
          <a:p>
            <a:pPr algn="l">
              <a:defRPr/>
            </a:pPr>
            <a:endParaRPr lang="sr-Latn-RS" sz="1800" dirty="0"/>
          </a:p>
          <a:p>
            <a:pPr>
              <a:defRPr/>
            </a:pPr>
            <a:endParaRPr lang="en-US" sz="1800" dirty="0"/>
          </a:p>
        </p:txBody>
      </p:sp>
      <p:pic>
        <p:nvPicPr>
          <p:cNvPr id="39940" name="Picture 3"/>
          <p:cNvPicPr>
            <a:picLocks noChangeAspect="1"/>
          </p:cNvPicPr>
          <p:nvPr/>
        </p:nvPicPr>
        <p:blipFill>
          <a:blip r:embed="rId2"/>
          <a:srcRect/>
          <a:stretch>
            <a:fillRect/>
          </a:stretch>
        </p:blipFill>
        <p:spPr bwMode="auto">
          <a:xfrm>
            <a:off x="2773363" y="1638300"/>
            <a:ext cx="3441700" cy="1936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4" descr="C:\Users\Alex\Desktop\Loghi progetto\Erasmus+\eu_flag_co_funded_vect_pos_[cmyk]_right-[Convertit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213" y="4505325"/>
            <a:ext cx="190658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4">
            <a:extLst/>
          </p:cNvPr>
          <p:cNvSpPr txBox="1"/>
          <p:nvPr/>
        </p:nvSpPr>
        <p:spPr>
          <a:xfrm>
            <a:off x="2484438" y="4505325"/>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pic>
        <p:nvPicPr>
          <p:cNvPr id="41991" name="Imagen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8550" y="3721100"/>
            <a:ext cx="67913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p:cNvPr>
          <p:cNvSpPr>
            <a:spLocks noGrp="1"/>
          </p:cNvSpPr>
          <p:nvPr>
            <p:ph type="subTitle" idx="1"/>
          </p:nvPr>
        </p:nvSpPr>
        <p:spPr>
          <a:xfrm>
            <a:off x="755576" y="981075"/>
            <a:ext cx="7704855" cy="3049588"/>
          </a:xfrm>
        </p:spPr>
        <p:txBody>
          <a:bodyPr>
            <a:normAutofit/>
          </a:bodyPr>
          <a:lstStyle/>
          <a:p>
            <a:pPr marL="285750" indent="-285750" algn="just" eaLnBrk="1" hangingPunct="1">
              <a:buFont typeface="Arial" pitchFamily="34" charset="0"/>
              <a:buChar char="•"/>
              <a:defRPr/>
            </a:pPr>
            <a:r>
              <a:rPr lang="es-ES" sz="1600" dirty="0">
                <a:solidFill>
                  <a:schemeClr val="bg1">
                    <a:lumMod val="50000"/>
                  </a:schemeClr>
                </a:solidFill>
              </a:rPr>
              <a:t>La "</a:t>
            </a:r>
            <a:r>
              <a:rPr lang="es-ES" sz="1600" b="1" dirty="0">
                <a:solidFill>
                  <a:schemeClr val="bg1">
                    <a:lumMod val="50000"/>
                  </a:schemeClr>
                </a:solidFill>
              </a:rPr>
              <a:t>vulnerabilidad social</a:t>
            </a:r>
            <a:r>
              <a:rPr lang="es-ES" sz="1600" dirty="0">
                <a:solidFill>
                  <a:schemeClr val="bg1">
                    <a:lumMod val="50000"/>
                  </a:schemeClr>
                </a:solidFill>
              </a:rPr>
              <a:t>" es el producto de las desigualdades sociales: aquellos factores sociales que influyen en la susceptibilidad de varios grupos para perjudicar y </a:t>
            </a:r>
            <a:r>
              <a:rPr lang="es-ES" sz="1600" dirty="0" smtClean="0">
                <a:solidFill>
                  <a:schemeClr val="bg1">
                    <a:lumMod val="50000"/>
                  </a:schemeClr>
                </a:solidFill>
              </a:rPr>
              <a:t>gobernar </a:t>
            </a:r>
            <a:r>
              <a:rPr lang="es-ES" sz="1600" dirty="0">
                <a:solidFill>
                  <a:schemeClr val="bg1">
                    <a:lumMod val="50000"/>
                  </a:schemeClr>
                </a:solidFill>
              </a:rPr>
              <a:t>su capacidad de respuesta (</a:t>
            </a:r>
            <a:r>
              <a:rPr lang="es-ES" sz="1600" dirty="0" err="1">
                <a:solidFill>
                  <a:schemeClr val="bg1">
                    <a:lumMod val="50000"/>
                  </a:schemeClr>
                </a:solidFill>
              </a:rPr>
              <a:t>Cutter</a:t>
            </a:r>
            <a:r>
              <a:rPr lang="es-ES" sz="1600" dirty="0">
                <a:solidFill>
                  <a:schemeClr val="bg1">
                    <a:lumMod val="50000"/>
                  </a:schemeClr>
                </a:solidFill>
              </a:rPr>
              <a:t> et al. 2003)</a:t>
            </a:r>
          </a:p>
          <a:p>
            <a:pPr marL="285750" indent="-285750" algn="just" eaLnBrk="1" hangingPunct="1">
              <a:buFont typeface="Arial" pitchFamily="34" charset="0"/>
              <a:buChar char="•"/>
              <a:defRPr/>
            </a:pPr>
            <a:endParaRPr lang="es-ES" sz="1600" dirty="0">
              <a:solidFill>
                <a:schemeClr val="bg1">
                  <a:lumMod val="50000"/>
                </a:schemeClr>
              </a:solidFill>
            </a:endParaRPr>
          </a:p>
          <a:p>
            <a:pPr marL="285750" indent="-285750" algn="just" eaLnBrk="1" hangingPunct="1">
              <a:buFont typeface="Arial" pitchFamily="34" charset="0"/>
              <a:buChar char="•"/>
              <a:defRPr/>
            </a:pPr>
            <a:r>
              <a:rPr lang="es-ES" sz="1600" dirty="0">
                <a:solidFill>
                  <a:schemeClr val="bg1">
                    <a:lumMod val="50000"/>
                  </a:schemeClr>
                </a:solidFill>
              </a:rPr>
              <a:t>Los grupos vulnerables están relacionados con niños, jóvenes o atletas muy jóvenes que están siendo discriminados de alguna manera por el resto del </a:t>
            </a:r>
            <a:r>
              <a:rPr lang="es-ES" sz="1600" dirty="0" smtClean="0">
                <a:solidFill>
                  <a:schemeClr val="bg1">
                    <a:lumMod val="50000"/>
                  </a:schemeClr>
                </a:solidFill>
              </a:rPr>
              <a:t>entorno.</a:t>
            </a:r>
            <a:endParaRPr lang="es-ES" sz="1600" dirty="0">
              <a:solidFill>
                <a:schemeClr val="bg1">
                  <a:lumMod val="50000"/>
                </a:schemeClr>
              </a:solidFill>
            </a:endParaRPr>
          </a:p>
          <a:p>
            <a:pPr marL="285750" indent="-285750" algn="just" eaLnBrk="1" hangingPunct="1">
              <a:buFont typeface="Arial" pitchFamily="34" charset="0"/>
              <a:buChar char="•"/>
              <a:defRPr/>
            </a:pPr>
            <a:endParaRPr lang="es-ES" sz="1600" dirty="0">
              <a:solidFill>
                <a:schemeClr val="bg1">
                  <a:lumMod val="50000"/>
                </a:schemeClr>
              </a:solidFill>
            </a:endParaRPr>
          </a:p>
          <a:p>
            <a:pPr marL="285750" indent="-285750" algn="just" eaLnBrk="1" hangingPunct="1">
              <a:buFont typeface="Arial" pitchFamily="34" charset="0"/>
              <a:buChar char="•"/>
              <a:defRPr/>
            </a:pPr>
            <a:r>
              <a:rPr lang="es-ES" sz="1600" dirty="0">
                <a:solidFill>
                  <a:schemeClr val="bg1">
                    <a:lumMod val="50000"/>
                  </a:schemeClr>
                </a:solidFill>
              </a:rPr>
              <a:t>Nuestra misión es encontrar una manera de volver a comprometer a esas personas como un componente equitativo del medio ambiente (sociedad) a través del deporte.</a:t>
            </a:r>
            <a:endParaRPr lang="en-US" sz="1600" dirty="0">
              <a:solidFill>
                <a:schemeClr val="bg1">
                  <a:lumMod val="50000"/>
                </a:schemeClr>
              </a:solidFill>
            </a:endParaRPr>
          </a:p>
        </p:txBody>
      </p:sp>
      <p:pic>
        <p:nvPicPr>
          <p:cNvPr id="43011"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4443413"/>
            <a:ext cx="1906587"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p:cNvPr>
          <p:cNvSpPr txBox="1"/>
          <p:nvPr/>
        </p:nvSpPr>
        <p:spPr>
          <a:xfrm>
            <a:off x="2565400" y="4443413"/>
            <a:ext cx="6335713"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6" name="Title 1">
            <a:extLst/>
          </p:cNvPr>
          <p:cNvSpPr>
            <a:spLocks noGrp="1"/>
          </p:cNvSpPr>
          <p:nvPr>
            <p:ph type="ctrTitle"/>
          </p:nvPr>
        </p:nvSpPr>
        <p:spPr>
          <a:xfrm>
            <a:off x="755650" y="187325"/>
            <a:ext cx="6980238" cy="381000"/>
          </a:xfrm>
        </p:spPr>
        <p:txBody>
          <a:bodyPr/>
          <a:lstStyle/>
          <a:p>
            <a:pPr>
              <a:defRPr/>
            </a:pPr>
            <a:r>
              <a:rPr lang="es-ES" sz="1400" dirty="0">
                <a:solidFill>
                  <a:prstClr val="white">
                    <a:lumMod val="50000"/>
                  </a:prstClr>
                </a:solidFill>
                <a:latin typeface="Open Sans"/>
                <a:cs typeface="Arial" panose="020B0604020202020204" pitchFamily="34" charset="0"/>
              </a:rPr>
              <a:t>Unidad 3.1. Definiendo la vulnerabilidad social.</a:t>
            </a:r>
            <a:endParaRPr lang="en-US" sz="1400" dirty="0"/>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p:cNvPr>
          <p:cNvSpPr>
            <a:spLocks noGrp="1"/>
          </p:cNvSpPr>
          <p:nvPr>
            <p:ph type="subTitle" idx="1"/>
          </p:nvPr>
        </p:nvSpPr>
        <p:spPr>
          <a:xfrm>
            <a:off x="395288" y="922338"/>
            <a:ext cx="8208962" cy="1104900"/>
          </a:xfrm>
        </p:spPr>
        <p:txBody>
          <a:bodyPr/>
          <a:lstStyle/>
          <a:p>
            <a:pPr marL="285750" indent="-285750" algn="just">
              <a:buFont typeface="Arial" pitchFamily="34" charset="0"/>
              <a:buChar char="•"/>
              <a:defRPr/>
            </a:pPr>
            <a:r>
              <a:rPr lang="es-ES" sz="1600" dirty="0">
                <a:latin typeface="Open Sans"/>
              </a:rPr>
              <a:t>Al observar este tema, hay términos que se superponen como "exclusión social", "marginación social" y "la </a:t>
            </a:r>
            <a:r>
              <a:rPr lang="es-ES" sz="1600" dirty="0" smtClean="0">
                <a:latin typeface="Open Sans"/>
              </a:rPr>
              <a:t>clase marginada", </a:t>
            </a:r>
            <a:r>
              <a:rPr lang="es-ES" sz="1600" dirty="0">
                <a:latin typeface="Open Sans"/>
              </a:rPr>
              <a:t>para describir grupos de personas que no tienen acceso a una gama de recursos y beneficios sociales deseables (</a:t>
            </a:r>
            <a:r>
              <a:rPr lang="es-ES" sz="1600" dirty="0" err="1">
                <a:latin typeface="Open Sans"/>
              </a:rPr>
              <a:t>Sandford</a:t>
            </a:r>
            <a:r>
              <a:rPr lang="es-ES" sz="1600" dirty="0">
                <a:latin typeface="Open Sans"/>
              </a:rPr>
              <a:t> et al. 2006</a:t>
            </a:r>
            <a:r>
              <a:rPr lang="es-ES" sz="1600" dirty="0" smtClean="0">
                <a:latin typeface="Open Sans"/>
              </a:rPr>
              <a:t>) y </a:t>
            </a:r>
            <a:r>
              <a:rPr lang="es-ES" sz="1600" dirty="0">
                <a:latin typeface="Open Sans"/>
              </a:rPr>
              <a:t>a veces, estos términos podrían usarse indistintamente</a:t>
            </a:r>
            <a:r>
              <a:rPr lang="es-ES" sz="1800" dirty="0"/>
              <a:t>.</a:t>
            </a:r>
            <a:endParaRPr lang="en-US" sz="1800" dirty="0"/>
          </a:p>
        </p:txBody>
      </p:sp>
      <p:pic>
        <p:nvPicPr>
          <p:cNvPr id="41987" name="Picture 3"/>
          <p:cNvPicPr>
            <a:picLocks noChangeAspect="1"/>
          </p:cNvPicPr>
          <p:nvPr/>
        </p:nvPicPr>
        <p:blipFill>
          <a:blip r:embed="rId2"/>
          <a:srcRect/>
          <a:stretch>
            <a:fillRect/>
          </a:stretch>
        </p:blipFill>
        <p:spPr bwMode="auto">
          <a:xfrm>
            <a:off x="2609850" y="2239963"/>
            <a:ext cx="3924300" cy="1816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descr="C:\Users\Alex\Desktop\Loghi progetto\Erasmus+\eu_flag_co_funded_vect_pos_[cmyk]_right-[Convertit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4468813"/>
            <a:ext cx="1906587"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4">
            <a:extLst/>
          </p:cNvPr>
          <p:cNvSpPr txBox="1"/>
          <p:nvPr/>
        </p:nvSpPr>
        <p:spPr>
          <a:xfrm>
            <a:off x="2484438" y="4481513"/>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7" name="Title 1">
            <a:extLst/>
          </p:cNvPr>
          <p:cNvSpPr>
            <a:spLocks noGrp="1"/>
          </p:cNvSpPr>
          <p:nvPr>
            <p:ph type="ctrTitle"/>
          </p:nvPr>
        </p:nvSpPr>
        <p:spPr>
          <a:xfrm>
            <a:off x="685800" y="133350"/>
            <a:ext cx="7772400" cy="381000"/>
          </a:xfrm>
        </p:spPr>
        <p:txBody>
          <a:bodyPr/>
          <a:lstStyle/>
          <a:p>
            <a:pPr>
              <a:defRPr/>
            </a:pPr>
            <a:r>
              <a:rPr lang="es-ES" sz="1400" dirty="0">
                <a:solidFill>
                  <a:prstClr val="white">
                    <a:lumMod val="50000"/>
                  </a:prstClr>
                </a:solidFill>
                <a:latin typeface="Open Sans"/>
                <a:cs typeface="Arial" panose="020B0604020202020204" pitchFamily="34" charset="0"/>
              </a:rPr>
              <a:t>Unidad 3.1. Definiendo la vulnerabilidad social.</a:t>
            </a:r>
            <a:endParaRPr lang="en-US" sz="1400" dirty="0"/>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p:cNvPr>
          <p:cNvSpPr>
            <a:spLocks noGrp="1"/>
          </p:cNvSpPr>
          <p:nvPr>
            <p:ph type="subTitle" idx="1"/>
          </p:nvPr>
        </p:nvSpPr>
        <p:spPr>
          <a:xfrm>
            <a:off x="900113" y="203200"/>
            <a:ext cx="7962900" cy="360363"/>
          </a:xfrm>
        </p:spPr>
        <p:txBody>
          <a:bodyPr rtlCol="0"/>
          <a:lstStyle/>
          <a:p>
            <a:pPr eaLnBrk="1" fontAlgn="auto" hangingPunct="1">
              <a:spcAft>
                <a:spcPts val="0"/>
              </a:spcAft>
              <a:defRPr/>
            </a:pPr>
            <a:r>
              <a:rPr lang="es-ES" sz="1400" b="1" dirty="0">
                <a:solidFill>
                  <a:prstClr val="white">
                    <a:lumMod val="50000"/>
                  </a:prstClr>
                </a:solidFill>
                <a:latin typeface="Open Sans"/>
                <a:cs typeface="Arial" panose="020B0604020202020204" pitchFamily="34" charset="0"/>
              </a:rPr>
              <a:t>Unidad 3.1. Definiendo la vulnerabilidad social.</a:t>
            </a:r>
            <a:endParaRPr lang="en-US" sz="1400" b="1" dirty="0"/>
          </a:p>
        </p:txBody>
      </p:sp>
      <p:pic>
        <p:nvPicPr>
          <p:cNvPr id="45059" name="Picture 4" descr="C:\Users\Alex\Desktop\Loghi progetto\Erasmus+\eu_flag_co_funded_vect_pos_[cmyk]_right-[Convertit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888" y="4379913"/>
            <a:ext cx="19065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508250" y="4379913"/>
            <a:ext cx="6335713"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8197" name="Subtitle 3">
            <a:extLst/>
          </p:cNvPr>
          <p:cNvSpPr txBox="1">
            <a:spLocks/>
          </p:cNvSpPr>
          <p:nvPr/>
        </p:nvSpPr>
        <p:spPr bwMode="auto">
          <a:xfrm>
            <a:off x="109538" y="1457325"/>
            <a:ext cx="2160587" cy="1662113"/>
          </a:xfrm>
          <a:prstGeom prst="rect">
            <a:avLst/>
          </a:prstGeom>
          <a:noFill/>
          <a:ln>
            <a:noFill/>
          </a:ln>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defRPr/>
            </a:pPr>
            <a:r>
              <a:rPr lang="es-ES" altLang="en-US" b="1" dirty="0">
                <a:solidFill>
                  <a:schemeClr val="accent2">
                    <a:lumMod val="75000"/>
                  </a:schemeClr>
                </a:solidFill>
                <a:latin typeface="Open Sans"/>
                <a:ea typeface="Open Sans"/>
                <a:cs typeface="Open Sans"/>
              </a:rPr>
              <a:t>Manifestaciones de discriminación de personas </a:t>
            </a:r>
            <a:r>
              <a:rPr lang="es-ES" altLang="en-US" b="1" dirty="0" smtClean="0">
                <a:solidFill>
                  <a:schemeClr val="accent2">
                    <a:lumMod val="75000"/>
                  </a:schemeClr>
                </a:solidFill>
                <a:latin typeface="Open Sans"/>
                <a:ea typeface="Open Sans"/>
                <a:cs typeface="Open Sans"/>
              </a:rPr>
              <a:t>de grupos sociales vulnerables</a:t>
            </a:r>
            <a:endParaRPr lang="lt-LT" altLang="en-US" sz="1400" dirty="0">
              <a:solidFill>
                <a:schemeClr val="tx1">
                  <a:lumMod val="50000"/>
                  <a:lumOff val="50000"/>
                </a:schemeClr>
              </a:solidFill>
              <a:latin typeface="Open Sans"/>
              <a:ea typeface="Open Sans"/>
              <a:cs typeface="Open Sans"/>
            </a:endParaRPr>
          </a:p>
        </p:txBody>
      </p:sp>
      <p:sp>
        <p:nvSpPr>
          <p:cNvPr id="45062" name="Rectangle 2"/>
          <p:cNvSpPr>
            <a:spLocks noChangeArrowheads="1"/>
          </p:cNvSpPr>
          <p:nvPr/>
        </p:nvSpPr>
        <p:spPr bwMode="auto">
          <a:xfrm>
            <a:off x="2425700" y="3386138"/>
            <a:ext cx="31194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100">
                <a:latin typeface="Open Sans"/>
                <a:ea typeface="Open Sans"/>
                <a:cs typeface="Open Sans"/>
                <a:hlinkClick r:id="rId4"/>
              </a:rPr>
              <a:t>https://www.youtube.com/watch?v=l9pWflkjFOw&amp;index=9&amp;list=PLUQb-0uyj_sychYV0WXhXd0O5zYkvzvsT</a:t>
            </a:r>
            <a:endParaRPr lang="en-US" altLang="en-US" sz="1100">
              <a:latin typeface="Open Sans"/>
              <a:ea typeface="Open Sans"/>
              <a:cs typeface="Open Sans"/>
            </a:endParaRPr>
          </a:p>
          <a:p>
            <a:endParaRPr lang="en-US" altLang="en-US" sz="1100">
              <a:latin typeface="Open Sans"/>
              <a:ea typeface="Open Sans"/>
              <a:cs typeface="Open Sans"/>
            </a:endParaRPr>
          </a:p>
        </p:txBody>
      </p:sp>
      <p:sp>
        <p:nvSpPr>
          <p:cNvPr id="3" name="TextBox 2">
            <a:extLst/>
          </p:cNvPr>
          <p:cNvSpPr txBox="1"/>
          <p:nvPr/>
        </p:nvSpPr>
        <p:spPr>
          <a:xfrm>
            <a:off x="220663" y="3536950"/>
            <a:ext cx="2205037" cy="461963"/>
          </a:xfrm>
          <a:prstGeom prst="rect">
            <a:avLst/>
          </a:prstGeom>
          <a:noFill/>
        </p:spPr>
        <p:txBody>
          <a:bodyPr>
            <a:spAutoFit/>
          </a:bodyPr>
          <a:lstStyle/>
          <a:p>
            <a:pPr>
              <a:defRPr/>
            </a:pPr>
            <a:r>
              <a:rPr lang="es-ES" sz="1200">
                <a:solidFill>
                  <a:schemeClr val="tx1">
                    <a:lumMod val="50000"/>
                    <a:lumOff val="50000"/>
                  </a:schemeClr>
                </a:solidFill>
                <a:latin typeface="Open Sans"/>
              </a:rPr>
              <a:t>Por favor descarga estos videos:</a:t>
            </a:r>
            <a:endParaRPr lang="en-US" sz="1200" dirty="0">
              <a:solidFill>
                <a:schemeClr val="tx1">
                  <a:lumMod val="50000"/>
                  <a:lumOff val="50000"/>
                </a:schemeClr>
              </a:solidFill>
              <a:latin typeface="Open Sans"/>
            </a:endParaRPr>
          </a:p>
        </p:txBody>
      </p:sp>
      <p:sp>
        <p:nvSpPr>
          <p:cNvPr id="45064" name="Rectangle 8"/>
          <p:cNvSpPr>
            <a:spLocks noChangeArrowheads="1"/>
          </p:cNvSpPr>
          <p:nvPr/>
        </p:nvSpPr>
        <p:spPr bwMode="auto">
          <a:xfrm>
            <a:off x="5967413" y="3363913"/>
            <a:ext cx="30067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100">
                <a:latin typeface="Open Sans"/>
                <a:ea typeface="Open Sans"/>
                <a:cs typeface="Open Sans"/>
                <a:hlinkClick r:id="rId5"/>
              </a:rPr>
              <a:t>https://www.youtube.com/watch?v=DbLXvhEoiHg&amp;list=PLUQb-0uyj_sychYV0WXhXd0O5zYkvzvsT&amp;index=3</a:t>
            </a:r>
            <a:endParaRPr lang="en-US" altLang="en-US" sz="1100">
              <a:latin typeface="Open Sans"/>
              <a:ea typeface="Open Sans"/>
              <a:cs typeface="Open Sans"/>
            </a:endParaRPr>
          </a:p>
          <a:p>
            <a:endParaRPr lang="en-US" altLang="en-US" sz="1100">
              <a:latin typeface="Open Sans"/>
              <a:ea typeface="Open Sans"/>
              <a:cs typeface="Open Sans"/>
            </a:endParaRPr>
          </a:p>
        </p:txBody>
      </p:sp>
      <p:pic>
        <p:nvPicPr>
          <p:cNvPr id="43018" name="videoseries?list=PLUQb-0uyj_sychYV0WXhXd0O5zYkvzvsT">
            <a:hlinkClick r:id="" action="ppaction://media"/>
          </p:cNvPr>
          <p:cNvPicPr>
            <a:picLocks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2425700" y="865188"/>
            <a:ext cx="3106738" cy="23288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videoseries?list=PLUQb-0uyj_sychYV0WXhXd0O5zYkvzvsT">
            <a:hlinkClick r:id="" action="ppaction://media"/>
          </p:cNvPr>
          <p:cNvPicPr>
            <a:picLocks noRot="1" noChangeAspect="1" noChangeArrowheads="1"/>
          </p:cNvPicPr>
          <p:nvPr>
            <a:videoFile r:link="rId1"/>
          </p:nvPr>
        </p:nvPicPr>
        <p:blipFill>
          <a:blip r:embed="rId7">
            <a:extLst>
              <a:ext uri="{28A0092B-C50C-407E-A947-70E740481C1C}">
                <a14:useLocalDpi xmlns:a14="http://schemas.microsoft.com/office/drawing/2010/main" val="0"/>
              </a:ext>
            </a:extLst>
          </a:blip>
          <a:srcRect/>
          <a:stretch>
            <a:fillRect/>
          </a:stretch>
        </p:blipFill>
        <p:spPr bwMode="auto">
          <a:xfrm>
            <a:off x="5795963" y="879475"/>
            <a:ext cx="3106737" cy="23288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85738" y="917575"/>
            <a:ext cx="1801583" cy="338554"/>
          </a:xfrm>
          <a:prstGeom prst="rect">
            <a:avLst/>
          </a:prstGeom>
        </p:spPr>
        <p:txBody>
          <a:bodyPr wrap="none">
            <a:spAutoFit/>
          </a:bodyPr>
          <a:lstStyle/>
          <a:p>
            <a:pPr>
              <a:defRPr/>
            </a:pPr>
            <a:r>
              <a:rPr lang="es-ES" sz="1600" b="1" dirty="0" smtClean="0">
                <a:solidFill>
                  <a:schemeClr val="bg1">
                    <a:lumMod val="50000"/>
                  </a:schemeClr>
                </a:solidFill>
              </a:rPr>
              <a:t>¡Tiempo muerto!</a:t>
            </a:r>
            <a:endParaRPr lang="es-ES" sz="1600" b="1" dirty="0">
              <a:solidFill>
                <a:schemeClr val="bg1">
                  <a:lumMod val="50000"/>
                </a:schemeClr>
              </a:solidFill>
            </a:endParaRP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p:cNvPr>
          <p:cNvSpPr>
            <a:spLocks noGrp="1"/>
          </p:cNvSpPr>
          <p:nvPr>
            <p:ph type="subTitle" idx="1"/>
          </p:nvPr>
        </p:nvSpPr>
        <p:spPr>
          <a:xfrm>
            <a:off x="939800" y="198438"/>
            <a:ext cx="7264400" cy="357187"/>
          </a:xfrm>
        </p:spPr>
        <p:txBody>
          <a:bodyPr rtlCol="0">
            <a:noAutofit/>
          </a:bodyPr>
          <a:lstStyle/>
          <a:p>
            <a:pPr eaLnBrk="1" fontAlgn="auto" hangingPunct="1">
              <a:spcAft>
                <a:spcPts val="0"/>
              </a:spcAft>
              <a:defRPr/>
            </a:pPr>
            <a:r>
              <a:rPr lang="en-US" sz="1800" b="1" dirty="0" err="1"/>
              <a:t>Unidad</a:t>
            </a:r>
            <a:r>
              <a:rPr lang="en-US" sz="1800" b="1" dirty="0"/>
              <a:t> 3.2. </a:t>
            </a:r>
            <a:r>
              <a:rPr lang="en-US" sz="1800" b="1" dirty="0" err="1"/>
              <a:t>Dimensiones</a:t>
            </a:r>
            <a:r>
              <a:rPr lang="en-US" sz="1800" b="1" dirty="0"/>
              <a:t> </a:t>
            </a:r>
            <a:r>
              <a:rPr lang="en-US" sz="1800" b="1" dirty="0" err="1"/>
              <a:t>funcionales</a:t>
            </a:r>
            <a:endParaRPr lang="en-US" sz="1800" b="1" dirty="0"/>
          </a:p>
        </p:txBody>
      </p:sp>
      <p:pic>
        <p:nvPicPr>
          <p:cNvPr id="46083"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4443413"/>
            <a:ext cx="1906587"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484438" y="4443413"/>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5" name="Subtitle 3">
            <a:extLst/>
          </p:cNvPr>
          <p:cNvSpPr txBox="1">
            <a:spLocks/>
          </p:cNvSpPr>
          <p:nvPr/>
        </p:nvSpPr>
        <p:spPr>
          <a:xfrm>
            <a:off x="684213" y="819150"/>
            <a:ext cx="8135937" cy="3276600"/>
          </a:xfrm>
          <a:prstGeom prst="rect">
            <a:avLst/>
          </a:prstGeom>
        </p:spPr>
        <p:txBody>
          <a:bodyPr>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fontAlgn="auto">
              <a:spcAft>
                <a:spcPts val="0"/>
              </a:spcAft>
              <a:defRPr/>
            </a:pPr>
            <a:endParaRPr lang="sr-Latn-RS" sz="1800" dirty="0">
              <a:solidFill>
                <a:schemeClr val="tx1">
                  <a:lumMod val="50000"/>
                  <a:lumOff val="50000"/>
                </a:schemeClr>
              </a:solidFill>
            </a:endParaRPr>
          </a:p>
          <a:p>
            <a:pPr algn="l" fontAlgn="auto">
              <a:spcAft>
                <a:spcPts val="0"/>
              </a:spcAft>
              <a:defRPr/>
            </a:pPr>
            <a:endParaRPr lang="sr-Latn-RS" sz="1800" dirty="0">
              <a:solidFill>
                <a:schemeClr val="tx1">
                  <a:lumMod val="50000"/>
                  <a:lumOff val="50000"/>
                </a:schemeClr>
              </a:solidFill>
            </a:endParaRPr>
          </a:p>
          <a:p>
            <a:pPr algn="l" fontAlgn="auto">
              <a:spcAft>
                <a:spcPts val="0"/>
              </a:spcAft>
              <a:defRPr/>
            </a:pPr>
            <a:endParaRPr lang="sr-Latn-RS" sz="1800" dirty="0">
              <a:solidFill>
                <a:schemeClr val="tx1">
                  <a:lumMod val="50000"/>
                  <a:lumOff val="50000"/>
                </a:schemeClr>
              </a:solidFill>
            </a:endParaRPr>
          </a:p>
          <a:p>
            <a:pPr algn="l" fontAlgn="auto">
              <a:spcAft>
                <a:spcPts val="0"/>
              </a:spcAft>
              <a:defRPr/>
            </a:pPr>
            <a:endParaRPr lang="sr-Latn-RS" sz="1800" dirty="0">
              <a:solidFill>
                <a:schemeClr val="tx1">
                  <a:lumMod val="50000"/>
                  <a:lumOff val="50000"/>
                </a:schemeClr>
              </a:solidFill>
            </a:endParaRPr>
          </a:p>
          <a:p>
            <a:pPr algn="l" fontAlgn="auto">
              <a:spcAft>
                <a:spcPts val="0"/>
              </a:spcAft>
              <a:defRPr/>
            </a:pPr>
            <a:endParaRPr lang="en-GB" sz="1800" dirty="0">
              <a:solidFill>
                <a:schemeClr val="tx1">
                  <a:lumMod val="50000"/>
                  <a:lumOff val="50000"/>
                </a:schemeClr>
              </a:solidFill>
            </a:endParaRPr>
          </a:p>
        </p:txBody>
      </p:sp>
      <p:sp>
        <p:nvSpPr>
          <p:cNvPr id="2" name="Rectángulo 1"/>
          <p:cNvSpPr/>
          <p:nvPr/>
        </p:nvSpPr>
        <p:spPr>
          <a:xfrm>
            <a:off x="684213" y="1057066"/>
            <a:ext cx="7848227" cy="2800767"/>
          </a:xfrm>
          <a:prstGeom prst="rect">
            <a:avLst/>
          </a:prstGeom>
        </p:spPr>
        <p:txBody>
          <a:bodyPr wrap="square">
            <a:spAutoFit/>
          </a:bodyPr>
          <a:lstStyle/>
          <a:p>
            <a:pPr marL="285750" indent="-285750" algn="just">
              <a:buFont typeface="Arial" pitchFamily="34" charset="0"/>
              <a:buChar char="•"/>
              <a:defRPr/>
            </a:pPr>
            <a:r>
              <a:rPr lang="es-ES" sz="1600" dirty="0" err="1">
                <a:solidFill>
                  <a:schemeClr val="bg1">
                    <a:lumMod val="50000"/>
                  </a:schemeClr>
                </a:solidFill>
                <a:latin typeface="Open Sans"/>
              </a:rPr>
              <a:t>Hellison</a:t>
            </a:r>
            <a:r>
              <a:rPr lang="es-ES" sz="1600" dirty="0">
                <a:solidFill>
                  <a:schemeClr val="bg1">
                    <a:lumMod val="50000"/>
                  </a:schemeClr>
                </a:solidFill>
                <a:latin typeface="Open Sans"/>
              </a:rPr>
              <a:t> cree que los educadores siempre deberían preguntarse si vale la pena el método de enseñanza y </a:t>
            </a:r>
            <a:r>
              <a:rPr lang="es-ES" sz="1600" dirty="0" smtClean="0">
                <a:solidFill>
                  <a:schemeClr val="bg1">
                    <a:lumMod val="50000"/>
                  </a:schemeClr>
                </a:solidFill>
                <a:latin typeface="Open Sans"/>
              </a:rPr>
              <a:t>si funciona </a:t>
            </a:r>
            <a:r>
              <a:rPr lang="es-ES" sz="1600" dirty="0">
                <a:solidFill>
                  <a:schemeClr val="bg1">
                    <a:lumMod val="50000"/>
                  </a:schemeClr>
                </a:solidFill>
                <a:latin typeface="Open Sans"/>
              </a:rPr>
              <a:t>en lo que estamos </a:t>
            </a:r>
            <a:r>
              <a:rPr lang="es-ES" sz="1600" dirty="0" smtClean="0">
                <a:solidFill>
                  <a:schemeClr val="bg1">
                    <a:lumMod val="50000"/>
                  </a:schemeClr>
                </a:solidFill>
                <a:latin typeface="Open Sans"/>
              </a:rPr>
              <a:t>trabajando</a:t>
            </a:r>
            <a:endParaRPr lang="es-ES" sz="1600" dirty="0">
              <a:solidFill>
                <a:schemeClr val="bg1">
                  <a:lumMod val="50000"/>
                </a:schemeClr>
              </a:solidFill>
              <a:latin typeface="Open Sans"/>
            </a:endParaRPr>
          </a:p>
          <a:p>
            <a:pPr marL="285750" indent="-285750" algn="just">
              <a:buFont typeface="Arial" pitchFamily="34" charset="0"/>
              <a:buChar char="•"/>
              <a:defRPr/>
            </a:pPr>
            <a:endParaRPr lang="es-ES" sz="1600" dirty="0">
              <a:solidFill>
                <a:schemeClr val="bg1">
                  <a:lumMod val="50000"/>
                </a:schemeClr>
              </a:solidFill>
              <a:latin typeface="Open Sans"/>
            </a:endParaRPr>
          </a:p>
          <a:p>
            <a:pPr marL="285750" indent="-285750" algn="just">
              <a:buFont typeface="Arial" pitchFamily="34" charset="0"/>
              <a:buChar char="•"/>
              <a:defRPr/>
            </a:pPr>
            <a:r>
              <a:rPr lang="es-ES" sz="1600" dirty="0">
                <a:solidFill>
                  <a:schemeClr val="bg1">
                    <a:lumMod val="50000"/>
                  </a:schemeClr>
                </a:solidFill>
                <a:latin typeface="Open Sans"/>
              </a:rPr>
              <a:t>El modelo de responsabilidad de </a:t>
            </a:r>
            <a:r>
              <a:rPr lang="es-ES" sz="1600" dirty="0" err="1">
                <a:solidFill>
                  <a:schemeClr val="bg1">
                    <a:lumMod val="50000"/>
                  </a:schemeClr>
                </a:solidFill>
                <a:latin typeface="Open Sans"/>
              </a:rPr>
              <a:t>Hellison</a:t>
            </a:r>
            <a:r>
              <a:rPr lang="es-ES" sz="1600" dirty="0">
                <a:solidFill>
                  <a:schemeClr val="bg1">
                    <a:lumMod val="50000"/>
                  </a:schemeClr>
                </a:solidFill>
                <a:latin typeface="Open Sans"/>
              </a:rPr>
              <a:t>: Enseñanza de la responsabilidad personal y social (TPSR), presenta 6 niveles de comportamiento entre los niños (de 0 a 5)</a:t>
            </a:r>
          </a:p>
          <a:p>
            <a:pPr marL="285750" indent="-285750" algn="just">
              <a:buFont typeface="Arial" pitchFamily="34" charset="0"/>
              <a:buChar char="•"/>
              <a:defRPr/>
            </a:pPr>
            <a:endParaRPr lang="es-ES" sz="1600" dirty="0">
              <a:solidFill>
                <a:schemeClr val="bg1">
                  <a:lumMod val="50000"/>
                </a:schemeClr>
              </a:solidFill>
              <a:latin typeface="Open Sans"/>
            </a:endParaRPr>
          </a:p>
          <a:p>
            <a:pPr marL="285750" indent="-285750" algn="just">
              <a:buFont typeface="Arial" pitchFamily="34" charset="0"/>
              <a:buChar char="•"/>
              <a:defRPr/>
            </a:pPr>
            <a:r>
              <a:rPr lang="es-ES" sz="1600" dirty="0">
                <a:solidFill>
                  <a:schemeClr val="bg1">
                    <a:lumMod val="50000"/>
                  </a:schemeClr>
                </a:solidFill>
                <a:latin typeface="Open Sans"/>
              </a:rPr>
              <a:t>Por ejemplo, el nivel cero se ve como un empujón, un comportamiento insultante y un juego agresivo (presente entre los niños vulnerables a nivel social, que a menudo son acosados), donde el nivel 5 presenta valores TPSR integradores en otras áreas de la vida</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685800" y="3292475"/>
            <a:ext cx="7772400" cy="719138"/>
          </a:xfrm>
        </p:spPr>
        <p:txBody>
          <a:bodyPr/>
          <a:lstStyle/>
          <a:p>
            <a:pPr>
              <a:defRPr/>
            </a:pPr>
            <a:r>
              <a:rPr lang="es-ES" sz="1800" dirty="0" smtClean="0"/>
              <a:t>Unidad </a:t>
            </a:r>
            <a:r>
              <a:rPr lang="es-ES" sz="1800" dirty="0"/>
              <a:t>1. El papel del deporte en el desarrollo de capacidades comunitarias.</a:t>
            </a:r>
            <a:endParaRPr lang="en-US" sz="1800" dirty="0"/>
          </a:p>
        </p:txBody>
      </p:sp>
      <p:sp>
        <p:nvSpPr>
          <p:cNvPr id="3" name="Title 1">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eaLnBrk="1" hangingPunct="1">
              <a:defRPr/>
            </a:pPr>
            <a:endParaRPr lang="en-US" sz="2500" b="1" dirty="0">
              <a:solidFill>
                <a:schemeClr val="bg1">
                  <a:lumMod val="50000"/>
                </a:schemeClr>
              </a:solidFill>
              <a:latin typeface="Open Sans" pitchFamily="34" charset="0"/>
              <a:ea typeface="Open Sans" pitchFamily="34" charset="0"/>
              <a:cs typeface="Open Sans" pitchFamily="34" charset="0"/>
            </a:endParaRPr>
          </a:p>
        </p:txBody>
      </p:sp>
      <p:pic>
        <p:nvPicPr>
          <p:cNvPr id="10244"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4481513"/>
            <a:ext cx="19065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466975" y="4481513"/>
            <a:ext cx="6337300"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p:cNvPr>
          <p:cNvSpPr>
            <a:spLocks noGrp="1"/>
          </p:cNvSpPr>
          <p:nvPr>
            <p:ph type="subTitle" idx="1"/>
          </p:nvPr>
        </p:nvSpPr>
        <p:spPr>
          <a:xfrm>
            <a:off x="683568" y="843558"/>
            <a:ext cx="7848872" cy="3168351"/>
          </a:xfrm>
        </p:spPr>
        <p:txBody>
          <a:bodyPr>
            <a:normAutofit/>
          </a:bodyPr>
          <a:lstStyle/>
          <a:p>
            <a:pPr algn="just">
              <a:defRPr/>
            </a:pPr>
            <a:r>
              <a:rPr lang="es-ES" sz="1600" b="1" dirty="0" smtClean="0"/>
              <a:t>Nivel 0  </a:t>
            </a:r>
            <a:r>
              <a:rPr lang="es-ES" sz="1600" b="1" dirty="0"/>
              <a:t>- Egocéntrico</a:t>
            </a:r>
            <a:r>
              <a:rPr lang="es-ES" sz="1600" dirty="0"/>
              <a:t>: falta de autocontrol, </a:t>
            </a:r>
            <a:r>
              <a:rPr lang="es-ES" sz="1600" dirty="0" smtClean="0"/>
              <a:t>no es jugador de </a:t>
            </a:r>
            <a:r>
              <a:rPr lang="es-ES" sz="1600" dirty="0"/>
              <a:t>equipo</a:t>
            </a:r>
          </a:p>
          <a:p>
            <a:pPr algn="just">
              <a:defRPr/>
            </a:pPr>
            <a:r>
              <a:rPr lang="es-ES" sz="1600" b="1" dirty="0" smtClean="0"/>
              <a:t>Nivel 1 - Respeto </a:t>
            </a:r>
            <a:r>
              <a:rPr lang="es-ES" sz="1600" b="1" dirty="0"/>
              <a:t>de los derechos y sentimientos de los demás</a:t>
            </a:r>
            <a:r>
              <a:rPr lang="es-ES" sz="1600" dirty="0"/>
              <a:t>: autocontrol y resolución pacífica de conflictos.</a:t>
            </a:r>
          </a:p>
          <a:p>
            <a:pPr algn="just">
              <a:defRPr/>
            </a:pPr>
            <a:r>
              <a:rPr lang="es-ES" sz="1600" b="1" dirty="0"/>
              <a:t>Nivel 2 - Esfuerzo y cooperación</a:t>
            </a:r>
            <a:r>
              <a:rPr lang="es-ES" sz="1600" dirty="0"/>
              <a:t>: llevarse bien, </a:t>
            </a:r>
            <a:r>
              <a:rPr lang="es-ES" sz="1600" dirty="0" smtClean="0"/>
              <a:t>tener iniciativa, </a:t>
            </a:r>
            <a:r>
              <a:rPr lang="es-ES" sz="1600" dirty="0"/>
              <a:t>intentar nuevas tareas</a:t>
            </a:r>
          </a:p>
          <a:p>
            <a:pPr algn="just">
              <a:defRPr/>
            </a:pPr>
            <a:r>
              <a:rPr lang="es-ES" sz="1600" b="1" dirty="0"/>
              <a:t>Nivel </a:t>
            </a:r>
            <a:r>
              <a:rPr lang="es-ES" sz="1600" b="1" dirty="0" smtClean="0"/>
              <a:t>3 - Autodirección</a:t>
            </a:r>
            <a:r>
              <a:rPr lang="es-ES" sz="1600" dirty="0"/>
              <a:t>: estar en la tarea, establecer objetivos personales y resistir la presión de los compañeros.</a:t>
            </a:r>
          </a:p>
          <a:p>
            <a:pPr algn="just">
              <a:defRPr/>
            </a:pPr>
            <a:r>
              <a:rPr lang="es-ES" sz="1600" b="1" dirty="0"/>
              <a:t>Nivel </a:t>
            </a:r>
            <a:r>
              <a:rPr lang="es-ES" sz="1600" b="1" dirty="0" smtClean="0"/>
              <a:t>4 - Ayuda </a:t>
            </a:r>
            <a:r>
              <a:rPr lang="es-ES" sz="1600" b="1" dirty="0"/>
              <a:t>a los demás y liderazgo</a:t>
            </a:r>
            <a:r>
              <a:rPr lang="es-ES" sz="1600" dirty="0"/>
              <a:t>: muestra interés, sensibilidad y preocupación por los demás en la clase.</a:t>
            </a:r>
          </a:p>
          <a:p>
            <a:pPr algn="just">
              <a:defRPr/>
            </a:pPr>
            <a:r>
              <a:rPr lang="es-ES" sz="1600" b="1" dirty="0"/>
              <a:t>Nivel 5 - Llevar el TPSR fuera del </a:t>
            </a:r>
            <a:r>
              <a:rPr lang="es-ES" sz="1600" b="1" dirty="0" smtClean="0"/>
              <a:t>gimnasio: </a:t>
            </a:r>
            <a:r>
              <a:rPr lang="es-ES" sz="1600" dirty="0"/>
              <a:t>i</a:t>
            </a:r>
            <a:r>
              <a:rPr lang="es-ES" sz="1600" dirty="0" smtClean="0"/>
              <a:t>ntegrar </a:t>
            </a:r>
            <a:r>
              <a:rPr lang="es-ES" sz="1600" dirty="0"/>
              <a:t>los valores del TPSR en otras áreas de la vida - ser modelos a seguir</a:t>
            </a:r>
            <a:endParaRPr lang="en-US" sz="1600" dirty="0"/>
          </a:p>
        </p:txBody>
      </p:sp>
      <p:pic>
        <p:nvPicPr>
          <p:cNvPr id="47107"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4311650"/>
            <a:ext cx="1906588"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p:cNvPr>
          <p:cNvSpPr txBox="1"/>
          <p:nvPr/>
        </p:nvSpPr>
        <p:spPr>
          <a:xfrm>
            <a:off x="2555875" y="4311650"/>
            <a:ext cx="6335713"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47109" name="Subtitle 3"/>
          <p:cNvSpPr txBox="1">
            <a:spLocks/>
          </p:cNvSpPr>
          <p:nvPr/>
        </p:nvSpPr>
        <p:spPr bwMode="auto">
          <a:xfrm>
            <a:off x="976313" y="142875"/>
            <a:ext cx="72644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7F7F7F"/>
                </a:solidFill>
                <a:latin typeface="Open Sans"/>
                <a:ea typeface="Open Sans"/>
                <a:cs typeface="Open Sans"/>
              </a:defRPr>
            </a:lvl1pPr>
            <a:lvl2pPr>
              <a:defRPr sz="1600">
                <a:solidFill>
                  <a:srgbClr val="7F7F7F"/>
                </a:solidFill>
                <a:latin typeface="Open Sans"/>
                <a:ea typeface="Open Sans"/>
                <a:cs typeface="Open Sans"/>
              </a:defRPr>
            </a:lvl2pPr>
            <a:lvl3pPr>
              <a:defRPr sz="1600">
                <a:solidFill>
                  <a:srgbClr val="7F7F7F"/>
                </a:solidFill>
                <a:latin typeface="Open Sans"/>
                <a:ea typeface="Open Sans"/>
                <a:cs typeface="Open Sans"/>
              </a:defRPr>
            </a:lvl3pPr>
            <a:lvl4pPr>
              <a:defRPr sz="1600">
                <a:solidFill>
                  <a:srgbClr val="7F7F7F"/>
                </a:solidFill>
                <a:latin typeface="Open Sans"/>
                <a:ea typeface="Open Sans"/>
                <a:cs typeface="Open Sans"/>
              </a:defRPr>
            </a:lvl4pPr>
            <a:lvl5pPr>
              <a:defRPr sz="1600">
                <a:solidFill>
                  <a:srgbClr val="7F7F7F"/>
                </a:solidFill>
                <a:latin typeface="Open Sans"/>
                <a:ea typeface="Open Sans"/>
                <a:cs typeface="Open Sans"/>
              </a:defRPr>
            </a:lvl5pPr>
            <a:lvl6pPr eaLnBrk="0" fontAlgn="base" hangingPunct="0">
              <a:spcAft>
                <a:spcPct val="0"/>
              </a:spcAft>
              <a:buFont typeface="Arial" pitchFamily="34" charset="0"/>
              <a:buChar char="•"/>
              <a:defRPr sz="1600">
                <a:solidFill>
                  <a:srgbClr val="7F7F7F"/>
                </a:solidFill>
                <a:latin typeface="Open Sans"/>
                <a:ea typeface="Open Sans"/>
                <a:cs typeface="Open Sans"/>
              </a:defRPr>
            </a:lvl6pPr>
            <a:lvl7pPr eaLnBrk="0" fontAlgn="base" hangingPunct="0">
              <a:spcAft>
                <a:spcPct val="0"/>
              </a:spcAft>
              <a:defRPr sz="1600">
                <a:solidFill>
                  <a:srgbClr val="7F7F7F"/>
                </a:solidFill>
                <a:latin typeface="Open Sans"/>
                <a:ea typeface="Open Sans"/>
                <a:cs typeface="Open Sans"/>
              </a:defRPr>
            </a:lvl7pPr>
            <a:lvl8pPr eaLnBrk="0" fontAlgn="base" hangingPunct="0">
              <a:spcAft>
                <a:spcPct val="0"/>
              </a:spcAft>
              <a:buFont typeface="Arial" pitchFamily="34" charset="0"/>
              <a:buChar char="•"/>
              <a:defRPr sz="1600">
                <a:solidFill>
                  <a:srgbClr val="7F7F7F"/>
                </a:solidFill>
                <a:latin typeface="Open Sans"/>
                <a:ea typeface="Open Sans"/>
                <a:cs typeface="Open Sans"/>
              </a:defRPr>
            </a:lvl8pPr>
            <a:lvl9pPr eaLnBrk="0" fontAlgn="base" hangingPunct="0">
              <a:spcAft>
                <a:spcPct val="0"/>
              </a:spcAft>
              <a:defRPr sz="1600">
                <a:solidFill>
                  <a:srgbClr val="7F7F7F"/>
                </a:solidFill>
                <a:latin typeface="Open Sans"/>
                <a:ea typeface="Open Sans"/>
                <a:cs typeface="Open Sans"/>
              </a:defRPr>
            </a:lvl9pPr>
          </a:lstStyle>
          <a:p>
            <a:pPr algn="ctr" eaLnBrk="1" hangingPunct="1">
              <a:spcBef>
                <a:spcPct val="20000"/>
              </a:spcBef>
            </a:pPr>
            <a:r>
              <a:rPr lang="en-US" altLang="es-ES" sz="1800" b="1">
                <a:solidFill>
                  <a:srgbClr val="898989"/>
                </a:solidFill>
                <a:cs typeface="Arial" pitchFamily="34" charset="0"/>
              </a:rPr>
              <a:t>Unidad 3.2. Dimensiones funcionales</a:t>
            </a: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p:cNvPr>
          <p:cNvSpPr>
            <a:spLocks noGrp="1"/>
          </p:cNvSpPr>
          <p:nvPr>
            <p:ph type="subTitle" idx="1"/>
          </p:nvPr>
        </p:nvSpPr>
        <p:spPr>
          <a:xfrm>
            <a:off x="468313" y="1914525"/>
            <a:ext cx="4248150" cy="2169393"/>
          </a:xfrm>
        </p:spPr>
        <p:txBody>
          <a:bodyPr>
            <a:normAutofit fontScale="85000" lnSpcReduction="20000"/>
          </a:bodyPr>
          <a:lstStyle/>
          <a:p>
            <a:pPr marL="285750" indent="-285750" algn="just">
              <a:buFont typeface="Arial" pitchFamily="34" charset="0"/>
              <a:buChar char="•"/>
              <a:defRPr/>
            </a:pPr>
            <a:r>
              <a:rPr lang="es-ES" sz="1600" dirty="0" smtClean="0"/>
              <a:t>Además </a:t>
            </a:r>
            <a:r>
              <a:rPr lang="es-ES" sz="1600" dirty="0"/>
              <a:t>de este modelo, hay algunas habilidades que deben aplicarse y son de particular importancia, como se muestra a continuación</a:t>
            </a:r>
            <a:r>
              <a:rPr lang="es-ES" sz="1600" dirty="0" smtClean="0"/>
              <a:t>:</a:t>
            </a:r>
          </a:p>
          <a:p>
            <a:pPr algn="just">
              <a:defRPr/>
            </a:pPr>
            <a:endParaRPr lang="es-ES" sz="1600" dirty="0"/>
          </a:p>
          <a:p>
            <a:pPr marL="285750" indent="-285750" algn="just">
              <a:buFont typeface="Wingdings" panose="05000000000000000000" pitchFamily="2" charset="2"/>
              <a:buChar char="Ø"/>
              <a:defRPr/>
            </a:pPr>
            <a:r>
              <a:rPr lang="es-ES" sz="1600" dirty="0" smtClean="0"/>
              <a:t>Cooperar </a:t>
            </a:r>
            <a:r>
              <a:rPr lang="es-ES" sz="1600" dirty="0"/>
              <a:t>con la familia de los niños.</a:t>
            </a:r>
          </a:p>
          <a:p>
            <a:pPr marL="285750" indent="-285750" algn="just">
              <a:buFont typeface="Wingdings" panose="05000000000000000000" pitchFamily="2" charset="2"/>
              <a:buChar char="Ø"/>
              <a:defRPr/>
            </a:pPr>
            <a:r>
              <a:rPr lang="es-ES" sz="1600" dirty="0"/>
              <a:t>Cohesión estimulante del grupo.</a:t>
            </a:r>
          </a:p>
          <a:p>
            <a:pPr marL="285750" indent="-285750" algn="just">
              <a:buFont typeface="Wingdings" panose="05000000000000000000" pitchFamily="2" charset="2"/>
              <a:buChar char="Ø"/>
              <a:defRPr/>
            </a:pPr>
            <a:r>
              <a:rPr lang="es-ES" sz="1600" dirty="0"/>
              <a:t>Uso de estrategias de educación inclusiva.</a:t>
            </a:r>
          </a:p>
          <a:p>
            <a:pPr marL="285750" indent="-285750" algn="just">
              <a:buFont typeface="Wingdings" panose="05000000000000000000" pitchFamily="2" charset="2"/>
              <a:buChar char="Ø"/>
              <a:defRPr/>
            </a:pPr>
            <a:r>
              <a:rPr lang="es-ES" sz="1600" dirty="0"/>
              <a:t>Promover el sentido cívico.</a:t>
            </a:r>
          </a:p>
          <a:p>
            <a:pPr marL="285750" indent="-285750" algn="just">
              <a:buFont typeface="Wingdings" panose="05000000000000000000" pitchFamily="2" charset="2"/>
              <a:buChar char="Ø"/>
              <a:defRPr/>
            </a:pPr>
            <a:r>
              <a:rPr lang="es-ES" sz="1600" dirty="0" smtClean="0"/>
              <a:t>Identificar </a:t>
            </a:r>
            <a:r>
              <a:rPr lang="es-ES" sz="1600" dirty="0"/>
              <a:t>situaciones </a:t>
            </a:r>
            <a:r>
              <a:rPr lang="es-ES" sz="1600" dirty="0" smtClean="0"/>
              <a:t>peligrosas</a:t>
            </a:r>
            <a:endParaRPr lang="sr-Latn-RS" sz="1800" dirty="0"/>
          </a:p>
          <a:p>
            <a:pPr marL="342900" indent="-342900" algn="just">
              <a:buFont typeface="Arial" pitchFamily="34" charset="0"/>
              <a:buChar char="•"/>
              <a:defRPr/>
            </a:pPr>
            <a:endParaRPr lang="sr-Latn-RS" sz="1800" dirty="0"/>
          </a:p>
        </p:txBody>
      </p:sp>
      <p:pic>
        <p:nvPicPr>
          <p:cNvPr id="46084" name="Picture 3"/>
          <p:cNvPicPr>
            <a:picLocks noChangeAspect="1"/>
          </p:cNvPicPr>
          <p:nvPr/>
        </p:nvPicPr>
        <p:blipFill>
          <a:blip r:embed="rId2"/>
          <a:srcRect/>
          <a:stretch>
            <a:fillRect/>
          </a:stretch>
        </p:blipFill>
        <p:spPr bwMode="auto">
          <a:xfrm>
            <a:off x="5292725" y="1851025"/>
            <a:ext cx="3113088" cy="2079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descr="C:\Users\Alex\Desktop\Loghi progetto\Erasmus+\eu_flag_co_funded_vect_pos_[cmyk]_right-[Convertit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4371975"/>
            <a:ext cx="190658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4">
            <a:extLst/>
          </p:cNvPr>
          <p:cNvSpPr txBox="1"/>
          <p:nvPr/>
        </p:nvSpPr>
        <p:spPr>
          <a:xfrm>
            <a:off x="2312988" y="4387850"/>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48134" name="Rectángulo 6"/>
          <p:cNvSpPr>
            <a:spLocks noChangeArrowheads="1"/>
          </p:cNvSpPr>
          <p:nvPr/>
        </p:nvSpPr>
        <p:spPr bwMode="auto">
          <a:xfrm>
            <a:off x="2114550" y="215900"/>
            <a:ext cx="4262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20000"/>
              </a:spcBef>
            </a:pPr>
            <a:r>
              <a:rPr lang="en-US" altLang="es-ES" b="1">
                <a:solidFill>
                  <a:srgbClr val="898989"/>
                </a:solidFill>
                <a:latin typeface="Open Sans"/>
                <a:ea typeface="Open Sans"/>
              </a:rPr>
              <a:t>Unidad 3.2. Dimensiones funcionales</a:t>
            </a:r>
          </a:p>
        </p:txBody>
      </p:sp>
      <p:sp>
        <p:nvSpPr>
          <p:cNvPr id="48135" name="Rectángulo 7"/>
          <p:cNvSpPr>
            <a:spLocks noChangeArrowheads="1"/>
          </p:cNvSpPr>
          <p:nvPr/>
        </p:nvSpPr>
        <p:spPr bwMode="auto">
          <a:xfrm>
            <a:off x="468313" y="906463"/>
            <a:ext cx="79914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just">
              <a:spcBef>
                <a:spcPct val="20000"/>
              </a:spcBef>
              <a:buFont typeface="Arial" pitchFamily="34" charset="0"/>
              <a:buChar char="•"/>
            </a:pPr>
            <a:r>
              <a:rPr lang="es-ES" altLang="es-ES" sz="1600" dirty="0">
                <a:solidFill>
                  <a:srgbClr val="898989"/>
                </a:solidFill>
                <a:latin typeface="Open Sans"/>
                <a:ea typeface="Open Sans"/>
              </a:rPr>
              <a:t>El modelo TPSR de </a:t>
            </a:r>
            <a:r>
              <a:rPr lang="es-ES" altLang="es-ES" sz="1600" dirty="0" err="1">
                <a:solidFill>
                  <a:srgbClr val="898989"/>
                </a:solidFill>
                <a:latin typeface="Open Sans"/>
                <a:ea typeface="Open Sans"/>
              </a:rPr>
              <a:t>Hellison</a:t>
            </a:r>
            <a:r>
              <a:rPr lang="es-ES" altLang="es-ES" sz="1600" dirty="0">
                <a:solidFill>
                  <a:srgbClr val="898989"/>
                </a:solidFill>
                <a:latin typeface="Open Sans"/>
                <a:ea typeface="Open Sans"/>
              </a:rPr>
              <a:t> podría usarse con éxito para eliminar la violencia sobre los niños socialmente vulnerables en las escuelas (principalmente escuelas primarias y secundarias)</a:t>
            </a: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p:cNvPr>
          <p:cNvSpPr>
            <a:spLocks noGrp="1"/>
          </p:cNvSpPr>
          <p:nvPr>
            <p:ph type="subTitle" idx="1"/>
          </p:nvPr>
        </p:nvSpPr>
        <p:spPr>
          <a:xfrm>
            <a:off x="683568" y="987425"/>
            <a:ext cx="7920880" cy="2952750"/>
          </a:xfrm>
        </p:spPr>
        <p:txBody>
          <a:bodyPr>
            <a:noAutofit/>
          </a:bodyPr>
          <a:lstStyle/>
          <a:p>
            <a:pPr marL="285750" indent="-285750" algn="just">
              <a:buFont typeface="Arial" pitchFamily="34" charset="0"/>
              <a:buChar char="•"/>
              <a:defRPr/>
            </a:pPr>
            <a:r>
              <a:rPr lang="es-ES" sz="1600" dirty="0"/>
              <a:t>Hay una gran cantidad de programas de intervención diseñados para volver a involucrar a los jóvenes "desafectados" o "desconectados", lo que aumenta las aspiraciones y promueve el desarrollo social positivo (Long et al. 2006; </a:t>
            </a:r>
            <a:r>
              <a:rPr lang="es-ES" sz="1600" dirty="0" err="1"/>
              <a:t>Merton</a:t>
            </a:r>
            <a:r>
              <a:rPr lang="es-ES" sz="1600" dirty="0"/>
              <a:t> y </a:t>
            </a:r>
            <a:r>
              <a:rPr lang="es-ES" sz="1600" dirty="0" err="1"/>
              <a:t>Parrott</a:t>
            </a:r>
            <a:r>
              <a:rPr lang="es-ES" sz="1600" dirty="0"/>
              <a:t> 1999)</a:t>
            </a:r>
          </a:p>
          <a:p>
            <a:pPr marL="285750" indent="-285750" algn="just">
              <a:buFont typeface="Arial" pitchFamily="34" charset="0"/>
              <a:buChar char="•"/>
              <a:defRPr/>
            </a:pPr>
            <a:endParaRPr lang="es-ES" sz="1600" dirty="0"/>
          </a:p>
          <a:p>
            <a:pPr marL="285750" indent="-285750" algn="just">
              <a:buFont typeface="Arial" pitchFamily="34" charset="0"/>
              <a:buChar char="•"/>
              <a:defRPr/>
            </a:pPr>
            <a:r>
              <a:rPr lang="es-ES" sz="1600" dirty="0"/>
              <a:t>Es necesario diseñar un programa de actividad física aplicable en un entorno sociocultural concreto que incluya a niños socialmente vulnerables con un impacto a largo plazo.</a:t>
            </a:r>
          </a:p>
          <a:p>
            <a:pPr marL="285750" indent="-285750" algn="just">
              <a:buFont typeface="Arial" pitchFamily="34" charset="0"/>
              <a:buChar char="•"/>
              <a:defRPr/>
            </a:pPr>
            <a:endParaRPr lang="es-ES" sz="1600" dirty="0"/>
          </a:p>
          <a:p>
            <a:pPr marL="285750" indent="-285750" algn="just">
              <a:buFont typeface="Arial" pitchFamily="34" charset="0"/>
              <a:buChar char="•"/>
              <a:defRPr/>
            </a:pPr>
            <a:r>
              <a:rPr lang="es-ES" sz="1600" dirty="0"/>
              <a:t>Tales programas deberían facilitar el desarrollo personal y social positivo en los jóvenes, desarrollando el trabajo en equipo.</a:t>
            </a:r>
            <a:endParaRPr lang="en-US" sz="1600" dirty="0"/>
          </a:p>
        </p:txBody>
      </p:sp>
      <p:pic>
        <p:nvPicPr>
          <p:cNvPr id="49155"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4400550"/>
            <a:ext cx="190658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p:cNvPr>
          <p:cNvSpPr txBox="1"/>
          <p:nvPr/>
        </p:nvSpPr>
        <p:spPr>
          <a:xfrm>
            <a:off x="2484438" y="4395788"/>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6" name="Title 1">
            <a:extLst/>
          </p:cNvPr>
          <p:cNvSpPr>
            <a:spLocks noGrp="1"/>
          </p:cNvSpPr>
          <p:nvPr>
            <p:ph type="ctrTitle"/>
          </p:nvPr>
        </p:nvSpPr>
        <p:spPr>
          <a:xfrm>
            <a:off x="1043608" y="267494"/>
            <a:ext cx="7199312" cy="446088"/>
          </a:xfrm>
        </p:spPr>
        <p:txBody>
          <a:bodyPr/>
          <a:lstStyle/>
          <a:p>
            <a:pPr eaLnBrk="1" fontAlgn="auto" hangingPunct="1">
              <a:spcBef>
                <a:spcPct val="20000"/>
              </a:spcBef>
              <a:spcAft>
                <a:spcPts val="0"/>
              </a:spcAft>
              <a:defRPr/>
            </a:pPr>
            <a:r>
              <a:rPr lang="en-US" sz="1800" dirty="0" err="1">
                <a:solidFill>
                  <a:prstClr val="black">
                    <a:tint val="75000"/>
                  </a:prstClr>
                </a:solidFill>
                <a:ea typeface="+mn-ea"/>
                <a:cs typeface="Arial" panose="020B0604020202020204" pitchFamily="34" charset="0"/>
              </a:rPr>
              <a:t>Unidad</a:t>
            </a:r>
            <a:r>
              <a:rPr lang="en-US" sz="1800" dirty="0">
                <a:solidFill>
                  <a:prstClr val="black">
                    <a:tint val="75000"/>
                  </a:prstClr>
                </a:solidFill>
                <a:ea typeface="+mn-ea"/>
                <a:cs typeface="Arial" panose="020B0604020202020204" pitchFamily="34" charset="0"/>
              </a:rPr>
              <a:t> 3.2. </a:t>
            </a:r>
            <a:r>
              <a:rPr lang="en-US" sz="1800" dirty="0" err="1">
                <a:solidFill>
                  <a:prstClr val="black">
                    <a:tint val="75000"/>
                  </a:prstClr>
                </a:solidFill>
                <a:ea typeface="+mn-ea"/>
                <a:cs typeface="Arial" panose="020B0604020202020204" pitchFamily="34" charset="0"/>
              </a:rPr>
              <a:t>Dimensiones</a:t>
            </a:r>
            <a:r>
              <a:rPr lang="en-US" sz="1800" dirty="0">
                <a:solidFill>
                  <a:prstClr val="black">
                    <a:tint val="75000"/>
                  </a:prstClr>
                </a:solidFill>
                <a:ea typeface="+mn-ea"/>
                <a:cs typeface="Arial" panose="020B0604020202020204" pitchFamily="34" charset="0"/>
              </a:rPr>
              <a:t> </a:t>
            </a:r>
            <a:r>
              <a:rPr lang="en-US" sz="1800" dirty="0" err="1" smtClean="0">
                <a:solidFill>
                  <a:prstClr val="black">
                    <a:tint val="75000"/>
                  </a:prstClr>
                </a:solidFill>
                <a:ea typeface="+mn-ea"/>
                <a:cs typeface="Arial" panose="020B0604020202020204" pitchFamily="34" charset="0"/>
              </a:rPr>
              <a:t>funcionales</a:t>
            </a:r>
            <a:endParaRPr lang="en-US" sz="1400" dirty="0"/>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p:cNvPr>
          <p:cNvSpPr>
            <a:spLocks noGrp="1"/>
          </p:cNvSpPr>
          <p:nvPr>
            <p:ph type="subTitle" idx="1"/>
          </p:nvPr>
        </p:nvSpPr>
        <p:spPr>
          <a:xfrm>
            <a:off x="685800" y="1131888"/>
            <a:ext cx="4227513" cy="2087562"/>
          </a:xfrm>
        </p:spPr>
        <p:txBody>
          <a:bodyPr>
            <a:normAutofit lnSpcReduction="10000"/>
          </a:bodyPr>
          <a:lstStyle/>
          <a:p>
            <a:pPr algn="just">
              <a:defRPr/>
            </a:pPr>
            <a:r>
              <a:rPr lang="es-ES" sz="1600" dirty="0"/>
              <a:t>Sin importar el programa de actividad física, los jóvenes desconectados deben tener privilegios al unirse a esos programas, tales como:</a:t>
            </a:r>
          </a:p>
          <a:p>
            <a:pPr marL="285750" indent="-285750" algn="just">
              <a:buFont typeface="Wingdings" panose="05000000000000000000" pitchFamily="2" charset="2"/>
              <a:buChar char="Ø"/>
              <a:defRPr/>
            </a:pPr>
            <a:r>
              <a:rPr lang="es-ES" sz="1600" dirty="0"/>
              <a:t>Descuento o participación </a:t>
            </a:r>
            <a:r>
              <a:rPr lang="es-ES" sz="1600" dirty="0" smtClean="0"/>
              <a:t>gratuita</a:t>
            </a:r>
            <a:endParaRPr lang="es-ES" sz="1600" dirty="0"/>
          </a:p>
          <a:p>
            <a:pPr marL="285750" indent="-285750" algn="just">
              <a:buFont typeface="Wingdings" panose="05000000000000000000" pitchFamily="2" charset="2"/>
              <a:buChar char="Ø"/>
              <a:defRPr/>
            </a:pPr>
            <a:r>
              <a:rPr lang="es-ES" sz="1600" dirty="0"/>
              <a:t>Transporte gratuito para asistir al </a:t>
            </a:r>
            <a:r>
              <a:rPr lang="es-ES" sz="1600" dirty="0" smtClean="0"/>
              <a:t>programa</a:t>
            </a:r>
            <a:endParaRPr lang="es-ES" sz="1600" dirty="0"/>
          </a:p>
          <a:p>
            <a:pPr marL="285750" indent="-285750" algn="just">
              <a:buFont typeface="Wingdings" panose="05000000000000000000" pitchFamily="2" charset="2"/>
              <a:buChar char="Ø"/>
              <a:defRPr/>
            </a:pPr>
            <a:r>
              <a:rPr lang="es-ES" sz="1600" dirty="0" smtClean="0"/>
              <a:t>Participar </a:t>
            </a:r>
            <a:r>
              <a:rPr lang="es-ES" sz="1600" dirty="0"/>
              <a:t>igual que los </a:t>
            </a:r>
            <a:r>
              <a:rPr lang="es-ES" sz="1600" dirty="0" smtClean="0"/>
              <a:t>demás…</a:t>
            </a:r>
            <a:endParaRPr lang="sr-Latn-RS" sz="1600" dirty="0"/>
          </a:p>
          <a:p>
            <a:pPr marL="285750" indent="-285750" algn="just">
              <a:buFont typeface="Arial" pitchFamily="34" charset="0"/>
              <a:buChar char="•"/>
              <a:defRPr/>
            </a:pPr>
            <a:endParaRPr lang="sr-Latn-RS" sz="1800" dirty="0"/>
          </a:p>
          <a:p>
            <a:pPr algn="just">
              <a:defRPr/>
            </a:pPr>
            <a:endParaRPr lang="sr-Latn-RS" sz="2000" dirty="0"/>
          </a:p>
          <a:p>
            <a:pPr algn="l">
              <a:defRPr/>
            </a:pPr>
            <a:endParaRPr lang="sr-Latn-RS" sz="1050" dirty="0"/>
          </a:p>
          <a:p>
            <a:pPr algn="l">
              <a:defRPr/>
            </a:pPr>
            <a:endParaRPr lang="en-US" sz="1800" dirty="0"/>
          </a:p>
        </p:txBody>
      </p:sp>
      <p:pic>
        <p:nvPicPr>
          <p:cNvPr id="48131" name="Picture 3"/>
          <p:cNvPicPr>
            <a:picLocks noChangeAspect="1"/>
          </p:cNvPicPr>
          <p:nvPr/>
        </p:nvPicPr>
        <p:blipFill>
          <a:blip r:embed="rId2"/>
          <a:srcRect/>
          <a:stretch>
            <a:fillRect/>
          </a:stretch>
        </p:blipFill>
        <p:spPr bwMode="auto">
          <a:xfrm>
            <a:off x="5148263" y="2282825"/>
            <a:ext cx="2647950" cy="1081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p:cNvPicPr>
            <a:picLocks noChangeAspect="1"/>
          </p:cNvPicPr>
          <p:nvPr/>
        </p:nvPicPr>
        <p:blipFill>
          <a:blip r:embed="rId3"/>
          <a:srcRect/>
          <a:stretch>
            <a:fillRect/>
          </a:stretch>
        </p:blipFill>
        <p:spPr bwMode="auto">
          <a:xfrm>
            <a:off x="5911850" y="966788"/>
            <a:ext cx="2273300" cy="10810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4" descr="C:\Users\Alex\Desktop\Loghi progetto\Erasmus+\eu_flag_co_funded_vect_pos_[cmyk]_right-[Convertit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13" y="4429125"/>
            <a:ext cx="190658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428875" y="4429125"/>
            <a:ext cx="6335713"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8" name="Title 1">
            <a:extLst/>
          </p:cNvPr>
          <p:cNvSpPr>
            <a:spLocks noGrp="1"/>
          </p:cNvSpPr>
          <p:nvPr>
            <p:ph type="ctrTitle"/>
          </p:nvPr>
        </p:nvSpPr>
        <p:spPr>
          <a:xfrm>
            <a:off x="685800" y="155575"/>
            <a:ext cx="7772400" cy="431800"/>
          </a:xfrm>
        </p:spPr>
        <p:txBody>
          <a:bodyPr/>
          <a:lstStyle/>
          <a:p>
            <a:pPr>
              <a:defRPr/>
            </a:pPr>
            <a:r>
              <a:rPr lang="en-US" sz="1800" dirty="0" err="1">
                <a:solidFill>
                  <a:prstClr val="black">
                    <a:tint val="75000"/>
                  </a:prstClr>
                </a:solidFill>
                <a:ea typeface="+mn-ea"/>
                <a:cs typeface="Arial" panose="020B0604020202020204" pitchFamily="34" charset="0"/>
              </a:rPr>
              <a:t>Unidad</a:t>
            </a:r>
            <a:r>
              <a:rPr lang="en-US" sz="1800" dirty="0">
                <a:solidFill>
                  <a:prstClr val="black">
                    <a:tint val="75000"/>
                  </a:prstClr>
                </a:solidFill>
                <a:ea typeface="+mn-ea"/>
                <a:cs typeface="Arial" panose="020B0604020202020204" pitchFamily="34" charset="0"/>
              </a:rPr>
              <a:t> 3.2. </a:t>
            </a:r>
            <a:r>
              <a:rPr lang="en-US" sz="1800" dirty="0" err="1">
                <a:solidFill>
                  <a:prstClr val="black">
                    <a:tint val="75000"/>
                  </a:prstClr>
                </a:solidFill>
                <a:ea typeface="+mn-ea"/>
                <a:cs typeface="Arial" panose="020B0604020202020204" pitchFamily="34" charset="0"/>
              </a:rPr>
              <a:t>Dimensiones</a:t>
            </a:r>
            <a:r>
              <a:rPr lang="en-US" sz="1800" dirty="0">
                <a:solidFill>
                  <a:prstClr val="black">
                    <a:tint val="75000"/>
                  </a:prstClr>
                </a:solidFill>
                <a:ea typeface="+mn-ea"/>
                <a:cs typeface="Arial" panose="020B0604020202020204" pitchFamily="34" charset="0"/>
              </a:rPr>
              <a:t> </a:t>
            </a:r>
            <a:r>
              <a:rPr lang="en-US" sz="1800" dirty="0" err="1">
                <a:solidFill>
                  <a:prstClr val="black">
                    <a:tint val="75000"/>
                  </a:prstClr>
                </a:solidFill>
                <a:ea typeface="+mn-ea"/>
                <a:cs typeface="Arial" panose="020B0604020202020204" pitchFamily="34" charset="0"/>
              </a:rPr>
              <a:t>funcionales</a:t>
            </a:r>
            <a:endParaRPr lang="en-US" sz="1400" dirty="0"/>
          </a:p>
        </p:txBody>
      </p:sp>
      <p:sp>
        <p:nvSpPr>
          <p:cNvPr id="2" name="Rectángulo 1"/>
          <p:cNvSpPr/>
          <p:nvPr/>
        </p:nvSpPr>
        <p:spPr>
          <a:xfrm>
            <a:off x="935038" y="3744913"/>
            <a:ext cx="7273925" cy="523875"/>
          </a:xfrm>
          <a:prstGeom prst="rect">
            <a:avLst/>
          </a:prstGeom>
        </p:spPr>
        <p:txBody>
          <a:bodyPr>
            <a:spAutoFit/>
          </a:bodyPr>
          <a:lstStyle/>
          <a:p>
            <a:pPr>
              <a:defRPr/>
            </a:pPr>
            <a:r>
              <a:rPr lang="es-ES" sz="1400" b="1" i="1" dirty="0">
                <a:solidFill>
                  <a:schemeClr val="bg1">
                    <a:lumMod val="50000"/>
                  </a:schemeClr>
                </a:solidFill>
                <a:latin typeface="Open Sans"/>
              </a:rPr>
              <a:t>Toda la sociedad debería tener los beneficios de volver a involucrar a los niños excluidos socialmente. ¡Los niños deben tener un sentido de pertenencia!</a:t>
            </a:r>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685800" y="190500"/>
            <a:ext cx="7772400" cy="433388"/>
          </a:xfrm>
        </p:spPr>
        <p:txBody>
          <a:bodyPr/>
          <a:lstStyle/>
          <a:p>
            <a:pPr>
              <a:defRPr/>
            </a:pPr>
            <a:r>
              <a:rPr lang="es-ES" sz="1800" dirty="0"/>
              <a:t>Unidad 3.3. El papel del </a:t>
            </a:r>
            <a:r>
              <a:rPr lang="es-ES" sz="1800" dirty="0" smtClean="0"/>
              <a:t>deporte</a:t>
            </a:r>
            <a:endParaRPr lang="en-US" sz="1800" dirty="0"/>
          </a:p>
        </p:txBody>
      </p:sp>
      <p:sp>
        <p:nvSpPr>
          <p:cNvPr id="3" name="Subtitle 2">
            <a:extLst/>
          </p:cNvPr>
          <p:cNvSpPr>
            <a:spLocks noGrp="1"/>
          </p:cNvSpPr>
          <p:nvPr>
            <p:ph type="subTitle" idx="1"/>
          </p:nvPr>
        </p:nvSpPr>
        <p:spPr>
          <a:xfrm>
            <a:off x="755576" y="987574"/>
            <a:ext cx="7776863" cy="2808312"/>
          </a:xfrm>
        </p:spPr>
        <p:txBody>
          <a:bodyPr>
            <a:normAutofit/>
          </a:bodyPr>
          <a:lstStyle/>
          <a:p>
            <a:pPr algn="just">
              <a:defRPr/>
            </a:pPr>
            <a:r>
              <a:rPr lang="es-ES" sz="1600" dirty="0"/>
              <a:t>El deporte puede hacer una contribución considerable al contribuir a una amplia gama de resultados sociales positivos:</a:t>
            </a:r>
          </a:p>
          <a:p>
            <a:pPr algn="just">
              <a:defRPr/>
            </a:pPr>
            <a:endParaRPr lang="es-ES" sz="1600" dirty="0"/>
          </a:p>
          <a:p>
            <a:pPr marL="285750" indent="-285750" algn="just">
              <a:buFont typeface="Wingdings" panose="05000000000000000000" pitchFamily="2" charset="2"/>
              <a:buChar char="Ø"/>
              <a:defRPr/>
            </a:pPr>
            <a:r>
              <a:rPr lang="es-ES" sz="1600" dirty="0"/>
              <a:t>Reducción del crimen juvenil</a:t>
            </a:r>
          </a:p>
          <a:p>
            <a:pPr marL="285750" indent="-285750" algn="just">
              <a:buFont typeface="Wingdings" panose="05000000000000000000" pitchFamily="2" charset="2"/>
              <a:buChar char="Ø"/>
              <a:defRPr/>
            </a:pPr>
            <a:r>
              <a:rPr lang="es-ES" sz="1600" dirty="0"/>
              <a:t>Mejora el estado físico y la salud</a:t>
            </a:r>
          </a:p>
          <a:p>
            <a:pPr marL="285750" indent="-285750" algn="just">
              <a:buFont typeface="Wingdings" panose="05000000000000000000" pitchFamily="2" charset="2"/>
              <a:buChar char="Ø"/>
              <a:defRPr/>
            </a:pPr>
            <a:r>
              <a:rPr lang="es-ES" sz="1600" dirty="0"/>
              <a:t>Absentismo escolar reducido</a:t>
            </a:r>
          </a:p>
          <a:p>
            <a:pPr marL="285750" indent="-285750" algn="just">
              <a:buFont typeface="Wingdings" panose="05000000000000000000" pitchFamily="2" charset="2"/>
              <a:buChar char="Ø"/>
              <a:defRPr/>
            </a:pPr>
            <a:r>
              <a:rPr lang="es-ES" sz="1600" dirty="0"/>
              <a:t>Mejora de las actitudes hacia el aprendizaje entre los jóvenes y la provisión de oportunidades para la "ciudadanía activa" (Sport </a:t>
            </a:r>
            <a:r>
              <a:rPr lang="es-ES" sz="1600" dirty="0" err="1"/>
              <a:t>England</a:t>
            </a:r>
            <a:r>
              <a:rPr lang="es-ES" sz="1600" dirty="0"/>
              <a:t> 1999)</a:t>
            </a:r>
            <a:endParaRPr lang="en-US" sz="1600" dirty="0"/>
          </a:p>
        </p:txBody>
      </p:sp>
      <p:pic>
        <p:nvPicPr>
          <p:cNvPr id="51204"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4443413"/>
            <a:ext cx="1906587"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p:cNvPr>
          <p:cNvSpPr txBox="1"/>
          <p:nvPr/>
        </p:nvSpPr>
        <p:spPr>
          <a:xfrm>
            <a:off x="2484438" y="4443413"/>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p:cNvPr>
          <p:cNvSpPr>
            <a:spLocks noGrp="1"/>
          </p:cNvSpPr>
          <p:nvPr>
            <p:ph type="subTitle" idx="1"/>
          </p:nvPr>
        </p:nvSpPr>
        <p:spPr>
          <a:xfrm>
            <a:off x="468313" y="909638"/>
            <a:ext cx="7989887" cy="488950"/>
          </a:xfrm>
        </p:spPr>
        <p:txBody>
          <a:bodyPr>
            <a:normAutofit fontScale="92500" lnSpcReduction="20000"/>
          </a:bodyPr>
          <a:lstStyle/>
          <a:p>
            <a:pPr algn="l">
              <a:defRPr/>
            </a:pPr>
            <a:r>
              <a:rPr lang="es-ES" sz="1700" i="1" dirty="0">
                <a:solidFill>
                  <a:prstClr val="black">
                    <a:tint val="75000"/>
                  </a:prstClr>
                </a:solidFill>
                <a:latin typeface="Open Sans"/>
              </a:rPr>
              <a:t>„Ser mujer y de Bangladesh, Pakistán, África e India acentúa la diferencia en la participación“ (Carroll, 1993)</a:t>
            </a:r>
            <a:endParaRPr lang="sr-Latn-RS" sz="1700" i="1" dirty="0">
              <a:solidFill>
                <a:prstClr val="black">
                  <a:tint val="75000"/>
                </a:prstClr>
              </a:solidFill>
              <a:latin typeface="MPlantin"/>
            </a:endParaRPr>
          </a:p>
          <a:p>
            <a:pPr algn="l">
              <a:defRPr/>
            </a:pPr>
            <a:endParaRPr lang="sr-Latn-RS" sz="1700" dirty="0">
              <a:solidFill>
                <a:prstClr val="black">
                  <a:tint val="75000"/>
                </a:prstClr>
              </a:solidFill>
              <a:latin typeface="MPlantin"/>
            </a:endParaRPr>
          </a:p>
          <a:p>
            <a:pPr marL="285750" indent="-285750" algn="l">
              <a:buFont typeface="Arial" pitchFamily="34" charset="0"/>
              <a:buChar char="•"/>
              <a:defRPr/>
            </a:pPr>
            <a:endParaRPr lang="sr-Latn-RS" sz="1800" dirty="0">
              <a:solidFill>
                <a:prstClr val="black">
                  <a:tint val="75000"/>
                </a:prstClr>
              </a:solidFill>
              <a:latin typeface="MPlantin"/>
            </a:endParaRPr>
          </a:p>
          <a:p>
            <a:pPr marL="285750" indent="-285750" algn="l">
              <a:buFont typeface="Arial" pitchFamily="34" charset="0"/>
              <a:buChar char="•"/>
              <a:defRPr/>
            </a:pPr>
            <a:endParaRPr lang="sr-Latn-RS" sz="1800" dirty="0">
              <a:solidFill>
                <a:prstClr val="black">
                  <a:tint val="75000"/>
                </a:prstClr>
              </a:solidFill>
              <a:latin typeface="MPlantin"/>
            </a:endParaRPr>
          </a:p>
          <a:p>
            <a:pPr marL="285750" indent="-285750" algn="l">
              <a:buFont typeface="Arial" pitchFamily="34" charset="0"/>
              <a:buChar char="•"/>
              <a:defRPr/>
            </a:pPr>
            <a:endParaRPr lang="sr-Latn-RS" sz="1800" dirty="0">
              <a:solidFill>
                <a:prstClr val="black">
                  <a:tint val="75000"/>
                </a:prstClr>
              </a:solidFill>
              <a:latin typeface="MPlantin"/>
            </a:endParaRPr>
          </a:p>
          <a:p>
            <a:pPr marL="285750" indent="-285750" algn="l">
              <a:buFont typeface="Arial" pitchFamily="34" charset="0"/>
              <a:buChar char="•"/>
              <a:defRPr/>
            </a:pPr>
            <a:endParaRPr lang="sr-Latn-RS" sz="1800" dirty="0">
              <a:solidFill>
                <a:prstClr val="black">
                  <a:tint val="75000"/>
                </a:prstClr>
              </a:solidFill>
              <a:latin typeface="MPlantin"/>
            </a:endParaRPr>
          </a:p>
          <a:p>
            <a:pPr marL="285750" indent="-285750" algn="l">
              <a:buFont typeface="Arial" pitchFamily="34" charset="0"/>
              <a:buChar char="•"/>
              <a:defRPr/>
            </a:pPr>
            <a:endParaRPr lang="sr-Latn-RS" sz="1800" dirty="0">
              <a:solidFill>
                <a:prstClr val="black">
                  <a:tint val="75000"/>
                </a:prstClr>
              </a:solidFill>
              <a:latin typeface="MPlantin"/>
            </a:endParaRPr>
          </a:p>
        </p:txBody>
      </p:sp>
      <p:pic>
        <p:nvPicPr>
          <p:cNvPr id="50179" name="Picture 3"/>
          <p:cNvPicPr>
            <a:picLocks noChangeAspect="1"/>
          </p:cNvPicPr>
          <p:nvPr/>
        </p:nvPicPr>
        <p:blipFill>
          <a:blip r:embed="rId2"/>
          <a:srcRect/>
          <a:stretch>
            <a:fillRect/>
          </a:stretch>
        </p:blipFill>
        <p:spPr bwMode="auto">
          <a:xfrm>
            <a:off x="685800" y="1544638"/>
            <a:ext cx="3171825" cy="2035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4"/>
          <p:cNvPicPr>
            <a:picLocks noChangeAspect="1"/>
          </p:cNvPicPr>
          <p:nvPr/>
        </p:nvPicPr>
        <p:blipFill>
          <a:blip r:embed="rId3"/>
          <a:srcRect/>
          <a:stretch>
            <a:fillRect/>
          </a:stretch>
        </p:blipFill>
        <p:spPr bwMode="auto">
          <a:xfrm>
            <a:off x="4792663" y="1519238"/>
            <a:ext cx="3189287" cy="206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4" descr="C:\Users\Alex\Desktop\Loghi progetto\Erasmus+\eu_flag_co_funded_vect_pos_[cmyk]_right-[Convertit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13" y="4457700"/>
            <a:ext cx="190658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484438" y="4457700"/>
            <a:ext cx="6191250" cy="55245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8" name="Title 1">
            <a:extLst/>
          </p:cNvPr>
          <p:cNvSpPr>
            <a:spLocks noGrp="1"/>
          </p:cNvSpPr>
          <p:nvPr>
            <p:ph type="ctrTitle"/>
          </p:nvPr>
        </p:nvSpPr>
        <p:spPr>
          <a:xfrm>
            <a:off x="685800" y="153988"/>
            <a:ext cx="7772400" cy="473546"/>
          </a:xfrm>
        </p:spPr>
        <p:txBody>
          <a:bodyPr/>
          <a:lstStyle/>
          <a:p>
            <a:pPr>
              <a:defRPr/>
            </a:pPr>
            <a:r>
              <a:rPr lang="es-ES" sz="1800" dirty="0">
                <a:solidFill>
                  <a:prstClr val="white">
                    <a:lumMod val="50000"/>
                  </a:prstClr>
                </a:solidFill>
              </a:rPr>
              <a:t>Unidad 3.3. El papel del </a:t>
            </a:r>
            <a:r>
              <a:rPr lang="es-ES" sz="1800" dirty="0" smtClean="0">
                <a:solidFill>
                  <a:prstClr val="white">
                    <a:lumMod val="50000"/>
                  </a:prstClr>
                </a:solidFill>
              </a:rPr>
              <a:t>deporte</a:t>
            </a:r>
            <a:endParaRPr lang="en-US" sz="1400" dirty="0"/>
          </a:p>
        </p:txBody>
      </p:sp>
      <p:sp>
        <p:nvSpPr>
          <p:cNvPr id="52232" name="Rectángulo 1"/>
          <p:cNvSpPr>
            <a:spLocks noChangeArrowheads="1"/>
          </p:cNvSpPr>
          <p:nvPr/>
        </p:nvSpPr>
        <p:spPr bwMode="auto">
          <a:xfrm>
            <a:off x="468313" y="3725863"/>
            <a:ext cx="79914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es-ES" sz="1600">
                <a:solidFill>
                  <a:srgbClr val="898989"/>
                </a:solidFill>
                <a:latin typeface="Open Sans"/>
                <a:ea typeface="Open Sans"/>
              </a:rPr>
              <a:t>Se necesita empoderar a esos grupos para superar las diferencias obvias que nosotros manejamos todos los días ...</a:t>
            </a:r>
            <a:endParaRPr lang="sr-Latn-RS" altLang="es-ES" sz="1600">
              <a:solidFill>
                <a:srgbClr val="898989"/>
              </a:solidFill>
              <a:latin typeface="MPlantin"/>
              <a:ea typeface="Open Sans"/>
            </a:endParaRP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p:cNvPr>
          <p:cNvSpPr>
            <a:spLocks noGrp="1"/>
          </p:cNvSpPr>
          <p:nvPr>
            <p:ph type="subTitle" idx="1"/>
          </p:nvPr>
        </p:nvSpPr>
        <p:spPr>
          <a:xfrm>
            <a:off x="827088" y="1058863"/>
            <a:ext cx="7200900" cy="2160587"/>
          </a:xfrm>
        </p:spPr>
        <p:txBody>
          <a:bodyPr/>
          <a:lstStyle/>
          <a:p>
            <a:pPr marL="285750" indent="-285750" algn="just">
              <a:buFont typeface="Arial" pitchFamily="34" charset="0"/>
              <a:buChar char="•"/>
              <a:defRPr/>
            </a:pPr>
            <a:r>
              <a:rPr lang="es-ES" sz="1600" dirty="0"/>
              <a:t>El desarrollo de la competencia física básica, que se </a:t>
            </a:r>
            <a:r>
              <a:rPr lang="es-ES" sz="1600" dirty="0" smtClean="0"/>
              <a:t>lleva a cabo  </a:t>
            </a:r>
            <a:r>
              <a:rPr lang="es-ES" sz="1600" dirty="0"/>
              <a:t>a través de la calidad del programa de educación física, tiene un efecto poderoso sobre la autoestima, la confianza y la aceptación por parte de los compañeros (Bailey, 2000)</a:t>
            </a:r>
          </a:p>
          <a:p>
            <a:pPr marL="285750" indent="-285750" algn="just">
              <a:buFont typeface="Arial" pitchFamily="34" charset="0"/>
              <a:buChar char="•"/>
              <a:defRPr/>
            </a:pPr>
            <a:endParaRPr lang="es-ES" sz="1600" dirty="0"/>
          </a:p>
          <a:p>
            <a:pPr marL="285750" indent="-285750" algn="just">
              <a:buFont typeface="Arial" pitchFamily="34" charset="0"/>
              <a:buChar char="•"/>
              <a:defRPr/>
            </a:pPr>
            <a:r>
              <a:rPr lang="es-ES" sz="1600" dirty="0"/>
              <a:t>Los jóvenes con discapacidades tenían muchas menos probabilidades de participar en actividades deportivas extraescolares o extraescolares (</a:t>
            </a:r>
            <a:r>
              <a:rPr lang="es-ES" sz="1600" dirty="0" err="1"/>
              <a:t>Finch</a:t>
            </a:r>
            <a:r>
              <a:rPr lang="es-ES" sz="1600" dirty="0"/>
              <a:t> et al., 2001)</a:t>
            </a:r>
          </a:p>
          <a:p>
            <a:pPr algn="l">
              <a:defRPr/>
            </a:pPr>
            <a:endParaRPr lang="es-ES" sz="1600" dirty="0"/>
          </a:p>
        </p:txBody>
      </p:sp>
      <p:pic>
        <p:nvPicPr>
          <p:cNvPr id="53251"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188" y="4403725"/>
            <a:ext cx="190658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p:cNvPr>
          <p:cNvSpPr txBox="1"/>
          <p:nvPr/>
        </p:nvSpPr>
        <p:spPr>
          <a:xfrm>
            <a:off x="2517775" y="4403725"/>
            <a:ext cx="6335713"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6" name="Title 1">
            <a:extLst/>
          </p:cNvPr>
          <p:cNvSpPr>
            <a:spLocks noGrp="1"/>
          </p:cNvSpPr>
          <p:nvPr>
            <p:ph type="ctrTitle"/>
          </p:nvPr>
        </p:nvSpPr>
        <p:spPr>
          <a:xfrm>
            <a:off x="723900" y="134938"/>
            <a:ext cx="7772400" cy="433387"/>
          </a:xfrm>
        </p:spPr>
        <p:txBody>
          <a:bodyPr/>
          <a:lstStyle/>
          <a:p>
            <a:pPr>
              <a:defRPr/>
            </a:pPr>
            <a:r>
              <a:rPr lang="es-ES" sz="1800" dirty="0">
                <a:solidFill>
                  <a:prstClr val="white">
                    <a:lumMod val="50000"/>
                  </a:prstClr>
                </a:solidFill>
              </a:rPr>
              <a:t>Unidad 3.3. El papel del </a:t>
            </a:r>
            <a:r>
              <a:rPr lang="es-ES" sz="1800" dirty="0" smtClean="0">
                <a:solidFill>
                  <a:prstClr val="white">
                    <a:lumMod val="50000"/>
                  </a:prstClr>
                </a:solidFill>
              </a:rPr>
              <a:t>deporte</a:t>
            </a:r>
            <a:endParaRPr lang="en-US" sz="1400" dirty="0"/>
          </a:p>
        </p:txBody>
      </p:sp>
      <p:sp>
        <p:nvSpPr>
          <p:cNvPr id="53254" name="Rectángulo 1"/>
          <p:cNvSpPr>
            <a:spLocks noChangeArrowheads="1"/>
          </p:cNvSpPr>
          <p:nvPr/>
        </p:nvSpPr>
        <p:spPr bwMode="auto">
          <a:xfrm>
            <a:off x="827088" y="3419475"/>
            <a:ext cx="7200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just">
              <a:spcBef>
                <a:spcPct val="20000"/>
              </a:spcBef>
              <a:buFont typeface="Arial" pitchFamily="34" charset="0"/>
              <a:buChar char="•"/>
            </a:pPr>
            <a:r>
              <a:rPr lang="es-ES" altLang="es-ES" sz="1600" dirty="0">
                <a:solidFill>
                  <a:srgbClr val="898989"/>
                </a:solidFill>
                <a:latin typeface="Open Sans"/>
                <a:ea typeface="Open Sans"/>
              </a:rPr>
              <a:t>¡Es esencial que los niños y los jóvenes tengan oportunidades de participar, sin ninguna discusión sobre la exclusión social!</a:t>
            </a:r>
            <a:endParaRPr lang="sr-Latn-RS" altLang="es-ES" sz="1600" dirty="0">
              <a:solidFill>
                <a:srgbClr val="898989"/>
              </a:solidFill>
              <a:ea typeface="Open Sans"/>
            </a:endParaRPr>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p:cNvPr>
          <p:cNvSpPr>
            <a:spLocks noGrp="1"/>
          </p:cNvSpPr>
          <p:nvPr>
            <p:ph type="subTitle" idx="1"/>
          </p:nvPr>
        </p:nvSpPr>
        <p:spPr>
          <a:xfrm>
            <a:off x="395536" y="998538"/>
            <a:ext cx="4608512" cy="2246312"/>
          </a:xfrm>
        </p:spPr>
        <p:txBody>
          <a:bodyPr>
            <a:noAutofit/>
          </a:bodyPr>
          <a:lstStyle/>
          <a:p>
            <a:pPr marL="285750" indent="-285750" algn="just">
              <a:buFont typeface="Arial" pitchFamily="34" charset="0"/>
              <a:buChar char="•"/>
              <a:defRPr/>
            </a:pPr>
            <a:r>
              <a:rPr lang="es-ES" sz="1600" dirty="0">
                <a:solidFill>
                  <a:prstClr val="black">
                    <a:tint val="75000"/>
                  </a:prstClr>
                </a:solidFill>
              </a:rPr>
              <a:t>La educación física y el deporte escolar proporcionan entornos apropiados para promover el desarrollo personal y social de los jóvenes.</a:t>
            </a:r>
          </a:p>
          <a:p>
            <a:pPr marL="285750" indent="-285750" algn="just">
              <a:buFont typeface="Arial" pitchFamily="34" charset="0"/>
              <a:buChar char="•"/>
              <a:defRPr/>
            </a:pPr>
            <a:r>
              <a:rPr lang="es-ES" sz="1600" dirty="0">
                <a:solidFill>
                  <a:prstClr val="black">
                    <a:tint val="75000"/>
                  </a:prstClr>
                </a:solidFill>
              </a:rPr>
              <a:t>Empoderar a los grupos sociales vulnerables a través de los deportes (predominantemente niños) es una de las formas más efectivas de conectarlos y volver a involucrarlos.</a:t>
            </a:r>
            <a:endParaRPr lang="sr-Latn-RS" sz="1600" dirty="0">
              <a:solidFill>
                <a:prstClr val="black">
                  <a:tint val="75000"/>
                </a:prstClr>
              </a:solidFill>
            </a:endParaRPr>
          </a:p>
          <a:p>
            <a:pPr marL="342900" indent="-342900" algn="l">
              <a:buFont typeface="Arial" pitchFamily="34" charset="0"/>
              <a:buChar char="•"/>
              <a:defRPr/>
            </a:pPr>
            <a:endParaRPr lang="sr-Latn-RS" sz="1600" dirty="0">
              <a:solidFill>
                <a:prstClr val="black">
                  <a:tint val="75000"/>
                </a:prstClr>
              </a:solidFill>
            </a:endParaRPr>
          </a:p>
          <a:p>
            <a:pPr marL="342900" indent="-342900" algn="l">
              <a:buFont typeface="Arial" pitchFamily="34" charset="0"/>
              <a:buChar char="•"/>
              <a:defRPr/>
            </a:pPr>
            <a:endParaRPr lang="sr-Latn-RS" sz="1600" dirty="0">
              <a:solidFill>
                <a:prstClr val="black">
                  <a:tint val="75000"/>
                </a:prstClr>
              </a:solidFill>
            </a:endParaRPr>
          </a:p>
          <a:p>
            <a:pPr marL="342900" indent="-342900" algn="l">
              <a:buFont typeface="Arial" pitchFamily="34" charset="0"/>
              <a:buChar char="•"/>
              <a:defRPr/>
            </a:pPr>
            <a:endParaRPr lang="sr-Latn-RS" sz="1600" dirty="0">
              <a:solidFill>
                <a:prstClr val="black">
                  <a:tint val="75000"/>
                </a:prstClr>
              </a:solidFill>
            </a:endParaRPr>
          </a:p>
          <a:p>
            <a:pPr marL="342900" indent="-342900" algn="l">
              <a:buFont typeface="Arial" pitchFamily="34" charset="0"/>
              <a:buChar char="•"/>
              <a:defRPr/>
            </a:pPr>
            <a:endParaRPr lang="sr-Latn-RS" sz="1600" dirty="0">
              <a:solidFill>
                <a:prstClr val="black">
                  <a:tint val="75000"/>
                </a:prstClr>
              </a:solidFill>
            </a:endParaRPr>
          </a:p>
          <a:p>
            <a:pPr>
              <a:defRPr/>
            </a:pPr>
            <a:endParaRPr lang="sr-Latn-RS" sz="1600" dirty="0">
              <a:solidFill>
                <a:prstClr val="black">
                  <a:tint val="75000"/>
                </a:prstClr>
              </a:solidFill>
            </a:endParaRPr>
          </a:p>
          <a:p>
            <a:pPr algn="l">
              <a:defRPr/>
            </a:pPr>
            <a:endParaRPr lang="en-US" sz="1600" dirty="0"/>
          </a:p>
        </p:txBody>
      </p:sp>
      <p:pic>
        <p:nvPicPr>
          <p:cNvPr id="52227" name="Picture 3"/>
          <p:cNvPicPr>
            <a:picLocks noChangeAspect="1"/>
          </p:cNvPicPr>
          <p:nvPr/>
        </p:nvPicPr>
        <p:blipFill>
          <a:blip r:embed="rId2"/>
          <a:srcRect/>
          <a:stretch>
            <a:fillRect/>
          </a:stretch>
        </p:blipFill>
        <p:spPr bwMode="auto">
          <a:xfrm>
            <a:off x="5191125" y="2690813"/>
            <a:ext cx="2908300" cy="1562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3"/>
          <p:cNvPicPr>
            <a:picLocks noChangeAspect="1"/>
          </p:cNvPicPr>
          <p:nvPr/>
        </p:nvPicPr>
        <p:blipFill>
          <a:blip r:embed="rId3"/>
          <a:srcRect/>
          <a:stretch>
            <a:fillRect/>
          </a:stretch>
        </p:blipFill>
        <p:spPr bwMode="auto">
          <a:xfrm>
            <a:off x="5191125" y="992188"/>
            <a:ext cx="2957513" cy="1482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4" descr="C:\Users\Alex\Desktop\Loghi progetto\Erasmus+\eu_flag_co_funded_vect_pos_[cmyk]_right-[Convertit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800" y="4468813"/>
            <a:ext cx="1906588"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465388" y="4481513"/>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8" name="Title 1">
            <a:extLst/>
          </p:cNvPr>
          <p:cNvSpPr>
            <a:spLocks noGrp="1"/>
          </p:cNvSpPr>
          <p:nvPr>
            <p:ph type="ctrTitle"/>
          </p:nvPr>
        </p:nvSpPr>
        <p:spPr>
          <a:xfrm>
            <a:off x="1049338" y="123825"/>
            <a:ext cx="7099300" cy="433388"/>
          </a:xfrm>
        </p:spPr>
        <p:txBody>
          <a:bodyPr/>
          <a:lstStyle/>
          <a:p>
            <a:pPr>
              <a:defRPr/>
            </a:pPr>
            <a:r>
              <a:rPr lang="es-ES" sz="1800" dirty="0"/>
              <a:t>Unidad 3.4. El papel de la educación física y el deporte </a:t>
            </a:r>
            <a:r>
              <a:rPr lang="es-ES" sz="1800" dirty="0" smtClean="0"/>
              <a:t>escolar</a:t>
            </a:r>
            <a:endParaRPr lang="en-US" sz="1800" dirty="0"/>
          </a:p>
        </p:txBody>
      </p:sp>
      <p:sp>
        <p:nvSpPr>
          <p:cNvPr id="2" name="Rectángulo 1"/>
          <p:cNvSpPr/>
          <p:nvPr/>
        </p:nvSpPr>
        <p:spPr>
          <a:xfrm>
            <a:off x="862013" y="3294063"/>
            <a:ext cx="3848100" cy="830262"/>
          </a:xfrm>
          <a:prstGeom prst="rect">
            <a:avLst/>
          </a:prstGeom>
        </p:spPr>
        <p:txBody>
          <a:bodyPr>
            <a:spAutoFit/>
          </a:bodyPr>
          <a:lstStyle/>
          <a:p>
            <a:pPr algn="ctr">
              <a:defRPr/>
            </a:pPr>
            <a:r>
              <a:rPr lang="es-ES" sz="1600" dirty="0">
                <a:solidFill>
                  <a:schemeClr val="bg1">
                    <a:lumMod val="50000"/>
                  </a:schemeClr>
                </a:solidFill>
                <a:latin typeface="Open Sans"/>
              </a:rPr>
              <a:t>El deporte es una herramienta que tiene un poder para conectar a diferentes personas y hacerlas iguales.</a:t>
            </a:r>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685800" y="3732213"/>
            <a:ext cx="7772400" cy="355600"/>
          </a:xfrm>
        </p:spPr>
        <p:txBody>
          <a:bodyPr/>
          <a:lstStyle/>
          <a:p>
            <a:pPr>
              <a:defRPr/>
            </a:pPr>
            <a:r>
              <a:rPr lang="es-ES" dirty="0" smtClean="0"/>
              <a:t>Fin de la unidad 3</a:t>
            </a:r>
            <a:endParaRPr lang="en-US" dirty="0"/>
          </a:p>
        </p:txBody>
      </p:sp>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olo 1"/>
          <p:cNvSpPr>
            <a:spLocks noGrp="1"/>
          </p:cNvSpPr>
          <p:nvPr>
            <p:ph type="ctrTitle"/>
          </p:nvPr>
        </p:nvSpPr>
        <p:spPr>
          <a:xfrm>
            <a:off x="1116013" y="3435350"/>
            <a:ext cx="7151687" cy="393700"/>
          </a:xfrm>
        </p:spPr>
        <p:txBody>
          <a:bodyPr/>
          <a:lstStyle/>
          <a:p>
            <a:pPr eaLnBrk="1" hangingPunct="1"/>
            <a:r>
              <a:rPr lang="it-IT" altLang="en-US" sz="1800" dirty="0" smtClean="0">
                <a:solidFill>
                  <a:srgbClr val="7F7F7F"/>
                </a:solidFill>
                <a:latin typeface="Open Sans"/>
                <a:ea typeface="Open Sans"/>
                <a:cs typeface="Open Sans"/>
              </a:rPr>
              <a:t>Unidad 4. Transformando comunidades a través del deporte</a:t>
            </a:r>
          </a:p>
        </p:txBody>
      </p:sp>
      <p:pic>
        <p:nvPicPr>
          <p:cNvPr id="56323"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4481513"/>
            <a:ext cx="19065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466975" y="4481513"/>
            <a:ext cx="6337300"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2200275" y="155575"/>
            <a:ext cx="4897438" cy="546100"/>
          </a:xfrm>
        </p:spPr>
        <p:txBody>
          <a:bodyPr/>
          <a:lstStyle/>
          <a:p>
            <a:pPr>
              <a:defRPr/>
            </a:pPr>
            <a:r>
              <a:rPr lang="en-US" dirty="0" err="1"/>
              <a:t>C</a:t>
            </a:r>
            <a:r>
              <a:rPr lang="en-US" dirty="0" err="1" smtClean="0"/>
              <a:t>ontacto</a:t>
            </a:r>
            <a:endParaRPr lang="en-US" dirty="0"/>
          </a:p>
        </p:txBody>
      </p:sp>
      <p:sp>
        <p:nvSpPr>
          <p:cNvPr id="3" name="Content Placeholder 2">
            <a:extLst/>
          </p:cNvPr>
          <p:cNvSpPr>
            <a:spLocks noGrp="1"/>
          </p:cNvSpPr>
          <p:nvPr>
            <p:ph idx="1"/>
          </p:nvPr>
        </p:nvSpPr>
        <p:spPr>
          <a:xfrm>
            <a:off x="755650" y="965200"/>
            <a:ext cx="7786688" cy="2901950"/>
          </a:xfrm>
        </p:spPr>
        <p:txBody>
          <a:bodyPr/>
          <a:lstStyle/>
          <a:p>
            <a:pPr marL="0" indent="0" algn="ctr" eaLnBrk="1" fontAlgn="auto" hangingPunct="1">
              <a:spcAft>
                <a:spcPts val="0"/>
              </a:spcAft>
              <a:buFont typeface="Arial" pitchFamily="34" charset="0"/>
              <a:buNone/>
              <a:defRPr/>
            </a:pPr>
            <a:r>
              <a:rPr lang="es-ES" sz="1800" dirty="0" smtClean="0"/>
              <a:t>Facultad </a:t>
            </a:r>
            <a:r>
              <a:rPr lang="es-ES" sz="1800" dirty="0"/>
              <a:t>de Deporte y Educación Física,</a:t>
            </a:r>
          </a:p>
          <a:p>
            <a:pPr marL="0" indent="0" algn="ctr" eaLnBrk="1" fontAlgn="auto" hangingPunct="1">
              <a:spcAft>
                <a:spcPts val="0"/>
              </a:spcAft>
              <a:buFont typeface="Arial" pitchFamily="34" charset="0"/>
              <a:buNone/>
              <a:defRPr/>
            </a:pPr>
            <a:r>
              <a:rPr lang="es-ES" sz="1800" dirty="0"/>
              <a:t>Universidad de </a:t>
            </a:r>
            <a:r>
              <a:rPr lang="es-ES" sz="1800" dirty="0" err="1"/>
              <a:t>Novi</a:t>
            </a:r>
            <a:r>
              <a:rPr lang="es-ES" sz="1800" dirty="0"/>
              <a:t> </a:t>
            </a:r>
            <a:r>
              <a:rPr lang="es-ES" sz="1800" dirty="0" err="1"/>
              <a:t>Sad</a:t>
            </a:r>
            <a:r>
              <a:rPr lang="es-ES" sz="1800" dirty="0"/>
              <a:t>, </a:t>
            </a:r>
            <a:r>
              <a:rPr lang="es-ES" sz="1800" dirty="0" err="1" smtClean="0"/>
              <a:t>Serbi</a:t>
            </a:r>
            <a:endParaRPr lang="es-ES" sz="1800" dirty="0" smtClean="0"/>
          </a:p>
          <a:p>
            <a:pPr marL="0" indent="0" algn="ctr" eaLnBrk="1" fontAlgn="auto" hangingPunct="1">
              <a:spcAft>
                <a:spcPts val="0"/>
              </a:spcAft>
              <a:buFont typeface="Arial" pitchFamily="34" charset="0"/>
              <a:buNone/>
              <a:defRPr/>
            </a:pPr>
            <a:r>
              <a:rPr lang="en-GB" sz="1800" dirty="0" smtClean="0"/>
              <a:t>Ass</a:t>
            </a:r>
            <a:r>
              <a:rPr lang="en-GB" sz="1800" dirty="0"/>
              <a:t>. Prof. </a:t>
            </a:r>
            <a:r>
              <a:rPr lang="en-GB" sz="1800" dirty="0" err="1"/>
              <a:t>Ivana</a:t>
            </a:r>
            <a:r>
              <a:rPr lang="en-GB" sz="1800" dirty="0"/>
              <a:t> </a:t>
            </a:r>
            <a:r>
              <a:rPr lang="en-GB" sz="1800" dirty="0" err="1"/>
              <a:t>Milovanovi</a:t>
            </a:r>
            <a:r>
              <a:rPr lang="sr-Latn-RS" sz="1800" dirty="0"/>
              <a:t>ć</a:t>
            </a:r>
          </a:p>
          <a:p>
            <a:pPr marL="0" indent="0" algn="ctr" eaLnBrk="1" fontAlgn="auto" hangingPunct="1">
              <a:spcAft>
                <a:spcPts val="0"/>
              </a:spcAft>
              <a:buFont typeface="Arial" pitchFamily="34" charset="0"/>
              <a:buNone/>
              <a:defRPr/>
            </a:pPr>
            <a:r>
              <a:rPr lang="sr-Latn-RS" sz="1800" dirty="0">
                <a:hlinkClick r:id="rId2"/>
              </a:rPr>
              <a:t>i.a.milovanovic@gmail.com</a:t>
            </a:r>
            <a:endParaRPr lang="sr-Latn-RS" sz="1800" dirty="0"/>
          </a:p>
          <a:p>
            <a:pPr algn="ctr" eaLnBrk="1" fontAlgn="auto" hangingPunct="1">
              <a:spcAft>
                <a:spcPts val="0"/>
              </a:spcAft>
              <a:defRPr/>
            </a:pPr>
            <a:endParaRPr lang="sr-Latn-RS" sz="1800" dirty="0"/>
          </a:p>
          <a:p>
            <a:pPr marL="0" indent="0" algn="ctr" fontAlgn="auto">
              <a:spcBef>
                <a:spcPts val="0"/>
              </a:spcBef>
              <a:spcAft>
                <a:spcPts val="0"/>
              </a:spcAft>
              <a:buFont typeface="Arial" pitchFamily="34" charset="0"/>
              <a:buNone/>
              <a:defRPr/>
            </a:pPr>
            <a:r>
              <a:rPr lang="de-AT" sz="1800" dirty="0" smtClean="0">
                <a:solidFill>
                  <a:schemeClr val="bg1">
                    <a:lumMod val="50000"/>
                  </a:schemeClr>
                </a:solidFill>
                <a:latin typeface="Open Sans"/>
              </a:rPr>
              <a:t>Únete a nosotros:</a:t>
            </a:r>
            <a:endParaRPr lang="de-AT" sz="1800" dirty="0">
              <a:solidFill>
                <a:schemeClr val="bg1">
                  <a:lumMod val="50000"/>
                </a:schemeClr>
              </a:solidFill>
              <a:latin typeface="Open Sans"/>
            </a:endParaRPr>
          </a:p>
          <a:p>
            <a:pPr marL="0" indent="0" algn="ctr" fontAlgn="auto">
              <a:spcBef>
                <a:spcPts val="0"/>
              </a:spcBef>
              <a:spcAft>
                <a:spcPts val="0"/>
              </a:spcAft>
              <a:buFont typeface="Arial" pitchFamily="34" charset="0"/>
              <a:buNone/>
              <a:defRPr/>
            </a:pPr>
            <a:r>
              <a:rPr lang="de-AT" sz="1800" dirty="0" smtClean="0">
                <a:solidFill>
                  <a:schemeClr val="bg1">
                    <a:lumMod val="50000"/>
                  </a:schemeClr>
                </a:solidFill>
                <a:latin typeface="Open Sans"/>
              </a:rPr>
              <a:t>Página web </a:t>
            </a:r>
            <a:r>
              <a:rPr lang="de-AT" sz="1800" dirty="0">
                <a:solidFill>
                  <a:schemeClr val="bg1">
                    <a:lumMod val="50000"/>
                  </a:schemeClr>
                </a:solidFill>
                <a:latin typeface="Open Sans"/>
              </a:rPr>
              <a:t>– </a:t>
            </a:r>
            <a:r>
              <a:rPr lang="de-AT" sz="1800" dirty="0">
                <a:solidFill>
                  <a:schemeClr val="bg1">
                    <a:lumMod val="50000"/>
                  </a:schemeClr>
                </a:solidFill>
                <a:latin typeface="Open Sans"/>
                <a:hlinkClick r:id="rId3"/>
              </a:rPr>
              <a:t>www.sportsave.eu</a:t>
            </a:r>
            <a:endParaRPr lang="de-AT" sz="1800" dirty="0">
              <a:solidFill>
                <a:schemeClr val="bg1">
                  <a:lumMod val="50000"/>
                </a:schemeClr>
              </a:solidFill>
              <a:latin typeface="Open Sans"/>
            </a:endParaRPr>
          </a:p>
          <a:p>
            <a:pPr marL="0" indent="0" algn="ctr" fontAlgn="auto">
              <a:spcBef>
                <a:spcPts val="0"/>
              </a:spcBef>
              <a:spcAft>
                <a:spcPts val="0"/>
              </a:spcAft>
              <a:buFont typeface="Arial" pitchFamily="34" charset="0"/>
              <a:buNone/>
              <a:defRPr/>
            </a:pPr>
            <a:r>
              <a:rPr lang="de-AT" sz="1800" dirty="0">
                <a:solidFill>
                  <a:schemeClr val="bg1">
                    <a:lumMod val="50000"/>
                  </a:schemeClr>
                </a:solidFill>
                <a:latin typeface="Open Sans"/>
              </a:rPr>
              <a:t>Moodle - </a:t>
            </a:r>
            <a:r>
              <a:rPr lang="de-AT" sz="1800" dirty="0">
                <a:solidFill>
                  <a:schemeClr val="bg1">
                    <a:lumMod val="50000"/>
                  </a:schemeClr>
                </a:solidFill>
                <a:latin typeface="Open Sans"/>
                <a:hlinkClick r:id="rId4"/>
              </a:rPr>
              <a:t>http://moodle.sportsave.eu/</a:t>
            </a:r>
            <a:endParaRPr lang="de-AT" sz="1800" dirty="0">
              <a:solidFill>
                <a:schemeClr val="bg1">
                  <a:lumMod val="50000"/>
                </a:schemeClr>
              </a:solidFill>
              <a:latin typeface="Open Sans"/>
            </a:endParaRPr>
          </a:p>
          <a:p>
            <a:pPr algn="ctr" eaLnBrk="1" fontAlgn="auto" hangingPunct="1">
              <a:spcAft>
                <a:spcPts val="0"/>
              </a:spcAft>
              <a:defRPr/>
            </a:pPr>
            <a:endParaRPr lang="de-AT" sz="1800" dirty="0"/>
          </a:p>
          <a:p>
            <a:pPr algn="ctr">
              <a:defRPr/>
            </a:pPr>
            <a:endParaRPr lang="en-US" sz="1800" dirty="0"/>
          </a:p>
        </p:txBody>
      </p:sp>
      <p:pic>
        <p:nvPicPr>
          <p:cNvPr id="11268" name="Picture 4" descr="C:\Users\Alex\Desktop\Loghi progetto\Erasmus+\eu_flag_co_funded_vect_pos_[cmyk]_right-[Convertit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313" y="4481513"/>
            <a:ext cx="19065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D:\Users\Ana\Dropbox\KINEZIOLOGIJA\PROJEKTI\2017\SAVE+\LOGOS\28616759_140088500144584_281738941848523249_o.jpg"/>
          <p:cNvPicPr>
            <a:picLocks noChangeAspect="1" noChangeArrowheads="1"/>
          </p:cNvPicPr>
          <p:nvPr/>
        </p:nvPicPr>
        <p:blipFill>
          <a:blip r:embed="rId6">
            <a:extLst>
              <a:ext uri="{28A0092B-C50C-407E-A947-70E740481C1C}">
                <a14:useLocalDpi xmlns:a14="http://schemas.microsoft.com/office/drawing/2010/main" val="0"/>
              </a:ext>
            </a:extLst>
          </a:blip>
          <a:srcRect l="24341" r="26637"/>
          <a:stretch>
            <a:fillRect/>
          </a:stretch>
        </p:blipFill>
        <p:spPr bwMode="auto">
          <a:xfrm>
            <a:off x="142875" y="150813"/>
            <a:ext cx="693738"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4">
            <a:extLst/>
          </p:cNvPr>
          <p:cNvSpPr txBox="1"/>
          <p:nvPr/>
        </p:nvSpPr>
        <p:spPr>
          <a:xfrm>
            <a:off x="2522538" y="4452938"/>
            <a:ext cx="6335712" cy="554037"/>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olo 1"/>
          <p:cNvSpPr>
            <a:spLocks noGrp="1"/>
          </p:cNvSpPr>
          <p:nvPr>
            <p:ph type="ctrTitle"/>
          </p:nvPr>
        </p:nvSpPr>
        <p:spPr>
          <a:xfrm>
            <a:off x="1371600" y="268288"/>
            <a:ext cx="6400800" cy="431800"/>
          </a:xfrm>
        </p:spPr>
        <p:txBody>
          <a:bodyPr/>
          <a:lstStyle/>
          <a:p>
            <a:pPr eaLnBrk="1" hangingPunct="1"/>
            <a:r>
              <a:rPr lang="hu-HU" altLang="en-US" smtClean="0">
                <a:solidFill>
                  <a:srgbClr val="7F7F7F"/>
                </a:solidFill>
                <a:latin typeface="Open Sans"/>
                <a:ea typeface="Open Sans"/>
                <a:cs typeface="Open Sans"/>
              </a:rPr>
              <a:t>Contact</a:t>
            </a:r>
            <a:r>
              <a:rPr lang="es-ES" altLang="en-US" smtClean="0">
                <a:solidFill>
                  <a:srgbClr val="7F7F7F"/>
                </a:solidFill>
                <a:latin typeface="Open Sans"/>
                <a:ea typeface="Open Sans"/>
                <a:cs typeface="Open Sans"/>
              </a:rPr>
              <a:t>o</a:t>
            </a:r>
            <a:endParaRPr lang="it-IT" altLang="en-US" smtClean="0">
              <a:solidFill>
                <a:srgbClr val="7F7F7F"/>
              </a:solidFill>
              <a:latin typeface="Open Sans"/>
              <a:ea typeface="Open Sans"/>
              <a:cs typeface="Open Sans"/>
            </a:endParaRPr>
          </a:p>
        </p:txBody>
      </p:sp>
      <p:sp>
        <p:nvSpPr>
          <p:cNvPr id="3" name="Sottotitolo 2">
            <a:extLst/>
          </p:cNvPr>
          <p:cNvSpPr>
            <a:spLocks noGrp="1"/>
          </p:cNvSpPr>
          <p:nvPr>
            <p:ph type="subTitle" idx="1"/>
          </p:nvPr>
        </p:nvSpPr>
        <p:spPr>
          <a:xfrm>
            <a:off x="1384300" y="1058863"/>
            <a:ext cx="6400800" cy="1728787"/>
          </a:xfrm>
        </p:spPr>
        <p:txBody>
          <a:bodyPr rtlCol="0">
            <a:noAutofit/>
          </a:bodyPr>
          <a:lstStyle/>
          <a:p>
            <a:pPr eaLnBrk="1" fontAlgn="auto" hangingPunct="1">
              <a:spcAft>
                <a:spcPts val="0"/>
              </a:spcAft>
              <a:defRPr/>
            </a:pPr>
            <a:r>
              <a:rPr lang="sr-Latn-RS" sz="2000" dirty="0" smtClean="0"/>
              <a:t>PROFESOR </a:t>
            </a:r>
            <a:endParaRPr lang="de-AT" sz="2000" dirty="0"/>
          </a:p>
          <a:p>
            <a:pPr eaLnBrk="1" fontAlgn="auto" hangingPunct="1">
              <a:spcAft>
                <a:spcPts val="0"/>
              </a:spcAft>
              <a:defRPr/>
            </a:pPr>
            <a:r>
              <a:rPr lang="es-ES" sz="1800" dirty="0"/>
              <a:t>Facultad de deporte y educación física,</a:t>
            </a:r>
          </a:p>
          <a:p>
            <a:pPr eaLnBrk="1" fontAlgn="auto" hangingPunct="1">
              <a:spcAft>
                <a:spcPts val="0"/>
              </a:spcAft>
              <a:defRPr/>
            </a:pPr>
            <a:r>
              <a:rPr lang="es-ES" sz="1800" dirty="0"/>
              <a:t>Universidad de </a:t>
            </a:r>
            <a:r>
              <a:rPr lang="es-ES" sz="1800" dirty="0" err="1"/>
              <a:t>Novi</a:t>
            </a:r>
            <a:r>
              <a:rPr lang="es-ES" sz="1800" dirty="0"/>
              <a:t> </a:t>
            </a:r>
            <a:r>
              <a:rPr lang="es-ES" sz="1800" dirty="0" err="1"/>
              <a:t>Sad</a:t>
            </a:r>
            <a:r>
              <a:rPr lang="es-ES" sz="1800" dirty="0"/>
              <a:t>, </a:t>
            </a:r>
            <a:r>
              <a:rPr lang="es-ES" sz="1800" dirty="0" smtClean="0"/>
              <a:t>Serbia</a:t>
            </a:r>
          </a:p>
          <a:p>
            <a:pPr marL="285750" indent="-285750" eaLnBrk="1" fontAlgn="auto" hangingPunct="1">
              <a:spcAft>
                <a:spcPts val="0"/>
              </a:spcAft>
              <a:buFont typeface="Arial" pitchFamily="34" charset="0"/>
              <a:buChar char="•"/>
              <a:defRPr/>
            </a:pPr>
            <a:r>
              <a:rPr lang="sr-Latn-RS" sz="1800" dirty="0" smtClean="0"/>
              <a:t>Phd </a:t>
            </a:r>
            <a:r>
              <a:rPr lang="sr-Latn-RS" sz="1800" dirty="0"/>
              <a:t>Patrik Drid</a:t>
            </a:r>
          </a:p>
          <a:p>
            <a:pPr marL="285750" indent="-285750" eaLnBrk="1" fontAlgn="auto" hangingPunct="1">
              <a:spcAft>
                <a:spcPts val="0"/>
              </a:spcAft>
              <a:buFont typeface="Arial" pitchFamily="34" charset="0"/>
              <a:buChar char="•"/>
              <a:defRPr/>
            </a:pPr>
            <a:r>
              <a:rPr lang="sr-Latn-RS" sz="1800" dirty="0"/>
              <a:t>patrikdrid@gmail.com</a:t>
            </a:r>
            <a:endParaRPr lang="de-AT" sz="1800" dirty="0"/>
          </a:p>
          <a:p>
            <a:pPr eaLnBrk="1" fontAlgn="auto" hangingPunct="1">
              <a:spcAft>
                <a:spcPts val="0"/>
              </a:spcAft>
              <a:defRPr/>
            </a:pPr>
            <a:endParaRPr lang="de-AT" sz="2000" dirty="0"/>
          </a:p>
        </p:txBody>
      </p:sp>
      <p:sp>
        <p:nvSpPr>
          <p:cNvPr id="5" name="Rectangle 4">
            <a:extLst/>
          </p:cNvPr>
          <p:cNvSpPr/>
          <p:nvPr/>
        </p:nvSpPr>
        <p:spPr>
          <a:xfrm>
            <a:off x="2459038" y="3003550"/>
            <a:ext cx="3929062" cy="646113"/>
          </a:xfrm>
          <a:prstGeom prst="rect">
            <a:avLst/>
          </a:prstGeom>
        </p:spPr>
        <p:txBody>
          <a:bodyPr wrap="none">
            <a:spAutoFit/>
          </a:bodyPr>
          <a:lstStyle/>
          <a:p>
            <a:pPr eaLnBrk="1" fontAlgn="auto" hangingPunct="1">
              <a:spcBef>
                <a:spcPts val="0"/>
              </a:spcBef>
              <a:spcAft>
                <a:spcPts val="0"/>
              </a:spcAft>
              <a:defRPr/>
            </a:pPr>
            <a:r>
              <a:rPr lang="de-AT" dirty="0" smtClean="0">
                <a:solidFill>
                  <a:schemeClr val="bg1">
                    <a:lumMod val="50000"/>
                  </a:schemeClr>
                </a:solidFill>
                <a:latin typeface="Open Sans"/>
                <a:cs typeface="+mn-cs"/>
              </a:rPr>
              <a:t>Página web </a:t>
            </a:r>
            <a:r>
              <a:rPr lang="de-AT" dirty="0">
                <a:solidFill>
                  <a:schemeClr val="bg1">
                    <a:lumMod val="50000"/>
                  </a:schemeClr>
                </a:solidFill>
                <a:latin typeface="Open Sans"/>
                <a:cs typeface="+mn-cs"/>
              </a:rPr>
              <a:t>– </a:t>
            </a:r>
            <a:r>
              <a:rPr lang="de-AT" dirty="0">
                <a:solidFill>
                  <a:schemeClr val="bg1">
                    <a:lumMod val="50000"/>
                  </a:schemeClr>
                </a:solidFill>
                <a:latin typeface="Open Sans"/>
                <a:cs typeface="+mn-cs"/>
                <a:hlinkClick r:id="rId2"/>
              </a:rPr>
              <a:t>www.sportsave.eu</a:t>
            </a:r>
            <a:endParaRPr lang="de-AT" dirty="0">
              <a:solidFill>
                <a:schemeClr val="bg1">
                  <a:lumMod val="50000"/>
                </a:schemeClr>
              </a:solidFill>
              <a:latin typeface="Open Sans"/>
              <a:cs typeface="+mn-cs"/>
            </a:endParaRPr>
          </a:p>
          <a:p>
            <a:pPr eaLnBrk="1" fontAlgn="auto" hangingPunct="1">
              <a:spcBef>
                <a:spcPts val="0"/>
              </a:spcBef>
              <a:spcAft>
                <a:spcPts val="0"/>
              </a:spcAft>
              <a:defRPr/>
            </a:pPr>
            <a:r>
              <a:rPr lang="de-AT" dirty="0">
                <a:solidFill>
                  <a:schemeClr val="bg1">
                    <a:lumMod val="50000"/>
                  </a:schemeClr>
                </a:solidFill>
                <a:latin typeface="Open Sans"/>
                <a:cs typeface="+mn-cs"/>
              </a:rPr>
              <a:t>Moodle - </a:t>
            </a:r>
            <a:r>
              <a:rPr lang="de-AT" dirty="0">
                <a:solidFill>
                  <a:schemeClr val="bg1">
                    <a:lumMod val="50000"/>
                  </a:schemeClr>
                </a:solidFill>
                <a:latin typeface="Open Sans"/>
                <a:cs typeface="+mn-cs"/>
                <a:hlinkClick r:id="rId3"/>
              </a:rPr>
              <a:t>http://moodle.sportsave.eu/</a:t>
            </a:r>
            <a:endParaRPr lang="de-AT" dirty="0">
              <a:solidFill>
                <a:schemeClr val="bg1">
                  <a:lumMod val="50000"/>
                </a:schemeClr>
              </a:solidFill>
              <a:latin typeface="Open Sans"/>
              <a:cs typeface="+mn-cs"/>
            </a:endParaRPr>
          </a:p>
        </p:txBody>
      </p:sp>
      <p:pic>
        <p:nvPicPr>
          <p:cNvPr id="57349" name="Picture 4" descr="C:\Users\Alex\Desktop\Loghi progetto\Erasmus+\eu_flag_co_funded_vect_pos_[cmyk]_right-[Convertit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513" y="4287838"/>
            <a:ext cx="1906587"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555875" y="4287838"/>
            <a:ext cx="6335713"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p:cNvPr>
          <p:cNvSpPr>
            <a:spLocks noGrp="1"/>
          </p:cNvSpPr>
          <p:nvPr>
            <p:ph type="subTitle" idx="1"/>
          </p:nvPr>
        </p:nvSpPr>
        <p:spPr>
          <a:xfrm>
            <a:off x="1238250" y="398463"/>
            <a:ext cx="6400800" cy="434975"/>
          </a:xfrm>
        </p:spPr>
        <p:txBody>
          <a:bodyPr rtlCol="0">
            <a:normAutofit lnSpcReduction="10000"/>
          </a:bodyPr>
          <a:lstStyle/>
          <a:p>
            <a:pPr eaLnBrk="1" fontAlgn="auto" hangingPunct="1">
              <a:spcAft>
                <a:spcPts val="0"/>
              </a:spcAft>
              <a:defRPr/>
            </a:pPr>
            <a:r>
              <a:rPr lang="es-ES" b="1" dirty="0" smtClean="0"/>
              <a:t>Contenido</a:t>
            </a:r>
            <a:endParaRPr lang="en-US" b="1" dirty="0"/>
          </a:p>
        </p:txBody>
      </p:sp>
      <p:pic>
        <p:nvPicPr>
          <p:cNvPr id="58371"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4287838"/>
            <a:ext cx="1906587"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CasellaDiTesto 4"/>
          <p:cNvSpPr txBox="1">
            <a:spLocks noChangeArrowheads="1"/>
          </p:cNvSpPr>
          <p:nvPr/>
        </p:nvSpPr>
        <p:spPr bwMode="auto">
          <a:xfrm>
            <a:off x="2484438" y="4287838"/>
            <a:ext cx="633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7F7F7F"/>
                </a:solidFill>
                <a:latin typeface="Open Sans"/>
                <a:ea typeface="Open Sans"/>
                <a:cs typeface="Open Sans"/>
              </a:defRPr>
            </a:lvl1pPr>
            <a:lvl2pPr>
              <a:defRPr sz="1600">
                <a:solidFill>
                  <a:srgbClr val="7F7F7F"/>
                </a:solidFill>
                <a:latin typeface="Open Sans"/>
                <a:ea typeface="Open Sans"/>
                <a:cs typeface="Open Sans"/>
              </a:defRPr>
            </a:lvl2pPr>
            <a:lvl3pPr>
              <a:defRPr sz="1600">
                <a:solidFill>
                  <a:srgbClr val="7F7F7F"/>
                </a:solidFill>
                <a:latin typeface="Open Sans"/>
                <a:ea typeface="Open Sans"/>
                <a:cs typeface="Open Sans"/>
              </a:defRPr>
            </a:lvl3pPr>
            <a:lvl4pPr>
              <a:defRPr sz="1600">
                <a:solidFill>
                  <a:srgbClr val="7F7F7F"/>
                </a:solidFill>
                <a:latin typeface="Open Sans"/>
                <a:ea typeface="Open Sans"/>
                <a:cs typeface="Open Sans"/>
              </a:defRPr>
            </a:lvl4pPr>
            <a:lvl5pPr>
              <a:defRPr sz="1600">
                <a:solidFill>
                  <a:srgbClr val="7F7F7F"/>
                </a:solidFill>
                <a:latin typeface="Open Sans"/>
                <a:ea typeface="Open Sans"/>
                <a:cs typeface="Open Sans"/>
              </a:defRPr>
            </a:lvl5pPr>
            <a:lvl6pPr eaLnBrk="0" fontAlgn="base" hangingPunct="0">
              <a:spcAft>
                <a:spcPct val="0"/>
              </a:spcAft>
              <a:buFont typeface="Arial" pitchFamily="34" charset="0"/>
              <a:buChar char="•"/>
              <a:defRPr sz="1600">
                <a:solidFill>
                  <a:srgbClr val="7F7F7F"/>
                </a:solidFill>
                <a:latin typeface="Open Sans"/>
                <a:ea typeface="Open Sans"/>
                <a:cs typeface="Open Sans"/>
              </a:defRPr>
            </a:lvl6pPr>
            <a:lvl7pPr eaLnBrk="0" fontAlgn="base" hangingPunct="0">
              <a:spcAft>
                <a:spcPct val="0"/>
              </a:spcAft>
              <a:defRPr sz="1600">
                <a:solidFill>
                  <a:srgbClr val="7F7F7F"/>
                </a:solidFill>
                <a:latin typeface="Open Sans"/>
                <a:ea typeface="Open Sans"/>
                <a:cs typeface="Open Sans"/>
              </a:defRPr>
            </a:lvl7pPr>
            <a:lvl8pPr eaLnBrk="0" fontAlgn="base" hangingPunct="0">
              <a:spcAft>
                <a:spcPct val="0"/>
              </a:spcAft>
              <a:buFont typeface="Arial" pitchFamily="34" charset="0"/>
              <a:buChar char="•"/>
              <a:defRPr sz="1600">
                <a:solidFill>
                  <a:srgbClr val="7F7F7F"/>
                </a:solidFill>
                <a:latin typeface="Open Sans"/>
                <a:ea typeface="Open Sans"/>
                <a:cs typeface="Open Sans"/>
              </a:defRPr>
            </a:lvl8pPr>
            <a:lvl9pPr eaLnBrk="0" fontAlgn="base" hangingPunct="0">
              <a:spcAft>
                <a:spcPct val="0"/>
              </a:spcAft>
              <a:defRPr sz="1600">
                <a:solidFill>
                  <a:srgbClr val="7F7F7F"/>
                </a:solidFill>
                <a:latin typeface="Open Sans"/>
                <a:ea typeface="Open Sans"/>
                <a:cs typeface="Open Sans"/>
              </a:defRPr>
            </a:lvl9pPr>
          </a:lstStyle>
          <a:p>
            <a:pPr eaLnBrk="1" hangingPunct="1"/>
            <a:r>
              <a:rPr lang="en-US" altLang="en-US" sz="1000">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altLang="en-US" sz="1000">
              <a:latin typeface="Arial Narrow" pitchFamily="34" charset="0"/>
            </a:endParaRPr>
          </a:p>
        </p:txBody>
      </p:sp>
      <p:sp>
        <p:nvSpPr>
          <p:cNvPr id="12293" name="Subtitle 3">
            <a:extLst/>
          </p:cNvPr>
          <p:cNvSpPr txBox="1">
            <a:spLocks/>
          </p:cNvSpPr>
          <p:nvPr/>
        </p:nvSpPr>
        <p:spPr bwMode="auto">
          <a:xfrm>
            <a:off x="1043608" y="1352550"/>
            <a:ext cx="6984775" cy="1981200"/>
          </a:xfrm>
          <a:prstGeom prst="rect">
            <a:avLst/>
          </a:prstGeom>
          <a:noFill/>
          <a:ln>
            <a:noFill/>
          </a:ln>
          <a:extLst/>
        </p:spPr>
        <p:txBody>
          <a:bodyPr/>
          <a:lstStyle>
            <a:lvl1pPr>
              <a:spcBef>
                <a:spcPct val="20000"/>
              </a:spcBef>
              <a:buFont typeface="Arial" panose="020B0604020202020204" pitchFamily="34" charset="0"/>
              <a:buChar char="•"/>
              <a:defRPr sz="3200">
                <a:solidFill>
                  <a:srgbClr val="7F7F7F"/>
                </a:solidFill>
                <a:latin typeface="Open Sans"/>
                <a:ea typeface="Open Sans"/>
                <a:cs typeface="Open Sans"/>
              </a:defRPr>
            </a:lvl1pPr>
            <a:lvl2pPr marL="742950" indent="-285750">
              <a:spcBef>
                <a:spcPct val="20000"/>
              </a:spcBef>
              <a:buFont typeface="Courier New" panose="02070309020205020404" pitchFamily="49" charset="0"/>
              <a:buChar char="o"/>
              <a:defRPr sz="1600">
                <a:solidFill>
                  <a:srgbClr val="7F7F7F"/>
                </a:solidFill>
                <a:latin typeface="Open Sans"/>
                <a:ea typeface="Open Sans"/>
                <a:cs typeface="Open Sans"/>
              </a:defRPr>
            </a:lvl2pPr>
            <a:lvl3pPr marL="1143000" indent="-228600">
              <a:spcBef>
                <a:spcPct val="20000"/>
              </a:spcBef>
              <a:buFont typeface="Arial" panose="020B0604020202020204" pitchFamily="34" charset="0"/>
              <a:buChar char="•"/>
              <a:defRPr sz="1600">
                <a:solidFill>
                  <a:srgbClr val="7F7F7F"/>
                </a:solidFill>
                <a:latin typeface="Open Sans"/>
                <a:ea typeface="Open Sans"/>
                <a:cs typeface="Open Sans"/>
              </a:defRPr>
            </a:lvl3pPr>
            <a:lvl4pPr marL="1600200" indent="-228600">
              <a:spcBef>
                <a:spcPct val="20000"/>
              </a:spcBef>
              <a:buFont typeface="Courier New" panose="02070309020205020404" pitchFamily="49" charset="0"/>
              <a:buChar char="o"/>
              <a:defRPr sz="1600">
                <a:solidFill>
                  <a:srgbClr val="7F7F7F"/>
                </a:solidFill>
                <a:latin typeface="Open Sans"/>
                <a:ea typeface="Open Sans"/>
                <a:cs typeface="Open Sans"/>
              </a:defRPr>
            </a:lvl4pPr>
            <a:lvl5pPr marL="2057400" indent="-228600">
              <a:spcBef>
                <a:spcPct val="20000"/>
              </a:spcBef>
              <a:buFont typeface="Arial" panose="020B0604020202020204" pitchFamily="34" charset="0"/>
              <a:buChar char="•"/>
              <a:defRPr sz="1600">
                <a:solidFill>
                  <a:srgbClr val="7F7F7F"/>
                </a:solidFill>
                <a:latin typeface="Open Sans"/>
                <a:ea typeface="Open Sans"/>
                <a:cs typeface="Open Sans"/>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Open Sans"/>
                <a:ea typeface="Open Sans"/>
                <a:cs typeface="Open Sans"/>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Open Sans"/>
                <a:ea typeface="Open Sans"/>
                <a:cs typeface="Open Sans"/>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Open Sans"/>
                <a:ea typeface="Open Sans"/>
                <a:cs typeface="Open Sans"/>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Open Sans"/>
                <a:ea typeface="Open Sans"/>
                <a:cs typeface="Open Sans"/>
              </a:defRPr>
            </a:lvl9pPr>
          </a:lstStyle>
          <a:p>
            <a:pPr eaLnBrk="1" hangingPunct="1">
              <a:buFont typeface="Arial" panose="020B0604020202020204" pitchFamily="34" charset="0"/>
              <a:buNone/>
              <a:defRPr/>
            </a:pPr>
            <a:r>
              <a:rPr lang="es-ES" altLang="en-US" sz="1800" dirty="0">
                <a:solidFill>
                  <a:schemeClr val="bg1">
                    <a:lumMod val="50000"/>
                  </a:schemeClr>
                </a:solidFill>
              </a:rPr>
              <a:t>Unidad </a:t>
            </a:r>
            <a:r>
              <a:rPr lang="es-ES" altLang="en-US" sz="1800" dirty="0" smtClean="0">
                <a:solidFill>
                  <a:schemeClr val="bg1">
                    <a:lumMod val="50000"/>
                  </a:schemeClr>
                </a:solidFill>
              </a:rPr>
              <a:t>4.1. Programas </a:t>
            </a:r>
            <a:r>
              <a:rPr lang="es-ES" altLang="en-US" sz="1800" dirty="0">
                <a:solidFill>
                  <a:schemeClr val="bg1">
                    <a:lumMod val="50000"/>
                  </a:schemeClr>
                </a:solidFill>
              </a:rPr>
              <a:t>deportivos juveniles</a:t>
            </a:r>
          </a:p>
          <a:p>
            <a:pPr eaLnBrk="1" hangingPunct="1">
              <a:buFont typeface="Arial" panose="020B0604020202020204" pitchFamily="34" charset="0"/>
              <a:buNone/>
              <a:defRPr/>
            </a:pPr>
            <a:r>
              <a:rPr lang="es-ES" altLang="en-US" sz="1800" dirty="0">
                <a:solidFill>
                  <a:schemeClr val="bg1">
                    <a:lumMod val="50000"/>
                  </a:schemeClr>
                </a:solidFill>
              </a:rPr>
              <a:t>Unidad 4.2. </a:t>
            </a:r>
            <a:r>
              <a:rPr lang="es-ES" altLang="en-US" sz="1800" dirty="0" smtClean="0">
                <a:solidFill>
                  <a:schemeClr val="bg1">
                    <a:lumMod val="50000"/>
                  </a:schemeClr>
                </a:solidFill>
              </a:rPr>
              <a:t>Modelo </a:t>
            </a:r>
            <a:r>
              <a:rPr lang="es-ES" altLang="en-US" sz="1800" dirty="0">
                <a:solidFill>
                  <a:schemeClr val="bg1">
                    <a:lumMod val="50000"/>
                  </a:schemeClr>
                </a:solidFill>
              </a:rPr>
              <a:t>de desarrollo de la participación </a:t>
            </a:r>
            <a:r>
              <a:rPr lang="es-ES" altLang="en-US" sz="1800" dirty="0" smtClean="0">
                <a:solidFill>
                  <a:schemeClr val="bg1">
                    <a:lumMod val="50000"/>
                  </a:schemeClr>
                </a:solidFill>
              </a:rPr>
              <a:t>deportiva</a:t>
            </a:r>
            <a:endParaRPr lang="es-ES" altLang="en-US" sz="1800" dirty="0">
              <a:solidFill>
                <a:schemeClr val="bg1">
                  <a:lumMod val="50000"/>
                </a:schemeClr>
              </a:solidFill>
            </a:endParaRPr>
          </a:p>
          <a:p>
            <a:pPr eaLnBrk="1" hangingPunct="1">
              <a:buFont typeface="Arial" panose="020B0604020202020204" pitchFamily="34" charset="0"/>
              <a:buNone/>
              <a:defRPr/>
            </a:pPr>
            <a:r>
              <a:rPr lang="es-ES" altLang="en-US" sz="1800" dirty="0">
                <a:solidFill>
                  <a:schemeClr val="bg1">
                    <a:lumMod val="50000"/>
                  </a:schemeClr>
                </a:solidFill>
              </a:rPr>
              <a:t>Unidad 4.3. </a:t>
            </a:r>
            <a:r>
              <a:rPr lang="es-ES" altLang="en-US" sz="1800" dirty="0" smtClean="0">
                <a:solidFill>
                  <a:schemeClr val="bg1">
                    <a:lumMod val="50000"/>
                  </a:schemeClr>
                </a:solidFill>
              </a:rPr>
              <a:t>Desarrollo </a:t>
            </a:r>
            <a:r>
              <a:rPr lang="es-ES" altLang="en-US" sz="1800" dirty="0">
                <a:solidFill>
                  <a:schemeClr val="bg1">
                    <a:lumMod val="50000"/>
                  </a:schemeClr>
                </a:solidFill>
              </a:rPr>
              <a:t>juvenil positivo a través del deporte</a:t>
            </a:r>
            <a:endParaRPr lang="en-US" altLang="en-US" sz="1800" dirty="0">
              <a:solidFill>
                <a:schemeClr val="bg1">
                  <a:lumMod val="50000"/>
                </a:schemeClr>
              </a:solidFill>
            </a:endParaRPr>
          </a:p>
        </p:txBody>
      </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p:cNvPr>
          <p:cNvSpPr>
            <a:spLocks noGrp="1"/>
          </p:cNvSpPr>
          <p:nvPr>
            <p:ph type="subTitle" idx="1"/>
          </p:nvPr>
        </p:nvSpPr>
        <p:spPr>
          <a:xfrm>
            <a:off x="1187450" y="217488"/>
            <a:ext cx="6400800" cy="319087"/>
          </a:xfrm>
        </p:spPr>
        <p:txBody>
          <a:bodyPr rtlCol="0">
            <a:noAutofit/>
          </a:bodyPr>
          <a:lstStyle/>
          <a:p>
            <a:pPr eaLnBrk="1" fontAlgn="auto" hangingPunct="1">
              <a:spcAft>
                <a:spcPts val="0"/>
              </a:spcAft>
              <a:defRPr/>
            </a:pPr>
            <a:r>
              <a:rPr lang="en-US" sz="1800" b="1" dirty="0" err="1">
                <a:solidFill>
                  <a:schemeClr val="tx1">
                    <a:lumMod val="50000"/>
                    <a:lumOff val="50000"/>
                  </a:schemeClr>
                </a:solidFill>
                <a:latin typeface="Open Sans"/>
              </a:rPr>
              <a:t>Unidad</a:t>
            </a:r>
            <a:r>
              <a:rPr lang="en-US" sz="1800" b="1" dirty="0">
                <a:solidFill>
                  <a:schemeClr val="tx1">
                    <a:lumMod val="50000"/>
                    <a:lumOff val="50000"/>
                  </a:schemeClr>
                </a:solidFill>
                <a:latin typeface="Open Sans"/>
              </a:rPr>
              <a:t> 4.1. </a:t>
            </a:r>
            <a:r>
              <a:rPr lang="en-US" sz="1800" b="1" dirty="0" err="1">
                <a:solidFill>
                  <a:schemeClr val="tx1">
                    <a:lumMod val="50000"/>
                    <a:lumOff val="50000"/>
                  </a:schemeClr>
                </a:solidFill>
                <a:latin typeface="Open Sans"/>
              </a:rPr>
              <a:t>Programas</a:t>
            </a:r>
            <a:r>
              <a:rPr lang="en-US" sz="1800" b="1" dirty="0">
                <a:solidFill>
                  <a:schemeClr val="tx1">
                    <a:lumMod val="50000"/>
                    <a:lumOff val="50000"/>
                  </a:schemeClr>
                </a:solidFill>
                <a:latin typeface="Open Sans"/>
              </a:rPr>
              <a:t> </a:t>
            </a:r>
            <a:r>
              <a:rPr lang="en-US" sz="1800" b="1" dirty="0" err="1">
                <a:solidFill>
                  <a:schemeClr val="tx1">
                    <a:lumMod val="50000"/>
                    <a:lumOff val="50000"/>
                  </a:schemeClr>
                </a:solidFill>
                <a:latin typeface="Open Sans"/>
              </a:rPr>
              <a:t>deportivos</a:t>
            </a:r>
            <a:r>
              <a:rPr lang="en-US" sz="1800" b="1" dirty="0">
                <a:solidFill>
                  <a:schemeClr val="tx1">
                    <a:lumMod val="50000"/>
                    <a:lumOff val="50000"/>
                  </a:schemeClr>
                </a:solidFill>
                <a:latin typeface="Open Sans"/>
              </a:rPr>
              <a:t> juveniles</a:t>
            </a:r>
          </a:p>
        </p:txBody>
      </p:sp>
      <p:pic>
        <p:nvPicPr>
          <p:cNvPr id="59395"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175" y="4449763"/>
            <a:ext cx="1906588"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CasellaDiTesto 4"/>
          <p:cNvSpPr txBox="1">
            <a:spLocks noChangeArrowheads="1"/>
          </p:cNvSpPr>
          <p:nvPr/>
        </p:nvSpPr>
        <p:spPr bwMode="auto">
          <a:xfrm>
            <a:off x="2538413" y="4443413"/>
            <a:ext cx="633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7F7F7F"/>
                </a:solidFill>
                <a:latin typeface="Open Sans"/>
                <a:ea typeface="Open Sans"/>
                <a:cs typeface="Open Sans"/>
              </a:defRPr>
            </a:lvl1pPr>
            <a:lvl2pPr>
              <a:defRPr sz="1600">
                <a:solidFill>
                  <a:srgbClr val="7F7F7F"/>
                </a:solidFill>
                <a:latin typeface="Open Sans"/>
                <a:ea typeface="Open Sans"/>
                <a:cs typeface="Open Sans"/>
              </a:defRPr>
            </a:lvl2pPr>
            <a:lvl3pPr>
              <a:defRPr sz="1600">
                <a:solidFill>
                  <a:srgbClr val="7F7F7F"/>
                </a:solidFill>
                <a:latin typeface="Open Sans"/>
                <a:ea typeface="Open Sans"/>
                <a:cs typeface="Open Sans"/>
              </a:defRPr>
            </a:lvl3pPr>
            <a:lvl4pPr>
              <a:defRPr sz="1600">
                <a:solidFill>
                  <a:srgbClr val="7F7F7F"/>
                </a:solidFill>
                <a:latin typeface="Open Sans"/>
                <a:ea typeface="Open Sans"/>
                <a:cs typeface="Open Sans"/>
              </a:defRPr>
            </a:lvl4pPr>
            <a:lvl5pPr>
              <a:defRPr sz="1600">
                <a:solidFill>
                  <a:srgbClr val="7F7F7F"/>
                </a:solidFill>
                <a:latin typeface="Open Sans"/>
                <a:ea typeface="Open Sans"/>
                <a:cs typeface="Open Sans"/>
              </a:defRPr>
            </a:lvl5pPr>
            <a:lvl6pPr eaLnBrk="0" fontAlgn="base" hangingPunct="0">
              <a:spcAft>
                <a:spcPct val="0"/>
              </a:spcAft>
              <a:buFont typeface="Arial" pitchFamily="34" charset="0"/>
              <a:buChar char="•"/>
              <a:defRPr sz="1600">
                <a:solidFill>
                  <a:srgbClr val="7F7F7F"/>
                </a:solidFill>
                <a:latin typeface="Open Sans"/>
                <a:ea typeface="Open Sans"/>
                <a:cs typeface="Open Sans"/>
              </a:defRPr>
            </a:lvl6pPr>
            <a:lvl7pPr eaLnBrk="0" fontAlgn="base" hangingPunct="0">
              <a:spcAft>
                <a:spcPct val="0"/>
              </a:spcAft>
              <a:defRPr sz="1600">
                <a:solidFill>
                  <a:srgbClr val="7F7F7F"/>
                </a:solidFill>
                <a:latin typeface="Open Sans"/>
                <a:ea typeface="Open Sans"/>
                <a:cs typeface="Open Sans"/>
              </a:defRPr>
            </a:lvl7pPr>
            <a:lvl8pPr eaLnBrk="0" fontAlgn="base" hangingPunct="0">
              <a:spcAft>
                <a:spcPct val="0"/>
              </a:spcAft>
              <a:buFont typeface="Arial" pitchFamily="34" charset="0"/>
              <a:buChar char="•"/>
              <a:defRPr sz="1600">
                <a:solidFill>
                  <a:srgbClr val="7F7F7F"/>
                </a:solidFill>
                <a:latin typeface="Open Sans"/>
                <a:ea typeface="Open Sans"/>
                <a:cs typeface="Open Sans"/>
              </a:defRPr>
            </a:lvl8pPr>
            <a:lvl9pPr eaLnBrk="0" fontAlgn="base" hangingPunct="0">
              <a:spcAft>
                <a:spcPct val="0"/>
              </a:spcAft>
              <a:defRPr sz="1600">
                <a:solidFill>
                  <a:srgbClr val="7F7F7F"/>
                </a:solidFill>
                <a:latin typeface="Open Sans"/>
                <a:ea typeface="Open Sans"/>
                <a:cs typeface="Open Sans"/>
              </a:defRPr>
            </a:lvl9pPr>
          </a:lstStyle>
          <a:p>
            <a:pPr eaLnBrk="1" hangingPunct="1"/>
            <a:r>
              <a:rPr lang="en-US" altLang="en-US" sz="1000">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altLang="en-US" sz="1000">
              <a:latin typeface="Arial Narrow" pitchFamily="34" charset="0"/>
            </a:endParaRPr>
          </a:p>
        </p:txBody>
      </p:sp>
      <p:sp>
        <p:nvSpPr>
          <p:cNvPr id="59397" name="Subtitle 3"/>
          <p:cNvSpPr txBox="1">
            <a:spLocks/>
          </p:cNvSpPr>
          <p:nvPr/>
        </p:nvSpPr>
        <p:spPr bwMode="auto">
          <a:xfrm>
            <a:off x="511174" y="1019175"/>
            <a:ext cx="80932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7F7F7F"/>
                </a:solidFill>
                <a:latin typeface="Open Sans"/>
                <a:ea typeface="Open Sans"/>
                <a:cs typeface="Open Sans"/>
              </a:defRPr>
            </a:lvl1pPr>
            <a:lvl2pPr>
              <a:defRPr sz="1600">
                <a:solidFill>
                  <a:srgbClr val="7F7F7F"/>
                </a:solidFill>
                <a:latin typeface="Open Sans"/>
                <a:ea typeface="Open Sans"/>
                <a:cs typeface="Open Sans"/>
              </a:defRPr>
            </a:lvl2pPr>
            <a:lvl3pPr>
              <a:defRPr sz="1600">
                <a:solidFill>
                  <a:srgbClr val="7F7F7F"/>
                </a:solidFill>
                <a:latin typeface="Open Sans"/>
                <a:ea typeface="Open Sans"/>
                <a:cs typeface="Open Sans"/>
              </a:defRPr>
            </a:lvl3pPr>
            <a:lvl4pPr>
              <a:defRPr sz="1600">
                <a:solidFill>
                  <a:srgbClr val="7F7F7F"/>
                </a:solidFill>
                <a:latin typeface="Open Sans"/>
                <a:ea typeface="Open Sans"/>
                <a:cs typeface="Open Sans"/>
              </a:defRPr>
            </a:lvl4pPr>
            <a:lvl5pPr>
              <a:defRPr sz="1600">
                <a:solidFill>
                  <a:srgbClr val="7F7F7F"/>
                </a:solidFill>
                <a:latin typeface="Open Sans"/>
                <a:ea typeface="Open Sans"/>
                <a:cs typeface="Open Sans"/>
              </a:defRPr>
            </a:lvl5pPr>
            <a:lvl6pPr eaLnBrk="0" fontAlgn="base" hangingPunct="0">
              <a:spcAft>
                <a:spcPct val="0"/>
              </a:spcAft>
              <a:buFont typeface="Arial" pitchFamily="34" charset="0"/>
              <a:buChar char="•"/>
              <a:defRPr sz="1600">
                <a:solidFill>
                  <a:srgbClr val="7F7F7F"/>
                </a:solidFill>
                <a:latin typeface="Open Sans"/>
                <a:ea typeface="Open Sans"/>
                <a:cs typeface="Open Sans"/>
              </a:defRPr>
            </a:lvl6pPr>
            <a:lvl7pPr eaLnBrk="0" fontAlgn="base" hangingPunct="0">
              <a:spcAft>
                <a:spcPct val="0"/>
              </a:spcAft>
              <a:defRPr sz="1600">
                <a:solidFill>
                  <a:srgbClr val="7F7F7F"/>
                </a:solidFill>
                <a:latin typeface="Open Sans"/>
                <a:ea typeface="Open Sans"/>
                <a:cs typeface="Open Sans"/>
              </a:defRPr>
            </a:lvl7pPr>
            <a:lvl8pPr eaLnBrk="0" fontAlgn="base" hangingPunct="0">
              <a:spcAft>
                <a:spcPct val="0"/>
              </a:spcAft>
              <a:buFont typeface="Arial" pitchFamily="34" charset="0"/>
              <a:buChar char="•"/>
              <a:defRPr sz="1600">
                <a:solidFill>
                  <a:srgbClr val="7F7F7F"/>
                </a:solidFill>
                <a:latin typeface="Open Sans"/>
                <a:ea typeface="Open Sans"/>
                <a:cs typeface="Open Sans"/>
              </a:defRPr>
            </a:lvl8pPr>
            <a:lvl9pPr eaLnBrk="0" fontAlgn="base" hangingPunct="0">
              <a:spcAft>
                <a:spcPct val="0"/>
              </a:spcAft>
              <a:defRPr sz="1600">
                <a:solidFill>
                  <a:srgbClr val="7F7F7F"/>
                </a:solidFill>
                <a:latin typeface="Open Sans"/>
                <a:ea typeface="Open Sans"/>
                <a:cs typeface="Open Sans"/>
              </a:defRPr>
            </a:lvl9pPr>
          </a:lstStyle>
          <a:p>
            <a:pPr algn="ctr" eaLnBrk="1" hangingPunct="1">
              <a:spcBef>
                <a:spcPct val="20000"/>
              </a:spcBef>
              <a:buFont typeface="Arial" pitchFamily="34" charset="0"/>
              <a:buNone/>
            </a:pPr>
            <a:r>
              <a:rPr lang="es-ES" altLang="en-US" sz="1600" dirty="0"/>
              <a:t>El desarrollo de programas deportivos para jóvenes puede jugar un papel importante en las experiencias deportivas y los resultados para los jóvenes.</a:t>
            </a:r>
            <a:endParaRPr lang="en-US" altLang="en-US" sz="1600" dirty="0"/>
          </a:p>
        </p:txBody>
      </p:sp>
      <p:sp>
        <p:nvSpPr>
          <p:cNvPr id="2" name="Rectángulo 1"/>
          <p:cNvSpPr/>
          <p:nvPr/>
        </p:nvSpPr>
        <p:spPr>
          <a:xfrm>
            <a:off x="922763" y="1851670"/>
            <a:ext cx="7416800" cy="1815882"/>
          </a:xfrm>
          <a:prstGeom prst="rect">
            <a:avLst/>
          </a:prstGeom>
        </p:spPr>
        <p:txBody>
          <a:bodyPr>
            <a:spAutoFit/>
          </a:bodyPr>
          <a:lstStyle/>
          <a:p>
            <a:pPr>
              <a:defRPr/>
            </a:pPr>
            <a:r>
              <a:rPr lang="es-ES" sz="1600" dirty="0">
                <a:solidFill>
                  <a:schemeClr val="bg1">
                    <a:lumMod val="50000"/>
                  </a:schemeClr>
                </a:solidFill>
                <a:latin typeface="Open Sans"/>
              </a:rPr>
              <a:t>Existen algunos enfoques específicos del deporte para el desarrollo positivo de la juventud a través del deporte (PYD)</a:t>
            </a:r>
          </a:p>
          <a:p>
            <a:pPr>
              <a:defRPr/>
            </a:pPr>
            <a:endParaRPr lang="es-ES" sz="1600" dirty="0">
              <a:solidFill>
                <a:schemeClr val="bg1">
                  <a:lumMod val="50000"/>
                </a:schemeClr>
              </a:solidFill>
              <a:latin typeface="Open Sans"/>
            </a:endParaRPr>
          </a:p>
          <a:p>
            <a:pPr marL="285750" indent="-285750">
              <a:buFont typeface="Wingdings" panose="05000000000000000000" pitchFamily="2" charset="2"/>
              <a:buChar char="Ø"/>
              <a:defRPr/>
            </a:pPr>
            <a:r>
              <a:rPr lang="es-ES" sz="1600" dirty="0">
                <a:solidFill>
                  <a:schemeClr val="bg1">
                    <a:lumMod val="50000"/>
                  </a:schemeClr>
                </a:solidFill>
                <a:latin typeface="Open Sans"/>
              </a:rPr>
              <a:t>SUPER (Deportes Unidos para Promover la Educación y la Recreación)</a:t>
            </a:r>
          </a:p>
          <a:p>
            <a:pPr marL="285750" indent="-285750">
              <a:buFont typeface="Wingdings" panose="05000000000000000000" pitchFamily="2" charset="2"/>
              <a:buChar char="Ø"/>
              <a:defRPr/>
            </a:pPr>
            <a:r>
              <a:rPr lang="en-US" altLang="en-US" sz="1600" i="1" dirty="0">
                <a:solidFill>
                  <a:srgbClr val="7F7F7F"/>
                </a:solidFill>
                <a:latin typeface="Open Sans"/>
              </a:rPr>
              <a:t>First Tee Life Skills </a:t>
            </a:r>
          </a:p>
          <a:p>
            <a:pPr marL="285750" indent="-285750">
              <a:buFont typeface="Wingdings" panose="05000000000000000000" pitchFamily="2" charset="2"/>
              <a:buChar char="Ø"/>
              <a:defRPr/>
            </a:pPr>
            <a:r>
              <a:rPr lang="es-ES" sz="1600" dirty="0" smtClean="0">
                <a:solidFill>
                  <a:schemeClr val="bg1">
                    <a:lumMod val="50000"/>
                  </a:schemeClr>
                </a:solidFill>
                <a:latin typeface="Open Sans"/>
              </a:rPr>
              <a:t>Responsabilidad </a:t>
            </a:r>
            <a:r>
              <a:rPr lang="es-ES" sz="1600" dirty="0">
                <a:solidFill>
                  <a:schemeClr val="bg1">
                    <a:lumMod val="50000"/>
                  </a:schemeClr>
                </a:solidFill>
                <a:latin typeface="Open Sans"/>
              </a:rPr>
              <a:t>de la enseñanza a través de la actividad física</a:t>
            </a:r>
          </a:p>
          <a:p>
            <a:pPr marL="285750" indent="-285750">
              <a:buFont typeface="Wingdings" panose="05000000000000000000" pitchFamily="2" charset="2"/>
              <a:buChar char="Ø"/>
              <a:defRPr/>
            </a:pPr>
            <a:r>
              <a:rPr lang="es-ES" sz="1600" dirty="0">
                <a:solidFill>
                  <a:schemeClr val="bg1">
                    <a:lumMod val="50000"/>
                  </a:schemeClr>
                </a:solidFill>
                <a:latin typeface="Open Sans"/>
              </a:rPr>
              <a:t>Programa </a:t>
            </a:r>
            <a:r>
              <a:rPr lang="es-ES" sz="1600" dirty="0" err="1">
                <a:solidFill>
                  <a:schemeClr val="bg1">
                    <a:lumMod val="50000"/>
                  </a:schemeClr>
                </a:solidFill>
                <a:latin typeface="Open Sans"/>
              </a:rPr>
              <a:t>Hokowhitu</a:t>
            </a:r>
            <a:r>
              <a:rPr lang="es-ES" sz="1600" dirty="0">
                <a:solidFill>
                  <a:schemeClr val="bg1">
                    <a:lumMod val="50000"/>
                  </a:schemeClr>
                </a:solidFill>
                <a:latin typeface="Open Sans"/>
              </a:rPr>
              <a:t> (</a:t>
            </a:r>
            <a:r>
              <a:rPr lang="es-ES" sz="1600" dirty="0" err="1">
                <a:solidFill>
                  <a:schemeClr val="bg1">
                    <a:lumMod val="50000"/>
                  </a:schemeClr>
                </a:solidFill>
                <a:latin typeface="Open Sans"/>
              </a:rPr>
              <a:t>Danish</a:t>
            </a:r>
            <a:r>
              <a:rPr lang="es-ES" sz="1600" dirty="0">
                <a:solidFill>
                  <a:schemeClr val="bg1">
                    <a:lumMod val="50000"/>
                  </a:schemeClr>
                </a:solidFill>
                <a:latin typeface="Open Sans"/>
              </a:rPr>
              <a:t> et al., 2004).</a:t>
            </a:r>
          </a:p>
        </p:txBody>
      </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p:cNvPr>
          <p:cNvSpPr>
            <a:spLocks noGrp="1"/>
          </p:cNvSpPr>
          <p:nvPr>
            <p:ph type="subTitle" idx="1"/>
          </p:nvPr>
        </p:nvSpPr>
        <p:spPr>
          <a:xfrm>
            <a:off x="1946275" y="195263"/>
            <a:ext cx="5251450" cy="328612"/>
          </a:xfrm>
        </p:spPr>
        <p:txBody>
          <a:bodyPr rtlCol="0">
            <a:noAutofit/>
          </a:bodyPr>
          <a:lstStyle/>
          <a:p>
            <a:pPr eaLnBrk="1" fontAlgn="auto" hangingPunct="1">
              <a:spcAft>
                <a:spcPts val="0"/>
              </a:spcAft>
              <a:defRPr/>
            </a:pPr>
            <a:r>
              <a:rPr lang="en-US" sz="1800" b="1" dirty="0" err="1" smtClean="0">
                <a:solidFill>
                  <a:schemeClr val="tx1">
                    <a:lumMod val="50000"/>
                    <a:lumOff val="50000"/>
                  </a:schemeClr>
                </a:solidFill>
                <a:latin typeface="Open Sans"/>
              </a:rPr>
              <a:t>Unidad</a:t>
            </a:r>
            <a:r>
              <a:rPr lang="en-US" sz="1800" b="1" dirty="0" smtClean="0">
                <a:solidFill>
                  <a:schemeClr val="tx1">
                    <a:lumMod val="50000"/>
                    <a:lumOff val="50000"/>
                  </a:schemeClr>
                </a:solidFill>
                <a:latin typeface="Open Sans"/>
              </a:rPr>
              <a:t> </a:t>
            </a:r>
            <a:r>
              <a:rPr lang="en-US" sz="1800" b="1" dirty="0">
                <a:solidFill>
                  <a:schemeClr val="tx1">
                    <a:lumMod val="50000"/>
                    <a:lumOff val="50000"/>
                  </a:schemeClr>
                </a:solidFill>
                <a:latin typeface="Open Sans"/>
              </a:rPr>
              <a:t>4.1. </a:t>
            </a:r>
            <a:r>
              <a:rPr lang="en-US" sz="1800" b="1" dirty="0" err="1">
                <a:solidFill>
                  <a:schemeClr val="tx1">
                    <a:lumMod val="50000"/>
                    <a:lumOff val="50000"/>
                  </a:schemeClr>
                </a:solidFill>
                <a:latin typeface="Open Sans"/>
              </a:rPr>
              <a:t>Programas</a:t>
            </a:r>
            <a:r>
              <a:rPr lang="en-US" sz="1800" b="1" dirty="0">
                <a:solidFill>
                  <a:schemeClr val="tx1">
                    <a:lumMod val="50000"/>
                    <a:lumOff val="50000"/>
                  </a:schemeClr>
                </a:solidFill>
                <a:latin typeface="Open Sans"/>
              </a:rPr>
              <a:t> </a:t>
            </a:r>
            <a:r>
              <a:rPr lang="en-US" sz="1800" b="1" dirty="0" err="1">
                <a:solidFill>
                  <a:schemeClr val="tx1">
                    <a:lumMod val="50000"/>
                    <a:lumOff val="50000"/>
                  </a:schemeClr>
                </a:solidFill>
                <a:latin typeface="Open Sans"/>
              </a:rPr>
              <a:t>deportivos</a:t>
            </a:r>
            <a:r>
              <a:rPr lang="en-US" sz="1800" b="1" dirty="0">
                <a:solidFill>
                  <a:schemeClr val="tx1">
                    <a:lumMod val="50000"/>
                    <a:lumOff val="50000"/>
                  </a:schemeClr>
                </a:solidFill>
                <a:latin typeface="Open Sans"/>
              </a:rPr>
              <a:t> juveniles</a:t>
            </a:r>
          </a:p>
        </p:txBody>
      </p:sp>
      <p:pic>
        <p:nvPicPr>
          <p:cNvPr id="60419"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150" y="4379913"/>
            <a:ext cx="1906588"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487613" y="4384675"/>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pic>
        <p:nvPicPr>
          <p:cNvPr id="58374" name="Picture 1"/>
          <p:cNvPicPr>
            <a:picLocks noChangeAspect="1" noChangeArrowheads="1"/>
          </p:cNvPicPr>
          <p:nvPr/>
        </p:nvPicPr>
        <p:blipFill>
          <a:blip r:embed="rId3"/>
          <a:srcRect/>
          <a:stretch>
            <a:fillRect/>
          </a:stretch>
        </p:blipFill>
        <p:spPr bwMode="auto">
          <a:xfrm>
            <a:off x="5446713" y="1373188"/>
            <a:ext cx="2903537" cy="2276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714375" y="1373188"/>
            <a:ext cx="4392613" cy="646112"/>
          </a:xfrm>
          <a:prstGeom prst="rect">
            <a:avLst/>
          </a:prstGeom>
        </p:spPr>
        <p:txBody>
          <a:bodyPr>
            <a:spAutoFit/>
          </a:bodyPr>
          <a:lstStyle/>
          <a:p>
            <a:pPr>
              <a:defRPr/>
            </a:pPr>
            <a:r>
              <a:rPr lang="es-ES" dirty="0">
                <a:solidFill>
                  <a:schemeClr val="bg1">
                    <a:lumMod val="50000"/>
                  </a:schemeClr>
                </a:solidFill>
                <a:latin typeface="Open Sans"/>
              </a:rPr>
              <a:t>Hay 3 objetivos de </a:t>
            </a:r>
            <a:r>
              <a:rPr lang="es-ES" dirty="0" smtClean="0">
                <a:solidFill>
                  <a:schemeClr val="bg1">
                    <a:lumMod val="50000"/>
                  </a:schemeClr>
                </a:solidFill>
                <a:latin typeface="Open Sans"/>
              </a:rPr>
              <a:t>participación deportiva </a:t>
            </a:r>
            <a:r>
              <a:rPr lang="es-ES" dirty="0">
                <a:solidFill>
                  <a:schemeClr val="bg1">
                    <a:lumMod val="50000"/>
                  </a:schemeClr>
                </a:solidFill>
                <a:latin typeface="Open Sans"/>
              </a:rPr>
              <a:t>(Cote &amp; </a:t>
            </a:r>
            <a:r>
              <a:rPr lang="es-ES" dirty="0" err="1">
                <a:solidFill>
                  <a:schemeClr val="bg1">
                    <a:lumMod val="50000"/>
                  </a:schemeClr>
                </a:solidFill>
                <a:latin typeface="Open Sans"/>
              </a:rPr>
              <a:t>Fraser</a:t>
            </a:r>
            <a:r>
              <a:rPr lang="es-ES" dirty="0">
                <a:solidFill>
                  <a:schemeClr val="bg1">
                    <a:lumMod val="50000"/>
                  </a:schemeClr>
                </a:solidFill>
                <a:latin typeface="Open Sans"/>
              </a:rPr>
              <a:t>-Thomas, 2008):</a:t>
            </a:r>
          </a:p>
        </p:txBody>
      </p:sp>
      <p:sp>
        <p:nvSpPr>
          <p:cNvPr id="3" name="Rectángulo 2"/>
          <p:cNvSpPr/>
          <p:nvPr/>
        </p:nvSpPr>
        <p:spPr>
          <a:xfrm>
            <a:off x="714374" y="2271032"/>
            <a:ext cx="4105275" cy="831850"/>
          </a:xfrm>
          <a:prstGeom prst="rect">
            <a:avLst/>
          </a:prstGeom>
        </p:spPr>
        <p:txBody>
          <a:bodyPr>
            <a:spAutoFit/>
          </a:bodyPr>
          <a:lstStyle/>
          <a:p>
            <a:pPr marL="285750" indent="-285750">
              <a:buFont typeface="Wingdings" panose="05000000000000000000" pitchFamily="2" charset="2"/>
              <a:buChar char="Ø"/>
              <a:defRPr/>
            </a:pPr>
            <a:r>
              <a:rPr lang="es-ES" sz="1600" dirty="0">
                <a:solidFill>
                  <a:schemeClr val="bg1">
                    <a:lumMod val="50000"/>
                  </a:schemeClr>
                </a:solidFill>
                <a:latin typeface="Open Sans"/>
              </a:rPr>
              <a:t>Para desarrollar habilidades </a:t>
            </a:r>
            <a:r>
              <a:rPr lang="es-ES" sz="1600" dirty="0" smtClean="0">
                <a:solidFill>
                  <a:schemeClr val="bg1">
                    <a:lumMod val="50000"/>
                  </a:schemeClr>
                </a:solidFill>
                <a:latin typeface="Open Sans"/>
              </a:rPr>
              <a:t>motoras</a:t>
            </a:r>
            <a:endParaRPr lang="es-ES" sz="1600" dirty="0">
              <a:solidFill>
                <a:schemeClr val="bg1">
                  <a:lumMod val="50000"/>
                </a:schemeClr>
              </a:solidFill>
              <a:latin typeface="Open Sans"/>
            </a:endParaRPr>
          </a:p>
          <a:p>
            <a:pPr marL="285750" indent="-285750">
              <a:buFont typeface="Wingdings" panose="05000000000000000000" pitchFamily="2" charset="2"/>
              <a:buChar char="Ø"/>
              <a:defRPr/>
            </a:pPr>
            <a:r>
              <a:rPr lang="es-ES" sz="1600" dirty="0">
                <a:solidFill>
                  <a:schemeClr val="bg1">
                    <a:lumMod val="50000"/>
                  </a:schemeClr>
                </a:solidFill>
                <a:latin typeface="Open Sans"/>
              </a:rPr>
              <a:t>Para avanzar y mejorar la salud </a:t>
            </a:r>
            <a:r>
              <a:rPr lang="es-ES" sz="1600" dirty="0" smtClean="0">
                <a:solidFill>
                  <a:schemeClr val="bg1">
                    <a:lumMod val="50000"/>
                  </a:schemeClr>
                </a:solidFill>
                <a:latin typeface="Open Sans"/>
              </a:rPr>
              <a:t>física</a:t>
            </a:r>
            <a:endParaRPr lang="es-ES" sz="1600" dirty="0">
              <a:solidFill>
                <a:schemeClr val="bg1">
                  <a:lumMod val="50000"/>
                </a:schemeClr>
              </a:solidFill>
              <a:latin typeface="Open Sans"/>
            </a:endParaRPr>
          </a:p>
          <a:p>
            <a:pPr marL="285750" indent="-285750">
              <a:buFont typeface="Wingdings" panose="05000000000000000000" pitchFamily="2" charset="2"/>
              <a:buChar char="Ø"/>
              <a:defRPr/>
            </a:pPr>
            <a:r>
              <a:rPr lang="es-ES" sz="1600" dirty="0">
                <a:solidFill>
                  <a:schemeClr val="bg1">
                    <a:lumMod val="50000"/>
                  </a:schemeClr>
                </a:solidFill>
                <a:latin typeface="Open Sans"/>
              </a:rPr>
              <a:t>Fomentar el crecimiento </a:t>
            </a:r>
            <a:r>
              <a:rPr lang="es-ES" sz="1600" dirty="0" smtClean="0">
                <a:solidFill>
                  <a:schemeClr val="bg1">
                    <a:lumMod val="50000"/>
                  </a:schemeClr>
                </a:solidFill>
                <a:latin typeface="Open Sans"/>
              </a:rPr>
              <a:t>psicosocial</a:t>
            </a:r>
            <a:endParaRPr lang="es-ES" sz="1600" dirty="0">
              <a:solidFill>
                <a:schemeClr val="bg1">
                  <a:lumMod val="50000"/>
                </a:schemeClr>
              </a:solidFill>
              <a:latin typeface="Open Sans"/>
            </a:endParaRPr>
          </a:p>
        </p:txBody>
      </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4457700"/>
            <a:ext cx="190658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CasellaDiTesto 4"/>
          <p:cNvSpPr txBox="1">
            <a:spLocks noChangeArrowheads="1"/>
          </p:cNvSpPr>
          <p:nvPr/>
        </p:nvSpPr>
        <p:spPr bwMode="auto">
          <a:xfrm>
            <a:off x="2555875" y="4443413"/>
            <a:ext cx="63357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7F7F7F"/>
                </a:solidFill>
                <a:latin typeface="Open Sans"/>
                <a:ea typeface="Open Sans"/>
                <a:cs typeface="Open Sans"/>
              </a:defRPr>
            </a:lvl1pPr>
            <a:lvl2pPr>
              <a:defRPr sz="1600">
                <a:solidFill>
                  <a:srgbClr val="7F7F7F"/>
                </a:solidFill>
                <a:latin typeface="Open Sans"/>
                <a:ea typeface="Open Sans"/>
                <a:cs typeface="Open Sans"/>
              </a:defRPr>
            </a:lvl2pPr>
            <a:lvl3pPr>
              <a:defRPr sz="1600">
                <a:solidFill>
                  <a:srgbClr val="7F7F7F"/>
                </a:solidFill>
                <a:latin typeface="Open Sans"/>
                <a:ea typeface="Open Sans"/>
                <a:cs typeface="Open Sans"/>
              </a:defRPr>
            </a:lvl3pPr>
            <a:lvl4pPr>
              <a:defRPr sz="1600">
                <a:solidFill>
                  <a:srgbClr val="7F7F7F"/>
                </a:solidFill>
                <a:latin typeface="Open Sans"/>
                <a:ea typeface="Open Sans"/>
                <a:cs typeface="Open Sans"/>
              </a:defRPr>
            </a:lvl4pPr>
            <a:lvl5pPr>
              <a:defRPr sz="1600">
                <a:solidFill>
                  <a:srgbClr val="7F7F7F"/>
                </a:solidFill>
                <a:latin typeface="Open Sans"/>
                <a:ea typeface="Open Sans"/>
                <a:cs typeface="Open Sans"/>
              </a:defRPr>
            </a:lvl5pPr>
            <a:lvl6pPr eaLnBrk="0" fontAlgn="base" hangingPunct="0">
              <a:spcAft>
                <a:spcPct val="0"/>
              </a:spcAft>
              <a:buFont typeface="Arial" pitchFamily="34" charset="0"/>
              <a:buChar char="•"/>
              <a:defRPr sz="1600">
                <a:solidFill>
                  <a:srgbClr val="7F7F7F"/>
                </a:solidFill>
                <a:latin typeface="Open Sans"/>
                <a:ea typeface="Open Sans"/>
                <a:cs typeface="Open Sans"/>
              </a:defRPr>
            </a:lvl6pPr>
            <a:lvl7pPr eaLnBrk="0" fontAlgn="base" hangingPunct="0">
              <a:spcAft>
                <a:spcPct val="0"/>
              </a:spcAft>
              <a:defRPr sz="1600">
                <a:solidFill>
                  <a:srgbClr val="7F7F7F"/>
                </a:solidFill>
                <a:latin typeface="Open Sans"/>
                <a:ea typeface="Open Sans"/>
                <a:cs typeface="Open Sans"/>
              </a:defRPr>
            </a:lvl7pPr>
            <a:lvl8pPr eaLnBrk="0" fontAlgn="base" hangingPunct="0">
              <a:spcAft>
                <a:spcPct val="0"/>
              </a:spcAft>
              <a:buFont typeface="Arial" pitchFamily="34" charset="0"/>
              <a:buChar char="•"/>
              <a:defRPr sz="1600">
                <a:solidFill>
                  <a:srgbClr val="7F7F7F"/>
                </a:solidFill>
                <a:latin typeface="Open Sans"/>
                <a:ea typeface="Open Sans"/>
                <a:cs typeface="Open Sans"/>
              </a:defRPr>
            </a:lvl8pPr>
            <a:lvl9pPr eaLnBrk="0" fontAlgn="base" hangingPunct="0">
              <a:spcAft>
                <a:spcPct val="0"/>
              </a:spcAft>
              <a:defRPr sz="1600">
                <a:solidFill>
                  <a:srgbClr val="7F7F7F"/>
                </a:solidFill>
                <a:latin typeface="Open Sans"/>
                <a:ea typeface="Open Sans"/>
                <a:cs typeface="Open Sans"/>
              </a:defRPr>
            </a:lvl9pPr>
          </a:lstStyle>
          <a:p>
            <a:pPr eaLnBrk="1" hangingPunct="1"/>
            <a:r>
              <a:rPr lang="en-US" altLang="en-US" sz="1000">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altLang="en-US" sz="1000">
              <a:latin typeface="Arial Narrow" pitchFamily="34" charset="0"/>
            </a:endParaRPr>
          </a:p>
        </p:txBody>
      </p:sp>
      <p:sp>
        <p:nvSpPr>
          <p:cNvPr id="61444" name="Subtitle 3"/>
          <p:cNvSpPr txBox="1">
            <a:spLocks noChangeArrowheads="1"/>
          </p:cNvSpPr>
          <p:nvPr/>
        </p:nvSpPr>
        <p:spPr bwMode="auto">
          <a:xfrm>
            <a:off x="611560" y="1275606"/>
            <a:ext cx="7704856"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7F7F7F"/>
                </a:solidFill>
                <a:latin typeface="Open Sans"/>
                <a:ea typeface="Open Sans"/>
                <a:cs typeface="Open Sans"/>
              </a:defRPr>
            </a:lvl1pPr>
            <a:lvl2pPr>
              <a:defRPr sz="1600">
                <a:solidFill>
                  <a:srgbClr val="7F7F7F"/>
                </a:solidFill>
                <a:latin typeface="Open Sans"/>
                <a:ea typeface="Open Sans"/>
                <a:cs typeface="Open Sans"/>
              </a:defRPr>
            </a:lvl2pPr>
            <a:lvl3pPr>
              <a:defRPr sz="1600">
                <a:solidFill>
                  <a:srgbClr val="7F7F7F"/>
                </a:solidFill>
                <a:latin typeface="Open Sans"/>
                <a:ea typeface="Open Sans"/>
                <a:cs typeface="Open Sans"/>
              </a:defRPr>
            </a:lvl3pPr>
            <a:lvl4pPr>
              <a:defRPr sz="1600">
                <a:solidFill>
                  <a:srgbClr val="7F7F7F"/>
                </a:solidFill>
                <a:latin typeface="Open Sans"/>
                <a:ea typeface="Open Sans"/>
                <a:cs typeface="Open Sans"/>
              </a:defRPr>
            </a:lvl4pPr>
            <a:lvl5pPr>
              <a:defRPr sz="1600">
                <a:solidFill>
                  <a:srgbClr val="7F7F7F"/>
                </a:solidFill>
                <a:latin typeface="Open Sans"/>
                <a:ea typeface="Open Sans"/>
                <a:cs typeface="Open Sans"/>
              </a:defRPr>
            </a:lvl5pPr>
            <a:lvl6pPr eaLnBrk="0" fontAlgn="base" hangingPunct="0">
              <a:spcAft>
                <a:spcPct val="0"/>
              </a:spcAft>
              <a:buFont typeface="Arial" pitchFamily="34" charset="0"/>
              <a:buChar char="•"/>
              <a:defRPr sz="1600">
                <a:solidFill>
                  <a:srgbClr val="7F7F7F"/>
                </a:solidFill>
                <a:latin typeface="Open Sans"/>
                <a:ea typeface="Open Sans"/>
                <a:cs typeface="Open Sans"/>
              </a:defRPr>
            </a:lvl6pPr>
            <a:lvl7pPr eaLnBrk="0" fontAlgn="base" hangingPunct="0">
              <a:spcAft>
                <a:spcPct val="0"/>
              </a:spcAft>
              <a:defRPr sz="1600">
                <a:solidFill>
                  <a:srgbClr val="7F7F7F"/>
                </a:solidFill>
                <a:latin typeface="Open Sans"/>
                <a:ea typeface="Open Sans"/>
                <a:cs typeface="Open Sans"/>
              </a:defRPr>
            </a:lvl7pPr>
            <a:lvl8pPr eaLnBrk="0" fontAlgn="base" hangingPunct="0">
              <a:spcAft>
                <a:spcPct val="0"/>
              </a:spcAft>
              <a:buFont typeface="Arial" pitchFamily="34" charset="0"/>
              <a:buChar char="•"/>
              <a:defRPr sz="1600">
                <a:solidFill>
                  <a:srgbClr val="7F7F7F"/>
                </a:solidFill>
                <a:latin typeface="Open Sans"/>
                <a:ea typeface="Open Sans"/>
                <a:cs typeface="Open Sans"/>
              </a:defRPr>
            </a:lvl8pPr>
            <a:lvl9pPr eaLnBrk="0" fontAlgn="base" hangingPunct="0">
              <a:spcAft>
                <a:spcPct val="0"/>
              </a:spcAft>
              <a:defRPr sz="1600">
                <a:solidFill>
                  <a:srgbClr val="7F7F7F"/>
                </a:solidFill>
                <a:latin typeface="Open Sans"/>
                <a:ea typeface="Open Sans"/>
                <a:cs typeface="Open Sans"/>
              </a:defRPr>
            </a:lvl9pPr>
          </a:lstStyle>
          <a:p>
            <a:pPr marL="285750" indent="-285750" algn="just" eaLnBrk="1" hangingPunct="1">
              <a:spcBef>
                <a:spcPct val="20000"/>
              </a:spcBef>
              <a:buFont typeface="Arial" pitchFamily="34" charset="0"/>
              <a:buChar char="•"/>
            </a:pPr>
            <a:r>
              <a:rPr lang="es-ES" altLang="en-US" sz="1600" dirty="0">
                <a:solidFill>
                  <a:srgbClr val="898989"/>
                </a:solidFill>
              </a:rPr>
              <a:t>Los programas deportivos para jóvenes pueden garantizar su actividad física, lo que en última instancia puede llevar a mejorar su salud física.</a:t>
            </a:r>
          </a:p>
          <a:p>
            <a:pPr marL="285750" indent="-285750" algn="just" eaLnBrk="1" hangingPunct="1">
              <a:spcBef>
                <a:spcPct val="20000"/>
              </a:spcBef>
              <a:buFont typeface="Arial" pitchFamily="34" charset="0"/>
              <a:buChar char="•"/>
            </a:pPr>
            <a:endParaRPr lang="es-ES" altLang="en-US" sz="1600" dirty="0">
              <a:solidFill>
                <a:srgbClr val="898989"/>
              </a:solidFill>
            </a:endParaRPr>
          </a:p>
          <a:p>
            <a:pPr marL="285750" indent="-285750" algn="just" eaLnBrk="1" hangingPunct="1">
              <a:spcBef>
                <a:spcPct val="20000"/>
              </a:spcBef>
              <a:buFont typeface="Arial" pitchFamily="34" charset="0"/>
              <a:buChar char="•"/>
            </a:pPr>
            <a:r>
              <a:rPr lang="es-ES" altLang="en-US" sz="1600" dirty="0">
                <a:solidFill>
                  <a:srgbClr val="898989"/>
                </a:solidFill>
              </a:rPr>
              <a:t>Los programas deportivos para los jóvenes son cruciales para el aprendizaje de las habilidades motoras - estas habilidades representan la base para los adultos participantes en el deporte recreativo, así como para futuras estrellas del deporte nacional.</a:t>
            </a:r>
            <a:endParaRPr lang="en-US" altLang="en-US" sz="1600" dirty="0">
              <a:solidFill>
                <a:srgbClr val="898989"/>
              </a:solidFill>
            </a:endParaRPr>
          </a:p>
        </p:txBody>
      </p:sp>
      <p:sp>
        <p:nvSpPr>
          <p:cNvPr id="5" name="Subtitle 3">
            <a:extLst/>
          </p:cNvPr>
          <p:cNvSpPr>
            <a:spLocks noGrp="1"/>
          </p:cNvSpPr>
          <p:nvPr>
            <p:ph type="subTitle" idx="1"/>
          </p:nvPr>
        </p:nvSpPr>
        <p:spPr>
          <a:xfrm>
            <a:off x="762000" y="192088"/>
            <a:ext cx="7339013" cy="434975"/>
          </a:xfrm>
        </p:spPr>
        <p:txBody>
          <a:bodyPr rtlCol="0">
            <a:noAutofit/>
          </a:bodyPr>
          <a:lstStyle/>
          <a:p>
            <a:pPr eaLnBrk="1" fontAlgn="auto" hangingPunct="1">
              <a:spcAft>
                <a:spcPts val="0"/>
              </a:spcAft>
              <a:defRPr/>
            </a:pPr>
            <a:r>
              <a:rPr lang="es-ES" sz="1800" b="1" dirty="0" smtClean="0">
                <a:solidFill>
                  <a:schemeClr val="bg1">
                    <a:lumMod val="50000"/>
                  </a:schemeClr>
                </a:solidFill>
                <a:latin typeface="Open Sans"/>
              </a:rPr>
              <a:t>Unidad </a:t>
            </a:r>
            <a:r>
              <a:rPr lang="es-ES" sz="1800" b="1" dirty="0">
                <a:solidFill>
                  <a:schemeClr val="bg1">
                    <a:lumMod val="50000"/>
                  </a:schemeClr>
                </a:solidFill>
                <a:latin typeface="Open Sans"/>
              </a:rPr>
              <a:t>4.2 Modelo de Desarrollo de la Participación </a:t>
            </a:r>
            <a:r>
              <a:rPr lang="es-ES" sz="1800" b="1" dirty="0" smtClean="0">
                <a:solidFill>
                  <a:schemeClr val="bg1">
                    <a:lumMod val="50000"/>
                  </a:schemeClr>
                </a:solidFill>
                <a:latin typeface="Open Sans"/>
              </a:rPr>
              <a:t>Deportiva</a:t>
            </a:r>
            <a:endParaRPr lang="en-US" sz="1800" b="1" dirty="0">
              <a:solidFill>
                <a:schemeClr val="bg1">
                  <a:lumMod val="50000"/>
                </a:schemeClr>
              </a:solidFill>
              <a:latin typeface="Open Sans"/>
            </a:endParaRPr>
          </a:p>
        </p:txBody>
      </p:sp>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00100" y="239713"/>
            <a:ext cx="7085013" cy="287337"/>
          </a:xfrm>
        </p:spPr>
        <p:txBody>
          <a:bodyPr/>
          <a:lstStyle/>
          <a:p>
            <a:pPr algn="l">
              <a:defRPr/>
            </a:pPr>
            <a:r>
              <a:rPr lang="es-ES" sz="1400" dirty="0">
                <a:latin typeface="Open Sans"/>
              </a:rPr>
              <a:t>Unidad 4.2 Modelo de Desarrollo de la Participación Deportiva</a:t>
            </a:r>
            <a:endParaRPr lang="es-ES" sz="1400" dirty="0"/>
          </a:p>
        </p:txBody>
      </p:sp>
      <p:sp>
        <p:nvSpPr>
          <p:cNvPr id="3" name="Subtítulo 2"/>
          <p:cNvSpPr>
            <a:spLocks noGrp="1"/>
          </p:cNvSpPr>
          <p:nvPr>
            <p:ph type="subTitle" idx="1"/>
          </p:nvPr>
        </p:nvSpPr>
        <p:spPr>
          <a:xfrm>
            <a:off x="2771775" y="4576763"/>
            <a:ext cx="5514975" cy="427037"/>
          </a:xfrm>
        </p:spPr>
        <p:txBody>
          <a:bodyPr>
            <a:normAutofit fontScale="92500" lnSpcReduction="20000"/>
          </a:bodyPr>
          <a:lstStyle/>
          <a:p>
            <a:pPr algn="l" eaLnBrk="1" hangingPunct="1">
              <a:spcBef>
                <a:spcPct val="0"/>
              </a:spcBef>
              <a:defRPr/>
            </a:pPr>
            <a:r>
              <a:rPr lang="en-US" altLang="en-US" sz="1000" dirty="0">
                <a:solidFill>
                  <a:schemeClr val="bg1">
                    <a:lumMod val="50000"/>
                  </a:schemeClr>
                </a:solidFill>
                <a:latin typeface="Arial Narrow" panose="020B0606020202030204" pitchFamily="34" charset="0"/>
                <a:ea typeface="+mn-ea"/>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altLang="en-US" sz="1000" dirty="0">
              <a:solidFill>
                <a:schemeClr val="bg1">
                  <a:lumMod val="50000"/>
                </a:schemeClr>
              </a:solidFill>
              <a:latin typeface="Arial Narrow" panose="020B0606020202030204" pitchFamily="34" charset="0"/>
              <a:ea typeface="+mn-ea"/>
              <a:cs typeface="Arial" panose="020B0604020202020204" pitchFamily="34" charset="0"/>
            </a:endParaRPr>
          </a:p>
          <a:p>
            <a:pPr algn="l">
              <a:defRPr/>
            </a:pPr>
            <a:endParaRPr lang="es-ES" dirty="0">
              <a:solidFill>
                <a:schemeClr val="bg1">
                  <a:lumMod val="50000"/>
                </a:schemeClr>
              </a:solidFill>
            </a:endParaRPr>
          </a:p>
        </p:txBody>
      </p:sp>
      <p:sp>
        <p:nvSpPr>
          <p:cNvPr id="4" name="Rectángulo 3"/>
          <p:cNvSpPr/>
          <p:nvPr/>
        </p:nvSpPr>
        <p:spPr>
          <a:xfrm>
            <a:off x="933450" y="1419225"/>
            <a:ext cx="3159125" cy="2554288"/>
          </a:xfrm>
          <a:prstGeom prst="rect">
            <a:avLst/>
          </a:prstGeom>
        </p:spPr>
        <p:txBody>
          <a:bodyPr>
            <a:spAutoFit/>
          </a:bodyPr>
          <a:lstStyle/>
          <a:p>
            <a:pPr algn="just">
              <a:defRPr/>
            </a:pPr>
            <a:r>
              <a:rPr lang="es-ES" sz="1600" dirty="0">
                <a:solidFill>
                  <a:schemeClr val="bg1">
                    <a:lumMod val="50000"/>
                  </a:schemeClr>
                </a:solidFill>
                <a:latin typeface="Open Sans"/>
              </a:rPr>
              <a:t>El modelo de desarrollo de participación deportiva ofrece un marco con múltiples vías que apoyan la participación continua de todos los jóvenes, los beneficios de salud y el desarrollo psicosocial a través del deporte (DMSP: Cote, 1999; Cote y Hay, 2002; Cote y </a:t>
            </a:r>
            <a:r>
              <a:rPr lang="es-ES" sz="1600" dirty="0" err="1">
                <a:solidFill>
                  <a:schemeClr val="bg1">
                    <a:lumMod val="50000"/>
                  </a:schemeClr>
                </a:solidFill>
                <a:latin typeface="Open Sans"/>
              </a:rPr>
              <a:t>Fraser</a:t>
            </a:r>
            <a:r>
              <a:rPr lang="es-ES" sz="1600" dirty="0">
                <a:solidFill>
                  <a:schemeClr val="bg1">
                    <a:lumMod val="50000"/>
                  </a:schemeClr>
                </a:solidFill>
                <a:latin typeface="Open Sans"/>
              </a:rPr>
              <a:t>-Thomas, 2008</a:t>
            </a:r>
          </a:p>
        </p:txBody>
      </p:sp>
      <p:sp>
        <p:nvSpPr>
          <p:cNvPr id="5" name="Rectángulo 4"/>
          <p:cNvSpPr/>
          <p:nvPr/>
        </p:nvSpPr>
        <p:spPr>
          <a:xfrm>
            <a:off x="5436096" y="1995686"/>
            <a:ext cx="2685352" cy="923330"/>
          </a:xfrm>
          <a:prstGeom prst="rect">
            <a:avLst/>
          </a:prstGeom>
          <a:noFill/>
        </p:spPr>
        <p:txBody>
          <a:bodyPr wrap="none">
            <a:spAutoFit/>
          </a:bodyPr>
          <a:lstStyle/>
          <a:p>
            <a:pPr algn="ctr">
              <a:defRPr/>
            </a:pPr>
            <a:r>
              <a:rPr lang="es-E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MODEL</a:t>
            </a:r>
          </a:p>
        </p:txBody>
      </p:sp>
      <p:pic>
        <p:nvPicPr>
          <p:cNvPr id="62470"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516438"/>
            <a:ext cx="190182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13" y="4408488"/>
            <a:ext cx="1906587"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CasellaDiTesto 4"/>
          <p:cNvSpPr txBox="1">
            <a:spLocks noChangeArrowheads="1"/>
          </p:cNvSpPr>
          <p:nvPr/>
        </p:nvSpPr>
        <p:spPr bwMode="auto">
          <a:xfrm>
            <a:off x="2563813" y="4418013"/>
            <a:ext cx="6334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7F7F7F"/>
                </a:solidFill>
                <a:latin typeface="Open Sans"/>
                <a:ea typeface="Open Sans"/>
                <a:cs typeface="Open Sans"/>
              </a:defRPr>
            </a:lvl1pPr>
            <a:lvl2pPr>
              <a:defRPr sz="1600">
                <a:solidFill>
                  <a:srgbClr val="7F7F7F"/>
                </a:solidFill>
                <a:latin typeface="Open Sans"/>
                <a:ea typeface="Open Sans"/>
                <a:cs typeface="Open Sans"/>
              </a:defRPr>
            </a:lvl2pPr>
            <a:lvl3pPr>
              <a:defRPr sz="1600">
                <a:solidFill>
                  <a:srgbClr val="7F7F7F"/>
                </a:solidFill>
                <a:latin typeface="Open Sans"/>
                <a:ea typeface="Open Sans"/>
                <a:cs typeface="Open Sans"/>
              </a:defRPr>
            </a:lvl3pPr>
            <a:lvl4pPr>
              <a:defRPr sz="1600">
                <a:solidFill>
                  <a:srgbClr val="7F7F7F"/>
                </a:solidFill>
                <a:latin typeface="Open Sans"/>
                <a:ea typeface="Open Sans"/>
                <a:cs typeface="Open Sans"/>
              </a:defRPr>
            </a:lvl4pPr>
            <a:lvl5pPr>
              <a:defRPr sz="1600">
                <a:solidFill>
                  <a:srgbClr val="7F7F7F"/>
                </a:solidFill>
                <a:latin typeface="Open Sans"/>
                <a:ea typeface="Open Sans"/>
                <a:cs typeface="Open Sans"/>
              </a:defRPr>
            </a:lvl5pPr>
            <a:lvl6pPr eaLnBrk="0" fontAlgn="base" hangingPunct="0">
              <a:spcAft>
                <a:spcPct val="0"/>
              </a:spcAft>
              <a:buFont typeface="Arial" pitchFamily="34" charset="0"/>
              <a:buChar char="•"/>
              <a:defRPr sz="1600">
                <a:solidFill>
                  <a:srgbClr val="7F7F7F"/>
                </a:solidFill>
                <a:latin typeface="Open Sans"/>
                <a:ea typeface="Open Sans"/>
                <a:cs typeface="Open Sans"/>
              </a:defRPr>
            </a:lvl6pPr>
            <a:lvl7pPr eaLnBrk="0" fontAlgn="base" hangingPunct="0">
              <a:spcAft>
                <a:spcPct val="0"/>
              </a:spcAft>
              <a:defRPr sz="1600">
                <a:solidFill>
                  <a:srgbClr val="7F7F7F"/>
                </a:solidFill>
                <a:latin typeface="Open Sans"/>
                <a:ea typeface="Open Sans"/>
                <a:cs typeface="Open Sans"/>
              </a:defRPr>
            </a:lvl7pPr>
            <a:lvl8pPr eaLnBrk="0" fontAlgn="base" hangingPunct="0">
              <a:spcAft>
                <a:spcPct val="0"/>
              </a:spcAft>
              <a:buFont typeface="Arial" pitchFamily="34" charset="0"/>
              <a:buChar char="•"/>
              <a:defRPr sz="1600">
                <a:solidFill>
                  <a:srgbClr val="7F7F7F"/>
                </a:solidFill>
                <a:latin typeface="Open Sans"/>
                <a:ea typeface="Open Sans"/>
                <a:cs typeface="Open Sans"/>
              </a:defRPr>
            </a:lvl8pPr>
            <a:lvl9pPr eaLnBrk="0" fontAlgn="base" hangingPunct="0">
              <a:spcAft>
                <a:spcPct val="0"/>
              </a:spcAft>
              <a:defRPr sz="1600">
                <a:solidFill>
                  <a:srgbClr val="7F7F7F"/>
                </a:solidFill>
                <a:latin typeface="Open Sans"/>
                <a:ea typeface="Open Sans"/>
                <a:cs typeface="Open Sans"/>
              </a:defRPr>
            </a:lvl9pPr>
          </a:lstStyle>
          <a:p>
            <a:pPr eaLnBrk="1" hangingPunct="1"/>
            <a:r>
              <a:rPr lang="en-US" altLang="en-US" sz="1000">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altLang="en-US" sz="1000">
              <a:latin typeface="Arial Narrow" pitchFamily="34" charset="0"/>
            </a:endParaRPr>
          </a:p>
        </p:txBody>
      </p:sp>
      <p:sp>
        <p:nvSpPr>
          <p:cNvPr id="63492" name="Subtitle 3"/>
          <p:cNvSpPr txBox="1">
            <a:spLocks/>
          </p:cNvSpPr>
          <p:nvPr/>
        </p:nvSpPr>
        <p:spPr bwMode="auto">
          <a:xfrm>
            <a:off x="681038" y="844550"/>
            <a:ext cx="823118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7F7F7F"/>
                </a:solidFill>
                <a:latin typeface="Open Sans"/>
                <a:ea typeface="Open Sans"/>
                <a:cs typeface="Open Sans"/>
              </a:defRPr>
            </a:lvl1pPr>
            <a:lvl2pPr>
              <a:defRPr sz="1600">
                <a:solidFill>
                  <a:srgbClr val="7F7F7F"/>
                </a:solidFill>
                <a:latin typeface="Open Sans"/>
                <a:ea typeface="Open Sans"/>
                <a:cs typeface="Open Sans"/>
              </a:defRPr>
            </a:lvl2pPr>
            <a:lvl3pPr>
              <a:defRPr sz="1600">
                <a:solidFill>
                  <a:srgbClr val="7F7F7F"/>
                </a:solidFill>
                <a:latin typeface="Open Sans"/>
                <a:ea typeface="Open Sans"/>
                <a:cs typeface="Open Sans"/>
              </a:defRPr>
            </a:lvl3pPr>
            <a:lvl4pPr>
              <a:defRPr sz="1600">
                <a:solidFill>
                  <a:srgbClr val="7F7F7F"/>
                </a:solidFill>
                <a:latin typeface="Open Sans"/>
                <a:ea typeface="Open Sans"/>
                <a:cs typeface="Open Sans"/>
              </a:defRPr>
            </a:lvl4pPr>
            <a:lvl5pPr>
              <a:defRPr sz="1600">
                <a:solidFill>
                  <a:srgbClr val="7F7F7F"/>
                </a:solidFill>
                <a:latin typeface="Open Sans"/>
                <a:ea typeface="Open Sans"/>
                <a:cs typeface="Open Sans"/>
              </a:defRPr>
            </a:lvl5pPr>
            <a:lvl6pPr eaLnBrk="0" fontAlgn="base" hangingPunct="0">
              <a:spcAft>
                <a:spcPct val="0"/>
              </a:spcAft>
              <a:buFont typeface="Arial" pitchFamily="34" charset="0"/>
              <a:buChar char="•"/>
              <a:defRPr sz="1600">
                <a:solidFill>
                  <a:srgbClr val="7F7F7F"/>
                </a:solidFill>
                <a:latin typeface="Open Sans"/>
                <a:ea typeface="Open Sans"/>
                <a:cs typeface="Open Sans"/>
              </a:defRPr>
            </a:lvl6pPr>
            <a:lvl7pPr eaLnBrk="0" fontAlgn="base" hangingPunct="0">
              <a:spcAft>
                <a:spcPct val="0"/>
              </a:spcAft>
              <a:defRPr sz="1600">
                <a:solidFill>
                  <a:srgbClr val="7F7F7F"/>
                </a:solidFill>
                <a:latin typeface="Open Sans"/>
                <a:ea typeface="Open Sans"/>
                <a:cs typeface="Open Sans"/>
              </a:defRPr>
            </a:lvl7pPr>
            <a:lvl8pPr eaLnBrk="0" fontAlgn="base" hangingPunct="0">
              <a:spcAft>
                <a:spcPct val="0"/>
              </a:spcAft>
              <a:buFont typeface="Arial" pitchFamily="34" charset="0"/>
              <a:buChar char="•"/>
              <a:defRPr sz="1600">
                <a:solidFill>
                  <a:srgbClr val="7F7F7F"/>
                </a:solidFill>
                <a:latin typeface="Open Sans"/>
                <a:ea typeface="Open Sans"/>
                <a:cs typeface="Open Sans"/>
              </a:defRPr>
            </a:lvl8pPr>
            <a:lvl9pPr eaLnBrk="0" fontAlgn="base" hangingPunct="0">
              <a:spcAft>
                <a:spcPct val="0"/>
              </a:spcAft>
              <a:defRPr sz="1600">
                <a:solidFill>
                  <a:srgbClr val="7F7F7F"/>
                </a:solidFill>
                <a:latin typeface="Open Sans"/>
                <a:ea typeface="Open Sans"/>
                <a:cs typeface="Open Sans"/>
              </a:defRPr>
            </a:lvl9pPr>
          </a:lstStyle>
          <a:p>
            <a:pPr eaLnBrk="1" hangingPunct="1">
              <a:spcBef>
                <a:spcPct val="20000"/>
              </a:spcBef>
            </a:pPr>
            <a:r>
              <a:rPr lang="es-ES" altLang="en-US" sz="1600">
                <a:solidFill>
                  <a:srgbClr val="898989"/>
                </a:solidFill>
              </a:rPr>
              <a:t>Los programas deportivos para jóvenes tienen el potencial de desarrollar valores positivos (Côté 2002)</a:t>
            </a:r>
            <a:endParaRPr lang="en-US" altLang="en-US" sz="1600">
              <a:solidFill>
                <a:srgbClr val="898989"/>
              </a:solidFill>
            </a:endParaRPr>
          </a:p>
        </p:txBody>
      </p:sp>
      <p:sp>
        <p:nvSpPr>
          <p:cNvPr id="63493" name="Rectangle 1"/>
          <p:cNvSpPr>
            <a:spLocks noChangeArrowheads="1"/>
          </p:cNvSpPr>
          <p:nvPr/>
        </p:nvSpPr>
        <p:spPr bwMode="auto">
          <a:xfrm>
            <a:off x="1044575" y="3392488"/>
            <a:ext cx="1852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20000"/>
              </a:spcBef>
              <a:buFont typeface="Arial" pitchFamily="34" charset="0"/>
              <a:buNone/>
            </a:pPr>
            <a:r>
              <a:rPr lang="en-US" altLang="en-US" b="1">
                <a:solidFill>
                  <a:srgbClr val="00A779"/>
                </a:solidFill>
                <a:latin typeface="Open Sans"/>
                <a:ea typeface="Open Sans"/>
                <a:cs typeface="Open Sans"/>
              </a:rPr>
              <a:t>JUEGO LIMPIO</a:t>
            </a:r>
          </a:p>
        </p:txBody>
      </p:sp>
      <p:sp>
        <p:nvSpPr>
          <p:cNvPr id="63494" name="Rectangle 2"/>
          <p:cNvSpPr>
            <a:spLocks noChangeArrowheads="1"/>
          </p:cNvSpPr>
          <p:nvPr/>
        </p:nvSpPr>
        <p:spPr bwMode="auto">
          <a:xfrm>
            <a:off x="714375" y="1714500"/>
            <a:ext cx="2857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buFont typeface="Arial" pitchFamily="34" charset="0"/>
              <a:buNone/>
            </a:pPr>
            <a:r>
              <a:rPr lang="en-US" altLang="en-US" b="1" dirty="0" smtClean="0">
                <a:solidFill>
                  <a:srgbClr val="00A779"/>
                </a:solidFill>
                <a:latin typeface="Open Sans"/>
                <a:ea typeface="Open Sans"/>
                <a:cs typeface="Open Sans"/>
              </a:rPr>
              <a:t>PERSONALIDAD DEPORTIVA</a:t>
            </a:r>
            <a:endParaRPr lang="en-US" altLang="en-US" b="1" dirty="0">
              <a:solidFill>
                <a:srgbClr val="00A779"/>
              </a:solidFill>
              <a:latin typeface="Open Sans"/>
              <a:ea typeface="Open Sans"/>
              <a:cs typeface="Open Sans"/>
            </a:endParaRPr>
          </a:p>
        </p:txBody>
      </p:sp>
      <p:sp>
        <p:nvSpPr>
          <p:cNvPr id="63495" name="Rectangle 3"/>
          <p:cNvSpPr>
            <a:spLocks noChangeArrowheads="1"/>
          </p:cNvSpPr>
          <p:nvPr/>
        </p:nvSpPr>
        <p:spPr bwMode="auto">
          <a:xfrm>
            <a:off x="5778500" y="3322638"/>
            <a:ext cx="209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20000"/>
              </a:spcBef>
              <a:buFont typeface="Arial" pitchFamily="34" charset="0"/>
              <a:buNone/>
            </a:pPr>
            <a:r>
              <a:rPr lang="en-US" altLang="en-US" b="1" dirty="0">
                <a:solidFill>
                  <a:srgbClr val="00A779"/>
                </a:solidFill>
                <a:latin typeface="Open Sans"/>
                <a:ea typeface="Open Sans"/>
                <a:cs typeface="Open Sans"/>
              </a:rPr>
              <a:t>COLABORACIÓN</a:t>
            </a:r>
          </a:p>
        </p:txBody>
      </p:sp>
      <p:sp>
        <p:nvSpPr>
          <p:cNvPr id="63496" name="Rectangle 4"/>
          <p:cNvSpPr>
            <a:spLocks noChangeArrowheads="1"/>
          </p:cNvSpPr>
          <p:nvPr/>
        </p:nvSpPr>
        <p:spPr bwMode="auto">
          <a:xfrm>
            <a:off x="6300192" y="1722887"/>
            <a:ext cx="2428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buFont typeface="Arial" pitchFamily="34" charset="0"/>
              <a:buNone/>
            </a:pPr>
            <a:r>
              <a:rPr lang="en-US" altLang="en-US" b="1" dirty="0" smtClean="0">
                <a:solidFill>
                  <a:srgbClr val="00A779"/>
                </a:solidFill>
                <a:latin typeface="Open Sans"/>
                <a:ea typeface="Open Sans"/>
                <a:cs typeface="Open Sans"/>
              </a:rPr>
              <a:t>AFIRMACIÓN</a:t>
            </a:r>
            <a:endParaRPr lang="en-US" altLang="en-US" b="1" dirty="0">
              <a:solidFill>
                <a:srgbClr val="00A779"/>
              </a:solidFill>
              <a:latin typeface="Open Sans"/>
              <a:ea typeface="Open Sans"/>
              <a:cs typeface="Open Sans"/>
            </a:endParaRPr>
          </a:p>
        </p:txBody>
      </p:sp>
      <p:sp>
        <p:nvSpPr>
          <p:cNvPr id="63497" name="Rectangle 5"/>
          <p:cNvSpPr>
            <a:spLocks noChangeArrowheads="1"/>
          </p:cNvSpPr>
          <p:nvPr/>
        </p:nvSpPr>
        <p:spPr bwMode="auto">
          <a:xfrm>
            <a:off x="768350" y="2582863"/>
            <a:ext cx="2500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buFont typeface="Arial" pitchFamily="34" charset="0"/>
              <a:buNone/>
            </a:pPr>
            <a:r>
              <a:rPr lang="en-US" altLang="en-US" b="1">
                <a:solidFill>
                  <a:srgbClr val="00A779"/>
                </a:solidFill>
                <a:latin typeface="Open Sans"/>
                <a:ea typeface="Open Sans"/>
                <a:cs typeface="Open Sans"/>
              </a:rPr>
              <a:t>RESPONSABILIDAD</a:t>
            </a:r>
            <a:r>
              <a:rPr lang="en-US" altLang="en-US">
                <a:solidFill>
                  <a:srgbClr val="00A779"/>
                </a:solidFill>
                <a:latin typeface="Open Sans"/>
                <a:ea typeface="Open Sans"/>
                <a:cs typeface="Open Sans"/>
              </a:rPr>
              <a:t> </a:t>
            </a:r>
          </a:p>
        </p:txBody>
      </p:sp>
      <p:sp>
        <p:nvSpPr>
          <p:cNvPr id="63498" name="Rectangle 7"/>
          <p:cNvSpPr>
            <a:spLocks noChangeArrowheads="1"/>
          </p:cNvSpPr>
          <p:nvPr/>
        </p:nvSpPr>
        <p:spPr bwMode="auto">
          <a:xfrm>
            <a:off x="4281488" y="2767013"/>
            <a:ext cx="1189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b="1">
                <a:solidFill>
                  <a:srgbClr val="00A779"/>
                </a:solidFill>
                <a:latin typeface="Open Sans"/>
                <a:ea typeface="Open Sans"/>
                <a:cs typeface="Open Sans"/>
              </a:rPr>
              <a:t>EMPATÍA</a:t>
            </a:r>
            <a:endParaRPr lang="en-US" altLang="en-US">
              <a:solidFill>
                <a:srgbClr val="00A779"/>
              </a:solidFill>
              <a:ea typeface="Open Sans"/>
              <a:cs typeface="Open Sans"/>
            </a:endParaRPr>
          </a:p>
        </p:txBody>
      </p:sp>
      <p:sp>
        <p:nvSpPr>
          <p:cNvPr id="63499" name="Rectangle 8"/>
          <p:cNvSpPr>
            <a:spLocks noChangeArrowheads="1"/>
          </p:cNvSpPr>
          <p:nvPr/>
        </p:nvSpPr>
        <p:spPr bwMode="auto">
          <a:xfrm>
            <a:off x="3611563" y="2111375"/>
            <a:ext cx="215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b="1">
                <a:solidFill>
                  <a:srgbClr val="00A779"/>
                </a:solidFill>
                <a:latin typeface="Open Sans"/>
                <a:ea typeface="Open Sans"/>
                <a:cs typeface="Open Sans"/>
              </a:rPr>
              <a:t>AUTOCONTROL</a:t>
            </a:r>
            <a:r>
              <a:rPr lang="en-US" altLang="en-US">
                <a:solidFill>
                  <a:srgbClr val="00A779"/>
                </a:solidFill>
                <a:latin typeface="Open Sans"/>
                <a:ea typeface="Open Sans"/>
                <a:cs typeface="Open Sans"/>
              </a:rPr>
              <a:t> </a:t>
            </a:r>
            <a:endParaRPr lang="en-US" altLang="en-US">
              <a:solidFill>
                <a:srgbClr val="00A779"/>
              </a:solidFill>
              <a:ea typeface="Open Sans"/>
              <a:cs typeface="Open Sans"/>
            </a:endParaRPr>
          </a:p>
        </p:txBody>
      </p:sp>
      <p:sp>
        <p:nvSpPr>
          <p:cNvPr id="12" name="Subtitle 3">
            <a:extLst/>
          </p:cNvPr>
          <p:cNvSpPr>
            <a:spLocks noGrp="1"/>
          </p:cNvSpPr>
          <p:nvPr>
            <p:ph type="subTitle" idx="1"/>
          </p:nvPr>
        </p:nvSpPr>
        <p:spPr>
          <a:xfrm>
            <a:off x="569913" y="198438"/>
            <a:ext cx="7705725" cy="328612"/>
          </a:xfrm>
        </p:spPr>
        <p:txBody>
          <a:bodyPr rtlCol="0">
            <a:noAutofit/>
          </a:bodyPr>
          <a:lstStyle/>
          <a:p>
            <a:pPr eaLnBrk="1" fontAlgn="auto" hangingPunct="1">
              <a:spcAft>
                <a:spcPts val="0"/>
              </a:spcAft>
              <a:defRPr/>
            </a:pPr>
            <a:r>
              <a:rPr lang="es-ES" sz="1800" b="1" dirty="0">
                <a:solidFill>
                  <a:schemeClr val="bg1">
                    <a:lumMod val="50000"/>
                  </a:schemeClr>
                </a:solidFill>
                <a:latin typeface="Open Sans"/>
              </a:rPr>
              <a:t>Unidad 4.2 Modelo de Desarrollo de la Participación </a:t>
            </a:r>
            <a:r>
              <a:rPr lang="es-ES" sz="1800" b="1" dirty="0" smtClean="0">
                <a:solidFill>
                  <a:schemeClr val="bg1">
                    <a:lumMod val="50000"/>
                  </a:schemeClr>
                </a:solidFill>
                <a:latin typeface="Open Sans"/>
              </a:rPr>
              <a:t>Deportiva</a:t>
            </a:r>
            <a:endParaRPr lang="en-US" sz="1400" b="1" dirty="0">
              <a:solidFill>
                <a:schemeClr val="bg1">
                  <a:lumMod val="50000"/>
                </a:schemeClr>
              </a:solidFill>
              <a:latin typeface="Open Sans"/>
            </a:endParaRPr>
          </a:p>
        </p:txBody>
      </p:sp>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725" y="4429125"/>
            <a:ext cx="1906588"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CasellaDiTesto 4"/>
          <p:cNvSpPr txBox="1">
            <a:spLocks noChangeArrowheads="1"/>
          </p:cNvSpPr>
          <p:nvPr/>
        </p:nvSpPr>
        <p:spPr bwMode="auto">
          <a:xfrm>
            <a:off x="2484438" y="4429125"/>
            <a:ext cx="633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7F7F7F"/>
                </a:solidFill>
                <a:latin typeface="Open Sans"/>
                <a:ea typeface="Open Sans"/>
                <a:cs typeface="Open Sans"/>
              </a:defRPr>
            </a:lvl1pPr>
            <a:lvl2pPr>
              <a:defRPr sz="1600">
                <a:solidFill>
                  <a:srgbClr val="7F7F7F"/>
                </a:solidFill>
                <a:latin typeface="Open Sans"/>
                <a:ea typeface="Open Sans"/>
                <a:cs typeface="Open Sans"/>
              </a:defRPr>
            </a:lvl2pPr>
            <a:lvl3pPr>
              <a:defRPr sz="1600">
                <a:solidFill>
                  <a:srgbClr val="7F7F7F"/>
                </a:solidFill>
                <a:latin typeface="Open Sans"/>
                <a:ea typeface="Open Sans"/>
                <a:cs typeface="Open Sans"/>
              </a:defRPr>
            </a:lvl3pPr>
            <a:lvl4pPr>
              <a:defRPr sz="1600">
                <a:solidFill>
                  <a:srgbClr val="7F7F7F"/>
                </a:solidFill>
                <a:latin typeface="Open Sans"/>
                <a:ea typeface="Open Sans"/>
                <a:cs typeface="Open Sans"/>
              </a:defRPr>
            </a:lvl4pPr>
            <a:lvl5pPr>
              <a:defRPr sz="1600">
                <a:solidFill>
                  <a:srgbClr val="7F7F7F"/>
                </a:solidFill>
                <a:latin typeface="Open Sans"/>
                <a:ea typeface="Open Sans"/>
                <a:cs typeface="Open Sans"/>
              </a:defRPr>
            </a:lvl5pPr>
            <a:lvl6pPr eaLnBrk="0" fontAlgn="base" hangingPunct="0">
              <a:spcAft>
                <a:spcPct val="0"/>
              </a:spcAft>
              <a:buFont typeface="Arial" pitchFamily="34" charset="0"/>
              <a:buChar char="•"/>
              <a:defRPr sz="1600">
                <a:solidFill>
                  <a:srgbClr val="7F7F7F"/>
                </a:solidFill>
                <a:latin typeface="Open Sans"/>
                <a:ea typeface="Open Sans"/>
                <a:cs typeface="Open Sans"/>
              </a:defRPr>
            </a:lvl6pPr>
            <a:lvl7pPr eaLnBrk="0" fontAlgn="base" hangingPunct="0">
              <a:spcAft>
                <a:spcPct val="0"/>
              </a:spcAft>
              <a:defRPr sz="1600">
                <a:solidFill>
                  <a:srgbClr val="7F7F7F"/>
                </a:solidFill>
                <a:latin typeface="Open Sans"/>
                <a:ea typeface="Open Sans"/>
                <a:cs typeface="Open Sans"/>
              </a:defRPr>
            </a:lvl7pPr>
            <a:lvl8pPr eaLnBrk="0" fontAlgn="base" hangingPunct="0">
              <a:spcAft>
                <a:spcPct val="0"/>
              </a:spcAft>
              <a:buFont typeface="Arial" pitchFamily="34" charset="0"/>
              <a:buChar char="•"/>
              <a:defRPr sz="1600">
                <a:solidFill>
                  <a:srgbClr val="7F7F7F"/>
                </a:solidFill>
                <a:latin typeface="Open Sans"/>
                <a:ea typeface="Open Sans"/>
                <a:cs typeface="Open Sans"/>
              </a:defRPr>
            </a:lvl8pPr>
            <a:lvl9pPr eaLnBrk="0" fontAlgn="base" hangingPunct="0">
              <a:spcAft>
                <a:spcPct val="0"/>
              </a:spcAft>
              <a:defRPr sz="1600">
                <a:solidFill>
                  <a:srgbClr val="7F7F7F"/>
                </a:solidFill>
                <a:latin typeface="Open Sans"/>
                <a:ea typeface="Open Sans"/>
                <a:cs typeface="Open Sans"/>
              </a:defRPr>
            </a:lvl9pPr>
          </a:lstStyle>
          <a:p>
            <a:pPr eaLnBrk="1" hangingPunct="1"/>
            <a:r>
              <a:rPr lang="en-US" altLang="en-US" sz="1000">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altLang="en-US" sz="1000">
              <a:latin typeface="Arial Narrow" pitchFamily="34" charset="0"/>
            </a:endParaRPr>
          </a:p>
        </p:txBody>
      </p:sp>
      <p:pic>
        <p:nvPicPr>
          <p:cNvPr id="62469" name="Picture 7" descr="Related image"/>
          <p:cNvPicPr>
            <a:picLocks noChangeAspect="1" noChangeArrowheads="1"/>
          </p:cNvPicPr>
          <p:nvPr/>
        </p:nvPicPr>
        <p:blipFill>
          <a:blip r:embed="rId3"/>
          <a:srcRect/>
          <a:stretch>
            <a:fillRect/>
          </a:stretch>
        </p:blipFill>
        <p:spPr bwMode="auto">
          <a:xfrm>
            <a:off x="365125" y="1120775"/>
            <a:ext cx="3846513" cy="2886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Subtitle 3"/>
          <p:cNvSpPr txBox="1">
            <a:spLocks/>
          </p:cNvSpPr>
          <p:nvPr/>
        </p:nvSpPr>
        <p:spPr bwMode="auto">
          <a:xfrm>
            <a:off x="827088" y="195263"/>
            <a:ext cx="7416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7F7F7F"/>
                </a:solidFill>
                <a:latin typeface="Open Sans"/>
                <a:ea typeface="Open Sans"/>
                <a:cs typeface="Open Sans"/>
              </a:defRPr>
            </a:lvl1pPr>
            <a:lvl2pPr>
              <a:defRPr sz="1600">
                <a:solidFill>
                  <a:srgbClr val="7F7F7F"/>
                </a:solidFill>
                <a:latin typeface="Open Sans"/>
                <a:ea typeface="Open Sans"/>
                <a:cs typeface="Open Sans"/>
              </a:defRPr>
            </a:lvl2pPr>
            <a:lvl3pPr>
              <a:defRPr sz="1600">
                <a:solidFill>
                  <a:srgbClr val="7F7F7F"/>
                </a:solidFill>
                <a:latin typeface="Open Sans"/>
                <a:ea typeface="Open Sans"/>
                <a:cs typeface="Open Sans"/>
              </a:defRPr>
            </a:lvl3pPr>
            <a:lvl4pPr>
              <a:defRPr sz="1600">
                <a:solidFill>
                  <a:srgbClr val="7F7F7F"/>
                </a:solidFill>
                <a:latin typeface="Open Sans"/>
                <a:ea typeface="Open Sans"/>
                <a:cs typeface="Open Sans"/>
              </a:defRPr>
            </a:lvl4pPr>
            <a:lvl5pPr>
              <a:defRPr sz="1600">
                <a:solidFill>
                  <a:srgbClr val="7F7F7F"/>
                </a:solidFill>
                <a:latin typeface="Open Sans"/>
                <a:ea typeface="Open Sans"/>
                <a:cs typeface="Open Sans"/>
              </a:defRPr>
            </a:lvl5pPr>
            <a:lvl6pPr eaLnBrk="0" fontAlgn="base" hangingPunct="0">
              <a:spcAft>
                <a:spcPct val="0"/>
              </a:spcAft>
              <a:buFont typeface="Arial" pitchFamily="34" charset="0"/>
              <a:buChar char="•"/>
              <a:defRPr sz="1600">
                <a:solidFill>
                  <a:srgbClr val="7F7F7F"/>
                </a:solidFill>
                <a:latin typeface="Open Sans"/>
                <a:ea typeface="Open Sans"/>
                <a:cs typeface="Open Sans"/>
              </a:defRPr>
            </a:lvl6pPr>
            <a:lvl7pPr eaLnBrk="0" fontAlgn="base" hangingPunct="0">
              <a:spcAft>
                <a:spcPct val="0"/>
              </a:spcAft>
              <a:defRPr sz="1600">
                <a:solidFill>
                  <a:srgbClr val="7F7F7F"/>
                </a:solidFill>
                <a:latin typeface="Open Sans"/>
                <a:ea typeface="Open Sans"/>
                <a:cs typeface="Open Sans"/>
              </a:defRPr>
            </a:lvl7pPr>
            <a:lvl8pPr eaLnBrk="0" fontAlgn="base" hangingPunct="0">
              <a:spcAft>
                <a:spcPct val="0"/>
              </a:spcAft>
              <a:buFont typeface="Arial" pitchFamily="34" charset="0"/>
              <a:buChar char="•"/>
              <a:defRPr sz="1600">
                <a:solidFill>
                  <a:srgbClr val="7F7F7F"/>
                </a:solidFill>
                <a:latin typeface="Open Sans"/>
                <a:ea typeface="Open Sans"/>
                <a:cs typeface="Open Sans"/>
              </a:defRPr>
            </a:lvl8pPr>
            <a:lvl9pPr eaLnBrk="0" fontAlgn="base" hangingPunct="0">
              <a:spcAft>
                <a:spcPct val="0"/>
              </a:spcAft>
              <a:defRPr sz="1600">
                <a:solidFill>
                  <a:srgbClr val="7F7F7F"/>
                </a:solidFill>
                <a:latin typeface="Open Sans"/>
                <a:ea typeface="Open Sans"/>
                <a:cs typeface="Open Sans"/>
              </a:defRPr>
            </a:lvl9pPr>
          </a:lstStyle>
          <a:p>
            <a:pPr algn="ctr" eaLnBrk="1" hangingPunct="1">
              <a:spcBef>
                <a:spcPct val="20000"/>
              </a:spcBef>
              <a:buFont typeface="Arial" pitchFamily="34" charset="0"/>
              <a:buNone/>
            </a:pPr>
            <a:r>
              <a:rPr lang="es-ES" altLang="es-ES" sz="1800" b="1"/>
              <a:t>Unidad 4.2 Modelo de Desarrollo de la Participación Deportiva</a:t>
            </a:r>
            <a:r>
              <a:rPr lang="es-ES" altLang="es-ES" sz="1400" b="1"/>
              <a:t>.</a:t>
            </a:r>
            <a:endParaRPr lang="en-US" altLang="es-ES" sz="1400" b="1"/>
          </a:p>
        </p:txBody>
      </p:sp>
      <p:sp>
        <p:nvSpPr>
          <p:cNvPr id="2" name="Rectángulo 1"/>
          <p:cNvSpPr/>
          <p:nvPr/>
        </p:nvSpPr>
        <p:spPr>
          <a:xfrm>
            <a:off x="4859338" y="1563688"/>
            <a:ext cx="3779837" cy="1816100"/>
          </a:xfrm>
          <a:prstGeom prst="rect">
            <a:avLst/>
          </a:prstGeom>
        </p:spPr>
        <p:txBody>
          <a:bodyPr>
            <a:spAutoFit/>
          </a:bodyPr>
          <a:lstStyle/>
          <a:p>
            <a:pPr algn="just">
              <a:defRPr/>
            </a:pPr>
            <a:r>
              <a:rPr lang="es-ES" sz="1600" dirty="0">
                <a:solidFill>
                  <a:schemeClr val="bg1">
                    <a:lumMod val="50000"/>
                  </a:schemeClr>
                </a:solidFill>
                <a:latin typeface="Open Sans"/>
              </a:rPr>
              <a:t>Sobre la base de investigaciones sobre el deporte juvenil, se han hecho las siguientes sugerencias para los programas deportivos de los jóvenes, con el objetivo de promover el desarrollo positivo de la juventud (Cote et al., 2008)</a:t>
            </a:r>
          </a:p>
        </p:txBody>
      </p:sp>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238" y="4241800"/>
            <a:ext cx="190658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CasellaDiTesto 4"/>
          <p:cNvSpPr txBox="1">
            <a:spLocks noChangeArrowheads="1"/>
          </p:cNvSpPr>
          <p:nvPr/>
        </p:nvSpPr>
        <p:spPr bwMode="auto">
          <a:xfrm>
            <a:off x="2484438" y="4194175"/>
            <a:ext cx="633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7F7F7F"/>
                </a:solidFill>
                <a:latin typeface="Open Sans"/>
                <a:ea typeface="Open Sans"/>
                <a:cs typeface="Open Sans"/>
              </a:defRPr>
            </a:lvl1pPr>
            <a:lvl2pPr>
              <a:defRPr sz="1600">
                <a:solidFill>
                  <a:srgbClr val="7F7F7F"/>
                </a:solidFill>
                <a:latin typeface="Open Sans"/>
                <a:ea typeface="Open Sans"/>
                <a:cs typeface="Open Sans"/>
              </a:defRPr>
            </a:lvl2pPr>
            <a:lvl3pPr>
              <a:defRPr sz="1600">
                <a:solidFill>
                  <a:srgbClr val="7F7F7F"/>
                </a:solidFill>
                <a:latin typeface="Open Sans"/>
                <a:ea typeface="Open Sans"/>
                <a:cs typeface="Open Sans"/>
              </a:defRPr>
            </a:lvl3pPr>
            <a:lvl4pPr>
              <a:defRPr sz="1600">
                <a:solidFill>
                  <a:srgbClr val="7F7F7F"/>
                </a:solidFill>
                <a:latin typeface="Open Sans"/>
                <a:ea typeface="Open Sans"/>
                <a:cs typeface="Open Sans"/>
              </a:defRPr>
            </a:lvl4pPr>
            <a:lvl5pPr>
              <a:defRPr sz="1600">
                <a:solidFill>
                  <a:srgbClr val="7F7F7F"/>
                </a:solidFill>
                <a:latin typeface="Open Sans"/>
                <a:ea typeface="Open Sans"/>
                <a:cs typeface="Open Sans"/>
              </a:defRPr>
            </a:lvl5pPr>
            <a:lvl6pPr eaLnBrk="0" fontAlgn="base" hangingPunct="0">
              <a:spcAft>
                <a:spcPct val="0"/>
              </a:spcAft>
              <a:buFont typeface="Arial" pitchFamily="34" charset="0"/>
              <a:buChar char="•"/>
              <a:defRPr sz="1600">
                <a:solidFill>
                  <a:srgbClr val="7F7F7F"/>
                </a:solidFill>
                <a:latin typeface="Open Sans"/>
                <a:ea typeface="Open Sans"/>
                <a:cs typeface="Open Sans"/>
              </a:defRPr>
            </a:lvl6pPr>
            <a:lvl7pPr eaLnBrk="0" fontAlgn="base" hangingPunct="0">
              <a:spcAft>
                <a:spcPct val="0"/>
              </a:spcAft>
              <a:defRPr sz="1600">
                <a:solidFill>
                  <a:srgbClr val="7F7F7F"/>
                </a:solidFill>
                <a:latin typeface="Open Sans"/>
                <a:ea typeface="Open Sans"/>
                <a:cs typeface="Open Sans"/>
              </a:defRPr>
            </a:lvl7pPr>
            <a:lvl8pPr eaLnBrk="0" fontAlgn="base" hangingPunct="0">
              <a:spcAft>
                <a:spcPct val="0"/>
              </a:spcAft>
              <a:buFont typeface="Arial" pitchFamily="34" charset="0"/>
              <a:buChar char="•"/>
              <a:defRPr sz="1600">
                <a:solidFill>
                  <a:srgbClr val="7F7F7F"/>
                </a:solidFill>
                <a:latin typeface="Open Sans"/>
                <a:ea typeface="Open Sans"/>
                <a:cs typeface="Open Sans"/>
              </a:defRPr>
            </a:lvl8pPr>
            <a:lvl9pPr eaLnBrk="0" fontAlgn="base" hangingPunct="0">
              <a:spcAft>
                <a:spcPct val="0"/>
              </a:spcAft>
              <a:defRPr sz="1600">
                <a:solidFill>
                  <a:srgbClr val="7F7F7F"/>
                </a:solidFill>
                <a:latin typeface="Open Sans"/>
                <a:ea typeface="Open Sans"/>
                <a:cs typeface="Open Sans"/>
              </a:defRPr>
            </a:lvl9pPr>
          </a:lstStyle>
          <a:p>
            <a:pPr eaLnBrk="1" hangingPunct="1"/>
            <a:r>
              <a:rPr lang="en-US" altLang="en-US" sz="1000">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altLang="en-US" sz="1000">
              <a:latin typeface="Arial Narrow" pitchFamily="34" charset="0"/>
            </a:endParaRPr>
          </a:p>
        </p:txBody>
      </p:sp>
      <p:sp>
        <p:nvSpPr>
          <p:cNvPr id="65540" name="Subtitle 3"/>
          <p:cNvSpPr txBox="1">
            <a:spLocks/>
          </p:cNvSpPr>
          <p:nvPr/>
        </p:nvSpPr>
        <p:spPr bwMode="auto">
          <a:xfrm>
            <a:off x="539750" y="1058862"/>
            <a:ext cx="7848674" cy="259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defRPr sz="3200">
                <a:solidFill>
                  <a:srgbClr val="7F7F7F"/>
                </a:solidFill>
                <a:latin typeface="Open Sans"/>
                <a:ea typeface="Open Sans"/>
                <a:cs typeface="Open Sans"/>
              </a:defRPr>
            </a:lvl1pPr>
            <a:lvl2pPr>
              <a:defRPr sz="1600">
                <a:solidFill>
                  <a:srgbClr val="7F7F7F"/>
                </a:solidFill>
                <a:latin typeface="Open Sans"/>
                <a:ea typeface="Open Sans"/>
                <a:cs typeface="Open Sans"/>
              </a:defRPr>
            </a:lvl2pPr>
            <a:lvl3pPr>
              <a:defRPr sz="1600">
                <a:solidFill>
                  <a:srgbClr val="7F7F7F"/>
                </a:solidFill>
                <a:latin typeface="Open Sans"/>
                <a:ea typeface="Open Sans"/>
                <a:cs typeface="Open Sans"/>
              </a:defRPr>
            </a:lvl3pPr>
            <a:lvl4pPr>
              <a:defRPr sz="1600">
                <a:solidFill>
                  <a:srgbClr val="7F7F7F"/>
                </a:solidFill>
                <a:latin typeface="Open Sans"/>
                <a:ea typeface="Open Sans"/>
                <a:cs typeface="Open Sans"/>
              </a:defRPr>
            </a:lvl4pPr>
            <a:lvl5pPr>
              <a:defRPr sz="1600">
                <a:solidFill>
                  <a:srgbClr val="7F7F7F"/>
                </a:solidFill>
                <a:latin typeface="Open Sans"/>
                <a:ea typeface="Open Sans"/>
                <a:cs typeface="Open Sans"/>
              </a:defRPr>
            </a:lvl5pPr>
            <a:lvl6pPr eaLnBrk="0" fontAlgn="base" hangingPunct="0">
              <a:spcAft>
                <a:spcPct val="0"/>
              </a:spcAft>
              <a:buFont typeface="Arial" pitchFamily="34" charset="0"/>
              <a:buChar char="•"/>
              <a:defRPr sz="1600">
                <a:solidFill>
                  <a:srgbClr val="7F7F7F"/>
                </a:solidFill>
                <a:latin typeface="Open Sans"/>
                <a:ea typeface="Open Sans"/>
                <a:cs typeface="Open Sans"/>
              </a:defRPr>
            </a:lvl6pPr>
            <a:lvl7pPr eaLnBrk="0" fontAlgn="base" hangingPunct="0">
              <a:spcAft>
                <a:spcPct val="0"/>
              </a:spcAft>
              <a:defRPr sz="1600">
                <a:solidFill>
                  <a:srgbClr val="7F7F7F"/>
                </a:solidFill>
                <a:latin typeface="Open Sans"/>
                <a:ea typeface="Open Sans"/>
                <a:cs typeface="Open Sans"/>
              </a:defRPr>
            </a:lvl7pPr>
            <a:lvl8pPr eaLnBrk="0" fontAlgn="base" hangingPunct="0">
              <a:spcAft>
                <a:spcPct val="0"/>
              </a:spcAft>
              <a:buFont typeface="Arial" pitchFamily="34" charset="0"/>
              <a:buChar char="•"/>
              <a:defRPr sz="1600">
                <a:solidFill>
                  <a:srgbClr val="7F7F7F"/>
                </a:solidFill>
                <a:latin typeface="Open Sans"/>
                <a:ea typeface="Open Sans"/>
                <a:cs typeface="Open Sans"/>
              </a:defRPr>
            </a:lvl8pPr>
            <a:lvl9pPr eaLnBrk="0" fontAlgn="base" hangingPunct="0">
              <a:spcAft>
                <a:spcPct val="0"/>
              </a:spcAft>
              <a:defRPr sz="1600">
                <a:solidFill>
                  <a:srgbClr val="7F7F7F"/>
                </a:solidFill>
                <a:latin typeface="Open Sans"/>
                <a:ea typeface="Open Sans"/>
                <a:cs typeface="Open Sans"/>
              </a:defRPr>
            </a:lvl9pPr>
          </a:lstStyle>
          <a:p>
            <a:pPr algn="just" eaLnBrk="1" hangingPunct="1">
              <a:spcBef>
                <a:spcPct val="20000"/>
              </a:spcBef>
              <a:buFont typeface="Arial" pitchFamily="34" charset="0"/>
              <a:buChar char="•"/>
            </a:pPr>
            <a:r>
              <a:rPr lang="es-ES" altLang="en-US" sz="1400" dirty="0">
                <a:solidFill>
                  <a:srgbClr val="898989"/>
                </a:solidFill>
                <a:latin typeface="Arial" pitchFamily="34" charset="0"/>
              </a:rPr>
              <a:t>La participación en el deporte es el contexto esencial para el desarrollo </a:t>
            </a:r>
            <a:r>
              <a:rPr lang="es-ES" altLang="en-US" sz="1400" dirty="0" smtClean="0">
                <a:solidFill>
                  <a:srgbClr val="898989"/>
                </a:solidFill>
                <a:latin typeface="Arial" pitchFamily="34" charset="0"/>
              </a:rPr>
              <a:t>positivo</a:t>
            </a:r>
            <a:endParaRPr lang="es-ES" altLang="en-US" sz="1400" dirty="0">
              <a:solidFill>
                <a:srgbClr val="898989"/>
              </a:solidFill>
              <a:latin typeface="Arial" pitchFamily="34" charset="0"/>
            </a:endParaRPr>
          </a:p>
          <a:p>
            <a:pPr algn="just" eaLnBrk="1" hangingPunct="1">
              <a:spcBef>
                <a:spcPct val="20000"/>
              </a:spcBef>
              <a:buFont typeface="Arial" pitchFamily="34" charset="0"/>
              <a:buChar char="•"/>
            </a:pPr>
            <a:r>
              <a:rPr lang="es-ES" altLang="en-US" sz="1400" dirty="0">
                <a:solidFill>
                  <a:srgbClr val="898989"/>
                </a:solidFill>
                <a:latin typeface="Arial" pitchFamily="34" charset="0"/>
              </a:rPr>
              <a:t>PYD trajo el avance de la idea de que los jóvenes representan el recurso que debe ser refinado y bien educado</a:t>
            </a:r>
          </a:p>
          <a:p>
            <a:pPr algn="just" eaLnBrk="1" hangingPunct="1">
              <a:spcBef>
                <a:spcPct val="20000"/>
              </a:spcBef>
              <a:buFont typeface="Arial" pitchFamily="34" charset="0"/>
              <a:buChar char="•"/>
            </a:pPr>
            <a:r>
              <a:rPr lang="es-ES" altLang="en-US" sz="1400" dirty="0">
                <a:solidFill>
                  <a:srgbClr val="898989"/>
                </a:solidFill>
                <a:latin typeface="Arial" pitchFamily="34" charset="0"/>
              </a:rPr>
              <a:t>Las construcciones básicas de PYD se enfocan en contextos que involucran a jóvenes, resultados de desarrollo y características personales (Lerner, 2003)</a:t>
            </a:r>
          </a:p>
          <a:p>
            <a:pPr algn="just" eaLnBrk="1" hangingPunct="1">
              <a:spcBef>
                <a:spcPct val="20000"/>
              </a:spcBef>
              <a:buFont typeface="Arial" pitchFamily="34" charset="0"/>
              <a:buChar char="•"/>
            </a:pPr>
            <a:r>
              <a:rPr lang="es-ES" altLang="en-US" sz="1400" dirty="0">
                <a:solidFill>
                  <a:srgbClr val="898989"/>
                </a:solidFill>
                <a:latin typeface="Arial" pitchFamily="34" charset="0"/>
              </a:rPr>
              <a:t>Participar en el deporte también está conectado a tasas más bajas de trabajo de identidad, relaciones positivas y experiencias de redes de adultos</a:t>
            </a:r>
          </a:p>
          <a:p>
            <a:pPr algn="just" eaLnBrk="1" hangingPunct="1">
              <a:spcBef>
                <a:spcPct val="20000"/>
              </a:spcBef>
              <a:buFont typeface="Arial" pitchFamily="34" charset="0"/>
              <a:buChar char="•"/>
            </a:pPr>
            <a:r>
              <a:rPr lang="es-ES" altLang="en-US" sz="1400" dirty="0">
                <a:solidFill>
                  <a:srgbClr val="898989"/>
                </a:solidFill>
                <a:latin typeface="Arial" pitchFamily="34" charset="0"/>
              </a:rPr>
              <a:t>Participar en deportes relacionados con índices más altos de iniciativa, trabajo en equipo y regulación emocional en comparación con otras actividades estructuradas (</a:t>
            </a:r>
            <a:r>
              <a:rPr lang="es-ES" altLang="en-US" sz="1400" dirty="0" err="1">
                <a:solidFill>
                  <a:srgbClr val="898989"/>
                </a:solidFill>
                <a:latin typeface="Arial" pitchFamily="34" charset="0"/>
              </a:rPr>
              <a:t>Larson</a:t>
            </a:r>
            <a:r>
              <a:rPr lang="es-ES" altLang="en-US" sz="1400" dirty="0">
                <a:solidFill>
                  <a:srgbClr val="898989"/>
                </a:solidFill>
                <a:latin typeface="Arial" pitchFamily="34" charset="0"/>
              </a:rPr>
              <a:t>, Hansen y </a:t>
            </a:r>
            <a:r>
              <a:rPr lang="es-ES" altLang="en-US" sz="1400" dirty="0" err="1">
                <a:solidFill>
                  <a:srgbClr val="898989"/>
                </a:solidFill>
                <a:latin typeface="Arial" pitchFamily="34" charset="0"/>
              </a:rPr>
              <a:t>Moneta</a:t>
            </a:r>
            <a:r>
              <a:rPr lang="es-ES" altLang="en-US" sz="1400" dirty="0">
                <a:solidFill>
                  <a:srgbClr val="898989"/>
                </a:solidFill>
                <a:latin typeface="Arial" pitchFamily="34" charset="0"/>
              </a:rPr>
              <a:t>, 2006)</a:t>
            </a:r>
            <a:endParaRPr lang="en-US" altLang="en-US" sz="1400" dirty="0">
              <a:solidFill>
                <a:srgbClr val="898989"/>
              </a:solidFill>
              <a:latin typeface="Arial" pitchFamily="34" charset="0"/>
            </a:endParaRPr>
          </a:p>
        </p:txBody>
      </p:sp>
      <p:sp>
        <p:nvSpPr>
          <p:cNvPr id="9" name="Subtitle 3">
            <a:extLst/>
          </p:cNvPr>
          <p:cNvSpPr>
            <a:spLocks noGrp="1"/>
          </p:cNvSpPr>
          <p:nvPr>
            <p:ph type="subTitle" idx="1"/>
          </p:nvPr>
        </p:nvSpPr>
        <p:spPr>
          <a:xfrm>
            <a:off x="899592" y="267494"/>
            <a:ext cx="6226175" cy="312737"/>
          </a:xfrm>
        </p:spPr>
        <p:txBody>
          <a:bodyPr rtlCol="0">
            <a:noAutofit/>
          </a:bodyPr>
          <a:lstStyle/>
          <a:p>
            <a:pPr algn="l" eaLnBrk="1" fontAlgn="auto" hangingPunct="1">
              <a:spcAft>
                <a:spcPts val="0"/>
              </a:spcAft>
              <a:defRPr/>
            </a:pPr>
            <a:r>
              <a:rPr lang="es-ES" sz="1600" b="1" dirty="0">
                <a:solidFill>
                  <a:schemeClr val="bg1">
                    <a:lumMod val="50000"/>
                  </a:schemeClr>
                </a:solidFill>
                <a:latin typeface="Open Sans"/>
              </a:rPr>
              <a:t>Unidad 4.2 Modelo de Desarrollo de la Participación Deportiva</a:t>
            </a:r>
            <a:endParaRPr lang="en-US" sz="1600" b="1" dirty="0">
              <a:solidFill>
                <a:schemeClr val="bg1">
                  <a:lumMod val="50000"/>
                </a:schemeClr>
              </a:solidFill>
              <a:latin typeface="Open Sans"/>
            </a:endParaRPr>
          </a:p>
        </p:txBody>
      </p:sp>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825" y="4364038"/>
            <a:ext cx="1906588"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CasellaDiTesto 4"/>
          <p:cNvSpPr txBox="1">
            <a:spLocks noChangeArrowheads="1"/>
          </p:cNvSpPr>
          <p:nvPr/>
        </p:nvSpPr>
        <p:spPr bwMode="auto">
          <a:xfrm>
            <a:off x="2411413" y="4364038"/>
            <a:ext cx="633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7F7F7F"/>
                </a:solidFill>
                <a:latin typeface="Open Sans"/>
                <a:ea typeface="Open Sans"/>
                <a:cs typeface="Open Sans"/>
              </a:defRPr>
            </a:lvl1pPr>
            <a:lvl2pPr>
              <a:defRPr sz="1600">
                <a:solidFill>
                  <a:srgbClr val="7F7F7F"/>
                </a:solidFill>
                <a:latin typeface="Open Sans"/>
                <a:ea typeface="Open Sans"/>
                <a:cs typeface="Open Sans"/>
              </a:defRPr>
            </a:lvl2pPr>
            <a:lvl3pPr>
              <a:defRPr sz="1600">
                <a:solidFill>
                  <a:srgbClr val="7F7F7F"/>
                </a:solidFill>
                <a:latin typeface="Open Sans"/>
                <a:ea typeface="Open Sans"/>
                <a:cs typeface="Open Sans"/>
              </a:defRPr>
            </a:lvl3pPr>
            <a:lvl4pPr>
              <a:defRPr sz="1600">
                <a:solidFill>
                  <a:srgbClr val="7F7F7F"/>
                </a:solidFill>
                <a:latin typeface="Open Sans"/>
                <a:ea typeface="Open Sans"/>
                <a:cs typeface="Open Sans"/>
              </a:defRPr>
            </a:lvl4pPr>
            <a:lvl5pPr>
              <a:defRPr sz="1600">
                <a:solidFill>
                  <a:srgbClr val="7F7F7F"/>
                </a:solidFill>
                <a:latin typeface="Open Sans"/>
                <a:ea typeface="Open Sans"/>
                <a:cs typeface="Open Sans"/>
              </a:defRPr>
            </a:lvl5pPr>
            <a:lvl6pPr eaLnBrk="0" fontAlgn="base" hangingPunct="0">
              <a:spcAft>
                <a:spcPct val="0"/>
              </a:spcAft>
              <a:buFont typeface="Arial" pitchFamily="34" charset="0"/>
              <a:buChar char="•"/>
              <a:defRPr sz="1600">
                <a:solidFill>
                  <a:srgbClr val="7F7F7F"/>
                </a:solidFill>
                <a:latin typeface="Open Sans"/>
                <a:ea typeface="Open Sans"/>
                <a:cs typeface="Open Sans"/>
              </a:defRPr>
            </a:lvl6pPr>
            <a:lvl7pPr eaLnBrk="0" fontAlgn="base" hangingPunct="0">
              <a:spcAft>
                <a:spcPct val="0"/>
              </a:spcAft>
              <a:defRPr sz="1600">
                <a:solidFill>
                  <a:srgbClr val="7F7F7F"/>
                </a:solidFill>
                <a:latin typeface="Open Sans"/>
                <a:ea typeface="Open Sans"/>
                <a:cs typeface="Open Sans"/>
              </a:defRPr>
            </a:lvl7pPr>
            <a:lvl8pPr eaLnBrk="0" fontAlgn="base" hangingPunct="0">
              <a:spcAft>
                <a:spcPct val="0"/>
              </a:spcAft>
              <a:buFont typeface="Arial" pitchFamily="34" charset="0"/>
              <a:buChar char="•"/>
              <a:defRPr sz="1600">
                <a:solidFill>
                  <a:srgbClr val="7F7F7F"/>
                </a:solidFill>
                <a:latin typeface="Open Sans"/>
                <a:ea typeface="Open Sans"/>
                <a:cs typeface="Open Sans"/>
              </a:defRPr>
            </a:lvl8pPr>
            <a:lvl9pPr eaLnBrk="0" fontAlgn="base" hangingPunct="0">
              <a:spcAft>
                <a:spcPct val="0"/>
              </a:spcAft>
              <a:defRPr sz="1600">
                <a:solidFill>
                  <a:srgbClr val="7F7F7F"/>
                </a:solidFill>
                <a:latin typeface="Open Sans"/>
                <a:ea typeface="Open Sans"/>
                <a:cs typeface="Open Sans"/>
              </a:defRPr>
            </a:lvl9pPr>
          </a:lstStyle>
          <a:p>
            <a:pPr eaLnBrk="1" hangingPunct="1"/>
            <a:r>
              <a:rPr lang="en-US" altLang="en-US" sz="1000">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altLang="en-US" sz="1000">
              <a:latin typeface="Arial Narrow" pitchFamily="34" charset="0"/>
            </a:endParaRPr>
          </a:p>
        </p:txBody>
      </p:sp>
      <p:pic>
        <p:nvPicPr>
          <p:cNvPr id="6656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4088" y="3243263"/>
            <a:ext cx="23272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3">
            <a:extLst/>
          </p:cNvPr>
          <p:cNvSpPr>
            <a:spLocks noGrp="1"/>
          </p:cNvSpPr>
          <p:nvPr>
            <p:ph type="subTitle" idx="1"/>
          </p:nvPr>
        </p:nvSpPr>
        <p:spPr>
          <a:xfrm>
            <a:off x="827088" y="204788"/>
            <a:ext cx="6800850" cy="279400"/>
          </a:xfrm>
        </p:spPr>
        <p:txBody>
          <a:bodyPr rtlCol="0">
            <a:noAutofit/>
          </a:bodyPr>
          <a:lstStyle/>
          <a:p>
            <a:pPr algn="l" eaLnBrk="1" fontAlgn="auto" hangingPunct="1">
              <a:spcAft>
                <a:spcPts val="0"/>
              </a:spcAft>
              <a:defRPr/>
            </a:pPr>
            <a:r>
              <a:rPr lang="es-ES" sz="1400" b="1" dirty="0">
                <a:solidFill>
                  <a:schemeClr val="bg1">
                    <a:lumMod val="50000"/>
                  </a:schemeClr>
                </a:solidFill>
                <a:latin typeface="Open Sans"/>
              </a:rPr>
              <a:t>Unidad 4.2 Modelo de Desarrollo de la Participación Deportiva</a:t>
            </a:r>
            <a:endParaRPr lang="en-US" sz="1400" b="1" dirty="0">
              <a:solidFill>
                <a:schemeClr val="bg1">
                  <a:lumMod val="50000"/>
                </a:schemeClr>
              </a:solidFill>
              <a:latin typeface="Open Sans"/>
            </a:endParaRPr>
          </a:p>
        </p:txBody>
      </p:sp>
      <p:sp>
        <p:nvSpPr>
          <p:cNvPr id="3" name="Rectángulo 2"/>
          <p:cNvSpPr/>
          <p:nvPr/>
        </p:nvSpPr>
        <p:spPr>
          <a:xfrm>
            <a:off x="684213" y="1127125"/>
            <a:ext cx="7345362" cy="2062163"/>
          </a:xfrm>
          <a:prstGeom prst="rect">
            <a:avLst/>
          </a:prstGeom>
        </p:spPr>
        <p:txBody>
          <a:bodyPr>
            <a:spAutoFit/>
          </a:bodyPr>
          <a:lstStyle/>
          <a:p>
            <a:pPr algn="just">
              <a:defRPr/>
            </a:pPr>
            <a:r>
              <a:rPr lang="es-ES" sz="1600" dirty="0">
                <a:solidFill>
                  <a:schemeClr val="bg1">
                    <a:lumMod val="50000"/>
                  </a:schemeClr>
                </a:solidFill>
                <a:latin typeface="Open Sans"/>
              </a:rPr>
              <a:t>Las interacciones entre niños y entre niños y adultos representan la parte integral de cualquier programa deportivo para niños (de 6 a 12 años) y deben incluir, entre otras cosas, juegos y oportunidades para probar diferentes formas de actividades deportivas.</a:t>
            </a:r>
          </a:p>
          <a:p>
            <a:pPr>
              <a:defRPr/>
            </a:pPr>
            <a:endParaRPr lang="es-ES" sz="1600" dirty="0">
              <a:solidFill>
                <a:schemeClr val="bg1">
                  <a:lumMod val="50000"/>
                </a:schemeClr>
              </a:solidFill>
              <a:latin typeface="Open Sans"/>
            </a:endParaRPr>
          </a:p>
          <a:p>
            <a:pPr>
              <a:defRPr/>
            </a:pPr>
            <a:r>
              <a:rPr lang="es-ES" sz="1600" dirty="0">
                <a:solidFill>
                  <a:schemeClr val="bg1">
                    <a:lumMod val="50000"/>
                  </a:schemeClr>
                </a:solidFill>
                <a:latin typeface="Open Sans"/>
              </a:rPr>
              <a:t> </a:t>
            </a:r>
            <a:r>
              <a:rPr lang="es-ES" sz="1600" b="1" dirty="0" smtClean="0">
                <a:solidFill>
                  <a:schemeClr val="bg1">
                    <a:lumMod val="50000"/>
                  </a:schemeClr>
                </a:solidFill>
                <a:latin typeface="Open Sans"/>
              </a:rPr>
              <a:t>"</a:t>
            </a:r>
            <a:r>
              <a:rPr lang="es-ES" sz="1600" b="1" dirty="0">
                <a:solidFill>
                  <a:schemeClr val="bg1">
                    <a:lumMod val="50000"/>
                  </a:schemeClr>
                </a:solidFill>
                <a:latin typeface="Open Sans"/>
              </a:rPr>
              <a:t>Muestreo" </a:t>
            </a:r>
            <a:r>
              <a:rPr lang="es-ES" sz="1600" dirty="0">
                <a:solidFill>
                  <a:schemeClr val="bg1">
                    <a:lumMod val="50000"/>
                  </a:schemeClr>
                </a:solidFill>
                <a:latin typeface="Open Sans"/>
              </a:rPr>
              <a:t>y </a:t>
            </a:r>
            <a:r>
              <a:rPr lang="es-ES" sz="1600" b="1" dirty="0">
                <a:solidFill>
                  <a:schemeClr val="bg1">
                    <a:lumMod val="50000"/>
                  </a:schemeClr>
                </a:solidFill>
                <a:latin typeface="Open Sans"/>
              </a:rPr>
              <a:t>"jugar" </a:t>
            </a:r>
            <a:r>
              <a:rPr lang="es-ES" sz="1600" dirty="0">
                <a:solidFill>
                  <a:schemeClr val="bg1">
                    <a:lumMod val="50000"/>
                  </a:schemeClr>
                </a:solidFill>
                <a:latin typeface="Open Sans"/>
              </a:rPr>
              <a:t>durante la infancia se consideran procesos proximales que forman el mecanismo básico para la participación continua en el deporte tanto a nivel recreativo como a nivel de élite.</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a:extLst/>
          </p:cNvPr>
          <p:cNvSpPr>
            <a:spLocks noGrp="1"/>
          </p:cNvSpPr>
          <p:nvPr>
            <p:ph idx="1"/>
          </p:nvPr>
        </p:nvSpPr>
        <p:spPr>
          <a:xfrm>
            <a:off x="500062" y="1203598"/>
            <a:ext cx="8248402" cy="2088232"/>
          </a:xfrm>
        </p:spPr>
        <p:txBody>
          <a:bodyPr/>
          <a:lstStyle/>
          <a:p>
            <a:pPr marL="0" indent="0" algn="just">
              <a:buFont typeface="Arial" pitchFamily="34" charset="0"/>
              <a:buNone/>
              <a:defRPr/>
            </a:pPr>
            <a:r>
              <a:rPr lang="es-ES" altLang="en-US" sz="1800" dirty="0">
                <a:latin typeface="Open Sans"/>
                <a:ea typeface="Open Sans"/>
                <a:cs typeface="Open Sans"/>
              </a:rPr>
              <a:t>U</a:t>
            </a:r>
            <a:r>
              <a:rPr lang="es-ES" altLang="en-US" sz="1800" dirty="0" smtClean="0">
                <a:latin typeface="Open Sans"/>
                <a:ea typeface="Open Sans"/>
                <a:cs typeface="Open Sans"/>
              </a:rPr>
              <a:t>nidad 1.1. Capacidad </a:t>
            </a:r>
            <a:r>
              <a:rPr lang="es-ES" altLang="en-US" sz="1800" dirty="0">
                <a:latin typeface="Open Sans"/>
                <a:ea typeface="Open Sans"/>
                <a:cs typeface="Open Sans"/>
              </a:rPr>
              <a:t>y desarrollo de capacidades.</a:t>
            </a:r>
          </a:p>
          <a:p>
            <a:pPr marL="0" indent="0" algn="just">
              <a:buFont typeface="Arial" pitchFamily="34" charset="0"/>
              <a:buNone/>
              <a:defRPr/>
            </a:pPr>
            <a:r>
              <a:rPr lang="es-ES" altLang="en-US" sz="1800" dirty="0">
                <a:latin typeface="Open Sans"/>
                <a:ea typeface="Open Sans"/>
                <a:cs typeface="Open Sans"/>
              </a:rPr>
              <a:t>Unidad 1.2. </a:t>
            </a:r>
            <a:r>
              <a:rPr lang="es-ES" altLang="en-US" sz="1800" dirty="0" smtClean="0">
                <a:latin typeface="Open Sans"/>
                <a:ea typeface="Open Sans"/>
                <a:cs typeface="Open Sans"/>
              </a:rPr>
              <a:t>Desarrollo </a:t>
            </a:r>
            <a:r>
              <a:rPr lang="es-ES" altLang="en-US" sz="1800" dirty="0">
                <a:latin typeface="Open Sans"/>
                <a:ea typeface="Open Sans"/>
                <a:cs typeface="Open Sans"/>
              </a:rPr>
              <a:t>comunitario y sostenibilidad comunitaria.</a:t>
            </a:r>
          </a:p>
          <a:p>
            <a:pPr marL="0" indent="0" algn="just">
              <a:buFont typeface="Arial" pitchFamily="34" charset="0"/>
              <a:buNone/>
              <a:defRPr/>
            </a:pPr>
            <a:r>
              <a:rPr lang="es-ES" altLang="en-US" sz="1800" dirty="0" smtClean="0">
                <a:latin typeface="Open Sans"/>
                <a:ea typeface="Open Sans"/>
                <a:cs typeface="Open Sans"/>
              </a:rPr>
              <a:t>Unidad 1.3</a:t>
            </a:r>
            <a:r>
              <a:rPr lang="es-ES" altLang="en-US" sz="1800" dirty="0">
                <a:latin typeface="Open Sans"/>
                <a:ea typeface="Open Sans"/>
                <a:cs typeface="Open Sans"/>
              </a:rPr>
              <a:t>. </a:t>
            </a:r>
            <a:r>
              <a:rPr lang="es-ES" altLang="en-US" sz="1800" dirty="0" smtClean="0">
                <a:latin typeface="Open Sans"/>
                <a:ea typeface="Open Sans"/>
                <a:cs typeface="Open Sans"/>
              </a:rPr>
              <a:t>Naturaleza </a:t>
            </a:r>
            <a:r>
              <a:rPr lang="es-ES" altLang="en-US" sz="1800" dirty="0">
                <a:latin typeface="Open Sans"/>
                <a:ea typeface="Open Sans"/>
                <a:cs typeface="Open Sans"/>
              </a:rPr>
              <a:t>social del deporte en relación con el desarrollo de capacidades comunitarias.</a:t>
            </a:r>
          </a:p>
          <a:p>
            <a:pPr marL="0" indent="0" algn="just">
              <a:buFont typeface="Arial" pitchFamily="34" charset="0"/>
              <a:buNone/>
              <a:defRPr/>
            </a:pPr>
            <a:r>
              <a:rPr lang="es-ES" altLang="en-US" sz="1800" dirty="0">
                <a:latin typeface="Open Sans"/>
                <a:ea typeface="Open Sans"/>
                <a:cs typeface="Open Sans"/>
              </a:rPr>
              <a:t>Unidad 1.4. </a:t>
            </a:r>
            <a:r>
              <a:rPr lang="es-ES" altLang="en-US" sz="1800" dirty="0" smtClean="0">
                <a:latin typeface="Open Sans"/>
                <a:ea typeface="Open Sans"/>
                <a:cs typeface="Open Sans"/>
              </a:rPr>
              <a:t>Esquema </a:t>
            </a:r>
            <a:r>
              <a:rPr lang="es-ES" altLang="en-US" sz="1800" dirty="0">
                <a:latin typeface="Open Sans"/>
                <a:ea typeface="Open Sans"/>
                <a:cs typeface="Open Sans"/>
              </a:rPr>
              <a:t>de programas exitosos</a:t>
            </a:r>
            <a:r>
              <a:rPr lang="sr-Latn-RS" altLang="en-US" sz="1800" dirty="0" smtClean="0">
                <a:latin typeface="Open Sans"/>
                <a:ea typeface="Open Sans"/>
                <a:cs typeface="Open Sans"/>
              </a:rPr>
              <a:t> </a:t>
            </a:r>
            <a:endParaRPr lang="sr-Latn-RS" altLang="en-US" sz="1800" dirty="0">
              <a:latin typeface="Open Sans"/>
              <a:ea typeface="Open Sans"/>
              <a:cs typeface="Open Sans"/>
            </a:endParaRPr>
          </a:p>
          <a:p>
            <a:pPr algn="just">
              <a:buFont typeface="Arial" pitchFamily="34" charset="0"/>
              <a:buNone/>
              <a:defRPr/>
            </a:pPr>
            <a:r>
              <a:rPr lang="sr-Latn-RS" altLang="en-US" sz="1800" dirty="0" smtClean="0">
                <a:latin typeface="Open Sans"/>
                <a:ea typeface="Open Sans"/>
                <a:cs typeface="Open Sans"/>
              </a:rPr>
              <a:t>	</a:t>
            </a:r>
            <a:endParaRPr lang="en-US" altLang="en-US" dirty="0">
              <a:latin typeface="Open Sans"/>
              <a:ea typeface="Open Sans"/>
              <a:cs typeface="Open Sans"/>
            </a:endParaRPr>
          </a:p>
          <a:p>
            <a:pPr>
              <a:defRPr/>
            </a:pPr>
            <a:endParaRPr lang="en-US" altLang="en-US" dirty="0">
              <a:latin typeface="Open Sans"/>
              <a:ea typeface="Open Sans"/>
              <a:cs typeface="Open Sans"/>
            </a:endParaRPr>
          </a:p>
        </p:txBody>
      </p:sp>
      <p:pic>
        <p:nvPicPr>
          <p:cNvPr id="12291"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4481513"/>
            <a:ext cx="19065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D:\Users\Ana\Dropbox\KINEZIOLOGIJA\PROJEKTI\2017\SAVE+\LOGOS\28616759_140088500144584_281738941848523249_o.jpg"/>
          <p:cNvPicPr>
            <a:picLocks noChangeAspect="1" noChangeArrowheads="1"/>
          </p:cNvPicPr>
          <p:nvPr/>
        </p:nvPicPr>
        <p:blipFill>
          <a:blip r:embed="rId3">
            <a:extLst>
              <a:ext uri="{28A0092B-C50C-407E-A947-70E740481C1C}">
                <a14:useLocalDpi xmlns:a14="http://schemas.microsoft.com/office/drawing/2010/main" val="0"/>
              </a:ext>
            </a:extLst>
          </a:blip>
          <a:srcRect l="24341" r="26637"/>
          <a:stretch>
            <a:fillRect/>
          </a:stretch>
        </p:blipFill>
        <p:spPr bwMode="auto">
          <a:xfrm>
            <a:off x="142875" y="142875"/>
            <a:ext cx="7143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p:cNvPr>
          <p:cNvSpPr>
            <a:spLocks noGrp="1"/>
          </p:cNvSpPr>
          <p:nvPr>
            <p:ph type="title"/>
          </p:nvPr>
        </p:nvSpPr>
        <p:spPr>
          <a:xfrm>
            <a:off x="3275013" y="277813"/>
            <a:ext cx="2994025" cy="519112"/>
          </a:xfrm>
        </p:spPr>
        <p:txBody>
          <a:bodyPr>
            <a:normAutofit fontScale="90000"/>
          </a:bodyPr>
          <a:lstStyle/>
          <a:p>
            <a:pPr>
              <a:defRPr/>
            </a:pPr>
            <a:r>
              <a:rPr lang="es-ES" sz="1800" dirty="0" smtClean="0"/>
              <a:t/>
            </a:r>
            <a:br>
              <a:rPr lang="es-ES" sz="1800" dirty="0" smtClean="0"/>
            </a:br>
            <a:r>
              <a:rPr lang="es-ES" sz="1800" dirty="0"/>
              <a:t/>
            </a:r>
            <a:br>
              <a:rPr lang="es-ES" sz="1800" dirty="0"/>
            </a:br>
            <a:r>
              <a:rPr lang="sr-Latn-RS" sz="1800" dirty="0" smtClean="0"/>
              <a:t>Conten</a:t>
            </a:r>
            <a:r>
              <a:rPr lang="es-ES" sz="1800" dirty="0" smtClean="0"/>
              <a:t>ido</a:t>
            </a:r>
            <a:endParaRPr lang="en-US" sz="1800" dirty="0"/>
          </a:p>
        </p:txBody>
      </p:sp>
      <p:sp>
        <p:nvSpPr>
          <p:cNvPr id="8" name="CasellaDiTesto 4">
            <a:extLst/>
          </p:cNvPr>
          <p:cNvSpPr txBox="1"/>
          <p:nvPr/>
        </p:nvSpPr>
        <p:spPr>
          <a:xfrm>
            <a:off x="2522538" y="4452938"/>
            <a:ext cx="6335712" cy="554037"/>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Tree>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68288"/>
            <a:ext cx="7772400" cy="287337"/>
          </a:xfrm>
        </p:spPr>
        <p:txBody>
          <a:bodyPr/>
          <a:lstStyle/>
          <a:p>
            <a:pPr algn="l">
              <a:defRPr/>
            </a:pPr>
            <a:r>
              <a:rPr lang="es-ES" sz="1400" dirty="0"/>
              <a:t>Unidad 4.2 Modelo de Desarrollo de la Participación Deportiva.</a:t>
            </a:r>
          </a:p>
        </p:txBody>
      </p:sp>
      <p:sp>
        <p:nvSpPr>
          <p:cNvPr id="3" name="Subtítulo 2"/>
          <p:cNvSpPr>
            <a:spLocks noGrp="1"/>
          </p:cNvSpPr>
          <p:nvPr>
            <p:ph type="subTitle" idx="1"/>
          </p:nvPr>
        </p:nvSpPr>
        <p:spPr>
          <a:xfrm>
            <a:off x="677863" y="1276350"/>
            <a:ext cx="4156075" cy="2519363"/>
          </a:xfrm>
        </p:spPr>
        <p:txBody>
          <a:bodyPr>
            <a:noAutofit/>
          </a:bodyPr>
          <a:lstStyle/>
          <a:p>
            <a:pPr marL="285750" indent="-285750" algn="just">
              <a:buFont typeface="Wingdings" panose="05000000000000000000" pitchFamily="2" charset="2"/>
              <a:buChar char="§"/>
              <a:defRPr/>
            </a:pPr>
            <a:r>
              <a:rPr lang="es-ES" sz="1400" dirty="0" smtClean="0"/>
              <a:t>Antes </a:t>
            </a:r>
            <a:r>
              <a:rPr lang="es-ES" sz="1400" dirty="0"/>
              <a:t>de cumplir los 12 años, muchos niños no tienen la capacidad de entender completamente los deportes de equipo </a:t>
            </a:r>
            <a:r>
              <a:rPr lang="es-ES" sz="1400" dirty="0" smtClean="0"/>
              <a:t>competitivos.</a:t>
            </a:r>
            <a:endParaRPr lang="es-ES" sz="1400" dirty="0"/>
          </a:p>
          <a:p>
            <a:pPr marL="285750" indent="-285750" algn="just">
              <a:buFont typeface="Wingdings" panose="05000000000000000000" pitchFamily="2" charset="2"/>
              <a:buChar char="§"/>
              <a:defRPr/>
            </a:pPr>
            <a:endParaRPr lang="es-ES" sz="1400" dirty="0"/>
          </a:p>
          <a:p>
            <a:pPr marL="285750" indent="-285750" algn="just">
              <a:buFont typeface="Wingdings" panose="05000000000000000000" pitchFamily="2" charset="2"/>
              <a:buChar char="§"/>
              <a:defRPr/>
            </a:pPr>
            <a:r>
              <a:rPr lang="es-ES" sz="1400" dirty="0" smtClean="0"/>
              <a:t> Los </a:t>
            </a:r>
            <a:r>
              <a:rPr lang="es-ES" sz="1400" dirty="0"/>
              <a:t>niños deben aprender a cooperar antes de que puedan aprender a </a:t>
            </a:r>
            <a:r>
              <a:rPr lang="es-ES" sz="1400" dirty="0" smtClean="0"/>
              <a:t>competir.</a:t>
            </a:r>
            <a:endParaRPr lang="es-ES" sz="1400" dirty="0"/>
          </a:p>
          <a:p>
            <a:pPr marL="285750" indent="-285750" algn="just">
              <a:buFont typeface="Wingdings" panose="05000000000000000000" pitchFamily="2" charset="2"/>
              <a:buChar char="§"/>
              <a:defRPr/>
            </a:pPr>
            <a:endParaRPr lang="es-ES" sz="1400" dirty="0" smtClean="0"/>
          </a:p>
          <a:p>
            <a:pPr marL="285750" indent="-285750" algn="just">
              <a:buFont typeface="Wingdings" panose="05000000000000000000" pitchFamily="2" charset="2"/>
              <a:buChar char="§"/>
              <a:defRPr/>
            </a:pPr>
            <a:r>
              <a:rPr lang="es-ES" sz="1400" dirty="0" smtClean="0"/>
              <a:t>"</a:t>
            </a:r>
            <a:r>
              <a:rPr lang="es-ES" sz="1400" dirty="0"/>
              <a:t>Perspectiva de terceros" es una necesidad en cualquier deporte de equipo</a:t>
            </a:r>
          </a:p>
        </p:txBody>
      </p:sp>
      <p:sp>
        <p:nvSpPr>
          <p:cNvPr id="4" name="Rectángulo 3"/>
          <p:cNvSpPr/>
          <p:nvPr/>
        </p:nvSpPr>
        <p:spPr>
          <a:xfrm>
            <a:off x="5724128" y="1491630"/>
            <a:ext cx="2950096" cy="1754326"/>
          </a:xfrm>
          <a:prstGeom prst="rect">
            <a:avLst/>
          </a:prstGeom>
          <a:noFill/>
        </p:spPr>
        <p:txBody>
          <a:bodyPr>
            <a:spAutoFit/>
          </a:bodyPr>
          <a:lstStyle/>
          <a:p>
            <a:pPr>
              <a:defRPr/>
            </a:pPr>
            <a:r>
              <a:rPr lang="es-ES" sz="3600" b="1" dirty="0">
                <a:ln w="12700">
                  <a:solidFill>
                    <a:schemeClr val="accent5"/>
                  </a:solidFill>
                  <a:prstDash val="solid"/>
                </a:ln>
                <a:pattFill prst="ltDnDiag">
                  <a:fgClr>
                    <a:schemeClr val="accent5">
                      <a:lumMod val="60000"/>
                      <a:lumOff val="40000"/>
                    </a:schemeClr>
                  </a:fgClr>
                  <a:bgClr>
                    <a:schemeClr val="bg1"/>
                  </a:bgClr>
                </a:pattFill>
              </a:rPr>
              <a:t>COOPERAR ANTES DE COMPETIR</a:t>
            </a:r>
          </a:p>
        </p:txBody>
      </p:sp>
      <p:pic>
        <p:nvPicPr>
          <p:cNvPr id="67589"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738" y="4416425"/>
            <a:ext cx="19018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p:cNvSpPr/>
          <p:nvPr/>
        </p:nvSpPr>
        <p:spPr>
          <a:xfrm>
            <a:off x="2697163" y="4405313"/>
            <a:ext cx="5976937" cy="554037"/>
          </a:xfrm>
          <a:prstGeom prst="rect">
            <a:avLst/>
          </a:prstGeom>
        </p:spPr>
        <p:txBody>
          <a:bodyPr>
            <a:spAutoFit/>
          </a:bodyPr>
          <a:lstStyle/>
          <a:p>
            <a:pPr eaLnBrk="1" hangingPunct="1">
              <a:defRPr/>
            </a:pPr>
            <a:r>
              <a:rPr lang="en-US" altLang="en-US" sz="1000" dirty="0">
                <a:solidFill>
                  <a:schemeClr val="bg1">
                    <a:lumMod val="50000"/>
                  </a:schemeClr>
                </a:solidFill>
                <a:latin typeface="Arial Narrow" panose="020B0606020202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altLang="en-US" sz="1000" dirty="0">
              <a:solidFill>
                <a:schemeClr val="bg1">
                  <a:lumMod val="50000"/>
                </a:schemeClr>
              </a:solidFill>
              <a:latin typeface="Arial Narrow" panose="020B0606020202030204" pitchFamily="34" charset="0"/>
            </a:endParaRPr>
          </a:p>
        </p:txBody>
      </p:sp>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313" y="4416425"/>
            <a:ext cx="190658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CasellaDiTesto 4"/>
          <p:cNvSpPr txBox="1">
            <a:spLocks noChangeArrowheads="1"/>
          </p:cNvSpPr>
          <p:nvPr/>
        </p:nvSpPr>
        <p:spPr bwMode="auto">
          <a:xfrm>
            <a:off x="2466975" y="4416425"/>
            <a:ext cx="63357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7F7F7F"/>
                </a:solidFill>
                <a:latin typeface="Open Sans"/>
                <a:ea typeface="Open Sans"/>
                <a:cs typeface="Open Sans"/>
              </a:defRPr>
            </a:lvl1pPr>
            <a:lvl2pPr>
              <a:defRPr sz="1600">
                <a:solidFill>
                  <a:srgbClr val="7F7F7F"/>
                </a:solidFill>
                <a:latin typeface="Open Sans"/>
                <a:ea typeface="Open Sans"/>
                <a:cs typeface="Open Sans"/>
              </a:defRPr>
            </a:lvl2pPr>
            <a:lvl3pPr>
              <a:defRPr sz="1600">
                <a:solidFill>
                  <a:srgbClr val="7F7F7F"/>
                </a:solidFill>
                <a:latin typeface="Open Sans"/>
                <a:ea typeface="Open Sans"/>
                <a:cs typeface="Open Sans"/>
              </a:defRPr>
            </a:lvl3pPr>
            <a:lvl4pPr>
              <a:defRPr sz="1600">
                <a:solidFill>
                  <a:srgbClr val="7F7F7F"/>
                </a:solidFill>
                <a:latin typeface="Open Sans"/>
                <a:ea typeface="Open Sans"/>
                <a:cs typeface="Open Sans"/>
              </a:defRPr>
            </a:lvl4pPr>
            <a:lvl5pPr>
              <a:defRPr sz="1600">
                <a:solidFill>
                  <a:srgbClr val="7F7F7F"/>
                </a:solidFill>
                <a:latin typeface="Open Sans"/>
                <a:ea typeface="Open Sans"/>
                <a:cs typeface="Open Sans"/>
              </a:defRPr>
            </a:lvl5pPr>
            <a:lvl6pPr eaLnBrk="0" fontAlgn="base" hangingPunct="0">
              <a:spcAft>
                <a:spcPct val="0"/>
              </a:spcAft>
              <a:buFont typeface="Arial" pitchFamily="34" charset="0"/>
              <a:buChar char="•"/>
              <a:defRPr sz="1600">
                <a:solidFill>
                  <a:srgbClr val="7F7F7F"/>
                </a:solidFill>
                <a:latin typeface="Open Sans"/>
                <a:ea typeface="Open Sans"/>
                <a:cs typeface="Open Sans"/>
              </a:defRPr>
            </a:lvl6pPr>
            <a:lvl7pPr eaLnBrk="0" fontAlgn="base" hangingPunct="0">
              <a:spcAft>
                <a:spcPct val="0"/>
              </a:spcAft>
              <a:defRPr sz="1600">
                <a:solidFill>
                  <a:srgbClr val="7F7F7F"/>
                </a:solidFill>
                <a:latin typeface="Open Sans"/>
                <a:ea typeface="Open Sans"/>
                <a:cs typeface="Open Sans"/>
              </a:defRPr>
            </a:lvl7pPr>
            <a:lvl8pPr eaLnBrk="0" fontAlgn="base" hangingPunct="0">
              <a:spcAft>
                <a:spcPct val="0"/>
              </a:spcAft>
              <a:buFont typeface="Arial" pitchFamily="34" charset="0"/>
              <a:buChar char="•"/>
              <a:defRPr sz="1600">
                <a:solidFill>
                  <a:srgbClr val="7F7F7F"/>
                </a:solidFill>
                <a:latin typeface="Open Sans"/>
                <a:ea typeface="Open Sans"/>
                <a:cs typeface="Open Sans"/>
              </a:defRPr>
            </a:lvl8pPr>
            <a:lvl9pPr eaLnBrk="0" fontAlgn="base" hangingPunct="0">
              <a:spcAft>
                <a:spcPct val="0"/>
              </a:spcAft>
              <a:defRPr sz="1600">
                <a:solidFill>
                  <a:srgbClr val="7F7F7F"/>
                </a:solidFill>
                <a:latin typeface="Open Sans"/>
                <a:ea typeface="Open Sans"/>
                <a:cs typeface="Open Sans"/>
              </a:defRPr>
            </a:lvl9pPr>
          </a:lstStyle>
          <a:p>
            <a:pPr eaLnBrk="1" hangingPunct="1"/>
            <a:r>
              <a:rPr lang="en-US" altLang="en-US" sz="1000">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altLang="en-US" sz="1000">
              <a:latin typeface="Arial Narrow" pitchFamily="34" charset="0"/>
            </a:endParaRPr>
          </a:p>
        </p:txBody>
      </p:sp>
      <p:sp>
        <p:nvSpPr>
          <p:cNvPr id="8" name="Subtitle 3">
            <a:extLst/>
          </p:cNvPr>
          <p:cNvSpPr>
            <a:spLocks noGrp="1"/>
          </p:cNvSpPr>
          <p:nvPr>
            <p:ph type="subTitle" idx="1"/>
          </p:nvPr>
        </p:nvSpPr>
        <p:spPr>
          <a:xfrm>
            <a:off x="755650" y="200025"/>
            <a:ext cx="6529388" cy="355600"/>
          </a:xfrm>
        </p:spPr>
        <p:txBody>
          <a:bodyPr rtlCol="0">
            <a:noAutofit/>
          </a:bodyPr>
          <a:lstStyle/>
          <a:p>
            <a:pPr algn="l" eaLnBrk="1" fontAlgn="auto" hangingPunct="1">
              <a:spcAft>
                <a:spcPts val="0"/>
              </a:spcAft>
              <a:defRPr/>
            </a:pPr>
            <a:r>
              <a:rPr lang="es-ES" sz="1400" b="1" dirty="0">
                <a:solidFill>
                  <a:schemeClr val="bg1">
                    <a:lumMod val="50000"/>
                  </a:schemeClr>
                </a:solidFill>
                <a:latin typeface="Open Sans"/>
              </a:rPr>
              <a:t>Unidad 4.2 Modelo de Desarrollo de la Participación Deportiva</a:t>
            </a:r>
            <a:endParaRPr lang="en-US" sz="1400" b="1" dirty="0">
              <a:solidFill>
                <a:schemeClr val="bg1">
                  <a:lumMod val="50000"/>
                </a:schemeClr>
              </a:solidFill>
              <a:latin typeface="Open Sans"/>
            </a:endParaRPr>
          </a:p>
        </p:txBody>
      </p:sp>
      <p:pic>
        <p:nvPicPr>
          <p:cNvPr id="68613"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313" y="2370138"/>
            <a:ext cx="84613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611188" y="1139825"/>
            <a:ext cx="7707312" cy="2309813"/>
          </a:xfrm>
          <a:prstGeom prst="rect">
            <a:avLst/>
          </a:prstGeom>
        </p:spPr>
        <p:txBody>
          <a:bodyPr>
            <a:spAutoFit/>
          </a:bodyPr>
          <a:lstStyle/>
          <a:p>
            <a:pPr marL="285750" indent="-285750" algn="just">
              <a:buFont typeface="Arial" panose="020B0604020202020204" pitchFamily="34" charset="0"/>
              <a:buChar char="•"/>
              <a:defRPr/>
            </a:pPr>
            <a:r>
              <a:rPr lang="es-ES" sz="1600" dirty="0">
                <a:solidFill>
                  <a:schemeClr val="bg1">
                    <a:lumMod val="50000"/>
                  </a:schemeClr>
                </a:solidFill>
                <a:latin typeface="Open Sans"/>
              </a:rPr>
              <a:t>Reunir a las familias - el deporte se considera la actividad que puede contribuir en gran medida a este aspecto.</a:t>
            </a:r>
          </a:p>
          <a:p>
            <a:pPr marL="285750" indent="-285750" algn="just">
              <a:buFont typeface="Arial" panose="020B0604020202020204" pitchFamily="34" charset="0"/>
              <a:buChar char="•"/>
              <a:defRPr/>
            </a:pPr>
            <a:r>
              <a:rPr lang="es-ES" sz="1600" dirty="0">
                <a:solidFill>
                  <a:schemeClr val="bg1">
                    <a:lumMod val="50000"/>
                  </a:schemeClr>
                </a:solidFill>
                <a:latin typeface="Open Sans"/>
              </a:rPr>
              <a:t>Sin embargo, la comunicación cercana no necesariamente ocurre simplemente por estar juntos</a:t>
            </a:r>
          </a:p>
          <a:p>
            <a:pPr marL="285750" indent="-285750" algn="just">
              <a:buFont typeface="Arial" panose="020B0604020202020204" pitchFamily="34" charset="0"/>
              <a:buChar char="•"/>
              <a:defRPr/>
            </a:pPr>
            <a:r>
              <a:rPr lang="es-ES" sz="1600" dirty="0">
                <a:solidFill>
                  <a:schemeClr val="bg1">
                    <a:lumMod val="50000"/>
                  </a:schemeClr>
                </a:solidFill>
                <a:latin typeface="Open Sans"/>
              </a:rPr>
              <a:t>Los padres a menudo presionan a los niños y los jóvenes pueden sentirlo</a:t>
            </a:r>
          </a:p>
          <a:p>
            <a:pPr marL="285750" indent="-285750" algn="just">
              <a:buFont typeface="Arial" panose="020B0604020202020204" pitchFamily="34" charset="0"/>
              <a:buChar char="•"/>
              <a:defRPr/>
            </a:pPr>
            <a:r>
              <a:rPr lang="es-ES" sz="1600" dirty="0">
                <a:solidFill>
                  <a:schemeClr val="bg1">
                    <a:lumMod val="50000"/>
                  </a:schemeClr>
                </a:solidFill>
                <a:latin typeface="Open Sans"/>
              </a:rPr>
              <a:t>Los padres a menudo reproducen ideas de género sobre el trabajo y la </a:t>
            </a:r>
            <a:r>
              <a:rPr lang="es-ES" sz="1600" dirty="0" smtClean="0">
                <a:solidFill>
                  <a:schemeClr val="bg1">
                    <a:lumMod val="50000"/>
                  </a:schemeClr>
                </a:solidFill>
                <a:latin typeface="Open Sans"/>
              </a:rPr>
              <a:t>familia</a:t>
            </a:r>
            <a:endParaRPr lang="es-ES" sz="1600" dirty="0">
              <a:solidFill>
                <a:schemeClr val="bg1">
                  <a:lumMod val="50000"/>
                </a:schemeClr>
              </a:solidFill>
              <a:latin typeface="Open Sans"/>
            </a:endParaRPr>
          </a:p>
          <a:p>
            <a:pPr marL="285750" indent="-285750" algn="just">
              <a:buFont typeface="Arial" panose="020B0604020202020204" pitchFamily="34" charset="0"/>
              <a:buChar char="•"/>
              <a:defRPr/>
            </a:pPr>
            <a:r>
              <a:rPr lang="es-ES" sz="1600" dirty="0">
                <a:solidFill>
                  <a:schemeClr val="bg1">
                    <a:lumMod val="50000"/>
                  </a:schemeClr>
                </a:solidFill>
                <a:latin typeface="Open Sans"/>
              </a:rPr>
              <a:t>Los participantes participan en algunas actividades de trabajo en equipo que están diseñadas para mejorar la comunicación y comprender las fortalezas y debilidades de los demás</a:t>
            </a:r>
          </a:p>
        </p:txBody>
      </p:sp>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238" y="4471988"/>
            <a:ext cx="1906587"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CasellaDiTesto 4"/>
          <p:cNvSpPr txBox="1">
            <a:spLocks noChangeArrowheads="1"/>
          </p:cNvSpPr>
          <p:nvPr/>
        </p:nvSpPr>
        <p:spPr bwMode="auto">
          <a:xfrm>
            <a:off x="2516188" y="4438650"/>
            <a:ext cx="633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7F7F7F"/>
                </a:solidFill>
                <a:latin typeface="Open Sans"/>
                <a:ea typeface="Open Sans"/>
                <a:cs typeface="Open Sans"/>
              </a:defRPr>
            </a:lvl1pPr>
            <a:lvl2pPr>
              <a:defRPr sz="1600">
                <a:solidFill>
                  <a:srgbClr val="7F7F7F"/>
                </a:solidFill>
                <a:latin typeface="Open Sans"/>
                <a:ea typeface="Open Sans"/>
                <a:cs typeface="Open Sans"/>
              </a:defRPr>
            </a:lvl2pPr>
            <a:lvl3pPr>
              <a:defRPr sz="1600">
                <a:solidFill>
                  <a:srgbClr val="7F7F7F"/>
                </a:solidFill>
                <a:latin typeface="Open Sans"/>
                <a:ea typeface="Open Sans"/>
                <a:cs typeface="Open Sans"/>
              </a:defRPr>
            </a:lvl3pPr>
            <a:lvl4pPr>
              <a:defRPr sz="1600">
                <a:solidFill>
                  <a:srgbClr val="7F7F7F"/>
                </a:solidFill>
                <a:latin typeface="Open Sans"/>
                <a:ea typeface="Open Sans"/>
                <a:cs typeface="Open Sans"/>
              </a:defRPr>
            </a:lvl4pPr>
            <a:lvl5pPr>
              <a:defRPr sz="1600">
                <a:solidFill>
                  <a:srgbClr val="7F7F7F"/>
                </a:solidFill>
                <a:latin typeface="Open Sans"/>
                <a:ea typeface="Open Sans"/>
                <a:cs typeface="Open Sans"/>
              </a:defRPr>
            </a:lvl5pPr>
            <a:lvl6pPr eaLnBrk="0" fontAlgn="base" hangingPunct="0">
              <a:spcAft>
                <a:spcPct val="0"/>
              </a:spcAft>
              <a:buFont typeface="Arial" pitchFamily="34" charset="0"/>
              <a:buChar char="•"/>
              <a:defRPr sz="1600">
                <a:solidFill>
                  <a:srgbClr val="7F7F7F"/>
                </a:solidFill>
                <a:latin typeface="Open Sans"/>
                <a:ea typeface="Open Sans"/>
                <a:cs typeface="Open Sans"/>
              </a:defRPr>
            </a:lvl6pPr>
            <a:lvl7pPr eaLnBrk="0" fontAlgn="base" hangingPunct="0">
              <a:spcAft>
                <a:spcPct val="0"/>
              </a:spcAft>
              <a:defRPr sz="1600">
                <a:solidFill>
                  <a:srgbClr val="7F7F7F"/>
                </a:solidFill>
                <a:latin typeface="Open Sans"/>
                <a:ea typeface="Open Sans"/>
                <a:cs typeface="Open Sans"/>
              </a:defRPr>
            </a:lvl7pPr>
            <a:lvl8pPr eaLnBrk="0" fontAlgn="base" hangingPunct="0">
              <a:spcAft>
                <a:spcPct val="0"/>
              </a:spcAft>
              <a:buFont typeface="Arial" pitchFamily="34" charset="0"/>
              <a:buChar char="•"/>
              <a:defRPr sz="1600">
                <a:solidFill>
                  <a:srgbClr val="7F7F7F"/>
                </a:solidFill>
                <a:latin typeface="Open Sans"/>
                <a:ea typeface="Open Sans"/>
                <a:cs typeface="Open Sans"/>
              </a:defRPr>
            </a:lvl8pPr>
            <a:lvl9pPr eaLnBrk="0" fontAlgn="base" hangingPunct="0">
              <a:spcAft>
                <a:spcPct val="0"/>
              </a:spcAft>
              <a:defRPr sz="1600">
                <a:solidFill>
                  <a:srgbClr val="7F7F7F"/>
                </a:solidFill>
                <a:latin typeface="Open Sans"/>
                <a:ea typeface="Open Sans"/>
                <a:cs typeface="Open Sans"/>
              </a:defRPr>
            </a:lvl9pPr>
          </a:lstStyle>
          <a:p>
            <a:pPr eaLnBrk="1" hangingPunct="1"/>
            <a:r>
              <a:rPr lang="en-US" altLang="en-US" sz="1000">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altLang="en-US" sz="1000">
              <a:latin typeface="Arial Narrow" pitchFamily="34" charset="0"/>
            </a:endParaRPr>
          </a:p>
        </p:txBody>
      </p:sp>
      <p:pic>
        <p:nvPicPr>
          <p:cNvPr id="69637" name="Picture 7" descr="https://drbrucekehr.com/wp-content/uploads/2016/09/bad-parent-behavior.jpg"/>
          <p:cNvPicPr>
            <a:picLocks noChangeAspect="1" noChangeArrowheads="1"/>
          </p:cNvPicPr>
          <p:nvPr/>
        </p:nvPicPr>
        <p:blipFill>
          <a:blip r:embed="rId3"/>
          <a:srcRect/>
          <a:stretch>
            <a:fillRect/>
          </a:stretch>
        </p:blipFill>
        <p:spPr bwMode="auto">
          <a:xfrm>
            <a:off x="4427538" y="1001713"/>
            <a:ext cx="4171950" cy="162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3">
            <a:extLst/>
          </p:cNvPr>
          <p:cNvSpPr>
            <a:spLocks noGrp="1"/>
          </p:cNvSpPr>
          <p:nvPr>
            <p:ph type="subTitle" idx="1"/>
          </p:nvPr>
        </p:nvSpPr>
        <p:spPr>
          <a:xfrm>
            <a:off x="800100" y="174625"/>
            <a:ext cx="6010275" cy="471488"/>
          </a:xfrm>
        </p:spPr>
        <p:txBody>
          <a:bodyPr rtlCol="0">
            <a:noAutofit/>
          </a:bodyPr>
          <a:lstStyle/>
          <a:p>
            <a:pPr algn="l" eaLnBrk="1" fontAlgn="auto" hangingPunct="1">
              <a:spcAft>
                <a:spcPts val="0"/>
              </a:spcAft>
              <a:defRPr/>
            </a:pPr>
            <a:r>
              <a:rPr lang="es-ES" sz="1400" b="1" dirty="0">
                <a:solidFill>
                  <a:schemeClr val="bg1">
                    <a:lumMod val="50000"/>
                  </a:schemeClr>
                </a:solidFill>
                <a:latin typeface="Open Sans"/>
              </a:rPr>
              <a:t>Unidad 4.2 Modelo de Desarrollo de la Participación Deportiva</a:t>
            </a:r>
            <a:endParaRPr lang="en-US" sz="1400" b="1" dirty="0">
              <a:solidFill>
                <a:schemeClr val="bg1">
                  <a:lumMod val="50000"/>
                </a:schemeClr>
              </a:solidFill>
              <a:latin typeface="Open Sans"/>
            </a:endParaRPr>
          </a:p>
        </p:txBody>
      </p:sp>
      <p:sp>
        <p:nvSpPr>
          <p:cNvPr id="2" name="Rectángulo 1"/>
          <p:cNvSpPr/>
          <p:nvPr/>
        </p:nvSpPr>
        <p:spPr>
          <a:xfrm>
            <a:off x="376238" y="1066800"/>
            <a:ext cx="3763962" cy="2554545"/>
          </a:xfrm>
          <a:prstGeom prst="rect">
            <a:avLst/>
          </a:prstGeom>
        </p:spPr>
        <p:txBody>
          <a:bodyPr>
            <a:spAutoFit/>
          </a:bodyPr>
          <a:lstStyle/>
          <a:p>
            <a:pPr marL="285750" indent="-285750" algn="just">
              <a:buFont typeface="Arial" pitchFamily="34" charset="0"/>
              <a:buChar char="•"/>
              <a:defRPr/>
            </a:pPr>
            <a:r>
              <a:rPr lang="es-ES" sz="1600" dirty="0">
                <a:solidFill>
                  <a:schemeClr val="bg1">
                    <a:lumMod val="50000"/>
                  </a:schemeClr>
                </a:solidFill>
                <a:latin typeface="Open Sans"/>
              </a:rPr>
              <a:t>Tener sueños para el futuro - los participantes aprenden sobre él y discuten su importancia</a:t>
            </a:r>
          </a:p>
          <a:p>
            <a:pPr>
              <a:defRPr/>
            </a:pPr>
            <a:endParaRPr lang="es-ES" sz="1600" dirty="0">
              <a:solidFill>
                <a:schemeClr val="bg1">
                  <a:lumMod val="50000"/>
                </a:schemeClr>
              </a:solidFill>
              <a:latin typeface="Open Sans"/>
            </a:endParaRPr>
          </a:p>
          <a:p>
            <a:pPr marL="285750" indent="-285750" algn="just">
              <a:buFont typeface="Arial" pitchFamily="34" charset="0"/>
              <a:buChar char="•"/>
              <a:defRPr/>
            </a:pPr>
            <a:r>
              <a:rPr lang="es-ES" sz="1600" dirty="0">
                <a:solidFill>
                  <a:schemeClr val="bg1">
                    <a:lumMod val="50000"/>
                  </a:schemeClr>
                </a:solidFill>
                <a:latin typeface="Open Sans"/>
              </a:rPr>
              <a:t>Identifican los sueños de carrera </a:t>
            </a:r>
            <a:r>
              <a:rPr lang="es-ES" sz="1600" dirty="0" smtClean="0">
                <a:solidFill>
                  <a:schemeClr val="bg1">
                    <a:lumMod val="50000"/>
                  </a:schemeClr>
                </a:solidFill>
                <a:latin typeface="Open Sans"/>
              </a:rPr>
              <a:t>profesional/escuela </a:t>
            </a:r>
            <a:r>
              <a:rPr lang="es-ES" sz="1600" dirty="0">
                <a:solidFill>
                  <a:schemeClr val="bg1">
                    <a:lumMod val="50000"/>
                  </a:schemeClr>
                </a:solidFill>
                <a:latin typeface="Open Sans"/>
              </a:rPr>
              <a:t>y deporte </a:t>
            </a:r>
            <a:r>
              <a:rPr lang="es-ES" sz="1600" dirty="0" smtClean="0">
                <a:solidFill>
                  <a:schemeClr val="bg1">
                    <a:lumMod val="50000"/>
                  </a:schemeClr>
                </a:solidFill>
                <a:latin typeface="Open Sans"/>
              </a:rPr>
              <a:t>para dentro de 10 años.</a:t>
            </a:r>
            <a:endParaRPr lang="es-ES" sz="1600" dirty="0">
              <a:solidFill>
                <a:schemeClr val="bg1">
                  <a:lumMod val="50000"/>
                </a:schemeClr>
              </a:solidFill>
              <a:latin typeface="Open Sans"/>
            </a:endParaRPr>
          </a:p>
          <a:p>
            <a:pPr>
              <a:defRPr/>
            </a:pPr>
            <a:endParaRPr lang="es-ES" sz="1600" dirty="0">
              <a:solidFill>
                <a:srgbClr val="C00000"/>
              </a:solidFill>
              <a:latin typeface="Open Sans"/>
            </a:endParaRPr>
          </a:p>
          <a:p>
            <a:pPr marL="285750" indent="-285750">
              <a:buFont typeface="Arial" pitchFamily="34" charset="0"/>
              <a:buChar char="•"/>
              <a:defRPr/>
            </a:pPr>
            <a:r>
              <a:rPr lang="es-ES" sz="1600" dirty="0">
                <a:solidFill>
                  <a:schemeClr val="bg1">
                    <a:lumMod val="50000"/>
                  </a:schemeClr>
                </a:solidFill>
                <a:latin typeface="Open Sans"/>
              </a:rPr>
              <a:t>Los compañeros líderes comparten algunos de sus </a:t>
            </a:r>
            <a:r>
              <a:rPr lang="es-ES" sz="1600" dirty="0" smtClean="0">
                <a:solidFill>
                  <a:schemeClr val="bg1">
                    <a:lumMod val="50000"/>
                  </a:schemeClr>
                </a:solidFill>
                <a:latin typeface="Open Sans"/>
              </a:rPr>
              <a:t>sueños</a:t>
            </a:r>
            <a:endParaRPr lang="es-ES" sz="1600" dirty="0">
              <a:solidFill>
                <a:schemeClr val="bg1">
                  <a:lumMod val="50000"/>
                </a:schemeClr>
              </a:solidFill>
              <a:latin typeface="Open Sans"/>
            </a:endParaRPr>
          </a:p>
        </p:txBody>
      </p:sp>
      <p:sp>
        <p:nvSpPr>
          <p:cNvPr id="3" name="Rectángulo 2"/>
          <p:cNvSpPr/>
          <p:nvPr/>
        </p:nvSpPr>
        <p:spPr>
          <a:xfrm>
            <a:off x="4279900" y="3205163"/>
            <a:ext cx="4572000" cy="831850"/>
          </a:xfrm>
          <a:prstGeom prst="rect">
            <a:avLst/>
          </a:prstGeom>
        </p:spPr>
        <p:txBody>
          <a:bodyPr>
            <a:spAutoFit/>
          </a:bodyPr>
          <a:lstStyle/>
          <a:p>
            <a:pPr marL="285750" indent="-285750">
              <a:buFont typeface="Arial" pitchFamily="34" charset="0"/>
              <a:buChar char="•"/>
              <a:defRPr/>
            </a:pPr>
            <a:r>
              <a:rPr lang="es-ES" sz="1600" dirty="0">
                <a:solidFill>
                  <a:schemeClr val="bg1">
                    <a:lumMod val="50000"/>
                  </a:schemeClr>
                </a:solidFill>
              </a:rPr>
              <a:t>Los participantes aprenden la diferencia entre los sueños y las metas y cómo convertir un sueño en una meta</a:t>
            </a:r>
          </a:p>
        </p:txBody>
      </p:sp>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813" y="4381500"/>
            <a:ext cx="190658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CasellaDiTesto 4"/>
          <p:cNvSpPr txBox="1">
            <a:spLocks noChangeArrowheads="1"/>
          </p:cNvSpPr>
          <p:nvPr/>
        </p:nvSpPr>
        <p:spPr bwMode="auto">
          <a:xfrm>
            <a:off x="2484438" y="4381500"/>
            <a:ext cx="633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7F7F7F"/>
                </a:solidFill>
                <a:latin typeface="Open Sans"/>
                <a:ea typeface="Open Sans"/>
                <a:cs typeface="Open Sans"/>
              </a:defRPr>
            </a:lvl1pPr>
            <a:lvl2pPr>
              <a:defRPr sz="1600">
                <a:solidFill>
                  <a:srgbClr val="7F7F7F"/>
                </a:solidFill>
                <a:latin typeface="Open Sans"/>
                <a:ea typeface="Open Sans"/>
                <a:cs typeface="Open Sans"/>
              </a:defRPr>
            </a:lvl2pPr>
            <a:lvl3pPr>
              <a:defRPr sz="1600">
                <a:solidFill>
                  <a:srgbClr val="7F7F7F"/>
                </a:solidFill>
                <a:latin typeface="Open Sans"/>
                <a:ea typeface="Open Sans"/>
                <a:cs typeface="Open Sans"/>
              </a:defRPr>
            </a:lvl3pPr>
            <a:lvl4pPr>
              <a:defRPr sz="1600">
                <a:solidFill>
                  <a:srgbClr val="7F7F7F"/>
                </a:solidFill>
                <a:latin typeface="Open Sans"/>
                <a:ea typeface="Open Sans"/>
                <a:cs typeface="Open Sans"/>
              </a:defRPr>
            </a:lvl4pPr>
            <a:lvl5pPr>
              <a:defRPr sz="1600">
                <a:solidFill>
                  <a:srgbClr val="7F7F7F"/>
                </a:solidFill>
                <a:latin typeface="Open Sans"/>
                <a:ea typeface="Open Sans"/>
                <a:cs typeface="Open Sans"/>
              </a:defRPr>
            </a:lvl5pPr>
            <a:lvl6pPr eaLnBrk="0" fontAlgn="base" hangingPunct="0">
              <a:spcAft>
                <a:spcPct val="0"/>
              </a:spcAft>
              <a:buFont typeface="Arial" pitchFamily="34" charset="0"/>
              <a:buChar char="•"/>
              <a:defRPr sz="1600">
                <a:solidFill>
                  <a:srgbClr val="7F7F7F"/>
                </a:solidFill>
                <a:latin typeface="Open Sans"/>
                <a:ea typeface="Open Sans"/>
                <a:cs typeface="Open Sans"/>
              </a:defRPr>
            </a:lvl6pPr>
            <a:lvl7pPr eaLnBrk="0" fontAlgn="base" hangingPunct="0">
              <a:spcAft>
                <a:spcPct val="0"/>
              </a:spcAft>
              <a:defRPr sz="1600">
                <a:solidFill>
                  <a:srgbClr val="7F7F7F"/>
                </a:solidFill>
                <a:latin typeface="Open Sans"/>
                <a:ea typeface="Open Sans"/>
                <a:cs typeface="Open Sans"/>
              </a:defRPr>
            </a:lvl7pPr>
            <a:lvl8pPr eaLnBrk="0" fontAlgn="base" hangingPunct="0">
              <a:spcAft>
                <a:spcPct val="0"/>
              </a:spcAft>
              <a:buFont typeface="Arial" pitchFamily="34" charset="0"/>
              <a:buChar char="•"/>
              <a:defRPr sz="1600">
                <a:solidFill>
                  <a:srgbClr val="7F7F7F"/>
                </a:solidFill>
                <a:latin typeface="Open Sans"/>
                <a:ea typeface="Open Sans"/>
                <a:cs typeface="Open Sans"/>
              </a:defRPr>
            </a:lvl8pPr>
            <a:lvl9pPr eaLnBrk="0" fontAlgn="base" hangingPunct="0">
              <a:spcAft>
                <a:spcPct val="0"/>
              </a:spcAft>
              <a:defRPr sz="1600">
                <a:solidFill>
                  <a:srgbClr val="7F7F7F"/>
                </a:solidFill>
                <a:latin typeface="Open Sans"/>
                <a:ea typeface="Open Sans"/>
                <a:cs typeface="Open Sans"/>
              </a:defRPr>
            </a:lvl9pPr>
          </a:lstStyle>
          <a:p>
            <a:pPr eaLnBrk="1" hangingPunct="1"/>
            <a:r>
              <a:rPr lang="en-US" altLang="en-US" sz="1000">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altLang="en-US" sz="1000">
              <a:latin typeface="Arial Narrow" pitchFamily="34" charset="0"/>
            </a:endParaRPr>
          </a:p>
        </p:txBody>
      </p:sp>
      <p:pic>
        <p:nvPicPr>
          <p:cNvPr id="70661" name="Picture 7" descr="https://philipmatthews5.files.wordpress.com/2014/06/youth-soccer.jpg"/>
          <p:cNvPicPr>
            <a:picLocks noChangeAspect="1" noChangeArrowheads="1"/>
          </p:cNvPicPr>
          <p:nvPr/>
        </p:nvPicPr>
        <p:blipFill>
          <a:blip r:embed="rId3"/>
          <a:srcRect/>
          <a:stretch>
            <a:fillRect/>
          </a:stretch>
        </p:blipFill>
        <p:spPr bwMode="auto">
          <a:xfrm>
            <a:off x="5651500" y="1377950"/>
            <a:ext cx="3224213" cy="2149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3">
            <a:extLst/>
          </p:cNvPr>
          <p:cNvSpPr>
            <a:spLocks noGrp="1"/>
          </p:cNvSpPr>
          <p:nvPr>
            <p:ph type="subTitle" idx="1"/>
          </p:nvPr>
        </p:nvSpPr>
        <p:spPr>
          <a:xfrm>
            <a:off x="749300" y="222250"/>
            <a:ext cx="6515100" cy="431800"/>
          </a:xfrm>
        </p:spPr>
        <p:txBody>
          <a:bodyPr rtlCol="0">
            <a:noAutofit/>
          </a:bodyPr>
          <a:lstStyle/>
          <a:p>
            <a:pPr algn="l" eaLnBrk="1" fontAlgn="auto" hangingPunct="1">
              <a:spcAft>
                <a:spcPts val="0"/>
              </a:spcAft>
              <a:defRPr/>
            </a:pPr>
            <a:r>
              <a:rPr lang="es-ES" sz="1400" b="1" dirty="0">
                <a:solidFill>
                  <a:schemeClr val="bg1">
                    <a:lumMod val="50000"/>
                  </a:schemeClr>
                </a:solidFill>
                <a:latin typeface="Open Sans"/>
              </a:rPr>
              <a:t>Unidad 4.2 Modelo de Desarrollo de la Participación </a:t>
            </a:r>
            <a:r>
              <a:rPr lang="es-ES" sz="1400" b="1" dirty="0" smtClean="0">
                <a:solidFill>
                  <a:schemeClr val="bg1">
                    <a:lumMod val="50000"/>
                  </a:schemeClr>
                </a:solidFill>
                <a:latin typeface="Open Sans"/>
              </a:rPr>
              <a:t>Deportiva</a:t>
            </a:r>
            <a:endParaRPr lang="en-US" sz="1400" b="1" dirty="0">
              <a:solidFill>
                <a:schemeClr val="bg1">
                  <a:lumMod val="50000"/>
                </a:schemeClr>
              </a:solidFill>
              <a:latin typeface="Open Sans"/>
            </a:endParaRPr>
          </a:p>
        </p:txBody>
      </p:sp>
      <p:sp>
        <p:nvSpPr>
          <p:cNvPr id="70662" name="Rectángulo 1"/>
          <p:cNvSpPr>
            <a:spLocks noChangeArrowheads="1"/>
          </p:cNvSpPr>
          <p:nvPr/>
        </p:nvSpPr>
        <p:spPr bwMode="auto">
          <a:xfrm>
            <a:off x="476250" y="1282700"/>
            <a:ext cx="4456113"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es-ES" sz="1600" dirty="0">
                <a:solidFill>
                  <a:schemeClr val="bg1">
                    <a:lumMod val="50000"/>
                  </a:schemeClr>
                </a:solidFill>
                <a:latin typeface="Open Sans"/>
                <a:ea typeface="Open Sans"/>
              </a:rPr>
              <a:t>Los participantes aprenden las características de un objetivo alcanzable:</a:t>
            </a:r>
          </a:p>
          <a:p>
            <a:pPr marL="285750" indent="-285750">
              <a:buFont typeface="Arial" pitchFamily="34" charset="0"/>
              <a:buChar char="•"/>
            </a:pPr>
            <a:r>
              <a:rPr lang="es-ES" altLang="es-ES" sz="1600" dirty="0" smtClean="0">
                <a:solidFill>
                  <a:schemeClr val="bg1">
                    <a:lumMod val="50000"/>
                  </a:schemeClr>
                </a:solidFill>
                <a:latin typeface="Open Sans"/>
                <a:ea typeface="Open Sans"/>
              </a:rPr>
              <a:t>Positivo</a:t>
            </a:r>
            <a:endParaRPr lang="es-ES" altLang="es-ES" sz="1600" dirty="0">
              <a:solidFill>
                <a:schemeClr val="bg1">
                  <a:lumMod val="50000"/>
                </a:schemeClr>
              </a:solidFill>
              <a:latin typeface="Open Sans"/>
              <a:ea typeface="Open Sans"/>
            </a:endParaRPr>
          </a:p>
          <a:p>
            <a:pPr marL="285750" indent="-285750">
              <a:buFont typeface="Arial" pitchFamily="34" charset="0"/>
              <a:buChar char="•"/>
            </a:pPr>
            <a:r>
              <a:rPr lang="es-ES" altLang="es-ES" sz="1600" dirty="0" smtClean="0">
                <a:solidFill>
                  <a:schemeClr val="bg1">
                    <a:lumMod val="50000"/>
                  </a:schemeClr>
                </a:solidFill>
                <a:latin typeface="Open Sans"/>
                <a:ea typeface="Open Sans"/>
              </a:rPr>
              <a:t>Específico</a:t>
            </a:r>
            <a:endParaRPr lang="es-ES" altLang="es-ES" sz="1600" dirty="0">
              <a:solidFill>
                <a:schemeClr val="bg1">
                  <a:lumMod val="50000"/>
                </a:schemeClr>
              </a:solidFill>
              <a:latin typeface="Open Sans"/>
              <a:ea typeface="Open Sans"/>
            </a:endParaRPr>
          </a:p>
          <a:p>
            <a:pPr marL="285750" indent="-285750">
              <a:buFont typeface="Arial" pitchFamily="34" charset="0"/>
              <a:buChar char="•"/>
            </a:pPr>
            <a:r>
              <a:rPr lang="es-ES" altLang="es-ES" sz="1600" dirty="0" smtClean="0">
                <a:solidFill>
                  <a:schemeClr val="bg1">
                    <a:lumMod val="50000"/>
                  </a:schemeClr>
                </a:solidFill>
                <a:latin typeface="Open Sans"/>
                <a:ea typeface="Open Sans"/>
              </a:rPr>
              <a:t>Objetivo claro y establecido</a:t>
            </a:r>
            <a:endParaRPr lang="es-ES" altLang="es-ES" sz="1600" dirty="0">
              <a:solidFill>
                <a:schemeClr val="bg1">
                  <a:lumMod val="50000"/>
                </a:schemeClr>
              </a:solidFill>
              <a:latin typeface="Open Sans"/>
              <a:ea typeface="Open Sans"/>
            </a:endParaRPr>
          </a:p>
          <a:p>
            <a:endParaRPr lang="es-ES" altLang="es-ES" sz="1600" dirty="0">
              <a:solidFill>
                <a:srgbClr val="C00000"/>
              </a:solidFill>
              <a:latin typeface="Open Sans"/>
              <a:ea typeface="Open Sans"/>
            </a:endParaRPr>
          </a:p>
          <a:p>
            <a:pPr algn="just"/>
            <a:r>
              <a:rPr lang="es-ES" altLang="es-ES" sz="1600" dirty="0">
                <a:solidFill>
                  <a:schemeClr val="bg1">
                    <a:lumMod val="50000"/>
                  </a:schemeClr>
                </a:solidFill>
                <a:latin typeface="Open Sans"/>
                <a:ea typeface="Open Sans"/>
              </a:rPr>
              <a:t>Practican distinguir los objetivos que son importantes para </a:t>
            </a:r>
            <a:r>
              <a:rPr lang="es-ES" altLang="es-ES" sz="1600" dirty="0" smtClean="0">
                <a:solidFill>
                  <a:schemeClr val="bg1">
                    <a:lumMod val="50000"/>
                  </a:schemeClr>
                </a:solidFill>
                <a:latin typeface="Open Sans"/>
                <a:ea typeface="Open Sans"/>
              </a:rPr>
              <a:t>establecer objetivos </a:t>
            </a:r>
            <a:r>
              <a:rPr lang="es-ES" altLang="es-ES" sz="1600" dirty="0">
                <a:solidFill>
                  <a:schemeClr val="bg1">
                    <a:lumMod val="50000"/>
                  </a:schemeClr>
                </a:solidFill>
                <a:latin typeface="Open Sans"/>
                <a:ea typeface="Open Sans"/>
              </a:rPr>
              <a:t>y los objetivos que se expresan positivamente</a:t>
            </a:r>
            <a:r>
              <a:rPr lang="es-ES" altLang="es-ES" dirty="0">
                <a:solidFill>
                  <a:schemeClr val="bg1">
                    <a:lumMod val="50000"/>
                  </a:schemeClr>
                </a:solidFill>
                <a:ea typeface="Open Sans"/>
              </a:rPr>
              <a:t>.</a:t>
            </a:r>
          </a:p>
        </p:txBody>
      </p:sp>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825" y="4481513"/>
            <a:ext cx="1906588"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CasellaDiTesto 4"/>
          <p:cNvSpPr txBox="1">
            <a:spLocks noChangeArrowheads="1"/>
          </p:cNvSpPr>
          <p:nvPr/>
        </p:nvSpPr>
        <p:spPr bwMode="auto">
          <a:xfrm>
            <a:off x="2528888" y="4481513"/>
            <a:ext cx="633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7F7F7F"/>
                </a:solidFill>
                <a:latin typeface="Open Sans"/>
                <a:ea typeface="Open Sans"/>
                <a:cs typeface="Open Sans"/>
              </a:defRPr>
            </a:lvl1pPr>
            <a:lvl2pPr>
              <a:defRPr sz="1600">
                <a:solidFill>
                  <a:srgbClr val="7F7F7F"/>
                </a:solidFill>
                <a:latin typeface="Open Sans"/>
                <a:ea typeface="Open Sans"/>
                <a:cs typeface="Open Sans"/>
              </a:defRPr>
            </a:lvl2pPr>
            <a:lvl3pPr>
              <a:defRPr sz="1600">
                <a:solidFill>
                  <a:srgbClr val="7F7F7F"/>
                </a:solidFill>
                <a:latin typeface="Open Sans"/>
                <a:ea typeface="Open Sans"/>
                <a:cs typeface="Open Sans"/>
              </a:defRPr>
            </a:lvl3pPr>
            <a:lvl4pPr>
              <a:defRPr sz="1600">
                <a:solidFill>
                  <a:srgbClr val="7F7F7F"/>
                </a:solidFill>
                <a:latin typeface="Open Sans"/>
                <a:ea typeface="Open Sans"/>
                <a:cs typeface="Open Sans"/>
              </a:defRPr>
            </a:lvl4pPr>
            <a:lvl5pPr>
              <a:defRPr sz="1600">
                <a:solidFill>
                  <a:srgbClr val="7F7F7F"/>
                </a:solidFill>
                <a:latin typeface="Open Sans"/>
                <a:ea typeface="Open Sans"/>
                <a:cs typeface="Open Sans"/>
              </a:defRPr>
            </a:lvl5pPr>
            <a:lvl6pPr eaLnBrk="0" fontAlgn="base" hangingPunct="0">
              <a:spcAft>
                <a:spcPct val="0"/>
              </a:spcAft>
              <a:buFont typeface="Arial" pitchFamily="34" charset="0"/>
              <a:buChar char="•"/>
              <a:defRPr sz="1600">
                <a:solidFill>
                  <a:srgbClr val="7F7F7F"/>
                </a:solidFill>
                <a:latin typeface="Open Sans"/>
                <a:ea typeface="Open Sans"/>
                <a:cs typeface="Open Sans"/>
              </a:defRPr>
            </a:lvl6pPr>
            <a:lvl7pPr eaLnBrk="0" fontAlgn="base" hangingPunct="0">
              <a:spcAft>
                <a:spcPct val="0"/>
              </a:spcAft>
              <a:defRPr sz="1600">
                <a:solidFill>
                  <a:srgbClr val="7F7F7F"/>
                </a:solidFill>
                <a:latin typeface="Open Sans"/>
                <a:ea typeface="Open Sans"/>
                <a:cs typeface="Open Sans"/>
              </a:defRPr>
            </a:lvl7pPr>
            <a:lvl8pPr eaLnBrk="0" fontAlgn="base" hangingPunct="0">
              <a:spcAft>
                <a:spcPct val="0"/>
              </a:spcAft>
              <a:buFont typeface="Arial" pitchFamily="34" charset="0"/>
              <a:buChar char="•"/>
              <a:defRPr sz="1600">
                <a:solidFill>
                  <a:srgbClr val="7F7F7F"/>
                </a:solidFill>
                <a:latin typeface="Open Sans"/>
                <a:ea typeface="Open Sans"/>
                <a:cs typeface="Open Sans"/>
              </a:defRPr>
            </a:lvl8pPr>
            <a:lvl9pPr eaLnBrk="0" fontAlgn="base" hangingPunct="0">
              <a:spcAft>
                <a:spcPct val="0"/>
              </a:spcAft>
              <a:defRPr sz="1600">
                <a:solidFill>
                  <a:srgbClr val="7F7F7F"/>
                </a:solidFill>
                <a:latin typeface="Open Sans"/>
                <a:ea typeface="Open Sans"/>
                <a:cs typeface="Open Sans"/>
              </a:defRPr>
            </a:lvl9pPr>
          </a:lstStyle>
          <a:p>
            <a:pPr eaLnBrk="1" hangingPunct="1"/>
            <a:r>
              <a:rPr lang="en-US" altLang="en-US" sz="1000">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altLang="en-US" sz="1000">
              <a:latin typeface="Arial Narrow" pitchFamily="34" charset="0"/>
            </a:endParaRPr>
          </a:p>
        </p:txBody>
      </p:sp>
      <p:pic>
        <p:nvPicPr>
          <p:cNvPr id="71685" name="Picture 7" descr="https://images.medicaldaily.com/sites/medicaldaily.com/files/styles/headline/public/2014/07/06/teen-sports-teams-help-mental-health-early-adulthood.jpg"/>
          <p:cNvPicPr>
            <a:picLocks noChangeAspect="1" noChangeArrowheads="1"/>
          </p:cNvPicPr>
          <p:nvPr/>
        </p:nvPicPr>
        <p:blipFill>
          <a:blip r:embed="rId3"/>
          <a:srcRect/>
          <a:stretch>
            <a:fillRect/>
          </a:stretch>
        </p:blipFill>
        <p:spPr bwMode="auto">
          <a:xfrm>
            <a:off x="504825" y="2297113"/>
            <a:ext cx="2482850" cy="17541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3">
            <a:extLst/>
          </p:cNvPr>
          <p:cNvSpPr>
            <a:spLocks noGrp="1"/>
          </p:cNvSpPr>
          <p:nvPr>
            <p:ph type="subTitle" idx="1"/>
          </p:nvPr>
        </p:nvSpPr>
        <p:spPr>
          <a:xfrm>
            <a:off x="755650" y="157163"/>
            <a:ext cx="6873875" cy="357187"/>
          </a:xfrm>
        </p:spPr>
        <p:txBody>
          <a:bodyPr rtlCol="0">
            <a:noAutofit/>
          </a:bodyPr>
          <a:lstStyle/>
          <a:p>
            <a:pPr algn="l" eaLnBrk="1" fontAlgn="auto" hangingPunct="1">
              <a:spcAft>
                <a:spcPts val="0"/>
              </a:spcAft>
              <a:defRPr/>
            </a:pPr>
            <a:r>
              <a:rPr lang="es-ES" sz="1400" b="1" dirty="0">
                <a:solidFill>
                  <a:schemeClr val="bg1">
                    <a:lumMod val="50000"/>
                  </a:schemeClr>
                </a:solidFill>
                <a:latin typeface="Open Sans"/>
              </a:rPr>
              <a:t>Unidad 4.2 Modelo de Desarrollo de la Participación Deportiva</a:t>
            </a:r>
            <a:endParaRPr lang="en-US" sz="1400" b="1" dirty="0">
              <a:solidFill>
                <a:schemeClr val="bg1">
                  <a:lumMod val="50000"/>
                </a:schemeClr>
              </a:solidFill>
              <a:latin typeface="Open Sans"/>
            </a:endParaRPr>
          </a:p>
        </p:txBody>
      </p:sp>
      <p:sp>
        <p:nvSpPr>
          <p:cNvPr id="2" name="Rectángulo 1"/>
          <p:cNvSpPr/>
          <p:nvPr/>
        </p:nvSpPr>
        <p:spPr>
          <a:xfrm>
            <a:off x="468313" y="803275"/>
            <a:ext cx="8315325" cy="1168400"/>
          </a:xfrm>
          <a:prstGeom prst="rect">
            <a:avLst/>
          </a:prstGeom>
        </p:spPr>
        <p:txBody>
          <a:bodyPr>
            <a:spAutoFit/>
          </a:bodyPr>
          <a:lstStyle/>
          <a:p>
            <a:pPr marL="285750" indent="-285750">
              <a:buFont typeface="Arial" pitchFamily="34" charset="0"/>
              <a:buChar char="•"/>
              <a:defRPr/>
            </a:pPr>
            <a:r>
              <a:rPr lang="es-ES" sz="1400" dirty="0">
                <a:solidFill>
                  <a:schemeClr val="bg1">
                    <a:lumMod val="50000"/>
                  </a:schemeClr>
                </a:solidFill>
                <a:latin typeface="Open Sans"/>
              </a:rPr>
              <a:t>Los programas deportivos durante la adolescencia (mayores de 13 años) pueden cambiar para incluir procesos proximales basados en actividades de entrenamiento más específicas y especialización en un deporte.</a:t>
            </a:r>
          </a:p>
          <a:p>
            <a:pPr marL="285750" indent="-285750">
              <a:buFont typeface="Arial" pitchFamily="34" charset="0"/>
              <a:buChar char="•"/>
              <a:defRPr/>
            </a:pPr>
            <a:r>
              <a:rPr lang="es-ES" sz="1400" dirty="0">
                <a:solidFill>
                  <a:schemeClr val="bg1">
                    <a:lumMod val="50000"/>
                  </a:schemeClr>
                </a:solidFill>
                <a:latin typeface="Open Sans"/>
              </a:rPr>
              <a:t>Los adolescentes deben tener dos opciones - especializarse en su deporte favorito o continuar practicando deportes recreativos.</a:t>
            </a:r>
          </a:p>
        </p:txBody>
      </p:sp>
      <p:sp>
        <p:nvSpPr>
          <p:cNvPr id="3" name="Rectángulo 2"/>
          <p:cNvSpPr/>
          <p:nvPr/>
        </p:nvSpPr>
        <p:spPr>
          <a:xfrm>
            <a:off x="3563938" y="2401888"/>
            <a:ext cx="5075237" cy="1385887"/>
          </a:xfrm>
          <a:prstGeom prst="rect">
            <a:avLst/>
          </a:prstGeom>
        </p:spPr>
        <p:txBody>
          <a:bodyPr>
            <a:spAutoFit/>
          </a:bodyPr>
          <a:lstStyle/>
          <a:p>
            <a:pPr marL="285750" indent="-285750">
              <a:buFont typeface="Arial" pitchFamily="34" charset="0"/>
              <a:buChar char="•"/>
              <a:defRPr/>
            </a:pPr>
            <a:r>
              <a:rPr lang="es-ES" sz="1400" dirty="0">
                <a:solidFill>
                  <a:schemeClr val="bg1">
                    <a:lumMod val="50000"/>
                  </a:schemeClr>
                </a:solidFill>
                <a:latin typeface="Open Sans"/>
              </a:rPr>
              <a:t>Los participantes también aprenden - la importancia de identificar su diálogo interno, cómo distinguir un diálogo interno positivo y negativo, que son declaraciones clave positivas relacionadas con sus objetivos.</a:t>
            </a:r>
          </a:p>
          <a:p>
            <a:pPr marL="285750" indent="-285750">
              <a:buFont typeface="Arial" pitchFamily="34" charset="0"/>
              <a:buChar char="•"/>
              <a:defRPr/>
            </a:pPr>
            <a:r>
              <a:rPr lang="es-ES" sz="1400" dirty="0">
                <a:solidFill>
                  <a:schemeClr val="bg1">
                    <a:lumMod val="50000"/>
                  </a:schemeClr>
                </a:solidFill>
                <a:latin typeface="Open Sans"/>
              </a:rPr>
              <a:t>Además, tienen que practicar afirmaciones positivas </a:t>
            </a:r>
            <a:r>
              <a:rPr lang="es-ES" sz="1400" dirty="0" smtClean="0">
                <a:solidFill>
                  <a:schemeClr val="bg1">
                    <a:lumMod val="50000"/>
                  </a:schemeClr>
                </a:solidFill>
                <a:latin typeface="Open Sans"/>
              </a:rPr>
              <a:t>a través </a:t>
            </a:r>
            <a:r>
              <a:rPr lang="es-ES" sz="1400" dirty="0">
                <a:solidFill>
                  <a:schemeClr val="bg1">
                    <a:lumMod val="50000"/>
                  </a:schemeClr>
                </a:solidFill>
                <a:latin typeface="Open Sans"/>
              </a:rPr>
              <a:t>auto-conversación.</a:t>
            </a:r>
          </a:p>
        </p:txBody>
      </p:sp>
    </p:spTree>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68288"/>
            <a:ext cx="7772400" cy="358775"/>
          </a:xfrm>
        </p:spPr>
        <p:txBody>
          <a:bodyPr/>
          <a:lstStyle/>
          <a:p>
            <a:pPr algn="l">
              <a:defRPr/>
            </a:pPr>
            <a:r>
              <a:rPr lang="es-ES" sz="1400" dirty="0"/>
              <a:t>Unidad 4.2 Modelo de Desarrollo de la Participación </a:t>
            </a:r>
            <a:r>
              <a:rPr lang="es-ES" sz="1400" dirty="0" smtClean="0"/>
              <a:t>Deportiva</a:t>
            </a:r>
            <a:endParaRPr lang="es-ES" sz="1400" dirty="0"/>
          </a:p>
        </p:txBody>
      </p:sp>
      <p:sp>
        <p:nvSpPr>
          <p:cNvPr id="3" name="Subtítulo 2"/>
          <p:cNvSpPr>
            <a:spLocks noGrp="1"/>
          </p:cNvSpPr>
          <p:nvPr>
            <p:ph type="subTitle" idx="1"/>
          </p:nvPr>
        </p:nvSpPr>
        <p:spPr>
          <a:xfrm>
            <a:off x="863600" y="1131888"/>
            <a:ext cx="7416800" cy="1079500"/>
          </a:xfrm>
        </p:spPr>
        <p:txBody>
          <a:bodyPr>
            <a:noAutofit/>
          </a:bodyPr>
          <a:lstStyle/>
          <a:p>
            <a:pPr>
              <a:defRPr/>
            </a:pPr>
            <a:r>
              <a:rPr lang="es-ES" sz="1600" dirty="0"/>
              <a:t>La prioridad de los entrenadores, padres y adultos que participan en la experiencia deportiva de los jóvenes debe representar l</a:t>
            </a:r>
            <a:r>
              <a:rPr lang="es-ES" sz="1600" dirty="0" smtClean="0"/>
              <a:t>a dinámica de </a:t>
            </a:r>
            <a:r>
              <a:rPr lang="es-ES" sz="1600" dirty="0"/>
              <a:t>desarrollo de la persona (niño o adolescente) involucrada en un programa deportivo.</a:t>
            </a:r>
          </a:p>
        </p:txBody>
      </p:sp>
      <p:pic>
        <p:nvPicPr>
          <p:cNvPr id="72708"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5188" y="2211388"/>
            <a:ext cx="233521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557354" y="2904994"/>
            <a:ext cx="7729808" cy="769441"/>
          </a:xfrm>
          <a:prstGeom prst="rect">
            <a:avLst/>
          </a:prstGeom>
          <a:noFill/>
        </p:spPr>
        <p:txBody>
          <a:bodyPr wrap="none">
            <a:spAutoFit/>
          </a:bodyPr>
          <a:lstStyle/>
          <a:p>
            <a:pPr algn="ctr">
              <a:defRPr/>
            </a:pPr>
            <a:r>
              <a:rPr lang="es-E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ENTRENADORES - PADRES</a:t>
            </a:r>
          </a:p>
        </p:txBody>
      </p:sp>
      <p:pic>
        <p:nvPicPr>
          <p:cNvPr id="72710" name="Imagen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316413"/>
            <a:ext cx="19081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Imagen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76488" y="4316413"/>
            <a:ext cx="6334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68288"/>
            <a:ext cx="7772400" cy="287337"/>
          </a:xfrm>
        </p:spPr>
        <p:txBody>
          <a:bodyPr/>
          <a:lstStyle/>
          <a:p>
            <a:pPr algn="l">
              <a:defRPr/>
            </a:pPr>
            <a:r>
              <a:rPr lang="es-ES" sz="1400" dirty="0"/>
              <a:t>Unidad 4.3. Desarrollo juvenil positivo a través del deporte</a:t>
            </a:r>
          </a:p>
        </p:txBody>
      </p:sp>
      <p:sp>
        <p:nvSpPr>
          <p:cNvPr id="3" name="Subtítulo 2"/>
          <p:cNvSpPr>
            <a:spLocks noGrp="1"/>
          </p:cNvSpPr>
          <p:nvPr>
            <p:ph type="subTitle" idx="1"/>
          </p:nvPr>
        </p:nvSpPr>
        <p:spPr>
          <a:xfrm>
            <a:off x="685800" y="1011238"/>
            <a:ext cx="3646488" cy="2952750"/>
          </a:xfrm>
        </p:spPr>
        <p:txBody>
          <a:bodyPr>
            <a:normAutofit fontScale="25000" lnSpcReduction="20000"/>
          </a:bodyPr>
          <a:lstStyle/>
          <a:p>
            <a:pPr algn="just">
              <a:defRPr/>
            </a:pPr>
            <a:r>
              <a:rPr lang="es-ES" sz="4900" dirty="0"/>
              <a:t>Las ocho características de configuración del NRCIM deben implementarse en programas deportivos para brindar a los jóvenes un contexto que promueva los activos de desarrollo y el </a:t>
            </a:r>
            <a:r>
              <a:rPr lang="es-ES" sz="4900" dirty="0" smtClean="0"/>
              <a:t>crecimiento</a:t>
            </a:r>
            <a:endParaRPr lang="es-ES" sz="4900" dirty="0"/>
          </a:p>
          <a:p>
            <a:pPr algn="just">
              <a:defRPr/>
            </a:pPr>
            <a:endParaRPr lang="es-ES" sz="4900" dirty="0" smtClean="0"/>
          </a:p>
          <a:p>
            <a:pPr algn="just">
              <a:defRPr/>
            </a:pPr>
            <a:endParaRPr lang="es-ES" dirty="0" smtClean="0"/>
          </a:p>
          <a:p>
            <a:pPr algn="just">
              <a:defRPr/>
            </a:pPr>
            <a:endParaRPr lang="es-ES" dirty="0" smtClean="0"/>
          </a:p>
          <a:p>
            <a:pPr algn="just">
              <a:defRPr/>
            </a:pPr>
            <a:endParaRPr lang="es-ES" dirty="0"/>
          </a:p>
          <a:p>
            <a:pPr marL="457200" indent="-457200" algn="just">
              <a:buFont typeface="Arial" pitchFamily="34" charset="0"/>
              <a:buChar char="•"/>
              <a:defRPr/>
            </a:pPr>
            <a:r>
              <a:rPr lang="es-ES" sz="4900" dirty="0" smtClean="0"/>
              <a:t>Los </a:t>
            </a:r>
            <a:r>
              <a:rPr lang="es-ES" sz="4900" dirty="0"/>
              <a:t>programas deportivos para jóvenes deben planificarse en relación con el desarrollo saludable de los niños a lo largo del tiempo.</a:t>
            </a:r>
          </a:p>
          <a:p>
            <a:pPr marL="457200" indent="-457200" algn="just">
              <a:buFont typeface="Arial" pitchFamily="34" charset="0"/>
              <a:buChar char="•"/>
              <a:defRPr/>
            </a:pPr>
            <a:endParaRPr lang="es-ES" sz="4900" dirty="0"/>
          </a:p>
          <a:p>
            <a:pPr marL="457200" indent="-457200" algn="just">
              <a:buFont typeface="Arial" pitchFamily="34" charset="0"/>
              <a:buChar char="•"/>
              <a:defRPr/>
            </a:pPr>
            <a:r>
              <a:rPr lang="es-ES" sz="4900" dirty="0"/>
              <a:t>  Los administradores, entrenadores y padres deben mirar más allá de la diversión. El próximo juego o las finales de la temporada, </a:t>
            </a:r>
            <a:r>
              <a:rPr lang="es-ES" sz="4900" dirty="0" smtClean="0"/>
              <a:t>concentrarse </a:t>
            </a:r>
            <a:r>
              <a:rPr lang="es-ES" sz="4900" dirty="0"/>
              <a:t>también en los resultados positivos de desarrollo a largo plazo del niño-atleta</a:t>
            </a:r>
          </a:p>
        </p:txBody>
      </p:sp>
      <p:pic>
        <p:nvPicPr>
          <p:cNvPr id="73732"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779588"/>
            <a:ext cx="23288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4572000" y="1131590"/>
            <a:ext cx="3886200" cy="2062103"/>
          </a:xfrm>
          <a:prstGeom prst="rect">
            <a:avLst/>
          </a:prstGeom>
          <a:noFill/>
        </p:spPr>
        <p:txBody>
          <a:bodyPr>
            <a:spAutoFit/>
          </a:bodyPr>
          <a:lstStyle/>
          <a:p>
            <a:pPr algn="ctr">
              <a:defRPr/>
            </a:pPr>
            <a:r>
              <a:rPr lang="es-E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Habilidades para la vida</a:t>
            </a:r>
          </a:p>
          <a:p>
            <a:pPr algn="ctr">
              <a:defRPr/>
            </a:pPr>
            <a:r>
              <a:rPr lang="es-E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Competencias</a:t>
            </a:r>
          </a:p>
          <a:p>
            <a:pPr algn="ctr">
              <a:defRPr/>
            </a:pPr>
            <a:r>
              <a:rPr lang="es-E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Responsabilidades</a:t>
            </a:r>
          </a:p>
        </p:txBody>
      </p:sp>
      <p:pic>
        <p:nvPicPr>
          <p:cNvPr id="73734" name="Imagen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163" y="4419600"/>
            <a:ext cx="19081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Imagen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4419600"/>
            <a:ext cx="6334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27088" y="268288"/>
            <a:ext cx="7772400" cy="287337"/>
          </a:xfrm>
        </p:spPr>
        <p:txBody>
          <a:bodyPr/>
          <a:lstStyle/>
          <a:p>
            <a:pPr algn="l">
              <a:defRPr/>
            </a:pPr>
            <a:r>
              <a:rPr lang="es-ES" sz="1400" dirty="0"/>
              <a:t>Unidad 4.3. Desarrollo juvenil positivo a través del deporte</a:t>
            </a:r>
          </a:p>
        </p:txBody>
      </p:sp>
      <p:sp>
        <p:nvSpPr>
          <p:cNvPr id="3" name="Subtítulo 2"/>
          <p:cNvSpPr>
            <a:spLocks noGrp="1"/>
          </p:cNvSpPr>
          <p:nvPr>
            <p:ph type="subTitle" idx="1"/>
          </p:nvPr>
        </p:nvSpPr>
        <p:spPr>
          <a:xfrm>
            <a:off x="4711700" y="1131888"/>
            <a:ext cx="4029075" cy="2830512"/>
          </a:xfrm>
        </p:spPr>
        <p:txBody>
          <a:bodyPr>
            <a:noAutofit/>
          </a:bodyPr>
          <a:lstStyle/>
          <a:p>
            <a:pPr marL="285750" indent="-285750" algn="just">
              <a:buFont typeface="Arial" pitchFamily="34" charset="0"/>
              <a:buChar char="•"/>
              <a:defRPr/>
            </a:pPr>
            <a:r>
              <a:rPr lang="es-ES" sz="1600" dirty="0" smtClean="0"/>
              <a:t>Los </a:t>
            </a:r>
            <a:r>
              <a:rPr lang="es-ES" sz="1600" dirty="0"/>
              <a:t>participantes desarrollan una comprensión de la importancia de estar saludable en todas las partes de sus vidas</a:t>
            </a:r>
          </a:p>
          <a:p>
            <a:pPr marL="285750" indent="-285750" algn="just">
              <a:buFont typeface="Arial" pitchFamily="34" charset="0"/>
              <a:buChar char="•"/>
              <a:defRPr/>
            </a:pPr>
            <a:endParaRPr lang="es-ES" sz="1600" dirty="0"/>
          </a:p>
          <a:p>
            <a:pPr marL="285750" indent="-285750" algn="just">
              <a:buFont typeface="Arial" pitchFamily="34" charset="0"/>
              <a:buChar char="•"/>
              <a:defRPr/>
            </a:pPr>
            <a:r>
              <a:rPr lang="es-ES" sz="1600" dirty="0"/>
              <a:t>Deben ser capaces de descubrir cómo hacer cambios para asegurarse de que están viviendo un estilo de vida saludable y que se los acerque para influir en la garantía de tal estilo de vida.</a:t>
            </a:r>
          </a:p>
        </p:txBody>
      </p:sp>
      <p:pic>
        <p:nvPicPr>
          <p:cNvPr id="4" name="Imagen 3"/>
          <p:cNvPicPr>
            <a:picLocks noChangeAspect="1"/>
          </p:cNvPicPr>
          <p:nvPr/>
        </p:nvPicPr>
        <p:blipFill>
          <a:blip r:embed="rId2"/>
          <a:stretch>
            <a:fillRect/>
          </a:stretch>
        </p:blipFill>
        <p:spPr>
          <a:xfrm>
            <a:off x="684213" y="1384300"/>
            <a:ext cx="3602037" cy="2109788"/>
          </a:xfrm>
          <a:prstGeom prst="rect">
            <a:avLst/>
          </a:prstGeom>
          <a:ln>
            <a:noFill/>
          </a:ln>
          <a:effectLst>
            <a:outerShdw blurRad="292100" dist="139700" dir="2700000" algn="tl" rotWithShape="0">
              <a:srgbClr val="333333">
                <a:alpha val="65000"/>
              </a:srgbClr>
            </a:outerShdw>
          </a:effectLst>
        </p:spPr>
      </p:pic>
      <p:pic>
        <p:nvPicPr>
          <p:cNvPr id="74757" name="Imagen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9413" y="4443413"/>
            <a:ext cx="19081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Imagen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05063" y="4443413"/>
            <a:ext cx="633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213" y="4479925"/>
            <a:ext cx="19050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CasellaDiTesto 4"/>
          <p:cNvSpPr txBox="1">
            <a:spLocks noChangeArrowheads="1"/>
          </p:cNvSpPr>
          <p:nvPr/>
        </p:nvSpPr>
        <p:spPr bwMode="auto">
          <a:xfrm>
            <a:off x="2484438" y="4468813"/>
            <a:ext cx="633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7F7F7F"/>
                </a:solidFill>
                <a:latin typeface="Open Sans"/>
                <a:ea typeface="Open Sans"/>
                <a:cs typeface="Open Sans"/>
              </a:defRPr>
            </a:lvl1pPr>
            <a:lvl2pPr>
              <a:defRPr sz="1600">
                <a:solidFill>
                  <a:srgbClr val="7F7F7F"/>
                </a:solidFill>
                <a:latin typeface="Open Sans"/>
                <a:ea typeface="Open Sans"/>
                <a:cs typeface="Open Sans"/>
              </a:defRPr>
            </a:lvl2pPr>
            <a:lvl3pPr>
              <a:defRPr sz="1600">
                <a:solidFill>
                  <a:srgbClr val="7F7F7F"/>
                </a:solidFill>
                <a:latin typeface="Open Sans"/>
                <a:ea typeface="Open Sans"/>
                <a:cs typeface="Open Sans"/>
              </a:defRPr>
            </a:lvl3pPr>
            <a:lvl4pPr>
              <a:defRPr sz="1600">
                <a:solidFill>
                  <a:srgbClr val="7F7F7F"/>
                </a:solidFill>
                <a:latin typeface="Open Sans"/>
                <a:ea typeface="Open Sans"/>
                <a:cs typeface="Open Sans"/>
              </a:defRPr>
            </a:lvl4pPr>
            <a:lvl5pPr>
              <a:defRPr sz="1600">
                <a:solidFill>
                  <a:srgbClr val="7F7F7F"/>
                </a:solidFill>
                <a:latin typeface="Open Sans"/>
                <a:ea typeface="Open Sans"/>
                <a:cs typeface="Open Sans"/>
              </a:defRPr>
            </a:lvl5pPr>
            <a:lvl6pPr eaLnBrk="0" fontAlgn="base" hangingPunct="0">
              <a:spcAft>
                <a:spcPct val="0"/>
              </a:spcAft>
              <a:buFont typeface="Arial" pitchFamily="34" charset="0"/>
              <a:buChar char="•"/>
              <a:defRPr sz="1600">
                <a:solidFill>
                  <a:srgbClr val="7F7F7F"/>
                </a:solidFill>
                <a:latin typeface="Open Sans"/>
                <a:ea typeface="Open Sans"/>
                <a:cs typeface="Open Sans"/>
              </a:defRPr>
            </a:lvl6pPr>
            <a:lvl7pPr eaLnBrk="0" fontAlgn="base" hangingPunct="0">
              <a:spcAft>
                <a:spcPct val="0"/>
              </a:spcAft>
              <a:defRPr sz="1600">
                <a:solidFill>
                  <a:srgbClr val="7F7F7F"/>
                </a:solidFill>
                <a:latin typeface="Open Sans"/>
                <a:ea typeface="Open Sans"/>
                <a:cs typeface="Open Sans"/>
              </a:defRPr>
            </a:lvl7pPr>
            <a:lvl8pPr eaLnBrk="0" fontAlgn="base" hangingPunct="0">
              <a:spcAft>
                <a:spcPct val="0"/>
              </a:spcAft>
              <a:buFont typeface="Arial" pitchFamily="34" charset="0"/>
              <a:buChar char="•"/>
              <a:defRPr sz="1600">
                <a:solidFill>
                  <a:srgbClr val="7F7F7F"/>
                </a:solidFill>
                <a:latin typeface="Open Sans"/>
                <a:ea typeface="Open Sans"/>
                <a:cs typeface="Open Sans"/>
              </a:defRPr>
            </a:lvl8pPr>
            <a:lvl9pPr eaLnBrk="0" fontAlgn="base" hangingPunct="0">
              <a:spcAft>
                <a:spcPct val="0"/>
              </a:spcAft>
              <a:defRPr sz="1600">
                <a:solidFill>
                  <a:srgbClr val="7F7F7F"/>
                </a:solidFill>
                <a:latin typeface="Open Sans"/>
                <a:ea typeface="Open Sans"/>
                <a:cs typeface="Open Sans"/>
              </a:defRPr>
            </a:lvl9pPr>
          </a:lstStyle>
          <a:p>
            <a:pPr eaLnBrk="1" hangingPunct="1"/>
            <a:r>
              <a:rPr lang="en-US" altLang="en-US" sz="1000">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altLang="en-US" sz="1000">
              <a:latin typeface="Arial Narrow" pitchFamily="34" charset="0"/>
            </a:endParaRPr>
          </a:p>
        </p:txBody>
      </p:sp>
      <p:sp>
        <p:nvSpPr>
          <p:cNvPr id="75780" name="Rectangle 1"/>
          <p:cNvSpPr>
            <a:spLocks noChangeArrowheads="1"/>
          </p:cNvSpPr>
          <p:nvPr/>
        </p:nvSpPr>
        <p:spPr bwMode="auto">
          <a:xfrm>
            <a:off x="835025" y="919163"/>
            <a:ext cx="21574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a:solidFill>
                  <a:srgbClr val="7F7F7F"/>
                </a:solidFill>
                <a:latin typeface="Open Sans"/>
                <a:ea typeface="Open Sans"/>
                <a:cs typeface="Open Sans"/>
              </a:rPr>
              <a:t>ESTABLECIENDO METAS</a:t>
            </a:r>
            <a:endParaRPr lang="en-US" altLang="en-US">
              <a:ea typeface="Open Sans"/>
              <a:cs typeface="Open Sans"/>
            </a:endParaRPr>
          </a:p>
        </p:txBody>
      </p:sp>
      <p:sp>
        <p:nvSpPr>
          <p:cNvPr id="75781" name="Rectangle 2"/>
          <p:cNvSpPr>
            <a:spLocks noChangeArrowheads="1"/>
          </p:cNvSpPr>
          <p:nvPr/>
        </p:nvSpPr>
        <p:spPr bwMode="auto">
          <a:xfrm>
            <a:off x="3109913" y="1355725"/>
            <a:ext cx="2325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a:solidFill>
                  <a:srgbClr val="7F7F7F"/>
                </a:solidFill>
                <a:latin typeface="Open Sans"/>
                <a:ea typeface="Open Sans"/>
                <a:cs typeface="Open Sans"/>
              </a:rPr>
              <a:t>SOLUCIONANDO PROBLEMAS</a:t>
            </a:r>
            <a:endParaRPr lang="en-US" altLang="en-US">
              <a:ea typeface="Open Sans"/>
              <a:cs typeface="Open Sans"/>
            </a:endParaRPr>
          </a:p>
        </p:txBody>
      </p:sp>
      <p:sp>
        <p:nvSpPr>
          <p:cNvPr id="72711" name="Rectangle 3"/>
          <p:cNvSpPr>
            <a:spLocks noChangeArrowheads="1"/>
          </p:cNvSpPr>
          <p:nvPr/>
        </p:nvSpPr>
        <p:spPr bwMode="auto">
          <a:xfrm>
            <a:off x="5553075" y="793750"/>
            <a:ext cx="32400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7F7F7F"/>
                </a:solidFill>
                <a:latin typeface="Open Sans"/>
                <a:ea typeface="Open Sans"/>
                <a:cs typeface="Open Sans"/>
              </a:defRPr>
            </a:lvl1pPr>
            <a:lvl2pPr marL="742950" indent="-285750">
              <a:spcBef>
                <a:spcPct val="20000"/>
              </a:spcBef>
              <a:buFont typeface="Courier New" panose="02070309020205020404" pitchFamily="49" charset="0"/>
              <a:buChar char="o"/>
              <a:defRPr sz="1600">
                <a:solidFill>
                  <a:srgbClr val="7F7F7F"/>
                </a:solidFill>
                <a:latin typeface="Open Sans"/>
                <a:ea typeface="Open Sans"/>
                <a:cs typeface="Open Sans"/>
              </a:defRPr>
            </a:lvl2pPr>
            <a:lvl3pPr marL="1143000" indent="-228600">
              <a:spcBef>
                <a:spcPct val="20000"/>
              </a:spcBef>
              <a:buFont typeface="Arial" panose="020B0604020202020204" pitchFamily="34" charset="0"/>
              <a:buChar char="•"/>
              <a:defRPr sz="1600">
                <a:solidFill>
                  <a:srgbClr val="7F7F7F"/>
                </a:solidFill>
                <a:latin typeface="Open Sans"/>
                <a:ea typeface="Open Sans"/>
                <a:cs typeface="Open Sans"/>
              </a:defRPr>
            </a:lvl3pPr>
            <a:lvl4pPr marL="1600200" indent="-228600">
              <a:spcBef>
                <a:spcPct val="20000"/>
              </a:spcBef>
              <a:buFont typeface="Courier New" panose="02070309020205020404" pitchFamily="49" charset="0"/>
              <a:buChar char="o"/>
              <a:defRPr sz="1600">
                <a:solidFill>
                  <a:srgbClr val="7F7F7F"/>
                </a:solidFill>
                <a:latin typeface="Open Sans"/>
                <a:ea typeface="Open Sans"/>
                <a:cs typeface="Open Sans"/>
              </a:defRPr>
            </a:lvl4pPr>
            <a:lvl5pPr marL="2057400" indent="-228600">
              <a:spcBef>
                <a:spcPct val="20000"/>
              </a:spcBef>
              <a:buFont typeface="Arial" panose="020B0604020202020204" pitchFamily="34" charset="0"/>
              <a:buChar char="•"/>
              <a:defRPr sz="1600">
                <a:solidFill>
                  <a:srgbClr val="7F7F7F"/>
                </a:solidFill>
                <a:latin typeface="Open Sans"/>
                <a:ea typeface="Open Sans"/>
                <a:cs typeface="Open Sans"/>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Open Sans"/>
                <a:ea typeface="Open Sans"/>
                <a:cs typeface="Open Sans"/>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Open Sans"/>
                <a:ea typeface="Open Sans"/>
                <a:cs typeface="Open Sans"/>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Open Sans"/>
                <a:ea typeface="Open Sans"/>
                <a:cs typeface="Open Sans"/>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Open Sans"/>
                <a:ea typeface="Open Sans"/>
                <a:cs typeface="Open Sans"/>
              </a:defRPr>
            </a:lvl9pPr>
          </a:lstStyle>
          <a:p>
            <a:pPr eaLnBrk="1" hangingPunct="1">
              <a:spcBef>
                <a:spcPct val="0"/>
              </a:spcBef>
              <a:buFontTx/>
              <a:buNone/>
              <a:defRPr/>
            </a:pPr>
            <a:r>
              <a:rPr lang="en-US" altLang="en-US" sz="1800" dirty="0" smtClean="0">
                <a:solidFill>
                  <a:schemeClr val="bg1">
                    <a:lumMod val="50000"/>
                  </a:schemeClr>
                </a:solidFill>
                <a:latin typeface="Arial" panose="020B0604020202020204" pitchFamily="34" charset="0"/>
              </a:rPr>
              <a:t>BUSCANDO APOYO SOCIAL</a:t>
            </a:r>
          </a:p>
        </p:txBody>
      </p:sp>
      <p:sp>
        <p:nvSpPr>
          <p:cNvPr id="5" name="Arrow: Down 4">
            <a:extLst/>
          </p:cNvPr>
          <p:cNvSpPr/>
          <p:nvPr/>
        </p:nvSpPr>
        <p:spPr>
          <a:xfrm>
            <a:off x="1382713" y="1581150"/>
            <a:ext cx="381000" cy="93821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endParaRPr lang="en-US"/>
          </a:p>
        </p:txBody>
      </p:sp>
      <p:sp>
        <p:nvSpPr>
          <p:cNvPr id="10" name="Arrow: Down 9">
            <a:extLst/>
          </p:cNvPr>
          <p:cNvSpPr/>
          <p:nvPr/>
        </p:nvSpPr>
        <p:spPr>
          <a:xfrm>
            <a:off x="3744913" y="2051050"/>
            <a:ext cx="381000" cy="93821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endParaRPr lang="en-US"/>
          </a:p>
        </p:txBody>
      </p:sp>
      <p:sp>
        <p:nvSpPr>
          <p:cNvPr id="11" name="Arrow: Down 10">
            <a:extLst/>
          </p:cNvPr>
          <p:cNvSpPr/>
          <p:nvPr/>
        </p:nvSpPr>
        <p:spPr>
          <a:xfrm>
            <a:off x="6443663" y="1738313"/>
            <a:ext cx="381000" cy="93821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endParaRPr lang="en-US"/>
          </a:p>
        </p:txBody>
      </p:sp>
      <p:sp>
        <p:nvSpPr>
          <p:cNvPr id="13" name="Subtitle 3">
            <a:extLst/>
          </p:cNvPr>
          <p:cNvSpPr txBox="1">
            <a:spLocks/>
          </p:cNvSpPr>
          <p:nvPr/>
        </p:nvSpPr>
        <p:spPr bwMode="auto">
          <a:xfrm>
            <a:off x="835025" y="257175"/>
            <a:ext cx="6400800" cy="315913"/>
          </a:xfrm>
          <a:prstGeom prst="rect">
            <a:avLst/>
          </a:prstGeom>
          <a:noFill/>
          <a:ln>
            <a:noFill/>
          </a:ln>
          <a:extLst/>
        </p:spPr>
        <p:txBody>
          <a:bodyPr/>
          <a:lstStyle>
            <a:lvl1pPr marL="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rtl="0" eaLnBrk="0" fontAlgn="base" hangingPunct="0">
              <a:spcBef>
                <a:spcPct val="20000"/>
              </a:spcBef>
              <a:spcAft>
                <a:spcPct val="0"/>
              </a:spcAft>
              <a:buFont typeface="Courier New" panose="02070309020205020404"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rtl="0" eaLnBrk="0" fontAlgn="base" hangingPunct="0">
              <a:spcBef>
                <a:spcPct val="20000"/>
              </a:spcBef>
              <a:spcAft>
                <a:spcPct val="0"/>
              </a:spcAft>
              <a:buFont typeface="Courier New" panose="02070309020205020404"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eaLnBrk="1" fontAlgn="auto" hangingPunct="1">
              <a:spcAft>
                <a:spcPts val="0"/>
              </a:spcAft>
              <a:defRPr/>
            </a:pPr>
            <a:r>
              <a:rPr lang="es-ES" altLang="en-US" sz="1400" b="1" dirty="0">
                <a:solidFill>
                  <a:schemeClr val="tx1">
                    <a:lumMod val="50000"/>
                    <a:lumOff val="50000"/>
                  </a:schemeClr>
                </a:solidFill>
                <a:latin typeface="Open Sans"/>
                <a:ea typeface="+mn-ea"/>
                <a:cs typeface="Arial" panose="020B0604020202020204" pitchFamily="34" charset="0"/>
              </a:rPr>
              <a:t>Unidad 4.3. Desarrollo juvenil positivo a través del deporte</a:t>
            </a:r>
            <a:endParaRPr lang="en-US" sz="1400" b="1" dirty="0">
              <a:solidFill>
                <a:schemeClr val="tx1">
                  <a:lumMod val="50000"/>
                  <a:lumOff val="50000"/>
                </a:schemeClr>
              </a:solidFill>
              <a:latin typeface="Open Sans"/>
            </a:endParaRPr>
          </a:p>
        </p:txBody>
      </p:sp>
      <p:sp>
        <p:nvSpPr>
          <p:cNvPr id="2" name="Rectángulo 1"/>
          <p:cNvSpPr/>
          <p:nvPr/>
        </p:nvSpPr>
        <p:spPr>
          <a:xfrm>
            <a:off x="430213" y="3181350"/>
            <a:ext cx="8102600" cy="646113"/>
          </a:xfrm>
          <a:prstGeom prst="rect">
            <a:avLst/>
          </a:prstGeom>
        </p:spPr>
        <p:txBody>
          <a:bodyPr>
            <a:spAutoFit/>
          </a:bodyPr>
          <a:lstStyle/>
          <a:p>
            <a:pPr algn="just">
              <a:defRPr/>
            </a:pPr>
            <a:r>
              <a:rPr lang="es-ES" dirty="0">
                <a:solidFill>
                  <a:schemeClr val="bg1">
                    <a:lumMod val="50000"/>
                  </a:schemeClr>
                </a:solidFill>
                <a:latin typeface="Open Sans"/>
              </a:rPr>
              <a:t>Ayudar a los jóvenes a tener éxito en diferentes entornos y contribuir a una visión positiva de la vida (</a:t>
            </a:r>
            <a:r>
              <a:rPr lang="es-ES" dirty="0" err="1">
                <a:solidFill>
                  <a:schemeClr val="bg1">
                    <a:lumMod val="50000"/>
                  </a:schemeClr>
                </a:solidFill>
                <a:latin typeface="Open Sans"/>
              </a:rPr>
              <a:t>Danish</a:t>
            </a:r>
            <a:r>
              <a:rPr lang="es-ES" dirty="0">
                <a:solidFill>
                  <a:schemeClr val="bg1">
                    <a:lumMod val="50000"/>
                  </a:schemeClr>
                </a:solidFill>
                <a:latin typeface="Open Sans"/>
              </a:rPr>
              <a:t>, </a:t>
            </a:r>
            <a:r>
              <a:rPr lang="es-ES" dirty="0" err="1">
                <a:solidFill>
                  <a:schemeClr val="bg1">
                    <a:lumMod val="50000"/>
                  </a:schemeClr>
                </a:solidFill>
                <a:latin typeface="Open Sans"/>
              </a:rPr>
              <a:t>Fazio</a:t>
            </a:r>
            <a:r>
              <a:rPr lang="es-ES" dirty="0">
                <a:solidFill>
                  <a:schemeClr val="bg1">
                    <a:lumMod val="50000"/>
                  </a:schemeClr>
                </a:solidFill>
                <a:latin typeface="Open Sans"/>
              </a:rPr>
              <a:t>, </a:t>
            </a:r>
            <a:r>
              <a:rPr lang="es-ES" dirty="0" err="1">
                <a:solidFill>
                  <a:schemeClr val="bg1">
                    <a:lumMod val="50000"/>
                  </a:schemeClr>
                </a:solidFill>
                <a:latin typeface="Open Sans"/>
              </a:rPr>
              <a:t>Nellen</a:t>
            </a:r>
            <a:r>
              <a:rPr lang="es-ES" dirty="0">
                <a:solidFill>
                  <a:schemeClr val="bg1">
                    <a:lumMod val="50000"/>
                  </a:schemeClr>
                </a:solidFill>
                <a:latin typeface="Open Sans"/>
              </a:rPr>
              <a:t> y </a:t>
            </a:r>
            <a:r>
              <a:rPr lang="es-ES" dirty="0" err="1">
                <a:solidFill>
                  <a:schemeClr val="bg1">
                    <a:lumMod val="50000"/>
                  </a:schemeClr>
                </a:solidFill>
                <a:latin typeface="Open Sans"/>
              </a:rPr>
              <a:t>Owens</a:t>
            </a:r>
            <a:r>
              <a:rPr lang="es-ES" dirty="0">
                <a:solidFill>
                  <a:schemeClr val="bg1">
                    <a:lumMod val="50000"/>
                  </a:schemeClr>
                </a:solidFill>
                <a:latin typeface="Open Sans"/>
              </a:rPr>
              <a:t>, 2002)</a:t>
            </a:r>
          </a:p>
        </p:txBody>
      </p:sp>
    </p:spTree>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4346575"/>
            <a:ext cx="190658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CasellaDiTesto 4"/>
          <p:cNvSpPr txBox="1">
            <a:spLocks noChangeArrowheads="1"/>
          </p:cNvSpPr>
          <p:nvPr/>
        </p:nvSpPr>
        <p:spPr bwMode="auto">
          <a:xfrm>
            <a:off x="2484438" y="4346575"/>
            <a:ext cx="633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7F7F7F"/>
                </a:solidFill>
                <a:latin typeface="Open Sans"/>
                <a:ea typeface="Open Sans"/>
                <a:cs typeface="Open Sans"/>
              </a:defRPr>
            </a:lvl1pPr>
            <a:lvl2pPr>
              <a:defRPr sz="1600">
                <a:solidFill>
                  <a:srgbClr val="7F7F7F"/>
                </a:solidFill>
                <a:latin typeface="Open Sans"/>
                <a:ea typeface="Open Sans"/>
                <a:cs typeface="Open Sans"/>
              </a:defRPr>
            </a:lvl2pPr>
            <a:lvl3pPr>
              <a:defRPr sz="1600">
                <a:solidFill>
                  <a:srgbClr val="7F7F7F"/>
                </a:solidFill>
                <a:latin typeface="Open Sans"/>
                <a:ea typeface="Open Sans"/>
                <a:cs typeface="Open Sans"/>
              </a:defRPr>
            </a:lvl3pPr>
            <a:lvl4pPr>
              <a:defRPr sz="1600">
                <a:solidFill>
                  <a:srgbClr val="7F7F7F"/>
                </a:solidFill>
                <a:latin typeface="Open Sans"/>
                <a:ea typeface="Open Sans"/>
                <a:cs typeface="Open Sans"/>
              </a:defRPr>
            </a:lvl4pPr>
            <a:lvl5pPr>
              <a:defRPr sz="1600">
                <a:solidFill>
                  <a:srgbClr val="7F7F7F"/>
                </a:solidFill>
                <a:latin typeface="Open Sans"/>
                <a:ea typeface="Open Sans"/>
                <a:cs typeface="Open Sans"/>
              </a:defRPr>
            </a:lvl5pPr>
            <a:lvl6pPr eaLnBrk="0" fontAlgn="base" hangingPunct="0">
              <a:spcAft>
                <a:spcPct val="0"/>
              </a:spcAft>
              <a:buFont typeface="Arial" pitchFamily="34" charset="0"/>
              <a:buChar char="•"/>
              <a:defRPr sz="1600">
                <a:solidFill>
                  <a:srgbClr val="7F7F7F"/>
                </a:solidFill>
                <a:latin typeface="Open Sans"/>
                <a:ea typeface="Open Sans"/>
                <a:cs typeface="Open Sans"/>
              </a:defRPr>
            </a:lvl6pPr>
            <a:lvl7pPr eaLnBrk="0" fontAlgn="base" hangingPunct="0">
              <a:spcAft>
                <a:spcPct val="0"/>
              </a:spcAft>
              <a:defRPr sz="1600">
                <a:solidFill>
                  <a:srgbClr val="7F7F7F"/>
                </a:solidFill>
                <a:latin typeface="Open Sans"/>
                <a:ea typeface="Open Sans"/>
                <a:cs typeface="Open Sans"/>
              </a:defRPr>
            </a:lvl7pPr>
            <a:lvl8pPr eaLnBrk="0" fontAlgn="base" hangingPunct="0">
              <a:spcAft>
                <a:spcPct val="0"/>
              </a:spcAft>
              <a:buFont typeface="Arial" pitchFamily="34" charset="0"/>
              <a:buChar char="•"/>
              <a:defRPr sz="1600">
                <a:solidFill>
                  <a:srgbClr val="7F7F7F"/>
                </a:solidFill>
                <a:latin typeface="Open Sans"/>
                <a:ea typeface="Open Sans"/>
                <a:cs typeface="Open Sans"/>
              </a:defRPr>
            </a:lvl8pPr>
            <a:lvl9pPr eaLnBrk="0" fontAlgn="base" hangingPunct="0">
              <a:spcAft>
                <a:spcPct val="0"/>
              </a:spcAft>
              <a:defRPr sz="1600">
                <a:solidFill>
                  <a:srgbClr val="7F7F7F"/>
                </a:solidFill>
                <a:latin typeface="Open Sans"/>
                <a:ea typeface="Open Sans"/>
                <a:cs typeface="Open Sans"/>
              </a:defRPr>
            </a:lvl9pPr>
          </a:lstStyle>
          <a:p>
            <a:pPr eaLnBrk="1" hangingPunct="1"/>
            <a:r>
              <a:rPr lang="en-US" altLang="en-US" sz="1000">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altLang="en-US" sz="1000">
              <a:latin typeface="Arial Narrow" pitchFamily="34" charset="0"/>
            </a:endParaRPr>
          </a:p>
        </p:txBody>
      </p:sp>
      <p:sp>
        <p:nvSpPr>
          <p:cNvPr id="7" name="Subtitle 3">
            <a:extLst/>
          </p:cNvPr>
          <p:cNvSpPr txBox="1">
            <a:spLocks/>
          </p:cNvSpPr>
          <p:nvPr/>
        </p:nvSpPr>
        <p:spPr bwMode="auto">
          <a:xfrm>
            <a:off x="755650" y="195263"/>
            <a:ext cx="7905750" cy="431800"/>
          </a:xfrm>
          <a:prstGeom prst="rect">
            <a:avLst/>
          </a:prstGeom>
          <a:noFill/>
          <a:ln>
            <a:noFill/>
          </a:ln>
          <a:extLst/>
        </p:spPr>
        <p:txBody>
          <a:bodyPr/>
          <a:lstStyle>
            <a:lvl1pPr marL="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rtl="0" eaLnBrk="0" fontAlgn="base" hangingPunct="0">
              <a:spcBef>
                <a:spcPct val="20000"/>
              </a:spcBef>
              <a:spcAft>
                <a:spcPct val="0"/>
              </a:spcAft>
              <a:buFont typeface="Courier New" panose="02070309020205020404"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rtl="0" eaLnBrk="0" fontAlgn="base" hangingPunct="0">
              <a:spcBef>
                <a:spcPct val="20000"/>
              </a:spcBef>
              <a:spcAft>
                <a:spcPct val="0"/>
              </a:spcAft>
              <a:buFont typeface="Courier New" panose="02070309020205020404"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eaLnBrk="1" fontAlgn="auto" hangingPunct="1">
              <a:spcAft>
                <a:spcPts val="0"/>
              </a:spcAft>
              <a:defRPr/>
            </a:pPr>
            <a:r>
              <a:rPr lang="es-ES" altLang="en-US" sz="1400" b="1" dirty="0">
                <a:solidFill>
                  <a:schemeClr val="tx1">
                    <a:lumMod val="50000"/>
                    <a:lumOff val="50000"/>
                  </a:schemeClr>
                </a:solidFill>
                <a:latin typeface="Open Sans"/>
                <a:ea typeface="+mn-ea"/>
                <a:cs typeface="Arial" panose="020B0604020202020204" pitchFamily="34" charset="0"/>
              </a:rPr>
              <a:t>Unidad 4.3. Desarrollo juvenil positivo a través del </a:t>
            </a:r>
            <a:r>
              <a:rPr lang="es-ES" altLang="en-US" sz="1400" b="1" dirty="0" smtClean="0">
                <a:solidFill>
                  <a:schemeClr val="tx1">
                    <a:lumMod val="50000"/>
                    <a:lumOff val="50000"/>
                  </a:schemeClr>
                </a:solidFill>
                <a:latin typeface="Open Sans"/>
                <a:ea typeface="+mn-ea"/>
                <a:cs typeface="Arial" panose="020B0604020202020204" pitchFamily="34" charset="0"/>
              </a:rPr>
              <a:t>deport</a:t>
            </a:r>
            <a:r>
              <a:rPr lang="es-ES" altLang="en-US" sz="1400" b="1" dirty="0">
                <a:solidFill>
                  <a:schemeClr val="tx1">
                    <a:lumMod val="50000"/>
                    <a:lumOff val="50000"/>
                  </a:schemeClr>
                </a:solidFill>
                <a:latin typeface="Open Sans"/>
                <a:ea typeface="+mn-ea"/>
                <a:cs typeface="Arial" panose="020B0604020202020204" pitchFamily="34" charset="0"/>
              </a:rPr>
              <a:t>e</a:t>
            </a:r>
            <a:endParaRPr lang="en-US" sz="1800" b="1" dirty="0">
              <a:solidFill>
                <a:schemeClr val="tx1">
                  <a:lumMod val="50000"/>
                  <a:lumOff val="50000"/>
                </a:schemeClr>
              </a:solidFill>
              <a:latin typeface="Open Sans"/>
            </a:endParaRPr>
          </a:p>
        </p:txBody>
      </p:sp>
      <p:sp>
        <p:nvSpPr>
          <p:cNvPr id="2" name="Rectángulo 1"/>
          <p:cNvSpPr/>
          <p:nvPr/>
        </p:nvSpPr>
        <p:spPr>
          <a:xfrm>
            <a:off x="395288" y="1087438"/>
            <a:ext cx="8121650" cy="2800767"/>
          </a:xfrm>
          <a:prstGeom prst="rect">
            <a:avLst/>
          </a:prstGeom>
        </p:spPr>
        <p:txBody>
          <a:bodyPr wrap="square">
            <a:spAutoFit/>
          </a:bodyPr>
          <a:lstStyle/>
          <a:p>
            <a:pPr marL="285750" indent="-285750" algn="just">
              <a:buFont typeface="Arial" pitchFamily="34" charset="0"/>
              <a:buChar char="•"/>
              <a:defRPr/>
            </a:pPr>
            <a:r>
              <a:rPr lang="es-ES" sz="1600" dirty="0">
                <a:solidFill>
                  <a:schemeClr val="bg1">
                    <a:lumMod val="50000"/>
                  </a:schemeClr>
                </a:solidFill>
                <a:latin typeface="Open Sans"/>
              </a:rPr>
              <a:t>Los padres y entrenadores tienen un impacto significativo en el desarrollo personal y social de los niños involucrados en el deporte.</a:t>
            </a:r>
          </a:p>
          <a:p>
            <a:pPr marL="285750" indent="-285750" algn="just">
              <a:buFont typeface="Arial" pitchFamily="34" charset="0"/>
              <a:buChar char="•"/>
              <a:defRPr/>
            </a:pPr>
            <a:endParaRPr lang="es-ES" sz="1600" dirty="0">
              <a:solidFill>
                <a:schemeClr val="bg1">
                  <a:lumMod val="50000"/>
                </a:schemeClr>
              </a:solidFill>
              <a:latin typeface="Open Sans"/>
            </a:endParaRPr>
          </a:p>
          <a:p>
            <a:pPr marL="285750" indent="-285750" algn="just">
              <a:buFont typeface="Arial" pitchFamily="34" charset="0"/>
              <a:buChar char="•"/>
              <a:defRPr/>
            </a:pPr>
            <a:r>
              <a:rPr lang="es-ES" sz="1600" dirty="0">
                <a:solidFill>
                  <a:schemeClr val="bg1">
                    <a:lumMod val="50000"/>
                  </a:schemeClr>
                </a:solidFill>
                <a:latin typeface="Open Sans"/>
              </a:rPr>
              <a:t>El conocimiento del coaching es una característica multidimensional de los entrenadores expertos. Se trata de comportamientos, experiencias y estrategias personales de los mismos para satisfacer de manera efectiva y exitosa las demandas de entrenamiento (</a:t>
            </a:r>
            <a:r>
              <a:rPr lang="es-ES" sz="1600" dirty="0" err="1">
                <a:solidFill>
                  <a:schemeClr val="bg1">
                    <a:lumMod val="50000"/>
                  </a:schemeClr>
                </a:solidFill>
                <a:latin typeface="Open Sans"/>
              </a:rPr>
              <a:t>Côté</a:t>
            </a:r>
            <a:r>
              <a:rPr lang="es-ES" sz="1600" dirty="0">
                <a:solidFill>
                  <a:schemeClr val="bg1">
                    <a:lumMod val="50000"/>
                  </a:schemeClr>
                </a:solidFill>
                <a:latin typeface="Open Sans"/>
              </a:rPr>
              <a:t> y Gilbert, 2009)</a:t>
            </a:r>
          </a:p>
          <a:p>
            <a:pPr marL="285750" indent="-285750" algn="just">
              <a:buFont typeface="Arial" pitchFamily="34" charset="0"/>
              <a:buChar char="•"/>
              <a:defRPr/>
            </a:pPr>
            <a:endParaRPr lang="es-ES" sz="1600" dirty="0">
              <a:solidFill>
                <a:schemeClr val="bg1">
                  <a:lumMod val="50000"/>
                </a:schemeClr>
              </a:solidFill>
              <a:latin typeface="Open Sans"/>
            </a:endParaRPr>
          </a:p>
          <a:p>
            <a:pPr marL="285750" indent="-285750" algn="just">
              <a:buFont typeface="Arial" pitchFamily="34" charset="0"/>
              <a:buChar char="•"/>
              <a:defRPr/>
            </a:pPr>
            <a:r>
              <a:rPr lang="es-ES" sz="1600" dirty="0">
                <a:solidFill>
                  <a:schemeClr val="bg1">
                    <a:lumMod val="50000"/>
                  </a:schemeClr>
                </a:solidFill>
                <a:latin typeface="Open Sans"/>
              </a:rPr>
              <a:t>El conocimiento interpersonal es la capacidad de fomentar relaciones positivas con atletas, padres y otras personas involucradas. Implica habilidades de comunicación adecuadas y efectivas con individuos y grupos (</a:t>
            </a:r>
            <a:r>
              <a:rPr lang="es-ES" sz="1600" dirty="0" err="1">
                <a:solidFill>
                  <a:schemeClr val="bg1">
                    <a:lumMod val="50000"/>
                  </a:schemeClr>
                </a:solidFill>
                <a:latin typeface="Open Sans"/>
              </a:rPr>
              <a:t>Côté</a:t>
            </a:r>
            <a:r>
              <a:rPr lang="es-ES" sz="1600" dirty="0">
                <a:solidFill>
                  <a:schemeClr val="bg1">
                    <a:lumMod val="50000"/>
                  </a:schemeClr>
                </a:solidFill>
                <a:latin typeface="Open Sans"/>
              </a:rPr>
              <a:t> y Gilbert, 2009)</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p:cNvPr>
          <p:cNvSpPr>
            <a:spLocks noGrp="1"/>
          </p:cNvSpPr>
          <p:nvPr>
            <p:ph type="subTitle" idx="1"/>
          </p:nvPr>
        </p:nvSpPr>
        <p:spPr>
          <a:xfrm>
            <a:off x="1467690" y="411510"/>
            <a:ext cx="6010275" cy="328612"/>
          </a:xfrm>
        </p:spPr>
        <p:txBody>
          <a:bodyPr rtlCol="0">
            <a:noAutofit/>
          </a:bodyPr>
          <a:lstStyle/>
          <a:p>
            <a:pPr eaLnBrk="1" fontAlgn="auto" hangingPunct="1">
              <a:spcAft>
                <a:spcPts val="0"/>
              </a:spcAft>
              <a:defRPr/>
            </a:pPr>
            <a:r>
              <a:rPr lang="es-ES" sz="1800" b="1" dirty="0"/>
              <a:t>Unidad 1.1. Capacidad y desarrollo de capacidades.</a:t>
            </a:r>
            <a:endParaRPr lang="sr-Latn-RS" sz="1800" b="1" dirty="0" smtClean="0"/>
          </a:p>
        </p:txBody>
      </p:sp>
      <p:pic>
        <p:nvPicPr>
          <p:cNvPr id="13315"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063" y="4429125"/>
            <a:ext cx="190658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522538" y="4452938"/>
            <a:ext cx="6335712" cy="554037"/>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13317" name="Subtitle 3"/>
          <p:cNvSpPr txBox="1">
            <a:spLocks/>
          </p:cNvSpPr>
          <p:nvPr/>
        </p:nvSpPr>
        <p:spPr bwMode="auto">
          <a:xfrm>
            <a:off x="683568" y="1131888"/>
            <a:ext cx="7632847" cy="259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7F7F7F"/>
                </a:solidFill>
                <a:latin typeface="Open Sans"/>
                <a:ea typeface="Open Sans"/>
                <a:cs typeface="Open Sans"/>
              </a:defRPr>
            </a:lvl1pPr>
            <a:lvl2pPr>
              <a:defRPr sz="1600">
                <a:solidFill>
                  <a:srgbClr val="7F7F7F"/>
                </a:solidFill>
                <a:latin typeface="Open Sans"/>
                <a:ea typeface="Open Sans"/>
                <a:cs typeface="Open Sans"/>
              </a:defRPr>
            </a:lvl2pPr>
            <a:lvl3pPr>
              <a:defRPr sz="1600">
                <a:solidFill>
                  <a:srgbClr val="7F7F7F"/>
                </a:solidFill>
                <a:latin typeface="Open Sans"/>
                <a:ea typeface="Open Sans"/>
                <a:cs typeface="Open Sans"/>
              </a:defRPr>
            </a:lvl3pPr>
            <a:lvl4pPr>
              <a:defRPr sz="1600">
                <a:solidFill>
                  <a:srgbClr val="7F7F7F"/>
                </a:solidFill>
                <a:latin typeface="Open Sans"/>
                <a:ea typeface="Open Sans"/>
                <a:cs typeface="Open Sans"/>
              </a:defRPr>
            </a:lvl4pPr>
            <a:lvl5pPr>
              <a:defRPr sz="1600">
                <a:solidFill>
                  <a:srgbClr val="7F7F7F"/>
                </a:solidFill>
                <a:latin typeface="Open Sans"/>
                <a:ea typeface="Open Sans"/>
                <a:cs typeface="Open Sans"/>
              </a:defRPr>
            </a:lvl5pPr>
            <a:lvl6pPr eaLnBrk="0" fontAlgn="base" hangingPunct="0">
              <a:spcAft>
                <a:spcPct val="0"/>
              </a:spcAft>
              <a:buFont typeface="Arial" pitchFamily="34" charset="0"/>
              <a:buChar char="•"/>
              <a:defRPr sz="1600">
                <a:solidFill>
                  <a:srgbClr val="7F7F7F"/>
                </a:solidFill>
                <a:latin typeface="Open Sans"/>
                <a:ea typeface="Open Sans"/>
                <a:cs typeface="Open Sans"/>
              </a:defRPr>
            </a:lvl6pPr>
            <a:lvl7pPr eaLnBrk="0" fontAlgn="base" hangingPunct="0">
              <a:spcAft>
                <a:spcPct val="0"/>
              </a:spcAft>
              <a:defRPr sz="1600">
                <a:solidFill>
                  <a:srgbClr val="7F7F7F"/>
                </a:solidFill>
                <a:latin typeface="Open Sans"/>
                <a:ea typeface="Open Sans"/>
                <a:cs typeface="Open Sans"/>
              </a:defRPr>
            </a:lvl7pPr>
            <a:lvl8pPr eaLnBrk="0" fontAlgn="base" hangingPunct="0">
              <a:spcAft>
                <a:spcPct val="0"/>
              </a:spcAft>
              <a:buFont typeface="Arial" pitchFamily="34" charset="0"/>
              <a:buChar char="•"/>
              <a:defRPr sz="1600">
                <a:solidFill>
                  <a:srgbClr val="7F7F7F"/>
                </a:solidFill>
                <a:latin typeface="Open Sans"/>
                <a:ea typeface="Open Sans"/>
                <a:cs typeface="Open Sans"/>
              </a:defRPr>
            </a:lvl8pPr>
            <a:lvl9pPr eaLnBrk="0" fontAlgn="base" hangingPunct="0">
              <a:spcAft>
                <a:spcPct val="0"/>
              </a:spcAft>
              <a:defRPr sz="1600">
                <a:solidFill>
                  <a:srgbClr val="7F7F7F"/>
                </a:solidFill>
                <a:latin typeface="Open Sans"/>
                <a:ea typeface="Open Sans"/>
                <a:cs typeface="Open Sans"/>
              </a:defRPr>
            </a:lvl9pPr>
          </a:lstStyle>
          <a:p>
            <a:pPr algn="just" eaLnBrk="1" hangingPunct="1">
              <a:spcBef>
                <a:spcPct val="20000"/>
              </a:spcBef>
              <a:buFont typeface="Arial" pitchFamily="34" charset="0"/>
              <a:buNone/>
            </a:pPr>
            <a:r>
              <a:rPr lang="es-ES" altLang="en-US" sz="1600" b="1" dirty="0">
                <a:solidFill>
                  <a:srgbClr val="898989"/>
                </a:solidFill>
              </a:rPr>
              <a:t>Capacidad</a:t>
            </a:r>
            <a:r>
              <a:rPr lang="es-ES" altLang="en-US" sz="1600" dirty="0">
                <a:solidFill>
                  <a:srgbClr val="898989"/>
                </a:solidFill>
              </a:rPr>
              <a:t> </a:t>
            </a:r>
            <a:r>
              <a:rPr lang="es-ES" altLang="en-US" sz="1600" dirty="0" smtClean="0">
                <a:solidFill>
                  <a:srgbClr val="898989"/>
                </a:solidFill>
              </a:rPr>
              <a:t>: es el conocimiento </a:t>
            </a:r>
            <a:r>
              <a:rPr lang="es-ES" altLang="en-US" sz="1600" dirty="0">
                <a:solidFill>
                  <a:srgbClr val="898989"/>
                </a:solidFill>
              </a:rPr>
              <a:t>y habilidades de individuos u organizaciones.</a:t>
            </a:r>
          </a:p>
          <a:p>
            <a:pPr algn="just" eaLnBrk="1" hangingPunct="1">
              <a:spcBef>
                <a:spcPct val="20000"/>
              </a:spcBef>
              <a:buFont typeface="Arial" pitchFamily="34" charset="0"/>
              <a:buNone/>
            </a:pPr>
            <a:endParaRPr lang="es-ES" altLang="en-US" sz="1600" dirty="0">
              <a:solidFill>
                <a:srgbClr val="898989"/>
              </a:solidFill>
            </a:endParaRPr>
          </a:p>
          <a:p>
            <a:pPr algn="just" eaLnBrk="1" hangingPunct="1">
              <a:spcBef>
                <a:spcPct val="20000"/>
              </a:spcBef>
              <a:buFont typeface="Arial" pitchFamily="34" charset="0"/>
              <a:buNone/>
            </a:pPr>
            <a:r>
              <a:rPr lang="es-ES" altLang="en-US" sz="1600" dirty="0">
                <a:solidFill>
                  <a:srgbClr val="898989"/>
                </a:solidFill>
              </a:rPr>
              <a:t>La capacidad de la comunidad es un proceso que aumenta los activos y atributos que esta misma puede utilizar para mejorar la vida de las personas (</a:t>
            </a:r>
            <a:r>
              <a:rPr lang="es-ES" altLang="en-US" sz="1600" dirty="0" err="1">
                <a:solidFill>
                  <a:srgbClr val="898989"/>
                </a:solidFill>
              </a:rPr>
              <a:t>Laverack</a:t>
            </a:r>
            <a:r>
              <a:rPr lang="es-ES" altLang="en-US" sz="1600" dirty="0">
                <a:solidFill>
                  <a:srgbClr val="898989"/>
                </a:solidFill>
              </a:rPr>
              <a:t>, 2005)</a:t>
            </a:r>
          </a:p>
          <a:p>
            <a:pPr algn="just" eaLnBrk="1" hangingPunct="1">
              <a:spcBef>
                <a:spcPct val="20000"/>
              </a:spcBef>
              <a:buFont typeface="Arial" pitchFamily="34" charset="0"/>
              <a:buNone/>
            </a:pPr>
            <a:endParaRPr lang="es-ES" altLang="en-US" sz="1600" dirty="0">
              <a:solidFill>
                <a:srgbClr val="898989"/>
              </a:solidFill>
            </a:endParaRPr>
          </a:p>
          <a:p>
            <a:pPr algn="just" eaLnBrk="1" hangingPunct="1">
              <a:spcBef>
                <a:spcPct val="20000"/>
              </a:spcBef>
              <a:buFont typeface="Arial" pitchFamily="34" charset="0"/>
              <a:buNone/>
            </a:pPr>
            <a:r>
              <a:rPr lang="es-ES" altLang="en-US" sz="1600" dirty="0">
                <a:solidFill>
                  <a:srgbClr val="898989"/>
                </a:solidFill>
              </a:rPr>
              <a:t>El desarrollo de capacidades es el desarrollo y fortalecimiento de recursos humanos e institucionales.</a:t>
            </a:r>
          </a:p>
        </p:txBody>
      </p:sp>
      <p:sp>
        <p:nvSpPr>
          <p:cNvPr id="12294" name="Rectangle 5">
            <a:extLst/>
          </p:cNvPr>
          <p:cNvSpPr>
            <a:spLocks noChangeArrowheads="1"/>
          </p:cNvSpPr>
          <p:nvPr/>
        </p:nvSpPr>
        <p:spPr bwMode="auto">
          <a:xfrm>
            <a:off x="785813" y="1131888"/>
            <a:ext cx="8072437" cy="369887"/>
          </a:xfrm>
          <a:prstGeom prst="rect">
            <a:avLst/>
          </a:prstGeom>
          <a:noFill/>
          <a:ln w="9525">
            <a:noFill/>
            <a:miter lim="800000"/>
            <a:headEnd/>
            <a:tailEnd/>
          </a:ln>
        </p:spPr>
        <p:txBody>
          <a:bodyPr>
            <a:spAutoFit/>
          </a:bodyPr>
          <a:lstStyle/>
          <a:p>
            <a:pPr eaLnBrk="1" hangingPunct="1">
              <a:defRPr/>
            </a:pPr>
            <a:endParaRPr lang="en-US" dirty="0">
              <a:solidFill>
                <a:schemeClr val="tx1">
                  <a:lumMod val="50000"/>
                  <a:lumOff val="50000"/>
                </a:schemeClr>
              </a:solidFill>
            </a:endParaRPr>
          </a:p>
        </p:txBody>
      </p:sp>
    </p:spTree>
  </p:cSld>
  <p:clrMapOvr>
    <a:masterClrMapping/>
  </p:clrMapOvr>
  <p:transition spd="med">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685800" y="3732213"/>
            <a:ext cx="7772400" cy="355600"/>
          </a:xfrm>
        </p:spPr>
        <p:txBody>
          <a:bodyPr/>
          <a:lstStyle/>
          <a:p>
            <a:pPr>
              <a:defRPr/>
            </a:pPr>
            <a:r>
              <a:rPr lang="es-ES" sz="1800" dirty="0" smtClean="0"/>
              <a:t>Fin de la Unidad 4</a:t>
            </a:r>
            <a:endParaRPr lang="en-US" sz="1800" dirty="0"/>
          </a:p>
        </p:txBody>
      </p:sp>
    </p:spTree>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685800" y="3075806"/>
            <a:ext cx="7772400" cy="533400"/>
          </a:xfrm>
        </p:spPr>
        <p:txBody>
          <a:bodyPr/>
          <a:lstStyle/>
          <a:p>
            <a:pPr>
              <a:defRPr/>
            </a:pPr>
            <a:r>
              <a:rPr lang="sr-Latn-RS" sz="1800" dirty="0"/>
              <a:t/>
            </a:r>
            <a:br>
              <a:rPr lang="sr-Latn-RS" sz="1800" dirty="0"/>
            </a:br>
            <a:r>
              <a:rPr lang="sr-Latn-RS" sz="1800" dirty="0"/>
              <a:t/>
            </a:r>
            <a:br>
              <a:rPr lang="sr-Latn-RS" sz="1800" dirty="0"/>
            </a:br>
            <a:r>
              <a:rPr lang="sr-Latn-RS" sz="1800" dirty="0"/>
              <a:t/>
            </a:r>
            <a:br>
              <a:rPr lang="sr-Latn-RS" sz="1800" dirty="0"/>
            </a:br>
            <a:r>
              <a:rPr lang="sr-Latn-RS" sz="1800" dirty="0"/>
              <a:t/>
            </a:r>
            <a:br>
              <a:rPr lang="sr-Latn-RS" sz="1800" dirty="0"/>
            </a:br>
            <a:r>
              <a:rPr lang="sr-Latn-RS" sz="1800" dirty="0"/>
              <a:t/>
            </a:r>
            <a:br>
              <a:rPr lang="sr-Latn-RS" sz="1800" dirty="0"/>
            </a:br>
            <a:r>
              <a:rPr lang="sr-Latn-RS" sz="1800" dirty="0"/>
              <a:t/>
            </a:r>
            <a:br>
              <a:rPr lang="sr-Latn-RS" sz="1800" dirty="0"/>
            </a:br>
            <a:r>
              <a:rPr lang="sr-Latn-RS" sz="1800" dirty="0"/>
              <a:t/>
            </a:r>
            <a:br>
              <a:rPr lang="sr-Latn-RS" sz="1800" dirty="0"/>
            </a:br>
            <a:r>
              <a:rPr lang="sr-Latn-RS" sz="1800" dirty="0"/>
              <a:t/>
            </a:r>
            <a:br>
              <a:rPr lang="sr-Latn-RS" sz="1800" dirty="0"/>
            </a:br>
            <a:r>
              <a:rPr lang="sr-Latn-RS" sz="1800" dirty="0"/>
              <a:t/>
            </a:r>
            <a:br>
              <a:rPr lang="sr-Latn-RS" sz="1800" dirty="0"/>
            </a:br>
            <a:r>
              <a:rPr lang="sr-Latn-RS" sz="1800" dirty="0"/>
              <a:t/>
            </a:r>
            <a:br>
              <a:rPr lang="sr-Latn-RS" sz="1800" dirty="0"/>
            </a:br>
            <a:r>
              <a:rPr lang="sr-Latn-RS" sz="1800" dirty="0"/>
              <a:t/>
            </a:r>
            <a:br>
              <a:rPr lang="sr-Latn-RS" sz="1800" dirty="0"/>
            </a:br>
            <a:r>
              <a:rPr lang="sr-Latn-RS" sz="1800" dirty="0"/>
              <a:t/>
            </a:r>
            <a:br>
              <a:rPr lang="sr-Latn-RS" sz="1800" dirty="0"/>
            </a:br>
            <a:r>
              <a:rPr lang="sr-Latn-RS" sz="1800" dirty="0"/>
              <a:t/>
            </a:r>
            <a:br>
              <a:rPr lang="sr-Latn-RS" sz="1800" dirty="0"/>
            </a:br>
            <a:r>
              <a:rPr lang="sr-Latn-RS" sz="1800" dirty="0"/>
              <a:t/>
            </a:r>
            <a:br>
              <a:rPr lang="sr-Latn-RS" sz="1800" dirty="0"/>
            </a:br>
            <a:r>
              <a:rPr lang="sr-Latn-RS" sz="1800" dirty="0"/>
              <a:t/>
            </a:r>
            <a:br>
              <a:rPr lang="sr-Latn-RS" sz="1800" dirty="0"/>
            </a:br>
            <a:r>
              <a:rPr lang="sr-Latn-RS" sz="1800" dirty="0"/>
              <a:t/>
            </a:r>
            <a:br>
              <a:rPr lang="sr-Latn-RS" sz="1800" dirty="0"/>
            </a:br>
            <a:r>
              <a:rPr lang="sr-Latn-RS" sz="1800" dirty="0"/>
              <a:t/>
            </a:r>
            <a:br>
              <a:rPr lang="sr-Latn-RS" sz="1800" dirty="0"/>
            </a:br>
            <a:r>
              <a:rPr lang="sr-Latn-RS" sz="1800" dirty="0"/>
              <a:t/>
            </a:r>
            <a:br>
              <a:rPr lang="sr-Latn-RS" sz="1800" dirty="0"/>
            </a:br>
            <a:r>
              <a:rPr lang="sr-Latn-RS" sz="1800" dirty="0"/>
              <a:t/>
            </a:r>
            <a:br>
              <a:rPr lang="sr-Latn-RS" sz="1800" dirty="0"/>
            </a:br>
            <a:r>
              <a:rPr lang="sr-Latn-RS" sz="1800" dirty="0"/>
              <a:t/>
            </a:r>
            <a:br>
              <a:rPr lang="sr-Latn-RS" sz="1800" dirty="0"/>
            </a:br>
            <a:r>
              <a:rPr lang="sr-Latn-RS" sz="1800" dirty="0"/>
              <a:t/>
            </a:r>
            <a:br>
              <a:rPr lang="sr-Latn-RS" sz="1800" dirty="0"/>
            </a:br>
            <a:r>
              <a:rPr lang="sr-Latn-RS" sz="1800" dirty="0"/>
              <a:t/>
            </a:r>
            <a:br>
              <a:rPr lang="sr-Latn-RS" sz="1800" dirty="0"/>
            </a:br>
            <a:r>
              <a:rPr lang="sr-Latn-RS" sz="1800" dirty="0"/>
              <a:t/>
            </a:r>
            <a:br>
              <a:rPr lang="sr-Latn-RS" sz="1800" dirty="0"/>
            </a:br>
            <a:r>
              <a:rPr lang="es-ES" sz="1800" dirty="0"/>
              <a:t>Unidad 5. Desarrollo comunitario sostenible a través del </a:t>
            </a:r>
            <a:r>
              <a:rPr lang="es-ES" sz="1800" dirty="0" smtClean="0"/>
              <a:t>deporte</a:t>
            </a:r>
            <a:br>
              <a:rPr lang="es-ES" sz="1800" dirty="0" smtClean="0"/>
            </a:br>
            <a:endParaRPr lang="en-US" sz="1800" dirty="0"/>
          </a:p>
        </p:txBody>
      </p:sp>
      <p:sp>
        <p:nvSpPr>
          <p:cNvPr id="4" name="CasellaDiTesto 4">
            <a:extLst/>
          </p:cNvPr>
          <p:cNvSpPr txBox="1"/>
          <p:nvPr/>
        </p:nvSpPr>
        <p:spPr>
          <a:xfrm>
            <a:off x="2484438" y="4278313"/>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pic>
        <p:nvPicPr>
          <p:cNvPr id="78852"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238" y="4241800"/>
            <a:ext cx="190658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3" descr="D:\Users\Ana\Dropbox\KINEZIOLOGIJA\PROJEKTI\2017\SAVE+\LOGOS\28616759_140088500144584_281738941848523249_o.jpg"/>
          <p:cNvPicPr>
            <a:picLocks noChangeAspect="1" noChangeArrowheads="1"/>
          </p:cNvPicPr>
          <p:nvPr/>
        </p:nvPicPr>
        <p:blipFill>
          <a:blip r:embed="rId3">
            <a:extLst>
              <a:ext uri="{28A0092B-C50C-407E-A947-70E740481C1C}">
                <a14:useLocalDpi xmlns:a14="http://schemas.microsoft.com/office/drawing/2010/main" val="0"/>
              </a:ext>
            </a:extLst>
          </a:blip>
          <a:srcRect l="24341" r="26637"/>
          <a:stretch>
            <a:fillRect/>
          </a:stretch>
        </p:blipFill>
        <p:spPr bwMode="auto">
          <a:xfrm>
            <a:off x="3286125" y="285750"/>
            <a:ext cx="25717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olo 1"/>
          <p:cNvSpPr>
            <a:spLocks noGrp="1"/>
          </p:cNvSpPr>
          <p:nvPr>
            <p:ph type="ctrTitle"/>
          </p:nvPr>
        </p:nvSpPr>
        <p:spPr>
          <a:xfrm>
            <a:off x="1371600" y="268288"/>
            <a:ext cx="6400800" cy="431800"/>
          </a:xfrm>
        </p:spPr>
        <p:txBody>
          <a:bodyPr/>
          <a:lstStyle/>
          <a:p>
            <a:pPr eaLnBrk="1" hangingPunct="1"/>
            <a:r>
              <a:rPr lang="hu-HU" altLang="en-US" smtClean="0">
                <a:solidFill>
                  <a:srgbClr val="7F7F7F"/>
                </a:solidFill>
                <a:latin typeface="Open Sans"/>
                <a:ea typeface="Open Sans"/>
                <a:cs typeface="Open Sans"/>
              </a:rPr>
              <a:t>Contact</a:t>
            </a:r>
            <a:r>
              <a:rPr lang="es-ES" altLang="en-US" smtClean="0">
                <a:solidFill>
                  <a:srgbClr val="7F7F7F"/>
                </a:solidFill>
                <a:latin typeface="Open Sans"/>
                <a:ea typeface="Open Sans"/>
                <a:cs typeface="Open Sans"/>
              </a:rPr>
              <a:t>o</a:t>
            </a:r>
            <a:endParaRPr lang="it-IT" altLang="en-US" smtClean="0">
              <a:solidFill>
                <a:srgbClr val="7F7F7F"/>
              </a:solidFill>
              <a:latin typeface="Open Sans"/>
              <a:ea typeface="Open Sans"/>
              <a:cs typeface="Open Sans"/>
            </a:endParaRPr>
          </a:p>
        </p:txBody>
      </p:sp>
      <p:sp>
        <p:nvSpPr>
          <p:cNvPr id="3" name="Sottotitolo 2">
            <a:extLst/>
          </p:cNvPr>
          <p:cNvSpPr>
            <a:spLocks noGrp="1"/>
          </p:cNvSpPr>
          <p:nvPr>
            <p:ph type="subTitle" idx="1"/>
          </p:nvPr>
        </p:nvSpPr>
        <p:spPr>
          <a:xfrm>
            <a:off x="1384300" y="1058863"/>
            <a:ext cx="6400800" cy="1728787"/>
          </a:xfrm>
        </p:spPr>
        <p:txBody>
          <a:bodyPr rtlCol="0">
            <a:noAutofit/>
          </a:bodyPr>
          <a:lstStyle/>
          <a:p>
            <a:pPr eaLnBrk="1" fontAlgn="auto" hangingPunct="1">
              <a:spcAft>
                <a:spcPts val="0"/>
              </a:spcAft>
              <a:defRPr/>
            </a:pPr>
            <a:r>
              <a:rPr lang="sr-Latn-RS" sz="1800" dirty="0" smtClean="0"/>
              <a:t>PROFESOR </a:t>
            </a:r>
            <a:endParaRPr lang="de-AT" sz="1800" dirty="0"/>
          </a:p>
          <a:p>
            <a:pPr marL="285750" indent="-285750" eaLnBrk="1" fontAlgn="auto" hangingPunct="1">
              <a:spcAft>
                <a:spcPts val="0"/>
              </a:spcAft>
              <a:buFont typeface="Arial" pitchFamily="34" charset="0"/>
              <a:buChar char="•"/>
              <a:defRPr/>
            </a:pPr>
            <a:r>
              <a:rPr lang="es-ES" sz="1800" dirty="0" smtClean="0"/>
              <a:t>Facultad </a:t>
            </a:r>
            <a:r>
              <a:rPr lang="es-ES" sz="1800" dirty="0"/>
              <a:t>de deporte y educación física,</a:t>
            </a:r>
          </a:p>
          <a:p>
            <a:pPr marL="285750" indent="-285750" eaLnBrk="1" fontAlgn="auto" hangingPunct="1">
              <a:spcAft>
                <a:spcPts val="0"/>
              </a:spcAft>
              <a:buFont typeface="Arial" pitchFamily="34" charset="0"/>
              <a:buChar char="•"/>
              <a:defRPr/>
            </a:pPr>
            <a:r>
              <a:rPr lang="es-ES" sz="1800" dirty="0"/>
              <a:t>Universidad de </a:t>
            </a:r>
            <a:r>
              <a:rPr lang="es-ES" sz="1800" dirty="0" err="1"/>
              <a:t>Novi</a:t>
            </a:r>
            <a:r>
              <a:rPr lang="es-ES" sz="1800" dirty="0"/>
              <a:t> </a:t>
            </a:r>
            <a:r>
              <a:rPr lang="es-ES" sz="1800" dirty="0" err="1"/>
              <a:t>Sad</a:t>
            </a:r>
            <a:r>
              <a:rPr lang="es-ES" sz="1800" dirty="0"/>
              <a:t>, </a:t>
            </a:r>
            <a:r>
              <a:rPr lang="es-ES" sz="1800" dirty="0" smtClean="0"/>
              <a:t>Serbia</a:t>
            </a:r>
          </a:p>
          <a:p>
            <a:pPr marL="285750" indent="-285750" eaLnBrk="1" fontAlgn="auto" hangingPunct="1">
              <a:spcAft>
                <a:spcPts val="0"/>
              </a:spcAft>
              <a:buFont typeface="Arial" pitchFamily="34" charset="0"/>
              <a:buChar char="•"/>
              <a:defRPr/>
            </a:pPr>
            <a:r>
              <a:rPr lang="sr-Latn-RS" sz="1800" dirty="0" smtClean="0"/>
              <a:t>Prof</a:t>
            </a:r>
            <a:r>
              <a:rPr lang="sr-Latn-RS" sz="1800" dirty="0"/>
              <a:t>. dr Borislav Obradović</a:t>
            </a:r>
          </a:p>
          <a:p>
            <a:pPr marL="285750" indent="-285750" eaLnBrk="1" fontAlgn="auto" hangingPunct="1">
              <a:spcAft>
                <a:spcPts val="0"/>
              </a:spcAft>
              <a:buFont typeface="Arial" pitchFamily="34" charset="0"/>
              <a:buChar char="•"/>
              <a:defRPr/>
            </a:pPr>
            <a:r>
              <a:rPr lang="sr-Latn-RS" sz="1800" dirty="0"/>
              <a:t>boriscons@yahoo.com</a:t>
            </a:r>
            <a:endParaRPr lang="de-AT" sz="1800" dirty="0"/>
          </a:p>
          <a:p>
            <a:pPr eaLnBrk="1" fontAlgn="auto" hangingPunct="1">
              <a:spcAft>
                <a:spcPts val="0"/>
              </a:spcAft>
              <a:defRPr/>
            </a:pPr>
            <a:endParaRPr lang="de-AT" sz="2000" dirty="0"/>
          </a:p>
        </p:txBody>
      </p:sp>
      <p:sp>
        <p:nvSpPr>
          <p:cNvPr id="5" name="Rectangle 4">
            <a:extLst/>
          </p:cNvPr>
          <p:cNvSpPr/>
          <p:nvPr/>
        </p:nvSpPr>
        <p:spPr>
          <a:xfrm>
            <a:off x="2771775" y="3067050"/>
            <a:ext cx="3929063" cy="646113"/>
          </a:xfrm>
          <a:prstGeom prst="rect">
            <a:avLst/>
          </a:prstGeom>
        </p:spPr>
        <p:txBody>
          <a:bodyPr wrap="none">
            <a:spAutoFit/>
          </a:bodyPr>
          <a:lstStyle/>
          <a:p>
            <a:pPr eaLnBrk="1" fontAlgn="auto" hangingPunct="1">
              <a:spcBef>
                <a:spcPts val="0"/>
              </a:spcBef>
              <a:spcAft>
                <a:spcPts val="0"/>
              </a:spcAft>
              <a:defRPr/>
            </a:pPr>
            <a:r>
              <a:rPr lang="de-AT" dirty="0" smtClean="0">
                <a:solidFill>
                  <a:schemeClr val="bg1">
                    <a:lumMod val="50000"/>
                  </a:schemeClr>
                </a:solidFill>
                <a:latin typeface="Open Sans"/>
                <a:cs typeface="+mn-cs"/>
              </a:rPr>
              <a:t>Página web </a:t>
            </a:r>
            <a:r>
              <a:rPr lang="de-AT" dirty="0">
                <a:solidFill>
                  <a:schemeClr val="bg1">
                    <a:lumMod val="50000"/>
                  </a:schemeClr>
                </a:solidFill>
                <a:latin typeface="Open Sans"/>
                <a:cs typeface="+mn-cs"/>
              </a:rPr>
              <a:t>– </a:t>
            </a:r>
            <a:r>
              <a:rPr lang="de-AT" dirty="0">
                <a:solidFill>
                  <a:schemeClr val="bg1">
                    <a:lumMod val="50000"/>
                  </a:schemeClr>
                </a:solidFill>
                <a:latin typeface="Open Sans"/>
                <a:cs typeface="+mn-cs"/>
                <a:hlinkClick r:id="rId2"/>
              </a:rPr>
              <a:t>www.sportsave.eu</a:t>
            </a:r>
            <a:endParaRPr lang="de-AT" dirty="0">
              <a:solidFill>
                <a:schemeClr val="bg1">
                  <a:lumMod val="50000"/>
                </a:schemeClr>
              </a:solidFill>
              <a:latin typeface="Open Sans"/>
              <a:cs typeface="+mn-cs"/>
            </a:endParaRPr>
          </a:p>
          <a:p>
            <a:pPr eaLnBrk="1" fontAlgn="auto" hangingPunct="1">
              <a:spcBef>
                <a:spcPts val="0"/>
              </a:spcBef>
              <a:spcAft>
                <a:spcPts val="0"/>
              </a:spcAft>
              <a:defRPr/>
            </a:pPr>
            <a:r>
              <a:rPr lang="de-AT" dirty="0">
                <a:solidFill>
                  <a:schemeClr val="bg1">
                    <a:lumMod val="50000"/>
                  </a:schemeClr>
                </a:solidFill>
                <a:latin typeface="Open Sans"/>
                <a:cs typeface="+mn-cs"/>
              </a:rPr>
              <a:t>Moodle - </a:t>
            </a:r>
            <a:r>
              <a:rPr lang="de-AT" dirty="0">
                <a:solidFill>
                  <a:schemeClr val="bg1">
                    <a:lumMod val="50000"/>
                  </a:schemeClr>
                </a:solidFill>
                <a:latin typeface="Open Sans"/>
                <a:cs typeface="+mn-cs"/>
                <a:hlinkClick r:id="rId3"/>
              </a:rPr>
              <a:t>http://moodle.sportsave.eu/</a:t>
            </a:r>
            <a:endParaRPr lang="de-AT" dirty="0">
              <a:solidFill>
                <a:schemeClr val="bg1">
                  <a:lumMod val="50000"/>
                </a:schemeClr>
              </a:solidFill>
              <a:latin typeface="Open Sans"/>
              <a:cs typeface="+mn-cs"/>
            </a:endParaRPr>
          </a:p>
        </p:txBody>
      </p:sp>
      <p:pic>
        <p:nvPicPr>
          <p:cNvPr id="79877" name="Picture 4" descr="C:\Users\Alex\Desktop\Loghi progetto\Erasmus+\eu_flag_co_funded_vect_pos_[cmyk]_right-[Convertit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213" y="4329113"/>
            <a:ext cx="1906587"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555875" y="4329113"/>
            <a:ext cx="6335713"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99592" y="518319"/>
            <a:ext cx="7608888" cy="500063"/>
          </a:xfrm>
        </p:spPr>
        <p:txBody>
          <a:bodyPr/>
          <a:lstStyle/>
          <a:p>
            <a:pPr eaLnBrk="1" fontAlgn="auto" hangingPunct="1">
              <a:spcBef>
                <a:spcPts val="0"/>
              </a:spcBef>
              <a:spcAft>
                <a:spcPts val="0"/>
              </a:spcAft>
              <a:defRPr/>
            </a:pPr>
            <a:r>
              <a:rPr lang="en-GB" sz="2000" dirty="0"/>
              <a:t/>
            </a:r>
            <a:br>
              <a:rPr lang="en-GB" sz="2000" dirty="0"/>
            </a:br>
            <a:r>
              <a:rPr lang="sr-Latn-RS" sz="2000" dirty="0" smtClean="0"/>
              <a:t>Conten</a:t>
            </a:r>
            <a:r>
              <a:rPr lang="es-ES" sz="2000" dirty="0" smtClean="0"/>
              <a:t>ido</a:t>
            </a:r>
            <a:endParaRPr lang="en-US" sz="2000" dirty="0"/>
          </a:p>
        </p:txBody>
      </p:sp>
      <p:sp>
        <p:nvSpPr>
          <p:cNvPr id="3" name="Content Placeholder 2">
            <a:extLst/>
          </p:cNvPr>
          <p:cNvSpPr>
            <a:spLocks noGrp="1"/>
          </p:cNvSpPr>
          <p:nvPr>
            <p:ph idx="1"/>
          </p:nvPr>
        </p:nvSpPr>
        <p:spPr>
          <a:xfrm>
            <a:off x="899592" y="1347788"/>
            <a:ext cx="7704856" cy="2257425"/>
          </a:xfrm>
        </p:spPr>
        <p:txBody>
          <a:bodyPr/>
          <a:lstStyle/>
          <a:p>
            <a:pPr marL="0" indent="0" eaLnBrk="1" hangingPunct="1">
              <a:buFont typeface="Arial" pitchFamily="34" charset="0"/>
              <a:buNone/>
              <a:defRPr/>
            </a:pPr>
            <a:r>
              <a:rPr lang="es-ES" sz="1800" dirty="0" smtClean="0">
                <a:solidFill>
                  <a:schemeClr val="bg1">
                    <a:lumMod val="50000"/>
                  </a:schemeClr>
                </a:solidFill>
                <a:latin typeface="Open Sans"/>
                <a:ea typeface="Open Sans"/>
                <a:cs typeface="Open Sans"/>
              </a:rPr>
              <a:t>Unidad 5.1</a:t>
            </a:r>
            <a:r>
              <a:rPr lang="es-ES" sz="1800" dirty="0">
                <a:solidFill>
                  <a:schemeClr val="bg1">
                    <a:lumMod val="50000"/>
                  </a:schemeClr>
                </a:solidFill>
                <a:latin typeface="Open Sans"/>
                <a:ea typeface="Open Sans"/>
                <a:cs typeface="Open Sans"/>
              </a:rPr>
              <a:t>. </a:t>
            </a:r>
            <a:r>
              <a:rPr lang="es-ES" sz="1800" dirty="0" smtClean="0">
                <a:solidFill>
                  <a:schemeClr val="bg1">
                    <a:lumMod val="50000"/>
                  </a:schemeClr>
                </a:solidFill>
                <a:latin typeface="Open Sans"/>
                <a:ea typeface="Open Sans"/>
                <a:cs typeface="Open Sans"/>
              </a:rPr>
              <a:t>Desarrollo </a:t>
            </a:r>
            <a:r>
              <a:rPr lang="es-ES" sz="1800" dirty="0">
                <a:solidFill>
                  <a:schemeClr val="bg1">
                    <a:lumMod val="50000"/>
                  </a:schemeClr>
                </a:solidFill>
                <a:latin typeface="Open Sans"/>
                <a:ea typeface="Open Sans"/>
                <a:cs typeface="Open Sans"/>
              </a:rPr>
              <a:t>comunitario sostenible a través del </a:t>
            </a:r>
            <a:r>
              <a:rPr lang="es-ES" sz="1800" dirty="0" smtClean="0">
                <a:solidFill>
                  <a:schemeClr val="bg1">
                    <a:lumMod val="50000"/>
                  </a:schemeClr>
                </a:solidFill>
                <a:latin typeface="Open Sans"/>
                <a:ea typeface="Open Sans"/>
                <a:cs typeface="Open Sans"/>
              </a:rPr>
              <a:t>deporte</a:t>
            </a:r>
          </a:p>
          <a:p>
            <a:pPr marL="0" indent="0" eaLnBrk="1" hangingPunct="1">
              <a:buFont typeface="Arial" pitchFamily="34" charset="0"/>
              <a:buNone/>
              <a:defRPr/>
            </a:pPr>
            <a:r>
              <a:rPr lang="es-ES" sz="1800" dirty="0" smtClean="0">
                <a:solidFill>
                  <a:schemeClr val="bg1">
                    <a:lumMod val="50000"/>
                  </a:schemeClr>
                </a:solidFill>
                <a:latin typeface="Open Sans"/>
                <a:ea typeface="Open Sans"/>
                <a:cs typeface="Open Sans"/>
              </a:rPr>
              <a:t>Unidad </a:t>
            </a:r>
            <a:r>
              <a:rPr lang="es-ES" sz="1800" dirty="0">
                <a:solidFill>
                  <a:schemeClr val="bg1">
                    <a:lumMod val="50000"/>
                  </a:schemeClr>
                </a:solidFill>
                <a:latin typeface="Open Sans"/>
                <a:ea typeface="Open Sans"/>
                <a:cs typeface="Open Sans"/>
              </a:rPr>
              <a:t>5.2. </a:t>
            </a:r>
            <a:r>
              <a:rPr lang="es-ES" sz="1800" dirty="0" smtClean="0">
                <a:solidFill>
                  <a:schemeClr val="bg1">
                    <a:lumMod val="50000"/>
                  </a:schemeClr>
                </a:solidFill>
                <a:latin typeface="Open Sans"/>
                <a:ea typeface="Open Sans"/>
                <a:cs typeface="Open Sans"/>
              </a:rPr>
              <a:t>Un </a:t>
            </a:r>
            <a:r>
              <a:rPr lang="es-ES" sz="1800" dirty="0">
                <a:solidFill>
                  <a:schemeClr val="bg1">
                    <a:lumMod val="50000"/>
                  </a:schemeClr>
                </a:solidFill>
                <a:latin typeface="Open Sans"/>
                <a:ea typeface="Open Sans"/>
                <a:cs typeface="Open Sans"/>
              </a:rPr>
              <a:t>marco para el desarrollo positivo de la </a:t>
            </a:r>
            <a:r>
              <a:rPr lang="es-ES" sz="1800" dirty="0" smtClean="0">
                <a:solidFill>
                  <a:schemeClr val="bg1">
                    <a:lumMod val="50000"/>
                  </a:schemeClr>
                </a:solidFill>
                <a:latin typeface="Open Sans"/>
                <a:ea typeface="Open Sans"/>
                <a:cs typeface="Open Sans"/>
              </a:rPr>
              <a:t>juventud</a:t>
            </a:r>
          </a:p>
          <a:p>
            <a:pPr marL="0" indent="0" eaLnBrk="1" hangingPunct="1">
              <a:buFont typeface="Arial" pitchFamily="34" charset="0"/>
              <a:buNone/>
              <a:defRPr/>
            </a:pPr>
            <a:r>
              <a:rPr lang="es-ES" sz="1800" dirty="0" smtClean="0">
                <a:solidFill>
                  <a:schemeClr val="bg1">
                    <a:lumMod val="50000"/>
                  </a:schemeClr>
                </a:solidFill>
                <a:latin typeface="Open Sans"/>
                <a:ea typeface="Open Sans"/>
                <a:cs typeface="Open Sans"/>
              </a:rPr>
              <a:t>Unidad </a:t>
            </a:r>
            <a:r>
              <a:rPr lang="es-ES" sz="1800" dirty="0">
                <a:solidFill>
                  <a:schemeClr val="bg1">
                    <a:lumMod val="50000"/>
                  </a:schemeClr>
                </a:solidFill>
                <a:latin typeface="Open Sans"/>
                <a:ea typeface="Open Sans"/>
                <a:cs typeface="Open Sans"/>
              </a:rPr>
              <a:t>5.3. </a:t>
            </a:r>
            <a:r>
              <a:rPr lang="es-ES" sz="1800" dirty="0" smtClean="0">
                <a:solidFill>
                  <a:schemeClr val="bg1">
                    <a:lumMod val="50000"/>
                  </a:schemeClr>
                </a:solidFill>
                <a:latin typeface="Open Sans"/>
                <a:ea typeface="Open Sans"/>
                <a:cs typeface="Open Sans"/>
              </a:rPr>
              <a:t>Uso </a:t>
            </a:r>
            <a:r>
              <a:rPr lang="es-ES" sz="1800" dirty="0">
                <a:solidFill>
                  <a:schemeClr val="bg1">
                    <a:lumMod val="50000"/>
                  </a:schemeClr>
                </a:solidFill>
                <a:latin typeface="Open Sans"/>
                <a:ea typeface="Open Sans"/>
                <a:cs typeface="Open Sans"/>
              </a:rPr>
              <a:t>de educación física de calidad para promover </a:t>
            </a:r>
            <a:r>
              <a:rPr lang="es-ES" sz="1800" dirty="0" smtClean="0">
                <a:solidFill>
                  <a:schemeClr val="bg1">
                    <a:lumMod val="50000"/>
                  </a:schemeClr>
                </a:solidFill>
                <a:latin typeface="Open Sans"/>
                <a:ea typeface="Open Sans"/>
                <a:cs typeface="Open Sans"/>
              </a:rPr>
              <a:t>el desarrollo </a:t>
            </a:r>
            <a:r>
              <a:rPr lang="es-ES" sz="1800" dirty="0">
                <a:solidFill>
                  <a:schemeClr val="bg1">
                    <a:lumMod val="50000"/>
                  </a:schemeClr>
                </a:solidFill>
                <a:latin typeface="Open Sans"/>
                <a:ea typeface="Open Sans"/>
                <a:cs typeface="Open Sans"/>
              </a:rPr>
              <a:t>positivo de la </a:t>
            </a:r>
            <a:r>
              <a:rPr lang="es-ES" sz="1800" dirty="0" smtClean="0">
                <a:solidFill>
                  <a:schemeClr val="bg1">
                    <a:lumMod val="50000"/>
                  </a:schemeClr>
                </a:solidFill>
                <a:latin typeface="Open Sans"/>
                <a:ea typeface="Open Sans"/>
                <a:cs typeface="Open Sans"/>
              </a:rPr>
              <a:t>juventud</a:t>
            </a:r>
            <a:endParaRPr lang="sr-Latn-RS" sz="1800" dirty="0">
              <a:solidFill>
                <a:schemeClr val="bg1">
                  <a:lumMod val="50000"/>
                </a:schemeClr>
              </a:solidFill>
              <a:latin typeface="Open Sans"/>
              <a:ea typeface="Open Sans"/>
              <a:cs typeface="Open Sans"/>
            </a:endParaRPr>
          </a:p>
          <a:p>
            <a:pPr eaLnBrk="1" hangingPunct="1">
              <a:buFont typeface="Arial" pitchFamily="34" charset="0"/>
              <a:buNone/>
              <a:defRPr/>
            </a:pPr>
            <a:r>
              <a:rPr lang="sr-Latn-RS" sz="1800" dirty="0" smtClean="0">
                <a:solidFill>
                  <a:schemeClr val="bg1">
                    <a:lumMod val="50000"/>
                  </a:schemeClr>
                </a:solidFill>
                <a:latin typeface="Open Sans"/>
                <a:ea typeface="Open Sans"/>
                <a:cs typeface="Open Sans"/>
              </a:rPr>
              <a:t>	</a:t>
            </a:r>
            <a:endParaRPr lang="en-US" sz="1800" dirty="0">
              <a:solidFill>
                <a:schemeClr val="bg1">
                  <a:lumMod val="50000"/>
                </a:schemeClr>
              </a:solidFill>
            </a:endParaRPr>
          </a:p>
        </p:txBody>
      </p:sp>
      <p:sp>
        <p:nvSpPr>
          <p:cNvPr id="4" name="CasellaDiTesto 4">
            <a:extLst/>
          </p:cNvPr>
          <p:cNvSpPr txBox="1"/>
          <p:nvPr/>
        </p:nvSpPr>
        <p:spPr>
          <a:xfrm>
            <a:off x="2484438" y="4314825"/>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pic>
        <p:nvPicPr>
          <p:cNvPr id="80901" name="Picture 5"/>
          <p:cNvPicPr>
            <a:picLocks noChangeAspect="1" noChangeArrowheads="1"/>
          </p:cNvPicPr>
          <p:nvPr/>
        </p:nvPicPr>
        <p:blipFill>
          <a:blip r:embed="rId2">
            <a:extLst>
              <a:ext uri="{28A0092B-C50C-407E-A947-70E740481C1C}">
                <a14:useLocalDpi xmlns:a14="http://schemas.microsoft.com/office/drawing/2010/main" val="0"/>
              </a:ext>
            </a:extLst>
          </a:blip>
          <a:srcRect l="38188" t="17801" r="57875" b="73799"/>
          <a:stretch>
            <a:fillRect/>
          </a:stretch>
        </p:blipFill>
        <p:spPr bwMode="auto">
          <a:xfrm>
            <a:off x="96838" y="193675"/>
            <a:ext cx="53975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4" descr="C:\Users\Alex\Desktop\Loghi progetto\Erasmus+\eu_flag_co_funded_vect_pos_[cmyk]_right-[Convertit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4314825"/>
            <a:ext cx="190658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55638" y="271463"/>
            <a:ext cx="5980112" cy="425450"/>
          </a:xfrm>
        </p:spPr>
        <p:txBody>
          <a:bodyPr/>
          <a:lstStyle/>
          <a:p>
            <a:pPr algn="l" eaLnBrk="1" fontAlgn="auto" hangingPunct="1">
              <a:spcAft>
                <a:spcPts val="0"/>
              </a:spcAft>
              <a:defRPr/>
            </a:pPr>
            <a:r>
              <a:rPr lang="sr-Latn-RS" sz="1800" dirty="0"/>
              <a:t/>
            </a:r>
            <a:br>
              <a:rPr lang="sr-Latn-RS" sz="1800" dirty="0"/>
            </a:br>
            <a:r>
              <a:rPr lang="sr-Latn-RS" sz="1800" dirty="0"/>
              <a:t/>
            </a:r>
            <a:br>
              <a:rPr lang="sr-Latn-RS" sz="1800" dirty="0"/>
            </a:br>
            <a:r>
              <a:rPr lang="sr-Latn-RS" sz="1800" dirty="0"/>
              <a:t/>
            </a:r>
            <a:br>
              <a:rPr lang="sr-Latn-RS" sz="1800" dirty="0"/>
            </a:br>
            <a:r>
              <a:rPr lang="sr-Latn-RS" sz="1800" dirty="0"/>
              <a:t/>
            </a:r>
            <a:br>
              <a:rPr lang="sr-Latn-RS" sz="1800" dirty="0"/>
            </a:br>
            <a:r>
              <a:rPr lang="sr-Latn-RS" sz="1800" dirty="0"/>
              <a:t/>
            </a:r>
            <a:br>
              <a:rPr lang="sr-Latn-RS" sz="1800" dirty="0"/>
            </a:br>
            <a:r>
              <a:rPr lang="sr-Latn-RS" sz="1800" dirty="0"/>
              <a:t/>
            </a:r>
            <a:br>
              <a:rPr lang="sr-Latn-RS" sz="1800" dirty="0"/>
            </a:br>
            <a:r>
              <a:rPr lang="es-ES" sz="1400" dirty="0"/>
              <a:t>Unidad 5.1. </a:t>
            </a:r>
            <a:r>
              <a:rPr lang="es-ES" sz="1400" dirty="0" smtClean="0"/>
              <a:t>Desarrollo </a:t>
            </a:r>
            <a:r>
              <a:rPr lang="es-ES" sz="1400" dirty="0"/>
              <a:t>comunitario sostenible a través del deporte</a:t>
            </a:r>
            <a:endParaRPr lang="en-US" sz="1400" dirty="0"/>
          </a:p>
        </p:txBody>
      </p:sp>
      <p:sp>
        <p:nvSpPr>
          <p:cNvPr id="81923" name="Content Placeholder 2"/>
          <p:cNvSpPr>
            <a:spLocks noGrp="1"/>
          </p:cNvSpPr>
          <p:nvPr>
            <p:ph idx="1"/>
          </p:nvPr>
        </p:nvSpPr>
        <p:spPr>
          <a:xfrm>
            <a:off x="971550" y="998538"/>
            <a:ext cx="7489825" cy="3157537"/>
          </a:xfrm>
        </p:spPr>
        <p:txBody>
          <a:bodyPr/>
          <a:lstStyle/>
          <a:p>
            <a:pPr algn="just">
              <a:defRPr/>
            </a:pPr>
            <a:r>
              <a:rPr lang="es-ES" altLang="en-US" sz="1800" dirty="0" smtClean="0">
                <a:latin typeface="Open Sans"/>
                <a:ea typeface="Open Sans"/>
                <a:cs typeface="Open Sans"/>
              </a:rPr>
              <a:t>Los proyectos relacionados con el deporte para el desarrollo se han organizado progresivamente para agregarse a la unión intergrupal, la cohesión social y el fortalecimiento de la red.</a:t>
            </a:r>
          </a:p>
          <a:p>
            <a:pPr algn="just">
              <a:defRPr/>
            </a:pPr>
            <a:r>
              <a:rPr lang="es-ES" altLang="en-US" sz="1800" dirty="0" smtClean="0">
                <a:latin typeface="Open Sans"/>
                <a:ea typeface="Open Sans"/>
                <a:cs typeface="Open Sans"/>
              </a:rPr>
              <a:t>Se espera que dichos modelos garanticen una investigación práctica en el área de desarrollo comunitario que pueda asesorar sobre la planificación de eventos y deportes, la gestión e influencia.</a:t>
            </a:r>
          </a:p>
          <a:p>
            <a:pPr algn="just">
              <a:defRPr/>
            </a:pPr>
            <a:r>
              <a:rPr lang="es-ES" altLang="en-US" sz="1800" dirty="0" smtClean="0">
                <a:latin typeface="Open Sans"/>
                <a:ea typeface="Open Sans"/>
                <a:cs typeface="Open Sans"/>
              </a:rPr>
              <a:t>Esta unidad muestra el Marco del Deporte para el Desarrollo </a:t>
            </a:r>
            <a:r>
              <a:rPr lang="es-ES" altLang="en-US" sz="1800" dirty="0" smtClean="0">
                <a:solidFill>
                  <a:schemeClr val="bg1">
                    <a:lumMod val="50000"/>
                  </a:schemeClr>
                </a:solidFill>
                <a:latin typeface="Open Sans"/>
                <a:ea typeface="Open Sans"/>
                <a:cs typeface="Open Sans"/>
              </a:rPr>
              <a:t>(DPD), </a:t>
            </a:r>
            <a:r>
              <a:rPr lang="es-ES" altLang="en-US" sz="1800" dirty="0" smtClean="0">
                <a:latin typeface="Open Sans"/>
                <a:ea typeface="Open Sans"/>
                <a:cs typeface="Open Sans"/>
              </a:rPr>
              <a:t>que se puede utilizar para controlar la investigación clave de proyectos relacionados con actividades deportivas y eventos y su compromiso para coordinar los efectos sociales, los resultados y resultados sociales sostenibles.</a:t>
            </a:r>
            <a:endParaRPr lang="en-US" altLang="en-US" sz="1800" dirty="0" smtClean="0">
              <a:latin typeface="Open Sans"/>
              <a:ea typeface="Open Sans"/>
              <a:cs typeface="Open Sans"/>
            </a:endParaRPr>
          </a:p>
        </p:txBody>
      </p:sp>
      <p:pic>
        <p:nvPicPr>
          <p:cNvPr id="81924"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763" y="4462463"/>
            <a:ext cx="1906587"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p:cNvPr>
          <p:cNvSpPr txBox="1"/>
          <p:nvPr/>
        </p:nvSpPr>
        <p:spPr>
          <a:xfrm>
            <a:off x="2484438" y="4467225"/>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pic>
        <p:nvPicPr>
          <p:cNvPr id="81926" name="Picture 5"/>
          <p:cNvPicPr>
            <a:picLocks noChangeAspect="1" noChangeArrowheads="1"/>
          </p:cNvPicPr>
          <p:nvPr/>
        </p:nvPicPr>
        <p:blipFill>
          <a:blip r:embed="rId3">
            <a:extLst>
              <a:ext uri="{28A0092B-C50C-407E-A947-70E740481C1C}">
                <a14:useLocalDpi xmlns:a14="http://schemas.microsoft.com/office/drawing/2010/main" val="0"/>
              </a:ext>
            </a:extLst>
          </a:blip>
          <a:srcRect l="38188" t="17801" r="57875" b="73799"/>
          <a:stretch>
            <a:fillRect/>
          </a:stretch>
        </p:blipFill>
        <p:spPr bwMode="auto">
          <a:xfrm>
            <a:off x="88900" y="123825"/>
            <a:ext cx="595313"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4344988"/>
            <a:ext cx="1906587"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555875" y="4344988"/>
            <a:ext cx="6335713"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82948" name="Subtitle 3"/>
          <p:cNvSpPr txBox="1">
            <a:spLocks/>
          </p:cNvSpPr>
          <p:nvPr/>
        </p:nvSpPr>
        <p:spPr bwMode="auto">
          <a:xfrm>
            <a:off x="533400" y="1016000"/>
            <a:ext cx="8077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7F7F7F"/>
                </a:solidFill>
                <a:latin typeface="Open Sans"/>
                <a:ea typeface="Open Sans"/>
                <a:cs typeface="Open Sans"/>
              </a:defRPr>
            </a:lvl1pPr>
            <a:lvl2pPr marL="742950" indent="-285750">
              <a:spcBef>
                <a:spcPct val="20000"/>
              </a:spcBef>
              <a:buFont typeface="Courier New" panose="02070309020205020404" pitchFamily="49" charset="0"/>
              <a:buChar char="o"/>
              <a:defRPr sz="1600">
                <a:solidFill>
                  <a:srgbClr val="7F7F7F"/>
                </a:solidFill>
                <a:latin typeface="Open Sans"/>
                <a:ea typeface="Open Sans"/>
                <a:cs typeface="Open Sans"/>
              </a:defRPr>
            </a:lvl2pPr>
            <a:lvl3pPr marL="1143000" indent="-228600">
              <a:spcBef>
                <a:spcPct val="20000"/>
              </a:spcBef>
              <a:buFont typeface="Arial" panose="020B0604020202020204" pitchFamily="34" charset="0"/>
              <a:buChar char="•"/>
              <a:defRPr sz="1600">
                <a:solidFill>
                  <a:srgbClr val="7F7F7F"/>
                </a:solidFill>
                <a:latin typeface="Open Sans"/>
                <a:ea typeface="Open Sans"/>
                <a:cs typeface="Open Sans"/>
              </a:defRPr>
            </a:lvl3pPr>
            <a:lvl4pPr marL="1600200" indent="-228600">
              <a:spcBef>
                <a:spcPct val="20000"/>
              </a:spcBef>
              <a:buFont typeface="Courier New" panose="02070309020205020404" pitchFamily="49" charset="0"/>
              <a:buChar char="o"/>
              <a:defRPr sz="1600">
                <a:solidFill>
                  <a:srgbClr val="7F7F7F"/>
                </a:solidFill>
                <a:latin typeface="Open Sans"/>
                <a:ea typeface="Open Sans"/>
                <a:cs typeface="Open Sans"/>
              </a:defRPr>
            </a:lvl4pPr>
            <a:lvl5pPr marL="2057400" indent="-228600">
              <a:spcBef>
                <a:spcPct val="20000"/>
              </a:spcBef>
              <a:buFont typeface="Arial" panose="020B0604020202020204" pitchFamily="34" charset="0"/>
              <a:buChar char="•"/>
              <a:defRPr sz="1600">
                <a:solidFill>
                  <a:srgbClr val="7F7F7F"/>
                </a:solidFill>
                <a:latin typeface="Open Sans"/>
                <a:ea typeface="Open Sans"/>
                <a:cs typeface="Open Sans"/>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Open Sans"/>
                <a:ea typeface="Open Sans"/>
                <a:cs typeface="Open Sans"/>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Open Sans"/>
                <a:ea typeface="Open Sans"/>
                <a:cs typeface="Open Sans"/>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Open Sans"/>
                <a:ea typeface="Open Sans"/>
                <a:cs typeface="Open Sans"/>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Open Sans"/>
                <a:ea typeface="Open Sans"/>
                <a:cs typeface="Open Sans"/>
              </a:defRPr>
            </a:lvl9pPr>
          </a:lstStyle>
          <a:p>
            <a:pPr marL="285750" indent="-285750" algn="just" eaLnBrk="1" hangingPunct="1">
              <a:defRPr/>
            </a:pPr>
            <a:r>
              <a:rPr lang="es-ES" altLang="en-US" sz="1800" dirty="0" smtClean="0">
                <a:solidFill>
                  <a:srgbClr val="898989"/>
                </a:solidFill>
              </a:rPr>
              <a:t>El </a:t>
            </a:r>
            <a:r>
              <a:rPr lang="es-ES" altLang="en-US" sz="1800" dirty="0" smtClean="0">
                <a:solidFill>
                  <a:schemeClr val="bg1">
                    <a:lumMod val="50000"/>
                  </a:schemeClr>
                </a:solidFill>
              </a:rPr>
              <a:t>marco DPD </a:t>
            </a:r>
            <a:r>
              <a:rPr lang="es-ES" altLang="en-US" sz="1800" dirty="0" smtClean="0">
                <a:solidFill>
                  <a:srgbClr val="898989"/>
                </a:solidFill>
              </a:rPr>
              <a:t>toma en consideración la investigación teórica y práctica sobre participación comunitaria, deporte para el desarrollo y gestión de eventos deportivos.</a:t>
            </a:r>
          </a:p>
          <a:p>
            <a:pPr marL="285750" indent="-285750" algn="just" eaLnBrk="1" hangingPunct="1">
              <a:defRPr/>
            </a:pPr>
            <a:endParaRPr lang="es-ES" altLang="en-US" sz="1800" dirty="0" smtClean="0">
              <a:solidFill>
                <a:srgbClr val="898989"/>
              </a:solidFill>
            </a:endParaRPr>
          </a:p>
          <a:p>
            <a:pPr marL="285750" indent="-285750" algn="just" eaLnBrk="1" hangingPunct="1">
              <a:defRPr/>
            </a:pPr>
            <a:r>
              <a:rPr lang="es-ES" altLang="en-US" sz="1800" dirty="0" smtClean="0">
                <a:solidFill>
                  <a:srgbClr val="898989"/>
                </a:solidFill>
              </a:rPr>
              <a:t>Representa un enfoque basado en pronósticos en oposición a los resultados reales y los resultados hacia la comprensión, el control de la planificación estratégica, el conocimiento del deporte y los proyectos de desarrollo de eventos al incorporar e imaginar los procedimientos sociales generados a través de actividades deportivas participativas.</a:t>
            </a:r>
            <a:endParaRPr lang="en-US" altLang="en-US" sz="1800" dirty="0" smtClean="0">
              <a:solidFill>
                <a:srgbClr val="898989"/>
              </a:solidFill>
            </a:endParaRPr>
          </a:p>
        </p:txBody>
      </p:sp>
      <p:sp>
        <p:nvSpPr>
          <p:cNvPr id="81925" name="Subtitle 3"/>
          <p:cNvSpPr txBox="1">
            <a:spLocks/>
          </p:cNvSpPr>
          <p:nvPr/>
        </p:nvSpPr>
        <p:spPr bwMode="auto">
          <a:xfrm>
            <a:off x="827088" y="192088"/>
            <a:ext cx="6477000" cy="414337"/>
          </a:xfrm>
          <a:prstGeom prst="rect">
            <a:avLst/>
          </a:prstGeom>
          <a:noFill/>
          <a:ln w="9525">
            <a:noFill/>
            <a:miter lim="800000"/>
            <a:headEnd/>
            <a:tailEnd/>
          </a:ln>
        </p:spPr>
        <p:txBody>
          <a:bodyPr anchor="ctr"/>
          <a:lstStyle/>
          <a:p>
            <a:pPr eaLnBrk="1" hangingPunct="1">
              <a:spcBef>
                <a:spcPct val="20000"/>
              </a:spcBef>
              <a:buFont typeface="Arial" pitchFamily="34" charset="0"/>
              <a:buNone/>
              <a:defRPr/>
            </a:pPr>
            <a:r>
              <a:rPr lang="es-ES" sz="1400" b="1" dirty="0">
                <a:solidFill>
                  <a:schemeClr val="tx1">
                    <a:lumMod val="50000"/>
                    <a:lumOff val="50000"/>
                  </a:schemeClr>
                </a:solidFill>
              </a:rPr>
              <a:t>Unidad 5.1. Desarrollo comunitario sostenible a través del deporte</a:t>
            </a:r>
            <a:endParaRPr lang="lt-LT" altLang="en-US" sz="1400" b="1" dirty="0">
              <a:solidFill>
                <a:schemeClr val="tx1">
                  <a:lumMod val="50000"/>
                  <a:lumOff val="50000"/>
                </a:schemeClr>
              </a:solidFill>
              <a:latin typeface="Open Sans"/>
              <a:ea typeface="Open Sans"/>
              <a:cs typeface="Open Sans"/>
            </a:endParaRPr>
          </a:p>
        </p:txBody>
      </p:sp>
    </p:spTree>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413" y="4413250"/>
            <a:ext cx="190658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541588" y="4413250"/>
            <a:ext cx="6334125"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83972" name="Subtitle 3"/>
          <p:cNvSpPr txBox="1">
            <a:spLocks/>
          </p:cNvSpPr>
          <p:nvPr/>
        </p:nvSpPr>
        <p:spPr bwMode="auto">
          <a:xfrm>
            <a:off x="5708650" y="1352550"/>
            <a:ext cx="31115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7F7F7F"/>
                </a:solidFill>
                <a:latin typeface="Open Sans"/>
                <a:ea typeface="Open Sans"/>
                <a:cs typeface="Open Sans"/>
              </a:defRPr>
            </a:lvl1pPr>
            <a:lvl2pPr marL="742950" indent="-285750">
              <a:spcBef>
                <a:spcPct val="20000"/>
              </a:spcBef>
              <a:buFont typeface="Courier New" panose="02070309020205020404" pitchFamily="49" charset="0"/>
              <a:buChar char="o"/>
              <a:defRPr sz="1600">
                <a:solidFill>
                  <a:srgbClr val="7F7F7F"/>
                </a:solidFill>
                <a:latin typeface="Open Sans"/>
                <a:ea typeface="Open Sans"/>
                <a:cs typeface="Open Sans"/>
              </a:defRPr>
            </a:lvl2pPr>
            <a:lvl3pPr marL="1143000" indent="-228600">
              <a:spcBef>
                <a:spcPct val="20000"/>
              </a:spcBef>
              <a:buFont typeface="Arial" panose="020B0604020202020204" pitchFamily="34" charset="0"/>
              <a:buChar char="•"/>
              <a:defRPr sz="1600">
                <a:solidFill>
                  <a:srgbClr val="7F7F7F"/>
                </a:solidFill>
                <a:latin typeface="Open Sans"/>
                <a:ea typeface="Open Sans"/>
                <a:cs typeface="Open Sans"/>
              </a:defRPr>
            </a:lvl3pPr>
            <a:lvl4pPr marL="1600200" indent="-228600">
              <a:spcBef>
                <a:spcPct val="20000"/>
              </a:spcBef>
              <a:buFont typeface="Courier New" panose="02070309020205020404" pitchFamily="49" charset="0"/>
              <a:buChar char="o"/>
              <a:defRPr sz="1600">
                <a:solidFill>
                  <a:srgbClr val="7F7F7F"/>
                </a:solidFill>
                <a:latin typeface="Open Sans"/>
                <a:ea typeface="Open Sans"/>
                <a:cs typeface="Open Sans"/>
              </a:defRPr>
            </a:lvl4pPr>
            <a:lvl5pPr marL="2057400" indent="-228600">
              <a:spcBef>
                <a:spcPct val="20000"/>
              </a:spcBef>
              <a:buFont typeface="Arial" panose="020B0604020202020204" pitchFamily="34" charset="0"/>
              <a:buChar char="•"/>
              <a:defRPr sz="1600">
                <a:solidFill>
                  <a:srgbClr val="7F7F7F"/>
                </a:solidFill>
                <a:latin typeface="Open Sans"/>
                <a:ea typeface="Open Sans"/>
                <a:cs typeface="Open Sans"/>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Open Sans"/>
                <a:ea typeface="Open Sans"/>
                <a:cs typeface="Open Sans"/>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Open Sans"/>
                <a:ea typeface="Open Sans"/>
                <a:cs typeface="Open Sans"/>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Open Sans"/>
                <a:ea typeface="Open Sans"/>
                <a:cs typeface="Open Sans"/>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Open Sans"/>
                <a:ea typeface="Open Sans"/>
                <a:cs typeface="Open Sans"/>
              </a:defRPr>
            </a:lvl9pPr>
          </a:lstStyle>
          <a:p>
            <a:pPr marL="285750" indent="-285750" eaLnBrk="1" hangingPunct="1">
              <a:defRPr/>
            </a:pPr>
            <a:r>
              <a:rPr lang="es-ES" altLang="en-US" sz="1800" dirty="0" smtClean="0">
                <a:solidFill>
                  <a:srgbClr val="898989"/>
                </a:solidFill>
              </a:rPr>
              <a:t>El marco</a:t>
            </a:r>
            <a:r>
              <a:rPr lang="es-ES" altLang="en-US" sz="1800" dirty="0" smtClean="0">
                <a:solidFill>
                  <a:schemeClr val="bg1">
                    <a:lumMod val="50000"/>
                  </a:schemeClr>
                </a:solidFill>
              </a:rPr>
              <a:t> DPD </a:t>
            </a:r>
            <a:r>
              <a:rPr lang="es-ES" altLang="en-US" sz="1800" dirty="0" smtClean="0">
                <a:solidFill>
                  <a:srgbClr val="898989"/>
                </a:solidFill>
              </a:rPr>
              <a:t>está dividido en tres áreas conectadas e interrelacionadas de Gestión de eventos deportivos, Impactos sociales directos y Resultados sociales a largo plazo</a:t>
            </a:r>
            <a:endParaRPr lang="en-US" altLang="en-US" sz="1800" dirty="0" smtClean="0">
              <a:solidFill>
                <a:srgbClr val="898989"/>
              </a:solidFill>
            </a:endParaRPr>
          </a:p>
        </p:txBody>
      </p:sp>
      <p:pic>
        <p:nvPicPr>
          <p:cNvPr id="8397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254125"/>
            <a:ext cx="4679950"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0" name="Subtitle 3"/>
          <p:cNvSpPr txBox="1">
            <a:spLocks/>
          </p:cNvSpPr>
          <p:nvPr/>
        </p:nvSpPr>
        <p:spPr bwMode="auto">
          <a:xfrm>
            <a:off x="669925" y="268288"/>
            <a:ext cx="6477000" cy="273050"/>
          </a:xfrm>
          <a:prstGeom prst="rect">
            <a:avLst/>
          </a:prstGeom>
          <a:noFill/>
          <a:ln w="9525">
            <a:noFill/>
            <a:miter lim="800000"/>
            <a:headEnd/>
            <a:tailEnd/>
          </a:ln>
        </p:spPr>
        <p:txBody>
          <a:bodyPr anchor="ctr"/>
          <a:lstStyle/>
          <a:p>
            <a:pPr eaLnBrk="1" hangingPunct="1">
              <a:spcBef>
                <a:spcPct val="20000"/>
              </a:spcBef>
              <a:buFont typeface="Arial" pitchFamily="34" charset="0"/>
              <a:buNone/>
              <a:defRPr/>
            </a:pPr>
            <a:r>
              <a:rPr lang="es-ES" altLang="en-US" sz="1400" b="1" dirty="0">
                <a:solidFill>
                  <a:schemeClr val="tx1">
                    <a:lumMod val="50000"/>
                    <a:lumOff val="50000"/>
                  </a:schemeClr>
                </a:solidFill>
                <a:latin typeface="Open Sans"/>
                <a:ea typeface="Open Sans"/>
                <a:cs typeface="Open Sans"/>
              </a:rPr>
              <a:t>Unidad 5.1. Desarrollo comunitario sostenible a través del deporte</a:t>
            </a:r>
          </a:p>
        </p:txBody>
      </p:sp>
    </p:spTree>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238" y="4241800"/>
            <a:ext cx="190658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274888" y="4270375"/>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84996" name="Subtitle 3"/>
          <p:cNvSpPr txBox="1">
            <a:spLocks/>
          </p:cNvSpPr>
          <p:nvPr/>
        </p:nvSpPr>
        <p:spPr bwMode="auto">
          <a:xfrm>
            <a:off x="533400" y="915566"/>
            <a:ext cx="8077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7F7F7F"/>
                </a:solidFill>
                <a:latin typeface="Open Sans"/>
                <a:ea typeface="Open Sans"/>
                <a:cs typeface="Open Sans"/>
              </a:defRPr>
            </a:lvl1pPr>
            <a:lvl2pPr marL="742950" indent="-285750">
              <a:spcBef>
                <a:spcPct val="20000"/>
              </a:spcBef>
              <a:buFont typeface="Courier New" panose="02070309020205020404" pitchFamily="49" charset="0"/>
              <a:buChar char="o"/>
              <a:defRPr sz="1600">
                <a:solidFill>
                  <a:srgbClr val="7F7F7F"/>
                </a:solidFill>
                <a:latin typeface="Open Sans"/>
                <a:ea typeface="Open Sans"/>
                <a:cs typeface="Open Sans"/>
              </a:defRPr>
            </a:lvl2pPr>
            <a:lvl3pPr marL="1143000" indent="-228600">
              <a:spcBef>
                <a:spcPct val="20000"/>
              </a:spcBef>
              <a:buFont typeface="Arial" panose="020B0604020202020204" pitchFamily="34" charset="0"/>
              <a:buChar char="•"/>
              <a:defRPr sz="1600">
                <a:solidFill>
                  <a:srgbClr val="7F7F7F"/>
                </a:solidFill>
                <a:latin typeface="Open Sans"/>
                <a:ea typeface="Open Sans"/>
                <a:cs typeface="Open Sans"/>
              </a:defRPr>
            </a:lvl3pPr>
            <a:lvl4pPr marL="1600200" indent="-228600">
              <a:spcBef>
                <a:spcPct val="20000"/>
              </a:spcBef>
              <a:buFont typeface="Courier New" panose="02070309020205020404" pitchFamily="49" charset="0"/>
              <a:buChar char="o"/>
              <a:defRPr sz="1600">
                <a:solidFill>
                  <a:srgbClr val="7F7F7F"/>
                </a:solidFill>
                <a:latin typeface="Open Sans"/>
                <a:ea typeface="Open Sans"/>
                <a:cs typeface="Open Sans"/>
              </a:defRPr>
            </a:lvl4pPr>
            <a:lvl5pPr marL="2057400" indent="-228600">
              <a:spcBef>
                <a:spcPct val="20000"/>
              </a:spcBef>
              <a:buFont typeface="Arial" panose="020B0604020202020204" pitchFamily="34" charset="0"/>
              <a:buChar char="•"/>
              <a:defRPr sz="1600">
                <a:solidFill>
                  <a:srgbClr val="7F7F7F"/>
                </a:solidFill>
                <a:latin typeface="Open Sans"/>
                <a:ea typeface="Open Sans"/>
                <a:cs typeface="Open Sans"/>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Open Sans"/>
                <a:ea typeface="Open Sans"/>
                <a:cs typeface="Open Sans"/>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Open Sans"/>
                <a:ea typeface="Open Sans"/>
                <a:cs typeface="Open Sans"/>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Open Sans"/>
                <a:ea typeface="Open Sans"/>
                <a:cs typeface="Open Sans"/>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Open Sans"/>
                <a:ea typeface="Open Sans"/>
                <a:cs typeface="Open Sans"/>
              </a:defRPr>
            </a:lvl9pPr>
          </a:lstStyle>
          <a:p>
            <a:pPr marL="285750" indent="-285750" algn="just" eaLnBrk="1" hangingPunct="1">
              <a:defRPr/>
            </a:pPr>
            <a:r>
              <a:rPr lang="es-ES" altLang="en-US" sz="1800" dirty="0" smtClean="0">
                <a:solidFill>
                  <a:srgbClr val="898989"/>
                </a:solidFill>
              </a:rPr>
              <a:t>El marco de </a:t>
            </a:r>
            <a:r>
              <a:rPr lang="es-ES" altLang="en-US" sz="1800" dirty="0" smtClean="0">
                <a:solidFill>
                  <a:schemeClr val="bg1">
                    <a:lumMod val="50000"/>
                  </a:schemeClr>
                </a:solidFill>
              </a:rPr>
              <a:t>DPD</a:t>
            </a:r>
            <a:r>
              <a:rPr lang="es-ES" altLang="en-US" sz="1800" dirty="0" smtClean="0">
                <a:solidFill>
                  <a:srgbClr val="898989"/>
                </a:solidFill>
              </a:rPr>
              <a:t> señala que la inversión dinámica en la red y el compromiso positivo son fundamentales para lograr el desarrollo sostenible y el fortalecimiento de la red.</a:t>
            </a:r>
          </a:p>
          <a:p>
            <a:pPr marL="285750" indent="-285750" algn="just" eaLnBrk="1" hangingPunct="1">
              <a:defRPr/>
            </a:pPr>
            <a:r>
              <a:rPr lang="es-ES" altLang="en-US" sz="1800" dirty="0" smtClean="0">
                <a:solidFill>
                  <a:srgbClr val="898989"/>
                </a:solidFill>
              </a:rPr>
              <a:t>Los proyectos de programa/evento deportivo asumen un trabajo empoderado al reunir a los grupos y se agregan al desarrollo de capacidades y al empoderamiento de manera coordinada e integrada</a:t>
            </a:r>
          </a:p>
          <a:p>
            <a:pPr marL="285750" indent="-285750" algn="just" eaLnBrk="1" hangingPunct="1">
              <a:defRPr/>
            </a:pPr>
            <a:r>
              <a:rPr lang="es-ES" altLang="en-US" sz="1800" dirty="0" smtClean="0">
                <a:solidFill>
                  <a:srgbClr val="898989"/>
                </a:solidFill>
              </a:rPr>
              <a:t>Las actividades de DPD deben planificarse, gestionarse y utilizarse estratégicamente para lograr los resultados deseados a largo plazo</a:t>
            </a:r>
            <a:endParaRPr lang="en-US" altLang="en-US" sz="1800" dirty="0" smtClean="0">
              <a:solidFill>
                <a:srgbClr val="898989"/>
              </a:solidFill>
            </a:endParaRPr>
          </a:p>
        </p:txBody>
      </p:sp>
      <p:sp>
        <p:nvSpPr>
          <p:cNvPr id="84997" name="Subtitle 3"/>
          <p:cNvSpPr txBox="1">
            <a:spLocks/>
          </p:cNvSpPr>
          <p:nvPr/>
        </p:nvSpPr>
        <p:spPr bwMode="auto">
          <a:xfrm>
            <a:off x="755650" y="195263"/>
            <a:ext cx="647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rgbClr val="7F7F7F"/>
                </a:solidFill>
                <a:latin typeface="Open Sans"/>
                <a:ea typeface="Open Sans"/>
                <a:cs typeface="Open Sans"/>
              </a:defRPr>
            </a:lvl1pPr>
            <a:lvl2pPr>
              <a:defRPr sz="1600">
                <a:solidFill>
                  <a:srgbClr val="7F7F7F"/>
                </a:solidFill>
                <a:latin typeface="Open Sans"/>
                <a:ea typeface="Open Sans"/>
                <a:cs typeface="Open Sans"/>
              </a:defRPr>
            </a:lvl2pPr>
            <a:lvl3pPr>
              <a:defRPr sz="1600">
                <a:solidFill>
                  <a:srgbClr val="7F7F7F"/>
                </a:solidFill>
                <a:latin typeface="Open Sans"/>
                <a:ea typeface="Open Sans"/>
                <a:cs typeface="Open Sans"/>
              </a:defRPr>
            </a:lvl3pPr>
            <a:lvl4pPr>
              <a:defRPr sz="1600">
                <a:solidFill>
                  <a:srgbClr val="7F7F7F"/>
                </a:solidFill>
                <a:latin typeface="Open Sans"/>
                <a:ea typeface="Open Sans"/>
                <a:cs typeface="Open Sans"/>
              </a:defRPr>
            </a:lvl4pPr>
            <a:lvl5pPr>
              <a:defRPr sz="1600">
                <a:solidFill>
                  <a:srgbClr val="7F7F7F"/>
                </a:solidFill>
                <a:latin typeface="Open Sans"/>
                <a:ea typeface="Open Sans"/>
                <a:cs typeface="Open Sans"/>
              </a:defRPr>
            </a:lvl5pPr>
            <a:lvl6pPr eaLnBrk="0" fontAlgn="base" hangingPunct="0">
              <a:spcAft>
                <a:spcPct val="0"/>
              </a:spcAft>
              <a:buFont typeface="Arial" pitchFamily="34" charset="0"/>
              <a:buChar char="•"/>
              <a:defRPr sz="1600">
                <a:solidFill>
                  <a:srgbClr val="7F7F7F"/>
                </a:solidFill>
                <a:latin typeface="Open Sans"/>
                <a:ea typeface="Open Sans"/>
                <a:cs typeface="Open Sans"/>
              </a:defRPr>
            </a:lvl6pPr>
            <a:lvl7pPr eaLnBrk="0" fontAlgn="base" hangingPunct="0">
              <a:spcAft>
                <a:spcPct val="0"/>
              </a:spcAft>
              <a:defRPr sz="1600">
                <a:solidFill>
                  <a:srgbClr val="7F7F7F"/>
                </a:solidFill>
                <a:latin typeface="Open Sans"/>
                <a:ea typeface="Open Sans"/>
                <a:cs typeface="Open Sans"/>
              </a:defRPr>
            </a:lvl7pPr>
            <a:lvl8pPr eaLnBrk="0" fontAlgn="base" hangingPunct="0">
              <a:spcAft>
                <a:spcPct val="0"/>
              </a:spcAft>
              <a:buFont typeface="Arial" pitchFamily="34" charset="0"/>
              <a:buChar char="•"/>
              <a:defRPr sz="1600">
                <a:solidFill>
                  <a:srgbClr val="7F7F7F"/>
                </a:solidFill>
                <a:latin typeface="Open Sans"/>
                <a:ea typeface="Open Sans"/>
                <a:cs typeface="Open Sans"/>
              </a:defRPr>
            </a:lvl8pPr>
            <a:lvl9pPr eaLnBrk="0" fontAlgn="base" hangingPunct="0">
              <a:spcAft>
                <a:spcPct val="0"/>
              </a:spcAft>
              <a:defRPr sz="1600">
                <a:solidFill>
                  <a:srgbClr val="7F7F7F"/>
                </a:solidFill>
                <a:latin typeface="Open Sans"/>
                <a:ea typeface="Open Sans"/>
                <a:cs typeface="Open Sans"/>
              </a:defRPr>
            </a:lvl9pPr>
          </a:lstStyle>
          <a:p>
            <a:pPr eaLnBrk="1" hangingPunct="1">
              <a:spcBef>
                <a:spcPct val="20000"/>
              </a:spcBef>
              <a:buFont typeface="Arial" pitchFamily="34" charset="0"/>
              <a:buNone/>
            </a:pPr>
            <a:r>
              <a:rPr lang="es-ES" altLang="en-US" sz="1400" b="1">
                <a:solidFill>
                  <a:srgbClr val="898989"/>
                </a:solidFill>
              </a:rPr>
              <a:t>Unidad 5.1. Desarrollo comunitario sostenible a través del deporte</a:t>
            </a:r>
          </a:p>
        </p:txBody>
      </p:sp>
    </p:spTree>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388" y="4297363"/>
            <a:ext cx="1906587"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352675" y="4265613"/>
            <a:ext cx="6335713"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84996" name="Title 1"/>
          <p:cNvSpPr txBox="1">
            <a:spLocks/>
          </p:cNvSpPr>
          <p:nvPr/>
        </p:nvSpPr>
        <p:spPr bwMode="auto">
          <a:xfrm>
            <a:off x="737582" y="200025"/>
            <a:ext cx="7786688" cy="355600"/>
          </a:xfrm>
          <a:prstGeom prst="rect">
            <a:avLst/>
          </a:prstGeom>
          <a:noFill/>
          <a:ln w="9525">
            <a:noFill/>
            <a:miter lim="800000"/>
            <a:headEnd/>
            <a:tailEnd/>
          </a:ln>
        </p:spPr>
        <p:txBody>
          <a:bodyPr anchor="b"/>
          <a:lstStyle/>
          <a:p>
            <a:pPr>
              <a:defRPr/>
            </a:pPr>
            <a:r>
              <a:rPr lang="es-ES" altLang="en-US" sz="1400" b="1" dirty="0">
                <a:solidFill>
                  <a:srgbClr val="7F7F7F"/>
                </a:solidFill>
                <a:latin typeface="Open Sans"/>
                <a:ea typeface="Open Sans"/>
                <a:cs typeface="Open Sans"/>
              </a:rPr>
              <a:t>Unidad 5.2. Un marco para el desarrollo positivo de la juventud.</a:t>
            </a:r>
            <a:endParaRPr lang="en-US" altLang="en-US" sz="1400" b="1" dirty="0">
              <a:solidFill>
                <a:schemeClr val="tx1">
                  <a:lumMod val="50000"/>
                  <a:lumOff val="50000"/>
                </a:schemeClr>
              </a:solidFill>
              <a:latin typeface="Open Sans"/>
              <a:ea typeface="Open Sans"/>
              <a:cs typeface="Open Sans"/>
            </a:endParaRPr>
          </a:p>
        </p:txBody>
      </p:sp>
      <p:sp>
        <p:nvSpPr>
          <p:cNvPr id="86021" name="Content Placeholder 2"/>
          <p:cNvSpPr txBox="1">
            <a:spLocks/>
          </p:cNvSpPr>
          <p:nvPr/>
        </p:nvSpPr>
        <p:spPr bwMode="auto">
          <a:xfrm>
            <a:off x="1524000" y="1363663"/>
            <a:ext cx="716280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defRPr sz="3200">
                <a:solidFill>
                  <a:srgbClr val="7F7F7F"/>
                </a:solidFill>
                <a:latin typeface="Open Sans"/>
                <a:ea typeface="Open Sans"/>
                <a:cs typeface="Open Sans"/>
              </a:defRPr>
            </a:lvl1pPr>
            <a:lvl2pPr>
              <a:defRPr sz="1600">
                <a:solidFill>
                  <a:srgbClr val="7F7F7F"/>
                </a:solidFill>
                <a:latin typeface="Open Sans"/>
                <a:ea typeface="Open Sans"/>
                <a:cs typeface="Open Sans"/>
              </a:defRPr>
            </a:lvl2pPr>
            <a:lvl3pPr>
              <a:defRPr sz="1600">
                <a:solidFill>
                  <a:srgbClr val="7F7F7F"/>
                </a:solidFill>
                <a:latin typeface="Open Sans"/>
                <a:ea typeface="Open Sans"/>
                <a:cs typeface="Open Sans"/>
              </a:defRPr>
            </a:lvl3pPr>
            <a:lvl4pPr>
              <a:defRPr sz="1600">
                <a:solidFill>
                  <a:srgbClr val="7F7F7F"/>
                </a:solidFill>
                <a:latin typeface="Open Sans"/>
                <a:ea typeface="Open Sans"/>
                <a:cs typeface="Open Sans"/>
              </a:defRPr>
            </a:lvl4pPr>
            <a:lvl5pPr>
              <a:defRPr sz="1600">
                <a:solidFill>
                  <a:srgbClr val="7F7F7F"/>
                </a:solidFill>
                <a:latin typeface="Open Sans"/>
                <a:ea typeface="Open Sans"/>
                <a:cs typeface="Open Sans"/>
              </a:defRPr>
            </a:lvl5pPr>
            <a:lvl6pPr eaLnBrk="0" fontAlgn="base" hangingPunct="0">
              <a:spcAft>
                <a:spcPct val="0"/>
              </a:spcAft>
              <a:buFont typeface="Arial" pitchFamily="34" charset="0"/>
              <a:buChar char="•"/>
              <a:defRPr sz="1600">
                <a:solidFill>
                  <a:srgbClr val="7F7F7F"/>
                </a:solidFill>
                <a:latin typeface="Open Sans"/>
                <a:ea typeface="Open Sans"/>
                <a:cs typeface="Open Sans"/>
              </a:defRPr>
            </a:lvl6pPr>
            <a:lvl7pPr eaLnBrk="0" fontAlgn="base" hangingPunct="0">
              <a:spcAft>
                <a:spcPct val="0"/>
              </a:spcAft>
              <a:defRPr sz="1600">
                <a:solidFill>
                  <a:srgbClr val="7F7F7F"/>
                </a:solidFill>
                <a:latin typeface="Open Sans"/>
                <a:ea typeface="Open Sans"/>
                <a:cs typeface="Open Sans"/>
              </a:defRPr>
            </a:lvl7pPr>
            <a:lvl8pPr eaLnBrk="0" fontAlgn="base" hangingPunct="0">
              <a:spcAft>
                <a:spcPct val="0"/>
              </a:spcAft>
              <a:buFont typeface="Arial" pitchFamily="34" charset="0"/>
              <a:buChar char="•"/>
              <a:defRPr sz="1600">
                <a:solidFill>
                  <a:srgbClr val="7F7F7F"/>
                </a:solidFill>
                <a:latin typeface="Open Sans"/>
                <a:ea typeface="Open Sans"/>
                <a:cs typeface="Open Sans"/>
              </a:defRPr>
            </a:lvl8pPr>
            <a:lvl9pPr eaLnBrk="0" fontAlgn="base" hangingPunct="0">
              <a:spcAft>
                <a:spcPct val="0"/>
              </a:spcAft>
              <a:defRPr sz="1600">
                <a:solidFill>
                  <a:srgbClr val="7F7F7F"/>
                </a:solidFill>
                <a:latin typeface="Open Sans"/>
                <a:ea typeface="Open Sans"/>
                <a:cs typeface="Open Sans"/>
              </a:defRPr>
            </a:lvl9pPr>
          </a:lstStyle>
          <a:p>
            <a:pPr algn="just" eaLnBrk="1" hangingPunct="1">
              <a:spcBef>
                <a:spcPct val="20000"/>
              </a:spcBef>
              <a:buFont typeface="Arial" pitchFamily="34" charset="0"/>
              <a:buChar char="•"/>
            </a:pPr>
            <a:r>
              <a:rPr lang="es-ES" altLang="en-US" sz="1600" dirty="0" smtClean="0">
                <a:solidFill>
                  <a:srgbClr val="898989"/>
                </a:solidFill>
              </a:rPr>
              <a:t>Se </a:t>
            </a:r>
            <a:r>
              <a:rPr lang="es-ES" altLang="en-US" sz="1600" dirty="0">
                <a:solidFill>
                  <a:srgbClr val="898989"/>
                </a:solidFill>
              </a:rPr>
              <a:t>está desarrollando una prueba de que si el deporte se organiza de la manera correcta y los jóvenes están comprendidos por mentores adultos que se ocupan de la capacitación, es probable que se produzca una mejora positiva de los jóvenes (</a:t>
            </a:r>
            <a:r>
              <a:rPr lang="es-ES" altLang="en-US" sz="1600" dirty="0" err="1">
                <a:solidFill>
                  <a:srgbClr val="898989"/>
                </a:solidFill>
              </a:rPr>
              <a:t>Petitpas</a:t>
            </a:r>
            <a:r>
              <a:rPr lang="es-ES" altLang="en-US" sz="1600" dirty="0">
                <a:solidFill>
                  <a:srgbClr val="898989"/>
                </a:solidFill>
              </a:rPr>
              <a:t> et al. 2004)</a:t>
            </a:r>
          </a:p>
          <a:p>
            <a:pPr algn="just" eaLnBrk="1" hangingPunct="1">
              <a:spcBef>
                <a:spcPct val="20000"/>
              </a:spcBef>
              <a:buFont typeface="Arial" pitchFamily="34" charset="0"/>
              <a:buChar char="•"/>
            </a:pPr>
            <a:endParaRPr lang="es-ES" altLang="en-US" sz="1600" dirty="0">
              <a:solidFill>
                <a:srgbClr val="898989"/>
              </a:solidFill>
            </a:endParaRPr>
          </a:p>
          <a:p>
            <a:pPr algn="just" eaLnBrk="1" hangingPunct="1">
              <a:spcBef>
                <a:spcPct val="20000"/>
              </a:spcBef>
              <a:buFont typeface="Arial" pitchFamily="34" charset="0"/>
              <a:buChar char="•"/>
            </a:pPr>
            <a:r>
              <a:rPr lang="es-ES" altLang="en-US" sz="1600" dirty="0" smtClean="0">
                <a:solidFill>
                  <a:srgbClr val="898989"/>
                </a:solidFill>
              </a:rPr>
              <a:t>Desafortunadamente</a:t>
            </a:r>
            <a:r>
              <a:rPr lang="es-ES" altLang="en-US" sz="1600" dirty="0">
                <a:solidFill>
                  <a:srgbClr val="898989"/>
                </a:solidFill>
              </a:rPr>
              <a:t>, practicar deportes no garantiza que los jóvenes adquieran destreza con las habilidades y desarrollen las actitudes que los prepararán para un futuro productivo.</a:t>
            </a:r>
            <a:endParaRPr lang="en-US" altLang="en-US" sz="1600" dirty="0">
              <a:solidFill>
                <a:srgbClr val="898989"/>
              </a:solidFill>
            </a:endParaRPr>
          </a:p>
        </p:txBody>
      </p:sp>
      <p:pic>
        <p:nvPicPr>
          <p:cNvPr id="8602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5013" y="1458913"/>
            <a:ext cx="788987"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4370388"/>
            <a:ext cx="1906587"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411413" y="4370388"/>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87044" name="Subtitle 3"/>
          <p:cNvSpPr txBox="1">
            <a:spLocks/>
          </p:cNvSpPr>
          <p:nvPr/>
        </p:nvSpPr>
        <p:spPr bwMode="auto">
          <a:xfrm>
            <a:off x="538673" y="987574"/>
            <a:ext cx="8077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rgbClr val="7F7F7F"/>
                </a:solidFill>
                <a:latin typeface="Open Sans"/>
                <a:ea typeface="Open Sans"/>
                <a:cs typeface="Open Sans"/>
              </a:defRPr>
            </a:lvl1pPr>
            <a:lvl2pPr>
              <a:defRPr sz="1600">
                <a:solidFill>
                  <a:srgbClr val="7F7F7F"/>
                </a:solidFill>
                <a:latin typeface="Open Sans"/>
                <a:ea typeface="Open Sans"/>
                <a:cs typeface="Open Sans"/>
              </a:defRPr>
            </a:lvl2pPr>
            <a:lvl3pPr>
              <a:defRPr sz="1600">
                <a:solidFill>
                  <a:srgbClr val="7F7F7F"/>
                </a:solidFill>
                <a:latin typeface="Open Sans"/>
                <a:ea typeface="Open Sans"/>
                <a:cs typeface="Open Sans"/>
              </a:defRPr>
            </a:lvl3pPr>
            <a:lvl4pPr>
              <a:defRPr sz="1600">
                <a:solidFill>
                  <a:srgbClr val="7F7F7F"/>
                </a:solidFill>
                <a:latin typeface="Open Sans"/>
                <a:ea typeface="Open Sans"/>
                <a:cs typeface="Open Sans"/>
              </a:defRPr>
            </a:lvl4pPr>
            <a:lvl5pPr>
              <a:defRPr sz="1600">
                <a:solidFill>
                  <a:srgbClr val="7F7F7F"/>
                </a:solidFill>
                <a:latin typeface="Open Sans"/>
                <a:ea typeface="Open Sans"/>
                <a:cs typeface="Open Sans"/>
              </a:defRPr>
            </a:lvl5pPr>
            <a:lvl6pPr eaLnBrk="0" fontAlgn="base" hangingPunct="0">
              <a:spcAft>
                <a:spcPct val="0"/>
              </a:spcAft>
              <a:buFont typeface="Arial" pitchFamily="34" charset="0"/>
              <a:buChar char="•"/>
              <a:defRPr sz="1600">
                <a:solidFill>
                  <a:srgbClr val="7F7F7F"/>
                </a:solidFill>
                <a:latin typeface="Open Sans"/>
                <a:ea typeface="Open Sans"/>
                <a:cs typeface="Open Sans"/>
              </a:defRPr>
            </a:lvl6pPr>
            <a:lvl7pPr eaLnBrk="0" fontAlgn="base" hangingPunct="0">
              <a:spcAft>
                <a:spcPct val="0"/>
              </a:spcAft>
              <a:defRPr sz="1600">
                <a:solidFill>
                  <a:srgbClr val="7F7F7F"/>
                </a:solidFill>
                <a:latin typeface="Open Sans"/>
                <a:ea typeface="Open Sans"/>
                <a:cs typeface="Open Sans"/>
              </a:defRPr>
            </a:lvl7pPr>
            <a:lvl8pPr eaLnBrk="0" fontAlgn="base" hangingPunct="0">
              <a:spcAft>
                <a:spcPct val="0"/>
              </a:spcAft>
              <a:buFont typeface="Arial" pitchFamily="34" charset="0"/>
              <a:buChar char="•"/>
              <a:defRPr sz="1600">
                <a:solidFill>
                  <a:srgbClr val="7F7F7F"/>
                </a:solidFill>
                <a:latin typeface="Open Sans"/>
                <a:ea typeface="Open Sans"/>
                <a:cs typeface="Open Sans"/>
              </a:defRPr>
            </a:lvl8pPr>
            <a:lvl9pPr eaLnBrk="0" fontAlgn="base" hangingPunct="0">
              <a:spcAft>
                <a:spcPct val="0"/>
              </a:spcAft>
              <a:defRPr sz="1600">
                <a:solidFill>
                  <a:srgbClr val="7F7F7F"/>
                </a:solidFill>
                <a:latin typeface="Open Sans"/>
                <a:ea typeface="Open Sans"/>
                <a:cs typeface="Open Sans"/>
              </a:defRPr>
            </a:lvl9pPr>
          </a:lstStyle>
          <a:p>
            <a:pPr marL="285750" indent="-285750" algn="just" eaLnBrk="1" hangingPunct="1">
              <a:spcBef>
                <a:spcPct val="20000"/>
              </a:spcBef>
              <a:buFont typeface="Arial" pitchFamily="34" charset="0"/>
              <a:buChar char="•"/>
            </a:pPr>
            <a:r>
              <a:rPr lang="es-ES" altLang="en-US" sz="1800" dirty="0">
                <a:solidFill>
                  <a:srgbClr val="898989"/>
                </a:solidFill>
              </a:rPr>
              <a:t>Se ha demostrado que la calidad de las relaciones establecidas tanto en la tutoría (</a:t>
            </a:r>
            <a:r>
              <a:rPr lang="es-ES" altLang="en-US" sz="1800" dirty="0" err="1">
                <a:solidFill>
                  <a:srgbClr val="898989"/>
                </a:solidFill>
              </a:rPr>
              <a:t>Catalano</a:t>
            </a:r>
            <a:r>
              <a:rPr lang="es-ES" altLang="en-US" sz="1800" dirty="0">
                <a:solidFill>
                  <a:srgbClr val="898989"/>
                </a:solidFill>
              </a:rPr>
              <a:t> et al. 2002) como en las interacciones de asesoramiento (</a:t>
            </a:r>
            <a:r>
              <a:rPr lang="es-ES" altLang="en-US" sz="1800" dirty="0" err="1">
                <a:solidFill>
                  <a:srgbClr val="898989"/>
                </a:solidFill>
              </a:rPr>
              <a:t>Sexton</a:t>
            </a:r>
            <a:r>
              <a:rPr lang="es-ES" altLang="en-US" sz="1800" dirty="0">
                <a:solidFill>
                  <a:srgbClr val="898989"/>
                </a:solidFill>
              </a:rPr>
              <a:t> y </a:t>
            </a:r>
            <a:r>
              <a:rPr lang="es-ES" altLang="en-US" sz="1800" dirty="0" err="1">
                <a:solidFill>
                  <a:srgbClr val="898989"/>
                </a:solidFill>
              </a:rPr>
              <a:t>Whiston</a:t>
            </a:r>
            <a:r>
              <a:rPr lang="es-ES" altLang="en-US" sz="1800" dirty="0">
                <a:solidFill>
                  <a:srgbClr val="898989"/>
                </a:solidFill>
              </a:rPr>
              <a:t> 1994) es fundamental para fomentar la adherencia y los resultados positivos para los participantes.</a:t>
            </a:r>
          </a:p>
          <a:p>
            <a:pPr marL="285750" indent="-285750" algn="just" eaLnBrk="1" hangingPunct="1">
              <a:spcBef>
                <a:spcPct val="20000"/>
              </a:spcBef>
              <a:buFont typeface="Arial" pitchFamily="34" charset="0"/>
              <a:buChar char="•"/>
            </a:pPr>
            <a:endParaRPr lang="es-ES" altLang="en-US" sz="1800" dirty="0">
              <a:solidFill>
                <a:srgbClr val="898989"/>
              </a:solidFill>
            </a:endParaRPr>
          </a:p>
          <a:p>
            <a:pPr marL="285750" indent="-285750" algn="just" eaLnBrk="1" hangingPunct="1">
              <a:spcBef>
                <a:spcPct val="20000"/>
              </a:spcBef>
              <a:buFont typeface="Arial" pitchFamily="34" charset="0"/>
              <a:buChar char="•"/>
            </a:pPr>
            <a:r>
              <a:rPr lang="es-ES" altLang="en-US" sz="1800" dirty="0">
                <a:solidFill>
                  <a:srgbClr val="898989"/>
                </a:solidFill>
              </a:rPr>
              <a:t>Las personas que no pueden establecer relaciones de confianza con los jóvenes tienen menos probabilidades de crear un entorno en el que los participantes estén dispuestos a asumir riesgos y que sepan que cometer errores es una parte normativa del proceso de aprendizaje.</a:t>
            </a:r>
            <a:endParaRPr lang="en-US" altLang="en-US" sz="1800" dirty="0">
              <a:solidFill>
                <a:srgbClr val="898989"/>
              </a:solidFill>
            </a:endParaRPr>
          </a:p>
        </p:txBody>
      </p:sp>
      <p:sp>
        <p:nvSpPr>
          <p:cNvPr id="87045" name="Subtitle 3"/>
          <p:cNvSpPr txBox="1">
            <a:spLocks/>
          </p:cNvSpPr>
          <p:nvPr/>
        </p:nvSpPr>
        <p:spPr bwMode="auto">
          <a:xfrm>
            <a:off x="684213" y="195263"/>
            <a:ext cx="647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rgbClr val="7F7F7F"/>
                </a:solidFill>
                <a:latin typeface="Open Sans"/>
                <a:ea typeface="Open Sans"/>
                <a:cs typeface="Open Sans"/>
              </a:defRPr>
            </a:lvl1pPr>
            <a:lvl2pPr>
              <a:defRPr sz="1600">
                <a:solidFill>
                  <a:srgbClr val="7F7F7F"/>
                </a:solidFill>
                <a:latin typeface="Open Sans"/>
                <a:ea typeface="Open Sans"/>
                <a:cs typeface="Open Sans"/>
              </a:defRPr>
            </a:lvl2pPr>
            <a:lvl3pPr>
              <a:defRPr sz="1600">
                <a:solidFill>
                  <a:srgbClr val="7F7F7F"/>
                </a:solidFill>
                <a:latin typeface="Open Sans"/>
                <a:ea typeface="Open Sans"/>
                <a:cs typeface="Open Sans"/>
              </a:defRPr>
            </a:lvl3pPr>
            <a:lvl4pPr>
              <a:defRPr sz="1600">
                <a:solidFill>
                  <a:srgbClr val="7F7F7F"/>
                </a:solidFill>
                <a:latin typeface="Open Sans"/>
                <a:ea typeface="Open Sans"/>
                <a:cs typeface="Open Sans"/>
              </a:defRPr>
            </a:lvl4pPr>
            <a:lvl5pPr>
              <a:defRPr sz="1600">
                <a:solidFill>
                  <a:srgbClr val="7F7F7F"/>
                </a:solidFill>
                <a:latin typeface="Open Sans"/>
                <a:ea typeface="Open Sans"/>
                <a:cs typeface="Open Sans"/>
              </a:defRPr>
            </a:lvl5pPr>
            <a:lvl6pPr eaLnBrk="0" fontAlgn="base" hangingPunct="0">
              <a:spcAft>
                <a:spcPct val="0"/>
              </a:spcAft>
              <a:buFont typeface="Arial" pitchFamily="34" charset="0"/>
              <a:buChar char="•"/>
              <a:defRPr sz="1600">
                <a:solidFill>
                  <a:srgbClr val="7F7F7F"/>
                </a:solidFill>
                <a:latin typeface="Open Sans"/>
                <a:ea typeface="Open Sans"/>
                <a:cs typeface="Open Sans"/>
              </a:defRPr>
            </a:lvl6pPr>
            <a:lvl7pPr eaLnBrk="0" fontAlgn="base" hangingPunct="0">
              <a:spcAft>
                <a:spcPct val="0"/>
              </a:spcAft>
              <a:defRPr sz="1600">
                <a:solidFill>
                  <a:srgbClr val="7F7F7F"/>
                </a:solidFill>
                <a:latin typeface="Open Sans"/>
                <a:ea typeface="Open Sans"/>
                <a:cs typeface="Open Sans"/>
              </a:defRPr>
            </a:lvl7pPr>
            <a:lvl8pPr eaLnBrk="0" fontAlgn="base" hangingPunct="0">
              <a:spcAft>
                <a:spcPct val="0"/>
              </a:spcAft>
              <a:buFont typeface="Arial" pitchFamily="34" charset="0"/>
              <a:buChar char="•"/>
              <a:defRPr sz="1600">
                <a:solidFill>
                  <a:srgbClr val="7F7F7F"/>
                </a:solidFill>
                <a:latin typeface="Open Sans"/>
                <a:ea typeface="Open Sans"/>
                <a:cs typeface="Open Sans"/>
              </a:defRPr>
            </a:lvl8pPr>
            <a:lvl9pPr eaLnBrk="0" fontAlgn="base" hangingPunct="0">
              <a:spcAft>
                <a:spcPct val="0"/>
              </a:spcAft>
              <a:defRPr sz="1600">
                <a:solidFill>
                  <a:srgbClr val="7F7F7F"/>
                </a:solidFill>
                <a:latin typeface="Open Sans"/>
                <a:ea typeface="Open Sans"/>
                <a:cs typeface="Open Sans"/>
              </a:defRPr>
            </a:lvl9pPr>
          </a:lstStyle>
          <a:p>
            <a:pPr eaLnBrk="1" hangingPunct="1">
              <a:spcBef>
                <a:spcPct val="20000"/>
              </a:spcBef>
              <a:buFont typeface="Arial" pitchFamily="34" charset="0"/>
              <a:buNone/>
            </a:pPr>
            <a:r>
              <a:rPr lang="es-ES" altLang="en-US" sz="1400" b="1">
                <a:solidFill>
                  <a:srgbClr val="898989"/>
                </a:solidFill>
              </a:rPr>
              <a:t>Unidad 5.2. Un marco para el desarrollo positivo de la juventud.</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058863" y="74613"/>
            <a:ext cx="4518025" cy="538162"/>
          </a:xfrm>
        </p:spPr>
        <p:txBody>
          <a:bodyPr/>
          <a:lstStyle/>
          <a:p>
            <a:pPr algn="l" eaLnBrk="1" hangingPunct="1"/>
            <a:r>
              <a:rPr lang="es-ES" altLang="es-ES" sz="1400" smtClean="0">
                <a:latin typeface="Open Sans"/>
                <a:ea typeface="Open Sans"/>
                <a:cs typeface="Open Sans"/>
              </a:rPr>
              <a:t>Unidad 1.1. Capacidad y desarrollo de capacidades</a:t>
            </a:r>
            <a:endParaRPr lang="en-US" altLang="es-ES" sz="1400" smtClean="0">
              <a:latin typeface="Open Sans"/>
              <a:ea typeface="Open Sans"/>
              <a:cs typeface="Open Sans"/>
            </a:endParaRPr>
          </a:p>
        </p:txBody>
      </p:sp>
      <p:pic>
        <p:nvPicPr>
          <p:cNvPr id="15365" name="Picture 5">
            <a:extLst/>
          </p:cNvPr>
          <p:cNvPicPr>
            <a:picLocks noChangeAspect="1" noChangeArrowheads="1"/>
          </p:cNvPicPr>
          <p:nvPr/>
        </p:nvPicPr>
        <p:blipFill>
          <a:blip r:embed="rId2"/>
          <a:srcRect/>
          <a:stretch>
            <a:fillRect/>
          </a:stretch>
        </p:blipFill>
        <p:spPr bwMode="auto">
          <a:xfrm>
            <a:off x="3867150" y="1181100"/>
            <a:ext cx="4138613" cy="2509838"/>
          </a:xfrm>
          <a:prstGeom prst="rect">
            <a:avLst/>
          </a:prstGeom>
          <a:ln>
            <a:noFill/>
          </a:ln>
          <a:effectLst>
            <a:outerShdw blurRad="292100" dist="139700" dir="2700000" algn="tl" rotWithShape="0">
              <a:srgbClr val="333333">
                <a:alpha val="65000"/>
              </a:srgbClr>
            </a:outerShdw>
          </a:effectLst>
        </p:spPr>
        <p:style>
          <a:lnRef idx="2">
            <a:schemeClr val="dk1"/>
          </a:lnRef>
          <a:fillRef idx="1">
            <a:schemeClr val="lt1"/>
          </a:fillRef>
          <a:effectRef idx="0">
            <a:schemeClr val="dk1"/>
          </a:effectRef>
          <a:fontRef idx="minor">
            <a:schemeClr val="dk1"/>
          </a:fontRef>
        </p:style>
      </p:pic>
      <p:pic>
        <p:nvPicPr>
          <p:cNvPr id="14340" name="Picture 4" descr="D:\Users\Ana\Dropbox\KINEZIOLOGIJA\PROJEKTI\2017\SAVE+\LOGOS\28616759_140088500144584_281738941848523249_o.jpg"/>
          <p:cNvPicPr>
            <a:picLocks noChangeAspect="1" noChangeArrowheads="1"/>
          </p:cNvPicPr>
          <p:nvPr/>
        </p:nvPicPr>
        <p:blipFill>
          <a:blip r:embed="rId3">
            <a:extLst>
              <a:ext uri="{28A0092B-C50C-407E-A947-70E740481C1C}">
                <a14:useLocalDpi xmlns:a14="http://schemas.microsoft.com/office/drawing/2010/main" val="0"/>
              </a:ext>
            </a:extLst>
          </a:blip>
          <a:srcRect l="24341" r="26637"/>
          <a:stretch>
            <a:fillRect/>
          </a:stretch>
        </p:blipFill>
        <p:spPr bwMode="auto">
          <a:xfrm>
            <a:off x="357188" y="142875"/>
            <a:ext cx="70167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C:\Users\Alex\Desktop\Loghi progetto\Erasmus+\eu_flag_co_funded_vect_pos_[cmyk]_right-[Convertit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063" y="4429125"/>
            <a:ext cx="190658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522538" y="4452938"/>
            <a:ext cx="6335712" cy="554037"/>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3" name="Rectángulo 2"/>
          <p:cNvSpPr/>
          <p:nvPr/>
        </p:nvSpPr>
        <p:spPr>
          <a:xfrm>
            <a:off x="727075" y="1266825"/>
            <a:ext cx="3136900" cy="2338388"/>
          </a:xfrm>
          <a:prstGeom prst="rect">
            <a:avLst/>
          </a:prstGeom>
        </p:spPr>
        <p:txBody>
          <a:bodyPr>
            <a:spAutoFit/>
          </a:bodyPr>
          <a:lstStyle/>
          <a:p>
            <a:pPr>
              <a:defRPr/>
            </a:pPr>
            <a:r>
              <a:rPr lang="es-ES" dirty="0">
                <a:solidFill>
                  <a:schemeClr val="bg1">
                    <a:lumMod val="50000"/>
                  </a:schemeClr>
                </a:solidFill>
                <a:latin typeface="Open Sans"/>
              </a:rPr>
              <a:t>El </a:t>
            </a:r>
            <a:r>
              <a:rPr lang="es-ES" sz="1600" dirty="0">
                <a:solidFill>
                  <a:schemeClr val="bg1">
                    <a:lumMod val="50000"/>
                  </a:schemeClr>
                </a:solidFill>
                <a:latin typeface="Open Sans"/>
              </a:rPr>
              <a:t>UNPD define el desarrollo de capacidades como el proceso a través del cual los individuos, organizaciones y sociedades obtienen, fortalecen y mantienen las capacidades para establecer y alcanzar sus propios objetivos de desarrollo a lo largo del tiempo.</a:t>
            </a:r>
          </a:p>
        </p:txBody>
      </p:sp>
    </p:spTree>
  </p:cSld>
  <p:clrMapOvr>
    <a:masterClrMapping/>
  </p:clrMapOvr>
  <p:transition spd="med">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79450" y="339725"/>
            <a:ext cx="7786688" cy="431800"/>
          </a:xfrm>
        </p:spPr>
        <p:txBody>
          <a:bodyPr/>
          <a:lstStyle/>
          <a:p>
            <a:pPr algn="l">
              <a:defRPr/>
            </a:pPr>
            <a:r>
              <a:rPr lang="sr-Latn-RS" sz="1400" dirty="0"/>
              <a:t/>
            </a:r>
            <a:br>
              <a:rPr lang="sr-Latn-RS" sz="1400" dirty="0"/>
            </a:br>
            <a:r>
              <a:rPr lang="sr-Latn-RS" sz="1400" dirty="0"/>
              <a:t/>
            </a:r>
            <a:br>
              <a:rPr lang="sr-Latn-RS" sz="1400" dirty="0"/>
            </a:br>
            <a:r>
              <a:rPr lang="sr-Latn-RS" sz="1400" dirty="0"/>
              <a:t/>
            </a:r>
            <a:br>
              <a:rPr lang="sr-Latn-RS" sz="1400" dirty="0"/>
            </a:br>
            <a:r>
              <a:rPr lang="sr-Latn-RS" sz="1400" dirty="0"/>
              <a:t/>
            </a:r>
            <a:br>
              <a:rPr lang="sr-Latn-RS" sz="1400" dirty="0"/>
            </a:br>
            <a:r>
              <a:rPr lang="sr-Latn-RS" sz="1400" dirty="0"/>
              <a:t/>
            </a:r>
            <a:br>
              <a:rPr lang="sr-Latn-RS" sz="1400" dirty="0"/>
            </a:br>
            <a:r>
              <a:rPr lang="sr-Latn-RS" sz="1400" dirty="0"/>
              <a:t/>
            </a:r>
            <a:br>
              <a:rPr lang="sr-Latn-RS" sz="1400" dirty="0"/>
            </a:br>
            <a:r>
              <a:rPr lang="sr-Latn-RS" sz="1400" dirty="0"/>
              <a:t/>
            </a:r>
            <a:br>
              <a:rPr lang="sr-Latn-RS" sz="1400" dirty="0"/>
            </a:br>
            <a:r>
              <a:rPr lang="es-ES" sz="1400" dirty="0"/>
              <a:t>Unidad 5.2. Un marco para el desarrollo positivo de la </a:t>
            </a:r>
            <a:r>
              <a:rPr lang="es-ES" sz="1400" dirty="0" smtClean="0"/>
              <a:t>juventud.</a:t>
            </a:r>
            <a:endParaRPr lang="en-US" sz="1400" dirty="0"/>
          </a:p>
        </p:txBody>
      </p:sp>
      <p:sp>
        <p:nvSpPr>
          <p:cNvPr id="88067" name="Content Placeholder 2"/>
          <p:cNvSpPr>
            <a:spLocks noGrp="1"/>
          </p:cNvSpPr>
          <p:nvPr>
            <p:ph idx="1"/>
          </p:nvPr>
        </p:nvSpPr>
        <p:spPr>
          <a:xfrm>
            <a:off x="900113" y="1200150"/>
            <a:ext cx="7786687" cy="2871788"/>
          </a:xfrm>
        </p:spPr>
        <p:txBody>
          <a:bodyPr/>
          <a:lstStyle/>
          <a:p>
            <a:pPr algn="just" eaLnBrk="1" hangingPunct="1">
              <a:lnSpc>
                <a:spcPct val="150000"/>
              </a:lnSpc>
            </a:pPr>
            <a:r>
              <a:rPr lang="es-ES" altLang="en-US" sz="1800" dirty="0" smtClean="0">
                <a:solidFill>
                  <a:srgbClr val="898989"/>
                </a:solidFill>
                <a:latin typeface="Open Sans"/>
                <a:ea typeface="Open Sans"/>
                <a:cs typeface="Open Sans"/>
              </a:rPr>
              <a:t>Hay tres características de los entrenadores académicos que se correlacionan fuertemente con los resultados académicos exitosos</a:t>
            </a:r>
          </a:p>
          <a:p>
            <a:pPr algn="just" eaLnBrk="1" hangingPunct="1">
              <a:lnSpc>
                <a:spcPct val="150000"/>
              </a:lnSpc>
            </a:pPr>
            <a:r>
              <a:rPr lang="es-ES" altLang="en-US" sz="1800" dirty="0" smtClean="0">
                <a:solidFill>
                  <a:srgbClr val="898989"/>
                </a:solidFill>
                <a:latin typeface="Open Sans"/>
                <a:ea typeface="Open Sans"/>
                <a:cs typeface="Open Sans"/>
              </a:rPr>
              <a:t>Estas características son:</a:t>
            </a:r>
          </a:p>
          <a:p>
            <a:pPr marL="0" indent="0" algn="just" eaLnBrk="1" hangingPunct="1">
              <a:lnSpc>
                <a:spcPct val="150000"/>
              </a:lnSpc>
              <a:buFont typeface="Arial" pitchFamily="34" charset="0"/>
              <a:buNone/>
            </a:pPr>
            <a:r>
              <a:rPr lang="es-ES" altLang="en-US" sz="1800" dirty="0" smtClean="0">
                <a:solidFill>
                  <a:srgbClr val="898989"/>
                </a:solidFill>
                <a:latin typeface="Open Sans"/>
                <a:ea typeface="Open Sans"/>
                <a:cs typeface="Open Sans"/>
              </a:rPr>
              <a:t>a) Empatía</a:t>
            </a:r>
          </a:p>
          <a:p>
            <a:pPr marL="0" indent="0" algn="just" eaLnBrk="1" hangingPunct="1">
              <a:lnSpc>
                <a:spcPct val="150000"/>
              </a:lnSpc>
              <a:buFont typeface="Arial" pitchFamily="34" charset="0"/>
              <a:buNone/>
            </a:pPr>
            <a:r>
              <a:rPr lang="es-ES" altLang="en-US" sz="1800" dirty="0" smtClean="0">
                <a:solidFill>
                  <a:srgbClr val="898989"/>
                </a:solidFill>
                <a:latin typeface="Open Sans"/>
                <a:ea typeface="Open Sans"/>
                <a:cs typeface="Open Sans"/>
              </a:rPr>
              <a:t>b) Mantener expectativas altas y positivas para los individuos</a:t>
            </a:r>
          </a:p>
          <a:p>
            <a:pPr marL="0" indent="0" algn="just" eaLnBrk="1" hangingPunct="1">
              <a:lnSpc>
                <a:spcPct val="150000"/>
              </a:lnSpc>
              <a:buFont typeface="Arial" pitchFamily="34" charset="0"/>
              <a:buNone/>
            </a:pPr>
            <a:r>
              <a:rPr lang="es-ES" altLang="en-US" sz="1800" dirty="0" smtClean="0">
                <a:solidFill>
                  <a:srgbClr val="898989"/>
                </a:solidFill>
                <a:latin typeface="Open Sans"/>
                <a:ea typeface="Open Sans"/>
                <a:cs typeface="Open Sans"/>
              </a:rPr>
              <a:t>c) Defensa</a:t>
            </a:r>
            <a:endParaRPr lang="en-US" altLang="en-US" sz="1800" dirty="0" smtClean="0">
              <a:solidFill>
                <a:srgbClr val="898989"/>
              </a:solidFill>
              <a:latin typeface="Open Sans"/>
              <a:ea typeface="Open Sans"/>
              <a:cs typeface="Open Sans"/>
            </a:endParaRPr>
          </a:p>
        </p:txBody>
      </p:sp>
      <p:pic>
        <p:nvPicPr>
          <p:cNvPr id="88068"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938" y="4298950"/>
            <a:ext cx="190658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p:cNvPr>
          <p:cNvSpPr txBox="1"/>
          <p:nvPr/>
        </p:nvSpPr>
        <p:spPr>
          <a:xfrm>
            <a:off x="2484438" y="4321175"/>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pic>
        <p:nvPicPr>
          <p:cNvPr id="88070" name="Picture 5"/>
          <p:cNvPicPr>
            <a:picLocks noChangeAspect="1" noChangeArrowheads="1"/>
          </p:cNvPicPr>
          <p:nvPr/>
        </p:nvPicPr>
        <p:blipFill>
          <a:blip r:embed="rId3">
            <a:extLst>
              <a:ext uri="{28A0092B-C50C-407E-A947-70E740481C1C}">
                <a14:useLocalDpi xmlns:a14="http://schemas.microsoft.com/office/drawing/2010/main" val="0"/>
              </a:ext>
            </a:extLst>
          </a:blip>
          <a:srcRect l="38188" t="17801" r="57875" b="73799"/>
          <a:stretch>
            <a:fillRect/>
          </a:stretch>
        </p:blipFill>
        <p:spPr bwMode="auto">
          <a:xfrm>
            <a:off x="88900" y="196850"/>
            <a:ext cx="595313"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77863" y="196850"/>
            <a:ext cx="7927975" cy="636588"/>
          </a:xfrm>
        </p:spPr>
        <p:txBody>
          <a:bodyPr/>
          <a:lstStyle/>
          <a:p>
            <a:pPr algn="l">
              <a:lnSpc>
                <a:spcPct val="100000"/>
              </a:lnSpc>
              <a:defRPr/>
            </a:pPr>
            <a:r>
              <a:rPr lang="sr-Latn-RS" sz="1400" dirty="0"/>
              <a:t/>
            </a:r>
            <a:br>
              <a:rPr lang="sr-Latn-RS" sz="1400" dirty="0"/>
            </a:br>
            <a:r>
              <a:rPr lang="sr-Latn-RS" sz="1400" dirty="0"/>
              <a:t/>
            </a:r>
            <a:br>
              <a:rPr lang="sr-Latn-RS" sz="1400" dirty="0"/>
            </a:br>
            <a:r>
              <a:rPr lang="sr-Latn-RS" sz="1400" dirty="0"/>
              <a:t/>
            </a:r>
            <a:br>
              <a:rPr lang="sr-Latn-RS" sz="1400" dirty="0"/>
            </a:br>
            <a:r>
              <a:rPr lang="sr-Latn-RS" sz="1400" dirty="0"/>
              <a:t/>
            </a:r>
            <a:br>
              <a:rPr lang="sr-Latn-RS" sz="1400" dirty="0"/>
            </a:br>
            <a:r>
              <a:rPr lang="sr-Latn-RS" sz="1400" dirty="0"/>
              <a:t/>
            </a:r>
            <a:br>
              <a:rPr lang="sr-Latn-RS" sz="1400" dirty="0"/>
            </a:br>
            <a:r>
              <a:rPr lang="sr-Latn-RS" sz="1400" dirty="0"/>
              <a:t/>
            </a:r>
            <a:br>
              <a:rPr lang="sr-Latn-RS" sz="1400" dirty="0"/>
            </a:br>
            <a:r>
              <a:rPr lang="sr-Latn-RS" sz="1400" dirty="0"/>
              <a:t/>
            </a:r>
            <a:br>
              <a:rPr lang="sr-Latn-RS" sz="1400" dirty="0"/>
            </a:br>
            <a:r>
              <a:rPr lang="sr-Latn-RS" sz="1400" dirty="0"/>
              <a:t/>
            </a:r>
            <a:br>
              <a:rPr lang="sr-Latn-RS" sz="1400" dirty="0"/>
            </a:br>
            <a:r>
              <a:rPr lang="sr-Latn-RS" sz="1400" dirty="0"/>
              <a:t/>
            </a:r>
            <a:br>
              <a:rPr lang="sr-Latn-RS" sz="1400" dirty="0"/>
            </a:br>
            <a:r>
              <a:rPr lang="sr-Latn-RS" sz="1400" dirty="0"/>
              <a:t/>
            </a:r>
            <a:br>
              <a:rPr lang="sr-Latn-RS" sz="1400" dirty="0"/>
            </a:br>
            <a:r>
              <a:rPr lang="sr-Latn-RS" sz="1400" dirty="0"/>
              <a:t/>
            </a:r>
            <a:br>
              <a:rPr lang="sr-Latn-RS" sz="1400" dirty="0"/>
            </a:br>
            <a:r>
              <a:rPr lang="sr-Latn-RS" sz="1400" dirty="0"/>
              <a:t/>
            </a:r>
            <a:br>
              <a:rPr lang="sr-Latn-RS" sz="1400" dirty="0"/>
            </a:br>
            <a:r>
              <a:rPr lang="sr-Latn-RS" sz="1400" dirty="0"/>
              <a:t/>
            </a:r>
            <a:br>
              <a:rPr lang="sr-Latn-RS" sz="1400" dirty="0"/>
            </a:br>
            <a:r>
              <a:rPr lang="sr-Latn-RS" sz="1400" dirty="0"/>
              <a:t/>
            </a:r>
            <a:br>
              <a:rPr lang="sr-Latn-RS" sz="1400" dirty="0"/>
            </a:br>
            <a:r>
              <a:rPr lang="sr-Latn-RS" sz="1400" dirty="0"/>
              <a:t/>
            </a:r>
            <a:br>
              <a:rPr lang="sr-Latn-RS" sz="1400" dirty="0"/>
            </a:br>
            <a:r>
              <a:rPr lang="sr-Latn-RS" sz="1400" dirty="0"/>
              <a:t/>
            </a:r>
            <a:br>
              <a:rPr lang="sr-Latn-RS" sz="1400" dirty="0"/>
            </a:br>
            <a:r>
              <a:rPr lang="lt-LT" sz="1400" dirty="0"/>
              <a:t/>
            </a:r>
            <a:br>
              <a:rPr lang="lt-LT" sz="1400" dirty="0"/>
            </a:br>
            <a:r>
              <a:rPr lang="es-ES" sz="1400" dirty="0"/>
              <a:t>Unidad 5.3. Uso de educación física de calidad para promover el desarrollo positivo de la juventud</a:t>
            </a:r>
            <a:r>
              <a:rPr lang="es-ES" sz="1400" dirty="0" smtClean="0"/>
              <a:t>.</a:t>
            </a:r>
            <a:endParaRPr lang="en-US" sz="1400" dirty="0"/>
          </a:p>
        </p:txBody>
      </p:sp>
      <p:sp>
        <p:nvSpPr>
          <p:cNvPr id="3" name="Content Placeholder 2">
            <a:extLst/>
          </p:cNvPr>
          <p:cNvSpPr>
            <a:spLocks noGrp="1"/>
          </p:cNvSpPr>
          <p:nvPr>
            <p:ph idx="1"/>
          </p:nvPr>
        </p:nvSpPr>
        <p:spPr>
          <a:xfrm>
            <a:off x="385763" y="996950"/>
            <a:ext cx="8220075" cy="3014663"/>
          </a:xfrm>
        </p:spPr>
        <p:txBody>
          <a:bodyPr/>
          <a:lstStyle/>
          <a:p>
            <a:pPr marL="0" indent="0" algn="just" eaLnBrk="1" hangingPunct="1">
              <a:buFont typeface="Arial" pitchFamily="34" charset="0"/>
              <a:buNone/>
              <a:defRPr/>
            </a:pPr>
            <a:r>
              <a:rPr lang="es-ES" sz="1600" dirty="0">
                <a:solidFill>
                  <a:srgbClr val="898989"/>
                </a:solidFill>
                <a:latin typeface="Open Sans"/>
                <a:ea typeface="Open Sans"/>
                <a:cs typeface="Open Sans"/>
              </a:rPr>
              <a:t>Los expertos conocidos en todo el mundo están de acuerdo en que hay una lista de características de un programa de educación física de calidad</a:t>
            </a:r>
            <a:r>
              <a:rPr lang="es-ES" sz="1600" dirty="0" smtClean="0">
                <a:solidFill>
                  <a:srgbClr val="898989"/>
                </a:solidFill>
                <a:latin typeface="Open Sans"/>
                <a:ea typeface="Open Sans"/>
                <a:cs typeface="Open Sans"/>
              </a:rPr>
              <a:t>:</a:t>
            </a:r>
          </a:p>
          <a:p>
            <a:pPr marL="0" indent="0" algn="just" eaLnBrk="1" hangingPunct="1">
              <a:buFont typeface="Arial" pitchFamily="34" charset="0"/>
              <a:buNone/>
              <a:defRPr/>
            </a:pPr>
            <a:endParaRPr lang="es-ES" sz="1600" dirty="0">
              <a:solidFill>
                <a:srgbClr val="898989"/>
              </a:solidFill>
              <a:latin typeface="Open Sans"/>
              <a:ea typeface="Open Sans"/>
              <a:cs typeface="Open Sans"/>
            </a:endParaRPr>
          </a:p>
          <a:p>
            <a:pPr algn="just" eaLnBrk="1" hangingPunct="1">
              <a:defRPr/>
            </a:pPr>
            <a:r>
              <a:rPr lang="es-ES" sz="1600" dirty="0">
                <a:solidFill>
                  <a:srgbClr val="898989"/>
                </a:solidFill>
                <a:latin typeface="Open Sans"/>
                <a:ea typeface="Open Sans"/>
                <a:cs typeface="Open Sans"/>
              </a:rPr>
              <a:t>Se centra en el </a:t>
            </a:r>
            <a:r>
              <a:rPr lang="es-ES" sz="1600" dirty="0" smtClean="0">
                <a:solidFill>
                  <a:srgbClr val="898989"/>
                </a:solidFill>
                <a:latin typeface="Open Sans"/>
                <a:ea typeface="Open Sans"/>
                <a:cs typeface="Open Sans"/>
              </a:rPr>
              <a:t>niño</a:t>
            </a:r>
            <a:endParaRPr lang="es-ES" sz="1600" dirty="0">
              <a:solidFill>
                <a:srgbClr val="898989"/>
              </a:solidFill>
              <a:latin typeface="Open Sans"/>
              <a:ea typeface="Open Sans"/>
              <a:cs typeface="Open Sans"/>
            </a:endParaRPr>
          </a:p>
          <a:p>
            <a:pPr algn="just" eaLnBrk="1" hangingPunct="1">
              <a:defRPr/>
            </a:pPr>
            <a:r>
              <a:rPr lang="es-ES" sz="1600" dirty="0">
                <a:solidFill>
                  <a:srgbClr val="898989"/>
                </a:solidFill>
                <a:latin typeface="Open Sans"/>
                <a:ea typeface="Open Sans"/>
                <a:cs typeface="Open Sans"/>
              </a:rPr>
              <a:t>Crea un ambiente </a:t>
            </a:r>
            <a:r>
              <a:rPr lang="es-ES" sz="1600" dirty="0" smtClean="0">
                <a:solidFill>
                  <a:srgbClr val="898989"/>
                </a:solidFill>
                <a:latin typeface="Open Sans"/>
                <a:ea typeface="Open Sans"/>
                <a:cs typeface="Open Sans"/>
              </a:rPr>
              <a:t>positivo</a:t>
            </a:r>
            <a:endParaRPr lang="es-ES" sz="1600" dirty="0">
              <a:solidFill>
                <a:srgbClr val="898989"/>
              </a:solidFill>
              <a:latin typeface="Open Sans"/>
              <a:ea typeface="Open Sans"/>
              <a:cs typeface="Open Sans"/>
            </a:endParaRPr>
          </a:p>
          <a:p>
            <a:pPr algn="just" eaLnBrk="1" hangingPunct="1">
              <a:defRPr/>
            </a:pPr>
            <a:r>
              <a:rPr lang="es-ES" sz="1600" dirty="0">
                <a:solidFill>
                  <a:srgbClr val="898989"/>
                </a:solidFill>
                <a:latin typeface="Open Sans"/>
                <a:ea typeface="Open Sans"/>
                <a:cs typeface="Open Sans"/>
              </a:rPr>
              <a:t>Desarrolla las habilidades y el conocimiento necesarios para alimentar la independencia </a:t>
            </a:r>
            <a:r>
              <a:rPr lang="es-ES" sz="1600" dirty="0" smtClean="0">
                <a:solidFill>
                  <a:srgbClr val="898989"/>
                </a:solidFill>
                <a:latin typeface="Open Sans"/>
                <a:ea typeface="Open Sans"/>
                <a:cs typeface="Open Sans"/>
              </a:rPr>
              <a:t>y a  </a:t>
            </a:r>
            <a:r>
              <a:rPr lang="es-ES" sz="1600" dirty="0">
                <a:solidFill>
                  <a:srgbClr val="898989"/>
                </a:solidFill>
                <a:latin typeface="Open Sans"/>
                <a:ea typeface="Open Sans"/>
                <a:cs typeface="Open Sans"/>
              </a:rPr>
              <a:t>los estudiantes </a:t>
            </a:r>
            <a:r>
              <a:rPr lang="es-ES" sz="1600" dirty="0" smtClean="0">
                <a:solidFill>
                  <a:srgbClr val="898989"/>
                </a:solidFill>
                <a:latin typeface="Open Sans"/>
                <a:ea typeface="Open Sans"/>
                <a:cs typeface="Open Sans"/>
              </a:rPr>
              <a:t>independientes</a:t>
            </a:r>
            <a:endParaRPr lang="es-ES" sz="1600" dirty="0">
              <a:solidFill>
                <a:srgbClr val="898989"/>
              </a:solidFill>
              <a:latin typeface="Open Sans"/>
              <a:ea typeface="Open Sans"/>
              <a:cs typeface="Open Sans"/>
            </a:endParaRPr>
          </a:p>
          <a:p>
            <a:pPr algn="just" eaLnBrk="1" hangingPunct="1">
              <a:defRPr/>
            </a:pPr>
            <a:r>
              <a:rPr lang="es-ES" sz="1600" dirty="0">
                <a:solidFill>
                  <a:srgbClr val="898989"/>
                </a:solidFill>
                <a:latin typeface="Open Sans"/>
                <a:ea typeface="Open Sans"/>
                <a:cs typeface="Open Sans"/>
              </a:rPr>
              <a:t>Incorpora los derechos humanos, la equidad de género y la educación para la paz (Consejo Internacional de Salud, Educación Física, Recreación, Deporte y Danza 2001)</a:t>
            </a:r>
          </a:p>
          <a:p>
            <a:pPr algn="ctr" eaLnBrk="1" hangingPunct="1">
              <a:defRPr/>
            </a:pPr>
            <a:r>
              <a:rPr lang="es-ES" sz="1600" dirty="0">
                <a:solidFill>
                  <a:srgbClr val="898989"/>
                </a:solidFill>
                <a:latin typeface="Open Sans"/>
                <a:ea typeface="Open Sans"/>
                <a:cs typeface="Open Sans"/>
              </a:rPr>
              <a:t>¿Ejemplos de buenas prácticas?</a:t>
            </a:r>
            <a:endParaRPr lang="en-US" sz="1600" dirty="0">
              <a:solidFill>
                <a:srgbClr val="898989"/>
              </a:solidFill>
              <a:latin typeface="Open Sans"/>
              <a:ea typeface="Open Sans"/>
              <a:cs typeface="Open Sans"/>
            </a:endParaRPr>
          </a:p>
          <a:p>
            <a:pPr>
              <a:defRPr/>
            </a:pPr>
            <a:endParaRPr lang="en-US" dirty="0"/>
          </a:p>
        </p:txBody>
      </p:sp>
      <p:pic>
        <p:nvPicPr>
          <p:cNvPr id="89092"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763" y="4481513"/>
            <a:ext cx="1906587"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p:cNvPr>
          <p:cNvSpPr txBox="1"/>
          <p:nvPr/>
        </p:nvSpPr>
        <p:spPr>
          <a:xfrm>
            <a:off x="2484438" y="4481513"/>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pic>
        <p:nvPicPr>
          <p:cNvPr id="89094" name="Picture 5"/>
          <p:cNvPicPr>
            <a:picLocks noChangeAspect="1" noChangeArrowheads="1"/>
          </p:cNvPicPr>
          <p:nvPr/>
        </p:nvPicPr>
        <p:blipFill>
          <a:blip r:embed="rId3">
            <a:extLst>
              <a:ext uri="{28A0092B-C50C-407E-A947-70E740481C1C}">
                <a14:useLocalDpi xmlns:a14="http://schemas.microsoft.com/office/drawing/2010/main" val="0"/>
              </a:ext>
            </a:extLst>
          </a:blip>
          <a:srcRect l="38188" t="17801" r="57875" b="73799"/>
          <a:stretch>
            <a:fillRect/>
          </a:stretch>
        </p:blipFill>
        <p:spPr bwMode="auto">
          <a:xfrm>
            <a:off x="88900" y="196850"/>
            <a:ext cx="595313"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p:cNvPr>
          <p:cNvSpPr>
            <a:spLocks noGrp="1"/>
          </p:cNvSpPr>
          <p:nvPr>
            <p:ph idx="1"/>
          </p:nvPr>
        </p:nvSpPr>
        <p:spPr>
          <a:xfrm>
            <a:off x="468313" y="1200150"/>
            <a:ext cx="8218487" cy="2943225"/>
          </a:xfrm>
        </p:spPr>
        <p:txBody>
          <a:bodyPr/>
          <a:lstStyle/>
          <a:p>
            <a:pPr>
              <a:buFont typeface="Arial" pitchFamily="34" charset="0"/>
              <a:buNone/>
              <a:defRPr/>
            </a:pPr>
            <a:r>
              <a:rPr lang="es-ES" sz="1800" dirty="0" smtClean="0"/>
              <a:t>      Los </a:t>
            </a:r>
            <a:r>
              <a:rPr lang="es-ES" sz="1800" dirty="0"/>
              <a:t>programas de educación física de calidad adoptan un enfoque </a:t>
            </a:r>
            <a:r>
              <a:rPr lang="es-ES" sz="1800" dirty="0" smtClean="0">
                <a:solidFill>
                  <a:schemeClr val="bg1">
                    <a:lumMod val="50000"/>
                  </a:schemeClr>
                </a:solidFill>
              </a:rPr>
              <a:t>holístico</a:t>
            </a:r>
            <a:r>
              <a:rPr lang="es-ES" sz="1800" dirty="0" smtClean="0">
                <a:solidFill>
                  <a:srgbClr val="C00000"/>
                </a:solidFill>
              </a:rPr>
              <a:t> </a:t>
            </a:r>
            <a:r>
              <a:rPr lang="es-ES" sz="1800" dirty="0" smtClean="0"/>
              <a:t>para </a:t>
            </a:r>
            <a:r>
              <a:rPr lang="es-ES" sz="1800" dirty="0"/>
              <a:t>fomentar la mejora en las cuatro áreas principales del desarrollo positivo de los jóvenes</a:t>
            </a:r>
            <a:r>
              <a:rPr lang="es-ES" sz="1800" dirty="0" smtClean="0"/>
              <a:t>:</a:t>
            </a:r>
          </a:p>
          <a:p>
            <a:pPr>
              <a:buFont typeface="Arial" pitchFamily="34" charset="0"/>
              <a:buNone/>
              <a:defRPr/>
            </a:pPr>
            <a:endParaRPr lang="es-ES" sz="1800" dirty="0"/>
          </a:p>
          <a:p>
            <a:pPr>
              <a:buFont typeface="Arial" pitchFamily="34" charset="0"/>
              <a:buNone/>
              <a:defRPr/>
            </a:pPr>
            <a:r>
              <a:rPr lang="es-ES" sz="1800" dirty="0"/>
              <a:t>a) </a:t>
            </a:r>
            <a:r>
              <a:rPr lang="es-ES" sz="1800" dirty="0" smtClean="0"/>
              <a:t>físico</a:t>
            </a:r>
            <a:endParaRPr lang="es-ES" sz="1800" dirty="0"/>
          </a:p>
          <a:p>
            <a:pPr>
              <a:buFont typeface="Arial" pitchFamily="34" charset="0"/>
              <a:buNone/>
              <a:defRPr/>
            </a:pPr>
            <a:r>
              <a:rPr lang="es-ES" sz="1800" dirty="0" smtClean="0"/>
              <a:t>b) intelectual</a:t>
            </a:r>
            <a:endParaRPr lang="es-ES" sz="1800" dirty="0"/>
          </a:p>
          <a:p>
            <a:pPr>
              <a:buFont typeface="Arial" pitchFamily="34" charset="0"/>
              <a:buNone/>
              <a:defRPr/>
            </a:pPr>
            <a:r>
              <a:rPr lang="es-ES" sz="1800" dirty="0" smtClean="0"/>
              <a:t>c) psicológico </a:t>
            </a:r>
            <a:r>
              <a:rPr lang="es-ES" sz="1800" dirty="0"/>
              <a:t>/ emocional</a:t>
            </a:r>
          </a:p>
          <a:p>
            <a:pPr>
              <a:buFont typeface="Arial" pitchFamily="34" charset="0"/>
              <a:buNone/>
              <a:defRPr/>
            </a:pPr>
            <a:r>
              <a:rPr lang="es-ES" sz="1800" dirty="0" smtClean="0"/>
              <a:t>d) desarrollo social</a:t>
            </a:r>
            <a:endParaRPr lang="en-US" sz="1800" dirty="0"/>
          </a:p>
        </p:txBody>
      </p:sp>
      <p:pic>
        <p:nvPicPr>
          <p:cNvPr id="9011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6388" y="2406650"/>
            <a:ext cx="2560637"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4" descr="C:\Users\Alex\Desktop\Loghi progetto\Erasmus+\eu_flag_co_funded_vect_pos_[cmyk]_right-[Convertit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763" y="4386263"/>
            <a:ext cx="1906587"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4">
            <a:extLst/>
          </p:cNvPr>
          <p:cNvSpPr txBox="1"/>
          <p:nvPr/>
        </p:nvSpPr>
        <p:spPr>
          <a:xfrm>
            <a:off x="2484438" y="4408488"/>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pic>
        <p:nvPicPr>
          <p:cNvPr id="90118" name="Picture 6"/>
          <p:cNvPicPr>
            <a:picLocks noChangeAspect="1" noChangeArrowheads="1"/>
          </p:cNvPicPr>
          <p:nvPr/>
        </p:nvPicPr>
        <p:blipFill>
          <a:blip r:embed="rId4">
            <a:extLst>
              <a:ext uri="{28A0092B-C50C-407E-A947-70E740481C1C}">
                <a14:useLocalDpi xmlns:a14="http://schemas.microsoft.com/office/drawing/2010/main" val="0"/>
              </a:ext>
            </a:extLst>
          </a:blip>
          <a:srcRect l="38188" t="17801" r="57875" b="73799"/>
          <a:stretch>
            <a:fillRect/>
          </a:stretch>
        </p:blipFill>
        <p:spPr bwMode="auto">
          <a:xfrm>
            <a:off x="88900" y="196850"/>
            <a:ext cx="595313"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p:cNvPr>
          <p:cNvSpPr>
            <a:spLocks noGrp="1"/>
          </p:cNvSpPr>
          <p:nvPr>
            <p:ph type="title"/>
          </p:nvPr>
        </p:nvSpPr>
        <p:spPr>
          <a:xfrm>
            <a:off x="677863" y="339725"/>
            <a:ext cx="7788275" cy="493713"/>
          </a:xfrm>
        </p:spPr>
        <p:txBody>
          <a:bodyPr/>
          <a:lstStyle/>
          <a:p>
            <a:pPr algn="l">
              <a:lnSpc>
                <a:spcPct val="100000"/>
              </a:lnSpc>
              <a:defRPr/>
            </a:pPr>
            <a:r>
              <a:rPr lang="es-ES" sz="1400" dirty="0"/>
              <a:t>Unidad 5.3. Uso de educación física de calidad para promover el desarrollo positivo de la juventud.</a:t>
            </a:r>
            <a:endParaRPr lang="en-US" sz="1400" dirty="0"/>
          </a:p>
        </p:txBody>
      </p:sp>
    </p:spTree>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47700" y="196850"/>
            <a:ext cx="8002588" cy="558800"/>
          </a:xfrm>
        </p:spPr>
        <p:txBody>
          <a:bodyPr/>
          <a:lstStyle/>
          <a:p>
            <a:pPr algn="l" eaLnBrk="1" hangingPunct="1">
              <a:lnSpc>
                <a:spcPct val="100000"/>
              </a:lnSpc>
              <a:defRPr/>
            </a:pPr>
            <a:r>
              <a:rPr lang="es-ES" sz="1400" dirty="0"/>
              <a:t>Unidad 5.3. Uso de educación física de calidad para promover el desarrollo positivo de </a:t>
            </a:r>
            <a:r>
              <a:rPr lang="es-ES" sz="1400" dirty="0" smtClean="0"/>
              <a:t>la juventud</a:t>
            </a:r>
            <a:r>
              <a:rPr lang="es-ES" sz="1400" dirty="0"/>
              <a:t>.</a:t>
            </a:r>
            <a:endParaRPr lang="en-US" sz="1400" dirty="0"/>
          </a:p>
        </p:txBody>
      </p:sp>
      <p:sp>
        <p:nvSpPr>
          <p:cNvPr id="91139" name="Content Placeholder 2"/>
          <p:cNvSpPr>
            <a:spLocks noGrp="1"/>
          </p:cNvSpPr>
          <p:nvPr>
            <p:ph idx="1"/>
          </p:nvPr>
        </p:nvSpPr>
        <p:spPr>
          <a:xfrm>
            <a:off x="376238" y="1020763"/>
            <a:ext cx="8310562" cy="3270250"/>
          </a:xfrm>
        </p:spPr>
        <p:txBody>
          <a:bodyPr/>
          <a:lstStyle/>
          <a:p>
            <a:pPr algn="just"/>
            <a:r>
              <a:rPr lang="es-ES" altLang="es-ES" sz="1800" dirty="0" smtClean="0">
                <a:latin typeface="Open Sans"/>
                <a:ea typeface="Open Sans"/>
                <a:cs typeface="Open Sans"/>
              </a:rPr>
              <a:t>El desarrollo positivo no resulta solo por participar en la actividad deportiva</a:t>
            </a:r>
          </a:p>
          <a:p>
            <a:pPr algn="just"/>
            <a:r>
              <a:rPr lang="es-ES" altLang="es-ES" sz="1800" dirty="0" smtClean="0">
                <a:latin typeface="Open Sans"/>
                <a:ea typeface="Open Sans"/>
                <a:cs typeface="Open Sans"/>
              </a:rPr>
              <a:t>El desarrollo positivo dependerá de cómo se entregan y experimentan los programas y de cómo la organización deportiva facilita las normas sociales positivas</a:t>
            </a:r>
          </a:p>
          <a:p>
            <a:pPr algn="just"/>
            <a:r>
              <a:rPr lang="es-ES" altLang="es-ES" sz="1800" dirty="0" smtClean="0">
                <a:latin typeface="Open Sans"/>
                <a:ea typeface="Open Sans"/>
                <a:cs typeface="Open Sans"/>
              </a:rPr>
              <a:t>Los programas deportivos pueden ayudar a promover el desarrollo positivo entre los jóvenes.</a:t>
            </a:r>
          </a:p>
          <a:p>
            <a:pPr algn="just"/>
            <a:r>
              <a:rPr lang="es-ES" altLang="es-ES" sz="1800" dirty="0" smtClean="0">
                <a:latin typeface="Open Sans"/>
                <a:ea typeface="Open Sans"/>
                <a:cs typeface="Open Sans"/>
              </a:rPr>
              <a:t>El deporte puede ser un excelente contexto para enseñar a los jóvenes a desarrollar iniciativas, regular las emociones y aprender a trabajar en equipo.</a:t>
            </a:r>
          </a:p>
          <a:p>
            <a:pPr algn="just"/>
            <a:r>
              <a:rPr lang="es-ES" altLang="es-ES" sz="1800" dirty="0" smtClean="0">
                <a:latin typeface="Open Sans"/>
                <a:ea typeface="Open Sans"/>
                <a:cs typeface="Open Sans"/>
              </a:rPr>
              <a:t>Para promover otros resultados positivos, los líderes deportivos deben utilizar objetivos y técnicas específicas.</a:t>
            </a:r>
            <a:endParaRPr lang="en-US" altLang="es-ES" sz="1800" dirty="0" smtClean="0">
              <a:latin typeface="Open Sans"/>
              <a:ea typeface="Open Sans"/>
              <a:cs typeface="Open Sans"/>
            </a:endParaRPr>
          </a:p>
        </p:txBody>
      </p:sp>
      <p:pic>
        <p:nvPicPr>
          <p:cNvPr id="91140"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238" y="4445000"/>
            <a:ext cx="190658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p:cNvPr>
          <p:cNvSpPr txBox="1"/>
          <p:nvPr/>
        </p:nvSpPr>
        <p:spPr>
          <a:xfrm>
            <a:off x="2484438" y="4481513"/>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pic>
        <p:nvPicPr>
          <p:cNvPr id="91142" name="Picture 5"/>
          <p:cNvPicPr>
            <a:picLocks noChangeAspect="1" noChangeArrowheads="1"/>
          </p:cNvPicPr>
          <p:nvPr/>
        </p:nvPicPr>
        <p:blipFill>
          <a:blip r:embed="rId3">
            <a:extLst>
              <a:ext uri="{28A0092B-C50C-407E-A947-70E740481C1C}">
                <a14:useLocalDpi xmlns:a14="http://schemas.microsoft.com/office/drawing/2010/main" val="0"/>
              </a:ext>
            </a:extLst>
          </a:blip>
          <a:srcRect l="38188" t="17801" r="57875" b="73799"/>
          <a:stretch>
            <a:fillRect/>
          </a:stretch>
        </p:blipFill>
        <p:spPr bwMode="auto">
          <a:xfrm>
            <a:off x="88900" y="196850"/>
            <a:ext cx="595313"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685800" y="3732213"/>
            <a:ext cx="7772400" cy="355600"/>
          </a:xfrm>
        </p:spPr>
        <p:txBody>
          <a:bodyPr/>
          <a:lstStyle/>
          <a:p>
            <a:pPr>
              <a:defRPr/>
            </a:pPr>
            <a:r>
              <a:rPr lang="es-ES" sz="1800" dirty="0" smtClean="0"/>
              <a:t>Fin de la unidad 5</a:t>
            </a:r>
            <a:endParaRPr lang="en-US" sz="1800" dirty="0"/>
          </a:p>
        </p:txBody>
      </p:sp>
    </p:spTree>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p:cNvPr>
          <p:cNvSpPr>
            <a:spLocks noGrp="1"/>
          </p:cNvSpPr>
          <p:nvPr>
            <p:ph type="subTitle" idx="1"/>
          </p:nvPr>
        </p:nvSpPr>
        <p:spPr>
          <a:xfrm>
            <a:off x="3221038" y="241300"/>
            <a:ext cx="2286000" cy="328613"/>
          </a:xfrm>
        </p:spPr>
        <p:txBody>
          <a:bodyPr rtlCol="0">
            <a:normAutofit fontScale="92500" lnSpcReduction="10000"/>
          </a:bodyPr>
          <a:lstStyle/>
          <a:p>
            <a:pPr eaLnBrk="1" fontAlgn="auto" hangingPunct="1">
              <a:spcAft>
                <a:spcPts val="0"/>
              </a:spcAft>
              <a:defRPr/>
            </a:pPr>
            <a:r>
              <a:rPr lang="de-AT" sz="1800" b="1" dirty="0" smtClean="0"/>
              <a:t>Lista de referencias</a:t>
            </a:r>
            <a:endParaRPr lang="en-US" sz="1800" b="1" dirty="0"/>
          </a:p>
        </p:txBody>
      </p:sp>
      <p:pic>
        <p:nvPicPr>
          <p:cNvPr id="93187"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388" y="4464050"/>
            <a:ext cx="190658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339975" y="4481513"/>
            <a:ext cx="6335713"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96261" name="Subtitle 3">
            <a:extLst/>
          </p:cNvPr>
          <p:cNvSpPr txBox="1">
            <a:spLocks noChangeArrowheads="1"/>
          </p:cNvSpPr>
          <p:nvPr/>
        </p:nvSpPr>
        <p:spPr bwMode="auto">
          <a:xfrm>
            <a:off x="323850" y="742950"/>
            <a:ext cx="8228013" cy="3470275"/>
          </a:xfrm>
          <a:prstGeom prst="rect">
            <a:avLst/>
          </a:prstGeom>
          <a:noFill/>
          <a:ln w="9525">
            <a:noFill/>
            <a:miter lim="800000"/>
            <a:headEnd/>
            <a:tailEnd/>
          </a:ln>
        </p:spPr>
        <p:txBody>
          <a:bodyPr/>
          <a:lstStyle/>
          <a:p>
            <a:pPr marL="342900" indent="-342900">
              <a:lnSpc>
                <a:spcPct val="107000"/>
              </a:lnSpc>
              <a:spcAft>
                <a:spcPts val="100"/>
              </a:spcAft>
              <a:buFont typeface="Symbol" pitchFamily="18" charset="2"/>
              <a:buChar char=""/>
              <a:defRPr/>
            </a:pPr>
            <a:r>
              <a:rPr lang="en-US" altLang="en-US" sz="1100" dirty="0">
                <a:solidFill>
                  <a:schemeClr val="tx1">
                    <a:lumMod val="50000"/>
                    <a:lumOff val="50000"/>
                  </a:schemeClr>
                </a:solidFill>
                <a:latin typeface="Open Sans"/>
                <a:ea typeface="Open Sans"/>
              </a:rPr>
              <a:t>Bailey, R. P. (2000a) Movement development and the primary school child, in: R. P. Bailey &amp; T.M. </a:t>
            </a:r>
            <a:r>
              <a:rPr lang="en-US" altLang="en-US" sz="1100" dirty="0" err="1">
                <a:solidFill>
                  <a:schemeClr val="tx1">
                    <a:lumMod val="50000"/>
                    <a:lumOff val="50000"/>
                  </a:schemeClr>
                </a:solidFill>
                <a:latin typeface="Open Sans"/>
                <a:ea typeface="Open Sans"/>
              </a:rPr>
              <a:t>Macfadyen</a:t>
            </a:r>
            <a:r>
              <a:rPr lang="en-US" altLang="en-US" sz="1100" dirty="0">
                <a:solidFill>
                  <a:schemeClr val="tx1">
                    <a:lumMod val="50000"/>
                    <a:lumOff val="50000"/>
                  </a:schemeClr>
                </a:solidFill>
                <a:latin typeface="Open Sans"/>
                <a:ea typeface="Open Sans"/>
              </a:rPr>
              <a:t> (</a:t>
            </a:r>
            <a:r>
              <a:rPr lang="en-US" altLang="en-US" sz="1100" dirty="0" err="1">
                <a:solidFill>
                  <a:schemeClr val="tx1">
                    <a:lumMod val="50000"/>
                    <a:lumOff val="50000"/>
                  </a:schemeClr>
                </a:solidFill>
                <a:latin typeface="Open Sans"/>
                <a:ea typeface="Open Sans"/>
              </a:rPr>
              <a:t>Eds</a:t>
            </a:r>
            <a:r>
              <a:rPr lang="en-US" altLang="en-US" sz="1100" dirty="0">
                <a:solidFill>
                  <a:schemeClr val="tx1">
                    <a:lumMod val="50000"/>
                    <a:lumOff val="50000"/>
                  </a:schemeClr>
                </a:solidFill>
                <a:latin typeface="Open Sans"/>
                <a:ea typeface="Open Sans"/>
              </a:rPr>
              <a:t>) Teaching physical education 5–11 (London, Continuum).</a:t>
            </a:r>
            <a:endParaRPr lang="en-GB" altLang="en-US" sz="1100" dirty="0">
              <a:solidFill>
                <a:schemeClr val="tx1">
                  <a:lumMod val="50000"/>
                  <a:lumOff val="50000"/>
                </a:schemeClr>
              </a:solidFill>
              <a:latin typeface="Open Sans"/>
              <a:ea typeface="Open Sans"/>
            </a:endParaRPr>
          </a:p>
          <a:p>
            <a:pPr marL="342900" indent="-342900">
              <a:lnSpc>
                <a:spcPct val="107000"/>
              </a:lnSpc>
              <a:spcAft>
                <a:spcPts val="100"/>
              </a:spcAft>
              <a:buFont typeface="Symbol" pitchFamily="18" charset="2"/>
              <a:buChar char=""/>
              <a:defRPr/>
            </a:pPr>
            <a:r>
              <a:rPr lang="en-US" altLang="en-US" sz="1100" dirty="0">
                <a:solidFill>
                  <a:schemeClr val="tx1">
                    <a:lumMod val="50000"/>
                    <a:lumOff val="50000"/>
                  </a:schemeClr>
                </a:solidFill>
                <a:latin typeface="Open Sans"/>
                <a:ea typeface="Open Sans"/>
              </a:rPr>
              <a:t>Benson PL, Scales PC, Hamilton SF, </a:t>
            </a:r>
            <a:r>
              <a:rPr lang="en-US" altLang="en-US" sz="1100" dirty="0" err="1">
                <a:solidFill>
                  <a:schemeClr val="tx1">
                    <a:lumMod val="50000"/>
                    <a:lumOff val="50000"/>
                  </a:schemeClr>
                </a:solidFill>
                <a:latin typeface="Open Sans"/>
                <a:ea typeface="Open Sans"/>
              </a:rPr>
              <a:t>Sesma</a:t>
            </a:r>
            <a:r>
              <a:rPr lang="en-US" altLang="en-US" sz="1100" dirty="0">
                <a:solidFill>
                  <a:schemeClr val="tx1">
                    <a:lumMod val="50000"/>
                    <a:lumOff val="50000"/>
                  </a:schemeClr>
                </a:solidFill>
                <a:latin typeface="Open Sans"/>
                <a:ea typeface="Open Sans"/>
              </a:rPr>
              <a:t> </a:t>
            </a:r>
            <a:r>
              <a:rPr lang="en-US" altLang="en-US" sz="1100" dirty="0" err="1">
                <a:solidFill>
                  <a:schemeClr val="tx1">
                    <a:lumMod val="50000"/>
                    <a:lumOff val="50000"/>
                  </a:schemeClr>
                </a:solidFill>
                <a:latin typeface="Open Sans"/>
                <a:ea typeface="Open Sans"/>
              </a:rPr>
              <a:t>AJr</a:t>
            </a:r>
            <a:r>
              <a:rPr lang="en-US" altLang="en-US" sz="1100" dirty="0">
                <a:solidFill>
                  <a:schemeClr val="tx1">
                    <a:lumMod val="50000"/>
                    <a:lumOff val="50000"/>
                  </a:schemeClr>
                </a:solidFill>
                <a:latin typeface="Open Sans"/>
                <a:ea typeface="Open Sans"/>
              </a:rPr>
              <a:t>. (2006). Positive Youth Development: Theory, Research, and Applications. In: R. M. Lerner &amp; W. Damon (Eds.), </a:t>
            </a:r>
            <a:r>
              <a:rPr lang="en-US" altLang="en-US" sz="1100" i="1" dirty="0">
                <a:solidFill>
                  <a:schemeClr val="tx1">
                    <a:lumMod val="50000"/>
                    <a:lumOff val="50000"/>
                  </a:schemeClr>
                </a:solidFill>
                <a:latin typeface="Open Sans"/>
                <a:ea typeface="Open Sans"/>
              </a:rPr>
              <a:t>Handbook of child psychology: Theoretical models of human development </a:t>
            </a:r>
            <a:r>
              <a:rPr lang="en-US" altLang="en-US" sz="1100" dirty="0">
                <a:solidFill>
                  <a:schemeClr val="tx1">
                    <a:lumMod val="50000"/>
                    <a:lumOff val="50000"/>
                  </a:schemeClr>
                </a:solidFill>
                <a:latin typeface="Open Sans"/>
                <a:ea typeface="Open Sans"/>
              </a:rPr>
              <a:t>(pp. 894-941). Hoboken, NJ, US: John Wiley &amp; Sons Inc.</a:t>
            </a:r>
            <a:endParaRPr lang="en-GB" altLang="en-US" sz="1100" dirty="0">
              <a:solidFill>
                <a:schemeClr val="tx1">
                  <a:lumMod val="50000"/>
                  <a:lumOff val="50000"/>
                </a:schemeClr>
              </a:solidFill>
              <a:latin typeface="Open Sans"/>
              <a:ea typeface="Open Sans"/>
            </a:endParaRPr>
          </a:p>
          <a:p>
            <a:pPr marL="342900" indent="-342900">
              <a:lnSpc>
                <a:spcPct val="107000"/>
              </a:lnSpc>
              <a:spcAft>
                <a:spcPts val="100"/>
              </a:spcAft>
              <a:buFont typeface="Symbol" pitchFamily="18" charset="2"/>
              <a:buChar char=""/>
              <a:defRPr/>
            </a:pPr>
            <a:r>
              <a:rPr lang="en-US" altLang="en-US" sz="1100" dirty="0" err="1">
                <a:solidFill>
                  <a:schemeClr val="tx1">
                    <a:lumMod val="50000"/>
                    <a:lumOff val="50000"/>
                  </a:schemeClr>
                </a:solidFill>
                <a:latin typeface="Open Sans"/>
                <a:ea typeface="Open Sans"/>
              </a:rPr>
              <a:t>Bredemeier</a:t>
            </a:r>
            <a:r>
              <a:rPr lang="en-US" altLang="en-US" sz="1100" dirty="0">
                <a:solidFill>
                  <a:schemeClr val="tx1">
                    <a:lumMod val="50000"/>
                    <a:lumOff val="50000"/>
                  </a:schemeClr>
                </a:solidFill>
                <a:latin typeface="Open Sans"/>
                <a:ea typeface="Open Sans"/>
              </a:rPr>
              <a:t> BJ. (1995). Divergence in children's moral reasoning about issues in daily life and sport specific contexts. </a:t>
            </a:r>
            <a:r>
              <a:rPr lang="en-US" altLang="en-US" sz="1100" i="1" dirty="0">
                <a:solidFill>
                  <a:schemeClr val="tx1">
                    <a:lumMod val="50000"/>
                    <a:lumOff val="50000"/>
                  </a:schemeClr>
                </a:solidFill>
                <a:latin typeface="Open Sans"/>
                <a:ea typeface="Open Sans"/>
              </a:rPr>
              <a:t>International Journal of Sport Psychology</a:t>
            </a:r>
            <a:r>
              <a:rPr lang="en-US" altLang="en-US" sz="1100" dirty="0">
                <a:solidFill>
                  <a:schemeClr val="tx1">
                    <a:lumMod val="50000"/>
                    <a:lumOff val="50000"/>
                  </a:schemeClr>
                </a:solidFill>
                <a:latin typeface="Open Sans"/>
                <a:ea typeface="Open Sans"/>
              </a:rPr>
              <a:t>, 26, 453–63.</a:t>
            </a:r>
            <a:endParaRPr lang="en-GB" altLang="en-US" sz="1100" dirty="0">
              <a:solidFill>
                <a:schemeClr val="tx1">
                  <a:lumMod val="50000"/>
                  <a:lumOff val="50000"/>
                </a:schemeClr>
              </a:solidFill>
              <a:latin typeface="Open Sans"/>
              <a:ea typeface="Open Sans"/>
            </a:endParaRPr>
          </a:p>
          <a:p>
            <a:pPr marL="342900" indent="-342900">
              <a:lnSpc>
                <a:spcPct val="107000"/>
              </a:lnSpc>
              <a:spcAft>
                <a:spcPts val="100"/>
              </a:spcAft>
              <a:buFont typeface="Symbol" pitchFamily="18" charset="2"/>
              <a:buChar char=""/>
              <a:defRPr/>
            </a:pPr>
            <a:r>
              <a:rPr lang="en-US" altLang="en-US" sz="1100" dirty="0">
                <a:solidFill>
                  <a:schemeClr val="tx1">
                    <a:lumMod val="50000"/>
                    <a:lumOff val="50000"/>
                  </a:schemeClr>
                </a:solidFill>
                <a:latin typeface="Open Sans"/>
                <a:ea typeface="Open Sans"/>
              </a:rPr>
              <a:t>Capacity development definition: </a:t>
            </a:r>
            <a:r>
              <a:rPr lang="en-US" altLang="en-US" sz="1100" u="sng" dirty="0">
                <a:solidFill>
                  <a:schemeClr val="tx1">
                    <a:lumMod val="50000"/>
                    <a:lumOff val="50000"/>
                  </a:schemeClr>
                </a:solidFill>
                <a:latin typeface="Open Sans"/>
                <a:ea typeface="Open Sans"/>
                <a:hlinkClick r:id="rId3"/>
              </a:rPr>
              <a:t>https://www.undp.org/content/dam/aplaws/publication/en/publications/capacity-development/support-capacity-development-the-undp-approach/CDG_Brochure_2009.pdf</a:t>
            </a:r>
            <a:endParaRPr lang="sr-Latn-RS" altLang="en-US" sz="1100" u="sng" dirty="0">
              <a:solidFill>
                <a:schemeClr val="tx1">
                  <a:lumMod val="50000"/>
                  <a:lumOff val="50000"/>
                </a:schemeClr>
              </a:solidFill>
              <a:latin typeface="Open Sans"/>
              <a:ea typeface="Open Sans"/>
            </a:endParaRPr>
          </a:p>
          <a:p>
            <a:pPr marL="342900" indent="-342900">
              <a:lnSpc>
                <a:spcPct val="107000"/>
              </a:lnSpc>
              <a:spcAft>
                <a:spcPts val="100"/>
              </a:spcAft>
              <a:buFont typeface="Symbol" pitchFamily="18" charset="2"/>
              <a:buChar char=""/>
              <a:defRPr/>
            </a:pPr>
            <a:r>
              <a:rPr lang="en-US" altLang="en-US" sz="1100" dirty="0" err="1">
                <a:solidFill>
                  <a:schemeClr val="tx1">
                    <a:lumMod val="50000"/>
                    <a:lumOff val="50000"/>
                  </a:schemeClr>
                </a:solidFill>
                <a:latin typeface="Open Sans"/>
                <a:ea typeface="Open Sans"/>
              </a:rPr>
              <a:t>Cappo</a:t>
            </a:r>
            <a:r>
              <a:rPr lang="en-US" altLang="en-US" sz="1100" dirty="0">
                <a:solidFill>
                  <a:schemeClr val="tx1">
                    <a:lumMod val="50000"/>
                    <a:lumOff val="50000"/>
                  </a:schemeClr>
                </a:solidFill>
                <a:latin typeface="Open Sans"/>
                <a:ea typeface="Open Sans"/>
              </a:rPr>
              <a:t>, D Monsignor, 2002, Quoted in VicHealth Research Summary 2 - Social inclusion</a:t>
            </a:r>
            <a:r>
              <a:rPr lang="sr-Latn-RS" altLang="en-US" sz="1100" dirty="0">
                <a:solidFill>
                  <a:schemeClr val="tx1">
                    <a:lumMod val="50000"/>
                    <a:lumOff val="50000"/>
                  </a:schemeClr>
                </a:solidFill>
                <a:latin typeface="Open Sans"/>
                <a:ea typeface="Open Sans"/>
              </a:rPr>
              <a:t> </a:t>
            </a:r>
            <a:r>
              <a:rPr lang="en-US" altLang="en-US" sz="1100" dirty="0">
                <a:solidFill>
                  <a:schemeClr val="tx1">
                    <a:lumMod val="50000"/>
                    <a:lumOff val="50000"/>
                  </a:schemeClr>
                </a:solidFill>
                <a:latin typeface="Open Sans"/>
                <a:ea typeface="Open Sans"/>
              </a:rPr>
              <a:t>as a determinant of mental health &amp; wellbeing (January 2005) accessed at:</a:t>
            </a:r>
            <a:r>
              <a:rPr lang="sr-Latn-RS" altLang="en-US" sz="1100" dirty="0">
                <a:solidFill>
                  <a:schemeClr val="tx1">
                    <a:lumMod val="50000"/>
                    <a:lumOff val="50000"/>
                  </a:schemeClr>
                </a:solidFill>
                <a:latin typeface="Open Sans"/>
                <a:ea typeface="Open Sans"/>
              </a:rPr>
              <a:t> </a:t>
            </a:r>
            <a:r>
              <a:rPr lang="en-US" altLang="en-US" sz="1100" dirty="0">
                <a:solidFill>
                  <a:schemeClr val="tx1">
                    <a:lumMod val="50000"/>
                    <a:lumOff val="50000"/>
                  </a:schemeClr>
                </a:solidFill>
                <a:latin typeface="Open Sans"/>
                <a:ea typeface="Open Sans"/>
              </a:rPr>
              <a:t>http://www.health.vic.gov.au/agedcare/maintaining/countusin/inclusion.htm</a:t>
            </a:r>
            <a:endParaRPr lang="en-GB" altLang="en-US" sz="1100" dirty="0">
              <a:solidFill>
                <a:schemeClr val="tx1">
                  <a:lumMod val="50000"/>
                  <a:lumOff val="50000"/>
                </a:schemeClr>
              </a:solidFill>
              <a:latin typeface="Open Sans"/>
              <a:ea typeface="Open Sans"/>
            </a:endParaRPr>
          </a:p>
          <a:p>
            <a:pPr marL="342900" indent="-342900">
              <a:lnSpc>
                <a:spcPct val="107000"/>
              </a:lnSpc>
              <a:spcAft>
                <a:spcPts val="100"/>
              </a:spcAft>
              <a:buFont typeface="Symbol" pitchFamily="18" charset="2"/>
              <a:buChar char=""/>
              <a:defRPr/>
            </a:pPr>
            <a:r>
              <a:rPr lang="en-US" altLang="en-US" sz="1100" dirty="0">
                <a:solidFill>
                  <a:schemeClr val="tx1">
                    <a:lumMod val="50000"/>
                    <a:lumOff val="50000"/>
                  </a:schemeClr>
                </a:solidFill>
                <a:latin typeface="Open Sans"/>
                <a:ea typeface="Open Sans"/>
              </a:rPr>
              <a:t>Carroll, R. (1993) Factors influencing ethnic minority groups’ participation in sport, Physical Education Review, 16(1), p. 59.</a:t>
            </a:r>
            <a:endParaRPr lang="en-GB" altLang="en-US" sz="1100" dirty="0">
              <a:solidFill>
                <a:schemeClr val="tx1">
                  <a:lumMod val="50000"/>
                  <a:lumOff val="50000"/>
                </a:schemeClr>
              </a:solidFill>
              <a:latin typeface="Open Sans"/>
              <a:ea typeface="Open Sans"/>
            </a:endParaRPr>
          </a:p>
          <a:p>
            <a:pPr marL="342900" indent="-342900">
              <a:lnSpc>
                <a:spcPct val="107000"/>
              </a:lnSpc>
              <a:spcAft>
                <a:spcPts val="100"/>
              </a:spcAft>
              <a:buFont typeface="Symbol" pitchFamily="18" charset="2"/>
              <a:buChar char=""/>
              <a:defRPr/>
            </a:pPr>
            <a:r>
              <a:rPr lang="en-US" altLang="en-US" sz="1100" dirty="0" err="1">
                <a:solidFill>
                  <a:schemeClr val="tx1">
                    <a:lumMod val="50000"/>
                    <a:lumOff val="50000"/>
                  </a:schemeClr>
                </a:solidFill>
                <a:latin typeface="Open Sans"/>
                <a:ea typeface="Open Sans"/>
              </a:rPr>
              <a:t>Coalter</a:t>
            </a:r>
            <a:r>
              <a:rPr lang="en-US" altLang="en-US" sz="1100" dirty="0">
                <a:solidFill>
                  <a:schemeClr val="tx1">
                    <a:lumMod val="50000"/>
                    <a:lumOff val="50000"/>
                  </a:schemeClr>
                </a:solidFill>
                <a:latin typeface="Open Sans"/>
                <a:ea typeface="Open Sans"/>
              </a:rPr>
              <a:t>, F. (2002),</a:t>
            </a:r>
            <a:r>
              <a:rPr lang="en-US" altLang="en-US" sz="1100" i="1" dirty="0">
                <a:solidFill>
                  <a:schemeClr val="tx1">
                    <a:lumMod val="50000"/>
                    <a:lumOff val="50000"/>
                  </a:schemeClr>
                </a:solidFill>
                <a:latin typeface="Open Sans"/>
                <a:ea typeface="Open Sans"/>
              </a:rPr>
              <a:t> Sport and Community Development: A Manual</a:t>
            </a:r>
            <a:r>
              <a:rPr lang="en-US" altLang="en-US" sz="1100" dirty="0">
                <a:solidFill>
                  <a:schemeClr val="tx1">
                    <a:lumMod val="50000"/>
                    <a:lumOff val="50000"/>
                  </a:schemeClr>
                </a:solidFill>
                <a:latin typeface="Open Sans"/>
                <a:ea typeface="Open Sans"/>
              </a:rPr>
              <a:t> , </a:t>
            </a:r>
            <a:r>
              <a:rPr lang="en-US" altLang="en-US" sz="1100" dirty="0" err="1">
                <a:solidFill>
                  <a:schemeClr val="tx1">
                    <a:lumMod val="50000"/>
                    <a:lumOff val="50000"/>
                  </a:schemeClr>
                </a:solidFill>
                <a:latin typeface="Open Sans"/>
                <a:ea typeface="Open Sans"/>
              </a:rPr>
              <a:t>Sportscotland</a:t>
            </a:r>
            <a:r>
              <a:rPr lang="en-US" altLang="en-US" sz="1100" b="1" dirty="0">
                <a:solidFill>
                  <a:schemeClr val="tx1">
                    <a:lumMod val="50000"/>
                    <a:lumOff val="50000"/>
                  </a:schemeClr>
                </a:solidFill>
                <a:latin typeface="Open Sans"/>
                <a:ea typeface="Open Sans"/>
              </a:rPr>
              <a:t>.</a:t>
            </a:r>
            <a:endParaRPr lang="en-GB" altLang="en-US" sz="1100" dirty="0">
              <a:solidFill>
                <a:schemeClr val="tx1">
                  <a:lumMod val="50000"/>
                  <a:lumOff val="50000"/>
                </a:schemeClr>
              </a:solidFill>
              <a:latin typeface="Open Sans"/>
              <a:ea typeface="Open Sans"/>
            </a:endParaRPr>
          </a:p>
          <a:p>
            <a:pPr marL="342900" indent="-342900">
              <a:lnSpc>
                <a:spcPct val="107000"/>
              </a:lnSpc>
              <a:spcAft>
                <a:spcPts val="100"/>
              </a:spcAft>
              <a:buFont typeface="Symbol" pitchFamily="18" charset="2"/>
              <a:buChar char=""/>
              <a:defRPr/>
            </a:pPr>
            <a:r>
              <a:rPr lang="en-US" altLang="en-US" sz="1100" dirty="0">
                <a:solidFill>
                  <a:schemeClr val="tx1">
                    <a:lumMod val="50000"/>
                    <a:lumOff val="50000"/>
                  </a:schemeClr>
                </a:solidFill>
                <a:latin typeface="Open Sans"/>
                <a:ea typeface="Open Sans"/>
              </a:rPr>
              <a:t>Commission of the European Communities (1993) Background report: social exclusion—poverty and other social problems in the European Community (Luxembourg, Office for Official Publications of the European Communities).</a:t>
            </a:r>
            <a:endParaRPr lang="en-GB" altLang="en-US" sz="1100" dirty="0">
              <a:solidFill>
                <a:schemeClr val="tx1">
                  <a:lumMod val="50000"/>
                  <a:lumOff val="50000"/>
                </a:schemeClr>
              </a:solidFill>
              <a:latin typeface="Open Sans"/>
              <a:ea typeface="Open Sans"/>
            </a:endParaRPr>
          </a:p>
          <a:p>
            <a:pPr marL="342900" indent="-342900">
              <a:lnSpc>
                <a:spcPct val="107000"/>
              </a:lnSpc>
              <a:spcAft>
                <a:spcPts val="100"/>
              </a:spcAft>
              <a:buFont typeface="Symbol" pitchFamily="18" charset="2"/>
              <a:buChar char=""/>
              <a:defRPr/>
            </a:pPr>
            <a:r>
              <a:rPr lang="en-US" altLang="en-US" sz="1100" dirty="0">
                <a:solidFill>
                  <a:schemeClr val="tx1">
                    <a:lumMod val="50000"/>
                    <a:lumOff val="50000"/>
                  </a:schemeClr>
                </a:solidFill>
                <a:latin typeface="Open Sans"/>
                <a:ea typeface="Open Sans"/>
              </a:rPr>
              <a:t>Cote J, Fraser-Thomas J. (2007). Youth involvement in sport. In: P. Crocker (ed.), </a:t>
            </a:r>
            <a:r>
              <a:rPr lang="en-US" altLang="en-US" sz="1100" i="1" dirty="0">
                <a:solidFill>
                  <a:schemeClr val="tx1">
                    <a:lumMod val="50000"/>
                    <a:lumOff val="50000"/>
                  </a:schemeClr>
                </a:solidFill>
                <a:latin typeface="Open Sans"/>
                <a:ea typeface="Open Sans"/>
              </a:rPr>
              <a:t>Sport Psychology: A Canadian Perspective, </a:t>
            </a:r>
            <a:r>
              <a:rPr lang="en-US" altLang="en-US" sz="1100" dirty="0">
                <a:solidFill>
                  <a:schemeClr val="tx1">
                    <a:lumMod val="50000"/>
                    <a:lumOff val="50000"/>
                  </a:schemeClr>
                </a:solidFill>
                <a:latin typeface="Open Sans"/>
                <a:ea typeface="Open Sans"/>
              </a:rPr>
              <a:t>pp. 270-98. Toronto, ON: Pearson.</a:t>
            </a:r>
          </a:p>
          <a:p>
            <a:pPr marL="342900" indent="-342900">
              <a:lnSpc>
                <a:spcPct val="107000"/>
              </a:lnSpc>
              <a:spcAft>
                <a:spcPts val="100"/>
              </a:spcAft>
              <a:buFont typeface="Symbol" pitchFamily="18" charset="2"/>
              <a:buChar char=""/>
              <a:defRPr/>
            </a:pPr>
            <a:r>
              <a:rPr lang="en-US" altLang="en-US" sz="1100" dirty="0">
                <a:solidFill>
                  <a:schemeClr val="tx1">
                    <a:lumMod val="50000"/>
                    <a:lumOff val="50000"/>
                  </a:schemeClr>
                </a:solidFill>
                <a:latin typeface="Open Sans"/>
                <a:ea typeface="Open Sans"/>
              </a:rPr>
              <a:t>Cote J, Gilbert W. (2009). An Integrative Definition of Coaching Effectiveness and Expertise. </a:t>
            </a:r>
            <a:r>
              <a:rPr lang="en-US" altLang="en-US" sz="1100" i="1" dirty="0">
                <a:solidFill>
                  <a:schemeClr val="tx1">
                    <a:lumMod val="50000"/>
                    <a:lumOff val="50000"/>
                  </a:schemeClr>
                </a:solidFill>
                <a:latin typeface="Open Sans"/>
                <a:ea typeface="Open Sans"/>
              </a:rPr>
              <a:t>International Journal of Sports Science &amp; Coaching</a:t>
            </a:r>
            <a:r>
              <a:rPr lang="en-US" altLang="en-US" sz="1100" dirty="0">
                <a:solidFill>
                  <a:schemeClr val="tx1">
                    <a:lumMod val="50000"/>
                    <a:lumOff val="50000"/>
                  </a:schemeClr>
                </a:solidFill>
                <a:latin typeface="Open Sans"/>
                <a:ea typeface="Open Sans"/>
              </a:rPr>
              <a:t>, 4(3), 307-23.</a:t>
            </a:r>
            <a:endParaRPr lang="en-GB" altLang="en-US" sz="1100" dirty="0">
              <a:solidFill>
                <a:schemeClr val="tx1">
                  <a:lumMod val="50000"/>
                  <a:lumOff val="50000"/>
                </a:schemeClr>
              </a:solidFill>
              <a:latin typeface="Open Sans"/>
              <a:ea typeface="Open Sans"/>
            </a:endParaRPr>
          </a:p>
          <a:p>
            <a:pPr marL="342900" indent="-342900">
              <a:lnSpc>
                <a:spcPct val="107000"/>
              </a:lnSpc>
              <a:spcAft>
                <a:spcPts val="100"/>
              </a:spcAft>
              <a:buFont typeface="Symbol" pitchFamily="18" charset="2"/>
              <a:buChar char=""/>
              <a:defRPr/>
            </a:pPr>
            <a:endParaRPr lang="en-GB" altLang="en-US" sz="1100" dirty="0">
              <a:latin typeface="Open Sans"/>
              <a:ea typeface="Open Sans"/>
            </a:endParaRPr>
          </a:p>
        </p:txBody>
      </p:sp>
    </p:spTree>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p:cNvPr>
          <p:cNvSpPr>
            <a:spLocks noGrp="1"/>
          </p:cNvSpPr>
          <p:nvPr>
            <p:ph type="subTitle" idx="1"/>
          </p:nvPr>
        </p:nvSpPr>
        <p:spPr>
          <a:xfrm>
            <a:off x="2843213" y="195263"/>
            <a:ext cx="2646362" cy="414337"/>
          </a:xfrm>
        </p:spPr>
        <p:txBody>
          <a:bodyPr rtlCol="0"/>
          <a:lstStyle/>
          <a:p>
            <a:pPr eaLnBrk="1" fontAlgn="auto" hangingPunct="1">
              <a:spcAft>
                <a:spcPts val="0"/>
              </a:spcAft>
              <a:defRPr/>
            </a:pPr>
            <a:r>
              <a:rPr lang="en-US" sz="1800" b="1" dirty="0" err="1" smtClean="0"/>
              <a:t>Lista</a:t>
            </a:r>
            <a:r>
              <a:rPr lang="en-US" sz="1800" b="1" dirty="0" smtClean="0"/>
              <a:t> de </a:t>
            </a:r>
            <a:r>
              <a:rPr lang="en-US" sz="1800" b="1" dirty="0" err="1" smtClean="0"/>
              <a:t>referencias</a:t>
            </a:r>
            <a:endParaRPr lang="en-US" sz="1800" b="1" dirty="0"/>
          </a:p>
        </p:txBody>
      </p:sp>
      <p:pic>
        <p:nvPicPr>
          <p:cNvPr id="94211"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575" y="4462463"/>
            <a:ext cx="1906588"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400300" y="4462463"/>
            <a:ext cx="6335713"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37893" name="Subtitle 3">
            <a:extLst/>
          </p:cNvPr>
          <p:cNvSpPr txBox="1">
            <a:spLocks/>
          </p:cNvSpPr>
          <p:nvPr/>
        </p:nvSpPr>
        <p:spPr bwMode="auto">
          <a:xfrm>
            <a:off x="376238" y="785813"/>
            <a:ext cx="8391525" cy="3500437"/>
          </a:xfrm>
          <a:prstGeom prst="rect">
            <a:avLst/>
          </a:prstGeom>
          <a:noFill/>
          <a:ln w="9525">
            <a:noFill/>
            <a:miter lim="800000"/>
            <a:headEnd/>
            <a:tailEnd/>
          </a:ln>
        </p:spPr>
        <p:txBody>
          <a:bodyPr/>
          <a:lstStyle/>
          <a:p>
            <a:pPr marL="342900" indent="-342900">
              <a:lnSpc>
                <a:spcPct val="107000"/>
              </a:lnSpc>
              <a:spcBef>
                <a:spcPts val="0"/>
              </a:spcBef>
              <a:spcAft>
                <a:spcPts val="100"/>
              </a:spcAft>
              <a:buFont typeface="Symbol" panose="05050102010706020507" pitchFamily="18" charset="2"/>
              <a:buChar char=""/>
              <a:defRPr/>
            </a:pPr>
            <a:r>
              <a:rPr lang="en-US" sz="1100" dirty="0">
                <a:solidFill>
                  <a:schemeClr val="tx1">
                    <a:lumMod val="50000"/>
                    <a:lumOff val="50000"/>
                  </a:schemeClr>
                </a:solidFill>
                <a:latin typeface="Open Sans"/>
                <a:ea typeface="Calibri" panose="020F0502020204030204" pitchFamily="34" charset="0"/>
              </a:rPr>
              <a:t>Cote J, Hay J. (2002). Children's involvement in sport: a developmental perspective. In: JM Silva and DE Stevens (Eds.), </a:t>
            </a:r>
            <a:r>
              <a:rPr lang="en-US" sz="1100" i="1" dirty="0">
                <a:solidFill>
                  <a:schemeClr val="tx1">
                    <a:lumMod val="50000"/>
                    <a:lumOff val="50000"/>
                  </a:schemeClr>
                </a:solidFill>
                <a:latin typeface="Open Sans"/>
                <a:ea typeface="Calibri" panose="020F0502020204030204" pitchFamily="34" charset="0"/>
              </a:rPr>
              <a:t>Psychological Foundations of Sport, </a:t>
            </a:r>
            <a:r>
              <a:rPr lang="en-US" sz="1100" dirty="0">
                <a:solidFill>
                  <a:schemeClr val="tx1">
                    <a:lumMod val="50000"/>
                    <a:lumOff val="50000"/>
                  </a:schemeClr>
                </a:solidFill>
                <a:latin typeface="Open Sans"/>
                <a:ea typeface="Calibri" panose="020F0502020204030204" pitchFamily="34" charset="0"/>
              </a:rPr>
              <a:t>pp. 484–502. Boston: Allyn &amp; Bacon.</a:t>
            </a:r>
            <a:endParaRPr lang="en-GB" sz="1100" dirty="0">
              <a:solidFill>
                <a:schemeClr val="tx1">
                  <a:lumMod val="50000"/>
                  <a:lumOff val="50000"/>
                </a:schemeClr>
              </a:solidFill>
              <a:latin typeface="Open Sans"/>
              <a:ea typeface="Calibri" panose="020F0502020204030204" pitchFamily="34" charset="0"/>
            </a:endParaRPr>
          </a:p>
          <a:p>
            <a:pPr marL="342900" indent="-342900">
              <a:lnSpc>
                <a:spcPct val="107000"/>
              </a:lnSpc>
              <a:spcBef>
                <a:spcPts val="0"/>
              </a:spcBef>
              <a:spcAft>
                <a:spcPts val="100"/>
              </a:spcAft>
              <a:buFont typeface="Symbol" panose="05050102010706020507" pitchFamily="18" charset="2"/>
              <a:buChar char=""/>
              <a:defRPr/>
            </a:pPr>
            <a:r>
              <a:rPr lang="en-US" sz="1100" dirty="0">
                <a:solidFill>
                  <a:schemeClr val="tx1">
                    <a:lumMod val="50000"/>
                    <a:lumOff val="50000"/>
                  </a:schemeClr>
                </a:solidFill>
                <a:latin typeface="Open Sans"/>
                <a:ea typeface="Calibri" panose="020F0502020204030204" pitchFamily="34" charset="0"/>
              </a:rPr>
              <a:t>Cote J, Strachan L, Fraser-Thomas J. (2008). Participation, personal development, and performance through youth sport. In </a:t>
            </a:r>
            <a:r>
              <a:rPr lang="en-US" sz="1100" i="1" dirty="0">
                <a:solidFill>
                  <a:schemeClr val="tx1">
                    <a:lumMod val="50000"/>
                    <a:lumOff val="50000"/>
                  </a:schemeClr>
                </a:solidFill>
                <a:latin typeface="Open Sans"/>
                <a:ea typeface="Calibri" panose="020F0502020204030204" pitchFamily="34" charset="0"/>
              </a:rPr>
              <a:t>Positive youth development through sport</a:t>
            </a:r>
            <a:r>
              <a:rPr lang="en-US" sz="1100" dirty="0">
                <a:solidFill>
                  <a:schemeClr val="tx1">
                    <a:lumMod val="50000"/>
                    <a:lumOff val="50000"/>
                  </a:schemeClr>
                </a:solidFill>
                <a:latin typeface="Open Sans"/>
                <a:ea typeface="Calibri" panose="020F0502020204030204" pitchFamily="34" charset="0"/>
              </a:rPr>
              <a:t> (pp. 48-60). Routledge.</a:t>
            </a:r>
            <a:endParaRPr lang="en-GB" sz="1100" dirty="0">
              <a:solidFill>
                <a:schemeClr val="tx1">
                  <a:lumMod val="50000"/>
                  <a:lumOff val="50000"/>
                </a:schemeClr>
              </a:solidFill>
              <a:latin typeface="Open Sans"/>
              <a:ea typeface="Calibri" panose="020F0502020204030204" pitchFamily="34" charset="0"/>
            </a:endParaRPr>
          </a:p>
          <a:p>
            <a:pPr marL="342900" indent="-342900">
              <a:lnSpc>
                <a:spcPct val="107000"/>
              </a:lnSpc>
              <a:spcBef>
                <a:spcPts val="0"/>
              </a:spcBef>
              <a:spcAft>
                <a:spcPts val="100"/>
              </a:spcAft>
              <a:buFont typeface="Symbol" panose="05050102010706020507" pitchFamily="18" charset="2"/>
              <a:buChar char=""/>
              <a:defRPr/>
            </a:pPr>
            <a:r>
              <a:rPr lang="en-US" sz="1100" dirty="0">
                <a:solidFill>
                  <a:schemeClr val="tx1">
                    <a:lumMod val="50000"/>
                    <a:lumOff val="50000"/>
                  </a:schemeClr>
                </a:solidFill>
                <a:latin typeface="Open Sans"/>
                <a:ea typeface="Calibri" panose="020F0502020204030204" pitchFamily="34" charset="0"/>
              </a:rPr>
              <a:t>Cote J. (1999). The influence of the family in the development of talent in sports. </a:t>
            </a:r>
            <a:r>
              <a:rPr lang="en-US" sz="1100" i="1" dirty="0">
                <a:solidFill>
                  <a:schemeClr val="tx1">
                    <a:lumMod val="50000"/>
                    <a:lumOff val="50000"/>
                  </a:schemeClr>
                </a:solidFill>
                <a:latin typeface="Open Sans"/>
                <a:ea typeface="Calibri" panose="020F0502020204030204" pitchFamily="34" charset="0"/>
              </a:rPr>
              <a:t>The Sport Psychologist</a:t>
            </a:r>
            <a:r>
              <a:rPr lang="en-US" sz="1100" dirty="0">
                <a:solidFill>
                  <a:schemeClr val="tx1">
                    <a:lumMod val="50000"/>
                    <a:lumOff val="50000"/>
                  </a:schemeClr>
                </a:solidFill>
                <a:latin typeface="Open Sans"/>
                <a:ea typeface="Calibri" panose="020F0502020204030204" pitchFamily="34" charset="0"/>
              </a:rPr>
              <a:t>, 13, 395–417.</a:t>
            </a:r>
            <a:endParaRPr lang="en-GB" sz="1100" dirty="0">
              <a:solidFill>
                <a:schemeClr val="tx1">
                  <a:lumMod val="50000"/>
                  <a:lumOff val="50000"/>
                </a:schemeClr>
              </a:solidFill>
              <a:latin typeface="Open Sans"/>
              <a:ea typeface="Calibri" panose="020F0502020204030204" pitchFamily="34" charset="0"/>
            </a:endParaRPr>
          </a:p>
          <a:p>
            <a:pPr marL="342900" indent="-342900">
              <a:lnSpc>
                <a:spcPct val="107000"/>
              </a:lnSpc>
              <a:spcBef>
                <a:spcPts val="0"/>
              </a:spcBef>
              <a:spcAft>
                <a:spcPts val="100"/>
              </a:spcAft>
              <a:buFont typeface="Symbol" panose="05050102010706020507" pitchFamily="18" charset="2"/>
              <a:buChar char=""/>
              <a:defRPr/>
            </a:pPr>
            <a:r>
              <a:rPr lang="en-US" sz="1100" dirty="0">
                <a:solidFill>
                  <a:schemeClr val="tx1">
                    <a:lumMod val="50000"/>
                    <a:lumOff val="50000"/>
                  </a:schemeClr>
                </a:solidFill>
                <a:latin typeface="Open Sans"/>
                <a:ea typeface="Calibri" panose="020F0502020204030204" pitchFamily="34" charset="0"/>
              </a:rPr>
              <a:t>Cote J. (2002). Coach and peer influence on children's development through sport. In: JM Silva and D E Stevens (Eds.), </a:t>
            </a:r>
            <a:r>
              <a:rPr lang="en-US" sz="1100" i="1" dirty="0">
                <a:solidFill>
                  <a:schemeClr val="tx1">
                    <a:lumMod val="50000"/>
                    <a:lumOff val="50000"/>
                  </a:schemeClr>
                </a:solidFill>
                <a:latin typeface="Open Sans"/>
                <a:ea typeface="Calibri" panose="020F0502020204030204" pitchFamily="34" charset="0"/>
              </a:rPr>
              <a:t>Psychological Foundations of Sport, </a:t>
            </a:r>
            <a:r>
              <a:rPr lang="en-US" sz="1100" dirty="0">
                <a:solidFill>
                  <a:schemeClr val="tx1">
                    <a:lumMod val="50000"/>
                    <a:lumOff val="50000"/>
                  </a:schemeClr>
                </a:solidFill>
                <a:latin typeface="Open Sans"/>
                <a:ea typeface="Calibri" panose="020F0502020204030204" pitchFamily="34" charset="0"/>
              </a:rPr>
              <a:t>pp. 520–40. Boston: Allyn &amp; Bacon.</a:t>
            </a:r>
            <a:endParaRPr lang="en-GB" sz="1100" dirty="0">
              <a:solidFill>
                <a:schemeClr val="tx1">
                  <a:lumMod val="50000"/>
                  <a:lumOff val="50000"/>
                </a:schemeClr>
              </a:solidFill>
              <a:latin typeface="Open Sans"/>
              <a:ea typeface="Calibri" panose="020F0502020204030204" pitchFamily="34" charset="0"/>
            </a:endParaRPr>
          </a:p>
          <a:p>
            <a:pPr marL="342900" indent="-342900">
              <a:lnSpc>
                <a:spcPct val="107000"/>
              </a:lnSpc>
              <a:spcBef>
                <a:spcPts val="0"/>
              </a:spcBef>
              <a:spcAft>
                <a:spcPts val="100"/>
              </a:spcAft>
              <a:buFont typeface="Symbol" panose="05050102010706020507" pitchFamily="18" charset="2"/>
              <a:buChar char=""/>
              <a:defRPr/>
            </a:pPr>
            <a:r>
              <a:rPr lang="en-US" sz="1100" dirty="0">
                <a:solidFill>
                  <a:schemeClr val="tx1">
                    <a:lumMod val="50000"/>
                    <a:lumOff val="50000"/>
                  </a:schemeClr>
                </a:solidFill>
                <a:latin typeface="Open Sans"/>
                <a:ea typeface="Calibri" panose="020F0502020204030204" pitchFamily="34" charset="0"/>
              </a:rPr>
              <a:t>Cutter, S.L., </a:t>
            </a:r>
            <a:r>
              <a:rPr lang="en-US" sz="1100" dirty="0" err="1">
                <a:solidFill>
                  <a:schemeClr val="tx1">
                    <a:lumMod val="50000"/>
                    <a:lumOff val="50000"/>
                  </a:schemeClr>
                </a:solidFill>
                <a:latin typeface="Open Sans"/>
                <a:ea typeface="Calibri" panose="020F0502020204030204" pitchFamily="34" charset="0"/>
              </a:rPr>
              <a:t>Boruff</a:t>
            </a:r>
            <a:r>
              <a:rPr lang="en-US" sz="1100" dirty="0">
                <a:solidFill>
                  <a:schemeClr val="tx1">
                    <a:lumMod val="50000"/>
                    <a:lumOff val="50000"/>
                  </a:schemeClr>
                </a:solidFill>
                <a:latin typeface="Open Sans"/>
                <a:ea typeface="Calibri" panose="020F0502020204030204" pitchFamily="34" charset="0"/>
              </a:rPr>
              <a:t>, B.J., Shirley, W.L.(2003) Social vulnerability to environmental hazards, Social Science Quarterly, 84(2), 242-261.</a:t>
            </a:r>
            <a:endParaRPr lang="en-GB" sz="1100" dirty="0">
              <a:solidFill>
                <a:schemeClr val="tx1">
                  <a:lumMod val="50000"/>
                  <a:lumOff val="50000"/>
                </a:schemeClr>
              </a:solidFill>
              <a:latin typeface="Open Sans"/>
              <a:ea typeface="Calibri" panose="020F0502020204030204" pitchFamily="34" charset="0"/>
            </a:endParaRPr>
          </a:p>
          <a:p>
            <a:pPr marL="342900" indent="-342900">
              <a:lnSpc>
                <a:spcPct val="107000"/>
              </a:lnSpc>
              <a:spcBef>
                <a:spcPts val="0"/>
              </a:spcBef>
              <a:spcAft>
                <a:spcPts val="100"/>
              </a:spcAft>
              <a:buFont typeface="Symbol" panose="05050102010706020507" pitchFamily="18" charset="2"/>
              <a:buChar char=""/>
              <a:defRPr/>
            </a:pPr>
            <a:r>
              <a:rPr lang="en-US" sz="1100" dirty="0">
                <a:solidFill>
                  <a:schemeClr val="tx1">
                    <a:lumMod val="50000"/>
                    <a:lumOff val="50000"/>
                  </a:schemeClr>
                </a:solidFill>
                <a:latin typeface="Open Sans"/>
                <a:ea typeface="Calibri" panose="020F0502020204030204" pitchFamily="34" charset="0"/>
              </a:rPr>
              <a:t>Danish S, Fazio R, </a:t>
            </a:r>
            <a:r>
              <a:rPr lang="en-US" sz="1100" dirty="0" err="1">
                <a:solidFill>
                  <a:schemeClr val="tx1">
                    <a:lumMod val="50000"/>
                    <a:lumOff val="50000"/>
                  </a:schemeClr>
                </a:solidFill>
                <a:latin typeface="Open Sans"/>
                <a:ea typeface="Calibri" panose="020F0502020204030204" pitchFamily="34" charset="0"/>
              </a:rPr>
              <a:t>Nellen</a:t>
            </a:r>
            <a:r>
              <a:rPr lang="en-US" sz="1100" dirty="0">
                <a:solidFill>
                  <a:schemeClr val="tx1">
                    <a:lumMod val="50000"/>
                    <a:lumOff val="50000"/>
                  </a:schemeClr>
                </a:solidFill>
                <a:latin typeface="Open Sans"/>
                <a:ea typeface="Calibri" panose="020F0502020204030204" pitchFamily="34" charset="0"/>
              </a:rPr>
              <a:t> V, Owens S. (2002). Teaching life skills through sport: Community-based programs to enhance adolescent development. In: </a:t>
            </a:r>
            <a:r>
              <a:rPr lang="en-US" sz="1100" dirty="0" err="1">
                <a:solidFill>
                  <a:schemeClr val="tx1">
                    <a:lumMod val="50000"/>
                    <a:lumOff val="50000"/>
                  </a:schemeClr>
                </a:solidFill>
                <a:latin typeface="Open Sans"/>
                <a:ea typeface="Calibri" panose="020F0502020204030204" pitchFamily="34" charset="0"/>
              </a:rPr>
              <a:t>JL</a:t>
            </a:r>
            <a:r>
              <a:rPr lang="en-US" sz="1100" dirty="0">
                <a:solidFill>
                  <a:schemeClr val="tx1">
                    <a:lumMod val="50000"/>
                    <a:lumOff val="50000"/>
                  </a:schemeClr>
                </a:solidFill>
                <a:latin typeface="Open Sans"/>
                <a:ea typeface="Calibri" panose="020F0502020204030204" pitchFamily="34" charset="0"/>
              </a:rPr>
              <a:t> Van </a:t>
            </a:r>
            <a:r>
              <a:rPr lang="en-US" sz="1100" dirty="0" err="1">
                <a:solidFill>
                  <a:schemeClr val="tx1">
                    <a:lumMod val="50000"/>
                    <a:lumOff val="50000"/>
                  </a:schemeClr>
                </a:solidFill>
                <a:latin typeface="Open Sans"/>
                <a:ea typeface="Calibri" panose="020F0502020204030204" pitchFamily="34" charset="0"/>
              </a:rPr>
              <a:t>Raalte</a:t>
            </a:r>
            <a:r>
              <a:rPr lang="en-US" sz="1100" dirty="0">
                <a:solidFill>
                  <a:schemeClr val="tx1">
                    <a:lumMod val="50000"/>
                    <a:lumOff val="50000"/>
                  </a:schemeClr>
                </a:solidFill>
                <a:latin typeface="Open Sans"/>
                <a:ea typeface="Calibri" panose="020F0502020204030204" pitchFamily="34" charset="0"/>
              </a:rPr>
              <a:t>, BW Brewer (Eds.), Exploring Sport and Exercise Psychology, (2nd ed., pp.269–88). Washington, DC: American Psychological Association.</a:t>
            </a:r>
            <a:endParaRPr lang="en-GB" sz="1100" dirty="0">
              <a:solidFill>
                <a:schemeClr val="tx1">
                  <a:lumMod val="50000"/>
                  <a:lumOff val="50000"/>
                </a:schemeClr>
              </a:solidFill>
              <a:latin typeface="Open Sans"/>
              <a:ea typeface="Calibri" panose="020F0502020204030204" pitchFamily="34" charset="0"/>
            </a:endParaRPr>
          </a:p>
          <a:p>
            <a:pPr marL="342900" indent="-342900">
              <a:lnSpc>
                <a:spcPct val="107000"/>
              </a:lnSpc>
              <a:spcBef>
                <a:spcPts val="0"/>
              </a:spcBef>
              <a:spcAft>
                <a:spcPts val="100"/>
              </a:spcAft>
              <a:buFont typeface="Symbol" panose="05050102010706020507" pitchFamily="18" charset="2"/>
              <a:buChar char=""/>
              <a:defRPr/>
            </a:pPr>
            <a:r>
              <a:rPr lang="en-US" sz="1100" dirty="0">
                <a:solidFill>
                  <a:schemeClr val="tx1">
                    <a:lumMod val="50000"/>
                    <a:lumOff val="50000"/>
                  </a:schemeClr>
                </a:solidFill>
                <a:latin typeface="Open Sans"/>
                <a:ea typeface="Calibri" panose="020F0502020204030204" pitchFamily="34" charset="0"/>
              </a:rPr>
              <a:t>Danish S, </a:t>
            </a:r>
            <a:r>
              <a:rPr lang="en-US" sz="1100" dirty="0" err="1">
                <a:solidFill>
                  <a:schemeClr val="tx1">
                    <a:lumMod val="50000"/>
                    <a:lumOff val="50000"/>
                  </a:schemeClr>
                </a:solidFill>
                <a:latin typeface="Open Sans"/>
                <a:ea typeface="Calibri" panose="020F0502020204030204" pitchFamily="34" charset="0"/>
              </a:rPr>
              <a:t>Forneris</a:t>
            </a:r>
            <a:r>
              <a:rPr lang="en-US" sz="1100" dirty="0">
                <a:solidFill>
                  <a:schemeClr val="tx1">
                    <a:lumMod val="50000"/>
                    <a:lumOff val="50000"/>
                  </a:schemeClr>
                </a:solidFill>
                <a:latin typeface="Open Sans"/>
                <a:ea typeface="Calibri" panose="020F0502020204030204" pitchFamily="34" charset="0"/>
              </a:rPr>
              <a:t> T, Hodge K, </a:t>
            </a:r>
            <a:r>
              <a:rPr lang="en-US" sz="1100" dirty="0" err="1">
                <a:solidFill>
                  <a:schemeClr val="tx1">
                    <a:lumMod val="50000"/>
                    <a:lumOff val="50000"/>
                  </a:schemeClr>
                </a:solidFill>
                <a:latin typeface="Open Sans"/>
                <a:ea typeface="Calibri" panose="020F0502020204030204" pitchFamily="34" charset="0"/>
              </a:rPr>
              <a:t>Heke</a:t>
            </a:r>
            <a:r>
              <a:rPr lang="en-US" sz="1100" dirty="0">
                <a:solidFill>
                  <a:schemeClr val="tx1">
                    <a:lumMod val="50000"/>
                    <a:lumOff val="50000"/>
                  </a:schemeClr>
                </a:solidFill>
                <a:latin typeface="Open Sans"/>
                <a:ea typeface="Calibri" panose="020F0502020204030204" pitchFamily="34" charset="0"/>
              </a:rPr>
              <a:t> I. (2004). Enhancing youth development through sport. </a:t>
            </a:r>
            <a:r>
              <a:rPr lang="en-US" sz="1100" i="1" dirty="0">
                <a:solidFill>
                  <a:schemeClr val="tx1">
                    <a:lumMod val="50000"/>
                    <a:lumOff val="50000"/>
                  </a:schemeClr>
                </a:solidFill>
                <a:latin typeface="Open Sans"/>
                <a:ea typeface="Calibri" panose="020F0502020204030204" pitchFamily="34" charset="0"/>
              </a:rPr>
              <a:t>World Leisure Journal</a:t>
            </a:r>
            <a:r>
              <a:rPr lang="en-US" sz="1100" dirty="0">
                <a:solidFill>
                  <a:schemeClr val="tx1">
                    <a:lumMod val="50000"/>
                    <a:lumOff val="50000"/>
                  </a:schemeClr>
                </a:solidFill>
                <a:latin typeface="Open Sans"/>
                <a:ea typeface="Calibri" panose="020F0502020204030204" pitchFamily="34" charset="0"/>
              </a:rPr>
              <a:t>, 46(3), 38–49.</a:t>
            </a:r>
            <a:endParaRPr lang="sr-Latn-RS" sz="1100" dirty="0">
              <a:solidFill>
                <a:schemeClr val="tx1">
                  <a:lumMod val="50000"/>
                  <a:lumOff val="50000"/>
                </a:schemeClr>
              </a:solidFill>
              <a:latin typeface="Open Sans"/>
              <a:ea typeface="Calibri" panose="020F0502020204030204" pitchFamily="34" charset="0"/>
            </a:endParaRPr>
          </a:p>
          <a:p>
            <a:pPr marL="342900" indent="-365760">
              <a:spcBef>
                <a:spcPts val="0"/>
              </a:spcBef>
              <a:spcAft>
                <a:spcPts val="100"/>
              </a:spcAft>
              <a:buFont typeface="Symbol" panose="05050102010706020507" pitchFamily="18" charset="2"/>
              <a:buChar char=""/>
              <a:defRPr/>
            </a:pPr>
            <a:r>
              <a:rPr lang="en-US" sz="1100" dirty="0">
                <a:solidFill>
                  <a:schemeClr val="tx1">
                    <a:lumMod val="50000"/>
                    <a:lumOff val="50000"/>
                  </a:schemeClr>
                </a:solidFill>
                <a:latin typeface="Open Sans"/>
                <a:ea typeface="Calibri" panose="020F0502020204030204" pitchFamily="34" charset="0"/>
              </a:rPr>
              <a:t>Danish S, Fazio R, </a:t>
            </a:r>
            <a:r>
              <a:rPr lang="en-US" sz="1100" dirty="0" err="1">
                <a:solidFill>
                  <a:schemeClr val="tx1">
                    <a:lumMod val="50000"/>
                    <a:lumOff val="50000"/>
                  </a:schemeClr>
                </a:solidFill>
                <a:latin typeface="Open Sans"/>
                <a:ea typeface="Calibri" panose="020F0502020204030204" pitchFamily="34" charset="0"/>
              </a:rPr>
              <a:t>Nellen</a:t>
            </a:r>
            <a:r>
              <a:rPr lang="en-US" sz="1100" dirty="0">
                <a:solidFill>
                  <a:schemeClr val="tx1">
                    <a:lumMod val="50000"/>
                    <a:lumOff val="50000"/>
                  </a:schemeClr>
                </a:solidFill>
                <a:latin typeface="Open Sans"/>
                <a:ea typeface="Calibri" panose="020F0502020204030204" pitchFamily="34" charset="0"/>
              </a:rPr>
              <a:t> V, Owens S. (2002). Teaching life skills through sport: Community-based programs to enhance adolescent development. In: </a:t>
            </a:r>
            <a:r>
              <a:rPr lang="en-US" sz="1100" dirty="0" err="1">
                <a:solidFill>
                  <a:schemeClr val="tx1">
                    <a:lumMod val="50000"/>
                    <a:lumOff val="50000"/>
                  </a:schemeClr>
                </a:solidFill>
                <a:latin typeface="Open Sans"/>
                <a:ea typeface="Calibri" panose="020F0502020204030204" pitchFamily="34" charset="0"/>
              </a:rPr>
              <a:t>JL</a:t>
            </a:r>
            <a:r>
              <a:rPr lang="en-US" sz="1100" dirty="0">
                <a:solidFill>
                  <a:schemeClr val="tx1">
                    <a:lumMod val="50000"/>
                    <a:lumOff val="50000"/>
                  </a:schemeClr>
                </a:solidFill>
                <a:latin typeface="Open Sans"/>
                <a:ea typeface="Calibri" panose="020F0502020204030204" pitchFamily="34" charset="0"/>
              </a:rPr>
              <a:t> Van </a:t>
            </a:r>
            <a:r>
              <a:rPr lang="en-US" sz="1100" dirty="0" err="1">
                <a:solidFill>
                  <a:schemeClr val="tx1">
                    <a:lumMod val="50000"/>
                    <a:lumOff val="50000"/>
                  </a:schemeClr>
                </a:solidFill>
                <a:latin typeface="Open Sans"/>
                <a:ea typeface="Calibri" panose="020F0502020204030204" pitchFamily="34" charset="0"/>
              </a:rPr>
              <a:t>Raalte</a:t>
            </a:r>
            <a:r>
              <a:rPr lang="en-US" sz="1100" dirty="0">
                <a:solidFill>
                  <a:schemeClr val="tx1">
                    <a:lumMod val="50000"/>
                    <a:lumOff val="50000"/>
                  </a:schemeClr>
                </a:solidFill>
                <a:latin typeface="Open Sans"/>
                <a:ea typeface="Calibri" panose="020F0502020204030204" pitchFamily="34" charset="0"/>
              </a:rPr>
              <a:t>, BW Brewer (Eds.), Exploring Sport and Exercise Psychology, (2nd ed., pp.269–88). Washington, DC: American Psychological Association.</a:t>
            </a:r>
            <a:endParaRPr lang="en-GB" sz="1100" dirty="0">
              <a:solidFill>
                <a:schemeClr val="tx1">
                  <a:lumMod val="50000"/>
                  <a:lumOff val="50000"/>
                </a:schemeClr>
              </a:solidFill>
              <a:latin typeface="Open Sans"/>
              <a:ea typeface="Calibri" panose="020F0502020204030204" pitchFamily="34" charset="0"/>
            </a:endParaRPr>
          </a:p>
          <a:p>
            <a:pPr marL="342900" indent="-365760">
              <a:spcBef>
                <a:spcPts val="0"/>
              </a:spcBef>
              <a:spcAft>
                <a:spcPts val="100"/>
              </a:spcAft>
              <a:buFont typeface="Symbol" panose="05050102010706020507" pitchFamily="18" charset="2"/>
              <a:buChar char=""/>
              <a:defRPr/>
            </a:pPr>
            <a:r>
              <a:rPr lang="en-US" sz="1100" dirty="0">
                <a:solidFill>
                  <a:schemeClr val="tx1">
                    <a:lumMod val="50000"/>
                    <a:lumOff val="50000"/>
                  </a:schemeClr>
                </a:solidFill>
                <a:latin typeface="Open Sans"/>
                <a:ea typeface="Calibri" panose="020F0502020204030204" pitchFamily="34" charset="0"/>
              </a:rPr>
              <a:t>Danish S, </a:t>
            </a:r>
            <a:r>
              <a:rPr lang="en-US" sz="1100" dirty="0" err="1">
                <a:solidFill>
                  <a:schemeClr val="tx1">
                    <a:lumMod val="50000"/>
                    <a:lumOff val="50000"/>
                  </a:schemeClr>
                </a:solidFill>
                <a:latin typeface="Open Sans"/>
                <a:ea typeface="Calibri" panose="020F0502020204030204" pitchFamily="34" charset="0"/>
              </a:rPr>
              <a:t>Forneris</a:t>
            </a:r>
            <a:r>
              <a:rPr lang="en-US" sz="1100" dirty="0">
                <a:solidFill>
                  <a:schemeClr val="tx1">
                    <a:lumMod val="50000"/>
                    <a:lumOff val="50000"/>
                  </a:schemeClr>
                </a:solidFill>
                <a:latin typeface="Open Sans"/>
                <a:ea typeface="Calibri" panose="020F0502020204030204" pitchFamily="34" charset="0"/>
              </a:rPr>
              <a:t> T, Hodge K, </a:t>
            </a:r>
            <a:r>
              <a:rPr lang="en-US" sz="1100" dirty="0" err="1">
                <a:solidFill>
                  <a:schemeClr val="tx1">
                    <a:lumMod val="50000"/>
                    <a:lumOff val="50000"/>
                  </a:schemeClr>
                </a:solidFill>
                <a:latin typeface="Open Sans"/>
                <a:ea typeface="Calibri" panose="020F0502020204030204" pitchFamily="34" charset="0"/>
              </a:rPr>
              <a:t>Heke</a:t>
            </a:r>
            <a:r>
              <a:rPr lang="en-US" sz="1100" dirty="0">
                <a:solidFill>
                  <a:schemeClr val="tx1">
                    <a:lumMod val="50000"/>
                    <a:lumOff val="50000"/>
                  </a:schemeClr>
                </a:solidFill>
                <a:latin typeface="Open Sans"/>
                <a:ea typeface="Calibri" panose="020F0502020204030204" pitchFamily="34" charset="0"/>
              </a:rPr>
              <a:t> I. (2004). Enhancing youth development through sport. </a:t>
            </a:r>
            <a:r>
              <a:rPr lang="en-US" sz="1100" i="1" dirty="0">
                <a:solidFill>
                  <a:schemeClr val="tx1">
                    <a:lumMod val="50000"/>
                    <a:lumOff val="50000"/>
                  </a:schemeClr>
                </a:solidFill>
                <a:latin typeface="Open Sans"/>
                <a:ea typeface="Calibri" panose="020F0502020204030204" pitchFamily="34" charset="0"/>
              </a:rPr>
              <a:t>World Leisure Journal</a:t>
            </a:r>
            <a:r>
              <a:rPr lang="en-US" sz="1100" dirty="0">
                <a:solidFill>
                  <a:schemeClr val="tx1">
                    <a:lumMod val="50000"/>
                    <a:lumOff val="50000"/>
                  </a:schemeClr>
                </a:solidFill>
                <a:latin typeface="Open Sans"/>
                <a:ea typeface="Calibri" panose="020F0502020204030204" pitchFamily="34" charset="0"/>
              </a:rPr>
              <a:t>, 46(3), 38–49.</a:t>
            </a:r>
            <a:endParaRPr lang="en-GB" sz="1100" dirty="0">
              <a:solidFill>
                <a:schemeClr val="tx1">
                  <a:lumMod val="50000"/>
                  <a:lumOff val="50000"/>
                </a:schemeClr>
              </a:solidFill>
              <a:latin typeface="Open Sans"/>
              <a:ea typeface="Calibri" panose="020F0502020204030204" pitchFamily="34" charset="0"/>
            </a:endParaRPr>
          </a:p>
          <a:p>
            <a:pPr marL="342900" indent="-342900">
              <a:lnSpc>
                <a:spcPct val="107000"/>
              </a:lnSpc>
              <a:spcBef>
                <a:spcPts val="0"/>
              </a:spcBef>
              <a:spcAft>
                <a:spcPts val="100"/>
              </a:spcAft>
              <a:buFont typeface="Symbol" panose="05050102010706020507" pitchFamily="18" charset="2"/>
              <a:buChar char=""/>
              <a:defRPr/>
            </a:pPr>
            <a:endParaRPr lang="en-GB" sz="1100" dirty="0">
              <a:latin typeface="Open Sans"/>
              <a:ea typeface="Calibri" panose="020F0502020204030204" pitchFamily="34" charset="0"/>
            </a:endParaRPr>
          </a:p>
        </p:txBody>
      </p:sp>
    </p:spTree>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p:cNvPr>
          <p:cNvSpPr>
            <a:spLocks noGrp="1"/>
          </p:cNvSpPr>
          <p:nvPr>
            <p:ph type="subTitle" idx="1"/>
          </p:nvPr>
        </p:nvSpPr>
        <p:spPr>
          <a:xfrm>
            <a:off x="3132138" y="317500"/>
            <a:ext cx="2646362" cy="328613"/>
          </a:xfrm>
        </p:spPr>
        <p:txBody>
          <a:bodyPr rtlCol="0">
            <a:normAutofit fontScale="92500" lnSpcReduction="10000"/>
          </a:bodyPr>
          <a:lstStyle/>
          <a:p>
            <a:pPr eaLnBrk="1" fontAlgn="auto" hangingPunct="1">
              <a:spcAft>
                <a:spcPts val="0"/>
              </a:spcAft>
              <a:defRPr/>
            </a:pPr>
            <a:r>
              <a:rPr lang="en-US" sz="1800" b="1" dirty="0" err="1" smtClean="0"/>
              <a:t>Lista</a:t>
            </a:r>
            <a:r>
              <a:rPr lang="en-US" sz="1800" b="1" dirty="0" smtClean="0"/>
              <a:t> de </a:t>
            </a:r>
            <a:r>
              <a:rPr lang="en-US" sz="1800" b="1" dirty="0" err="1" smtClean="0"/>
              <a:t>referencias</a:t>
            </a:r>
            <a:endParaRPr lang="en-US" sz="1800" b="1" dirty="0"/>
          </a:p>
        </p:txBody>
      </p:sp>
      <p:pic>
        <p:nvPicPr>
          <p:cNvPr id="95235"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238" y="4360863"/>
            <a:ext cx="1906587"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282825" y="4360863"/>
            <a:ext cx="6335713"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98309" name="Subtitle 3">
            <a:extLst/>
          </p:cNvPr>
          <p:cNvSpPr txBox="1">
            <a:spLocks noChangeArrowheads="1"/>
          </p:cNvSpPr>
          <p:nvPr/>
        </p:nvSpPr>
        <p:spPr bwMode="auto">
          <a:xfrm>
            <a:off x="539750" y="830263"/>
            <a:ext cx="8064500" cy="3470275"/>
          </a:xfrm>
          <a:prstGeom prst="rect">
            <a:avLst/>
          </a:prstGeom>
          <a:noFill/>
          <a:ln w="9525">
            <a:noFill/>
            <a:miter lim="800000"/>
            <a:headEnd/>
            <a:tailEnd/>
          </a:ln>
        </p:spPr>
        <p:txBody>
          <a:bodyPr/>
          <a:lstStyle/>
          <a:p>
            <a:pPr marL="342900" indent="-365125">
              <a:spcAft>
                <a:spcPts val="100"/>
              </a:spcAft>
              <a:buFont typeface="Symbol" pitchFamily="18" charset="2"/>
              <a:buChar char=""/>
              <a:defRPr/>
            </a:pPr>
            <a:r>
              <a:rPr lang="en-US" altLang="en-US" sz="1100" dirty="0">
                <a:solidFill>
                  <a:schemeClr val="tx1">
                    <a:lumMod val="50000"/>
                    <a:lumOff val="50000"/>
                  </a:schemeClr>
                </a:solidFill>
                <a:latin typeface="Open Sans"/>
                <a:ea typeface="Open Sans"/>
              </a:rPr>
              <a:t>Edwards, Michael B. (2015). The role of sport in community capacity building: An examination of sport for development research and practice. </a:t>
            </a:r>
            <a:r>
              <a:rPr lang="en-US" altLang="en-US" sz="1100" i="1" dirty="0">
                <a:solidFill>
                  <a:schemeClr val="tx1">
                    <a:lumMod val="50000"/>
                    <a:lumOff val="50000"/>
                  </a:schemeClr>
                </a:solidFill>
                <a:latin typeface="Open Sans"/>
                <a:ea typeface="Open Sans"/>
              </a:rPr>
              <a:t>Sport Management Revie</a:t>
            </a:r>
            <a:r>
              <a:rPr lang="en-US" altLang="en-US" sz="1100" dirty="0">
                <a:solidFill>
                  <a:schemeClr val="tx1">
                    <a:lumMod val="50000"/>
                    <a:lumOff val="50000"/>
                  </a:schemeClr>
                </a:solidFill>
                <a:latin typeface="Open Sans"/>
                <a:ea typeface="Open Sans"/>
              </a:rPr>
              <a:t>w. 18(1): 6-19. doi.org/10.1016/j.smr.2013.08.008</a:t>
            </a:r>
            <a:endParaRPr lang="en-GB" altLang="en-US" sz="1100" dirty="0">
              <a:solidFill>
                <a:schemeClr val="tx1">
                  <a:lumMod val="50000"/>
                  <a:lumOff val="50000"/>
                </a:schemeClr>
              </a:solidFill>
              <a:latin typeface="Open Sans"/>
              <a:ea typeface="Open Sans"/>
            </a:endParaRPr>
          </a:p>
          <a:p>
            <a:pPr marL="342900" indent="-365125">
              <a:spcAft>
                <a:spcPts val="100"/>
              </a:spcAft>
              <a:buFont typeface="Symbol" pitchFamily="18" charset="2"/>
              <a:buChar char=""/>
              <a:defRPr/>
            </a:pPr>
            <a:r>
              <a:rPr lang="en-US" altLang="en-US" sz="1100" dirty="0">
                <a:solidFill>
                  <a:schemeClr val="tx1">
                    <a:lumMod val="50000"/>
                    <a:lumOff val="50000"/>
                  </a:schemeClr>
                </a:solidFill>
                <a:latin typeface="Open Sans"/>
                <a:ea typeface="Open Sans"/>
              </a:rPr>
              <a:t>Finch, N., Lawton, D., Williams, J. &amp; </a:t>
            </a:r>
            <a:r>
              <a:rPr lang="en-US" altLang="en-US" sz="1100" dirty="0" err="1">
                <a:solidFill>
                  <a:schemeClr val="tx1">
                    <a:lumMod val="50000"/>
                    <a:lumOff val="50000"/>
                  </a:schemeClr>
                </a:solidFill>
                <a:latin typeface="Open Sans"/>
                <a:ea typeface="Open Sans"/>
              </a:rPr>
              <a:t>Sloper</a:t>
            </a:r>
            <a:r>
              <a:rPr lang="en-US" altLang="en-US" sz="1100" dirty="0">
                <a:solidFill>
                  <a:schemeClr val="tx1">
                    <a:lumMod val="50000"/>
                    <a:lumOff val="50000"/>
                  </a:schemeClr>
                </a:solidFill>
                <a:latin typeface="Open Sans"/>
                <a:ea typeface="Open Sans"/>
              </a:rPr>
              <a:t>, P. (2001) Disability Survey 2000: survey of young people with a disability and sport—findings (York, University of York Social Policy Research Unit).</a:t>
            </a:r>
            <a:endParaRPr lang="en-GB" altLang="en-US" sz="1100" dirty="0">
              <a:solidFill>
                <a:schemeClr val="tx1">
                  <a:lumMod val="50000"/>
                  <a:lumOff val="50000"/>
                </a:schemeClr>
              </a:solidFill>
              <a:latin typeface="Open Sans"/>
              <a:ea typeface="Open Sans"/>
            </a:endParaRPr>
          </a:p>
          <a:p>
            <a:pPr marL="342900" indent="-365125">
              <a:spcAft>
                <a:spcPts val="100"/>
              </a:spcAft>
              <a:buFont typeface="Symbol" pitchFamily="18" charset="2"/>
              <a:buChar char=""/>
              <a:defRPr/>
            </a:pPr>
            <a:r>
              <a:rPr lang="en-US" altLang="en-US" sz="1100" dirty="0">
                <a:solidFill>
                  <a:schemeClr val="tx1">
                    <a:lumMod val="50000"/>
                    <a:lumOff val="50000"/>
                  </a:schemeClr>
                </a:solidFill>
                <a:latin typeface="Open Sans"/>
                <a:ea typeface="Open Sans"/>
              </a:rPr>
              <a:t>Hamilton, E. (1992).  </a:t>
            </a:r>
            <a:r>
              <a:rPr lang="en-US" altLang="en-US" sz="1100" i="1" dirty="0">
                <a:solidFill>
                  <a:schemeClr val="tx1">
                    <a:lumMod val="50000"/>
                    <a:lumOff val="50000"/>
                  </a:schemeClr>
                </a:solidFill>
                <a:latin typeface="Open Sans"/>
                <a:ea typeface="Open Sans"/>
              </a:rPr>
              <a:t>Adult Education for Community Development.  </a:t>
            </a:r>
            <a:r>
              <a:rPr lang="en-US" altLang="en-US" sz="1100" dirty="0">
                <a:solidFill>
                  <a:schemeClr val="tx1">
                    <a:lumMod val="50000"/>
                    <a:lumOff val="50000"/>
                  </a:schemeClr>
                </a:solidFill>
                <a:latin typeface="Open Sans"/>
                <a:ea typeface="Open Sans"/>
              </a:rPr>
              <a:t>New York: Greenwood </a:t>
            </a:r>
            <a:r>
              <a:rPr lang="en-US" altLang="en-US" sz="1100" dirty="0" err="1">
                <a:solidFill>
                  <a:schemeClr val="tx1">
                    <a:lumMod val="50000"/>
                    <a:lumOff val="50000"/>
                  </a:schemeClr>
                </a:solidFill>
                <a:latin typeface="Open Sans"/>
                <a:ea typeface="Open Sans"/>
              </a:rPr>
              <a:t>Press.Hellison</a:t>
            </a:r>
            <a:r>
              <a:rPr lang="en-US" altLang="en-US" sz="1100" dirty="0">
                <a:solidFill>
                  <a:schemeClr val="tx1">
                    <a:lumMod val="50000"/>
                    <a:lumOff val="50000"/>
                  </a:schemeClr>
                </a:solidFill>
                <a:latin typeface="Open Sans"/>
                <a:ea typeface="Open Sans"/>
              </a:rPr>
              <a:t>, D. (2003) Teaching Responsibility through Physical Activity (2nd </a:t>
            </a:r>
            <a:r>
              <a:rPr lang="en-US" altLang="en-US" sz="1100" dirty="0" err="1">
                <a:solidFill>
                  <a:schemeClr val="tx1">
                    <a:lumMod val="50000"/>
                    <a:lumOff val="50000"/>
                  </a:schemeClr>
                </a:solidFill>
                <a:latin typeface="Open Sans"/>
                <a:ea typeface="Open Sans"/>
              </a:rPr>
              <a:t>edn</a:t>
            </a:r>
            <a:r>
              <a:rPr lang="en-US" altLang="en-US" sz="1100" dirty="0">
                <a:solidFill>
                  <a:schemeClr val="tx1">
                    <a:lumMod val="50000"/>
                    <a:lumOff val="50000"/>
                  </a:schemeClr>
                </a:solidFill>
                <a:latin typeface="Open Sans"/>
                <a:ea typeface="Open Sans"/>
              </a:rPr>
              <a:t>). Champaign, IL: Human Kinetics.</a:t>
            </a:r>
            <a:endParaRPr lang="en-GB" altLang="en-US" sz="1100" dirty="0">
              <a:solidFill>
                <a:schemeClr val="tx1">
                  <a:lumMod val="50000"/>
                  <a:lumOff val="50000"/>
                </a:schemeClr>
              </a:solidFill>
              <a:latin typeface="Open Sans"/>
              <a:ea typeface="Open Sans"/>
            </a:endParaRPr>
          </a:p>
          <a:p>
            <a:pPr marL="342900" indent="-365125">
              <a:spcAft>
                <a:spcPts val="100"/>
              </a:spcAft>
              <a:buFont typeface="Symbol" pitchFamily="18" charset="2"/>
              <a:buChar char=""/>
              <a:defRPr/>
            </a:pPr>
            <a:r>
              <a:rPr lang="en-US" altLang="en-US" sz="1100" dirty="0" err="1">
                <a:solidFill>
                  <a:schemeClr val="tx1">
                    <a:lumMod val="50000"/>
                    <a:lumOff val="50000"/>
                  </a:schemeClr>
                </a:solidFill>
                <a:latin typeface="Open Sans"/>
                <a:ea typeface="Open Sans"/>
              </a:rPr>
              <a:t>Hellison</a:t>
            </a:r>
            <a:r>
              <a:rPr lang="en-US" altLang="en-US" sz="1100" dirty="0">
                <a:solidFill>
                  <a:schemeClr val="tx1">
                    <a:lumMod val="50000"/>
                    <a:lumOff val="50000"/>
                  </a:schemeClr>
                </a:solidFill>
                <a:latin typeface="Open Sans"/>
                <a:ea typeface="Open Sans"/>
              </a:rPr>
              <a:t>, D., </a:t>
            </a:r>
            <a:r>
              <a:rPr lang="en-US" altLang="en-US" sz="1100" dirty="0" err="1">
                <a:solidFill>
                  <a:schemeClr val="tx1">
                    <a:lumMod val="50000"/>
                    <a:lumOff val="50000"/>
                  </a:schemeClr>
                </a:solidFill>
                <a:latin typeface="Open Sans"/>
                <a:ea typeface="Open Sans"/>
              </a:rPr>
              <a:t>Cutforth</a:t>
            </a:r>
            <a:r>
              <a:rPr lang="en-US" altLang="en-US" sz="1100" dirty="0">
                <a:solidFill>
                  <a:schemeClr val="tx1">
                    <a:lumMod val="50000"/>
                    <a:lumOff val="50000"/>
                  </a:schemeClr>
                </a:solidFill>
                <a:latin typeface="Open Sans"/>
                <a:ea typeface="Open Sans"/>
              </a:rPr>
              <a:t>, N., </a:t>
            </a:r>
            <a:r>
              <a:rPr lang="en-US" altLang="en-US" sz="1100" dirty="0" err="1">
                <a:solidFill>
                  <a:schemeClr val="tx1">
                    <a:lumMod val="50000"/>
                    <a:lumOff val="50000"/>
                  </a:schemeClr>
                </a:solidFill>
                <a:latin typeface="Open Sans"/>
                <a:ea typeface="Open Sans"/>
              </a:rPr>
              <a:t>Kallusky</a:t>
            </a:r>
            <a:r>
              <a:rPr lang="en-US" altLang="en-US" sz="1100" dirty="0">
                <a:solidFill>
                  <a:schemeClr val="tx1">
                    <a:lumMod val="50000"/>
                    <a:lumOff val="50000"/>
                  </a:schemeClr>
                </a:solidFill>
                <a:latin typeface="Open Sans"/>
                <a:ea typeface="Open Sans"/>
              </a:rPr>
              <a:t>, J., </a:t>
            </a:r>
            <a:r>
              <a:rPr lang="en-US" altLang="en-US" sz="1100" dirty="0" err="1">
                <a:solidFill>
                  <a:schemeClr val="tx1">
                    <a:lumMod val="50000"/>
                    <a:lumOff val="50000"/>
                  </a:schemeClr>
                </a:solidFill>
                <a:latin typeface="Open Sans"/>
                <a:ea typeface="Open Sans"/>
              </a:rPr>
              <a:t>Martinek</a:t>
            </a:r>
            <a:r>
              <a:rPr lang="en-US" altLang="en-US" sz="1100" dirty="0">
                <a:solidFill>
                  <a:schemeClr val="tx1">
                    <a:lumMod val="50000"/>
                    <a:lumOff val="50000"/>
                  </a:schemeClr>
                </a:solidFill>
                <a:latin typeface="Open Sans"/>
                <a:ea typeface="Open Sans"/>
              </a:rPr>
              <a:t>, T., Parker, M., and </a:t>
            </a:r>
            <a:r>
              <a:rPr lang="en-US" altLang="en-US" sz="1100" dirty="0" err="1">
                <a:solidFill>
                  <a:schemeClr val="tx1">
                    <a:lumMod val="50000"/>
                    <a:lumOff val="50000"/>
                  </a:schemeClr>
                </a:solidFill>
                <a:latin typeface="Open Sans"/>
                <a:ea typeface="Open Sans"/>
              </a:rPr>
              <a:t>Stiehl</a:t>
            </a:r>
            <a:r>
              <a:rPr lang="en-US" altLang="en-US" sz="1100" dirty="0">
                <a:solidFill>
                  <a:schemeClr val="tx1">
                    <a:lumMod val="50000"/>
                    <a:lumOff val="50000"/>
                  </a:schemeClr>
                </a:solidFill>
                <a:latin typeface="Open Sans"/>
                <a:ea typeface="Open Sans"/>
              </a:rPr>
              <a:t>, J. (2000) Youth Development and Physical Activity: Linking Universities and Communities. Champaign, IL: Human Kinetics.</a:t>
            </a:r>
            <a:endParaRPr lang="en-GB" altLang="en-US" sz="1100" dirty="0">
              <a:solidFill>
                <a:schemeClr val="tx1">
                  <a:lumMod val="50000"/>
                  <a:lumOff val="50000"/>
                </a:schemeClr>
              </a:solidFill>
              <a:latin typeface="Open Sans"/>
              <a:ea typeface="Open Sans"/>
            </a:endParaRPr>
          </a:p>
          <a:p>
            <a:pPr marL="342900" indent="-365125">
              <a:spcAft>
                <a:spcPts val="100"/>
              </a:spcAft>
              <a:buFont typeface="Symbol" pitchFamily="18" charset="2"/>
              <a:buChar char=""/>
              <a:defRPr/>
            </a:pPr>
            <a:r>
              <a:rPr lang="en-US" altLang="en-US" sz="1100" dirty="0">
                <a:solidFill>
                  <a:schemeClr val="tx1">
                    <a:lumMod val="50000"/>
                    <a:lumOff val="50000"/>
                  </a:schemeClr>
                </a:solidFill>
                <a:latin typeface="Open Sans"/>
                <a:ea typeface="Open Sans"/>
              </a:rPr>
              <a:t>Larson RW, Hansen DM, Moneta G. (2006). Differing profiles of developmental experiences across types of organized youth activities. </a:t>
            </a:r>
            <a:r>
              <a:rPr lang="en-US" altLang="en-US" sz="1100" i="1" dirty="0">
                <a:solidFill>
                  <a:schemeClr val="tx1">
                    <a:lumMod val="50000"/>
                    <a:lumOff val="50000"/>
                  </a:schemeClr>
                </a:solidFill>
                <a:latin typeface="Open Sans"/>
                <a:ea typeface="Open Sans"/>
              </a:rPr>
              <a:t>Developmental Psychology</a:t>
            </a:r>
            <a:r>
              <a:rPr lang="en-US" altLang="en-US" sz="1100" dirty="0">
                <a:solidFill>
                  <a:schemeClr val="tx1">
                    <a:lumMod val="50000"/>
                    <a:lumOff val="50000"/>
                  </a:schemeClr>
                </a:solidFill>
                <a:latin typeface="Open Sans"/>
                <a:ea typeface="Open Sans"/>
              </a:rPr>
              <a:t>, 42(5), 849-63.</a:t>
            </a:r>
          </a:p>
          <a:p>
            <a:pPr marL="342900" indent="-365125">
              <a:spcAft>
                <a:spcPts val="100"/>
              </a:spcAft>
              <a:buFont typeface="Symbol" pitchFamily="18" charset="2"/>
              <a:buChar char=""/>
              <a:defRPr/>
            </a:pPr>
            <a:r>
              <a:rPr lang="en-US" altLang="en-US" sz="1100" dirty="0">
                <a:solidFill>
                  <a:schemeClr val="tx1">
                    <a:lumMod val="50000"/>
                    <a:lumOff val="50000"/>
                  </a:schemeClr>
                </a:solidFill>
                <a:latin typeface="Open Sans"/>
                <a:ea typeface="Open Sans"/>
              </a:rPr>
              <a:t>Larson, A., and Silverman, S. J. (2005) ‘Rationales and practices used by caring physical education teachers’, Sport, Education and Society, 10(2): 175–94.</a:t>
            </a:r>
          </a:p>
          <a:p>
            <a:pPr marL="342900" indent="-365125">
              <a:spcAft>
                <a:spcPts val="100"/>
              </a:spcAft>
              <a:buFont typeface="Symbol" pitchFamily="18" charset="2"/>
              <a:buChar char=""/>
              <a:defRPr/>
            </a:pPr>
            <a:r>
              <a:rPr lang="en-US" altLang="en-US" sz="1100" dirty="0" err="1">
                <a:solidFill>
                  <a:schemeClr val="tx1">
                    <a:lumMod val="50000"/>
                    <a:lumOff val="50000"/>
                  </a:schemeClr>
                </a:solidFill>
                <a:latin typeface="Open Sans"/>
                <a:ea typeface="Open Sans"/>
              </a:rPr>
              <a:t>Lemyre</a:t>
            </a:r>
            <a:r>
              <a:rPr lang="en-US" altLang="en-US" sz="1100" dirty="0">
                <a:solidFill>
                  <a:schemeClr val="tx1">
                    <a:lumMod val="50000"/>
                    <a:lumOff val="50000"/>
                  </a:schemeClr>
                </a:solidFill>
                <a:latin typeface="Open Sans"/>
                <a:ea typeface="Open Sans"/>
              </a:rPr>
              <a:t> P, Roberts GC, </a:t>
            </a:r>
            <a:r>
              <a:rPr lang="en-US" altLang="en-US" sz="1100" dirty="0" err="1">
                <a:solidFill>
                  <a:schemeClr val="tx1">
                    <a:lumMod val="50000"/>
                    <a:lumOff val="50000"/>
                  </a:schemeClr>
                </a:solidFill>
                <a:latin typeface="Open Sans"/>
                <a:ea typeface="Open Sans"/>
              </a:rPr>
              <a:t>Ommundsen</a:t>
            </a:r>
            <a:r>
              <a:rPr lang="en-US" altLang="en-US" sz="1100" dirty="0">
                <a:solidFill>
                  <a:schemeClr val="tx1">
                    <a:lumMod val="50000"/>
                    <a:lumOff val="50000"/>
                  </a:schemeClr>
                </a:solidFill>
                <a:latin typeface="Open Sans"/>
                <a:ea typeface="Open Sans"/>
              </a:rPr>
              <a:t> Y. (2002). Achievement goal orientations, perceived ability, and sportsperson ship in youth soccer. Journal of Applied Sport Psychology, 14, 120–36.</a:t>
            </a:r>
          </a:p>
          <a:p>
            <a:pPr marL="342900" indent="-365125">
              <a:spcAft>
                <a:spcPts val="100"/>
              </a:spcAft>
              <a:buFont typeface="Symbol" pitchFamily="18" charset="2"/>
              <a:buChar char=""/>
              <a:defRPr/>
            </a:pPr>
            <a:r>
              <a:rPr lang="en-US" altLang="en-US" sz="1100" dirty="0">
                <a:solidFill>
                  <a:schemeClr val="tx1">
                    <a:lumMod val="50000"/>
                    <a:lumOff val="50000"/>
                  </a:schemeClr>
                </a:solidFill>
                <a:latin typeface="Open Sans"/>
                <a:ea typeface="Open Sans"/>
              </a:rPr>
              <a:t>Lerner RM, Dowling EM, Anderson PM. (2003). Positive youth development: Thriving as the basis of personhood and civil society. Applied Developmental Science, 7(3), 172-80.</a:t>
            </a:r>
          </a:p>
          <a:p>
            <a:pPr marL="342900" indent="-365125">
              <a:spcAft>
                <a:spcPts val="100"/>
              </a:spcAft>
              <a:buFont typeface="Symbol" pitchFamily="18" charset="2"/>
              <a:buChar char=""/>
              <a:defRPr/>
            </a:pPr>
            <a:r>
              <a:rPr lang="en-US" altLang="en-US" sz="1100" dirty="0">
                <a:solidFill>
                  <a:schemeClr val="tx1">
                    <a:lumMod val="50000"/>
                    <a:lumOff val="50000"/>
                  </a:schemeClr>
                </a:solidFill>
                <a:latin typeface="Open Sans"/>
                <a:ea typeface="Open Sans"/>
              </a:rPr>
              <a:t>Long, J., Welch, M., Braham, P., </a:t>
            </a:r>
            <a:r>
              <a:rPr lang="en-US" altLang="en-US" sz="1100" dirty="0" err="1">
                <a:solidFill>
                  <a:schemeClr val="tx1">
                    <a:lumMod val="50000"/>
                    <a:lumOff val="50000"/>
                  </a:schemeClr>
                </a:solidFill>
                <a:latin typeface="Open Sans"/>
                <a:ea typeface="Open Sans"/>
              </a:rPr>
              <a:t>Butterfi</a:t>
            </a:r>
            <a:r>
              <a:rPr lang="en-US" altLang="en-US" sz="1100" dirty="0">
                <a:solidFill>
                  <a:schemeClr val="tx1">
                    <a:lumMod val="50000"/>
                    <a:lumOff val="50000"/>
                  </a:schemeClr>
                </a:solidFill>
                <a:latin typeface="Open Sans"/>
                <a:ea typeface="Open Sans"/>
              </a:rPr>
              <a:t> </a:t>
            </a:r>
            <a:r>
              <a:rPr lang="en-US" altLang="en-US" sz="1100" dirty="0" err="1">
                <a:solidFill>
                  <a:schemeClr val="tx1">
                    <a:lumMod val="50000"/>
                    <a:lumOff val="50000"/>
                  </a:schemeClr>
                </a:solidFill>
                <a:latin typeface="Open Sans"/>
                <a:ea typeface="Open Sans"/>
              </a:rPr>
              <a:t>eld</a:t>
            </a:r>
            <a:r>
              <a:rPr lang="en-US" altLang="en-US" sz="1100" dirty="0">
                <a:solidFill>
                  <a:schemeClr val="tx1">
                    <a:lumMod val="50000"/>
                    <a:lumOff val="50000"/>
                  </a:schemeClr>
                </a:solidFill>
                <a:latin typeface="Open Sans"/>
                <a:ea typeface="Open Sans"/>
              </a:rPr>
              <a:t>, J., and </a:t>
            </a:r>
            <a:r>
              <a:rPr lang="en-US" altLang="en-US" sz="1100" dirty="0" err="1">
                <a:solidFill>
                  <a:schemeClr val="tx1">
                    <a:lumMod val="50000"/>
                    <a:lumOff val="50000"/>
                  </a:schemeClr>
                </a:solidFill>
                <a:latin typeface="Open Sans"/>
                <a:ea typeface="Open Sans"/>
              </a:rPr>
              <a:t>Hylton</a:t>
            </a:r>
            <a:r>
              <a:rPr lang="en-US" altLang="en-US" sz="1100" dirty="0">
                <a:solidFill>
                  <a:schemeClr val="tx1">
                    <a:lumMod val="50000"/>
                    <a:lumOff val="50000"/>
                  </a:schemeClr>
                </a:solidFill>
                <a:latin typeface="Open Sans"/>
                <a:ea typeface="Open Sans"/>
              </a:rPr>
              <a:t>, K. (2002) Count Me In: The Dimensions of Social Inclusion through Culture, Media and Sport. Leeds: Leeds Metropolitan University.</a:t>
            </a:r>
          </a:p>
          <a:p>
            <a:pPr marL="342900" indent="-365125">
              <a:spcAft>
                <a:spcPts val="100"/>
              </a:spcAft>
              <a:buFont typeface="Symbol" pitchFamily="18" charset="2"/>
              <a:buChar char=""/>
              <a:defRPr/>
            </a:pPr>
            <a:endParaRPr lang="en-GB" altLang="en-US" sz="1100" dirty="0">
              <a:latin typeface="Open Sans"/>
              <a:ea typeface="Open Sans"/>
            </a:endParaRPr>
          </a:p>
        </p:txBody>
      </p:sp>
    </p:spTree>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p:cNvPr>
          <p:cNvSpPr>
            <a:spLocks noGrp="1"/>
          </p:cNvSpPr>
          <p:nvPr>
            <p:ph type="subTitle" idx="1"/>
          </p:nvPr>
        </p:nvSpPr>
        <p:spPr>
          <a:xfrm>
            <a:off x="3348038" y="285750"/>
            <a:ext cx="2286000" cy="400050"/>
          </a:xfrm>
        </p:spPr>
        <p:txBody>
          <a:bodyPr rtlCol="0">
            <a:normAutofit fontScale="92500"/>
          </a:bodyPr>
          <a:lstStyle/>
          <a:p>
            <a:pPr eaLnBrk="1" fontAlgn="auto" hangingPunct="1">
              <a:spcAft>
                <a:spcPts val="0"/>
              </a:spcAft>
              <a:defRPr/>
            </a:pPr>
            <a:r>
              <a:rPr lang="de-AT" sz="1800" b="1" dirty="0" smtClean="0"/>
              <a:t>Lista de referencias</a:t>
            </a:r>
            <a:endParaRPr lang="en-US" sz="1800" b="1" dirty="0"/>
          </a:p>
        </p:txBody>
      </p:sp>
      <p:pic>
        <p:nvPicPr>
          <p:cNvPr id="96259"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238" y="4241800"/>
            <a:ext cx="190658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4">
            <a:extLst/>
          </p:cNvPr>
          <p:cNvSpPr txBox="1"/>
          <p:nvPr/>
        </p:nvSpPr>
        <p:spPr>
          <a:xfrm>
            <a:off x="2282825" y="4270375"/>
            <a:ext cx="6335713"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99333" name="Subtitle 3">
            <a:extLst/>
          </p:cNvPr>
          <p:cNvSpPr txBox="1">
            <a:spLocks noChangeArrowheads="1"/>
          </p:cNvSpPr>
          <p:nvPr/>
        </p:nvSpPr>
        <p:spPr bwMode="auto">
          <a:xfrm>
            <a:off x="539750" y="901700"/>
            <a:ext cx="8280400" cy="3170238"/>
          </a:xfrm>
          <a:prstGeom prst="rect">
            <a:avLst/>
          </a:prstGeom>
          <a:noFill/>
          <a:ln w="9525">
            <a:noFill/>
            <a:miter lim="800000"/>
            <a:headEnd/>
            <a:tailEnd/>
          </a:ln>
        </p:spPr>
        <p:txBody>
          <a:bodyPr/>
          <a:lstStyle/>
          <a:p>
            <a:pPr marL="342900" indent="-342900">
              <a:lnSpc>
                <a:spcPct val="107000"/>
              </a:lnSpc>
              <a:spcAft>
                <a:spcPts val="100"/>
              </a:spcAft>
              <a:buFont typeface="Symbol" pitchFamily="18" charset="2"/>
              <a:buChar char=""/>
              <a:defRPr/>
            </a:pPr>
            <a:r>
              <a:rPr lang="en-US" altLang="en-US" sz="1100" dirty="0">
                <a:solidFill>
                  <a:schemeClr val="tx1">
                    <a:lumMod val="50000"/>
                    <a:lumOff val="50000"/>
                  </a:schemeClr>
                </a:solidFill>
                <a:latin typeface="Open Sans"/>
                <a:ea typeface="Open Sans"/>
              </a:rPr>
              <a:t>Merton, B., and Parrott, A. (1999) Only Connect: Successful Practice in Educational Work with Disaffected Young Adults. Leicester: NIACE.</a:t>
            </a:r>
            <a:endParaRPr lang="en-GB" altLang="en-US" sz="1100" dirty="0">
              <a:solidFill>
                <a:schemeClr val="tx1">
                  <a:lumMod val="50000"/>
                  <a:lumOff val="50000"/>
                </a:schemeClr>
              </a:solidFill>
              <a:latin typeface="Open Sans"/>
              <a:ea typeface="Open Sans"/>
            </a:endParaRPr>
          </a:p>
          <a:p>
            <a:pPr marL="342900" indent="-342900">
              <a:lnSpc>
                <a:spcPct val="107000"/>
              </a:lnSpc>
              <a:spcAft>
                <a:spcPts val="100"/>
              </a:spcAft>
              <a:buFont typeface="Symbol" pitchFamily="18" charset="2"/>
              <a:buChar char=""/>
              <a:defRPr/>
            </a:pPr>
            <a:r>
              <a:rPr lang="en-US" altLang="en-US" sz="1100" dirty="0" err="1">
                <a:solidFill>
                  <a:schemeClr val="tx1">
                    <a:lumMod val="50000"/>
                    <a:lumOff val="50000"/>
                  </a:schemeClr>
                </a:solidFill>
                <a:latin typeface="Open Sans"/>
                <a:ea typeface="Open Sans"/>
              </a:rPr>
              <a:t>Müller</a:t>
            </a:r>
            <a:r>
              <a:rPr lang="en-US" altLang="en-US" sz="1100" dirty="0">
                <a:solidFill>
                  <a:schemeClr val="tx1">
                    <a:lumMod val="50000"/>
                    <a:lumOff val="50000"/>
                  </a:schemeClr>
                </a:solidFill>
                <a:latin typeface="Open Sans"/>
                <a:ea typeface="Open Sans"/>
              </a:rPr>
              <a:t>, E., Appleton, M. R., Ricci, G., </a:t>
            </a:r>
            <a:r>
              <a:rPr lang="en-US" altLang="en-US" sz="1100" dirty="0" err="1">
                <a:solidFill>
                  <a:schemeClr val="tx1">
                    <a:lumMod val="50000"/>
                    <a:lumOff val="50000"/>
                  </a:schemeClr>
                </a:solidFill>
                <a:latin typeface="Open Sans"/>
                <a:ea typeface="Open Sans"/>
              </a:rPr>
              <a:t>Valverde</a:t>
            </a:r>
            <a:r>
              <a:rPr lang="en-US" altLang="en-US" sz="1100" dirty="0">
                <a:solidFill>
                  <a:schemeClr val="tx1">
                    <a:lumMod val="50000"/>
                    <a:lumOff val="50000"/>
                  </a:schemeClr>
                </a:solidFill>
                <a:latin typeface="Open Sans"/>
                <a:ea typeface="Open Sans"/>
              </a:rPr>
              <a:t>, A. and Reynolds, D. (2015) ‘Capacity development’, in G. L. </a:t>
            </a:r>
            <a:r>
              <a:rPr lang="en-US" altLang="en-US" sz="1100" dirty="0" err="1">
                <a:solidFill>
                  <a:schemeClr val="tx1">
                    <a:lumMod val="50000"/>
                    <a:lumOff val="50000"/>
                  </a:schemeClr>
                </a:solidFill>
                <a:latin typeface="Open Sans"/>
                <a:ea typeface="Open Sans"/>
              </a:rPr>
              <a:t>Worboys</a:t>
            </a:r>
            <a:r>
              <a:rPr lang="en-US" altLang="en-US" sz="1100" dirty="0">
                <a:solidFill>
                  <a:schemeClr val="tx1">
                    <a:lumMod val="50000"/>
                    <a:lumOff val="50000"/>
                  </a:schemeClr>
                </a:solidFill>
                <a:latin typeface="Open Sans"/>
                <a:ea typeface="Open Sans"/>
              </a:rPr>
              <a:t>, M. Lockwood, A. Kothari, S. </a:t>
            </a:r>
            <a:r>
              <a:rPr lang="en-US" altLang="en-US" sz="1100" dirty="0" err="1">
                <a:solidFill>
                  <a:schemeClr val="tx1">
                    <a:lumMod val="50000"/>
                    <a:lumOff val="50000"/>
                  </a:schemeClr>
                </a:solidFill>
                <a:latin typeface="Open Sans"/>
                <a:ea typeface="Open Sans"/>
              </a:rPr>
              <a:t>Feary</a:t>
            </a:r>
            <a:r>
              <a:rPr lang="en-US" altLang="en-US" sz="1100" dirty="0">
                <a:solidFill>
                  <a:schemeClr val="tx1">
                    <a:lumMod val="50000"/>
                    <a:lumOff val="50000"/>
                  </a:schemeClr>
                </a:solidFill>
                <a:latin typeface="Open Sans"/>
                <a:ea typeface="Open Sans"/>
              </a:rPr>
              <a:t> and I. </a:t>
            </a:r>
            <a:r>
              <a:rPr lang="en-US" altLang="en-US" sz="1100" dirty="0" err="1">
                <a:solidFill>
                  <a:schemeClr val="tx1">
                    <a:lumMod val="50000"/>
                    <a:lumOff val="50000"/>
                  </a:schemeClr>
                </a:solidFill>
                <a:latin typeface="Open Sans"/>
                <a:ea typeface="Open Sans"/>
              </a:rPr>
              <a:t>Pulsford</a:t>
            </a:r>
            <a:r>
              <a:rPr lang="en-US" altLang="en-US" sz="1100" dirty="0">
                <a:solidFill>
                  <a:schemeClr val="tx1">
                    <a:lumMod val="50000"/>
                    <a:lumOff val="50000"/>
                  </a:schemeClr>
                </a:solidFill>
                <a:latin typeface="Open Sans"/>
                <a:ea typeface="Open Sans"/>
              </a:rPr>
              <a:t> (</a:t>
            </a:r>
            <a:r>
              <a:rPr lang="en-US" altLang="en-US" sz="1100" dirty="0" err="1">
                <a:solidFill>
                  <a:schemeClr val="tx1">
                    <a:lumMod val="50000"/>
                    <a:lumOff val="50000"/>
                  </a:schemeClr>
                </a:solidFill>
                <a:latin typeface="Open Sans"/>
                <a:ea typeface="Open Sans"/>
              </a:rPr>
              <a:t>eds</a:t>
            </a:r>
            <a:r>
              <a:rPr lang="en-US" altLang="en-US" sz="1100" dirty="0">
                <a:solidFill>
                  <a:schemeClr val="tx1">
                    <a:lumMod val="50000"/>
                    <a:lumOff val="50000"/>
                  </a:schemeClr>
                </a:solidFill>
                <a:latin typeface="Open Sans"/>
                <a:ea typeface="Open Sans"/>
              </a:rPr>
              <a:t>) </a:t>
            </a:r>
            <a:r>
              <a:rPr lang="en-US" altLang="en-US" sz="1100" i="1" dirty="0">
                <a:solidFill>
                  <a:schemeClr val="tx1">
                    <a:lumMod val="50000"/>
                    <a:lumOff val="50000"/>
                  </a:schemeClr>
                </a:solidFill>
                <a:latin typeface="Open Sans"/>
                <a:ea typeface="Open Sans"/>
              </a:rPr>
              <a:t>Protected Area Governance and Management, pp. 251–290, ANU Press, Canberra.</a:t>
            </a:r>
            <a:endParaRPr lang="en-GB" altLang="en-US" sz="1100" dirty="0">
              <a:solidFill>
                <a:schemeClr val="tx1">
                  <a:lumMod val="50000"/>
                  <a:lumOff val="50000"/>
                </a:schemeClr>
              </a:solidFill>
              <a:latin typeface="Open Sans"/>
              <a:ea typeface="Open Sans"/>
            </a:endParaRPr>
          </a:p>
          <a:p>
            <a:pPr marL="342900" indent="-342900">
              <a:lnSpc>
                <a:spcPct val="107000"/>
              </a:lnSpc>
              <a:spcAft>
                <a:spcPts val="100"/>
              </a:spcAft>
              <a:buFont typeface="Symbol" pitchFamily="18" charset="2"/>
              <a:buChar char=""/>
              <a:defRPr/>
            </a:pPr>
            <a:r>
              <a:rPr lang="en-US" altLang="en-US" sz="1100" dirty="0">
                <a:solidFill>
                  <a:schemeClr val="tx1">
                    <a:lumMod val="50000"/>
                    <a:lumOff val="50000"/>
                  </a:schemeClr>
                </a:solidFill>
                <a:latin typeface="Open Sans"/>
                <a:ea typeface="Open Sans"/>
              </a:rPr>
              <a:t>Perkins DF, Noam GG. (2007). Characteristics of sports‐based youth development programs. </a:t>
            </a:r>
            <a:r>
              <a:rPr lang="en-US" altLang="en-US" sz="1100" i="1" dirty="0">
                <a:solidFill>
                  <a:schemeClr val="tx1">
                    <a:lumMod val="50000"/>
                    <a:lumOff val="50000"/>
                  </a:schemeClr>
                </a:solidFill>
                <a:latin typeface="Open Sans"/>
                <a:ea typeface="Open Sans"/>
              </a:rPr>
              <a:t>New Directions for Youth Development</a:t>
            </a:r>
            <a:r>
              <a:rPr lang="en-US" altLang="en-US" sz="1100" dirty="0">
                <a:solidFill>
                  <a:schemeClr val="tx1">
                    <a:lumMod val="50000"/>
                    <a:lumOff val="50000"/>
                  </a:schemeClr>
                </a:solidFill>
                <a:latin typeface="Open Sans"/>
                <a:ea typeface="Open Sans"/>
              </a:rPr>
              <a:t>, 115, 75-84.</a:t>
            </a:r>
            <a:endParaRPr lang="en-GB" altLang="en-US" sz="1100" dirty="0">
              <a:solidFill>
                <a:schemeClr val="tx1">
                  <a:lumMod val="50000"/>
                  <a:lumOff val="50000"/>
                </a:schemeClr>
              </a:solidFill>
              <a:latin typeface="Open Sans"/>
              <a:ea typeface="Open Sans"/>
            </a:endParaRPr>
          </a:p>
          <a:p>
            <a:pPr marL="342900" indent="-342900">
              <a:lnSpc>
                <a:spcPct val="107000"/>
              </a:lnSpc>
              <a:spcAft>
                <a:spcPts val="100"/>
              </a:spcAft>
              <a:buFont typeface="Symbol" pitchFamily="18" charset="2"/>
              <a:buChar char=""/>
              <a:defRPr/>
            </a:pPr>
            <a:r>
              <a:rPr lang="en-GB" altLang="en-US" sz="1100" dirty="0">
                <a:solidFill>
                  <a:schemeClr val="tx1">
                    <a:lumMod val="50000"/>
                    <a:lumOff val="50000"/>
                  </a:schemeClr>
                </a:solidFill>
                <a:latin typeface="Open Sans"/>
                <a:ea typeface="Open Sans"/>
              </a:rPr>
              <a:t>Putnam, R D (2000)  </a:t>
            </a:r>
            <a:r>
              <a:rPr lang="en-GB" altLang="en-US" sz="1100" i="1" dirty="0">
                <a:solidFill>
                  <a:schemeClr val="tx1">
                    <a:lumMod val="50000"/>
                    <a:lumOff val="50000"/>
                  </a:schemeClr>
                </a:solidFill>
                <a:latin typeface="Open Sans"/>
                <a:ea typeface="Open Sans"/>
              </a:rPr>
              <a:t>Bowling alone: the collapse and revival of American community, </a:t>
            </a:r>
            <a:r>
              <a:rPr lang="en-GB" altLang="en-US" sz="1100" dirty="0">
                <a:solidFill>
                  <a:schemeClr val="tx1">
                    <a:lumMod val="50000"/>
                    <a:lumOff val="50000"/>
                  </a:schemeClr>
                </a:solidFill>
                <a:latin typeface="Open Sans"/>
                <a:ea typeface="Open Sans"/>
              </a:rPr>
              <a:t>New York, Simon and Schuster</a:t>
            </a:r>
            <a:r>
              <a:rPr lang="en-US" altLang="en-US" sz="1100" i="1" dirty="0">
                <a:solidFill>
                  <a:schemeClr val="tx1">
                    <a:lumMod val="50000"/>
                    <a:lumOff val="50000"/>
                  </a:schemeClr>
                </a:solidFill>
                <a:latin typeface="Open Sans"/>
                <a:ea typeface="Open Sans"/>
              </a:rPr>
              <a:t> capacity building definition: https://www.who.int/tobacco/control/capacity_building/background/en/</a:t>
            </a:r>
            <a:endParaRPr lang="en-GB" altLang="en-US" sz="1100" dirty="0">
              <a:solidFill>
                <a:schemeClr val="tx1">
                  <a:lumMod val="50000"/>
                  <a:lumOff val="50000"/>
                </a:schemeClr>
              </a:solidFill>
              <a:latin typeface="Open Sans"/>
              <a:ea typeface="Open Sans"/>
            </a:endParaRPr>
          </a:p>
          <a:p>
            <a:pPr marL="342900" indent="-342900">
              <a:lnSpc>
                <a:spcPct val="107000"/>
              </a:lnSpc>
              <a:spcAft>
                <a:spcPts val="100"/>
              </a:spcAft>
              <a:buFont typeface="Symbol" pitchFamily="18" charset="2"/>
              <a:buChar char=""/>
              <a:defRPr/>
            </a:pPr>
            <a:r>
              <a:rPr lang="en-US" altLang="en-US" sz="1100" dirty="0" err="1">
                <a:solidFill>
                  <a:schemeClr val="tx1">
                    <a:lumMod val="50000"/>
                    <a:lumOff val="50000"/>
                  </a:schemeClr>
                </a:solidFill>
                <a:latin typeface="Open Sans"/>
                <a:ea typeface="Open Sans"/>
              </a:rPr>
              <a:t>Sandford</a:t>
            </a:r>
            <a:r>
              <a:rPr lang="en-US" altLang="en-US" sz="1100" dirty="0">
                <a:solidFill>
                  <a:schemeClr val="tx1">
                    <a:lumMod val="50000"/>
                    <a:lumOff val="50000"/>
                  </a:schemeClr>
                </a:solidFill>
                <a:latin typeface="Open Sans"/>
                <a:ea typeface="Open Sans"/>
              </a:rPr>
              <a:t>, R. A., </a:t>
            </a:r>
            <a:r>
              <a:rPr lang="en-US" altLang="en-US" sz="1100" dirty="0" err="1">
                <a:solidFill>
                  <a:schemeClr val="tx1">
                    <a:lumMod val="50000"/>
                    <a:lumOff val="50000"/>
                  </a:schemeClr>
                </a:solidFill>
                <a:latin typeface="Open Sans"/>
                <a:ea typeface="Open Sans"/>
              </a:rPr>
              <a:t>Armour</a:t>
            </a:r>
            <a:r>
              <a:rPr lang="en-US" altLang="en-US" sz="1100" dirty="0">
                <a:solidFill>
                  <a:schemeClr val="tx1">
                    <a:lumMod val="50000"/>
                    <a:lumOff val="50000"/>
                  </a:schemeClr>
                </a:solidFill>
                <a:latin typeface="Open Sans"/>
                <a:ea typeface="Open Sans"/>
              </a:rPr>
              <a:t>, K. M., and </a:t>
            </a:r>
            <a:r>
              <a:rPr lang="en-US" altLang="en-US" sz="1100" dirty="0" err="1">
                <a:solidFill>
                  <a:schemeClr val="tx1">
                    <a:lumMod val="50000"/>
                    <a:lumOff val="50000"/>
                  </a:schemeClr>
                </a:solidFill>
                <a:latin typeface="Open Sans"/>
                <a:ea typeface="Open Sans"/>
              </a:rPr>
              <a:t>Warmington</a:t>
            </a:r>
            <a:r>
              <a:rPr lang="en-US" altLang="en-US" sz="1100" dirty="0">
                <a:solidFill>
                  <a:schemeClr val="tx1">
                    <a:lumMod val="50000"/>
                    <a:lumOff val="50000"/>
                  </a:schemeClr>
                </a:solidFill>
                <a:latin typeface="Open Sans"/>
                <a:ea typeface="Open Sans"/>
              </a:rPr>
              <a:t>, P. C. (2006) ‘Re-engaging disaffected youth through physical activity programs’, British Educational Research Journal, 32: 251–71.</a:t>
            </a:r>
            <a:endParaRPr lang="en-GB" altLang="en-US" sz="1100" dirty="0">
              <a:solidFill>
                <a:schemeClr val="tx1">
                  <a:lumMod val="50000"/>
                  <a:lumOff val="50000"/>
                </a:schemeClr>
              </a:solidFill>
              <a:latin typeface="Open Sans"/>
              <a:ea typeface="Open Sans"/>
            </a:endParaRPr>
          </a:p>
          <a:p>
            <a:pPr marL="342900" indent="-342900">
              <a:lnSpc>
                <a:spcPct val="107000"/>
              </a:lnSpc>
              <a:spcAft>
                <a:spcPts val="100"/>
              </a:spcAft>
              <a:buFont typeface="Symbol" pitchFamily="18" charset="2"/>
              <a:buChar char=""/>
              <a:defRPr/>
            </a:pPr>
            <a:r>
              <a:rPr lang="en-US" altLang="en-US" sz="1100" dirty="0">
                <a:solidFill>
                  <a:schemeClr val="tx1">
                    <a:lumMod val="50000"/>
                    <a:lumOff val="50000"/>
                  </a:schemeClr>
                </a:solidFill>
                <a:latin typeface="Open Sans"/>
                <a:ea typeface="Open Sans"/>
              </a:rPr>
              <a:t>Sport England (SE) (1999) Best value through sport: the value of sport to local authorities (London, SE). </a:t>
            </a:r>
            <a:endParaRPr lang="en-GB" altLang="en-US" sz="1100" dirty="0">
              <a:solidFill>
                <a:schemeClr val="tx1">
                  <a:lumMod val="50000"/>
                  <a:lumOff val="50000"/>
                </a:schemeClr>
              </a:solidFill>
              <a:latin typeface="Open Sans"/>
              <a:ea typeface="Open Sans"/>
            </a:endParaRPr>
          </a:p>
        </p:txBody>
      </p:sp>
    </p:spTree>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113" y="4316413"/>
            <a:ext cx="1906587"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p:cNvPr>
          <p:cNvSpPr txBox="1"/>
          <p:nvPr/>
        </p:nvSpPr>
        <p:spPr>
          <a:xfrm>
            <a:off x="2462213" y="4316413"/>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grpSp>
        <p:nvGrpSpPr>
          <p:cNvPr id="97284" name="Gruppo 2"/>
          <p:cNvGrpSpPr>
            <a:grpSpLocks/>
          </p:cNvGrpSpPr>
          <p:nvPr/>
        </p:nvGrpSpPr>
        <p:grpSpPr bwMode="auto">
          <a:xfrm>
            <a:off x="395288" y="3222625"/>
            <a:ext cx="8289925" cy="503238"/>
            <a:chOff x="-5652934" y="7068537"/>
            <a:chExt cx="16749559" cy="1016857"/>
          </a:xfrm>
        </p:grpSpPr>
        <p:pic>
          <p:nvPicPr>
            <p:cNvPr id="2050" name="Picture 2" descr="K:\Progetti CESIE - da 26-11-2013\SAVE\Partners\defoin.jpeg">
              <a:extLst/>
            </p:cNvPr>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blip>
            <a:srcRect/>
            <a:stretch>
              <a:fillRect/>
            </a:stretch>
          </p:blipFill>
          <p:spPr bwMode="auto">
            <a:xfrm>
              <a:off x="7905164" y="7089885"/>
              <a:ext cx="882923" cy="882923"/>
            </a:xfrm>
            <a:prstGeom prst="rect">
              <a:avLst/>
            </a:prstGeom>
            <a:noFill/>
            <a:extLst/>
          </p:spPr>
        </p:pic>
        <p:pic>
          <p:nvPicPr>
            <p:cNvPr id="2051" name="Picture 3" descr="K:\Progetti CESIE - da 26-11-2013\SAVE\Partners\LithuanianUnionOfSportsFederations.jpg">
              <a:extLst/>
            </p:cNvPr>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blip>
            <a:srcRect/>
            <a:stretch>
              <a:fillRect/>
            </a:stretch>
          </p:blipFill>
          <p:spPr bwMode="auto">
            <a:xfrm>
              <a:off x="3419872" y="7232912"/>
              <a:ext cx="1502704" cy="686149"/>
            </a:xfrm>
            <a:prstGeom prst="rect">
              <a:avLst/>
            </a:prstGeom>
            <a:noFill/>
            <a:extLst/>
          </p:spPr>
        </p:pic>
        <p:pic>
          <p:nvPicPr>
            <p:cNvPr id="2052" name="Picture 4" descr="K:\Progetti CESIE - da 26-11-2013\SAVE\Partners\LSU.jpg">
              <a:extLst/>
            </p:cNvPr>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blip>
            <a:srcRect/>
            <a:stretch>
              <a:fillRect/>
            </a:stretch>
          </p:blipFill>
          <p:spPr bwMode="auto">
            <a:xfrm>
              <a:off x="-5652934" y="7280408"/>
              <a:ext cx="1582921" cy="674033"/>
            </a:xfrm>
            <a:prstGeom prst="rect">
              <a:avLst/>
            </a:prstGeom>
            <a:noFill/>
            <a:extLst/>
          </p:spPr>
        </p:pic>
        <p:pic>
          <p:nvPicPr>
            <p:cNvPr id="2053" name="Picture 5" descr="K:\Progetti CESIE - da 26-11-2013\SAVE\Partners\NOVISAD.jpg">
              <a:extLst/>
            </p:cNvPr>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blip>
            <a:srcRect/>
            <a:stretch>
              <a:fillRect/>
            </a:stretch>
          </p:blipFill>
          <p:spPr bwMode="auto">
            <a:xfrm>
              <a:off x="2240692" y="7068537"/>
              <a:ext cx="953101" cy="948468"/>
            </a:xfrm>
            <a:prstGeom prst="rect">
              <a:avLst/>
            </a:prstGeom>
            <a:noFill/>
            <a:extLst/>
          </p:spPr>
        </p:pic>
        <p:pic>
          <p:nvPicPr>
            <p:cNvPr id="2054" name="Picture 6" descr="K:\Progetti CESIE - da 26-11-2013\SAVE\Partners\sarajevo.jpg">
              <a:extLst/>
            </p:cNvPr>
            <p:cNvPicPr>
              <a:picLocks noChangeAspect="1" noChangeArrowheads="1"/>
            </p:cNvPicPr>
            <p:nvPr/>
          </p:nvPicPr>
          <p:blipFill>
            <a:blip r:embed="rId7" cstate="print">
              <a:clrChange>
                <a:clrFrom>
                  <a:srgbClr val="FFFFFF"/>
                </a:clrFrom>
                <a:clrTo>
                  <a:srgbClr val="FFFFFF">
                    <a:alpha val="0"/>
                  </a:srgbClr>
                </a:clrTo>
              </a:clrChange>
              <a:duotone>
                <a:schemeClr val="accent6">
                  <a:shade val="45000"/>
                  <a:satMod val="135000"/>
                </a:schemeClr>
                <a:prstClr val="white"/>
              </a:duotone>
              <a:extLst/>
            </a:blip>
            <a:srcRect/>
            <a:stretch>
              <a:fillRect/>
            </a:stretch>
          </p:blipFill>
          <p:spPr bwMode="auto">
            <a:xfrm>
              <a:off x="1012410" y="7114656"/>
              <a:ext cx="939133" cy="939133"/>
            </a:xfrm>
            <a:prstGeom prst="rect">
              <a:avLst/>
            </a:prstGeom>
            <a:noFill/>
            <a:extLst/>
          </p:spPr>
        </p:pic>
        <p:pic>
          <p:nvPicPr>
            <p:cNvPr id="2055" name="Picture 7" descr="K:\Progetti CESIE - da 26-11-2013\SAVE\Partners\SPLIT.jpg">
              <a:extLst/>
            </p:cNvPr>
            <p:cNvPicPr>
              <a:picLocks noChangeAspect="1" noChangeArrowheads="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extLst/>
            </a:blip>
            <a:srcRect/>
            <a:stretch>
              <a:fillRect/>
            </a:stretch>
          </p:blipFill>
          <p:spPr bwMode="auto">
            <a:xfrm>
              <a:off x="-3780928" y="7315787"/>
              <a:ext cx="2221702" cy="603274"/>
            </a:xfrm>
            <a:prstGeom prst="rect">
              <a:avLst/>
            </a:prstGeom>
            <a:noFill/>
            <a:extLst/>
          </p:spPr>
        </p:pic>
        <p:pic>
          <p:nvPicPr>
            <p:cNvPr id="2056" name="Picture 8" descr="K:\Progetti CESIE - da 26-11-2013\SAVE\Partners\UNIPA.jpg">
              <a:extLst/>
            </p:cNvPr>
            <p:cNvPicPr>
              <a:picLocks noChangeAspect="1" noChangeArrowheads="1"/>
            </p:cNvPicPr>
            <p:nvPr/>
          </p:nvPicPr>
          <p:blipFill>
            <a:blip r:embed="rId9" cstate="print">
              <a:clrChange>
                <a:clrFrom>
                  <a:srgbClr val="FFFFFF"/>
                </a:clrFrom>
                <a:clrTo>
                  <a:srgbClr val="FFFFFF">
                    <a:alpha val="0"/>
                  </a:srgbClr>
                </a:clrTo>
              </a:clrChange>
              <a:duotone>
                <a:schemeClr val="accent6">
                  <a:shade val="45000"/>
                  <a:satMod val="135000"/>
                </a:schemeClr>
                <a:prstClr val="white"/>
              </a:duotone>
              <a:extLst/>
            </a:blip>
            <a:srcRect/>
            <a:stretch>
              <a:fillRect/>
            </a:stretch>
          </p:blipFill>
          <p:spPr bwMode="auto">
            <a:xfrm>
              <a:off x="-1292704" y="7136927"/>
              <a:ext cx="2003904" cy="948467"/>
            </a:xfrm>
            <a:prstGeom prst="rect">
              <a:avLst/>
            </a:prstGeom>
            <a:noFill/>
            <a:extLst/>
          </p:spPr>
        </p:pic>
        <p:pic>
          <p:nvPicPr>
            <p:cNvPr id="2057" name="Picture 9" descr="K:\Progetti CESIE - da 26-11-2013\SAVE\Partners\WUS AUSTRIA.jpg">
              <a:extLst/>
            </p:cNvPr>
            <p:cNvPicPr>
              <a:picLocks noChangeAspect="1" noChangeArrowheads="1"/>
            </p:cNvPicPr>
            <p:nvPr/>
          </p:nvPicPr>
          <p:blipFill>
            <a:blip r:embed="rId10" cstate="print">
              <a:clrChange>
                <a:clrFrom>
                  <a:srgbClr val="FFFFFF"/>
                </a:clrFrom>
                <a:clrTo>
                  <a:srgbClr val="FFFFFF">
                    <a:alpha val="0"/>
                  </a:srgbClr>
                </a:clrTo>
              </a:clrChange>
              <a:duotone>
                <a:schemeClr val="accent6">
                  <a:shade val="45000"/>
                  <a:satMod val="135000"/>
                </a:schemeClr>
                <a:prstClr val="white"/>
              </a:duotone>
              <a:extLst/>
            </a:blip>
            <a:srcRect/>
            <a:stretch>
              <a:fillRect/>
            </a:stretch>
          </p:blipFill>
          <p:spPr bwMode="auto">
            <a:xfrm>
              <a:off x="5148064" y="7337904"/>
              <a:ext cx="2519146" cy="492636"/>
            </a:xfrm>
            <a:prstGeom prst="rect">
              <a:avLst/>
            </a:prstGeom>
            <a:noFill/>
            <a:extLst/>
          </p:spPr>
        </p:pic>
        <p:pic>
          <p:nvPicPr>
            <p:cNvPr id="2058" name="Picture 10" descr="K:\Materiale CESIE\Logo\CESIE-logo-web.png">
              <a:extLst/>
            </p:cNvPr>
            <p:cNvPicPr>
              <a:picLocks noChangeAspect="1" noChangeArrowheads="1"/>
            </p:cNvPicPr>
            <p:nvPr/>
          </p:nvPicPr>
          <p:blipFill>
            <a:blip r:embed="rId11">
              <a:clrChange>
                <a:clrFrom>
                  <a:srgbClr val="FFFFFF"/>
                </a:clrFrom>
                <a:clrTo>
                  <a:srgbClr val="FFFFFF">
                    <a:alpha val="0"/>
                  </a:srgbClr>
                </a:clrTo>
              </a:clrChange>
              <a:duotone>
                <a:schemeClr val="accent6">
                  <a:shade val="45000"/>
                  <a:satMod val="135000"/>
                </a:schemeClr>
                <a:prstClr val="white"/>
              </a:duotone>
              <a:extLst/>
            </a:blip>
            <a:srcRect/>
            <a:stretch>
              <a:fillRect/>
            </a:stretch>
          </p:blipFill>
          <p:spPr bwMode="auto">
            <a:xfrm>
              <a:off x="9144000" y="7305617"/>
              <a:ext cx="1952625" cy="476250"/>
            </a:xfrm>
            <a:prstGeom prst="rect">
              <a:avLst/>
            </a:prstGeom>
            <a:noFill/>
            <a:extLst/>
          </p:spPr>
        </p:pic>
      </p:grpSp>
      <p:sp>
        <p:nvSpPr>
          <p:cNvPr id="100357" name="Rectangle 13">
            <a:extLst/>
          </p:cNvPr>
          <p:cNvSpPr>
            <a:spLocks noChangeArrowheads="1"/>
          </p:cNvSpPr>
          <p:nvPr/>
        </p:nvSpPr>
        <p:spPr bwMode="auto">
          <a:xfrm>
            <a:off x="490538" y="852488"/>
            <a:ext cx="3082925" cy="1858962"/>
          </a:xfrm>
          <a:prstGeom prst="rect">
            <a:avLst/>
          </a:prstGeom>
          <a:noFill/>
          <a:ln w="9525">
            <a:noFill/>
            <a:miter lim="800000"/>
            <a:headEnd/>
            <a:tailEnd/>
          </a:ln>
        </p:spPr>
        <p:txBody>
          <a:bodyPr>
            <a:spAutoFit/>
          </a:bodyPr>
          <a:lstStyle/>
          <a:p>
            <a:pPr algn="ctr">
              <a:spcBef>
                <a:spcPct val="20000"/>
              </a:spcBef>
              <a:buFont typeface="Arial" pitchFamily="34" charset="0"/>
              <a:buNone/>
              <a:defRPr/>
            </a:pPr>
            <a:endParaRPr lang="en-US" altLang="en-US" sz="1400" dirty="0">
              <a:solidFill>
                <a:srgbClr val="898989"/>
              </a:solidFill>
              <a:latin typeface="Open Sans"/>
              <a:ea typeface="Open Sans"/>
              <a:cs typeface="Open Sans"/>
            </a:endParaRPr>
          </a:p>
          <a:p>
            <a:pPr algn="ctr">
              <a:spcBef>
                <a:spcPct val="20000"/>
              </a:spcBef>
              <a:buFont typeface="Arial" pitchFamily="34" charset="0"/>
              <a:buNone/>
              <a:defRPr/>
            </a:pPr>
            <a:r>
              <a:rPr lang="en-US" altLang="en-US" sz="1400" dirty="0">
                <a:solidFill>
                  <a:schemeClr val="tx1">
                    <a:lumMod val="50000"/>
                    <a:lumOff val="50000"/>
                  </a:schemeClr>
                </a:solidFill>
                <a:latin typeface="Open Sans"/>
                <a:ea typeface="Open Sans"/>
                <a:cs typeface="Open Sans"/>
              </a:rPr>
              <a:t>Prepared by University of Novi Sad</a:t>
            </a:r>
          </a:p>
          <a:p>
            <a:pPr algn="ctr">
              <a:spcBef>
                <a:spcPct val="20000"/>
              </a:spcBef>
              <a:buFont typeface="Arial" pitchFamily="34" charset="0"/>
              <a:buNone/>
              <a:defRPr/>
            </a:pPr>
            <a:r>
              <a:rPr lang="en-US" altLang="en-US" sz="1400" dirty="0">
                <a:solidFill>
                  <a:srgbClr val="898989"/>
                </a:solidFill>
                <a:latin typeface="Open Sans"/>
                <a:ea typeface="Open Sans"/>
                <a:cs typeface="Open Sans"/>
              </a:rPr>
              <a:t>Prof. Dr </a:t>
            </a:r>
            <a:r>
              <a:rPr lang="en-US" altLang="en-US" sz="1400" dirty="0" err="1">
                <a:solidFill>
                  <a:srgbClr val="898989"/>
                </a:solidFill>
                <a:latin typeface="Open Sans"/>
                <a:ea typeface="Open Sans"/>
                <a:cs typeface="Open Sans"/>
              </a:rPr>
              <a:t>Borislav</a:t>
            </a:r>
            <a:r>
              <a:rPr lang="en-US" altLang="en-US" sz="1400" dirty="0">
                <a:solidFill>
                  <a:srgbClr val="898989"/>
                </a:solidFill>
                <a:latin typeface="Open Sans"/>
                <a:ea typeface="Open Sans"/>
                <a:cs typeface="Open Sans"/>
              </a:rPr>
              <a:t> </a:t>
            </a:r>
            <a:r>
              <a:rPr lang="en-US" altLang="en-US" sz="1400" dirty="0" err="1">
                <a:solidFill>
                  <a:srgbClr val="898989"/>
                </a:solidFill>
                <a:latin typeface="Open Sans"/>
                <a:ea typeface="Open Sans"/>
                <a:cs typeface="Open Sans"/>
              </a:rPr>
              <a:t>Obradović</a:t>
            </a:r>
            <a:endParaRPr lang="en-US" altLang="en-US" sz="1400" dirty="0">
              <a:solidFill>
                <a:srgbClr val="898989"/>
              </a:solidFill>
              <a:latin typeface="Open Sans"/>
              <a:ea typeface="Open Sans"/>
              <a:cs typeface="Open Sans"/>
            </a:endParaRPr>
          </a:p>
          <a:p>
            <a:pPr algn="ctr">
              <a:spcBef>
                <a:spcPct val="20000"/>
              </a:spcBef>
              <a:buFont typeface="Arial" pitchFamily="34" charset="0"/>
              <a:buNone/>
              <a:defRPr/>
            </a:pPr>
            <a:r>
              <a:rPr lang="en-US" altLang="en-US" sz="1400" dirty="0">
                <a:solidFill>
                  <a:srgbClr val="898989"/>
                </a:solidFill>
                <a:latin typeface="Open Sans"/>
                <a:ea typeface="Open Sans"/>
                <a:cs typeface="Open Sans"/>
              </a:rPr>
              <a:t>Prof. Dr </a:t>
            </a:r>
            <a:r>
              <a:rPr lang="en-US" altLang="en-US" sz="1400" dirty="0" err="1">
                <a:solidFill>
                  <a:srgbClr val="898989"/>
                </a:solidFill>
                <a:latin typeface="Open Sans"/>
                <a:ea typeface="Open Sans"/>
                <a:cs typeface="Open Sans"/>
              </a:rPr>
              <a:t>Patrik</a:t>
            </a:r>
            <a:r>
              <a:rPr lang="en-US" altLang="en-US" sz="1400" dirty="0">
                <a:solidFill>
                  <a:srgbClr val="898989"/>
                </a:solidFill>
                <a:latin typeface="Open Sans"/>
                <a:ea typeface="Open Sans"/>
                <a:cs typeface="Open Sans"/>
              </a:rPr>
              <a:t> </a:t>
            </a:r>
            <a:r>
              <a:rPr lang="en-US" altLang="en-US" sz="1400" dirty="0" err="1">
                <a:solidFill>
                  <a:srgbClr val="898989"/>
                </a:solidFill>
                <a:latin typeface="Open Sans"/>
                <a:ea typeface="Open Sans"/>
                <a:cs typeface="Open Sans"/>
              </a:rPr>
              <a:t>Drid</a:t>
            </a:r>
            <a:endParaRPr lang="en-US" altLang="en-US" sz="1400" dirty="0">
              <a:solidFill>
                <a:srgbClr val="898989"/>
              </a:solidFill>
              <a:latin typeface="Open Sans"/>
              <a:ea typeface="Open Sans"/>
              <a:cs typeface="Open Sans"/>
            </a:endParaRPr>
          </a:p>
          <a:p>
            <a:pPr algn="ctr">
              <a:spcBef>
                <a:spcPct val="20000"/>
              </a:spcBef>
              <a:buFont typeface="Arial" pitchFamily="34" charset="0"/>
              <a:buNone/>
              <a:defRPr/>
            </a:pPr>
            <a:r>
              <a:rPr lang="en-US" altLang="en-US" sz="1400" dirty="0">
                <a:solidFill>
                  <a:srgbClr val="898989"/>
                </a:solidFill>
                <a:latin typeface="Open Sans"/>
                <a:ea typeface="Open Sans"/>
                <a:cs typeface="Open Sans"/>
              </a:rPr>
              <a:t>Ass. Prof. </a:t>
            </a:r>
            <a:r>
              <a:rPr lang="en-US" altLang="en-US" sz="1400" dirty="0" err="1">
                <a:solidFill>
                  <a:srgbClr val="898989"/>
                </a:solidFill>
                <a:latin typeface="Open Sans"/>
                <a:ea typeface="Open Sans"/>
                <a:cs typeface="Open Sans"/>
              </a:rPr>
              <a:t>Ivana</a:t>
            </a:r>
            <a:r>
              <a:rPr lang="en-US" altLang="en-US" sz="1400" dirty="0">
                <a:solidFill>
                  <a:srgbClr val="898989"/>
                </a:solidFill>
                <a:latin typeface="Open Sans"/>
                <a:ea typeface="Open Sans"/>
                <a:cs typeface="Open Sans"/>
              </a:rPr>
              <a:t> </a:t>
            </a:r>
            <a:r>
              <a:rPr lang="en-US" altLang="en-US" sz="1400" dirty="0" err="1">
                <a:solidFill>
                  <a:srgbClr val="898989"/>
                </a:solidFill>
                <a:latin typeface="Open Sans"/>
                <a:ea typeface="Open Sans"/>
                <a:cs typeface="Open Sans"/>
              </a:rPr>
              <a:t>Milovanović</a:t>
            </a:r>
            <a:endParaRPr lang="en-US" altLang="en-US" sz="1400" dirty="0">
              <a:solidFill>
                <a:srgbClr val="898989"/>
              </a:solidFill>
              <a:latin typeface="Open Sans"/>
              <a:ea typeface="Open Sans"/>
              <a:cs typeface="Open Sans"/>
            </a:endParaRPr>
          </a:p>
          <a:p>
            <a:pPr algn="ctr">
              <a:spcBef>
                <a:spcPct val="20000"/>
              </a:spcBef>
              <a:buFont typeface="Arial" pitchFamily="34" charset="0"/>
              <a:buNone/>
              <a:defRPr/>
            </a:pPr>
            <a:r>
              <a:rPr lang="en-US" altLang="en-US" sz="1400" dirty="0" err="1">
                <a:solidFill>
                  <a:srgbClr val="898989"/>
                </a:solidFill>
                <a:latin typeface="Open Sans"/>
                <a:ea typeface="Open Sans"/>
                <a:cs typeface="Open Sans"/>
              </a:rPr>
              <a:t>Msc</a:t>
            </a:r>
            <a:r>
              <a:rPr lang="en-US" altLang="en-US" sz="1400" dirty="0">
                <a:solidFill>
                  <a:srgbClr val="898989"/>
                </a:solidFill>
                <a:latin typeface="Open Sans"/>
                <a:ea typeface="Open Sans"/>
                <a:cs typeface="Open Sans"/>
              </a:rPr>
              <a:t>. </a:t>
            </a:r>
            <a:r>
              <a:rPr lang="en-US" altLang="en-US" sz="1400" dirty="0" err="1">
                <a:solidFill>
                  <a:srgbClr val="898989"/>
                </a:solidFill>
                <a:latin typeface="Open Sans"/>
                <a:ea typeface="Open Sans"/>
                <a:cs typeface="Open Sans"/>
              </a:rPr>
              <a:t>Dragan</a:t>
            </a:r>
            <a:r>
              <a:rPr lang="en-US" altLang="en-US" sz="1400" dirty="0">
                <a:solidFill>
                  <a:srgbClr val="898989"/>
                </a:solidFill>
                <a:latin typeface="Open Sans"/>
                <a:ea typeface="Open Sans"/>
                <a:cs typeface="Open Sans"/>
              </a:rPr>
              <a:t> </a:t>
            </a:r>
            <a:r>
              <a:rPr lang="en-US" altLang="en-US" sz="1400" dirty="0" err="1">
                <a:solidFill>
                  <a:srgbClr val="898989"/>
                </a:solidFill>
                <a:latin typeface="Open Sans"/>
                <a:ea typeface="Open Sans"/>
                <a:cs typeface="Open Sans"/>
              </a:rPr>
              <a:t>Marinković</a:t>
            </a:r>
            <a:endParaRPr lang="en-US" altLang="en-US" sz="1400" dirty="0">
              <a:solidFill>
                <a:srgbClr val="898989"/>
              </a:solidFill>
              <a:latin typeface="Open Sans"/>
              <a:ea typeface="Open Sans"/>
              <a:cs typeface="Open Sans"/>
            </a:endParaRPr>
          </a:p>
          <a:p>
            <a:pPr algn="ctr">
              <a:spcBef>
                <a:spcPct val="20000"/>
              </a:spcBef>
              <a:buFont typeface="Arial" pitchFamily="34" charset="0"/>
              <a:buNone/>
              <a:defRPr/>
            </a:pPr>
            <a:r>
              <a:rPr lang="en-US" altLang="en-US" sz="1400" dirty="0" err="1">
                <a:solidFill>
                  <a:srgbClr val="898989"/>
                </a:solidFill>
                <a:latin typeface="Open Sans"/>
                <a:ea typeface="Open Sans"/>
                <a:cs typeface="Open Sans"/>
              </a:rPr>
              <a:t>Msc</a:t>
            </a:r>
            <a:r>
              <a:rPr lang="en-US" altLang="en-US" sz="1400" dirty="0">
                <a:solidFill>
                  <a:srgbClr val="898989"/>
                </a:solidFill>
                <a:latin typeface="Open Sans"/>
                <a:ea typeface="Open Sans"/>
                <a:cs typeface="Open Sans"/>
              </a:rPr>
              <a:t>. Roberto </a:t>
            </a:r>
            <a:r>
              <a:rPr lang="en-US" altLang="en-US" sz="1400" dirty="0" err="1">
                <a:solidFill>
                  <a:srgbClr val="898989"/>
                </a:solidFill>
                <a:latin typeface="Open Sans"/>
                <a:ea typeface="Open Sans"/>
                <a:cs typeface="Open Sans"/>
              </a:rPr>
              <a:t>Roklicer</a:t>
            </a:r>
            <a:endParaRPr lang="en-US" altLang="en-US" sz="1400" dirty="0">
              <a:solidFill>
                <a:srgbClr val="898989"/>
              </a:solidFill>
              <a:latin typeface="Open Sans"/>
              <a:ea typeface="Open Sans"/>
              <a:cs typeface="Open Sans"/>
            </a:endParaRPr>
          </a:p>
        </p:txBody>
      </p:sp>
      <p:sp>
        <p:nvSpPr>
          <p:cNvPr id="18" name="Rectangle 17">
            <a:extLst/>
          </p:cNvPr>
          <p:cNvSpPr/>
          <p:nvPr/>
        </p:nvSpPr>
        <p:spPr>
          <a:xfrm>
            <a:off x="357188" y="377825"/>
            <a:ext cx="8512175" cy="368300"/>
          </a:xfrm>
          <a:prstGeom prst="rect">
            <a:avLst/>
          </a:prstGeom>
        </p:spPr>
        <p:txBody>
          <a:bodyPr wrap="none">
            <a:spAutoFit/>
          </a:bodyPr>
          <a:lstStyle/>
          <a:p>
            <a:pPr>
              <a:defRPr/>
            </a:pPr>
            <a:r>
              <a:rPr lang="en-US" b="1" dirty="0">
                <a:solidFill>
                  <a:schemeClr val="tx1">
                    <a:lumMod val="50000"/>
                    <a:lumOff val="50000"/>
                  </a:schemeClr>
                </a:solidFill>
                <a:latin typeface="Open Sans"/>
              </a:rPr>
              <a:t>IV </a:t>
            </a:r>
            <a:r>
              <a:rPr lang="es-ES" b="1" dirty="0">
                <a:solidFill>
                  <a:schemeClr val="tx1">
                    <a:lumMod val="50000"/>
                    <a:lumOff val="50000"/>
                  </a:schemeClr>
                </a:solidFill>
                <a:latin typeface="Open Sans"/>
              </a:rPr>
              <a:t>EMPODERAMIENTO A TRAVÉS DEL DEPORTE PARA EL CAMBIO SOCIAL</a:t>
            </a:r>
            <a:endParaRPr lang="en-US" dirty="0">
              <a:latin typeface="Open Sans"/>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1387475" y="273050"/>
            <a:ext cx="6919913" cy="471488"/>
          </a:xfrm>
        </p:spPr>
        <p:txBody>
          <a:bodyPr/>
          <a:lstStyle/>
          <a:p>
            <a:pPr>
              <a:defRPr/>
            </a:pPr>
            <a:r>
              <a:rPr lang="es-ES" sz="1600" dirty="0"/>
              <a:t>Unidad 1.2. Desarrollo comunitario y sostenibilidad comunitaria</a:t>
            </a:r>
            <a:r>
              <a:rPr lang="es-ES" sz="1400" dirty="0"/>
              <a:t>.</a:t>
            </a:r>
            <a:endParaRPr lang="en-US" sz="1400" dirty="0"/>
          </a:p>
        </p:txBody>
      </p:sp>
      <p:sp>
        <p:nvSpPr>
          <p:cNvPr id="15363" name="Content Placeholder 2"/>
          <p:cNvSpPr>
            <a:spLocks noGrp="1"/>
          </p:cNvSpPr>
          <p:nvPr>
            <p:ph idx="1"/>
          </p:nvPr>
        </p:nvSpPr>
        <p:spPr>
          <a:xfrm>
            <a:off x="714375" y="1275606"/>
            <a:ext cx="7890073" cy="2127250"/>
          </a:xfrm>
        </p:spPr>
        <p:txBody>
          <a:bodyPr/>
          <a:lstStyle/>
          <a:p>
            <a:pPr algn="just"/>
            <a:r>
              <a:rPr lang="es-ES" altLang="en-US" sz="1600" dirty="0" smtClean="0">
                <a:latin typeface="Open Sans"/>
                <a:ea typeface="Open Sans"/>
                <a:cs typeface="Open Sans"/>
              </a:rPr>
              <a:t>El desarrollo comunitario se basa en la premisa de que la sostenibilidad de la comunidad puede mejorarse con el tiempo de manera autosuficiente y orientada a la acción.</a:t>
            </a:r>
          </a:p>
          <a:p>
            <a:pPr algn="just"/>
            <a:endParaRPr lang="es-ES" altLang="en-US" sz="1600" dirty="0" smtClean="0">
              <a:latin typeface="Open Sans"/>
              <a:ea typeface="Open Sans"/>
              <a:cs typeface="Open Sans"/>
            </a:endParaRPr>
          </a:p>
          <a:p>
            <a:pPr algn="just"/>
            <a:r>
              <a:rPr lang="es-ES" altLang="en-US" sz="1600" dirty="0" smtClean="0">
                <a:latin typeface="Open Sans"/>
                <a:ea typeface="Open Sans"/>
                <a:cs typeface="Open Sans"/>
              </a:rPr>
              <a:t>La capacidad se evalúa de manera diferente para cada comunidad, pero se relaciona con la calidad y cantidad de recursos humanos, físicos y financieros que una comunidad tiene para ayudar con el proceso de cambio (</a:t>
            </a:r>
            <a:r>
              <a:rPr lang="es-ES" altLang="en-US" sz="1600" dirty="0" err="1" smtClean="0">
                <a:latin typeface="Open Sans"/>
                <a:ea typeface="Open Sans"/>
                <a:cs typeface="Open Sans"/>
              </a:rPr>
              <a:t>Vail</a:t>
            </a:r>
            <a:r>
              <a:rPr lang="es-ES" altLang="en-US" sz="1600" dirty="0" smtClean="0">
                <a:latin typeface="Open Sans"/>
                <a:ea typeface="Open Sans"/>
                <a:cs typeface="Open Sans"/>
              </a:rPr>
              <a:t>, 2007: 574)</a:t>
            </a:r>
            <a:endParaRPr lang="en-US" altLang="en-US" sz="1600" dirty="0" smtClean="0">
              <a:latin typeface="Open Sans"/>
              <a:ea typeface="Open Sans"/>
              <a:cs typeface="Open Sans"/>
            </a:endParaRPr>
          </a:p>
        </p:txBody>
      </p:sp>
      <p:pic>
        <p:nvPicPr>
          <p:cNvPr id="15364" name="Picture 3" descr="D:\Users\Ana\Dropbox\KINEZIOLOGIJA\PROJEKTI\2017\SAVE+\LOGOS\28616759_140088500144584_281738941848523249_o.jpg"/>
          <p:cNvPicPr>
            <a:picLocks noChangeAspect="1" noChangeArrowheads="1"/>
          </p:cNvPicPr>
          <p:nvPr/>
        </p:nvPicPr>
        <p:blipFill>
          <a:blip r:embed="rId2">
            <a:extLst>
              <a:ext uri="{28A0092B-C50C-407E-A947-70E740481C1C}">
                <a14:useLocalDpi xmlns:a14="http://schemas.microsoft.com/office/drawing/2010/main" val="0"/>
              </a:ext>
            </a:extLst>
          </a:blip>
          <a:srcRect l="24341" r="26637"/>
          <a:stretch>
            <a:fillRect/>
          </a:stretch>
        </p:blipFill>
        <p:spPr bwMode="auto">
          <a:xfrm>
            <a:off x="357188" y="142875"/>
            <a:ext cx="7143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descr="C:\Users\Alex\Desktop\Loghi progetto\Erasmus+\eu_flag_co_funded_vect_pos_[cmyk]_right-[Convertit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4481513"/>
            <a:ext cx="19065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4">
            <a:extLst/>
          </p:cNvPr>
          <p:cNvSpPr txBox="1"/>
          <p:nvPr/>
        </p:nvSpPr>
        <p:spPr>
          <a:xfrm>
            <a:off x="2522538" y="4452938"/>
            <a:ext cx="6335712" cy="554037"/>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E - Dissemination report">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SAVE - Dissemination report</Template>
  <TotalTime>4075</TotalTime>
  <Words>10729</Words>
  <Application>Microsoft Office PowerPoint</Application>
  <PresentationFormat>On-screen Show (16:9)</PresentationFormat>
  <Paragraphs>591</Paragraphs>
  <Slides>89</Slides>
  <Notes>0</Notes>
  <HiddenSlides>0</HiddenSlides>
  <MMClips>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89</vt:i4>
      </vt:variant>
    </vt:vector>
  </HeadingPairs>
  <TitlesOfParts>
    <vt:vector size="99" baseType="lpstr">
      <vt:lpstr>Arial</vt:lpstr>
      <vt:lpstr>Arial Narrow</vt:lpstr>
      <vt:lpstr>Calibri</vt:lpstr>
      <vt:lpstr>Courier New</vt:lpstr>
      <vt:lpstr>MPlantin</vt:lpstr>
      <vt:lpstr>Open Sans</vt:lpstr>
      <vt:lpstr>Palatino Linotype</vt:lpstr>
      <vt:lpstr>Symbol</vt:lpstr>
      <vt:lpstr>Wingdings</vt:lpstr>
      <vt:lpstr>SAVE - Dissemination report</vt:lpstr>
      <vt:lpstr>                                     IV EL EMPODERAMIENTO A TRAVÉS DEL DEPORTE PARA EL CAMBIO SOCIAL</vt:lpstr>
      <vt:lpstr>EL EMPODERAMIENTO A TRAVÉS DEL DEPORTE PARA EL CAMBIO SOCIAL</vt:lpstr>
      <vt:lpstr>PowerPoint Presentation</vt:lpstr>
      <vt:lpstr>Unidad 1. El papel del deporte en el desarrollo de capacidades comunitarias.</vt:lpstr>
      <vt:lpstr>Contacto</vt:lpstr>
      <vt:lpstr>  Contenido</vt:lpstr>
      <vt:lpstr>PowerPoint Presentation</vt:lpstr>
      <vt:lpstr>Unidad 1.1. Capacidad y desarrollo de capacidades</vt:lpstr>
      <vt:lpstr>Unidad 1.2. Desarrollo comunitario y sostenibilidad comunitaria.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 de la Unidad 1</vt:lpstr>
      <vt:lpstr>Unidad 2. El empoderamiento para la inclusión social a través del deporte</vt:lpstr>
      <vt:lpstr>Contacto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 de la unidad 2</vt:lpstr>
      <vt:lpstr>Unidad 3. El empoderamiento de grupos sociales vulnerables a través del deporte</vt:lpstr>
      <vt:lpstr>Contacto</vt:lpstr>
      <vt:lpstr>PowerPoint Presentation</vt:lpstr>
      <vt:lpstr>PowerPoint Presentation</vt:lpstr>
      <vt:lpstr>Unidad 3.1. Definiendo la vulnerabilidad social.</vt:lpstr>
      <vt:lpstr>Unidad 3.1. Definiendo la vulnerabilidad social.</vt:lpstr>
      <vt:lpstr>Unidad 3.1. Definiendo la vulnerabilidad social.</vt:lpstr>
      <vt:lpstr>PowerPoint Presentation</vt:lpstr>
      <vt:lpstr>PowerPoint Presentation</vt:lpstr>
      <vt:lpstr>PowerPoint Presentation</vt:lpstr>
      <vt:lpstr>PowerPoint Presentation</vt:lpstr>
      <vt:lpstr>Unidad 3.2. Dimensiones funcionales</vt:lpstr>
      <vt:lpstr>Unidad 3.2. Dimensiones funcionales</vt:lpstr>
      <vt:lpstr>Unidad 3.3. El papel del deporte</vt:lpstr>
      <vt:lpstr>Unidad 3.3. El papel del deporte</vt:lpstr>
      <vt:lpstr>Unidad 3.3. El papel del deporte</vt:lpstr>
      <vt:lpstr>Unidad 3.4. El papel de la educación física y el deporte escolar</vt:lpstr>
      <vt:lpstr>Fin de la unidad 3</vt:lpstr>
      <vt:lpstr>Unidad 4. Transformando comunidades a través del deporte</vt:lpstr>
      <vt:lpstr>Contacto</vt:lpstr>
      <vt:lpstr>PowerPoint Presentation</vt:lpstr>
      <vt:lpstr>PowerPoint Presentation</vt:lpstr>
      <vt:lpstr>PowerPoint Presentation</vt:lpstr>
      <vt:lpstr>PowerPoint Presentation</vt:lpstr>
      <vt:lpstr>Unidad 4.2 Modelo de Desarrollo de la Participación Deportiva</vt:lpstr>
      <vt:lpstr>PowerPoint Presentation</vt:lpstr>
      <vt:lpstr>PowerPoint Presentation</vt:lpstr>
      <vt:lpstr>PowerPoint Presentation</vt:lpstr>
      <vt:lpstr>PowerPoint Presentation</vt:lpstr>
      <vt:lpstr>Unidad 4.2 Modelo de Desarrollo de la Participación Deportiva.</vt:lpstr>
      <vt:lpstr>PowerPoint Presentation</vt:lpstr>
      <vt:lpstr>PowerPoint Presentation</vt:lpstr>
      <vt:lpstr>PowerPoint Presentation</vt:lpstr>
      <vt:lpstr>PowerPoint Presentation</vt:lpstr>
      <vt:lpstr>Unidad 4.2 Modelo de Desarrollo de la Participación Deportiva</vt:lpstr>
      <vt:lpstr>Unidad 4.3. Desarrollo juvenil positivo a través del deporte</vt:lpstr>
      <vt:lpstr>Unidad 4.3. Desarrollo juvenil positivo a través del deporte</vt:lpstr>
      <vt:lpstr>PowerPoint Presentation</vt:lpstr>
      <vt:lpstr>PowerPoint Presentation</vt:lpstr>
      <vt:lpstr>Fin de la Unidad 4</vt:lpstr>
      <vt:lpstr>                       Unidad 5. Desarrollo comunitario sostenible a través del deporte </vt:lpstr>
      <vt:lpstr>Contacto</vt:lpstr>
      <vt:lpstr> Contenido</vt:lpstr>
      <vt:lpstr>      Unidad 5.1. Desarrollo comunitario sostenible a través del deporte</vt:lpstr>
      <vt:lpstr>PowerPoint Presentation</vt:lpstr>
      <vt:lpstr>PowerPoint Presentation</vt:lpstr>
      <vt:lpstr>PowerPoint Presentation</vt:lpstr>
      <vt:lpstr>PowerPoint Presentation</vt:lpstr>
      <vt:lpstr>PowerPoint Presentation</vt:lpstr>
      <vt:lpstr>       Unidad 5.2. Un marco para el desarrollo positivo de la juventud.</vt:lpstr>
      <vt:lpstr>                 Unidad 5.3. Uso de educación física de calidad para promover el desarrollo positivo de la juventud.</vt:lpstr>
      <vt:lpstr>Unidad 5.3. Uso de educación física de calidad para promover el desarrollo positivo de la juventud.</vt:lpstr>
      <vt:lpstr>Unidad 5.3. Uso de educación física de calidad para promover el desarrollo positivo de la juventud.</vt:lpstr>
      <vt:lpstr>Fin de la unidad 5</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DISSEMINATION REPORT</dc:title>
  <dc:creator>Emiliano M</dc:creator>
  <cp:lastModifiedBy>Kreivyte, Rasa</cp:lastModifiedBy>
  <cp:revision>362</cp:revision>
  <dcterms:created xsi:type="dcterms:W3CDTF">2018-09-28T07:52:55Z</dcterms:created>
  <dcterms:modified xsi:type="dcterms:W3CDTF">2020-09-09T07:24:06Z</dcterms:modified>
</cp:coreProperties>
</file>