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handoutMasterIdLst>
    <p:handoutMasterId r:id="rId62"/>
  </p:handoutMasterIdLst>
  <p:sldIdLst>
    <p:sldId id="256" r:id="rId2"/>
    <p:sldId id="261" r:id="rId3"/>
    <p:sldId id="272" r:id="rId4"/>
    <p:sldId id="326" r:id="rId5"/>
    <p:sldId id="274" r:id="rId6"/>
    <p:sldId id="329" r:id="rId7"/>
    <p:sldId id="337" r:id="rId8"/>
    <p:sldId id="276" r:id="rId9"/>
    <p:sldId id="289" r:id="rId10"/>
    <p:sldId id="293" r:id="rId11"/>
    <p:sldId id="294" r:id="rId12"/>
    <p:sldId id="295" r:id="rId13"/>
    <p:sldId id="296" r:id="rId14"/>
    <p:sldId id="291" r:id="rId15"/>
    <p:sldId id="307" r:id="rId16"/>
    <p:sldId id="279" r:id="rId17"/>
    <p:sldId id="330" r:id="rId18"/>
    <p:sldId id="331" r:id="rId19"/>
    <p:sldId id="332" r:id="rId20"/>
    <p:sldId id="333" r:id="rId21"/>
    <p:sldId id="334" r:id="rId22"/>
    <p:sldId id="301" r:id="rId23"/>
    <p:sldId id="303" r:id="rId24"/>
    <p:sldId id="304" r:id="rId25"/>
    <p:sldId id="305" r:id="rId26"/>
    <p:sldId id="306" r:id="rId27"/>
    <p:sldId id="280" r:id="rId28"/>
    <p:sldId id="308" r:id="rId29"/>
    <p:sldId id="335" r:id="rId30"/>
    <p:sldId id="336" r:id="rId31"/>
    <p:sldId id="269" r:id="rId32"/>
    <p:sldId id="275" r:id="rId33"/>
    <p:sldId id="327" r:id="rId34"/>
    <p:sldId id="281" r:id="rId35"/>
    <p:sldId id="338" r:id="rId36"/>
    <p:sldId id="339" r:id="rId37"/>
    <p:sldId id="285" r:id="rId38"/>
    <p:sldId id="340" r:id="rId39"/>
    <p:sldId id="341" r:id="rId40"/>
    <p:sldId id="342" r:id="rId41"/>
    <p:sldId id="343" r:id="rId42"/>
    <p:sldId id="344" r:id="rId43"/>
    <p:sldId id="345" r:id="rId44"/>
    <p:sldId id="346" r:id="rId45"/>
    <p:sldId id="347" r:id="rId46"/>
    <p:sldId id="284" r:id="rId47"/>
    <p:sldId id="348" r:id="rId48"/>
    <p:sldId id="282" r:id="rId49"/>
    <p:sldId id="328" r:id="rId50"/>
    <p:sldId id="288" r:id="rId51"/>
    <p:sldId id="349" r:id="rId52"/>
    <p:sldId id="350" r:id="rId53"/>
    <p:sldId id="351" r:id="rId54"/>
    <p:sldId id="352" r:id="rId55"/>
    <p:sldId id="353" r:id="rId56"/>
    <p:sldId id="354" r:id="rId57"/>
    <p:sldId id="355" r:id="rId58"/>
    <p:sldId id="356" r:id="rId59"/>
    <p:sldId id="325" r:id="rId60"/>
    <p:sldId id="259" r:id="rId61"/>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179"/>
    <a:srgbClr val="00A779"/>
    <a:srgbClr val="009688"/>
    <a:srgbClr val="4879BC"/>
    <a:srgbClr val="6DBB35"/>
    <a:srgbClr val="4785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94622" autoAdjust="0"/>
  </p:normalViewPr>
  <p:slideViewPr>
    <p:cSldViewPr>
      <p:cViewPr varScale="1">
        <p:scale>
          <a:sx n="144" d="100"/>
          <a:sy n="144" d="100"/>
        </p:scale>
        <p:origin x="294" y="11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D8FB4-DB2B-4C26-B36F-7942F791D3B1}" type="doc">
      <dgm:prSet loTypeId="urn:microsoft.com/office/officeart/2005/8/layout/pyramid4" loCatId="pyramid" qsTypeId="urn:microsoft.com/office/officeart/2005/8/quickstyle/simple1" qsCatId="simple" csTypeId="urn:microsoft.com/office/officeart/2005/8/colors/accent2_4" csCatId="accent2" phldr="1"/>
      <dgm:spPr/>
      <dgm:t>
        <a:bodyPr/>
        <a:lstStyle/>
        <a:p>
          <a:endParaRPr lang="bs-Latn-BA"/>
        </a:p>
      </dgm:t>
    </dgm:pt>
    <dgm:pt modelId="{91116CA8-57D6-432D-9F10-ACC8A46F695F}">
      <dgm:prSet phldrT="[Text]"/>
      <dgm:spPr/>
      <dgm:t>
        <a:bodyPr/>
        <a:lstStyle/>
        <a:p>
          <a:r>
            <a:rPr lang="es-ES" dirty="0" smtClean="0">
              <a:latin typeface="Open Sans"/>
            </a:rPr>
            <a:t>DEPORTISTA</a:t>
          </a:r>
          <a:endParaRPr lang="bs-Latn-BA" dirty="0"/>
        </a:p>
      </dgm:t>
    </dgm:pt>
    <dgm:pt modelId="{7B58BEBC-7D3A-4401-89A9-D28934717ED9}" type="parTrans" cxnId="{CF5A3A0F-72E6-498A-8A66-C38022C4AA87}">
      <dgm:prSet/>
      <dgm:spPr/>
      <dgm:t>
        <a:bodyPr/>
        <a:lstStyle/>
        <a:p>
          <a:endParaRPr lang="bs-Latn-BA"/>
        </a:p>
      </dgm:t>
    </dgm:pt>
    <dgm:pt modelId="{E8F772D7-FCCD-4747-A394-353954C93FE2}" type="sibTrans" cxnId="{CF5A3A0F-72E6-498A-8A66-C38022C4AA87}">
      <dgm:prSet/>
      <dgm:spPr/>
      <dgm:t>
        <a:bodyPr/>
        <a:lstStyle/>
        <a:p>
          <a:endParaRPr lang="bs-Latn-BA"/>
        </a:p>
      </dgm:t>
    </dgm:pt>
    <dgm:pt modelId="{3550AD52-493C-4AA1-B787-8E1597FF4266}">
      <dgm:prSet phldrT="[Text]"/>
      <dgm:spPr/>
      <dgm:t>
        <a:bodyPr/>
        <a:lstStyle/>
        <a:p>
          <a:r>
            <a:rPr lang="en-US" dirty="0" smtClean="0">
              <a:latin typeface="Open Sans"/>
            </a:rPr>
            <a:t>PADRE</a:t>
          </a:r>
          <a:endParaRPr lang="bs-Latn-BA" dirty="0"/>
        </a:p>
      </dgm:t>
    </dgm:pt>
    <dgm:pt modelId="{6D9C31C4-A02D-45C4-9224-F84A8E8771B9}" type="parTrans" cxnId="{94E91D1E-457E-4A35-A054-6761293A7E3A}">
      <dgm:prSet/>
      <dgm:spPr/>
      <dgm:t>
        <a:bodyPr/>
        <a:lstStyle/>
        <a:p>
          <a:endParaRPr lang="bs-Latn-BA"/>
        </a:p>
      </dgm:t>
    </dgm:pt>
    <dgm:pt modelId="{16C1CEB2-8119-4641-A568-12F9B78A3A1D}" type="sibTrans" cxnId="{94E91D1E-457E-4A35-A054-6761293A7E3A}">
      <dgm:prSet/>
      <dgm:spPr/>
      <dgm:t>
        <a:bodyPr/>
        <a:lstStyle/>
        <a:p>
          <a:endParaRPr lang="bs-Latn-BA"/>
        </a:p>
      </dgm:t>
    </dgm:pt>
    <dgm:pt modelId="{93E0C41F-431D-4DE9-9C0F-E8B146CD5829}">
      <dgm:prSet phldrT="[Text]"/>
      <dgm:spPr/>
      <dgm:t>
        <a:bodyPr/>
        <a:lstStyle/>
        <a:p>
          <a:r>
            <a:rPr lang="en-US" b="1" dirty="0" smtClean="0">
              <a:latin typeface="Open Sans"/>
            </a:rPr>
            <a:t>EXÍTO</a:t>
          </a:r>
        </a:p>
        <a:p>
          <a:r>
            <a:rPr lang="en-US" dirty="0" smtClean="0">
              <a:latin typeface="Open Sans"/>
            </a:rPr>
            <a:t> </a:t>
          </a:r>
          <a:endParaRPr lang="bs-Latn-BA" dirty="0"/>
        </a:p>
      </dgm:t>
    </dgm:pt>
    <dgm:pt modelId="{268E0FC6-4FE2-420D-AB30-478D4BA4F035}" type="parTrans" cxnId="{71F5D4BA-1009-497A-B0E3-7A684087E817}">
      <dgm:prSet/>
      <dgm:spPr/>
      <dgm:t>
        <a:bodyPr/>
        <a:lstStyle/>
        <a:p>
          <a:endParaRPr lang="bs-Latn-BA"/>
        </a:p>
      </dgm:t>
    </dgm:pt>
    <dgm:pt modelId="{88875DA8-A642-4390-8F09-9886E9577515}" type="sibTrans" cxnId="{71F5D4BA-1009-497A-B0E3-7A684087E817}">
      <dgm:prSet/>
      <dgm:spPr/>
      <dgm:t>
        <a:bodyPr/>
        <a:lstStyle/>
        <a:p>
          <a:endParaRPr lang="bs-Latn-BA"/>
        </a:p>
      </dgm:t>
    </dgm:pt>
    <dgm:pt modelId="{2D756C5C-A091-453D-90F6-38EC04F38E08}">
      <dgm:prSet phldrT="[Text]"/>
      <dgm:spPr/>
      <dgm:t>
        <a:bodyPr/>
        <a:lstStyle/>
        <a:p>
          <a:r>
            <a:rPr lang="es-ES" dirty="0" smtClean="0">
              <a:latin typeface="Open Sans"/>
            </a:rPr>
            <a:t>ENTRENADOR</a:t>
          </a:r>
          <a:endParaRPr lang="bs-Latn-BA" dirty="0"/>
        </a:p>
      </dgm:t>
    </dgm:pt>
    <dgm:pt modelId="{315D97C3-25A9-47F5-A593-63B4A6867D87}" type="parTrans" cxnId="{37A921E0-DF40-4629-88C4-355178F89854}">
      <dgm:prSet/>
      <dgm:spPr/>
      <dgm:t>
        <a:bodyPr/>
        <a:lstStyle/>
        <a:p>
          <a:endParaRPr lang="bs-Latn-BA"/>
        </a:p>
      </dgm:t>
    </dgm:pt>
    <dgm:pt modelId="{7532B335-DD62-4596-B4FE-AC6382DB2295}" type="sibTrans" cxnId="{37A921E0-DF40-4629-88C4-355178F89854}">
      <dgm:prSet/>
      <dgm:spPr/>
      <dgm:t>
        <a:bodyPr/>
        <a:lstStyle/>
        <a:p>
          <a:endParaRPr lang="bs-Latn-BA"/>
        </a:p>
      </dgm:t>
    </dgm:pt>
    <dgm:pt modelId="{DB24FCFE-CD9F-4075-BBB9-EA9A49EE4F45}" type="pres">
      <dgm:prSet presAssocID="{1D9D8FB4-DB2B-4C26-B36F-7942F791D3B1}" presName="compositeShape" presStyleCnt="0">
        <dgm:presLayoutVars>
          <dgm:chMax val="9"/>
          <dgm:dir/>
          <dgm:resizeHandles val="exact"/>
        </dgm:presLayoutVars>
      </dgm:prSet>
      <dgm:spPr/>
      <dgm:t>
        <a:bodyPr/>
        <a:lstStyle/>
        <a:p>
          <a:endParaRPr lang="en-GB"/>
        </a:p>
      </dgm:t>
    </dgm:pt>
    <dgm:pt modelId="{EB10AB3F-7E5D-4519-99D4-E25C95BF70C6}" type="pres">
      <dgm:prSet presAssocID="{1D9D8FB4-DB2B-4C26-B36F-7942F791D3B1}" presName="triangle1" presStyleLbl="node1" presStyleIdx="0" presStyleCnt="4" custLinFactNeighborX="457" custLinFactNeighborY="1778">
        <dgm:presLayoutVars>
          <dgm:bulletEnabled val="1"/>
        </dgm:presLayoutVars>
      </dgm:prSet>
      <dgm:spPr/>
      <dgm:t>
        <a:bodyPr/>
        <a:lstStyle/>
        <a:p>
          <a:endParaRPr lang="en-GB"/>
        </a:p>
      </dgm:t>
    </dgm:pt>
    <dgm:pt modelId="{FDC0F177-7332-4E6F-AB8C-FF5FE1A03968}" type="pres">
      <dgm:prSet presAssocID="{1D9D8FB4-DB2B-4C26-B36F-7942F791D3B1}" presName="triangle2" presStyleLbl="node1" presStyleIdx="1" presStyleCnt="4">
        <dgm:presLayoutVars>
          <dgm:bulletEnabled val="1"/>
        </dgm:presLayoutVars>
      </dgm:prSet>
      <dgm:spPr/>
      <dgm:t>
        <a:bodyPr/>
        <a:lstStyle/>
        <a:p>
          <a:endParaRPr lang="en-GB"/>
        </a:p>
      </dgm:t>
    </dgm:pt>
    <dgm:pt modelId="{506AA7C2-16C2-4593-A4EB-48A622FC9DF4}" type="pres">
      <dgm:prSet presAssocID="{1D9D8FB4-DB2B-4C26-B36F-7942F791D3B1}" presName="triangle3" presStyleLbl="node1" presStyleIdx="2" presStyleCnt="4">
        <dgm:presLayoutVars>
          <dgm:bulletEnabled val="1"/>
        </dgm:presLayoutVars>
      </dgm:prSet>
      <dgm:spPr/>
      <dgm:t>
        <a:bodyPr/>
        <a:lstStyle/>
        <a:p>
          <a:endParaRPr lang="en-GB"/>
        </a:p>
      </dgm:t>
    </dgm:pt>
    <dgm:pt modelId="{1C04E5CC-F5E5-4A97-9832-E7E47DF28E19}" type="pres">
      <dgm:prSet presAssocID="{1D9D8FB4-DB2B-4C26-B36F-7942F791D3B1}" presName="triangle4" presStyleLbl="node1" presStyleIdx="3" presStyleCnt="4">
        <dgm:presLayoutVars>
          <dgm:bulletEnabled val="1"/>
        </dgm:presLayoutVars>
      </dgm:prSet>
      <dgm:spPr/>
      <dgm:t>
        <a:bodyPr/>
        <a:lstStyle/>
        <a:p>
          <a:endParaRPr lang="en-GB"/>
        </a:p>
      </dgm:t>
    </dgm:pt>
  </dgm:ptLst>
  <dgm:cxnLst>
    <dgm:cxn modelId="{71F5D4BA-1009-497A-B0E3-7A684087E817}" srcId="{1D9D8FB4-DB2B-4C26-B36F-7942F791D3B1}" destId="{93E0C41F-431D-4DE9-9C0F-E8B146CD5829}" srcOrd="2" destOrd="0" parTransId="{268E0FC6-4FE2-420D-AB30-478D4BA4F035}" sibTransId="{88875DA8-A642-4390-8F09-9886E9577515}"/>
    <dgm:cxn modelId="{9F07D316-F6D3-4AB8-B782-00265A8F47D8}" type="presOf" srcId="{1D9D8FB4-DB2B-4C26-B36F-7942F791D3B1}" destId="{DB24FCFE-CD9F-4075-BBB9-EA9A49EE4F45}" srcOrd="0" destOrd="0" presId="urn:microsoft.com/office/officeart/2005/8/layout/pyramid4"/>
    <dgm:cxn modelId="{77EB2761-1C4F-484E-8DB0-6E4A6967B393}" type="presOf" srcId="{93E0C41F-431D-4DE9-9C0F-E8B146CD5829}" destId="{506AA7C2-16C2-4593-A4EB-48A622FC9DF4}" srcOrd="0" destOrd="0" presId="urn:microsoft.com/office/officeart/2005/8/layout/pyramid4"/>
    <dgm:cxn modelId="{592C0439-0C79-47FB-8DCC-0BF256823268}" type="presOf" srcId="{91116CA8-57D6-432D-9F10-ACC8A46F695F}" destId="{EB10AB3F-7E5D-4519-99D4-E25C95BF70C6}" srcOrd="0" destOrd="0" presId="urn:microsoft.com/office/officeart/2005/8/layout/pyramid4"/>
    <dgm:cxn modelId="{203B85A3-EC05-42F4-8B00-06526B00CABE}" type="presOf" srcId="{3550AD52-493C-4AA1-B787-8E1597FF4266}" destId="{FDC0F177-7332-4E6F-AB8C-FF5FE1A03968}" srcOrd="0" destOrd="0" presId="urn:microsoft.com/office/officeart/2005/8/layout/pyramid4"/>
    <dgm:cxn modelId="{37A921E0-DF40-4629-88C4-355178F89854}" srcId="{1D9D8FB4-DB2B-4C26-B36F-7942F791D3B1}" destId="{2D756C5C-A091-453D-90F6-38EC04F38E08}" srcOrd="3" destOrd="0" parTransId="{315D97C3-25A9-47F5-A593-63B4A6867D87}" sibTransId="{7532B335-DD62-4596-B4FE-AC6382DB2295}"/>
    <dgm:cxn modelId="{CF5A3A0F-72E6-498A-8A66-C38022C4AA87}" srcId="{1D9D8FB4-DB2B-4C26-B36F-7942F791D3B1}" destId="{91116CA8-57D6-432D-9F10-ACC8A46F695F}" srcOrd="0" destOrd="0" parTransId="{7B58BEBC-7D3A-4401-89A9-D28934717ED9}" sibTransId="{E8F772D7-FCCD-4747-A394-353954C93FE2}"/>
    <dgm:cxn modelId="{B1C239BB-63D6-46D8-9DBD-E7D3584347D1}" type="presOf" srcId="{2D756C5C-A091-453D-90F6-38EC04F38E08}" destId="{1C04E5CC-F5E5-4A97-9832-E7E47DF28E19}" srcOrd="0" destOrd="0" presId="urn:microsoft.com/office/officeart/2005/8/layout/pyramid4"/>
    <dgm:cxn modelId="{94E91D1E-457E-4A35-A054-6761293A7E3A}" srcId="{1D9D8FB4-DB2B-4C26-B36F-7942F791D3B1}" destId="{3550AD52-493C-4AA1-B787-8E1597FF4266}" srcOrd="1" destOrd="0" parTransId="{6D9C31C4-A02D-45C4-9224-F84A8E8771B9}" sibTransId="{16C1CEB2-8119-4641-A568-12F9B78A3A1D}"/>
    <dgm:cxn modelId="{321549EC-98FB-43B7-86F5-471BC862B3A7}" type="presParOf" srcId="{DB24FCFE-CD9F-4075-BBB9-EA9A49EE4F45}" destId="{EB10AB3F-7E5D-4519-99D4-E25C95BF70C6}" srcOrd="0" destOrd="0" presId="urn:microsoft.com/office/officeart/2005/8/layout/pyramid4"/>
    <dgm:cxn modelId="{D1039E41-3FC5-4BFC-8429-CE70A8B3561C}" type="presParOf" srcId="{DB24FCFE-CD9F-4075-BBB9-EA9A49EE4F45}" destId="{FDC0F177-7332-4E6F-AB8C-FF5FE1A03968}" srcOrd="1" destOrd="0" presId="urn:microsoft.com/office/officeart/2005/8/layout/pyramid4"/>
    <dgm:cxn modelId="{BF3BC5EC-53AE-4B8F-BE3E-7D7CD071B8B2}" type="presParOf" srcId="{DB24FCFE-CD9F-4075-BBB9-EA9A49EE4F45}" destId="{506AA7C2-16C2-4593-A4EB-48A622FC9DF4}" srcOrd="2" destOrd="0" presId="urn:microsoft.com/office/officeart/2005/8/layout/pyramid4"/>
    <dgm:cxn modelId="{0FF3462C-71B6-4733-9B70-9E999C136FCE}" type="presParOf" srcId="{DB24FCFE-CD9F-4075-BBB9-EA9A49EE4F45}" destId="{1C04E5CC-F5E5-4A97-9832-E7E47DF28E1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4687A1-A896-456B-9F67-FB3DF617382B}" type="doc">
      <dgm:prSet loTypeId="urn:microsoft.com/office/officeart/2005/8/layout/radial5" loCatId="cycle" qsTypeId="urn:microsoft.com/office/officeart/2005/8/quickstyle/3d3" qsCatId="3D" csTypeId="urn:microsoft.com/office/officeart/2005/8/colors/accent2_2" csCatId="accent2" phldr="1"/>
      <dgm:spPr/>
      <dgm:t>
        <a:bodyPr/>
        <a:lstStyle/>
        <a:p>
          <a:endParaRPr lang="bs-Latn-BA"/>
        </a:p>
      </dgm:t>
    </dgm:pt>
    <dgm:pt modelId="{86F9E366-AAA4-49F3-B086-FA64C44E8A7F}">
      <dgm:prSet phldrT="[Text]"/>
      <dgm:spPr/>
      <dgm:t>
        <a:bodyPr/>
        <a:lstStyle/>
        <a:p>
          <a:r>
            <a:rPr lang="en-US" dirty="0">
              <a:latin typeface="Open Sans"/>
            </a:rPr>
            <a:t>Active listening</a:t>
          </a:r>
          <a:endParaRPr lang="bs-Latn-BA" dirty="0"/>
        </a:p>
      </dgm:t>
    </dgm:pt>
    <dgm:pt modelId="{289B1BF9-3BA0-428B-90F3-8A15B51AFE20}" type="parTrans" cxnId="{4B1CB966-E69F-4D1B-B63B-D295F59F7C8F}">
      <dgm:prSet/>
      <dgm:spPr/>
      <dgm:t>
        <a:bodyPr/>
        <a:lstStyle/>
        <a:p>
          <a:endParaRPr lang="bs-Latn-BA"/>
        </a:p>
      </dgm:t>
    </dgm:pt>
    <dgm:pt modelId="{A37CC840-E1E3-4E0D-8370-985439C77AA6}" type="sibTrans" cxnId="{4B1CB966-E69F-4D1B-B63B-D295F59F7C8F}">
      <dgm:prSet/>
      <dgm:spPr/>
      <dgm:t>
        <a:bodyPr/>
        <a:lstStyle/>
        <a:p>
          <a:endParaRPr lang="bs-Latn-BA"/>
        </a:p>
      </dgm:t>
    </dgm:pt>
    <dgm:pt modelId="{1818A812-5375-4948-879D-8320D3C889B1}">
      <dgm:prSet phldrT="[Text]"/>
      <dgm:spPr/>
      <dgm:t>
        <a:bodyPr/>
        <a:lstStyle/>
        <a:p>
          <a:r>
            <a:rPr lang="en-US" dirty="0">
              <a:latin typeface="Open Sans"/>
            </a:rPr>
            <a:t>Seek explanation </a:t>
          </a:r>
          <a:endParaRPr lang="bs-Latn-BA" dirty="0"/>
        </a:p>
      </dgm:t>
    </dgm:pt>
    <dgm:pt modelId="{68A05BB5-79EE-432D-A2D0-91C5F65B859B}" type="parTrans" cxnId="{F323E435-B05B-4580-BB9E-68A333B9BB0C}">
      <dgm:prSet/>
      <dgm:spPr/>
      <dgm:t>
        <a:bodyPr/>
        <a:lstStyle/>
        <a:p>
          <a:endParaRPr lang="bs-Latn-BA"/>
        </a:p>
      </dgm:t>
    </dgm:pt>
    <dgm:pt modelId="{FB05B4C9-8765-40FF-B553-B96647F0B931}" type="sibTrans" cxnId="{F323E435-B05B-4580-BB9E-68A333B9BB0C}">
      <dgm:prSet/>
      <dgm:spPr/>
      <dgm:t>
        <a:bodyPr/>
        <a:lstStyle/>
        <a:p>
          <a:endParaRPr lang="bs-Latn-BA"/>
        </a:p>
      </dgm:t>
    </dgm:pt>
    <dgm:pt modelId="{33FDE8E2-9212-4986-B3E9-A329DB3E3446}">
      <dgm:prSet phldrT="[Text]"/>
      <dgm:spPr/>
      <dgm:t>
        <a:bodyPr/>
        <a:lstStyle/>
        <a:p>
          <a:r>
            <a:rPr lang="en-US" dirty="0">
              <a:latin typeface="Open Sans"/>
            </a:rPr>
            <a:t>Decide for yourself “I want to be active listener”</a:t>
          </a:r>
          <a:endParaRPr lang="bs-Latn-BA" dirty="0"/>
        </a:p>
      </dgm:t>
    </dgm:pt>
    <dgm:pt modelId="{138D6337-8A8D-47B5-9B82-95300A49C950}" type="parTrans" cxnId="{4279144D-946D-431E-B734-4FBEDDA92BDD}">
      <dgm:prSet/>
      <dgm:spPr/>
      <dgm:t>
        <a:bodyPr/>
        <a:lstStyle/>
        <a:p>
          <a:endParaRPr lang="bs-Latn-BA"/>
        </a:p>
      </dgm:t>
    </dgm:pt>
    <dgm:pt modelId="{5D352412-8557-4E1C-8397-747CDAD0331E}" type="sibTrans" cxnId="{4279144D-946D-431E-B734-4FBEDDA92BDD}">
      <dgm:prSet/>
      <dgm:spPr/>
      <dgm:t>
        <a:bodyPr/>
        <a:lstStyle/>
        <a:p>
          <a:endParaRPr lang="bs-Latn-BA"/>
        </a:p>
      </dgm:t>
    </dgm:pt>
    <dgm:pt modelId="{1E203E64-00AB-4B68-B493-D4344576121A}">
      <dgm:prSet phldrT="[Text]"/>
      <dgm:spPr/>
      <dgm:t>
        <a:bodyPr/>
        <a:lstStyle/>
        <a:p>
          <a:r>
            <a:rPr lang="en-US" dirty="0">
              <a:latin typeface="Open Sans"/>
            </a:rPr>
            <a:t>Pay attention</a:t>
          </a:r>
          <a:endParaRPr lang="bs-Latn-BA" dirty="0"/>
        </a:p>
      </dgm:t>
    </dgm:pt>
    <dgm:pt modelId="{FE2750E2-1525-40FF-8E25-197C3B772DF9}" type="parTrans" cxnId="{9D974786-C2A1-4817-AB42-7015A0438FAB}">
      <dgm:prSet/>
      <dgm:spPr/>
      <dgm:t>
        <a:bodyPr/>
        <a:lstStyle/>
        <a:p>
          <a:endParaRPr lang="bs-Latn-BA"/>
        </a:p>
      </dgm:t>
    </dgm:pt>
    <dgm:pt modelId="{04C17521-50A3-4031-B3E2-DBA19C0C50E1}" type="sibTrans" cxnId="{9D974786-C2A1-4817-AB42-7015A0438FAB}">
      <dgm:prSet/>
      <dgm:spPr/>
      <dgm:t>
        <a:bodyPr/>
        <a:lstStyle/>
        <a:p>
          <a:endParaRPr lang="bs-Latn-BA"/>
        </a:p>
      </dgm:t>
    </dgm:pt>
    <dgm:pt modelId="{D53E2AFC-6CB4-425E-AE49-03F4CAA56D46}">
      <dgm:prSet phldrT="[Text]"/>
      <dgm:spPr/>
      <dgm:t>
        <a:bodyPr/>
        <a:lstStyle/>
        <a:p>
          <a:r>
            <a:rPr lang="en-US" dirty="0">
              <a:latin typeface="Open Sans"/>
            </a:rPr>
            <a:t>Don’t interrupt </a:t>
          </a:r>
          <a:endParaRPr lang="bs-Latn-BA" dirty="0"/>
        </a:p>
      </dgm:t>
    </dgm:pt>
    <dgm:pt modelId="{9E8458CB-944E-4247-A746-C2A95D9C0BB7}" type="parTrans" cxnId="{897E1AC0-613F-47EA-88D4-2B4FFADD598E}">
      <dgm:prSet/>
      <dgm:spPr/>
      <dgm:t>
        <a:bodyPr/>
        <a:lstStyle/>
        <a:p>
          <a:endParaRPr lang="bs-Latn-BA"/>
        </a:p>
      </dgm:t>
    </dgm:pt>
    <dgm:pt modelId="{AE3E3CD3-5E74-40E4-98AF-C551AC725BAB}" type="sibTrans" cxnId="{897E1AC0-613F-47EA-88D4-2B4FFADD598E}">
      <dgm:prSet/>
      <dgm:spPr/>
      <dgm:t>
        <a:bodyPr/>
        <a:lstStyle/>
        <a:p>
          <a:endParaRPr lang="bs-Latn-BA"/>
        </a:p>
      </dgm:t>
    </dgm:pt>
    <dgm:pt modelId="{C91CC203-C21F-43C5-8ACE-C86AB01D94F1}">
      <dgm:prSet/>
      <dgm:spPr/>
      <dgm:t>
        <a:bodyPr/>
        <a:lstStyle/>
        <a:p>
          <a:r>
            <a:rPr lang="en-US" dirty="0">
              <a:latin typeface="Open Sans"/>
            </a:rPr>
            <a:t>Reflect</a:t>
          </a:r>
          <a:endParaRPr lang="bs-Latn-BA" dirty="0"/>
        </a:p>
      </dgm:t>
    </dgm:pt>
    <dgm:pt modelId="{83F6557B-D426-4617-9BCF-9E95AF95DA38}" type="parTrans" cxnId="{36EBE93A-1136-4C25-9686-54E41EACFCEC}">
      <dgm:prSet/>
      <dgm:spPr/>
      <dgm:t>
        <a:bodyPr/>
        <a:lstStyle/>
        <a:p>
          <a:endParaRPr lang="bs-Latn-BA"/>
        </a:p>
      </dgm:t>
    </dgm:pt>
    <dgm:pt modelId="{7261ED5A-3CF1-4C3F-A473-0F06ED0F9B81}" type="sibTrans" cxnId="{36EBE93A-1136-4C25-9686-54E41EACFCEC}">
      <dgm:prSet/>
      <dgm:spPr/>
      <dgm:t>
        <a:bodyPr/>
        <a:lstStyle/>
        <a:p>
          <a:endParaRPr lang="bs-Latn-BA"/>
        </a:p>
      </dgm:t>
    </dgm:pt>
    <dgm:pt modelId="{C7FC4BB1-2F1A-4850-A77B-AEF43BE7848A}">
      <dgm:prSet/>
      <dgm:spPr/>
      <dgm:t>
        <a:bodyPr/>
        <a:lstStyle/>
        <a:p>
          <a:r>
            <a:rPr lang="en-US" dirty="0">
              <a:latin typeface="Open Sans"/>
            </a:rPr>
            <a:t>Body language</a:t>
          </a:r>
          <a:endParaRPr lang="bs-Latn-BA" dirty="0"/>
        </a:p>
      </dgm:t>
    </dgm:pt>
    <dgm:pt modelId="{55D60D2C-61C0-49C0-B93D-5AA56AA7A27A}" type="parTrans" cxnId="{18E7D254-8030-4AAE-9BC6-D142F4B9DDBF}">
      <dgm:prSet/>
      <dgm:spPr/>
      <dgm:t>
        <a:bodyPr/>
        <a:lstStyle/>
        <a:p>
          <a:endParaRPr lang="bs-Latn-BA"/>
        </a:p>
      </dgm:t>
    </dgm:pt>
    <dgm:pt modelId="{6A31B76E-6A09-4715-9816-D2FF0A312EE6}" type="sibTrans" cxnId="{18E7D254-8030-4AAE-9BC6-D142F4B9DDBF}">
      <dgm:prSet/>
      <dgm:spPr/>
      <dgm:t>
        <a:bodyPr/>
        <a:lstStyle/>
        <a:p>
          <a:endParaRPr lang="en-US">
            <a:latin typeface="Open Sans"/>
          </a:endParaRPr>
        </a:p>
      </dgm:t>
    </dgm:pt>
    <dgm:pt modelId="{7858D56C-D876-4EE6-8F70-DA64C91A44F6}">
      <dgm:prSet/>
      <dgm:spPr/>
      <dgm:t>
        <a:bodyPr/>
        <a:lstStyle/>
        <a:p>
          <a:r>
            <a:rPr lang="en-US" dirty="0">
              <a:latin typeface="Open Sans"/>
            </a:rPr>
            <a:t>Paraphrase</a:t>
          </a:r>
          <a:endParaRPr lang="bs-Latn-BA" dirty="0"/>
        </a:p>
      </dgm:t>
    </dgm:pt>
    <dgm:pt modelId="{9B71DA77-F1E1-49CC-A53D-9696516976B5}" type="parTrans" cxnId="{05C68C2D-F052-436C-8D7D-AB6B0FAD6019}">
      <dgm:prSet/>
      <dgm:spPr/>
      <dgm:t>
        <a:bodyPr/>
        <a:lstStyle/>
        <a:p>
          <a:endParaRPr lang="bs-Latn-BA"/>
        </a:p>
      </dgm:t>
    </dgm:pt>
    <dgm:pt modelId="{340E377C-C918-4F2E-91E9-ABE0A3CF166D}" type="sibTrans" cxnId="{05C68C2D-F052-436C-8D7D-AB6B0FAD6019}">
      <dgm:prSet/>
      <dgm:spPr/>
      <dgm:t>
        <a:bodyPr/>
        <a:lstStyle/>
        <a:p>
          <a:endParaRPr lang="en-US">
            <a:latin typeface="Open Sans"/>
          </a:endParaRPr>
        </a:p>
      </dgm:t>
    </dgm:pt>
    <dgm:pt modelId="{59F085B8-2364-4A53-9361-9EED671C8953}" type="pres">
      <dgm:prSet presAssocID="{D14687A1-A896-456B-9F67-FB3DF617382B}" presName="Name0" presStyleCnt="0">
        <dgm:presLayoutVars>
          <dgm:chMax val="1"/>
          <dgm:dir/>
          <dgm:animLvl val="ctr"/>
          <dgm:resizeHandles val="exact"/>
        </dgm:presLayoutVars>
      </dgm:prSet>
      <dgm:spPr/>
      <dgm:t>
        <a:bodyPr/>
        <a:lstStyle/>
        <a:p>
          <a:endParaRPr lang="en-GB"/>
        </a:p>
      </dgm:t>
    </dgm:pt>
    <dgm:pt modelId="{C4AED14F-CB51-4563-949D-0C5C70F4D78B}" type="pres">
      <dgm:prSet presAssocID="{86F9E366-AAA4-49F3-B086-FA64C44E8A7F}" presName="centerShape" presStyleLbl="node0" presStyleIdx="0" presStyleCnt="1" custScaleX="123325" custScaleY="124185"/>
      <dgm:spPr/>
      <dgm:t>
        <a:bodyPr/>
        <a:lstStyle/>
        <a:p>
          <a:endParaRPr lang="en-GB"/>
        </a:p>
      </dgm:t>
    </dgm:pt>
    <dgm:pt modelId="{42C35237-0557-4774-84F2-27824302B8D8}" type="pres">
      <dgm:prSet presAssocID="{68A05BB5-79EE-432D-A2D0-91C5F65B859B}" presName="parTrans" presStyleLbl="sibTrans2D1" presStyleIdx="0" presStyleCnt="7"/>
      <dgm:spPr/>
      <dgm:t>
        <a:bodyPr/>
        <a:lstStyle/>
        <a:p>
          <a:endParaRPr lang="en-GB"/>
        </a:p>
      </dgm:t>
    </dgm:pt>
    <dgm:pt modelId="{38D37917-77F8-44CE-B219-8C8616F2E2EF}" type="pres">
      <dgm:prSet presAssocID="{68A05BB5-79EE-432D-A2D0-91C5F65B859B}" presName="connectorText" presStyleLbl="sibTrans2D1" presStyleIdx="0" presStyleCnt="7"/>
      <dgm:spPr/>
      <dgm:t>
        <a:bodyPr/>
        <a:lstStyle/>
        <a:p>
          <a:endParaRPr lang="en-GB"/>
        </a:p>
      </dgm:t>
    </dgm:pt>
    <dgm:pt modelId="{5E8C8EB0-AAF0-41EE-8CDB-6A8DA86A8BCD}" type="pres">
      <dgm:prSet presAssocID="{1818A812-5375-4948-879D-8320D3C889B1}" presName="node" presStyleLbl="node1" presStyleIdx="0" presStyleCnt="7" custRadScaleRad="94435" custRadScaleInc="0">
        <dgm:presLayoutVars>
          <dgm:bulletEnabled val="1"/>
        </dgm:presLayoutVars>
      </dgm:prSet>
      <dgm:spPr/>
      <dgm:t>
        <a:bodyPr/>
        <a:lstStyle/>
        <a:p>
          <a:endParaRPr lang="en-GB"/>
        </a:p>
      </dgm:t>
    </dgm:pt>
    <dgm:pt modelId="{FADAFFAF-67D1-4D2D-BF23-2E6831916B9C}" type="pres">
      <dgm:prSet presAssocID="{9B71DA77-F1E1-49CC-A53D-9696516976B5}" presName="parTrans" presStyleLbl="sibTrans2D1" presStyleIdx="1" presStyleCnt="7"/>
      <dgm:spPr/>
      <dgm:t>
        <a:bodyPr/>
        <a:lstStyle/>
        <a:p>
          <a:endParaRPr lang="en-GB"/>
        </a:p>
      </dgm:t>
    </dgm:pt>
    <dgm:pt modelId="{74363D07-BD69-4E56-A378-6A2701C020DD}" type="pres">
      <dgm:prSet presAssocID="{9B71DA77-F1E1-49CC-A53D-9696516976B5}" presName="connectorText" presStyleLbl="sibTrans2D1" presStyleIdx="1" presStyleCnt="7"/>
      <dgm:spPr/>
      <dgm:t>
        <a:bodyPr/>
        <a:lstStyle/>
        <a:p>
          <a:endParaRPr lang="en-GB"/>
        </a:p>
      </dgm:t>
    </dgm:pt>
    <dgm:pt modelId="{44840672-0FFE-4625-9B76-C185B4B99DBB}" type="pres">
      <dgm:prSet presAssocID="{7858D56C-D876-4EE6-8F70-DA64C91A44F6}" presName="node" presStyleLbl="node1" presStyleIdx="1" presStyleCnt="7">
        <dgm:presLayoutVars>
          <dgm:bulletEnabled val="1"/>
        </dgm:presLayoutVars>
      </dgm:prSet>
      <dgm:spPr/>
      <dgm:t>
        <a:bodyPr/>
        <a:lstStyle/>
        <a:p>
          <a:endParaRPr lang="en-GB"/>
        </a:p>
      </dgm:t>
    </dgm:pt>
    <dgm:pt modelId="{4A970400-E386-45D6-A87F-0B8DF1BF5065}" type="pres">
      <dgm:prSet presAssocID="{138D6337-8A8D-47B5-9B82-95300A49C950}" presName="parTrans" presStyleLbl="sibTrans2D1" presStyleIdx="2" presStyleCnt="7"/>
      <dgm:spPr/>
      <dgm:t>
        <a:bodyPr/>
        <a:lstStyle/>
        <a:p>
          <a:endParaRPr lang="en-GB"/>
        </a:p>
      </dgm:t>
    </dgm:pt>
    <dgm:pt modelId="{82FDFF87-1E5A-4B64-8AF4-331EDB01ABC9}" type="pres">
      <dgm:prSet presAssocID="{138D6337-8A8D-47B5-9B82-95300A49C950}" presName="connectorText" presStyleLbl="sibTrans2D1" presStyleIdx="2" presStyleCnt="7"/>
      <dgm:spPr/>
      <dgm:t>
        <a:bodyPr/>
        <a:lstStyle/>
        <a:p>
          <a:endParaRPr lang="en-GB"/>
        </a:p>
      </dgm:t>
    </dgm:pt>
    <dgm:pt modelId="{04368B75-E8D1-44A5-AF99-28A6EC86E8C3}" type="pres">
      <dgm:prSet presAssocID="{33FDE8E2-9212-4986-B3E9-A329DB3E3446}" presName="node" presStyleLbl="node1" presStyleIdx="2" presStyleCnt="7">
        <dgm:presLayoutVars>
          <dgm:bulletEnabled val="1"/>
        </dgm:presLayoutVars>
      </dgm:prSet>
      <dgm:spPr/>
      <dgm:t>
        <a:bodyPr/>
        <a:lstStyle/>
        <a:p>
          <a:endParaRPr lang="en-GB"/>
        </a:p>
      </dgm:t>
    </dgm:pt>
    <dgm:pt modelId="{0B0C37FB-A3E8-4B71-B60C-D3188067C08B}" type="pres">
      <dgm:prSet presAssocID="{55D60D2C-61C0-49C0-B93D-5AA56AA7A27A}" presName="parTrans" presStyleLbl="sibTrans2D1" presStyleIdx="3" presStyleCnt="7"/>
      <dgm:spPr/>
      <dgm:t>
        <a:bodyPr/>
        <a:lstStyle/>
        <a:p>
          <a:endParaRPr lang="en-GB"/>
        </a:p>
      </dgm:t>
    </dgm:pt>
    <dgm:pt modelId="{E19BC9B5-C7EB-4DFF-8CA8-3BC78D8656EB}" type="pres">
      <dgm:prSet presAssocID="{55D60D2C-61C0-49C0-B93D-5AA56AA7A27A}" presName="connectorText" presStyleLbl="sibTrans2D1" presStyleIdx="3" presStyleCnt="7"/>
      <dgm:spPr/>
      <dgm:t>
        <a:bodyPr/>
        <a:lstStyle/>
        <a:p>
          <a:endParaRPr lang="en-GB"/>
        </a:p>
      </dgm:t>
    </dgm:pt>
    <dgm:pt modelId="{80C53943-9FF0-4C50-B4EA-6CCB74FC8A12}" type="pres">
      <dgm:prSet presAssocID="{C7FC4BB1-2F1A-4850-A77B-AEF43BE7848A}" presName="node" presStyleLbl="node1" presStyleIdx="3" presStyleCnt="7">
        <dgm:presLayoutVars>
          <dgm:bulletEnabled val="1"/>
        </dgm:presLayoutVars>
      </dgm:prSet>
      <dgm:spPr/>
      <dgm:t>
        <a:bodyPr/>
        <a:lstStyle/>
        <a:p>
          <a:endParaRPr lang="en-GB"/>
        </a:p>
      </dgm:t>
    </dgm:pt>
    <dgm:pt modelId="{46A89B4C-1416-4255-8A43-7AF6B7B6DFAF}" type="pres">
      <dgm:prSet presAssocID="{83F6557B-D426-4617-9BCF-9E95AF95DA38}" presName="parTrans" presStyleLbl="sibTrans2D1" presStyleIdx="4" presStyleCnt="7"/>
      <dgm:spPr/>
      <dgm:t>
        <a:bodyPr/>
        <a:lstStyle/>
        <a:p>
          <a:endParaRPr lang="en-GB"/>
        </a:p>
      </dgm:t>
    </dgm:pt>
    <dgm:pt modelId="{0F06BB60-B3AE-4B1B-BE9B-0DBFEBEB3804}" type="pres">
      <dgm:prSet presAssocID="{83F6557B-D426-4617-9BCF-9E95AF95DA38}" presName="connectorText" presStyleLbl="sibTrans2D1" presStyleIdx="4" presStyleCnt="7"/>
      <dgm:spPr/>
      <dgm:t>
        <a:bodyPr/>
        <a:lstStyle/>
        <a:p>
          <a:endParaRPr lang="en-GB"/>
        </a:p>
      </dgm:t>
    </dgm:pt>
    <dgm:pt modelId="{BA2B795F-E442-4590-AD13-929C7EFFCB23}" type="pres">
      <dgm:prSet presAssocID="{C91CC203-C21F-43C5-8ACE-C86AB01D94F1}" presName="node" presStyleLbl="node1" presStyleIdx="4" presStyleCnt="7">
        <dgm:presLayoutVars>
          <dgm:bulletEnabled val="1"/>
        </dgm:presLayoutVars>
      </dgm:prSet>
      <dgm:spPr/>
      <dgm:t>
        <a:bodyPr/>
        <a:lstStyle/>
        <a:p>
          <a:endParaRPr lang="en-GB"/>
        </a:p>
      </dgm:t>
    </dgm:pt>
    <dgm:pt modelId="{1866D246-D624-4689-AD19-F5CFE43E7899}" type="pres">
      <dgm:prSet presAssocID="{FE2750E2-1525-40FF-8E25-197C3B772DF9}" presName="parTrans" presStyleLbl="sibTrans2D1" presStyleIdx="5" presStyleCnt="7"/>
      <dgm:spPr/>
      <dgm:t>
        <a:bodyPr/>
        <a:lstStyle/>
        <a:p>
          <a:endParaRPr lang="en-GB"/>
        </a:p>
      </dgm:t>
    </dgm:pt>
    <dgm:pt modelId="{A59EA8EE-6DB9-440A-8B6B-216C70C297F7}" type="pres">
      <dgm:prSet presAssocID="{FE2750E2-1525-40FF-8E25-197C3B772DF9}" presName="connectorText" presStyleLbl="sibTrans2D1" presStyleIdx="5" presStyleCnt="7"/>
      <dgm:spPr/>
      <dgm:t>
        <a:bodyPr/>
        <a:lstStyle/>
        <a:p>
          <a:endParaRPr lang="en-GB"/>
        </a:p>
      </dgm:t>
    </dgm:pt>
    <dgm:pt modelId="{A0E71B05-AA8F-435B-B6CF-7537B3A8CCFE}" type="pres">
      <dgm:prSet presAssocID="{1E203E64-00AB-4B68-B493-D4344576121A}" presName="node" presStyleLbl="node1" presStyleIdx="5" presStyleCnt="7">
        <dgm:presLayoutVars>
          <dgm:bulletEnabled val="1"/>
        </dgm:presLayoutVars>
      </dgm:prSet>
      <dgm:spPr/>
      <dgm:t>
        <a:bodyPr/>
        <a:lstStyle/>
        <a:p>
          <a:endParaRPr lang="en-GB"/>
        </a:p>
      </dgm:t>
    </dgm:pt>
    <dgm:pt modelId="{7E8E96C4-2C65-4E15-B54F-0CA853E256B6}" type="pres">
      <dgm:prSet presAssocID="{9E8458CB-944E-4247-A746-C2A95D9C0BB7}" presName="parTrans" presStyleLbl="sibTrans2D1" presStyleIdx="6" presStyleCnt="7"/>
      <dgm:spPr/>
      <dgm:t>
        <a:bodyPr/>
        <a:lstStyle/>
        <a:p>
          <a:endParaRPr lang="en-GB"/>
        </a:p>
      </dgm:t>
    </dgm:pt>
    <dgm:pt modelId="{F22B896C-BB70-4EB7-B545-19A55405EBB0}" type="pres">
      <dgm:prSet presAssocID="{9E8458CB-944E-4247-A746-C2A95D9C0BB7}" presName="connectorText" presStyleLbl="sibTrans2D1" presStyleIdx="6" presStyleCnt="7"/>
      <dgm:spPr/>
      <dgm:t>
        <a:bodyPr/>
        <a:lstStyle/>
        <a:p>
          <a:endParaRPr lang="en-GB"/>
        </a:p>
      </dgm:t>
    </dgm:pt>
    <dgm:pt modelId="{EA38635D-141D-459E-98E6-81C3BFD2B4F5}" type="pres">
      <dgm:prSet presAssocID="{D53E2AFC-6CB4-425E-AE49-03F4CAA56D46}" presName="node" presStyleLbl="node1" presStyleIdx="6" presStyleCnt="7">
        <dgm:presLayoutVars>
          <dgm:bulletEnabled val="1"/>
        </dgm:presLayoutVars>
      </dgm:prSet>
      <dgm:spPr/>
      <dgm:t>
        <a:bodyPr/>
        <a:lstStyle/>
        <a:p>
          <a:endParaRPr lang="en-GB"/>
        </a:p>
      </dgm:t>
    </dgm:pt>
  </dgm:ptLst>
  <dgm:cxnLst>
    <dgm:cxn modelId="{AB6889F6-A495-473D-8EB9-883F3D4B0121}" type="presOf" srcId="{D53E2AFC-6CB4-425E-AE49-03F4CAA56D46}" destId="{EA38635D-141D-459E-98E6-81C3BFD2B4F5}" srcOrd="0" destOrd="0" presId="urn:microsoft.com/office/officeart/2005/8/layout/radial5"/>
    <dgm:cxn modelId="{4279144D-946D-431E-B734-4FBEDDA92BDD}" srcId="{86F9E366-AAA4-49F3-B086-FA64C44E8A7F}" destId="{33FDE8E2-9212-4986-B3E9-A329DB3E3446}" srcOrd="2" destOrd="0" parTransId="{138D6337-8A8D-47B5-9B82-95300A49C950}" sibTransId="{5D352412-8557-4E1C-8397-747CDAD0331E}"/>
    <dgm:cxn modelId="{76C534AF-D072-4616-A231-2AB61A2992A4}" type="presOf" srcId="{33FDE8E2-9212-4986-B3E9-A329DB3E3446}" destId="{04368B75-E8D1-44A5-AF99-28A6EC86E8C3}" srcOrd="0" destOrd="0" presId="urn:microsoft.com/office/officeart/2005/8/layout/radial5"/>
    <dgm:cxn modelId="{B38874BD-33FA-46B2-960C-2154A704AB7E}" type="presOf" srcId="{D14687A1-A896-456B-9F67-FB3DF617382B}" destId="{59F085B8-2364-4A53-9361-9EED671C8953}" srcOrd="0" destOrd="0" presId="urn:microsoft.com/office/officeart/2005/8/layout/radial5"/>
    <dgm:cxn modelId="{36DDC833-6944-4FEA-AD29-B2060AFB11FB}" type="presOf" srcId="{68A05BB5-79EE-432D-A2D0-91C5F65B859B}" destId="{42C35237-0557-4774-84F2-27824302B8D8}" srcOrd="0" destOrd="0" presId="urn:microsoft.com/office/officeart/2005/8/layout/radial5"/>
    <dgm:cxn modelId="{36EBE93A-1136-4C25-9686-54E41EACFCEC}" srcId="{86F9E366-AAA4-49F3-B086-FA64C44E8A7F}" destId="{C91CC203-C21F-43C5-8ACE-C86AB01D94F1}" srcOrd="4" destOrd="0" parTransId="{83F6557B-D426-4617-9BCF-9E95AF95DA38}" sibTransId="{7261ED5A-3CF1-4C3F-A473-0F06ED0F9B81}"/>
    <dgm:cxn modelId="{C77E4E40-F631-494E-8D68-AF765F56B610}" type="presOf" srcId="{83F6557B-D426-4617-9BCF-9E95AF95DA38}" destId="{46A89B4C-1416-4255-8A43-7AF6B7B6DFAF}" srcOrd="0" destOrd="0" presId="urn:microsoft.com/office/officeart/2005/8/layout/radial5"/>
    <dgm:cxn modelId="{23EFA750-7032-4B49-9672-2AD42EFA3855}" type="presOf" srcId="{138D6337-8A8D-47B5-9B82-95300A49C950}" destId="{82FDFF87-1E5A-4B64-8AF4-331EDB01ABC9}" srcOrd="1" destOrd="0" presId="urn:microsoft.com/office/officeart/2005/8/layout/radial5"/>
    <dgm:cxn modelId="{74F2EB19-343C-4539-BA21-F24AEABE1EAD}" type="presOf" srcId="{68A05BB5-79EE-432D-A2D0-91C5F65B859B}" destId="{38D37917-77F8-44CE-B219-8C8616F2E2EF}" srcOrd="1" destOrd="0" presId="urn:microsoft.com/office/officeart/2005/8/layout/radial5"/>
    <dgm:cxn modelId="{C3521E8C-F254-4BAB-8291-6021A3E065DB}" type="presOf" srcId="{1818A812-5375-4948-879D-8320D3C889B1}" destId="{5E8C8EB0-AAF0-41EE-8CDB-6A8DA86A8BCD}" srcOrd="0" destOrd="0" presId="urn:microsoft.com/office/officeart/2005/8/layout/radial5"/>
    <dgm:cxn modelId="{05C68C2D-F052-436C-8D7D-AB6B0FAD6019}" srcId="{86F9E366-AAA4-49F3-B086-FA64C44E8A7F}" destId="{7858D56C-D876-4EE6-8F70-DA64C91A44F6}" srcOrd="1" destOrd="0" parTransId="{9B71DA77-F1E1-49CC-A53D-9696516976B5}" sibTransId="{340E377C-C918-4F2E-91E9-ABE0A3CF166D}"/>
    <dgm:cxn modelId="{897E1AC0-613F-47EA-88D4-2B4FFADD598E}" srcId="{86F9E366-AAA4-49F3-B086-FA64C44E8A7F}" destId="{D53E2AFC-6CB4-425E-AE49-03F4CAA56D46}" srcOrd="6" destOrd="0" parTransId="{9E8458CB-944E-4247-A746-C2A95D9C0BB7}" sibTransId="{AE3E3CD3-5E74-40E4-98AF-C551AC725BAB}"/>
    <dgm:cxn modelId="{DD51AE23-16A8-4DAE-BED3-F28BED53B9B5}" type="presOf" srcId="{55D60D2C-61C0-49C0-B93D-5AA56AA7A27A}" destId="{0B0C37FB-A3E8-4B71-B60C-D3188067C08B}" srcOrd="0" destOrd="0" presId="urn:microsoft.com/office/officeart/2005/8/layout/radial5"/>
    <dgm:cxn modelId="{0ACFBE74-F57B-4CB3-ADE7-B5750F42E7EB}" type="presOf" srcId="{7858D56C-D876-4EE6-8F70-DA64C91A44F6}" destId="{44840672-0FFE-4625-9B76-C185B4B99DBB}" srcOrd="0" destOrd="0" presId="urn:microsoft.com/office/officeart/2005/8/layout/radial5"/>
    <dgm:cxn modelId="{5DDC4C60-F8FF-4FA8-AC18-61FF612D925A}" type="presOf" srcId="{55D60D2C-61C0-49C0-B93D-5AA56AA7A27A}" destId="{E19BC9B5-C7EB-4DFF-8CA8-3BC78D8656EB}" srcOrd="1" destOrd="0" presId="urn:microsoft.com/office/officeart/2005/8/layout/radial5"/>
    <dgm:cxn modelId="{7BB8A21D-ECBD-4505-8114-84E3BE39DA36}" type="presOf" srcId="{86F9E366-AAA4-49F3-B086-FA64C44E8A7F}" destId="{C4AED14F-CB51-4563-949D-0C5C70F4D78B}" srcOrd="0" destOrd="0" presId="urn:microsoft.com/office/officeart/2005/8/layout/radial5"/>
    <dgm:cxn modelId="{E5F5D871-73DC-4F58-924E-22004E75F5C2}" type="presOf" srcId="{83F6557B-D426-4617-9BCF-9E95AF95DA38}" destId="{0F06BB60-B3AE-4B1B-BE9B-0DBFEBEB3804}" srcOrd="1" destOrd="0" presId="urn:microsoft.com/office/officeart/2005/8/layout/radial5"/>
    <dgm:cxn modelId="{F323E435-B05B-4580-BB9E-68A333B9BB0C}" srcId="{86F9E366-AAA4-49F3-B086-FA64C44E8A7F}" destId="{1818A812-5375-4948-879D-8320D3C889B1}" srcOrd="0" destOrd="0" parTransId="{68A05BB5-79EE-432D-A2D0-91C5F65B859B}" sibTransId="{FB05B4C9-8765-40FF-B553-B96647F0B931}"/>
    <dgm:cxn modelId="{4B1CB966-E69F-4D1B-B63B-D295F59F7C8F}" srcId="{D14687A1-A896-456B-9F67-FB3DF617382B}" destId="{86F9E366-AAA4-49F3-B086-FA64C44E8A7F}" srcOrd="0" destOrd="0" parTransId="{289B1BF9-3BA0-428B-90F3-8A15B51AFE20}" sibTransId="{A37CC840-E1E3-4E0D-8370-985439C77AA6}"/>
    <dgm:cxn modelId="{C677BDBA-D8AE-4B91-B7EB-E78F0E1DC3B1}" type="presOf" srcId="{9B71DA77-F1E1-49CC-A53D-9696516976B5}" destId="{FADAFFAF-67D1-4D2D-BF23-2E6831916B9C}" srcOrd="0" destOrd="0" presId="urn:microsoft.com/office/officeart/2005/8/layout/radial5"/>
    <dgm:cxn modelId="{CF9E00AF-0B10-4EE6-BB5C-3CE5532C472E}" type="presOf" srcId="{9E8458CB-944E-4247-A746-C2A95D9C0BB7}" destId="{7E8E96C4-2C65-4E15-B54F-0CA853E256B6}" srcOrd="0" destOrd="0" presId="urn:microsoft.com/office/officeart/2005/8/layout/radial5"/>
    <dgm:cxn modelId="{1CD2D04A-B327-4B05-977E-D4BB2FA88476}" type="presOf" srcId="{9B71DA77-F1E1-49CC-A53D-9696516976B5}" destId="{74363D07-BD69-4E56-A378-6A2701C020DD}" srcOrd="1" destOrd="0" presId="urn:microsoft.com/office/officeart/2005/8/layout/radial5"/>
    <dgm:cxn modelId="{0D8180D4-C742-4036-A67E-390FEB1F3307}" type="presOf" srcId="{C7FC4BB1-2F1A-4850-A77B-AEF43BE7848A}" destId="{80C53943-9FF0-4C50-B4EA-6CCB74FC8A12}" srcOrd="0" destOrd="0" presId="urn:microsoft.com/office/officeart/2005/8/layout/radial5"/>
    <dgm:cxn modelId="{1892E84C-29CC-45AE-93D7-DAA5C3A73424}" type="presOf" srcId="{FE2750E2-1525-40FF-8E25-197C3B772DF9}" destId="{1866D246-D624-4689-AD19-F5CFE43E7899}" srcOrd="0" destOrd="0" presId="urn:microsoft.com/office/officeart/2005/8/layout/radial5"/>
    <dgm:cxn modelId="{A4D1FB68-A139-4C9C-9CE0-6BE245A98E58}" type="presOf" srcId="{FE2750E2-1525-40FF-8E25-197C3B772DF9}" destId="{A59EA8EE-6DB9-440A-8B6B-216C70C297F7}" srcOrd="1" destOrd="0" presId="urn:microsoft.com/office/officeart/2005/8/layout/radial5"/>
    <dgm:cxn modelId="{5B2A80AE-121D-46EF-AC37-2A4ACCDEADE3}" type="presOf" srcId="{1E203E64-00AB-4B68-B493-D4344576121A}" destId="{A0E71B05-AA8F-435B-B6CF-7537B3A8CCFE}" srcOrd="0" destOrd="0" presId="urn:microsoft.com/office/officeart/2005/8/layout/radial5"/>
    <dgm:cxn modelId="{B76D3C8C-5D94-42E6-820B-D2B501F6F22F}" type="presOf" srcId="{138D6337-8A8D-47B5-9B82-95300A49C950}" destId="{4A970400-E386-45D6-A87F-0B8DF1BF5065}" srcOrd="0" destOrd="0" presId="urn:microsoft.com/office/officeart/2005/8/layout/radial5"/>
    <dgm:cxn modelId="{04D6CB44-F024-4411-864C-77ED47E34450}" type="presOf" srcId="{C91CC203-C21F-43C5-8ACE-C86AB01D94F1}" destId="{BA2B795F-E442-4590-AD13-929C7EFFCB23}" srcOrd="0" destOrd="0" presId="urn:microsoft.com/office/officeart/2005/8/layout/radial5"/>
    <dgm:cxn modelId="{C3754F8E-8415-4995-8278-3724537545F0}" type="presOf" srcId="{9E8458CB-944E-4247-A746-C2A95D9C0BB7}" destId="{F22B896C-BB70-4EB7-B545-19A55405EBB0}" srcOrd="1" destOrd="0" presId="urn:microsoft.com/office/officeart/2005/8/layout/radial5"/>
    <dgm:cxn modelId="{18E7D254-8030-4AAE-9BC6-D142F4B9DDBF}" srcId="{86F9E366-AAA4-49F3-B086-FA64C44E8A7F}" destId="{C7FC4BB1-2F1A-4850-A77B-AEF43BE7848A}" srcOrd="3" destOrd="0" parTransId="{55D60D2C-61C0-49C0-B93D-5AA56AA7A27A}" sibTransId="{6A31B76E-6A09-4715-9816-D2FF0A312EE6}"/>
    <dgm:cxn modelId="{9D974786-C2A1-4817-AB42-7015A0438FAB}" srcId="{86F9E366-AAA4-49F3-B086-FA64C44E8A7F}" destId="{1E203E64-00AB-4B68-B493-D4344576121A}" srcOrd="5" destOrd="0" parTransId="{FE2750E2-1525-40FF-8E25-197C3B772DF9}" sibTransId="{04C17521-50A3-4031-B3E2-DBA19C0C50E1}"/>
    <dgm:cxn modelId="{E368B539-05F1-4D23-B691-4A8EA71D6F65}" type="presParOf" srcId="{59F085B8-2364-4A53-9361-9EED671C8953}" destId="{C4AED14F-CB51-4563-949D-0C5C70F4D78B}" srcOrd="0" destOrd="0" presId="urn:microsoft.com/office/officeart/2005/8/layout/radial5"/>
    <dgm:cxn modelId="{A0432F7D-9D3D-47E5-8CE5-3FEF05876CE1}" type="presParOf" srcId="{59F085B8-2364-4A53-9361-9EED671C8953}" destId="{42C35237-0557-4774-84F2-27824302B8D8}" srcOrd="1" destOrd="0" presId="urn:microsoft.com/office/officeart/2005/8/layout/radial5"/>
    <dgm:cxn modelId="{9878A6A9-479D-4365-90F5-FC4C19A2620D}" type="presParOf" srcId="{42C35237-0557-4774-84F2-27824302B8D8}" destId="{38D37917-77F8-44CE-B219-8C8616F2E2EF}" srcOrd="0" destOrd="0" presId="urn:microsoft.com/office/officeart/2005/8/layout/radial5"/>
    <dgm:cxn modelId="{B493C2D6-61EB-49EA-B434-0251F81F7DD6}" type="presParOf" srcId="{59F085B8-2364-4A53-9361-9EED671C8953}" destId="{5E8C8EB0-AAF0-41EE-8CDB-6A8DA86A8BCD}" srcOrd="2" destOrd="0" presId="urn:microsoft.com/office/officeart/2005/8/layout/radial5"/>
    <dgm:cxn modelId="{DFA15B17-4966-452C-9D3D-0A0E6640F7B2}" type="presParOf" srcId="{59F085B8-2364-4A53-9361-9EED671C8953}" destId="{FADAFFAF-67D1-4D2D-BF23-2E6831916B9C}" srcOrd="3" destOrd="0" presId="urn:microsoft.com/office/officeart/2005/8/layout/radial5"/>
    <dgm:cxn modelId="{ED5F77C4-537E-4C60-A708-0FD381655D0F}" type="presParOf" srcId="{FADAFFAF-67D1-4D2D-BF23-2E6831916B9C}" destId="{74363D07-BD69-4E56-A378-6A2701C020DD}" srcOrd="0" destOrd="0" presId="urn:microsoft.com/office/officeart/2005/8/layout/radial5"/>
    <dgm:cxn modelId="{F112D827-1AEE-438E-B8CD-7CADFE72756B}" type="presParOf" srcId="{59F085B8-2364-4A53-9361-9EED671C8953}" destId="{44840672-0FFE-4625-9B76-C185B4B99DBB}" srcOrd="4" destOrd="0" presId="urn:microsoft.com/office/officeart/2005/8/layout/radial5"/>
    <dgm:cxn modelId="{DA559860-22C8-4022-BB3A-CB187A4997C5}" type="presParOf" srcId="{59F085B8-2364-4A53-9361-9EED671C8953}" destId="{4A970400-E386-45D6-A87F-0B8DF1BF5065}" srcOrd="5" destOrd="0" presId="urn:microsoft.com/office/officeart/2005/8/layout/radial5"/>
    <dgm:cxn modelId="{0E29E8C7-CA8F-4823-A528-0410F7A43049}" type="presParOf" srcId="{4A970400-E386-45D6-A87F-0B8DF1BF5065}" destId="{82FDFF87-1E5A-4B64-8AF4-331EDB01ABC9}" srcOrd="0" destOrd="0" presId="urn:microsoft.com/office/officeart/2005/8/layout/radial5"/>
    <dgm:cxn modelId="{9F881372-7B26-4136-8F83-4FC80CC0098D}" type="presParOf" srcId="{59F085B8-2364-4A53-9361-9EED671C8953}" destId="{04368B75-E8D1-44A5-AF99-28A6EC86E8C3}" srcOrd="6" destOrd="0" presId="urn:microsoft.com/office/officeart/2005/8/layout/radial5"/>
    <dgm:cxn modelId="{D95FE675-7735-451E-9E5C-325811BC1E08}" type="presParOf" srcId="{59F085B8-2364-4A53-9361-9EED671C8953}" destId="{0B0C37FB-A3E8-4B71-B60C-D3188067C08B}" srcOrd="7" destOrd="0" presId="urn:microsoft.com/office/officeart/2005/8/layout/radial5"/>
    <dgm:cxn modelId="{1814FD07-61E9-4257-9588-3B46FF0FF7FA}" type="presParOf" srcId="{0B0C37FB-A3E8-4B71-B60C-D3188067C08B}" destId="{E19BC9B5-C7EB-4DFF-8CA8-3BC78D8656EB}" srcOrd="0" destOrd="0" presId="urn:microsoft.com/office/officeart/2005/8/layout/radial5"/>
    <dgm:cxn modelId="{76DF747B-AAF2-4084-AA74-5007B79AC94F}" type="presParOf" srcId="{59F085B8-2364-4A53-9361-9EED671C8953}" destId="{80C53943-9FF0-4C50-B4EA-6CCB74FC8A12}" srcOrd="8" destOrd="0" presId="urn:microsoft.com/office/officeart/2005/8/layout/radial5"/>
    <dgm:cxn modelId="{38B6D599-E34C-4A34-8121-666AC54B5434}" type="presParOf" srcId="{59F085B8-2364-4A53-9361-9EED671C8953}" destId="{46A89B4C-1416-4255-8A43-7AF6B7B6DFAF}" srcOrd="9" destOrd="0" presId="urn:microsoft.com/office/officeart/2005/8/layout/radial5"/>
    <dgm:cxn modelId="{B665BECB-55E9-4088-A708-9F4F05F2518B}" type="presParOf" srcId="{46A89B4C-1416-4255-8A43-7AF6B7B6DFAF}" destId="{0F06BB60-B3AE-4B1B-BE9B-0DBFEBEB3804}" srcOrd="0" destOrd="0" presId="urn:microsoft.com/office/officeart/2005/8/layout/radial5"/>
    <dgm:cxn modelId="{B17DF25D-C0AA-4BE6-A6A9-F0AE47674C4E}" type="presParOf" srcId="{59F085B8-2364-4A53-9361-9EED671C8953}" destId="{BA2B795F-E442-4590-AD13-929C7EFFCB23}" srcOrd="10" destOrd="0" presId="urn:microsoft.com/office/officeart/2005/8/layout/radial5"/>
    <dgm:cxn modelId="{A0ACC77E-1D5B-491C-B3D7-B156C0E53905}" type="presParOf" srcId="{59F085B8-2364-4A53-9361-9EED671C8953}" destId="{1866D246-D624-4689-AD19-F5CFE43E7899}" srcOrd="11" destOrd="0" presId="urn:microsoft.com/office/officeart/2005/8/layout/radial5"/>
    <dgm:cxn modelId="{64BCA60A-05E8-4AAB-8A1F-EAF59FDF5146}" type="presParOf" srcId="{1866D246-D624-4689-AD19-F5CFE43E7899}" destId="{A59EA8EE-6DB9-440A-8B6B-216C70C297F7}" srcOrd="0" destOrd="0" presId="urn:microsoft.com/office/officeart/2005/8/layout/radial5"/>
    <dgm:cxn modelId="{15CF8E99-7964-4283-AAC1-02ACC430E6EC}" type="presParOf" srcId="{59F085B8-2364-4A53-9361-9EED671C8953}" destId="{A0E71B05-AA8F-435B-B6CF-7537B3A8CCFE}" srcOrd="12" destOrd="0" presId="urn:microsoft.com/office/officeart/2005/8/layout/radial5"/>
    <dgm:cxn modelId="{B613C07B-CBA6-4488-A965-0B99EDEF2954}" type="presParOf" srcId="{59F085B8-2364-4A53-9361-9EED671C8953}" destId="{7E8E96C4-2C65-4E15-B54F-0CA853E256B6}" srcOrd="13" destOrd="0" presId="urn:microsoft.com/office/officeart/2005/8/layout/radial5"/>
    <dgm:cxn modelId="{7A8B47D0-2F4F-4C6F-9607-1113518F360A}" type="presParOf" srcId="{7E8E96C4-2C65-4E15-B54F-0CA853E256B6}" destId="{F22B896C-BB70-4EB7-B545-19A55405EBB0}" srcOrd="0" destOrd="0" presId="urn:microsoft.com/office/officeart/2005/8/layout/radial5"/>
    <dgm:cxn modelId="{E85EADB9-E88E-4869-884D-E943CEB73E84}" type="presParOf" srcId="{59F085B8-2364-4A53-9361-9EED671C8953}" destId="{EA38635D-141D-459E-98E6-81C3BFD2B4F5}"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10AB3F-7E5D-4519-99D4-E25C95BF70C6}">
      <dsp:nvSpPr>
        <dsp:cNvPr id="0" name=""/>
        <dsp:cNvSpPr/>
      </dsp:nvSpPr>
      <dsp:spPr>
        <a:xfrm>
          <a:off x="768964" y="131164"/>
          <a:ext cx="1524000" cy="1524000"/>
        </a:xfrm>
        <a:prstGeom prst="triangle">
          <a:avLst/>
        </a:prstGeom>
        <a:solidFill>
          <a:schemeClr val="accent2">
            <a:shade val="50000"/>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s-ES" sz="700" kern="1200" dirty="0" smtClean="0">
              <a:latin typeface="Open Sans"/>
            </a:rPr>
            <a:t>DEPORTISTA</a:t>
          </a:r>
          <a:endParaRPr lang="bs-Latn-BA" sz="700" kern="1200" dirty="0"/>
        </a:p>
      </dsp:txBody>
      <dsp:txXfrm>
        <a:off x="1149964" y="893164"/>
        <a:ext cx="762000" cy="762000"/>
      </dsp:txXfrm>
    </dsp:sp>
    <dsp:sp modelId="{FDC0F177-7332-4E6F-AB8C-FF5FE1A03968}">
      <dsp:nvSpPr>
        <dsp:cNvPr id="0" name=""/>
        <dsp:cNvSpPr/>
      </dsp:nvSpPr>
      <dsp:spPr>
        <a:xfrm>
          <a:off x="0" y="1628068"/>
          <a:ext cx="1524000" cy="1524000"/>
        </a:xfrm>
        <a:prstGeom prst="triangle">
          <a:avLst/>
        </a:prstGeom>
        <a:solidFill>
          <a:schemeClr val="accent2">
            <a:shade val="50000"/>
            <a:hueOff val="0"/>
            <a:satOff val="-7247"/>
            <a:lumOff val="24326"/>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latin typeface="Open Sans"/>
            </a:rPr>
            <a:t>PADRE</a:t>
          </a:r>
          <a:endParaRPr lang="bs-Latn-BA" sz="700" kern="1200" dirty="0"/>
        </a:p>
      </dsp:txBody>
      <dsp:txXfrm>
        <a:off x="381000" y="2390068"/>
        <a:ext cx="762000" cy="762000"/>
      </dsp:txXfrm>
    </dsp:sp>
    <dsp:sp modelId="{506AA7C2-16C2-4593-A4EB-48A622FC9DF4}">
      <dsp:nvSpPr>
        <dsp:cNvPr id="0" name=""/>
        <dsp:cNvSpPr/>
      </dsp:nvSpPr>
      <dsp:spPr>
        <a:xfrm rot="10800000">
          <a:off x="762000" y="1628068"/>
          <a:ext cx="1524000" cy="1524000"/>
        </a:xfrm>
        <a:prstGeom prst="triangle">
          <a:avLst/>
        </a:prstGeom>
        <a:solidFill>
          <a:schemeClr val="accent2">
            <a:shade val="50000"/>
            <a:hueOff val="0"/>
            <a:satOff val="-14494"/>
            <a:lumOff val="48652"/>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b="1" kern="1200" dirty="0" smtClean="0">
              <a:latin typeface="Open Sans"/>
            </a:rPr>
            <a:t>EXÍTO</a:t>
          </a:r>
        </a:p>
        <a:p>
          <a:pPr lvl="0" algn="ctr" defTabSz="311150">
            <a:lnSpc>
              <a:spcPct val="90000"/>
            </a:lnSpc>
            <a:spcBef>
              <a:spcPct val="0"/>
            </a:spcBef>
            <a:spcAft>
              <a:spcPct val="35000"/>
            </a:spcAft>
          </a:pPr>
          <a:r>
            <a:rPr lang="en-US" sz="700" kern="1200" dirty="0" smtClean="0">
              <a:latin typeface="Open Sans"/>
            </a:rPr>
            <a:t> </a:t>
          </a:r>
          <a:endParaRPr lang="bs-Latn-BA" sz="700" kern="1200" dirty="0"/>
        </a:p>
      </dsp:txBody>
      <dsp:txXfrm rot="10800000">
        <a:off x="1143000" y="1628068"/>
        <a:ext cx="762000" cy="762000"/>
      </dsp:txXfrm>
    </dsp:sp>
    <dsp:sp modelId="{1C04E5CC-F5E5-4A97-9832-E7E47DF28E19}">
      <dsp:nvSpPr>
        <dsp:cNvPr id="0" name=""/>
        <dsp:cNvSpPr/>
      </dsp:nvSpPr>
      <dsp:spPr>
        <a:xfrm>
          <a:off x="1524000" y="1628068"/>
          <a:ext cx="1524000" cy="1524000"/>
        </a:xfrm>
        <a:prstGeom prst="triangle">
          <a:avLst/>
        </a:prstGeom>
        <a:solidFill>
          <a:schemeClr val="accent2">
            <a:shade val="50000"/>
            <a:hueOff val="0"/>
            <a:satOff val="-7247"/>
            <a:lumOff val="24326"/>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s-ES" sz="700" kern="1200" dirty="0" smtClean="0">
              <a:latin typeface="Open Sans"/>
            </a:rPr>
            <a:t>ENTRENADOR</a:t>
          </a:r>
          <a:endParaRPr lang="bs-Latn-BA" sz="700" kern="1200" dirty="0"/>
        </a:p>
      </dsp:txBody>
      <dsp:txXfrm>
        <a:off x="1905000" y="2390068"/>
        <a:ext cx="762000" cy="76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AED14F-CB51-4563-949D-0C5C70F4D78B}">
      <dsp:nvSpPr>
        <dsp:cNvPr id="0" name=""/>
        <dsp:cNvSpPr/>
      </dsp:nvSpPr>
      <dsp:spPr>
        <a:xfrm>
          <a:off x="1952997" y="1351586"/>
          <a:ext cx="958229" cy="964911"/>
        </a:xfrm>
        <a:prstGeom prst="ellipse">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latin typeface="Open Sans"/>
            </a:rPr>
            <a:t>Active listening</a:t>
          </a:r>
          <a:endParaRPr lang="bs-Latn-BA" sz="1200" kern="1200" dirty="0"/>
        </a:p>
      </dsp:txBody>
      <dsp:txXfrm>
        <a:off x="2093326" y="1492894"/>
        <a:ext cx="677571" cy="682295"/>
      </dsp:txXfrm>
    </dsp:sp>
    <dsp:sp modelId="{42C35237-0557-4774-84F2-27824302B8D8}">
      <dsp:nvSpPr>
        <dsp:cNvPr id="0" name=""/>
        <dsp:cNvSpPr/>
      </dsp:nvSpPr>
      <dsp:spPr>
        <a:xfrm rot="16200000">
          <a:off x="2351852" y="1080941"/>
          <a:ext cx="160518"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a:off x="2375930" y="1154521"/>
        <a:ext cx="112363" cy="148506"/>
      </dsp:txXfrm>
    </dsp:sp>
    <dsp:sp modelId="{5E8C8EB0-AAF0-41EE-8CDB-6A8DA86A8BCD}">
      <dsp:nvSpPr>
        <dsp:cNvPr id="0" name=""/>
        <dsp:cNvSpPr/>
      </dsp:nvSpPr>
      <dsp:spPr>
        <a:xfrm>
          <a:off x="1946489" y="77477"/>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Seek explanation </a:t>
          </a:r>
          <a:endParaRPr lang="bs-Latn-BA" sz="900" kern="1200" dirty="0"/>
        </a:p>
      </dsp:txBody>
      <dsp:txXfrm>
        <a:off x="2088724" y="219712"/>
        <a:ext cx="686774" cy="686774"/>
      </dsp:txXfrm>
    </dsp:sp>
    <dsp:sp modelId="{FADAFFAF-67D1-4D2D-BF23-2E6831916B9C}">
      <dsp:nvSpPr>
        <dsp:cNvPr id="0" name=""/>
        <dsp:cNvSpPr/>
      </dsp:nvSpPr>
      <dsp:spPr>
        <a:xfrm rot="19285714">
          <a:off x="2851078" y="1295907"/>
          <a:ext cx="201300"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a:off x="2857666" y="1364235"/>
        <a:ext cx="140910" cy="148506"/>
      </dsp:txXfrm>
    </dsp:sp>
    <dsp:sp modelId="{44840672-0FFE-4625-9B76-C185B4B99DBB}">
      <dsp:nvSpPr>
        <dsp:cNvPr id="0" name=""/>
        <dsp:cNvSpPr/>
      </dsp:nvSpPr>
      <dsp:spPr>
        <a:xfrm>
          <a:off x="2998709" y="509303"/>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Paraphrase</a:t>
          </a:r>
          <a:endParaRPr lang="bs-Latn-BA" sz="900" kern="1200" dirty="0"/>
        </a:p>
      </dsp:txBody>
      <dsp:txXfrm>
        <a:off x="3140944" y="651538"/>
        <a:ext cx="686774" cy="686774"/>
      </dsp:txXfrm>
    </dsp:sp>
    <dsp:sp modelId="{4A970400-E386-45D6-A87F-0B8DF1BF5065}">
      <dsp:nvSpPr>
        <dsp:cNvPr id="0" name=""/>
        <dsp:cNvSpPr/>
      </dsp:nvSpPr>
      <dsp:spPr>
        <a:xfrm rot="771429">
          <a:off x="2978548" y="1858048"/>
          <a:ext cx="201897"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a:off x="2979307" y="1900811"/>
        <a:ext cx="141328" cy="148506"/>
      </dsp:txXfrm>
    </dsp:sp>
    <dsp:sp modelId="{04368B75-E8D1-44A5-AF99-28A6EC86E8C3}">
      <dsp:nvSpPr>
        <dsp:cNvPr id="0" name=""/>
        <dsp:cNvSpPr/>
      </dsp:nvSpPr>
      <dsp:spPr>
        <a:xfrm>
          <a:off x="3258585" y="1647897"/>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Decide for yourself “I want to be active listener”</a:t>
          </a:r>
          <a:endParaRPr lang="bs-Latn-BA" sz="900" kern="1200" dirty="0"/>
        </a:p>
      </dsp:txBody>
      <dsp:txXfrm>
        <a:off x="3400820" y="1790132"/>
        <a:ext cx="686774" cy="686774"/>
      </dsp:txXfrm>
    </dsp:sp>
    <dsp:sp modelId="{0B0C37FB-A3E8-4B71-B60C-D3188067C08B}">
      <dsp:nvSpPr>
        <dsp:cNvPr id="0" name=""/>
        <dsp:cNvSpPr/>
      </dsp:nvSpPr>
      <dsp:spPr>
        <a:xfrm rot="3857143">
          <a:off x="2620518" y="2309741"/>
          <a:ext cx="200549"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a:off x="2637548" y="2332140"/>
        <a:ext cx="140384" cy="148506"/>
      </dsp:txXfrm>
    </dsp:sp>
    <dsp:sp modelId="{80C53943-9FF0-4C50-B4EA-6CCB74FC8A12}">
      <dsp:nvSpPr>
        <dsp:cNvPr id="0" name=""/>
        <dsp:cNvSpPr/>
      </dsp:nvSpPr>
      <dsp:spPr>
        <a:xfrm>
          <a:off x="2530427" y="2560979"/>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Body language</a:t>
          </a:r>
          <a:endParaRPr lang="bs-Latn-BA" sz="900" kern="1200" dirty="0"/>
        </a:p>
      </dsp:txBody>
      <dsp:txXfrm>
        <a:off x="2672662" y="2703214"/>
        <a:ext cx="686774" cy="686774"/>
      </dsp:txXfrm>
    </dsp:sp>
    <dsp:sp modelId="{46A89B4C-1416-4255-8A43-7AF6B7B6DFAF}">
      <dsp:nvSpPr>
        <dsp:cNvPr id="0" name=""/>
        <dsp:cNvSpPr/>
      </dsp:nvSpPr>
      <dsp:spPr>
        <a:xfrm rot="6942857">
          <a:off x="2043155" y="2309741"/>
          <a:ext cx="200549"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rot="10800000">
        <a:off x="2086290" y="2332140"/>
        <a:ext cx="140384" cy="148506"/>
      </dsp:txXfrm>
    </dsp:sp>
    <dsp:sp modelId="{BA2B795F-E442-4590-AD13-929C7EFFCB23}">
      <dsp:nvSpPr>
        <dsp:cNvPr id="0" name=""/>
        <dsp:cNvSpPr/>
      </dsp:nvSpPr>
      <dsp:spPr>
        <a:xfrm>
          <a:off x="1362552" y="2560979"/>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Reflect</a:t>
          </a:r>
          <a:endParaRPr lang="bs-Latn-BA" sz="900" kern="1200" dirty="0"/>
        </a:p>
      </dsp:txBody>
      <dsp:txXfrm>
        <a:off x="1504787" y="2703214"/>
        <a:ext cx="686774" cy="686774"/>
      </dsp:txXfrm>
    </dsp:sp>
    <dsp:sp modelId="{1866D246-D624-4689-AD19-F5CFE43E7899}">
      <dsp:nvSpPr>
        <dsp:cNvPr id="0" name=""/>
        <dsp:cNvSpPr/>
      </dsp:nvSpPr>
      <dsp:spPr>
        <a:xfrm rot="10028571">
          <a:off x="1683778" y="1858048"/>
          <a:ext cx="201897"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rot="10800000">
        <a:off x="1743588" y="1900811"/>
        <a:ext cx="141328" cy="148506"/>
      </dsp:txXfrm>
    </dsp:sp>
    <dsp:sp modelId="{A0E71B05-AA8F-435B-B6CF-7537B3A8CCFE}">
      <dsp:nvSpPr>
        <dsp:cNvPr id="0" name=""/>
        <dsp:cNvSpPr/>
      </dsp:nvSpPr>
      <dsp:spPr>
        <a:xfrm>
          <a:off x="634393" y="1647897"/>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Pay attention</a:t>
          </a:r>
          <a:endParaRPr lang="bs-Latn-BA" sz="900" kern="1200" dirty="0"/>
        </a:p>
      </dsp:txBody>
      <dsp:txXfrm>
        <a:off x="776628" y="1790132"/>
        <a:ext cx="686774" cy="686774"/>
      </dsp:txXfrm>
    </dsp:sp>
    <dsp:sp modelId="{7E8E96C4-2C65-4E15-B54F-0CA853E256B6}">
      <dsp:nvSpPr>
        <dsp:cNvPr id="0" name=""/>
        <dsp:cNvSpPr/>
      </dsp:nvSpPr>
      <dsp:spPr>
        <a:xfrm rot="13114286">
          <a:off x="1811845" y="1295907"/>
          <a:ext cx="201300" cy="247510"/>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bs-Latn-BA" sz="900" kern="1200"/>
        </a:p>
      </dsp:txBody>
      <dsp:txXfrm rot="10800000">
        <a:off x="1865647" y="1364235"/>
        <a:ext cx="140910" cy="148506"/>
      </dsp:txXfrm>
    </dsp:sp>
    <dsp:sp modelId="{EA38635D-141D-459E-98E6-81C3BFD2B4F5}">
      <dsp:nvSpPr>
        <dsp:cNvPr id="0" name=""/>
        <dsp:cNvSpPr/>
      </dsp:nvSpPr>
      <dsp:spPr>
        <a:xfrm>
          <a:off x="894270" y="509303"/>
          <a:ext cx="971244" cy="97124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a:latin typeface="Open Sans"/>
            </a:rPr>
            <a:t>Don’t interrupt </a:t>
          </a:r>
          <a:endParaRPr lang="bs-Latn-BA" sz="900" kern="1200" dirty="0"/>
        </a:p>
      </dsp:txBody>
      <dsp:txXfrm>
        <a:off x="1036505" y="651538"/>
        <a:ext cx="686774" cy="686774"/>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2A8867-C46C-46E8-9752-F6D1214EB87F}" type="datetimeFigureOut">
              <a:rPr lang="it-IT" smtClean="0"/>
              <a:t>09/09/2020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6FD82D-950C-4129-8AA8-D8DC359B7258}" type="slidenum">
              <a:rPr lang="it-IT" smtClean="0"/>
              <a:t>‹#›</a:t>
            </a:fld>
            <a:endParaRPr lang="it-IT"/>
          </a:p>
        </p:txBody>
      </p:sp>
    </p:spTree>
    <p:extLst>
      <p:ext uri="{BB962C8B-B14F-4D97-AF65-F5344CB8AC3E}">
        <p14:creationId xmlns:p14="http://schemas.microsoft.com/office/powerpoint/2010/main" val="39378457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Diapositiva titolo">
    <p:spTree>
      <p:nvGrpSpPr>
        <p:cNvPr id="1" name=""/>
        <p:cNvGrpSpPr/>
        <p:nvPr/>
      </p:nvGrpSpPr>
      <p:grpSpPr>
        <a:xfrm>
          <a:off x="0" y="0"/>
          <a:ext cx="0" cy="0"/>
          <a:chOff x="0" y="0"/>
          <a:chExt cx="0" cy="0"/>
        </a:xfrm>
      </p:grpSpPr>
      <p:sp>
        <p:nvSpPr>
          <p:cNvPr id="5" name="Title 1"/>
          <p:cNvSpPr>
            <a:spLocks noGrp="1"/>
          </p:cNvSpPr>
          <p:nvPr>
            <p:ph type="ctrTitle"/>
          </p:nvPr>
        </p:nvSpPr>
        <p:spPr>
          <a:xfrm>
            <a:off x="685800" y="3731461"/>
            <a:ext cx="7772400" cy="357065"/>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pic>
        <p:nvPicPr>
          <p:cNvPr id="2"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31484" y="28962"/>
            <a:ext cx="3881032" cy="3881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8609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3638"/>
            <a:ext cx="7772400" cy="432048"/>
          </a:xfrm>
        </p:spPr>
        <p:txBody>
          <a:bodyPr anchor="b">
            <a:noAutofit/>
          </a:bodyPr>
          <a:lstStyle>
            <a:lvl1pPr>
              <a:lnSpc>
                <a:spcPct val="100000"/>
              </a:lnSpc>
              <a:defRPr sz="2500">
                <a:solidFill>
                  <a:schemeClr val="bg1">
                    <a:lumMod val="50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pic>
        <p:nvPicPr>
          <p:cNvPr id="5"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860396" cy="8603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50000"/>
                  </a:schemeClr>
                </a:solidFill>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defRPr>
                <a:latin typeface="Open Sans" pitchFamily="34" charset="0"/>
                <a:ea typeface="Open Sans" pitchFamily="34" charset="0"/>
                <a:cs typeface="Open Sans" pitchFamily="34" charset="0"/>
              </a:defRPr>
            </a:lvl1pPr>
            <a:lvl2pPr>
              <a:defRPr>
                <a:latin typeface="Open Sans" pitchFamily="34" charset="0"/>
                <a:ea typeface="Open Sans" pitchFamily="34" charset="0"/>
                <a:cs typeface="Open Sans" pitchFamily="34" charset="0"/>
              </a:defRPr>
            </a:lvl2pPr>
            <a:lvl3pPr>
              <a:defRPr>
                <a:latin typeface="Open Sans" pitchFamily="34" charset="0"/>
                <a:ea typeface="Open Sans" pitchFamily="34" charset="0"/>
                <a:cs typeface="Open Sans" pitchFamily="34" charset="0"/>
              </a:defRPr>
            </a:lvl3pPr>
            <a:lvl4pPr>
              <a:defRPr>
                <a:latin typeface="Open Sans" pitchFamily="34" charset="0"/>
                <a:ea typeface="Open Sans" pitchFamily="34" charset="0"/>
                <a:cs typeface="Open Sans" pitchFamily="34" charset="0"/>
              </a:defRPr>
            </a:lvl4pPr>
            <a:lvl5pPr>
              <a:defRPr>
                <a:latin typeface="Open Sans" pitchFamily="34" charset="0"/>
                <a:ea typeface="Open Sans" pitchFamily="34" charset="0"/>
                <a:cs typeface="Open Sans" pitchFamily="34" charset="0"/>
              </a:defRPr>
            </a:lvl5pPr>
            <a:lvl6pPr>
              <a:defRPr/>
            </a:lvl6pPr>
            <a:lvl7pPr>
              <a:defRPr/>
            </a:lvl7pPr>
            <a:lvl8pPr>
              <a:defRPr/>
            </a:lvl8pPr>
            <a:lvl9pPr>
              <a:buFont typeface="Arial" pitchFamily="34" charset="0"/>
              <a:buChar cha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028701"/>
            <a:ext cx="7772400" cy="1878806"/>
          </a:xfrm>
        </p:spPr>
        <p:txBody>
          <a:bodyPr anchor="b"/>
          <a:lstStyle>
            <a:lvl1pPr algn="ctr" defTabSz="914400" rtl="0" eaLnBrk="1" latinLnBrk="0" hangingPunct="1">
              <a:lnSpc>
                <a:spcPct val="100000"/>
              </a:lnSpc>
              <a:spcBef>
                <a:spcPct val="0"/>
              </a:spcBef>
              <a:buNone/>
              <a:defRPr lang="en-US" sz="2500" b="1" kern="1200" dirty="0" smtClean="0">
                <a:solidFill>
                  <a:schemeClr val="bg1">
                    <a:lumMod val="50000"/>
                  </a:schemeClr>
                </a:solidFill>
                <a:effectLst/>
                <a:latin typeface="Open Sans" pitchFamily="34" charset="0"/>
                <a:ea typeface="Open Sans" pitchFamily="34" charset="0"/>
                <a:cs typeface="Open Sans" pitchFamily="34" charset="0"/>
              </a:defRPr>
            </a:lvl1pPr>
          </a:lstStyle>
          <a:p>
            <a:r>
              <a:rPr lang="it-IT"/>
              <a:t>Fare clic per modificare lo stile del titolo</a:t>
            </a:r>
            <a:endParaRPr lang="en-US" dirty="0"/>
          </a:p>
        </p:txBody>
      </p:sp>
      <p:sp>
        <p:nvSpPr>
          <p:cNvPr id="3" name="Text Placeholder 2"/>
          <p:cNvSpPr>
            <a:spLocks noGrp="1"/>
          </p:cNvSpPr>
          <p:nvPr>
            <p:ph type="body" idx="1"/>
          </p:nvPr>
        </p:nvSpPr>
        <p:spPr>
          <a:xfrm>
            <a:off x="722313" y="3051573"/>
            <a:ext cx="7772400" cy="848915"/>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Tree>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Diapositiva titolo">
    <p:spTree>
      <p:nvGrpSpPr>
        <p:cNvPr id="1" name=""/>
        <p:cNvGrpSpPr/>
        <p:nvPr/>
      </p:nvGrpSpPr>
      <p:grpSpPr>
        <a:xfrm>
          <a:off x="0" y="0"/>
          <a:ext cx="0" cy="0"/>
          <a:chOff x="0" y="0"/>
          <a:chExt cx="0" cy="0"/>
        </a:xfrm>
      </p:grpSpPr>
      <p:pic>
        <p:nvPicPr>
          <p:cNvPr id="4" name="Picture 2" descr="K:\Progetti CESIE - da 26-11-2013\SAVE\Logo\Logo-SAV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74720" y="872198"/>
            <a:ext cx="2194560" cy="219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2871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9592" y="0"/>
            <a:ext cx="7787208" cy="1200150"/>
          </a:xfrm>
          <a:prstGeom prst="rect">
            <a:avLst/>
          </a:prstGeom>
        </p:spPr>
        <p:txBody>
          <a:bodyPr vert="horz" lIns="91440" tIns="45720" rIns="91440" bIns="45720" rtlCol="0" anchor="b">
            <a:noAutofit/>
          </a:bodyPr>
          <a:lstStyle/>
          <a:p>
            <a:r>
              <a:rPr lang="it-IT" dirty="0"/>
              <a:t>Fare clic per modificare lo stile del titolo</a:t>
            </a:r>
            <a:endParaRPr lang="en-US" dirty="0"/>
          </a:p>
        </p:txBody>
      </p:sp>
      <p:sp>
        <p:nvSpPr>
          <p:cNvPr id="3" name="Text Placeholder 2"/>
          <p:cNvSpPr>
            <a:spLocks noGrp="1"/>
          </p:cNvSpPr>
          <p:nvPr>
            <p:ph type="body" idx="1"/>
          </p:nvPr>
        </p:nvSpPr>
        <p:spPr>
          <a:xfrm>
            <a:off x="899592" y="1200151"/>
            <a:ext cx="7787208" cy="3394472"/>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51" r:id="rId5"/>
  </p:sldLayoutIdLst>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xStyles>
    <p:titleStyle>
      <a:lvl1pPr algn="ctr" defTabSz="914400" rtl="0" eaLnBrk="1" latinLnBrk="0" hangingPunct="1">
        <a:lnSpc>
          <a:spcPts val="58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portsave.eu/" TargetMode="External"/><Relationship Id="rId2" Type="http://schemas.openxmlformats.org/officeDocument/2006/relationships/hyperlink" Target="mailto:rasa.kreivyte@lsu.lt"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moodle.sportsave.eu/"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12.jpeg"/><Relationship Id="rId11" Type="http://schemas.openxmlformats.org/officeDocument/2006/relationships/image" Target="../media/image17.pn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931790"/>
            <a:ext cx="7772400" cy="1011087"/>
          </a:xfrm>
        </p:spPr>
        <p:txBody>
          <a:bodyPr/>
          <a:lstStyle/>
          <a:p>
            <a:r>
              <a:rPr lang="es-ES" sz="2000" dirty="0" smtClean="0"/>
              <a:t>III.</a:t>
            </a:r>
            <a:r>
              <a:rPr lang="bs-Latn-BA" sz="2000" i="1" dirty="0" smtClean="0"/>
              <a:t> </a:t>
            </a:r>
            <a:r>
              <a:rPr lang="es-ES" sz="1600" dirty="0" smtClean="0"/>
              <a:t>EL</a:t>
            </a:r>
            <a:r>
              <a:rPr lang="es-ES" sz="2000" i="1" dirty="0" smtClean="0"/>
              <a:t> </a:t>
            </a:r>
            <a:r>
              <a:rPr lang="es-ES" sz="1600" dirty="0" smtClean="0"/>
              <a:t>DESARROLLO </a:t>
            </a:r>
            <a:r>
              <a:rPr lang="es-ES" sz="1600" dirty="0"/>
              <a:t>DE RELACIONES ENTRE FAMILIAS Y ENTRENADORES BASADAS EN LA CONFIANZA Y LA RECIPROCIDAD</a:t>
            </a:r>
            <a:endParaRPr lang="it-IT" sz="1600" dirty="0">
              <a:solidFill>
                <a:schemeClr val="bg1">
                  <a:lumMod val="50000"/>
                </a:schemeClr>
              </a:solidFill>
            </a:endParaRPr>
          </a:p>
        </p:txBody>
      </p:sp>
      <p:sp>
        <p:nvSpPr>
          <p:cNvPr id="5" name="Titolo 1">
            <a:extLst>
              <a:ext uri="{FF2B5EF4-FFF2-40B4-BE49-F238E27FC236}">
                <a16:creationId xmlns:a16="http://schemas.microsoft.com/office/drawing/2014/main" id="{9664C74A-A4F3-4F00-B3B2-4EDDCFA66590}"/>
              </a:ext>
            </a:extLst>
          </p:cNvPr>
          <p:cNvSpPr txBox="1">
            <a:spLocks/>
          </p:cNvSpPr>
          <p:nvPr/>
        </p:nvSpPr>
        <p:spPr>
          <a:xfrm>
            <a:off x="755576" y="4049816"/>
            <a:ext cx="7772400" cy="357065"/>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it-IT" sz="1800" b="0" dirty="0"/>
          </a:p>
        </p:txBody>
      </p:sp>
      <p:pic>
        <p:nvPicPr>
          <p:cNvPr id="6" name="Picture 4" descr="C:\Users\Alex\Desktop\Loghi progetto\Erasmus+\eu_flag_co_funded_vect_pos_[cmyk]_right-[Convertito].png">
            <a:extLst>
              <a:ext uri="{FF2B5EF4-FFF2-40B4-BE49-F238E27FC236}">
                <a16:creationId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extBox 1">
            <a:extLst>
              <a:ext uri="{FF2B5EF4-FFF2-40B4-BE49-F238E27FC236}">
                <a16:creationId xmlns:a16="http://schemas.microsoft.com/office/drawing/2014/main" id="{C6025AD6-7B1C-4D55-B309-1B84BC8F2382}"/>
              </a:ext>
            </a:extLst>
          </p:cNvPr>
          <p:cNvSpPr txBox="1"/>
          <p:nvPr/>
        </p:nvSpPr>
        <p:spPr>
          <a:xfrm>
            <a:off x="221072" y="267494"/>
            <a:ext cx="2864759" cy="338554"/>
          </a:xfrm>
          <a:prstGeom prst="rect">
            <a:avLst/>
          </a:prstGeom>
          <a:noFill/>
        </p:spPr>
        <p:txBody>
          <a:bodyPr wrap="none">
            <a:spAutoFit/>
          </a:bodyPr>
          <a:ls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eaLnBrk="1" hangingPunct="1">
              <a:defRPr/>
            </a:pPr>
            <a:r>
              <a:rPr lang="bs-Latn-BA" sz="1600" dirty="0" smtClean="0">
                <a:solidFill>
                  <a:schemeClr val="tx1">
                    <a:lumMod val="50000"/>
                    <a:lumOff val="50000"/>
                  </a:schemeClr>
                </a:solidFill>
              </a:rPr>
              <a:t>Prof.dr. Dženana Husremović</a:t>
            </a:r>
            <a:endParaRPr lang="en-US" sz="1600" dirty="0">
              <a:solidFill>
                <a:schemeClr val="tx1">
                  <a:lumMod val="50000"/>
                  <a:lumOff val="50000"/>
                </a:schemeClr>
              </a:solidFill>
            </a:endParaRPr>
          </a:p>
        </p:txBody>
      </p:sp>
    </p:spTree>
    <p:extLst>
      <p:ext uri="{BB962C8B-B14F-4D97-AF65-F5344CB8AC3E}">
        <p14:creationId xmlns:p14="http://schemas.microsoft.com/office/powerpoint/2010/main" val="34441870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2699514764"/>
              </p:ext>
            </p:extLst>
          </p:nvPr>
        </p:nvGraphicFramePr>
        <p:xfrm>
          <a:off x="685800" y="1419622"/>
          <a:ext cx="7788276" cy="256032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val="1266931802"/>
                    </a:ext>
                  </a:extLst>
                </a:gridCol>
                <a:gridCol w="3894138">
                  <a:extLst>
                    <a:ext uri="{9D8B030D-6E8A-4147-A177-3AD203B41FA5}">
                      <a16:colId xmlns:a16="http://schemas.microsoft.com/office/drawing/2014/main" val="764857572"/>
                    </a:ext>
                  </a:extLst>
                </a:gridCol>
              </a:tblGrid>
              <a:tr h="370840">
                <a:tc>
                  <a:txBody>
                    <a:bodyPr/>
                    <a:lstStyle/>
                    <a:p>
                      <a:r>
                        <a:rPr lang="es-ES" sz="1600" dirty="0" smtClean="0">
                          <a:solidFill>
                            <a:schemeClr val="bg1">
                              <a:lumMod val="50000"/>
                            </a:schemeClr>
                          </a:solidFill>
                        </a:rPr>
                        <a:t>¿</a:t>
                      </a:r>
                      <a:r>
                        <a:rPr lang="bs-Latn-BA" sz="1600" dirty="0" smtClean="0">
                          <a:solidFill>
                            <a:schemeClr val="bg1">
                              <a:lumMod val="50000"/>
                            </a:schemeClr>
                          </a:solidFill>
                        </a:rPr>
                        <a:t>Cómo identificar?</a:t>
                      </a:r>
                    </a:p>
                    <a:p>
                      <a:endParaRPr lang="bs-Latn-BA" sz="1600" dirty="0">
                        <a:solidFill>
                          <a:schemeClr val="bg1">
                            <a:lumMod val="50000"/>
                          </a:schemeClr>
                        </a:solidFill>
                      </a:endParaRPr>
                    </a:p>
                  </a:txBody>
                  <a:tcPr/>
                </a:tc>
                <a:tc>
                  <a:txBody>
                    <a:bodyPr/>
                    <a:lstStyle/>
                    <a:p>
                      <a:r>
                        <a:rPr lang="en-US" sz="1600" dirty="0" smtClean="0">
                          <a:solidFill>
                            <a:schemeClr val="bg1">
                              <a:lumMod val="50000"/>
                            </a:schemeClr>
                          </a:solidFill>
                          <a:latin typeface="Open Sans"/>
                        </a:rPr>
                        <a:t>¿</a:t>
                      </a:r>
                      <a:r>
                        <a:rPr lang="en-US" sz="1600" dirty="0" err="1" smtClean="0">
                          <a:solidFill>
                            <a:schemeClr val="bg1">
                              <a:lumMod val="50000"/>
                            </a:schemeClr>
                          </a:solidFill>
                          <a:latin typeface="Open Sans"/>
                        </a:rPr>
                        <a:t>Cómo</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actuar</a:t>
                      </a:r>
                      <a:r>
                        <a:rPr lang="en-US" sz="1600" dirty="0" smtClean="0">
                          <a:solidFill>
                            <a:schemeClr val="bg1">
                              <a:lumMod val="50000"/>
                            </a:schemeClr>
                          </a:solidFill>
                          <a:latin typeface="Open Sans"/>
                        </a:rPr>
                        <a:t>?</a:t>
                      </a:r>
                      <a:endParaRPr lang="bs-Latn-BA" sz="1600" dirty="0">
                        <a:solidFill>
                          <a:schemeClr val="bg1">
                            <a:lumMod val="50000"/>
                          </a:schemeClr>
                        </a:solidFill>
                      </a:endParaRPr>
                    </a:p>
                  </a:txBody>
                  <a:tcPr/>
                </a:tc>
                <a:extLst>
                  <a:ext uri="{0D108BD9-81ED-4DB2-BD59-A6C34878D82A}">
                    <a16:rowId xmlns:a16="http://schemas.microsoft.com/office/drawing/2014/main" val="3166509344"/>
                  </a:ext>
                </a:extLst>
              </a:tr>
              <a:tr h="370840">
                <a:tc>
                  <a:txBody>
                    <a:bodyPr/>
                    <a:lstStyle/>
                    <a:p>
                      <a:r>
                        <a:rPr lang="en-US" sz="1600" dirty="0" err="1" smtClean="0">
                          <a:solidFill>
                            <a:schemeClr val="bg1">
                              <a:lumMod val="50000"/>
                            </a:schemeClr>
                          </a:solidFill>
                          <a:latin typeface="Open Sans"/>
                        </a:rPr>
                        <a:t>Regaña</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latin typeface="Open Sans"/>
                        </a:rPr>
                        <a:t>Explicar la importancia de los elogios para la autoestima infantil.</a:t>
                      </a:r>
                      <a:endParaRPr lang="bs-Latn-BA" sz="1600" dirty="0">
                        <a:solidFill>
                          <a:schemeClr val="bg1">
                            <a:lumMod val="50000"/>
                          </a:schemeClr>
                        </a:solidFill>
                      </a:endParaRPr>
                    </a:p>
                  </a:txBody>
                  <a:tcPr/>
                </a:tc>
                <a:extLst>
                  <a:ext uri="{0D108BD9-81ED-4DB2-BD59-A6C34878D82A}">
                    <a16:rowId xmlns:a16="http://schemas.microsoft.com/office/drawing/2014/main" val="2987937753"/>
                  </a:ext>
                </a:extLst>
              </a:tr>
              <a:tr h="370840">
                <a:tc>
                  <a:txBody>
                    <a:bodyPr/>
                    <a:lstStyle/>
                    <a:p>
                      <a:r>
                        <a:rPr lang="es-ES" sz="1600" dirty="0" smtClean="0">
                          <a:solidFill>
                            <a:schemeClr val="bg1">
                              <a:lumMod val="50000"/>
                            </a:schemeClr>
                          </a:solidFill>
                          <a:latin typeface="Open Sans"/>
                        </a:rPr>
                        <a:t>Nunca está del todo contento con los logros</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latin typeface="Open Sans"/>
                        </a:rPr>
                        <a:t>Enfatizar las consecuencias negativas de las críticas constantes al desempeño del niño.</a:t>
                      </a:r>
                      <a:endParaRPr lang="bs-Latn-BA" sz="1600" dirty="0">
                        <a:solidFill>
                          <a:schemeClr val="bg1">
                            <a:lumMod val="50000"/>
                          </a:schemeClr>
                        </a:solidFill>
                      </a:endParaRPr>
                    </a:p>
                  </a:txBody>
                  <a:tcPr/>
                </a:tc>
                <a:extLst>
                  <a:ext uri="{0D108BD9-81ED-4DB2-BD59-A6C34878D82A}">
                    <a16:rowId xmlns:a16="http://schemas.microsoft.com/office/drawing/2014/main" val="3517940549"/>
                  </a:ext>
                </a:extLst>
              </a:tr>
              <a:tr h="370840">
                <a:tc>
                  <a:txBody>
                    <a:bodyPr/>
                    <a:lstStyle/>
                    <a:p>
                      <a:r>
                        <a:rPr lang="en-US" sz="1600" dirty="0" smtClean="0">
                          <a:solidFill>
                            <a:schemeClr val="bg1">
                              <a:lumMod val="50000"/>
                            </a:schemeClr>
                          </a:solidFill>
                          <a:latin typeface="Open Sans"/>
                        </a:rPr>
                        <a:t>Con</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más</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interés</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en</a:t>
                      </a:r>
                      <a:r>
                        <a:rPr lang="en-US" sz="1600" baseline="0" dirty="0" smtClean="0">
                          <a:solidFill>
                            <a:schemeClr val="bg1">
                              <a:lumMod val="50000"/>
                            </a:schemeClr>
                          </a:solidFill>
                          <a:latin typeface="Open Sans"/>
                        </a:rPr>
                        <a:t> el </a:t>
                      </a:r>
                      <a:r>
                        <a:rPr lang="en-US" sz="1600" baseline="0" dirty="0" err="1" smtClean="0">
                          <a:solidFill>
                            <a:schemeClr val="bg1">
                              <a:lumMod val="50000"/>
                            </a:schemeClr>
                          </a:solidFill>
                          <a:latin typeface="Open Sans"/>
                        </a:rPr>
                        <a:t>deporte</a:t>
                      </a:r>
                      <a:r>
                        <a:rPr lang="en-US" sz="1600" baseline="0" dirty="0" smtClean="0">
                          <a:solidFill>
                            <a:schemeClr val="bg1">
                              <a:lumMod val="50000"/>
                            </a:schemeClr>
                          </a:solidFill>
                          <a:latin typeface="Open Sans"/>
                        </a:rPr>
                        <a:t> que </a:t>
                      </a:r>
                      <a:r>
                        <a:rPr lang="en-US" sz="1600" baseline="0" dirty="0" err="1" smtClean="0">
                          <a:solidFill>
                            <a:schemeClr val="bg1">
                              <a:lumMod val="50000"/>
                            </a:schemeClr>
                          </a:solidFill>
                          <a:latin typeface="Open Sans"/>
                        </a:rPr>
                        <a:t>en</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su</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hijo</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latin typeface="Open Sans"/>
                        </a:rPr>
                        <a:t>Mostrar con ejemplos</a:t>
                      </a:r>
                      <a:r>
                        <a:rPr lang="es-ES" sz="1600" baseline="0" dirty="0" smtClean="0">
                          <a:solidFill>
                            <a:schemeClr val="bg1">
                              <a:lumMod val="50000"/>
                            </a:schemeClr>
                          </a:solidFill>
                          <a:latin typeface="Open Sans"/>
                        </a:rPr>
                        <a:t> </a:t>
                      </a:r>
                      <a:r>
                        <a:rPr lang="es-ES" sz="1600" dirty="0" smtClean="0">
                          <a:solidFill>
                            <a:schemeClr val="bg1">
                              <a:lumMod val="50000"/>
                            </a:schemeClr>
                          </a:solidFill>
                          <a:latin typeface="Open Sans"/>
                        </a:rPr>
                        <a:t>cómo motivar e instruir al niño.</a:t>
                      </a:r>
                      <a:endParaRPr lang="bs-Latn-BA" sz="1600" dirty="0">
                        <a:solidFill>
                          <a:schemeClr val="bg1">
                            <a:lumMod val="50000"/>
                          </a:schemeClr>
                        </a:solidFill>
                      </a:endParaRPr>
                    </a:p>
                  </a:txBody>
                  <a:tcPr/>
                </a:tc>
                <a:extLst>
                  <a:ext uri="{0D108BD9-81ED-4DB2-BD59-A6C34878D82A}">
                    <a16:rowId xmlns:a16="http://schemas.microsoft.com/office/drawing/2014/main" val="2363241368"/>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555776"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s-ES" sz="1800" dirty="0" smtClean="0"/>
              <a:t>Demasiado exigente</a:t>
            </a:r>
            <a:endParaRPr lang="bs-Latn-BA" sz="1800" dirty="0"/>
          </a:p>
        </p:txBody>
      </p:sp>
      <p:sp>
        <p:nvSpPr>
          <p:cNvPr id="2" name="Rectángulo 1"/>
          <p:cNvSpPr/>
          <p:nvPr/>
        </p:nvSpPr>
        <p:spPr>
          <a:xfrm>
            <a:off x="684213" y="165468"/>
            <a:ext cx="5039915" cy="338554"/>
          </a:xfrm>
          <a:prstGeom prst="rect">
            <a:avLst/>
          </a:prstGeom>
        </p:spPr>
        <p:txBody>
          <a:bodyPr wrap="square">
            <a:spAutoFit/>
          </a:bodyPr>
          <a:lstStyle/>
          <a:p>
            <a:r>
              <a:rPr lang="es-ES" sz="1600" b="1" dirty="0">
                <a:solidFill>
                  <a:schemeClr val="bg1">
                    <a:lumMod val="50000"/>
                  </a:schemeClr>
                </a:solidFill>
                <a:latin typeface="Open Sans"/>
              </a:rPr>
              <a:t>Unidad 1.1 Estilos y motivación de los </a:t>
            </a:r>
            <a:r>
              <a:rPr lang="es-ES" sz="1600" b="1" dirty="0" smtClean="0">
                <a:solidFill>
                  <a:schemeClr val="bg1">
                    <a:lumMod val="50000"/>
                  </a:schemeClr>
                </a:solidFill>
                <a:latin typeface="Open Sans"/>
              </a:rPr>
              <a:t>padres</a:t>
            </a:r>
            <a:r>
              <a:rPr lang="es-ES" sz="1600" dirty="0" smtClean="0">
                <a:solidFill>
                  <a:schemeClr val="bg1">
                    <a:lumMod val="50000"/>
                  </a:schemeClr>
                </a:solidFill>
                <a:latin typeface="Open Sans"/>
              </a:rPr>
              <a:t>.</a:t>
            </a:r>
            <a:endParaRPr lang="es-ES" sz="1600" dirty="0">
              <a:solidFill>
                <a:schemeClr val="bg1">
                  <a:lumMod val="50000"/>
                </a:schemeClr>
              </a:solidFill>
              <a:latin typeface="Open Sans"/>
            </a:endParaRPr>
          </a:p>
        </p:txBody>
      </p:sp>
    </p:spTree>
    <p:extLst>
      <p:ext uri="{BB962C8B-B14F-4D97-AF65-F5344CB8AC3E}">
        <p14:creationId xmlns:p14="http://schemas.microsoft.com/office/powerpoint/2010/main" val="290721488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448-73F7-4BD6-8F33-7940F42A3965}"/>
              </a:ext>
            </a:extLst>
          </p:cNvPr>
          <p:cNvSpPr>
            <a:spLocks noGrp="1"/>
          </p:cNvSpPr>
          <p:nvPr>
            <p:ph type="ctrTitle"/>
          </p:nvPr>
        </p:nvSpPr>
        <p:spPr/>
        <p:txBody>
          <a:bodyPr/>
          <a:lstStyle/>
          <a:p>
            <a:r>
              <a:rPr lang="en-US" dirty="0"/>
              <a:t>Screamers from the bench</a:t>
            </a:r>
            <a:endParaRPr lang="bs-Latn-BA" dirty="0"/>
          </a:p>
        </p:txBody>
      </p:sp>
      <p:graphicFrame>
        <p:nvGraphicFramePr>
          <p:cNvPr id="5" name="Content Placeholder 4">
            <a:extLst>
              <a:ext uri="{FF2B5EF4-FFF2-40B4-BE49-F238E27FC236}">
                <a16:creationId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526578642"/>
              </p:ext>
            </p:extLst>
          </p:nvPr>
        </p:nvGraphicFramePr>
        <p:xfrm>
          <a:off x="685800" y="1347614"/>
          <a:ext cx="7788276" cy="256032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val="1266931802"/>
                    </a:ext>
                  </a:extLst>
                </a:gridCol>
                <a:gridCol w="3894138">
                  <a:extLst>
                    <a:ext uri="{9D8B030D-6E8A-4147-A177-3AD203B41FA5}">
                      <a16:colId xmlns:a16="http://schemas.microsoft.com/office/drawing/2014/main" val="764857572"/>
                    </a:ext>
                  </a:extLst>
                </a:gridCol>
              </a:tblGrid>
              <a:tr h="370840">
                <a:tc>
                  <a:txBody>
                    <a:bodyPr/>
                    <a:lstStyle/>
                    <a:p>
                      <a:r>
                        <a:rPr lang="en-US" sz="1600" noProof="0" dirty="0" smtClean="0">
                          <a:solidFill>
                            <a:schemeClr val="bg1">
                              <a:lumMod val="50000"/>
                            </a:schemeClr>
                          </a:solidFill>
                          <a:latin typeface="Open Sans"/>
                        </a:rPr>
                        <a:t>¿</a:t>
                      </a:r>
                      <a:r>
                        <a:rPr lang="en-US" sz="1600" noProof="0" dirty="0" err="1" smtClean="0">
                          <a:solidFill>
                            <a:schemeClr val="bg1">
                              <a:lumMod val="50000"/>
                            </a:schemeClr>
                          </a:solidFill>
                          <a:latin typeface="Open Sans"/>
                        </a:rPr>
                        <a:t>Cómo</a:t>
                      </a:r>
                      <a:r>
                        <a:rPr lang="en-US" sz="1600" noProof="0" dirty="0" smtClean="0">
                          <a:solidFill>
                            <a:schemeClr val="bg1">
                              <a:lumMod val="50000"/>
                            </a:schemeClr>
                          </a:solidFill>
                          <a:latin typeface="Open Sans"/>
                        </a:rPr>
                        <a:t> </a:t>
                      </a:r>
                      <a:r>
                        <a:rPr lang="en-US" sz="1600" noProof="0" dirty="0" err="1" smtClean="0">
                          <a:solidFill>
                            <a:schemeClr val="bg1">
                              <a:lumMod val="50000"/>
                            </a:schemeClr>
                          </a:solidFill>
                          <a:latin typeface="Open Sans"/>
                        </a:rPr>
                        <a:t>identificar</a:t>
                      </a:r>
                      <a:r>
                        <a:rPr lang="en-US" sz="1600" noProof="0" dirty="0" smtClean="0">
                          <a:solidFill>
                            <a:schemeClr val="bg1">
                              <a:lumMod val="50000"/>
                            </a:schemeClr>
                          </a:solidFill>
                          <a:latin typeface="Open Sans"/>
                        </a:rPr>
                        <a:t>?</a:t>
                      </a:r>
                    </a:p>
                    <a:p>
                      <a:endParaRPr lang="en-US" sz="1600" noProof="0" dirty="0">
                        <a:solidFill>
                          <a:schemeClr val="bg1">
                            <a:lumMod val="50000"/>
                          </a:schemeClr>
                        </a:solidFill>
                        <a:latin typeface="Open Sans"/>
                      </a:endParaRPr>
                    </a:p>
                  </a:txBody>
                  <a:tcPr/>
                </a:tc>
                <a:tc>
                  <a:txBody>
                    <a:bodyPr/>
                    <a:lstStyle/>
                    <a:p>
                      <a:r>
                        <a:rPr lang="en-US" sz="1600" noProof="0" dirty="0" smtClean="0">
                          <a:solidFill>
                            <a:schemeClr val="bg1">
                              <a:lumMod val="50000"/>
                            </a:schemeClr>
                          </a:solidFill>
                          <a:latin typeface="Open Sans"/>
                        </a:rPr>
                        <a:t>¿</a:t>
                      </a:r>
                      <a:r>
                        <a:rPr lang="en-US" sz="1600" noProof="0" dirty="0" err="1" smtClean="0">
                          <a:solidFill>
                            <a:schemeClr val="bg1">
                              <a:lumMod val="50000"/>
                            </a:schemeClr>
                          </a:solidFill>
                          <a:latin typeface="Open Sans"/>
                        </a:rPr>
                        <a:t>Cómo</a:t>
                      </a:r>
                      <a:r>
                        <a:rPr lang="en-US" sz="1600" noProof="0" dirty="0" smtClean="0">
                          <a:solidFill>
                            <a:schemeClr val="bg1">
                              <a:lumMod val="50000"/>
                            </a:schemeClr>
                          </a:solidFill>
                          <a:latin typeface="Open Sans"/>
                        </a:rPr>
                        <a:t> </a:t>
                      </a:r>
                      <a:r>
                        <a:rPr lang="en-US" sz="1600" noProof="0" dirty="0" err="1" smtClean="0">
                          <a:solidFill>
                            <a:schemeClr val="bg1">
                              <a:lumMod val="50000"/>
                            </a:schemeClr>
                          </a:solidFill>
                          <a:latin typeface="Open Sans"/>
                        </a:rPr>
                        <a:t>actuar</a:t>
                      </a:r>
                      <a:r>
                        <a:rPr lang="en-US" sz="1600" noProof="0" dirty="0" smtClean="0">
                          <a:solidFill>
                            <a:schemeClr val="bg1">
                              <a:lumMod val="50000"/>
                            </a:schemeClr>
                          </a:solidFill>
                          <a:latin typeface="Open Sans"/>
                        </a:rPr>
                        <a:t>?</a:t>
                      </a:r>
                    </a:p>
                    <a:p>
                      <a:endParaRPr lang="en-US" sz="1600" noProof="0" dirty="0">
                        <a:solidFill>
                          <a:schemeClr val="bg1">
                            <a:lumMod val="50000"/>
                          </a:schemeClr>
                        </a:solidFill>
                        <a:latin typeface="Open Sans"/>
                      </a:endParaRPr>
                    </a:p>
                  </a:txBody>
                  <a:tcPr/>
                </a:tc>
                <a:extLst>
                  <a:ext uri="{0D108BD9-81ED-4DB2-BD59-A6C34878D82A}">
                    <a16:rowId xmlns:a16="http://schemas.microsoft.com/office/drawing/2014/main" val="3166509344"/>
                  </a:ext>
                </a:extLst>
              </a:tr>
              <a:tr h="370840">
                <a:tc>
                  <a:txBody>
                    <a:bodyPr/>
                    <a:lstStyle/>
                    <a:p>
                      <a:r>
                        <a:rPr lang="en-US" sz="1600" noProof="0" dirty="0" smtClean="0">
                          <a:solidFill>
                            <a:schemeClr val="bg1">
                              <a:lumMod val="50000"/>
                            </a:schemeClr>
                          </a:solidFill>
                          <a:latin typeface="Open Sans"/>
                        </a:rPr>
                        <a:t>Se</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sientan</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justo</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detrás</a:t>
                      </a:r>
                      <a:r>
                        <a:rPr lang="en-US" sz="1600" baseline="0" noProof="0" dirty="0" smtClean="0">
                          <a:solidFill>
                            <a:schemeClr val="bg1">
                              <a:lumMod val="50000"/>
                            </a:schemeClr>
                          </a:solidFill>
                          <a:latin typeface="Open Sans"/>
                        </a:rPr>
                        <a:t> del </a:t>
                      </a:r>
                      <a:r>
                        <a:rPr lang="en-US" sz="1600" baseline="0" noProof="0" dirty="0" err="1" smtClean="0">
                          <a:solidFill>
                            <a:schemeClr val="bg1">
                              <a:lumMod val="50000"/>
                            </a:schemeClr>
                          </a:solidFill>
                          <a:latin typeface="Open Sans"/>
                        </a:rPr>
                        <a:t>banquillo</a:t>
                      </a:r>
                      <a:r>
                        <a:rPr lang="en-US" sz="1600" baseline="0" noProof="0" dirty="0" smtClean="0">
                          <a:solidFill>
                            <a:schemeClr val="bg1">
                              <a:lumMod val="50000"/>
                            </a:schemeClr>
                          </a:solidFill>
                          <a:latin typeface="Open Sans"/>
                        </a:rPr>
                        <a:t> y </a:t>
                      </a:r>
                      <a:r>
                        <a:rPr lang="en-US" sz="1600" baseline="0" noProof="0" dirty="0" err="1" smtClean="0">
                          <a:solidFill>
                            <a:schemeClr val="bg1">
                              <a:lumMod val="50000"/>
                            </a:schemeClr>
                          </a:solidFill>
                          <a:latin typeface="Open Sans"/>
                        </a:rPr>
                        <a:t>gritan</a:t>
                      </a:r>
                      <a:endParaRPr lang="en-US" sz="1600" noProof="0" dirty="0">
                        <a:solidFill>
                          <a:schemeClr val="bg1">
                            <a:lumMod val="50000"/>
                          </a:schemeClr>
                        </a:solidFill>
                        <a:latin typeface="Open Sans"/>
                      </a:endParaRPr>
                    </a:p>
                  </a:txBody>
                  <a:tcPr/>
                </a:tc>
                <a:tc>
                  <a:txBody>
                    <a:bodyPr/>
                    <a:lstStyle/>
                    <a:p>
                      <a:r>
                        <a:rPr lang="en-US" sz="1600" noProof="0" dirty="0" smtClean="0">
                          <a:solidFill>
                            <a:schemeClr val="bg1">
                              <a:lumMod val="50000"/>
                            </a:schemeClr>
                          </a:solidFill>
                          <a:latin typeface="Open Sans"/>
                        </a:rPr>
                        <a:t>No</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discutir</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durante</a:t>
                      </a:r>
                      <a:r>
                        <a:rPr lang="en-US" sz="1600" baseline="0" noProof="0" dirty="0" smtClean="0">
                          <a:solidFill>
                            <a:schemeClr val="bg1">
                              <a:lumMod val="50000"/>
                            </a:schemeClr>
                          </a:solidFill>
                          <a:latin typeface="Open Sans"/>
                        </a:rPr>
                        <a:t> la </a:t>
                      </a:r>
                      <a:r>
                        <a:rPr lang="en-US" sz="1600" baseline="0" noProof="0" dirty="0" err="1" smtClean="0">
                          <a:solidFill>
                            <a:schemeClr val="bg1">
                              <a:lumMod val="50000"/>
                            </a:schemeClr>
                          </a:solidFill>
                          <a:latin typeface="Open Sans"/>
                        </a:rPr>
                        <a:t>competición</a:t>
                      </a:r>
                      <a:endParaRPr lang="en-US" sz="1600" noProof="0" dirty="0">
                        <a:solidFill>
                          <a:schemeClr val="bg1">
                            <a:lumMod val="50000"/>
                          </a:schemeClr>
                        </a:solidFill>
                        <a:latin typeface="Open Sans"/>
                      </a:endParaRPr>
                    </a:p>
                  </a:txBody>
                  <a:tcPr/>
                </a:tc>
                <a:extLst>
                  <a:ext uri="{0D108BD9-81ED-4DB2-BD59-A6C34878D82A}">
                    <a16:rowId xmlns:a16="http://schemas.microsoft.com/office/drawing/2014/main" val="2987937753"/>
                  </a:ext>
                </a:extLst>
              </a:tr>
              <a:tr h="370840">
                <a:tc>
                  <a:txBody>
                    <a:bodyPr/>
                    <a:lstStyle/>
                    <a:p>
                      <a:r>
                        <a:rPr lang="en-US" sz="1600" noProof="0" dirty="0" err="1" smtClean="0">
                          <a:solidFill>
                            <a:schemeClr val="bg1">
                              <a:lumMod val="50000"/>
                            </a:schemeClr>
                          </a:solidFill>
                          <a:latin typeface="Open Sans"/>
                        </a:rPr>
                        <a:t>Gritan</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más</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fuerte</a:t>
                      </a:r>
                      <a:r>
                        <a:rPr lang="en-US" sz="1600" baseline="0" noProof="0" dirty="0" smtClean="0">
                          <a:solidFill>
                            <a:schemeClr val="bg1">
                              <a:lumMod val="50000"/>
                            </a:schemeClr>
                          </a:solidFill>
                          <a:latin typeface="Open Sans"/>
                        </a:rPr>
                        <a:t> que el </a:t>
                      </a:r>
                      <a:r>
                        <a:rPr lang="en-US" sz="1600" baseline="0" noProof="0" dirty="0" err="1" smtClean="0">
                          <a:solidFill>
                            <a:schemeClr val="bg1">
                              <a:lumMod val="50000"/>
                            </a:schemeClr>
                          </a:solidFill>
                          <a:latin typeface="Open Sans"/>
                        </a:rPr>
                        <a:t>entrenador</a:t>
                      </a:r>
                      <a:r>
                        <a:rPr lang="en-US" sz="1600" noProof="0" dirty="0" smtClean="0">
                          <a:solidFill>
                            <a:schemeClr val="bg1">
                              <a:lumMod val="50000"/>
                            </a:schemeClr>
                          </a:solidFill>
                          <a:latin typeface="Open Sans"/>
                        </a:rPr>
                        <a:t> </a:t>
                      </a:r>
                      <a:endParaRPr lang="en-US" sz="1600" noProof="0" dirty="0">
                        <a:solidFill>
                          <a:schemeClr val="bg1">
                            <a:lumMod val="50000"/>
                          </a:schemeClr>
                        </a:solidFill>
                        <a:latin typeface="Open Sans"/>
                      </a:endParaRPr>
                    </a:p>
                  </a:txBody>
                  <a:tcPr/>
                </a:tc>
                <a:tc>
                  <a:txBody>
                    <a:bodyPr/>
                    <a:lstStyle/>
                    <a:p>
                      <a:r>
                        <a:rPr lang="en-US" sz="1600" noProof="0" dirty="0" smtClean="0">
                          <a:solidFill>
                            <a:schemeClr val="bg1">
                              <a:lumMod val="50000"/>
                            </a:schemeClr>
                          </a:solidFill>
                          <a:latin typeface="Open Sans"/>
                        </a:rPr>
                        <a:t>Durante</a:t>
                      </a:r>
                      <a:r>
                        <a:rPr lang="en-US" sz="1600" baseline="0" noProof="0" dirty="0" smtClean="0">
                          <a:solidFill>
                            <a:schemeClr val="bg1">
                              <a:lumMod val="50000"/>
                            </a:schemeClr>
                          </a:solidFill>
                          <a:latin typeface="Open Sans"/>
                        </a:rPr>
                        <a:t> el </a:t>
                      </a:r>
                      <a:r>
                        <a:rPr lang="en-US" sz="1600" baseline="0" noProof="0" dirty="0" err="1" smtClean="0">
                          <a:solidFill>
                            <a:schemeClr val="bg1">
                              <a:lumMod val="50000"/>
                            </a:schemeClr>
                          </a:solidFill>
                          <a:latin typeface="Open Sans"/>
                        </a:rPr>
                        <a:t>descanso</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decirle</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directamente</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que</a:t>
                      </a:r>
                      <a:r>
                        <a:rPr lang="en-US" sz="1600" baseline="0" noProof="0" dirty="0" smtClean="0">
                          <a:solidFill>
                            <a:schemeClr val="bg1">
                              <a:lumMod val="50000"/>
                            </a:schemeClr>
                          </a:solidFill>
                          <a:latin typeface="Open Sans"/>
                        </a:rPr>
                        <a:t> da un mal </a:t>
                      </a:r>
                      <a:r>
                        <a:rPr lang="en-US" sz="1600" baseline="0" noProof="0" dirty="0" err="1" smtClean="0">
                          <a:solidFill>
                            <a:schemeClr val="bg1">
                              <a:lumMod val="50000"/>
                            </a:schemeClr>
                          </a:solidFill>
                          <a:latin typeface="Open Sans"/>
                        </a:rPr>
                        <a:t>ejemplo</a:t>
                      </a:r>
                      <a:endParaRPr lang="en-US" sz="1600" noProof="0" dirty="0">
                        <a:solidFill>
                          <a:schemeClr val="bg1">
                            <a:lumMod val="50000"/>
                          </a:schemeClr>
                        </a:solidFill>
                        <a:latin typeface="Open Sans"/>
                      </a:endParaRPr>
                    </a:p>
                  </a:txBody>
                  <a:tcPr/>
                </a:tc>
                <a:extLst>
                  <a:ext uri="{0D108BD9-81ED-4DB2-BD59-A6C34878D82A}">
                    <a16:rowId xmlns:a16="http://schemas.microsoft.com/office/drawing/2014/main" val="3517940549"/>
                  </a:ext>
                </a:extLst>
              </a:tr>
              <a:tr h="370840">
                <a:tc>
                  <a:txBody>
                    <a:bodyPr/>
                    <a:lstStyle/>
                    <a:p>
                      <a:r>
                        <a:rPr lang="es-ES" sz="1600" noProof="0" dirty="0" smtClean="0">
                          <a:solidFill>
                            <a:schemeClr val="bg1">
                              <a:lumMod val="50000"/>
                            </a:schemeClr>
                          </a:solidFill>
                          <a:latin typeface="Open Sans"/>
                        </a:rPr>
                        <a:t>Verbalmente abusivo hacia el equipo, entrenadores, oponentes, ...</a:t>
                      </a:r>
                      <a:endParaRPr lang="en-US" sz="1600" noProof="0" dirty="0">
                        <a:solidFill>
                          <a:schemeClr val="bg1">
                            <a:lumMod val="50000"/>
                          </a:schemeClr>
                        </a:solidFill>
                        <a:latin typeface="Open Sans"/>
                      </a:endParaRPr>
                    </a:p>
                  </a:txBody>
                  <a:tcPr/>
                </a:tc>
                <a:tc>
                  <a:txBody>
                    <a:bodyPr/>
                    <a:lstStyle/>
                    <a:p>
                      <a:r>
                        <a:rPr lang="en-US" sz="1600" noProof="0" dirty="0" err="1" smtClean="0">
                          <a:solidFill>
                            <a:schemeClr val="bg1">
                              <a:lumMod val="50000"/>
                            </a:schemeClr>
                          </a:solidFill>
                          <a:latin typeface="Open Sans"/>
                        </a:rPr>
                        <a:t>Encomendar</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tareas</a:t>
                      </a:r>
                      <a:r>
                        <a:rPr lang="en-US" sz="1600" baseline="0" noProof="0" dirty="0" smtClean="0">
                          <a:solidFill>
                            <a:schemeClr val="bg1">
                              <a:lumMod val="50000"/>
                            </a:schemeClr>
                          </a:solidFill>
                          <a:latin typeface="Open Sans"/>
                        </a:rPr>
                        <a:t> para </a:t>
                      </a:r>
                      <a:r>
                        <a:rPr lang="en-US" sz="1600" baseline="0" noProof="0" dirty="0" err="1" smtClean="0">
                          <a:solidFill>
                            <a:schemeClr val="bg1">
                              <a:lumMod val="50000"/>
                            </a:schemeClr>
                          </a:solidFill>
                          <a:latin typeface="Open Sans"/>
                        </a:rPr>
                        <a:t>mantenerlos</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ocupados</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mantener</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estatistícas</a:t>
                      </a:r>
                      <a:r>
                        <a:rPr lang="en-US" sz="1600" baseline="0" noProof="0" dirty="0" smtClean="0">
                          <a:solidFill>
                            <a:schemeClr val="bg1">
                              <a:lumMod val="50000"/>
                            </a:schemeClr>
                          </a:solidFill>
                          <a:latin typeface="Open Sans"/>
                        </a:rPr>
                        <a:t>, </a:t>
                      </a:r>
                      <a:r>
                        <a:rPr lang="en-US" sz="1600" baseline="0" noProof="0" dirty="0" err="1" smtClean="0">
                          <a:solidFill>
                            <a:schemeClr val="bg1">
                              <a:lumMod val="50000"/>
                            </a:schemeClr>
                          </a:solidFill>
                          <a:latin typeface="Open Sans"/>
                        </a:rPr>
                        <a:t>cuidar</a:t>
                      </a:r>
                      <a:r>
                        <a:rPr lang="en-US" sz="1600" baseline="0" noProof="0" dirty="0" smtClean="0">
                          <a:solidFill>
                            <a:schemeClr val="bg1">
                              <a:lumMod val="50000"/>
                            </a:schemeClr>
                          </a:solidFill>
                          <a:latin typeface="Open Sans"/>
                        </a:rPr>
                        <a:t> el </a:t>
                      </a:r>
                      <a:r>
                        <a:rPr lang="en-US" sz="1600" baseline="0" noProof="0" dirty="0" err="1" smtClean="0">
                          <a:solidFill>
                            <a:schemeClr val="bg1">
                              <a:lumMod val="50000"/>
                            </a:schemeClr>
                          </a:solidFill>
                          <a:latin typeface="Open Sans"/>
                        </a:rPr>
                        <a:t>equipo</a:t>
                      </a:r>
                      <a:r>
                        <a:rPr lang="en-US" sz="1600" baseline="0" noProof="0" dirty="0" smtClean="0">
                          <a:solidFill>
                            <a:schemeClr val="bg1">
                              <a:lumMod val="50000"/>
                            </a:schemeClr>
                          </a:solidFill>
                          <a:latin typeface="Open Sans"/>
                        </a:rPr>
                        <a:t>)</a:t>
                      </a:r>
                      <a:endParaRPr lang="en-US" sz="1600" noProof="0" dirty="0">
                        <a:solidFill>
                          <a:schemeClr val="bg1">
                            <a:lumMod val="50000"/>
                          </a:schemeClr>
                        </a:solidFill>
                        <a:latin typeface="Open Sans"/>
                      </a:endParaRPr>
                    </a:p>
                  </a:txBody>
                  <a:tcPr/>
                </a:tc>
                <a:extLst>
                  <a:ext uri="{0D108BD9-81ED-4DB2-BD59-A6C34878D82A}">
                    <a16:rowId xmlns:a16="http://schemas.microsoft.com/office/drawing/2014/main" val="2363241368"/>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387285"/>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87285"/>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s-ES" sz="1800" smtClean="0"/>
              <a:t>Gritones desde el banquillo</a:t>
            </a:r>
            <a:endParaRPr lang="bs-Latn-BA" sz="1800" dirty="0"/>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s-ES" sz="1400" b="1" dirty="0">
                <a:solidFill>
                  <a:prstClr val="white">
                    <a:lumMod val="50000"/>
                  </a:prstClr>
                </a:solidFill>
                <a:latin typeface="Open Sans"/>
                <a:ea typeface="+mn-ea"/>
                <a:cs typeface="+mn-cs"/>
              </a:rPr>
              <a:t>Unidad 1.1 Estilos y motivación de los </a:t>
            </a:r>
            <a:r>
              <a:rPr lang="es-ES" sz="1400" b="1" dirty="0" smtClean="0">
                <a:solidFill>
                  <a:prstClr val="white">
                    <a:lumMod val="50000"/>
                  </a:prstClr>
                </a:solidFill>
                <a:latin typeface="Open Sans"/>
                <a:ea typeface="+mn-ea"/>
                <a:cs typeface="+mn-cs"/>
              </a:rPr>
              <a:t>padres</a:t>
            </a:r>
            <a:r>
              <a:rPr lang="es-ES" sz="1600" b="1" dirty="0" smtClean="0">
                <a:solidFill>
                  <a:prstClr val="white">
                    <a:lumMod val="50000"/>
                  </a:prstClr>
                </a:solidFill>
                <a:latin typeface="Open Sans"/>
                <a:ea typeface="+mn-ea"/>
                <a:cs typeface="+mn-cs"/>
              </a:rPr>
              <a:t>.</a:t>
            </a:r>
            <a:endParaRPr lang="en-US" sz="1400" dirty="0"/>
          </a:p>
        </p:txBody>
      </p:sp>
    </p:spTree>
    <p:extLst>
      <p:ext uri="{BB962C8B-B14F-4D97-AF65-F5344CB8AC3E}">
        <p14:creationId xmlns:p14="http://schemas.microsoft.com/office/powerpoint/2010/main" val="44112998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448-73F7-4BD6-8F33-7940F42A3965}"/>
              </a:ext>
            </a:extLst>
          </p:cNvPr>
          <p:cNvSpPr>
            <a:spLocks noGrp="1"/>
          </p:cNvSpPr>
          <p:nvPr>
            <p:ph type="ctrTitle"/>
          </p:nvPr>
        </p:nvSpPr>
        <p:spPr/>
        <p:txBody>
          <a:bodyPr/>
          <a:lstStyle/>
          <a:p>
            <a:r>
              <a:rPr lang="en-US" dirty="0"/>
              <a:t>Sideline coach</a:t>
            </a:r>
            <a:endParaRPr lang="bs-Latn-BA" dirty="0"/>
          </a:p>
        </p:txBody>
      </p:sp>
      <p:graphicFrame>
        <p:nvGraphicFramePr>
          <p:cNvPr id="5" name="Content Placeholder 4">
            <a:extLst>
              <a:ext uri="{FF2B5EF4-FFF2-40B4-BE49-F238E27FC236}">
                <a16:creationId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1125623991"/>
              </p:ext>
            </p:extLst>
          </p:nvPr>
        </p:nvGraphicFramePr>
        <p:xfrm>
          <a:off x="539552" y="1419622"/>
          <a:ext cx="7788276" cy="268732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val="1266931802"/>
                    </a:ext>
                  </a:extLst>
                </a:gridCol>
                <a:gridCol w="3894138">
                  <a:extLst>
                    <a:ext uri="{9D8B030D-6E8A-4147-A177-3AD203B41FA5}">
                      <a16:colId xmlns:a16="http://schemas.microsoft.com/office/drawing/2014/main" val="76485757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Cómo</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 </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identificar</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p>
                    <a:p>
                      <a:endParaRPr lang="bs-Latn-BA"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Cómo</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 </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actuar</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p>
                    <a:p>
                      <a:endParaRPr lang="bs-Latn-BA" sz="1400" dirty="0"/>
                    </a:p>
                  </a:txBody>
                  <a:tcPr/>
                </a:tc>
                <a:extLst>
                  <a:ext uri="{0D108BD9-81ED-4DB2-BD59-A6C34878D82A}">
                    <a16:rowId xmlns:a16="http://schemas.microsoft.com/office/drawing/2014/main" val="3166509344"/>
                  </a:ext>
                </a:extLst>
              </a:tr>
              <a:tr h="370840">
                <a:tc>
                  <a:txBody>
                    <a:bodyPr/>
                    <a:lstStyle/>
                    <a:p>
                      <a:r>
                        <a:rPr lang="bs-Latn-BA" sz="1400" dirty="0" smtClean="0">
                          <a:solidFill>
                            <a:schemeClr val="bg1">
                              <a:lumMod val="50000"/>
                            </a:schemeClr>
                          </a:solidFill>
                        </a:rPr>
                        <a:t>Da</a:t>
                      </a:r>
                      <a:r>
                        <a:rPr lang="es-ES" sz="1400" dirty="0" smtClean="0">
                          <a:solidFill>
                            <a:schemeClr val="bg1">
                              <a:lumMod val="50000"/>
                            </a:schemeClr>
                          </a:solidFill>
                          <a:latin typeface="Open Sans"/>
                        </a:rPr>
                        <a:t>n</a:t>
                      </a:r>
                      <a:r>
                        <a:rPr lang="bs-Latn-BA" sz="1400" dirty="0" smtClean="0">
                          <a:solidFill>
                            <a:schemeClr val="bg1">
                              <a:lumMod val="50000"/>
                            </a:schemeClr>
                          </a:solidFill>
                        </a:rPr>
                        <a:t> sugerencias al niño</a:t>
                      </a:r>
                      <a:endParaRPr lang="bs-Latn-BA" sz="1400" dirty="0">
                        <a:solidFill>
                          <a:schemeClr val="bg1">
                            <a:lumMod val="50000"/>
                          </a:schemeClr>
                        </a:solidFill>
                      </a:endParaRPr>
                    </a:p>
                  </a:txBody>
                  <a:tcPr/>
                </a:tc>
                <a:tc>
                  <a:txBody>
                    <a:bodyPr/>
                    <a:lstStyle/>
                    <a:p>
                      <a:r>
                        <a:rPr lang="es-ES" sz="1400" dirty="0" smtClean="0">
                          <a:solidFill>
                            <a:schemeClr val="bg1">
                              <a:lumMod val="50000"/>
                            </a:schemeClr>
                          </a:solidFill>
                          <a:latin typeface="Open Sans"/>
                        </a:rPr>
                        <a:t>No discutir durante el partido.</a:t>
                      </a:r>
                      <a:endParaRPr lang="bs-Latn-BA" sz="1400" dirty="0">
                        <a:solidFill>
                          <a:schemeClr val="bg1">
                            <a:lumMod val="50000"/>
                          </a:schemeClr>
                        </a:solidFill>
                      </a:endParaRPr>
                    </a:p>
                  </a:txBody>
                  <a:tcPr/>
                </a:tc>
                <a:extLst>
                  <a:ext uri="{0D108BD9-81ED-4DB2-BD59-A6C34878D82A}">
                    <a16:rowId xmlns:a16="http://schemas.microsoft.com/office/drawing/2014/main" val="2987937753"/>
                  </a:ext>
                </a:extLst>
              </a:tr>
              <a:tr h="370840">
                <a:tc>
                  <a:txBody>
                    <a:bodyPr/>
                    <a:lstStyle/>
                    <a:p>
                      <a:r>
                        <a:rPr lang="es-ES" sz="1400" dirty="0" smtClean="0">
                          <a:solidFill>
                            <a:schemeClr val="bg1">
                              <a:lumMod val="50000"/>
                            </a:schemeClr>
                          </a:solidFill>
                          <a:latin typeface="Open Sans"/>
                        </a:rPr>
                        <a:t>Interrumpen al entrenador en el trabajo.</a:t>
                      </a:r>
                      <a:endParaRPr lang="bs-Latn-BA" sz="1400" dirty="0">
                        <a:solidFill>
                          <a:schemeClr val="bg1">
                            <a:lumMod val="50000"/>
                          </a:schemeClr>
                        </a:solidFill>
                      </a:endParaRPr>
                    </a:p>
                  </a:txBody>
                  <a:tcPr/>
                </a:tc>
                <a:tc>
                  <a:txBody>
                    <a:bodyPr/>
                    <a:lstStyle/>
                    <a:p>
                      <a:r>
                        <a:rPr lang="es-ES" sz="1400" dirty="0" smtClean="0">
                          <a:solidFill>
                            <a:schemeClr val="bg1">
                              <a:lumMod val="50000"/>
                            </a:schemeClr>
                          </a:solidFill>
                          <a:latin typeface="Open Sans"/>
                        </a:rPr>
                        <a:t>Después del partido y en las reuniones de padres, decirles lo confuso que es su comportamiento.</a:t>
                      </a:r>
                      <a:endParaRPr lang="bs-Latn-BA" sz="1400" dirty="0">
                        <a:solidFill>
                          <a:schemeClr val="bg1">
                            <a:lumMod val="50000"/>
                          </a:schemeClr>
                        </a:solidFill>
                      </a:endParaRPr>
                    </a:p>
                  </a:txBody>
                  <a:tcPr/>
                </a:tc>
                <a:extLst>
                  <a:ext uri="{0D108BD9-81ED-4DB2-BD59-A6C34878D82A}">
                    <a16:rowId xmlns:a16="http://schemas.microsoft.com/office/drawing/2014/main" val="3517940549"/>
                  </a:ext>
                </a:extLst>
              </a:tr>
              <a:tr h="370840">
                <a:tc>
                  <a:txBody>
                    <a:bodyPr/>
                    <a:lstStyle/>
                    <a:p>
                      <a:r>
                        <a:rPr lang="es-ES" sz="1400" dirty="0" smtClean="0">
                          <a:solidFill>
                            <a:schemeClr val="bg1">
                              <a:lumMod val="50000"/>
                            </a:schemeClr>
                          </a:solidFill>
                          <a:latin typeface="Open Sans"/>
                        </a:rPr>
                        <a:t>Esperan que el niño les escuchen más que el entrenador.</a:t>
                      </a:r>
                      <a:endParaRPr lang="bs-Latn-BA" sz="1400" dirty="0">
                        <a:solidFill>
                          <a:schemeClr val="bg1">
                            <a:lumMod val="50000"/>
                          </a:schemeClr>
                        </a:solidFill>
                      </a:endParaRPr>
                    </a:p>
                  </a:txBody>
                  <a:tcPr/>
                </a:tc>
                <a:tc>
                  <a:txBody>
                    <a:bodyPr/>
                    <a:lstStyle/>
                    <a:p>
                      <a:r>
                        <a:rPr lang="es-ES" sz="1400" dirty="0" smtClean="0">
                          <a:solidFill>
                            <a:schemeClr val="bg1">
                              <a:lumMod val="50000"/>
                            </a:schemeClr>
                          </a:solidFill>
                          <a:latin typeface="Open Sans"/>
                        </a:rPr>
                        <a:t>Decirles a los atletas que deben escuchar las instrucciones del entrenador.</a:t>
                      </a:r>
                      <a:endParaRPr lang="bs-Latn-BA" sz="1400" dirty="0">
                        <a:solidFill>
                          <a:schemeClr val="bg1">
                            <a:lumMod val="50000"/>
                          </a:schemeClr>
                        </a:solidFill>
                      </a:endParaRPr>
                    </a:p>
                  </a:txBody>
                  <a:tcPr/>
                </a:tc>
                <a:extLst>
                  <a:ext uri="{0D108BD9-81ED-4DB2-BD59-A6C34878D82A}">
                    <a16:rowId xmlns:a16="http://schemas.microsoft.com/office/drawing/2014/main" val="2363241368"/>
                  </a:ext>
                </a:extLst>
              </a:tr>
              <a:tr h="370840">
                <a:tc>
                  <a:txBody>
                    <a:bodyPr/>
                    <a:lstStyle/>
                    <a:p>
                      <a:endParaRPr lang="bs-Latn-BA" sz="1400" dirty="0">
                        <a:solidFill>
                          <a:schemeClr val="bg1">
                            <a:lumMod val="50000"/>
                          </a:schemeClr>
                        </a:solidFill>
                      </a:endParaRPr>
                    </a:p>
                  </a:txBody>
                  <a:tcPr/>
                </a:tc>
                <a:tc>
                  <a:txBody>
                    <a:bodyPr/>
                    <a:lstStyle/>
                    <a:p>
                      <a:r>
                        <a:rPr lang="es-ES" sz="1400" dirty="0" smtClean="0">
                          <a:solidFill>
                            <a:schemeClr val="bg1">
                              <a:lumMod val="50000"/>
                            </a:schemeClr>
                          </a:solidFill>
                          <a:latin typeface="Open Sans"/>
                        </a:rPr>
                        <a:t>Si es posible, pedir a los padres que sean o entrenadores o espectadores.</a:t>
                      </a:r>
                      <a:endParaRPr lang="bs-Latn-BA" sz="1400" dirty="0">
                        <a:solidFill>
                          <a:schemeClr val="bg1">
                            <a:lumMod val="50000"/>
                          </a:schemeClr>
                        </a:solidFill>
                      </a:endParaRPr>
                    </a:p>
                  </a:txBody>
                  <a:tcPr/>
                </a:tc>
                <a:extLst>
                  <a:ext uri="{0D108BD9-81ED-4DB2-BD59-A6C34878D82A}">
                    <a16:rowId xmlns:a16="http://schemas.microsoft.com/office/drawing/2014/main" val="3610511675"/>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441765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17868"/>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n-GB" sz="1400" dirty="0" smtClean="0"/>
              <a:t> </a:t>
            </a: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3" name="Rectángulo 2"/>
          <p:cNvSpPr/>
          <p:nvPr/>
        </p:nvSpPr>
        <p:spPr>
          <a:xfrm>
            <a:off x="755576" y="171794"/>
            <a:ext cx="5112568" cy="307777"/>
          </a:xfrm>
          <a:prstGeom prst="rect">
            <a:avLst/>
          </a:prstGeom>
        </p:spPr>
        <p:txBody>
          <a:bodyPr wrap="square">
            <a:spAutoFit/>
          </a:bodyPr>
          <a:lstStyle/>
          <a:p>
            <a:r>
              <a:rPr lang="es-ES" sz="1400" b="1" dirty="0">
                <a:solidFill>
                  <a:prstClr val="white">
                    <a:lumMod val="50000"/>
                  </a:prstClr>
                </a:solidFill>
                <a:latin typeface="Open Sans"/>
              </a:rPr>
              <a:t>Unidad 1.1 Estilos y motivación de los padres</a:t>
            </a:r>
            <a:endParaRPr lang="es-ES" sz="1400" b="1" dirty="0"/>
          </a:p>
        </p:txBody>
      </p:sp>
      <p:sp>
        <p:nvSpPr>
          <p:cNvPr id="4" name="Rectángulo 3"/>
          <p:cNvSpPr/>
          <p:nvPr/>
        </p:nvSpPr>
        <p:spPr>
          <a:xfrm>
            <a:off x="2718649" y="836972"/>
            <a:ext cx="3339376" cy="369332"/>
          </a:xfrm>
          <a:prstGeom prst="rect">
            <a:avLst/>
          </a:prstGeom>
        </p:spPr>
        <p:txBody>
          <a:bodyPr wrap="none">
            <a:spAutoFit/>
          </a:bodyPr>
          <a:lstStyle/>
          <a:p>
            <a:r>
              <a:rPr lang="es-ES" b="1" dirty="0">
                <a:solidFill>
                  <a:schemeClr val="bg1">
                    <a:lumMod val="50000"/>
                  </a:schemeClr>
                </a:solidFill>
                <a:latin typeface="Open Sans"/>
              </a:rPr>
              <a:t>Entrenador de la línea lateral</a:t>
            </a:r>
          </a:p>
        </p:txBody>
      </p:sp>
    </p:spTree>
    <p:extLst>
      <p:ext uri="{BB962C8B-B14F-4D97-AF65-F5344CB8AC3E}">
        <p14:creationId xmlns:p14="http://schemas.microsoft.com/office/powerpoint/2010/main" val="1741942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448-73F7-4BD6-8F33-7940F42A3965}"/>
              </a:ext>
            </a:extLst>
          </p:cNvPr>
          <p:cNvSpPr>
            <a:spLocks noGrp="1"/>
          </p:cNvSpPr>
          <p:nvPr>
            <p:ph type="ctrTitle"/>
          </p:nvPr>
        </p:nvSpPr>
        <p:spPr/>
        <p:txBody>
          <a:bodyPr/>
          <a:lstStyle/>
          <a:p>
            <a:r>
              <a:rPr lang="en-US" dirty="0"/>
              <a:t>Overprotective parents</a:t>
            </a:r>
            <a:endParaRPr lang="bs-Latn-BA" dirty="0"/>
          </a:p>
        </p:txBody>
      </p:sp>
      <p:graphicFrame>
        <p:nvGraphicFramePr>
          <p:cNvPr id="5" name="Content Placeholder 4">
            <a:extLst>
              <a:ext uri="{FF2B5EF4-FFF2-40B4-BE49-F238E27FC236}">
                <a16:creationId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4103381258"/>
              </p:ext>
            </p:extLst>
          </p:nvPr>
        </p:nvGraphicFramePr>
        <p:xfrm>
          <a:off x="755576" y="1491630"/>
          <a:ext cx="7788276" cy="247904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val="1266931802"/>
                    </a:ext>
                  </a:extLst>
                </a:gridCol>
                <a:gridCol w="3894138">
                  <a:extLst>
                    <a:ext uri="{9D8B030D-6E8A-4147-A177-3AD203B41FA5}">
                      <a16:colId xmlns:a16="http://schemas.microsoft.com/office/drawing/2014/main" val="76485757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Cómo</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 </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identificar</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p>
                    <a:p>
                      <a:endParaRPr lang="bs-Latn-BA" sz="1600" dirty="0">
                        <a:solidFill>
                          <a:schemeClr val="bg1">
                            <a:lumMod val="5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Cómo</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 </a:t>
                      </a:r>
                      <a:r>
                        <a:rPr kumimoji="0" lang="en-US" sz="1600" b="1" i="0" u="none" strike="noStrike" kern="1200" cap="none" spc="0" normalizeH="0" baseline="0" noProof="0" dirty="0" err="1" smtClean="0">
                          <a:ln>
                            <a:noFill/>
                          </a:ln>
                          <a:solidFill>
                            <a:schemeClr val="bg1">
                              <a:lumMod val="50000"/>
                            </a:schemeClr>
                          </a:solidFill>
                          <a:effectLst/>
                          <a:uLnTx/>
                          <a:uFillTx/>
                          <a:latin typeface="Open Sans"/>
                          <a:ea typeface="+mn-ea"/>
                          <a:cs typeface="+mn-cs"/>
                        </a:rPr>
                        <a:t>actuar</a:t>
                      </a:r>
                      <a:r>
                        <a:rPr kumimoji="0" lang="en-US" sz="1600" b="1" i="0" u="none" strike="noStrike" kern="1200" cap="none" spc="0" normalizeH="0" baseline="0" noProof="0" dirty="0" smtClean="0">
                          <a:ln>
                            <a:noFill/>
                          </a:ln>
                          <a:solidFill>
                            <a:schemeClr val="bg1">
                              <a:lumMod val="50000"/>
                            </a:schemeClr>
                          </a:solidFill>
                          <a:effectLst/>
                          <a:uLnTx/>
                          <a:uFillTx/>
                          <a:latin typeface="Open Sans"/>
                          <a:ea typeface="+mn-ea"/>
                          <a:cs typeface="+mn-cs"/>
                        </a:rPr>
                        <a:t>?</a:t>
                      </a:r>
                    </a:p>
                    <a:p>
                      <a:endParaRPr lang="bs-Latn-BA" sz="1600" dirty="0">
                        <a:solidFill>
                          <a:schemeClr val="bg1">
                            <a:lumMod val="50000"/>
                          </a:schemeClr>
                        </a:solidFill>
                      </a:endParaRPr>
                    </a:p>
                  </a:txBody>
                  <a:tcPr/>
                </a:tc>
                <a:extLst>
                  <a:ext uri="{0D108BD9-81ED-4DB2-BD59-A6C34878D82A}">
                    <a16:rowId xmlns:a16="http://schemas.microsoft.com/office/drawing/2014/main" val="3166509344"/>
                  </a:ext>
                </a:extLst>
              </a:tr>
              <a:tr h="370840">
                <a:tc>
                  <a:txBody>
                    <a:bodyPr/>
                    <a:lstStyle/>
                    <a:p>
                      <a:r>
                        <a:rPr lang="bs-Latn-BA" sz="1600" dirty="0" smtClean="0">
                          <a:solidFill>
                            <a:schemeClr val="bg1">
                              <a:lumMod val="50000"/>
                            </a:schemeClr>
                          </a:solidFill>
                        </a:rPr>
                        <a:t>Miradas preocupadas y comentarios.</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rPr>
                        <a:t>Hablar con ellos sobre sus miedos a las lesiones.</a:t>
                      </a:r>
                      <a:endParaRPr lang="bs-Latn-BA" sz="1600" dirty="0">
                        <a:solidFill>
                          <a:schemeClr val="bg1">
                            <a:lumMod val="50000"/>
                          </a:schemeClr>
                        </a:solidFill>
                      </a:endParaRPr>
                    </a:p>
                  </a:txBody>
                  <a:tcPr/>
                </a:tc>
                <a:extLst>
                  <a:ext uri="{0D108BD9-81ED-4DB2-BD59-A6C34878D82A}">
                    <a16:rowId xmlns:a16="http://schemas.microsoft.com/office/drawing/2014/main" val="2987937753"/>
                  </a:ext>
                </a:extLst>
              </a:tr>
              <a:tr h="370840">
                <a:tc>
                  <a:txBody>
                    <a:bodyPr/>
                    <a:lstStyle/>
                    <a:p>
                      <a:r>
                        <a:rPr lang="es-ES" sz="1600" dirty="0" smtClean="0">
                          <a:solidFill>
                            <a:schemeClr val="bg1">
                              <a:lumMod val="50000"/>
                            </a:schemeClr>
                          </a:solidFill>
                        </a:rPr>
                        <a:t>Amenazan con sacar al niño</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rPr>
                        <a:t>Explicar las normas</a:t>
                      </a:r>
                      <a:r>
                        <a:rPr lang="es-ES" sz="1600" baseline="0" dirty="0" smtClean="0">
                          <a:solidFill>
                            <a:schemeClr val="bg1">
                              <a:lumMod val="50000"/>
                            </a:schemeClr>
                          </a:solidFill>
                        </a:rPr>
                        <a:t> </a:t>
                      </a:r>
                      <a:r>
                        <a:rPr lang="es-ES" sz="1600" dirty="0" smtClean="0">
                          <a:solidFill>
                            <a:schemeClr val="bg1">
                              <a:lumMod val="50000"/>
                            </a:schemeClr>
                          </a:solidFill>
                        </a:rPr>
                        <a:t>de seguridad.</a:t>
                      </a:r>
                      <a:endParaRPr lang="bs-Latn-BA" sz="1600" dirty="0">
                        <a:solidFill>
                          <a:schemeClr val="bg1">
                            <a:lumMod val="50000"/>
                          </a:schemeClr>
                        </a:solidFill>
                      </a:endParaRPr>
                    </a:p>
                  </a:txBody>
                  <a:tcPr/>
                </a:tc>
                <a:extLst>
                  <a:ext uri="{0D108BD9-81ED-4DB2-BD59-A6C34878D82A}">
                    <a16:rowId xmlns:a16="http://schemas.microsoft.com/office/drawing/2014/main" val="3517940549"/>
                  </a:ext>
                </a:extLst>
              </a:tr>
              <a:tr h="370840">
                <a:tc>
                  <a:txBody>
                    <a:bodyPr/>
                    <a:lstStyle/>
                    <a:p>
                      <a:r>
                        <a:rPr lang="es-ES" sz="1600" dirty="0" smtClean="0">
                          <a:solidFill>
                            <a:schemeClr val="bg1">
                              <a:lumMod val="50000"/>
                            </a:schemeClr>
                          </a:solidFill>
                        </a:rPr>
                        <a:t>Demasiado preocupados por el bienestar del niño</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rPr>
                        <a:t>Hablar sobre ganar y perder como parte del deporte.</a:t>
                      </a:r>
                      <a:endParaRPr lang="bs-Latn-BA" sz="1600" dirty="0">
                        <a:solidFill>
                          <a:schemeClr val="bg1">
                            <a:lumMod val="50000"/>
                          </a:schemeClr>
                        </a:solidFill>
                      </a:endParaRPr>
                    </a:p>
                  </a:txBody>
                  <a:tcPr/>
                </a:tc>
                <a:extLst>
                  <a:ext uri="{0D108BD9-81ED-4DB2-BD59-A6C34878D82A}">
                    <a16:rowId xmlns:a16="http://schemas.microsoft.com/office/drawing/2014/main" val="2363241368"/>
                  </a:ext>
                </a:extLst>
              </a:tr>
              <a:tr h="370840">
                <a:tc>
                  <a:txBody>
                    <a:bodyPr/>
                    <a:lstStyle/>
                    <a:p>
                      <a:r>
                        <a:rPr lang="bs-Latn-BA" sz="1600" dirty="0" smtClean="0">
                          <a:solidFill>
                            <a:schemeClr val="bg1">
                              <a:lumMod val="50000"/>
                            </a:schemeClr>
                          </a:solidFill>
                        </a:rPr>
                        <a:t>Más madres que padres</a:t>
                      </a:r>
                      <a:endParaRPr lang="bs-Latn-BA" sz="1600" dirty="0">
                        <a:solidFill>
                          <a:schemeClr val="bg1">
                            <a:lumMod val="50000"/>
                          </a:schemeClr>
                        </a:solidFill>
                      </a:endParaRPr>
                    </a:p>
                  </a:txBody>
                  <a:tcPr/>
                </a:tc>
                <a:tc>
                  <a:txBody>
                    <a:bodyPr/>
                    <a:lstStyle/>
                    <a:p>
                      <a:endParaRPr lang="bs-Latn-BA" sz="1600" dirty="0">
                        <a:solidFill>
                          <a:schemeClr val="bg1">
                            <a:lumMod val="50000"/>
                          </a:schemeClr>
                        </a:solidFill>
                      </a:endParaRPr>
                    </a:p>
                  </a:txBody>
                  <a:tcPr/>
                </a:tc>
                <a:extLst>
                  <a:ext uri="{0D108BD9-81ED-4DB2-BD59-A6C34878D82A}">
                    <a16:rowId xmlns:a16="http://schemas.microsoft.com/office/drawing/2014/main" val="3610511675"/>
                  </a:ext>
                </a:extLst>
              </a:tr>
            </a:tbl>
          </a:graphicData>
        </a:graphic>
      </p:graphicFrame>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348762"/>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48762"/>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smtClean="0"/>
              <a:t>Padres </a:t>
            </a:r>
            <a:r>
              <a:rPr lang="en-US" sz="1800" dirty="0" err="1" smtClean="0"/>
              <a:t>sobreprotectores</a:t>
            </a:r>
            <a:endParaRPr lang="bs-Latn-BA" sz="1800" dirty="0"/>
          </a:p>
        </p:txBody>
      </p:sp>
      <p:sp>
        <p:nvSpPr>
          <p:cNvPr id="3" name="Rectángulo 2"/>
          <p:cNvSpPr/>
          <p:nvPr/>
        </p:nvSpPr>
        <p:spPr>
          <a:xfrm>
            <a:off x="760570" y="229492"/>
            <a:ext cx="4070345" cy="307777"/>
          </a:xfrm>
          <a:prstGeom prst="rect">
            <a:avLst/>
          </a:prstGeom>
        </p:spPr>
        <p:txBody>
          <a:bodyPr wrap="none">
            <a:spAutoFit/>
          </a:bodyPr>
          <a:lstStyle/>
          <a:p>
            <a:pPr lvl="0"/>
            <a:r>
              <a:rPr lang="es-ES" sz="1400" b="1" dirty="0">
                <a:solidFill>
                  <a:prstClr val="white">
                    <a:lumMod val="50000"/>
                  </a:prstClr>
                </a:solidFill>
                <a:latin typeface="Open Sans"/>
              </a:rPr>
              <a:t>Unidad 1.1 Estilos y motivación de los padres</a:t>
            </a:r>
            <a:endParaRPr lang="es-ES" sz="1400" b="1" dirty="0">
              <a:solidFill>
                <a:prstClr val="black"/>
              </a:solidFill>
            </a:endParaRPr>
          </a:p>
        </p:txBody>
      </p:sp>
    </p:spTree>
    <p:extLst>
      <p:ext uri="{BB962C8B-B14F-4D97-AF65-F5344CB8AC3E}">
        <p14:creationId xmlns:p14="http://schemas.microsoft.com/office/powerpoint/2010/main" val="185060085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448-73F7-4BD6-8F33-7940F42A3965}"/>
              </a:ext>
            </a:extLst>
          </p:cNvPr>
          <p:cNvSpPr>
            <a:spLocks noGrp="1"/>
          </p:cNvSpPr>
          <p:nvPr>
            <p:ph type="ctrTitle"/>
          </p:nvPr>
        </p:nvSpPr>
        <p:spPr>
          <a:xfrm>
            <a:off x="755576" y="686420"/>
            <a:ext cx="7772400" cy="432048"/>
          </a:xfrm>
        </p:spPr>
        <p:txBody>
          <a:bodyPr/>
          <a:lstStyle/>
          <a:p>
            <a:r>
              <a:rPr lang="bs-Latn-BA" dirty="0"/>
              <a:t>Tiempo </a:t>
            </a:r>
            <a:r>
              <a:rPr lang="es-ES" dirty="0" smtClean="0"/>
              <a:t>para</a:t>
            </a:r>
            <a:r>
              <a:rPr lang="bs-Latn-BA" dirty="0" smtClean="0"/>
              <a:t> </a:t>
            </a:r>
            <a:r>
              <a:rPr lang="bs-Latn-BA" dirty="0"/>
              <a:t>pensar</a:t>
            </a: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8416" y="4379029"/>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7902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buFontTx/>
              <a:buChar char="-"/>
            </a:pPr>
            <a:endParaRPr lang="en-US" dirty="0"/>
          </a:p>
        </p:txBody>
      </p:sp>
      <p:sp>
        <p:nvSpPr>
          <p:cNvPr id="10" name="Content Placeholder 2">
            <a:extLst>
              <a:ext uri="{FF2B5EF4-FFF2-40B4-BE49-F238E27FC236}">
                <a16:creationId xmlns:a16="http://schemas.microsoft.com/office/drawing/2014/main" id="{0D70E978-D735-45EA-8130-43A382A390C2}"/>
              </a:ext>
            </a:extLst>
          </p:cNvPr>
          <p:cNvSpPr txBox="1">
            <a:spLocks/>
          </p:cNvSpPr>
          <p:nvPr/>
        </p:nvSpPr>
        <p:spPr>
          <a:xfrm>
            <a:off x="458416" y="1289257"/>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just">
              <a:buFont typeface="Arial" panose="020B0604020202020204" pitchFamily="34" charset="0"/>
              <a:buChar char="•"/>
            </a:pPr>
            <a:r>
              <a:rPr lang="es-ES" sz="1800" dirty="0" smtClean="0"/>
              <a:t>¿Puedes </a:t>
            </a:r>
            <a:r>
              <a:rPr lang="es-ES" sz="1800" dirty="0"/>
              <a:t>reconocer los patrones de comportamiento de los padres de tus atletas?</a:t>
            </a:r>
          </a:p>
          <a:p>
            <a:pPr marL="285750" indent="-285750" algn="just">
              <a:buFont typeface="Arial" panose="020B0604020202020204" pitchFamily="34" charset="0"/>
              <a:buChar char="•"/>
            </a:pPr>
            <a:r>
              <a:rPr lang="es-ES" sz="1800" dirty="0"/>
              <a:t>¿Cómo lidias con ellos</a:t>
            </a:r>
            <a:r>
              <a:rPr lang="es-ES" sz="1800" dirty="0" smtClean="0"/>
              <a:t>?</a:t>
            </a:r>
          </a:p>
        </p:txBody>
      </p:sp>
      <p:sp>
        <p:nvSpPr>
          <p:cNvPr id="11"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n-GB" sz="1400" dirty="0" smtClean="0"/>
              <a:t> </a:t>
            </a:r>
            <a:endParaRPr lang="en-US" sz="1400" dirty="0"/>
          </a:p>
        </p:txBody>
      </p:sp>
      <p:sp>
        <p:nvSpPr>
          <p:cNvPr id="3" name="Rectángulo 2"/>
          <p:cNvSpPr/>
          <p:nvPr/>
        </p:nvSpPr>
        <p:spPr>
          <a:xfrm>
            <a:off x="684213" y="195742"/>
            <a:ext cx="4070345" cy="307777"/>
          </a:xfrm>
          <a:prstGeom prst="rect">
            <a:avLst/>
          </a:prstGeom>
        </p:spPr>
        <p:txBody>
          <a:bodyPr wrap="none">
            <a:spAutoFit/>
          </a:bodyPr>
          <a:lstStyle/>
          <a:p>
            <a:pPr lvl="0"/>
            <a:r>
              <a:rPr lang="es-ES" sz="1400" b="1" dirty="0">
                <a:solidFill>
                  <a:prstClr val="white">
                    <a:lumMod val="50000"/>
                  </a:prstClr>
                </a:solidFill>
                <a:latin typeface="Open Sans"/>
              </a:rPr>
              <a:t>Unidad 1.1 Estilos y motivación de los padres</a:t>
            </a:r>
            <a:endParaRPr lang="es-ES" sz="1400" b="1" dirty="0">
              <a:solidFill>
                <a:prstClr val="black"/>
              </a:solidFill>
            </a:endParaRPr>
          </a:p>
        </p:txBody>
      </p:sp>
      <p:sp>
        <p:nvSpPr>
          <p:cNvPr id="4" name="Rectángulo 3"/>
          <p:cNvSpPr/>
          <p:nvPr/>
        </p:nvSpPr>
        <p:spPr>
          <a:xfrm>
            <a:off x="677491" y="2256603"/>
            <a:ext cx="6102424" cy="1323439"/>
          </a:xfrm>
          <a:prstGeom prst="rect">
            <a:avLst/>
          </a:prstGeom>
        </p:spPr>
        <p:txBody>
          <a:bodyPr wrap="square">
            <a:spAutoFit/>
          </a:bodyPr>
          <a:lstStyle/>
          <a:p>
            <a:pPr marL="285750" indent="-285750" algn="just">
              <a:buFont typeface="Arial" pitchFamily="34" charset="0"/>
              <a:buChar char="•"/>
            </a:pPr>
            <a:r>
              <a:rPr lang="es-ES" sz="1600" dirty="0">
                <a:solidFill>
                  <a:schemeClr val="bg1">
                    <a:lumMod val="50000"/>
                  </a:schemeClr>
                </a:solidFill>
                <a:latin typeface="Open Sans"/>
              </a:rPr>
              <a:t>Compartir con el grupo:</a:t>
            </a:r>
          </a:p>
          <a:p>
            <a:pPr algn="just"/>
            <a:r>
              <a:rPr lang="es-ES" sz="1600" dirty="0">
                <a:solidFill>
                  <a:schemeClr val="bg1">
                    <a:lumMod val="50000"/>
                  </a:schemeClr>
                </a:solidFill>
                <a:latin typeface="Open Sans"/>
              </a:rPr>
              <a:t>Un ejemplo de buena práctica o situación en la que estaba satisfecho de cómo resolvió el problema</a:t>
            </a:r>
          </a:p>
          <a:p>
            <a:pPr algn="just"/>
            <a:r>
              <a:rPr lang="es-ES" sz="1600" dirty="0">
                <a:solidFill>
                  <a:schemeClr val="bg1">
                    <a:lumMod val="50000"/>
                  </a:schemeClr>
                </a:solidFill>
                <a:latin typeface="Open Sans"/>
              </a:rPr>
              <a:t>Un ejemplo de la práctica que otros deberían evitar o situación en la que le gustaría haber resuelto de manera diferente</a:t>
            </a:r>
          </a:p>
        </p:txBody>
      </p:sp>
    </p:spTree>
    <p:extLst>
      <p:ext uri="{BB962C8B-B14F-4D97-AF65-F5344CB8AC3E}">
        <p14:creationId xmlns:p14="http://schemas.microsoft.com/office/powerpoint/2010/main" val="411199256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448-73F7-4BD6-8F33-7940F42A3965}"/>
              </a:ext>
            </a:extLst>
          </p:cNvPr>
          <p:cNvSpPr>
            <a:spLocks noGrp="1"/>
          </p:cNvSpPr>
          <p:nvPr>
            <p:ph type="ctrTitle"/>
          </p:nvPr>
        </p:nvSpPr>
        <p:spPr>
          <a:xfrm>
            <a:off x="684213" y="764702"/>
            <a:ext cx="7772400" cy="432048"/>
          </a:xfrm>
        </p:spPr>
        <p:txBody>
          <a:bodyPr/>
          <a:lstStyle/>
          <a:p>
            <a:r>
              <a:rPr lang="bs-Latn-BA" sz="1800"/>
              <a:t>5 preguntas importantes para los padres</a:t>
            </a:r>
            <a:endParaRPr lang="bs-Latn-BA" sz="1800" dirty="0"/>
          </a:p>
        </p:txBody>
      </p:sp>
      <p:sp>
        <p:nvSpPr>
          <p:cNvPr id="3" name="Content Placeholder 2">
            <a:extLst>
              <a:ext uri="{FF2B5EF4-FFF2-40B4-BE49-F238E27FC236}">
                <a16:creationId xmlns:a16="http://schemas.microsoft.com/office/drawing/2014/main" id="{0D70E978-D735-45EA-8130-43A382A390C2}"/>
              </a:ext>
            </a:extLst>
          </p:cNvPr>
          <p:cNvSpPr>
            <a:spLocks noGrp="1"/>
          </p:cNvSpPr>
          <p:nvPr>
            <p:ph type="subTitle" idx="1"/>
          </p:nvPr>
        </p:nvSpPr>
        <p:spPr>
          <a:xfrm>
            <a:off x="684213" y="1374368"/>
            <a:ext cx="7632203" cy="2709549"/>
          </a:xfrm>
        </p:spPr>
        <p:txBody>
          <a:bodyPr>
            <a:normAutofit fontScale="92500" lnSpcReduction="10000"/>
          </a:bodyPr>
          <a:lstStyle/>
          <a:p>
            <a:pPr algn="just"/>
            <a:r>
              <a:rPr lang="es-ES" sz="1400" dirty="0"/>
              <a:t>Para tener una buena relación con los padres independientemente de su estilo, obtenga respuestas positivas de ellos para las siguientes 5 preguntas:</a:t>
            </a:r>
          </a:p>
          <a:p>
            <a:pPr algn="just"/>
            <a:endParaRPr lang="es-ES" sz="1400" dirty="0"/>
          </a:p>
          <a:p>
            <a:pPr algn="just"/>
            <a:r>
              <a:rPr lang="es-ES" sz="1400" dirty="0"/>
              <a:t>¿Puede compartir a su hijo o hija con el entrenador (es decir, puede confiar en el entrenador y aceptar su autoridad?)</a:t>
            </a:r>
          </a:p>
          <a:p>
            <a:pPr algn="just"/>
            <a:r>
              <a:rPr lang="es-ES" sz="1400" dirty="0"/>
              <a:t>¿Puedes aceptar la decepción del niño?</a:t>
            </a:r>
          </a:p>
          <a:p>
            <a:pPr algn="just"/>
            <a:r>
              <a:rPr lang="es-ES" sz="1400" dirty="0"/>
              <a:t>¿Puedes mostrar autocontrol delante del niño?</a:t>
            </a:r>
          </a:p>
          <a:p>
            <a:pPr algn="just"/>
            <a:r>
              <a:rPr lang="es-ES" sz="1400" dirty="0"/>
              <a:t>¿Puedes dedicar algo de tiempo al deporte infantil?</a:t>
            </a:r>
          </a:p>
          <a:p>
            <a:pPr algn="just"/>
            <a:r>
              <a:rPr lang="es-ES" sz="1400" dirty="0"/>
              <a:t>¿Puedes dejar que tu hijo tome sus propias decisiones?</a:t>
            </a:r>
          </a:p>
          <a:p>
            <a:pPr algn="just"/>
            <a:endParaRPr lang="es-ES" sz="1400" dirty="0"/>
          </a:p>
          <a:p>
            <a:pPr algn="just"/>
            <a:r>
              <a:rPr lang="es-ES" sz="1400" dirty="0" smtClean="0"/>
              <a:t>De cualquier manera que </a:t>
            </a:r>
            <a:r>
              <a:rPr lang="es-ES" sz="1400" dirty="0"/>
              <a:t>el padre entienda la importancia de la respuesta "Sí", será mucho más fácil para usted cooperar y comunicarse con ellos.</a:t>
            </a:r>
            <a:endParaRPr lang="bs-Latn-BA" sz="14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buFontTx/>
              <a:buChar char="-"/>
            </a:pPr>
            <a:endParaRPr lang="en-US"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n-GB" sz="1400" dirty="0" smtClean="0"/>
              <a:t> </a:t>
            </a:r>
            <a:endParaRPr lang="en-US" sz="1400" dirty="0"/>
          </a:p>
        </p:txBody>
      </p:sp>
      <p:sp>
        <p:nvSpPr>
          <p:cNvPr id="4" name="Rectángulo 3"/>
          <p:cNvSpPr/>
          <p:nvPr/>
        </p:nvSpPr>
        <p:spPr>
          <a:xfrm>
            <a:off x="611560" y="233510"/>
            <a:ext cx="4070345" cy="307777"/>
          </a:xfrm>
          <a:prstGeom prst="rect">
            <a:avLst/>
          </a:prstGeom>
        </p:spPr>
        <p:txBody>
          <a:bodyPr wrap="none">
            <a:spAutoFit/>
          </a:bodyPr>
          <a:lstStyle/>
          <a:p>
            <a:pPr lvl="0"/>
            <a:r>
              <a:rPr lang="es-ES" sz="1400" b="1" dirty="0">
                <a:solidFill>
                  <a:prstClr val="white">
                    <a:lumMod val="50000"/>
                  </a:prstClr>
                </a:solidFill>
                <a:latin typeface="Open Sans"/>
              </a:rPr>
              <a:t>Unidad 1.1 Estilos y motivación de los padres</a:t>
            </a:r>
            <a:endParaRPr lang="es-ES" sz="1400" b="1" dirty="0">
              <a:solidFill>
                <a:prstClr val="black"/>
              </a:solidFill>
            </a:endParaRPr>
          </a:p>
        </p:txBody>
      </p:sp>
    </p:spTree>
    <p:extLst>
      <p:ext uri="{BB962C8B-B14F-4D97-AF65-F5344CB8AC3E}">
        <p14:creationId xmlns:p14="http://schemas.microsoft.com/office/powerpoint/2010/main" val="302512907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34724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4724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US" sz="1800"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84213" y="194231"/>
            <a:ext cx="5752728" cy="307777"/>
          </a:xfrm>
          <a:prstGeom prst="rect">
            <a:avLst/>
          </a:prstGeom>
        </p:spPr>
        <p:txBody>
          <a:bodyPr wrap="square">
            <a:spAutoFit/>
          </a:bodyPr>
          <a:lstStyle/>
          <a:p>
            <a:r>
              <a:rPr lang="es-ES" sz="1400" b="1" dirty="0" smtClean="0">
                <a:solidFill>
                  <a:schemeClr val="bg1">
                    <a:lumMod val="50000"/>
                  </a:schemeClr>
                </a:solidFill>
                <a:latin typeface="Open Sans"/>
              </a:rPr>
              <a:t>Unidad </a:t>
            </a:r>
            <a:r>
              <a:rPr lang="es-ES" sz="1400" b="1" dirty="0">
                <a:solidFill>
                  <a:schemeClr val="bg1">
                    <a:lumMod val="50000"/>
                  </a:schemeClr>
                </a:solidFill>
                <a:latin typeface="Open Sans"/>
              </a:rPr>
              <a:t>1.2. Los entrenadores como trabajo emocional</a:t>
            </a:r>
            <a:r>
              <a:rPr lang="es-ES" sz="1400" dirty="0"/>
              <a:t>.</a:t>
            </a:r>
          </a:p>
        </p:txBody>
      </p:sp>
      <p:sp>
        <p:nvSpPr>
          <p:cNvPr id="3" name="Rectángulo 2"/>
          <p:cNvSpPr/>
          <p:nvPr/>
        </p:nvSpPr>
        <p:spPr>
          <a:xfrm>
            <a:off x="818685" y="1257521"/>
            <a:ext cx="6030416" cy="2062103"/>
          </a:xfrm>
          <a:prstGeom prst="rect">
            <a:avLst/>
          </a:prstGeom>
        </p:spPr>
        <p:txBody>
          <a:bodyPr wrap="square">
            <a:spAutoFit/>
          </a:bodyPr>
          <a:lstStyle/>
          <a:p>
            <a:pPr marL="285750" indent="-285750" algn="just">
              <a:buFont typeface="Arial" panose="020B0604020202020204" pitchFamily="34" charset="0"/>
              <a:buChar char="•"/>
            </a:pPr>
            <a:r>
              <a:rPr lang="es-ES" sz="1600" dirty="0">
                <a:solidFill>
                  <a:schemeClr val="bg1">
                    <a:lumMod val="50000"/>
                  </a:schemeClr>
                </a:solidFill>
                <a:latin typeface="Open Sans"/>
              </a:rPr>
              <a:t>Se espera que los entrenadores controlen sus emociones mientras trabajan con los atletas y los padres:</a:t>
            </a:r>
          </a:p>
          <a:p>
            <a:pPr marL="285750" indent="-285750" algn="just">
              <a:buFont typeface="Arial" panose="020B0604020202020204" pitchFamily="34" charset="0"/>
              <a:buChar char="•"/>
            </a:pPr>
            <a:r>
              <a:rPr lang="es-ES" sz="1600" dirty="0">
                <a:solidFill>
                  <a:schemeClr val="bg1">
                    <a:lumMod val="50000"/>
                  </a:schemeClr>
                </a:solidFill>
                <a:latin typeface="Open Sans"/>
              </a:rPr>
              <a:t>Visualización emocional de </a:t>
            </a:r>
            <a:r>
              <a:rPr lang="es-ES" sz="1600" dirty="0" smtClean="0">
                <a:solidFill>
                  <a:schemeClr val="bg1">
                    <a:lumMod val="50000"/>
                  </a:schemeClr>
                </a:solidFill>
                <a:latin typeface="Open Sans"/>
              </a:rPr>
              <a:t>las reglas - reglas </a:t>
            </a:r>
            <a:r>
              <a:rPr lang="es-ES" sz="1600" dirty="0">
                <a:solidFill>
                  <a:schemeClr val="bg1">
                    <a:lumMod val="50000"/>
                  </a:schemeClr>
                </a:solidFill>
                <a:latin typeface="Open Sans"/>
              </a:rPr>
              <a:t>sobre lo que se nos permite y no se nos permite </a:t>
            </a:r>
            <a:r>
              <a:rPr lang="es-ES" sz="1600" dirty="0" smtClean="0">
                <a:solidFill>
                  <a:schemeClr val="bg1">
                    <a:lumMod val="50000"/>
                  </a:schemeClr>
                </a:solidFill>
                <a:latin typeface="Open Sans"/>
              </a:rPr>
              <a:t>mostrar.</a:t>
            </a:r>
            <a:endParaRPr lang="es-ES" sz="1600" dirty="0">
              <a:solidFill>
                <a:schemeClr val="bg1">
                  <a:lumMod val="50000"/>
                </a:schemeClr>
              </a:solidFill>
              <a:latin typeface="Open Sans"/>
            </a:endParaRPr>
          </a:p>
          <a:p>
            <a:pPr marL="285750" indent="-285750" algn="just">
              <a:buFont typeface="Arial" panose="020B0604020202020204" pitchFamily="34" charset="0"/>
              <a:buChar char="•"/>
            </a:pPr>
            <a:r>
              <a:rPr lang="es-ES" sz="1600" dirty="0">
                <a:solidFill>
                  <a:schemeClr val="bg1">
                    <a:lumMod val="50000"/>
                  </a:schemeClr>
                </a:solidFill>
                <a:latin typeface="Open Sans"/>
              </a:rPr>
              <a:t>Acción de disonancia </a:t>
            </a:r>
            <a:r>
              <a:rPr lang="es-ES" sz="1600" dirty="0" smtClean="0">
                <a:solidFill>
                  <a:schemeClr val="bg1">
                    <a:lumMod val="50000"/>
                  </a:schemeClr>
                </a:solidFill>
                <a:latin typeface="Open Sans"/>
              </a:rPr>
              <a:t>deliberativa - estrategia </a:t>
            </a:r>
            <a:r>
              <a:rPr lang="es-ES" sz="1600" dirty="0">
                <a:solidFill>
                  <a:schemeClr val="bg1">
                    <a:lumMod val="50000"/>
                  </a:schemeClr>
                </a:solidFill>
                <a:latin typeface="Open Sans"/>
              </a:rPr>
              <a:t>para alinear las emociones con demostraciones emocionales</a:t>
            </a:r>
          </a:p>
          <a:p>
            <a:pPr marL="742950" lvl="1" indent="-285750" algn="just">
              <a:buFont typeface="Arial" panose="020B0604020202020204" pitchFamily="34" charset="0"/>
              <a:buChar char="•"/>
            </a:pPr>
            <a:r>
              <a:rPr lang="es-ES" sz="1600" dirty="0" smtClean="0">
                <a:solidFill>
                  <a:schemeClr val="bg1">
                    <a:lumMod val="50000"/>
                  </a:schemeClr>
                </a:solidFill>
                <a:latin typeface="Open Sans"/>
              </a:rPr>
              <a:t>Acción superficial</a:t>
            </a:r>
            <a:endParaRPr lang="es-ES" sz="1600" dirty="0">
              <a:solidFill>
                <a:schemeClr val="bg1">
                  <a:lumMod val="50000"/>
                </a:schemeClr>
              </a:solidFill>
              <a:latin typeface="Open Sans"/>
            </a:endParaRPr>
          </a:p>
          <a:p>
            <a:pPr marL="742950" lvl="1" indent="-285750" algn="just">
              <a:buFont typeface="Arial" panose="020B0604020202020204" pitchFamily="34" charset="0"/>
              <a:buChar char="•"/>
            </a:pPr>
            <a:r>
              <a:rPr lang="es-ES" sz="1600" dirty="0">
                <a:solidFill>
                  <a:schemeClr val="bg1">
                    <a:lumMod val="50000"/>
                  </a:schemeClr>
                </a:solidFill>
                <a:latin typeface="Open Sans"/>
              </a:rPr>
              <a:t>Acción profunda</a:t>
            </a:r>
          </a:p>
        </p:txBody>
      </p:sp>
    </p:spTree>
    <p:extLst>
      <p:ext uri="{BB962C8B-B14F-4D97-AF65-F5344CB8AC3E}">
        <p14:creationId xmlns:p14="http://schemas.microsoft.com/office/powerpoint/2010/main" val="10731211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373252" y="43058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1" algn="l"/>
            <a:endParaRPr lang="en-US" dirty="0">
              <a:solidFill>
                <a:prstClr val="black">
                  <a:lumMod val="50000"/>
                  <a:lumOff val="50000"/>
                </a:prstClr>
              </a:solidFill>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2" name="Rectángulo 1"/>
          <p:cNvSpPr/>
          <p:nvPr/>
        </p:nvSpPr>
        <p:spPr>
          <a:xfrm>
            <a:off x="689932" y="155245"/>
            <a:ext cx="5322227" cy="307777"/>
          </a:xfrm>
          <a:prstGeom prst="rect">
            <a:avLst/>
          </a:prstGeom>
        </p:spPr>
        <p:txBody>
          <a:bodyPr wrap="square">
            <a:spAutoFit/>
          </a:bodyPr>
          <a:lstStyle/>
          <a:p>
            <a:r>
              <a:rPr lang="es-ES" sz="1400" dirty="0">
                <a:solidFill>
                  <a:schemeClr val="bg1">
                    <a:lumMod val="50000"/>
                  </a:schemeClr>
                </a:solidFill>
                <a:latin typeface="Open Sans"/>
              </a:rPr>
              <a:t>Unidad 1.2. Los entrenadores como trabajo </a:t>
            </a:r>
            <a:r>
              <a:rPr lang="es-ES" sz="1400" dirty="0" smtClean="0">
                <a:solidFill>
                  <a:schemeClr val="bg1">
                    <a:lumMod val="50000"/>
                  </a:schemeClr>
                </a:solidFill>
                <a:latin typeface="Open Sans"/>
              </a:rPr>
              <a:t>emocional</a:t>
            </a:r>
            <a:r>
              <a:rPr lang="es-ES" sz="1400" dirty="0">
                <a:solidFill>
                  <a:schemeClr val="bg1">
                    <a:lumMod val="50000"/>
                  </a:schemeClr>
                </a:solidFill>
                <a:latin typeface="Open Sans"/>
              </a:rPr>
              <a:t>.</a:t>
            </a:r>
          </a:p>
        </p:txBody>
      </p:sp>
      <p:sp>
        <p:nvSpPr>
          <p:cNvPr id="3" name="Rectángulo 2"/>
          <p:cNvSpPr/>
          <p:nvPr/>
        </p:nvSpPr>
        <p:spPr>
          <a:xfrm>
            <a:off x="2555776" y="653744"/>
            <a:ext cx="4038285" cy="369332"/>
          </a:xfrm>
          <a:prstGeom prst="rect">
            <a:avLst/>
          </a:prstGeom>
        </p:spPr>
        <p:txBody>
          <a:bodyPr wrap="none">
            <a:spAutoFit/>
          </a:bodyPr>
          <a:lstStyle/>
          <a:p>
            <a:r>
              <a:rPr lang="es-ES" b="1" dirty="0">
                <a:solidFill>
                  <a:schemeClr val="bg1">
                    <a:lumMod val="50000"/>
                  </a:schemeClr>
                </a:solidFill>
                <a:latin typeface="Open Sans"/>
              </a:rPr>
              <a:t>Reglas de visualización </a:t>
            </a:r>
            <a:r>
              <a:rPr lang="es-ES" b="1" dirty="0" smtClean="0">
                <a:solidFill>
                  <a:schemeClr val="bg1">
                    <a:lumMod val="50000"/>
                  </a:schemeClr>
                </a:solidFill>
                <a:latin typeface="Open Sans"/>
              </a:rPr>
              <a:t>emocional</a:t>
            </a:r>
            <a:endParaRPr lang="es-ES" dirty="0"/>
          </a:p>
        </p:txBody>
      </p:sp>
      <p:sp>
        <p:nvSpPr>
          <p:cNvPr id="5" name="Rectángulo 4"/>
          <p:cNvSpPr/>
          <p:nvPr/>
        </p:nvSpPr>
        <p:spPr>
          <a:xfrm>
            <a:off x="794820" y="1453591"/>
            <a:ext cx="7560195" cy="2308324"/>
          </a:xfrm>
          <a:prstGeom prst="rect">
            <a:avLst/>
          </a:prstGeom>
        </p:spPr>
        <p:txBody>
          <a:bodyPr wrap="square">
            <a:spAutoFit/>
          </a:bodyPr>
          <a:lstStyle/>
          <a:p>
            <a:pPr marL="285750" indent="-285750" algn="just">
              <a:buFont typeface="Arial" pitchFamily="34" charset="0"/>
              <a:buChar char="•"/>
            </a:pPr>
            <a:r>
              <a:rPr lang="es-ES" dirty="0" smtClean="0">
                <a:solidFill>
                  <a:schemeClr val="bg1">
                    <a:lumMod val="50000"/>
                  </a:schemeClr>
                </a:solidFill>
                <a:latin typeface="Open Sans"/>
              </a:rPr>
              <a:t>Todos </a:t>
            </a:r>
            <a:r>
              <a:rPr lang="es-ES" dirty="0">
                <a:solidFill>
                  <a:schemeClr val="bg1">
                    <a:lumMod val="50000"/>
                  </a:schemeClr>
                </a:solidFill>
                <a:latin typeface="Open Sans"/>
              </a:rPr>
              <a:t>los roles sociales están definidos por reglas de </a:t>
            </a:r>
            <a:r>
              <a:rPr lang="es-ES" dirty="0" smtClean="0">
                <a:solidFill>
                  <a:schemeClr val="bg1">
                    <a:lumMod val="50000"/>
                  </a:schemeClr>
                </a:solidFill>
                <a:latin typeface="Open Sans"/>
              </a:rPr>
              <a:t>comportamiento</a:t>
            </a:r>
            <a:endParaRPr lang="es-ES" dirty="0">
              <a:solidFill>
                <a:schemeClr val="bg1">
                  <a:lumMod val="50000"/>
                </a:schemeClr>
              </a:solidFill>
              <a:latin typeface="Open Sans"/>
            </a:endParaRPr>
          </a:p>
          <a:p>
            <a:pPr marL="285750" indent="-285750" algn="just">
              <a:buFont typeface="Arial" pitchFamily="34" charset="0"/>
              <a:buChar char="•"/>
            </a:pPr>
            <a:r>
              <a:rPr lang="es-ES" dirty="0">
                <a:solidFill>
                  <a:schemeClr val="bg1">
                    <a:lumMod val="50000"/>
                  </a:schemeClr>
                </a:solidFill>
                <a:latin typeface="Open Sans"/>
              </a:rPr>
              <a:t>Las reglas emocionales comunes son:</a:t>
            </a:r>
          </a:p>
          <a:p>
            <a:pPr marL="1200150" lvl="2" indent="-285750" algn="just">
              <a:buFont typeface="Wingdings" panose="05000000000000000000" pitchFamily="2" charset="2"/>
              <a:buChar char="§"/>
            </a:pPr>
            <a:r>
              <a:rPr lang="es-ES" dirty="0" smtClean="0">
                <a:solidFill>
                  <a:schemeClr val="bg1">
                    <a:lumMod val="50000"/>
                  </a:schemeClr>
                </a:solidFill>
                <a:latin typeface="Open Sans"/>
              </a:rPr>
              <a:t>Cuidar </a:t>
            </a:r>
            <a:r>
              <a:rPr lang="es-ES" dirty="0">
                <a:solidFill>
                  <a:schemeClr val="bg1">
                    <a:lumMod val="50000"/>
                  </a:schemeClr>
                </a:solidFill>
                <a:latin typeface="Open Sans"/>
              </a:rPr>
              <a:t>a los deportistas y </a:t>
            </a:r>
            <a:r>
              <a:rPr lang="es-ES" dirty="0" smtClean="0">
                <a:solidFill>
                  <a:schemeClr val="bg1">
                    <a:lumMod val="50000"/>
                  </a:schemeClr>
                </a:solidFill>
                <a:latin typeface="Open Sans"/>
              </a:rPr>
              <a:t>mostrarles </a:t>
            </a:r>
            <a:r>
              <a:rPr lang="es-ES" dirty="0">
                <a:solidFill>
                  <a:schemeClr val="bg1">
                    <a:lumMod val="50000"/>
                  </a:schemeClr>
                </a:solidFill>
                <a:latin typeface="Open Sans"/>
              </a:rPr>
              <a:t>entusiasmo.</a:t>
            </a:r>
          </a:p>
          <a:p>
            <a:pPr marL="1200150" lvl="2" indent="-285750" algn="just">
              <a:buFont typeface="Wingdings" panose="05000000000000000000" pitchFamily="2" charset="2"/>
              <a:buChar char="§"/>
            </a:pPr>
            <a:r>
              <a:rPr lang="es-ES" dirty="0">
                <a:solidFill>
                  <a:schemeClr val="bg1">
                    <a:lumMod val="50000"/>
                  </a:schemeClr>
                </a:solidFill>
                <a:latin typeface="Open Sans"/>
              </a:rPr>
              <a:t>Expresar siempre gran entusiasmo y pasión por el coaching.</a:t>
            </a:r>
          </a:p>
          <a:p>
            <a:pPr marL="1200150" lvl="2" indent="-285750" algn="just">
              <a:buFont typeface="Wingdings" panose="05000000000000000000" pitchFamily="2" charset="2"/>
              <a:buChar char="§"/>
            </a:pPr>
            <a:r>
              <a:rPr lang="es-ES" dirty="0" smtClean="0">
                <a:solidFill>
                  <a:schemeClr val="bg1">
                    <a:lumMod val="50000"/>
                  </a:schemeClr>
                </a:solidFill>
                <a:latin typeface="Open Sans"/>
              </a:rPr>
              <a:t>Evitar </a:t>
            </a:r>
            <a:r>
              <a:rPr lang="es-ES" dirty="0">
                <a:solidFill>
                  <a:schemeClr val="bg1">
                    <a:lumMod val="50000"/>
                  </a:schemeClr>
                </a:solidFill>
                <a:latin typeface="Open Sans"/>
              </a:rPr>
              <a:t>las emociones extremas (rabia, ira intensa, demasiada alegría, ...)</a:t>
            </a:r>
          </a:p>
          <a:p>
            <a:pPr marL="1200150" lvl="2" indent="-285750" algn="just">
              <a:buFont typeface="Wingdings" panose="05000000000000000000" pitchFamily="2" charset="2"/>
              <a:buChar char="§"/>
            </a:pPr>
            <a:r>
              <a:rPr lang="es-ES" dirty="0">
                <a:solidFill>
                  <a:schemeClr val="bg1">
                    <a:lumMod val="50000"/>
                  </a:schemeClr>
                </a:solidFill>
                <a:latin typeface="Open Sans"/>
              </a:rPr>
              <a:t>Mostrar el amor por el trabajo todo el tiempo.</a:t>
            </a:r>
          </a:p>
        </p:txBody>
      </p:sp>
    </p:spTree>
    <p:extLst>
      <p:ext uri="{BB962C8B-B14F-4D97-AF65-F5344CB8AC3E}">
        <p14:creationId xmlns:p14="http://schemas.microsoft.com/office/powerpoint/2010/main" val="134463996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34724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4724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bs-Latn-BA" sz="1800" dirty="0">
              <a:solidFill>
                <a:prstClr val="black">
                  <a:lumMod val="50000"/>
                  <a:lumOff val="50000"/>
                </a:prstClr>
              </a:solidFill>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0"/>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s-ES" sz="1800" dirty="0" smtClean="0"/>
              <a:t>Tiempo de pensar</a:t>
            </a:r>
            <a:endParaRPr lang="bs-Latn-BA" sz="1800" dirty="0"/>
          </a:p>
        </p:txBody>
      </p:sp>
      <p:sp>
        <p:nvSpPr>
          <p:cNvPr id="2" name="Rectángulo 1"/>
          <p:cNvSpPr/>
          <p:nvPr/>
        </p:nvSpPr>
        <p:spPr>
          <a:xfrm>
            <a:off x="827584" y="178761"/>
            <a:ext cx="4896544" cy="307777"/>
          </a:xfrm>
          <a:prstGeom prst="rect">
            <a:avLst/>
          </a:prstGeom>
        </p:spPr>
        <p:txBody>
          <a:bodyPr wrap="square">
            <a:spAutoFit/>
          </a:bodyPr>
          <a:lstStyle/>
          <a:p>
            <a:r>
              <a:rPr lang="es-ES" sz="1400" b="1" dirty="0">
                <a:solidFill>
                  <a:schemeClr val="bg1">
                    <a:lumMod val="50000"/>
                  </a:schemeClr>
                </a:solidFill>
                <a:latin typeface="Open Sans"/>
              </a:rPr>
              <a:t>Unidad 1.2. Los entrenadores como trabajo emocional</a:t>
            </a:r>
            <a:r>
              <a:rPr lang="es-ES" sz="1400" dirty="0"/>
              <a:t>.</a:t>
            </a:r>
          </a:p>
        </p:txBody>
      </p:sp>
      <p:sp>
        <p:nvSpPr>
          <p:cNvPr id="3" name="Rectángulo 2"/>
          <p:cNvSpPr/>
          <p:nvPr/>
        </p:nvSpPr>
        <p:spPr>
          <a:xfrm>
            <a:off x="1905539" y="1563638"/>
            <a:ext cx="5996613" cy="1815882"/>
          </a:xfrm>
          <a:prstGeom prst="rect">
            <a:avLst/>
          </a:prstGeom>
        </p:spPr>
        <p:txBody>
          <a:bodyPr wrap="square">
            <a:spAutoFit/>
          </a:bodyPr>
          <a:lstStyle/>
          <a:p>
            <a:r>
              <a:rPr lang="es-ES" sz="1600" dirty="0" smtClean="0">
                <a:solidFill>
                  <a:schemeClr val="bg1">
                    <a:lumMod val="50000"/>
                  </a:schemeClr>
                </a:solidFill>
                <a:latin typeface="Open Sans"/>
              </a:rPr>
              <a:t>¿Cuáles </a:t>
            </a:r>
            <a:r>
              <a:rPr lang="es-ES" sz="1600" dirty="0">
                <a:solidFill>
                  <a:schemeClr val="bg1">
                    <a:lumMod val="50000"/>
                  </a:schemeClr>
                </a:solidFill>
                <a:latin typeface="Open Sans"/>
              </a:rPr>
              <a:t>son algunas reglas emocionales en las que puedes pensar?</a:t>
            </a:r>
          </a:p>
          <a:p>
            <a:endParaRPr lang="es-ES" sz="1600" dirty="0">
              <a:solidFill>
                <a:schemeClr val="bg1">
                  <a:lumMod val="50000"/>
                </a:schemeClr>
              </a:solidFill>
              <a:latin typeface="Open Sans"/>
            </a:endParaRPr>
          </a:p>
          <a:p>
            <a:r>
              <a:rPr lang="es-ES" sz="1600" dirty="0">
                <a:solidFill>
                  <a:schemeClr val="bg1">
                    <a:lumMod val="50000"/>
                  </a:schemeClr>
                </a:solidFill>
                <a:latin typeface="Open Sans"/>
              </a:rPr>
              <a:t>¿Qué tan difícil o fácil es cumplir?</a:t>
            </a:r>
          </a:p>
          <a:p>
            <a:endParaRPr lang="es-ES" sz="1600" dirty="0">
              <a:solidFill>
                <a:schemeClr val="bg1">
                  <a:lumMod val="50000"/>
                </a:schemeClr>
              </a:solidFill>
              <a:latin typeface="Open Sans"/>
            </a:endParaRPr>
          </a:p>
          <a:p>
            <a:r>
              <a:rPr lang="es-ES" sz="1600" dirty="0">
                <a:solidFill>
                  <a:schemeClr val="bg1">
                    <a:lumMod val="50000"/>
                  </a:schemeClr>
                </a:solidFill>
                <a:latin typeface="Open Sans"/>
              </a:rPr>
              <a:t>¿Qué factores influyen en la preparación y la capacidad para seguir estas reglas?</a:t>
            </a:r>
          </a:p>
        </p:txBody>
      </p:sp>
    </p:spTree>
    <p:extLst>
      <p:ext uri="{BB962C8B-B14F-4D97-AF65-F5344CB8AC3E}">
        <p14:creationId xmlns:p14="http://schemas.microsoft.com/office/powerpoint/2010/main" val="98909357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361" y="4393282"/>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380184" y="4393282"/>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344816" cy="266429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bs-Latn-BA" sz="1800" dirty="0">
              <a:solidFill>
                <a:prstClr val="black">
                  <a:lumMod val="50000"/>
                  <a:lumOff val="50000"/>
                </a:prstClr>
              </a:solidFill>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2" y="184496"/>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pPr>
            <a:r>
              <a:rPr lang="es-ES" sz="1400" b="1" dirty="0">
                <a:solidFill>
                  <a:schemeClr val="bg1">
                    <a:lumMod val="50000"/>
                  </a:schemeClr>
                </a:solidFill>
                <a:latin typeface="Open Sans"/>
              </a:rPr>
              <a:t>Unidad 1.2. Los entrenadores como trabajo emocional</a:t>
            </a:r>
            <a:r>
              <a:rPr lang="es-ES" sz="1400" dirty="0"/>
              <a:t>.</a:t>
            </a:r>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771550"/>
            <a:ext cx="7787208" cy="42860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2" name="Rectángulo 1"/>
          <p:cNvSpPr/>
          <p:nvPr/>
        </p:nvSpPr>
        <p:spPr>
          <a:xfrm>
            <a:off x="3098005" y="789211"/>
            <a:ext cx="2710999" cy="369332"/>
          </a:xfrm>
          <a:prstGeom prst="rect">
            <a:avLst/>
          </a:prstGeom>
        </p:spPr>
        <p:txBody>
          <a:bodyPr wrap="none">
            <a:spAutoFit/>
          </a:bodyPr>
          <a:lstStyle/>
          <a:p>
            <a:r>
              <a:rPr lang="es-ES" b="1" dirty="0" smtClean="0">
                <a:solidFill>
                  <a:schemeClr val="bg1">
                    <a:lumMod val="50000"/>
                  </a:schemeClr>
                </a:solidFill>
                <a:latin typeface="Open Sans"/>
              </a:rPr>
              <a:t>Acciones Superficiales</a:t>
            </a:r>
            <a:endParaRPr lang="es-ES" b="1" dirty="0">
              <a:solidFill>
                <a:schemeClr val="bg1">
                  <a:lumMod val="50000"/>
                </a:schemeClr>
              </a:solidFill>
              <a:latin typeface="Open Sans"/>
            </a:endParaRPr>
          </a:p>
        </p:txBody>
      </p:sp>
      <p:sp>
        <p:nvSpPr>
          <p:cNvPr id="3" name="Rectángulo 2"/>
          <p:cNvSpPr/>
          <p:nvPr/>
        </p:nvSpPr>
        <p:spPr>
          <a:xfrm>
            <a:off x="684212" y="1631754"/>
            <a:ext cx="7272163" cy="2308324"/>
          </a:xfrm>
          <a:prstGeom prst="rect">
            <a:avLst/>
          </a:prstGeom>
        </p:spPr>
        <p:txBody>
          <a:bodyPr wrap="square">
            <a:spAutoFit/>
          </a:bodyPr>
          <a:lstStyle/>
          <a:p>
            <a:pPr marL="285750" indent="-285750">
              <a:buFont typeface="Arial" pitchFamily="34" charset="0"/>
              <a:buChar char="•"/>
            </a:pPr>
            <a:r>
              <a:rPr lang="es-ES" sz="1600" dirty="0">
                <a:solidFill>
                  <a:schemeClr val="bg1">
                    <a:lumMod val="50000"/>
                  </a:schemeClr>
                </a:solidFill>
                <a:latin typeface="Open Sans"/>
              </a:rPr>
              <a:t>El sentimiento individual es diferente de la emoción que se requiere - no hay ajuste del sentimiento interno</a:t>
            </a:r>
          </a:p>
          <a:p>
            <a:pPr marL="285750" indent="-285750">
              <a:buFont typeface="Arial" pitchFamily="34" charset="0"/>
              <a:buChar char="•"/>
            </a:pPr>
            <a:r>
              <a:rPr lang="es-ES" sz="1600" dirty="0">
                <a:solidFill>
                  <a:schemeClr val="bg1">
                    <a:lumMod val="50000"/>
                  </a:schemeClr>
                </a:solidFill>
                <a:latin typeface="Open Sans"/>
              </a:rPr>
              <a:t>El individuo realiza el comportamiento emocional externo requerido.</a:t>
            </a:r>
          </a:p>
          <a:p>
            <a:pPr marL="285750" indent="-285750">
              <a:buFont typeface="Arial" pitchFamily="34" charset="0"/>
              <a:buChar char="•"/>
            </a:pPr>
            <a:r>
              <a:rPr lang="es-ES" sz="1600" dirty="0">
                <a:solidFill>
                  <a:schemeClr val="bg1">
                    <a:lumMod val="50000"/>
                  </a:schemeClr>
                </a:solidFill>
                <a:latin typeface="Open Sans"/>
              </a:rPr>
              <a:t>Tipo de pretensión emocional.</a:t>
            </a:r>
          </a:p>
          <a:p>
            <a:pPr marL="285750" indent="-285750">
              <a:buFont typeface="Arial" pitchFamily="34" charset="0"/>
              <a:buChar char="•"/>
            </a:pPr>
            <a:r>
              <a:rPr lang="es-ES" sz="1600" dirty="0">
                <a:solidFill>
                  <a:schemeClr val="bg1">
                    <a:lumMod val="50000"/>
                  </a:schemeClr>
                </a:solidFill>
                <a:latin typeface="Open Sans"/>
              </a:rPr>
              <a:t>Ejemplo: elogiar a todos y cada uno de los niños por el mismo desempeño; los elogiamos con entusiasmo, pero no significa que lo sintamos como tal</a:t>
            </a:r>
          </a:p>
          <a:p>
            <a:pPr marL="285750" indent="-285750">
              <a:buFont typeface="Arial" pitchFamily="34" charset="0"/>
              <a:buChar char="•"/>
            </a:pPr>
            <a:endParaRPr lang="es-ES" sz="1600" dirty="0">
              <a:solidFill>
                <a:schemeClr val="bg1">
                  <a:lumMod val="50000"/>
                </a:schemeClr>
              </a:solidFill>
              <a:latin typeface="Open Sans"/>
            </a:endParaRPr>
          </a:p>
          <a:p>
            <a:pPr marL="285750" indent="-285750">
              <a:buFont typeface="Arial" pitchFamily="34" charset="0"/>
              <a:buChar char="•"/>
            </a:pPr>
            <a:r>
              <a:rPr lang="es-ES" sz="1600" dirty="0">
                <a:solidFill>
                  <a:schemeClr val="bg1">
                    <a:lumMod val="50000"/>
                  </a:schemeClr>
                </a:solidFill>
                <a:latin typeface="Open Sans"/>
              </a:rPr>
              <a:t>¿Puedes pensar en alguna situación en la que utilices la actuación superficial</a:t>
            </a:r>
            <a:r>
              <a:rPr lang="es-ES" sz="1600" dirty="0">
                <a:solidFill>
                  <a:schemeClr val="bg1">
                    <a:lumMod val="50000"/>
                  </a:schemeClr>
                </a:solidFill>
              </a:rPr>
              <a:t>?</a:t>
            </a:r>
          </a:p>
        </p:txBody>
      </p:sp>
    </p:spTree>
    <p:extLst>
      <p:ext uri="{BB962C8B-B14F-4D97-AF65-F5344CB8AC3E}">
        <p14:creationId xmlns:p14="http://schemas.microsoft.com/office/powerpoint/2010/main" val="291725765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1600" y="267494"/>
            <a:ext cx="6400800" cy="432048"/>
          </a:xfrm>
        </p:spPr>
        <p:txBody>
          <a:bodyPr/>
          <a:lstStyle/>
          <a:p>
            <a:r>
              <a:rPr lang="hu-HU" dirty="0" smtClean="0"/>
              <a:t>Contact</a:t>
            </a:r>
            <a:r>
              <a:rPr lang="es-ES" dirty="0"/>
              <a:t>o</a:t>
            </a:r>
            <a:endParaRPr lang="it-IT" dirty="0"/>
          </a:p>
        </p:txBody>
      </p:sp>
      <p:sp>
        <p:nvSpPr>
          <p:cNvPr id="3" name="Sottotitolo 2"/>
          <p:cNvSpPr>
            <a:spLocks noGrp="1"/>
          </p:cNvSpPr>
          <p:nvPr>
            <p:ph type="subTitle" idx="1"/>
          </p:nvPr>
        </p:nvSpPr>
        <p:spPr>
          <a:xfrm>
            <a:off x="1384603" y="1059582"/>
            <a:ext cx="6400800" cy="914400"/>
          </a:xfrm>
        </p:spPr>
        <p:txBody>
          <a:bodyPr>
            <a:noAutofit/>
          </a:bodyPr>
          <a:lstStyle/>
          <a:p>
            <a:r>
              <a:rPr lang="de-AT" sz="2000" dirty="0"/>
              <a:t>COORDINADOR DEL </a:t>
            </a:r>
            <a:r>
              <a:rPr lang="de-AT" sz="2000" dirty="0" smtClean="0"/>
              <a:t>PROYECTO</a:t>
            </a:r>
          </a:p>
          <a:p>
            <a:r>
              <a:rPr lang="de-AT" sz="2000" dirty="0" smtClean="0"/>
              <a:t>UNIVERSIDAD DEPORTIVA LITUANA</a:t>
            </a:r>
          </a:p>
          <a:p>
            <a:r>
              <a:rPr lang="de-AT" sz="2000" dirty="0" smtClean="0"/>
              <a:t>Assoc</a:t>
            </a:r>
            <a:r>
              <a:rPr lang="de-AT" sz="2000" dirty="0"/>
              <a:t>. Prof. Dr. Rasa Kreivyte</a:t>
            </a:r>
          </a:p>
          <a:p>
            <a:r>
              <a:rPr lang="de-AT" sz="2000" dirty="0">
                <a:hlinkClick r:id="rId2"/>
              </a:rPr>
              <a:t>rasa.kreivyte@lsu.lt</a:t>
            </a:r>
            <a:endParaRPr lang="de-AT" sz="2000" dirty="0"/>
          </a:p>
          <a:p>
            <a:endParaRPr lang="de-AT" sz="2000" dirty="0"/>
          </a:p>
        </p:txBody>
      </p:sp>
      <p:sp>
        <p:nvSpPr>
          <p:cNvPr id="5" name="Rectangle 4">
            <a:extLst>
              <a:ext uri="{FF2B5EF4-FFF2-40B4-BE49-F238E27FC236}">
                <a16:creationId xmlns:a16="http://schemas.microsoft.com/office/drawing/2014/main" id="{CE90D4A3-4C51-4185-80C6-60B73B7637A1}"/>
              </a:ext>
            </a:extLst>
          </p:cNvPr>
          <p:cNvSpPr/>
          <p:nvPr/>
        </p:nvSpPr>
        <p:spPr>
          <a:xfrm>
            <a:off x="2564001" y="2787774"/>
            <a:ext cx="4042004" cy="923330"/>
          </a:xfrm>
          <a:prstGeom prst="rect">
            <a:avLst/>
          </a:prstGeom>
        </p:spPr>
        <p:txBody>
          <a:bodyPr wrap="none">
            <a:spAutoFit/>
          </a:bodyPr>
          <a:lstStyle/>
          <a:p>
            <a:endParaRPr lang="de-AT" dirty="0">
              <a:solidFill>
                <a:schemeClr val="bg1">
                  <a:lumMod val="50000"/>
                </a:schemeClr>
              </a:solidFill>
              <a:latin typeface="Open Sans"/>
            </a:endParaRPr>
          </a:p>
          <a:p>
            <a:r>
              <a:rPr lang="de-AT" dirty="0" smtClean="0">
                <a:solidFill>
                  <a:schemeClr val="bg1">
                    <a:lumMod val="50000"/>
                  </a:schemeClr>
                </a:solidFill>
                <a:latin typeface="Open Sans"/>
              </a:rPr>
              <a:t>Página web </a:t>
            </a:r>
            <a:r>
              <a:rPr lang="de-AT" dirty="0">
                <a:solidFill>
                  <a:schemeClr val="bg1">
                    <a:lumMod val="50000"/>
                  </a:schemeClr>
                </a:solidFill>
                <a:latin typeface="Open Sans"/>
              </a:rPr>
              <a:t>– </a:t>
            </a:r>
            <a:r>
              <a:rPr lang="de-AT" dirty="0">
                <a:solidFill>
                  <a:schemeClr val="bg1">
                    <a:lumMod val="50000"/>
                  </a:schemeClr>
                </a:solidFill>
                <a:latin typeface="Open Sans"/>
                <a:hlinkClick r:id="rId3"/>
              </a:rPr>
              <a:t>www.sportsave.eu</a:t>
            </a:r>
            <a:endParaRPr lang="de-AT" dirty="0">
              <a:solidFill>
                <a:schemeClr val="bg1">
                  <a:lumMod val="50000"/>
                </a:schemeClr>
              </a:solidFill>
              <a:latin typeface="Open Sans"/>
            </a:endParaRPr>
          </a:p>
          <a:p>
            <a:r>
              <a:rPr lang="de-AT" dirty="0">
                <a:solidFill>
                  <a:schemeClr val="bg1">
                    <a:lumMod val="50000"/>
                  </a:schemeClr>
                </a:solidFill>
                <a:latin typeface="Open Sans"/>
              </a:rPr>
              <a:t>Moodle - </a:t>
            </a:r>
            <a:r>
              <a:rPr lang="de-AT" dirty="0">
                <a:solidFill>
                  <a:schemeClr val="bg1">
                    <a:lumMod val="50000"/>
                  </a:schemeClr>
                </a:solidFill>
                <a:latin typeface="Open Sans"/>
                <a:hlinkClick r:id="rId4"/>
              </a:rPr>
              <a:t>http://moodle.sportsave.eu/</a:t>
            </a:r>
            <a:endParaRPr lang="de-AT" dirty="0">
              <a:solidFill>
                <a:schemeClr val="bg1">
                  <a:lumMod val="50000"/>
                </a:schemeClr>
              </a:solidFill>
              <a:latin typeface="Open Sans"/>
            </a:endParaRPr>
          </a:p>
        </p:txBody>
      </p:sp>
      <p:pic>
        <p:nvPicPr>
          <p:cNvPr id="6" name="Picture 4" descr="C:\Users\Alex\Desktop\Loghi progetto\Erasmus+\eu_flag_co_funded_vect_pos_[cmyk]_right-[Convertito].png">
            <a:extLst>
              <a:ext uri="{FF2B5EF4-FFF2-40B4-BE49-F238E27FC236}">
                <a16:creationId xmlns:a16="http://schemas.microsoft.com/office/drawing/2014/main" id="{DB5B39F1-3799-4702-8C9D-BFEF5EE37C8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806E92CC-3A6B-4D08-B53D-EDACCD69DB51}"/>
              </a:ext>
            </a:extLst>
          </p:cNvPr>
          <p:cNvSpPr txBox="1"/>
          <p:nvPr/>
        </p:nvSpPr>
        <p:spPr>
          <a:xfrm>
            <a:off x="2411760" y="4258693"/>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374263761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800" dirty="0">
              <a:solidFill>
                <a:prstClr val="black">
                  <a:lumMod val="50000"/>
                  <a:lumOff val="50000"/>
                </a:prstClr>
              </a:solidFill>
            </a:endParaRPr>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894090"/>
            <a:ext cx="7787208" cy="30606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2" name="Rectángulo 1"/>
          <p:cNvSpPr/>
          <p:nvPr/>
        </p:nvSpPr>
        <p:spPr>
          <a:xfrm>
            <a:off x="754419" y="223029"/>
            <a:ext cx="6696909" cy="369332"/>
          </a:xfrm>
          <a:prstGeom prst="rect">
            <a:avLst/>
          </a:prstGeom>
        </p:spPr>
        <p:txBody>
          <a:bodyPr wrap="square">
            <a:spAutoFit/>
          </a:bodyPr>
          <a:lstStyle/>
          <a:p>
            <a:r>
              <a:rPr lang="es-ES" sz="1400" b="1" dirty="0">
                <a:solidFill>
                  <a:schemeClr val="bg1">
                    <a:lumMod val="50000"/>
                  </a:schemeClr>
                </a:solidFill>
                <a:latin typeface="Open Sans"/>
              </a:rPr>
              <a:t>Unidad 1.2. Los entrenadores como trabajo emocional</a:t>
            </a:r>
            <a:r>
              <a:rPr lang="es-ES" dirty="0"/>
              <a:t>.</a:t>
            </a:r>
          </a:p>
        </p:txBody>
      </p:sp>
      <p:sp>
        <p:nvSpPr>
          <p:cNvPr id="3" name="Rectángulo 2"/>
          <p:cNvSpPr/>
          <p:nvPr/>
        </p:nvSpPr>
        <p:spPr>
          <a:xfrm>
            <a:off x="3226551" y="737228"/>
            <a:ext cx="2416046" cy="369332"/>
          </a:xfrm>
          <a:prstGeom prst="rect">
            <a:avLst/>
          </a:prstGeom>
        </p:spPr>
        <p:txBody>
          <a:bodyPr wrap="none">
            <a:spAutoFit/>
          </a:bodyPr>
          <a:lstStyle/>
          <a:p>
            <a:r>
              <a:rPr lang="es-ES" b="1" dirty="0" smtClean="0">
                <a:solidFill>
                  <a:schemeClr val="bg1">
                    <a:lumMod val="50000"/>
                  </a:schemeClr>
                </a:solidFill>
                <a:latin typeface="Open Sans"/>
              </a:rPr>
              <a:t>Acciones Profundas</a:t>
            </a:r>
            <a:endParaRPr lang="es-ES" b="1" dirty="0">
              <a:solidFill>
                <a:schemeClr val="bg1">
                  <a:lumMod val="50000"/>
                </a:schemeClr>
              </a:solidFill>
              <a:latin typeface="Open Sans"/>
            </a:endParaRPr>
          </a:p>
        </p:txBody>
      </p:sp>
      <p:sp>
        <p:nvSpPr>
          <p:cNvPr id="4" name="Rectángulo 3"/>
          <p:cNvSpPr/>
          <p:nvPr/>
        </p:nvSpPr>
        <p:spPr>
          <a:xfrm>
            <a:off x="1259632" y="1454848"/>
            <a:ext cx="6480720" cy="2554545"/>
          </a:xfrm>
          <a:prstGeom prst="rect">
            <a:avLst/>
          </a:prstGeom>
        </p:spPr>
        <p:txBody>
          <a:bodyPr wrap="square">
            <a:spAutoFit/>
          </a:bodyPr>
          <a:lstStyle/>
          <a:p>
            <a:pPr marL="285750" indent="-285750" algn="just">
              <a:buFont typeface="Arial" panose="020B0604020202020204" pitchFamily="34" charset="0"/>
              <a:buChar char="•"/>
            </a:pPr>
            <a:r>
              <a:rPr lang="es-ES" sz="1600" dirty="0" smtClean="0">
                <a:solidFill>
                  <a:schemeClr val="bg1">
                    <a:lumMod val="50000"/>
                  </a:schemeClr>
                </a:solidFill>
                <a:latin typeface="Open Sans"/>
              </a:rPr>
              <a:t>Cuando </a:t>
            </a:r>
            <a:r>
              <a:rPr lang="es-ES" sz="1600" dirty="0">
                <a:solidFill>
                  <a:schemeClr val="bg1">
                    <a:lumMod val="50000"/>
                  </a:schemeClr>
                </a:solidFill>
                <a:latin typeface="Open Sans"/>
              </a:rPr>
              <a:t>los sentimientos individuales y los requisitos para la expresión de emociones son inconsistentes.</a:t>
            </a:r>
          </a:p>
          <a:p>
            <a:pPr marL="285750" indent="-285750" algn="just">
              <a:buFont typeface="Arial" panose="020B0604020202020204" pitchFamily="34" charset="0"/>
              <a:buChar char="•"/>
            </a:pPr>
            <a:r>
              <a:rPr lang="es-ES" sz="1600" dirty="0">
                <a:solidFill>
                  <a:schemeClr val="bg1">
                    <a:lumMod val="50000"/>
                  </a:schemeClr>
                </a:solidFill>
                <a:latin typeface="Open Sans"/>
              </a:rPr>
              <a:t>La persona cambia las emociones internas para alinear el sentimiento interno con las expresiones emocionales requeridas.</a:t>
            </a:r>
          </a:p>
          <a:p>
            <a:pPr marL="285750" indent="-285750" algn="just">
              <a:buFont typeface="Arial" panose="020B0604020202020204" pitchFamily="34" charset="0"/>
              <a:buChar char="•"/>
            </a:pPr>
            <a:r>
              <a:rPr lang="es-ES" sz="1600" u="sng" dirty="0">
                <a:solidFill>
                  <a:schemeClr val="bg1">
                    <a:lumMod val="50000"/>
                  </a:schemeClr>
                </a:solidFill>
                <a:latin typeface="Open Sans"/>
              </a:rPr>
              <a:t>Ejemplo</a:t>
            </a:r>
            <a:r>
              <a:rPr lang="es-ES" sz="1600" dirty="0">
                <a:solidFill>
                  <a:schemeClr val="bg1">
                    <a:lumMod val="50000"/>
                  </a:schemeClr>
                </a:solidFill>
                <a:latin typeface="Open Sans"/>
              </a:rPr>
              <a:t>: cuando el atleta comparte con nosotros algunas preocupaciones, tratamos de experimentar realmente el sentimiento para proporcionarle ayuda y consejo.</a:t>
            </a:r>
          </a:p>
          <a:p>
            <a:pPr marL="285750" indent="-285750" algn="just">
              <a:buFont typeface="Arial" panose="020B0604020202020204" pitchFamily="34" charset="0"/>
              <a:buChar char="•"/>
            </a:pPr>
            <a:endParaRPr lang="es-ES" sz="1600" dirty="0">
              <a:solidFill>
                <a:schemeClr val="bg1">
                  <a:lumMod val="50000"/>
                </a:schemeClr>
              </a:solidFill>
              <a:latin typeface="Open Sans"/>
            </a:endParaRPr>
          </a:p>
          <a:p>
            <a:pPr marL="285750" indent="-285750" algn="just">
              <a:buFont typeface="Arial" panose="020B0604020202020204" pitchFamily="34" charset="0"/>
              <a:buChar char="•"/>
            </a:pPr>
            <a:r>
              <a:rPr lang="es-ES" sz="1600" dirty="0">
                <a:solidFill>
                  <a:schemeClr val="bg1">
                    <a:lumMod val="50000"/>
                  </a:schemeClr>
                </a:solidFill>
                <a:latin typeface="Open Sans"/>
              </a:rPr>
              <a:t>¿Puedes pensar en alguna situación en la que uses la actuación </a:t>
            </a:r>
            <a:r>
              <a:rPr lang="es-ES" sz="1600" dirty="0" smtClean="0">
                <a:solidFill>
                  <a:schemeClr val="bg1">
                    <a:lumMod val="50000"/>
                  </a:schemeClr>
                </a:solidFill>
                <a:latin typeface="Open Sans"/>
              </a:rPr>
              <a:t>profunda?</a:t>
            </a:r>
            <a:endParaRPr lang="es-ES" dirty="0"/>
          </a:p>
        </p:txBody>
      </p:sp>
    </p:spTree>
    <p:extLst>
      <p:ext uri="{BB962C8B-B14F-4D97-AF65-F5344CB8AC3E}">
        <p14:creationId xmlns:p14="http://schemas.microsoft.com/office/powerpoint/2010/main" val="180202531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800" dirty="0">
              <a:solidFill>
                <a:prstClr val="black">
                  <a:lumMod val="50000"/>
                  <a:lumOff val="50000"/>
                </a:prstClr>
              </a:solidFill>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899592" y="733226"/>
            <a:ext cx="7787208" cy="466924"/>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2" name="Rectángulo 1"/>
          <p:cNvSpPr/>
          <p:nvPr/>
        </p:nvSpPr>
        <p:spPr>
          <a:xfrm>
            <a:off x="648971" y="203200"/>
            <a:ext cx="5472608" cy="307777"/>
          </a:xfrm>
          <a:prstGeom prst="rect">
            <a:avLst/>
          </a:prstGeom>
        </p:spPr>
        <p:txBody>
          <a:bodyPr wrap="square">
            <a:spAutoFit/>
          </a:bodyPr>
          <a:lstStyle/>
          <a:p>
            <a:r>
              <a:rPr lang="es-ES" sz="1400" b="1" dirty="0">
                <a:solidFill>
                  <a:schemeClr val="bg1">
                    <a:lumMod val="50000"/>
                  </a:schemeClr>
                </a:solidFill>
                <a:latin typeface="Open Sans"/>
              </a:rPr>
              <a:t>Unidad 1.2. Los entrenadores como trabajo emocional</a:t>
            </a:r>
            <a:endParaRPr lang="es-ES" dirty="0">
              <a:solidFill>
                <a:schemeClr val="bg1">
                  <a:lumMod val="50000"/>
                </a:schemeClr>
              </a:solidFill>
            </a:endParaRPr>
          </a:p>
        </p:txBody>
      </p:sp>
      <p:sp>
        <p:nvSpPr>
          <p:cNvPr id="3" name="Rectángulo 2"/>
          <p:cNvSpPr/>
          <p:nvPr/>
        </p:nvSpPr>
        <p:spPr>
          <a:xfrm>
            <a:off x="1923291" y="853688"/>
            <a:ext cx="5382443" cy="369332"/>
          </a:xfrm>
          <a:prstGeom prst="rect">
            <a:avLst/>
          </a:prstGeom>
        </p:spPr>
        <p:txBody>
          <a:bodyPr wrap="square">
            <a:spAutoFit/>
          </a:bodyPr>
          <a:lstStyle/>
          <a:p>
            <a:r>
              <a:rPr lang="es-ES" b="1" dirty="0">
                <a:solidFill>
                  <a:schemeClr val="bg1">
                    <a:lumMod val="50000"/>
                  </a:schemeClr>
                </a:solidFill>
                <a:latin typeface="Open Sans"/>
              </a:rPr>
              <a:t>Consecuencias de las tensiones emocionales.</a:t>
            </a:r>
          </a:p>
        </p:txBody>
      </p:sp>
      <p:sp>
        <p:nvSpPr>
          <p:cNvPr id="4" name="Rectángulo 3"/>
          <p:cNvSpPr/>
          <p:nvPr/>
        </p:nvSpPr>
        <p:spPr>
          <a:xfrm>
            <a:off x="1420955" y="1664579"/>
            <a:ext cx="5904656" cy="2062103"/>
          </a:xfrm>
          <a:prstGeom prst="rect">
            <a:avLst/>
          </a:prstGeom>
        </p:spPr>
        <p:txBody>
          <a:bodyPr wrap="square">
            <a:spAutoFit/>
          </a:bodyPr>
          <a:lstStyle/>
          <a:p>
            <a:pPr marL="285750" indent="-285750" algn="just">
              <a:buFont typeface="Arial" panose="020B0604020202020204" pitchFamily="34" charset="0"/>
              <a:buChar char="•"/>
            </a:pPr>
            <a:r>
              <a:rPr lang="es-ES" sz="1600" dirty="0">
                <a:solidFill>
                  <a:schemeClr val="bg1">
                    <a:lumMod val="50000"/>
                  </a:schemeClr>
                </a:solidFill>
                <a:latin typeface="Open Sans"/>
              </a:rPr>
              <a:t>El actuar en la superficie aumenta el agotamiento emocional y disminuye la satisfacción con el trabajo.</a:t>
            </a:r>
          </a:p>
          <a:p>
            <a:pPr marL="285750" indent="-285750" algn="just">
              <a:buFont typeface="Arial" panose="020B0604020202020204" pitchFamily="34" charset="0"/>
              <a:buChar char="•"/>
            </a:pPr>
            <a:r>
              <a:rPr lang="es-ES" sz="1600" dirty="0">
                <a:solidFill>
                  <a:schemeClr val="bg1">
                    <a:lumMod val="50000"/>
                  </a:schemeClr>
                </a:solidFill>
                <a:latin typeface="Open Sans"/>
              </a:rPr>
              <a:t>La acción profunda y la expresión de </a:t>
            </a:r>
            <a:r>
              <a:rPr lang="es-ES" sz="1600" dirty="0" smtClean="0">
                <a:solidFill>
                  <a:schemeClr val="bg1">
                    <a:lumMod val="50000"/>
                  </a:schemeClr>
                </a:solidFill>
                <a:latin typeface="Open Sans"/>
              </a:rPr>
              <a:t>emociones naturales </a:t>
            </a:r>
            <a:r>
              <a:rPr lang="es-ES" sz="1600" dirty="0">
                <a:solidFill>
                  <a:schemeClr val="bg1">
                    <a:lumMod val="50000"/>
                  </a:schemeClr>
                </a:solidFill>
                <a:latin typeface="Open Sans"/>
              </a:rPr>
              <a:t>que se </a:t>
            </a:r>
            <a:r>
              <a:rPr lang="es-ES" sz="1600" dirty="0" smtClean="0">
                <a:solidFill>
                  <a:schemeClr val="bg1">
                    <a:lumMod val="50000"/>
                  </a:schemeClr>
                </a:solidFill>
                <a:latin typeface="Open Sans"/>
              </a:rPr>
              <a:t>sienten, </a:t>
            </a:r>
            <a:r>
              <a:rPr lang="es-ES" sz="1600" dirty="0">
                <a:solidFill>
                  <a:schemeClr val="bg1">
                    <a:lumMod val="50000"/>
                  </a:schemeClr>
                </a:solidFill>
                <a:latin typeface="Open Sans"/>
              </a:rPr>
              <a:t>disminuyen el agotamiento y aumentan la satisfacción con el trabajo.</a:t>
            </a:r>
          </a:p>
          <a:p>
            <a:pPr marL="285750" indent="-285750" algn="just">
              <a:buFont typeface="Arial" panose="020B0604020202020204" pitchFamily="34" charset="0"/>
              <a:buChar char="•"/>
            </a:pPr>
            <a:endParaRPr lang="es-ES" sz="1600" dirty="0">
              <a:solidFill>
                <a:schemeClr val="bg1">
                  <a:lumMod val="50000"/>
                </a:schemeClr>
              </a:solidFill>
              <a:latin typeface="Open Sans"/>
            </a:endParaRPr>
          </a:p>
          <a:p>
            <a:pPr marL="285750" indent="-285750" algn="just">
              <a:buFont typeface="Arial" panose="020B0604020202020204" pitchFamily="34" charset="0"/>
              <a:buChar char="•"/>
            </a:pPr>
            <a:r>
              <a:rPr lang="es-ES" sz="1600" dirty="0">
                <a:solidFill>
                  <a:schemeClr val="bg1">
                    <a:lumMod val="50000"/>
                  </a:schemeClr>
                </a:solidFill>
                <a:latin typeface="Open Sans"/>
              </a:rPr>
              <a:t>Es importante cuidar los propios sentimientos para proteger la salud mental.</a:t>
            </a:r>
          </a:p>
        </p:txBody>
      </p:sp>
    </p:spTree>
    <p:extLst>
      <p:ext uri="{BB962C8B-B14F-4D97-AF65-F5344CB8AC3E}">
        <p14:creationId xmlns:p14="http://schemas.microsoft.com/office/powerpoint/2010/main" val="420127932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305896"/>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536250" y="43058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755576" y="1347614"/>
            <a:ext cx="7776864" cy="187220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endParaRPr lang="bs-Latn-BA" sz="1400" dirty="0"/>
          </a:p>
          <a:p>
            <a:pPr marL="285750" indent="-285750" algn="just">
              <a:buFont typeface="Arial" pitchFamily="34" charset="0"/>
              <a:buChar char="•"/>
            </a:pPr>
            <a:r>
              <a:rPr lang="es-ES" sz="1600" dirty="0" smtClean="0"/>
              <a:t>La </a:t>
            </a:r>
            <a:r>
              <a:rPr lang="es-ES" sz="1600" dirty="0"/>
              <a:t>clave del éxito de la cooperación y la comunicación con los padres es la reunión de pretemporada</a:t>
            </a:r>
          </a:p>
          <a:p>
            <a:pPr marL="285750" indent="-285750" algn="just">
              <a:buFont typeface="Arial" pitchFamily="34" charset="0"/>
              <a:buChar char="•"/>
            </a:pPr>
            <a:r>
              <a:rPr lang="es-ES" sz="1600" dirty="0"/>
              <a:t>Para tener una reunión eficiente y efectiva </a:t>
            </a:r>
            <a:r>
              <a:rPr lang="es-ES" sz="1600" dirty="0" smtClean="0"/>
              <a:t> se debe planificar:</a:t>
            </a:r>
            <a:endParaRPr lang="es-ES" sz="1600" dirty="0"/>
          </a:p>
          <a:p>
            <a:pPr marL="342900" indent="-342900" algn="just">
              <a:buAutoNum type="arabicPeriod"/>
            </a:pPr>
            <a:r>
              <a:rPr lang="es-ES" sz="1600" dirty="0" smtClean="0"/>
              <a:t>Propósito </a:t>
            </a:r>
            <a:r>
              <a:rPr lang="es-ES" sz="1600" dirty="0"/>
              <a:t>de la </a:t>
            </a:r>
            <a:r>
              <a:rPr lang="es-ES" sz="1600" dirty="0" smtClean="0"/>
              <a:t>reunión</a:t>
            </a:r>
          </a:p>
          <a:p>
            <a:pPr marL="342900" indent="-342900" algn="just">
              <a:buAutoNum type="arabicPeriod"/>
            </a:pPr>
            <a:r>
              <a:rPr lang="es-ES" sz="1600" dirty="0" smtClean="0"/>
              <a:t>Horario </a:t>
            </a:r>
            <a:r>
              <a:rPr lang="es-ES" sz="1600" dirty="0"/>
              <a:t>- contenido de la reunión</a:t>
            </a:r>
            <a:endParaRPr lang="en-US" sz="1600"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64687" y="156168"/>
            <a:ext cx="5039915" cy="307777"/>
          </a:xfrm>
          <a:prstGeom prst="rect">
            <a:avLst/>
          </a:prstGeom>
        </p:spPr>
        <p:txBody>
          <a:bodyPr wrap="square">
            <a:spAutoFit/>
          </a:bodyPr>
          <a:lstStyle/>
          <a:p>
            <a:r>
              <a:rPr lang="es-ES" sz="1400" b="1" dirty="0">
                <a:solidFill>
                  <a:schemeClr val="bg1">
                    <a:lumMod val="50000"/>
                  </a:schemeClr>
                </a:solidFill>
                <a:latin typeface="Open Sans"/>
              </a:rPr>
              <a:t>Unidad 1.3. Entrenador - reunión de padres</a:t>
            </a:r>
          </a:p>
        </p:txBody>
      </p:sp>
    </p:spTree>
    <p:extLst>
      <p:ext uri="{BB962C8B-B14F-4D97-AF65-F5344CB8AC3E}">
        <p14:creationId xmlns:p14="http://schemas.microsoft.com/office/powerpoint/2010/main" val="264551269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475656" y="685923"/>
            <a:ext cx="6400800" cy="445668"/>
          </a:xfrm>
        </p:spPr>
        <p:txBody>
          <a:bodyPr>
            <a:normAutofit/>
          </a:bodyPr>
          <a:lstStyle/>
          <a:p>
            <a:r>
              <a:rPr lang="es-ES" sz="1800" dirty="0" smtClean="0"/>
              <a:t>Objetivos </a:t>
            </a:r>
            <a:r>
              <a:rPr lang="es-ES" sz="1800" dirty="0"/>
              <a:t>del entrenador - reunión de padres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37195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71950"/>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99592" y="1646512"/>
            <a:ext cx="7272808" cy="151216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s-ES" sz="1600" dirty="0" smtClean="0"/>
              <a:t>Por </a:t>
            </a:r>
            <a:r>
              <a:rPr lang="es-ES" sz="1600" dirty="0"/>
              <a:t>lo general incluye:</a:t>
            </a:r>
          </a:p>
          <a:p>
            <a:pPr algn="just"/>
            <a:endParaRPr lang="es-ES" sz="1600" dirty="0"/>
          </a:p>
          <a:p>
            <a:pPr marL="342900" indent="-342900" algn="just">
              <a:buAutoNum type="arabicPeriod"/>
            </a:pPr>
            <a:r>
              <a:rPr lang="es-ES" sz="1600" dirty="0" smtClean="0"/>
              <a:t>Mejorar </a:t>
            </a:r>
            <a:r>
              <a:rPr lang="es-ES" sz="1600" dirty="0"/>
              <a:t>la comprensión de los padres sobre el deporte </a:t>
            </a:r>
            <a:r>
              <a:rPr lang="es-ES" sz="1600" dirty="0" smtClean="0"/>
              <a:t>juvenil.</a:t>
            </a:r>
          </a:p>
          <a:p>
            <a:pPr marL="342900" indent="-342900" algn="just">
              <a:buAutoNum type="arabicPeriod"/>
            </a:pPr>
            <a:r>
              <a:rPr lang="es-ES" sz="1600" dirty="0" smtClean="0"/>
              <a:t>Motivar </a:t>
            </a:r>
            <a:r>
              <a:rPr lang="es-ES" sz="1600" dirty="0"/>
              <a:t>a los padres para un compromiso constructivo.</a:t>
            </a:r>
            <a:endParaRPr lang="en-US" sz="1600" dirty="0"/>
          </a:p>
          <a:p>
            <a:pPr marL="342900" indent="-342900" algn="just">
              <a:buFont typeface="Wingdings" panose="05000000000000000000" pitchFamily="2" charset="2"/>
              <a:buChar char="Ø"/>
            </a:pPr>
            <a:endParaRPr lang="en-US" sz="1600" dirty="0"/>
          </a:p>
          <a:p>
            <a:pPr marL="342900" indent="-342900" algn="just">
              <a:buFont typeface="Arial" panose="020B0604020202020204" pitchFamily="34" charset="0"/>
              <a:buChar char="•"/>
            </a:pPr>
            <a:endParaRPr lang="en-US" sz="1600" dirty="0"/>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pic>
        <p:nvPicPr>
          <p:cNvPr id="2" name="Imagen 1"/>
          <p:cNvPicPr>
            <a:picLocks noChangeAspect="1"/>
          </p:cNvPicPr>
          <p:nvPr/>
        </p:nvPicPr>
        <p:blipFill>
          <a:blip r:embed="rId3"/>
          <a:stretch>
            <a:fillRect/>
          </a:stretch>
        </p:blipFill>
        <p:spPr>
          <a:xfrm>
            <a:off x="693563" y="171002"/>
            <a:ext cx="3853006" cy="377985"/>
          </a:xfrm>
          <a:prstGeom prst="rect">
            <a:avLst/>
          </a:prstGeom>
        </p:spPr>
      </p:pic>
    </p:spTree>
    <p:extLst>
      <p:ext uri="{BB962C8B-B14F-4D97-AF65-F5344CB8AC3E}">
        <p14:creationId xmlns:p14="http://schemas.microsoft.com/office/powerpoint/2010/main" val="193349472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439652" y="1119902"/>
            <a:ext cx="6400800" cy="360040"/>
          </a:xfrm>
        </p:spPr>
        <p:txBody>
          <a:bodyPr>
            <a:normAutofit lnSpcReduction="10000"/>
          </a:bodyPr>
          <a:lstStyle/>
          <a:p>
            <a:r>
              <a:rPr lang="es-ES" sz="1800" b="1" dirty="0"/>
              <a:t>Contenido de la reunión (1/3)</a:t>
            </a:r>
            <a:endParaRPr lang="en-US" sz="1800"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9427" y="437195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11760" y="4371950"/>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1115616" y="1891169"/>
            <a:ext cx="7048872" cy="187220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s-ES" dirty="0" smtClean="0"/>
              <a:t>1. Apertura</a:t>
            </a:r>
            <a:endParaRPr lang="es-ES" dirty="0"/>
          </a:p>
          <a:p>
            <a:pPr marL="342900" indent="-342900" algn="just">
              <a:buFont typeface="Wingdings" panose="05000000000000000000" pitchFamily="2" charset="2"/>
              <a:buChar char="v"/>
            </a:pPr>
            <a:r>
              <a:rPr lang="es-ES" dirty="0" smtClean="0"/>
              <a:t>Agradecer </a:t>
            </a:r>
            <a:r>
              <a:rPr lang="es-ES" dirty="0"/>
              <a:t>por la presencia e interés.</a:t>
            </a:r>
          </a:p>
          <a:p>
            <a:pPr marL="342900" indent="-342900" algn="just">
              <a:buFont typeface="Wingdings" panose="05000000000000000000" pitchFamily="2" charset="2"/>
              <a:buChar char="v"/>
            </a:pPr>
            <a:r>
              <a:rPr lang="es-ES" dirty="0"/>
              <a:t>Preséntese a usted y a su equipo, dé a los padres </a:t>
            </a:r>
            <a:r>
              <a:rPr lang="es-ES" dirty="0" smtClean="0"/>
              <a:t>la  </a:t>
            </a:r>
            <a:r>
              <a:rPr lang="es-ES" dirty="0"/>
              <a:t>información </a:t>
            </a:r>
            <a:r>
              <a:rPr lang="es-ES" dirty="0" smtClean="0"/>
              <a:t>necesaria</a:t>
            </a:r>
            <a:endParaRPr lang="es-ES" dirty="0"/>
          </a:p>
          <a:p>
            <a:pPr algn="just"/>
            <a:r>
              <a:rPr lang="es-ES" dirty="0" smtClean="0"/>
              <a:t>2. Objetivos </a:t>
            </a:r>
            <a:r>
              <a:rPr lang="es-ES" dirty="0"/>
              <a:t>- qué metas y valores quieres alcanzar</a:t>
            </a:r>
          </a:p>
          <a:p>
            <a:pPr algn="just"/>
            <a:r>
              <a:rPr lang="es-ES" dirty="0" smtClean="0"/>
              <a:t>3. Detalles </a:t>
            </a:r>
            <a:r>
              <a:rPr lang="es-ES" dirty="0"/>
              <a:t>del programa.</a:t>
            </a:r>
            <a:endParaRPr lang="en-US" dirty="0"/>
          </a:p>
          <a:p>
            <a:pPr marL="914400" lvl="1" indent="-457200" algn="l">
              <a:buFont typeface="+mj-lt"/>
              <a:buAutoNum type="arabicPeriod"/>
            </a:pPr>
            <a:endParaRPr lang="en-US" sz="1000" dirty="0"/>
          </a:p>
          <a:p>
            <a:pPr marL="457200" indent="-457200" algn="l">
              <a:buFont typeface="+mj-lt"/>
              <a:buAutoNum type="arabicPeriod"/>
            </a:pPr>
            <a:endParaRPr lang="en-US" sz="1800"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84213" y="187211"/>
            <a:ext cx="3852337" cy="307777"/>
          </a:xfrm>
          <a:prstGeom prst="rect">
            <a:avLst/>
          </a:prstGeom>
        </p:spPr>
        <p:txBody>
          <a:bodyPr wrap="none">
            <a:spAutoFit/>
          </a:bodyPr>
          <a:lstStyle/>
          <a:p>
            <a:pPr lvl="0"/>
            <a:r>
              <a:rPr lang="es-ES" sz="1400" b="1" dirty="0">
                <a:solidFill>
                  <a:prstClr val="white">
                    <a:lumMod val="50000"/>
                  </a:prstClr>
                </a:solidFill>
                <a:latin typeface="Open Sans"/>
              </a:rPr>
              <a:t>Unidad 1.3. Entrenador - reunión de padres</a:t>
            </a:r>
          </a:p>
        </p:txBody>
      </p:sp>
    </p:spTree>
    <p:extLst>
      <p:ext uri="{BB962C8B-B14F-4D97-AF65-F5344CB8AC3E}">
        <p14:creationId xmlns:p14="http://schemas.microsoft.com/office/powerpoint/2010/main" val="264337469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71740" y="860225"/>
            <a:ext cx="6400800" cy="334567"/>
          </a:xfrm>
        </p:spPr>
        <p:txBody>
          <a:bodyPr>
            <a:normAutofit fontScale="92500" lnSpcReduction="10000"/>
          </a:bodyPr>
          <a:lstStyle/>
          <a:p>
            <a:r>
              <a:rPr lang="es-ES" sz="1800" b="1" dirty="0"/>
              <a:t>Contenido de la reunión (2/3)</a:t>
            </a:r>
            <a:endParaRPr lang="en-US" sz="1800"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1043608" y="1347614"/>
            <a:ext cx="6696744" cy="29523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s-ES" sz="1600" dirty="0" smtClean="0"/>
              <a:t>3. Detalles </a:t>
            </a:r>
            <a:r>
              <a:rPr lang="es-ES" sz="1600" dirty="0"/>
              <a:t>del programa </a:t>
            </a:r>
            <a:r>
              <a:rPr lang="es-ES" sz="1600" dirty="0" smtClean="0"/>
              <a:t>deportivo:</a:t>
            </a:r>
            <a:endParaRPr lang="es-ES" sz="1600" dirty="0"/>
          </a:p>
          <a:p>
            <a:pPr marL="285750" indent="-285750" algn="just">
              <a:buFont typeface="Wingdings" panose="05000000000000000000" pitchFamily="2" charset="2"/>
              <a:buChar char="§"/>
            </a:pPr>
            <a:r>
              <a:rPr lang="es-ES" sz="1600" dirty="0"/>
              <a:t>Equipos para la formación.</a:t>
            </a:r>
          </a:p>
          <a:p>
            <a:pPr marL="285750" indent="-285750" algn="just">
              <a:buFont typeface="Wingdings" panose="05000000000000000000" pitchFamily="2" charset="2"/>
              <a:buChar char="§"/>
            </a:pPr>
            <a:r>
              <a:rPr lang="es-ES" sz="1600" dirty="0"/>
              <a:t>Horarios de los entrenamientos.</a:t>
            </a:r>
          </a:p>
          <a:p>
            <a:pPr marL="285750" indent="-285750" algn="just">
              <a:buFont typeface="Wingdings" panose="05000000000000000000" pitchFamily="2" charset="2"/>
              <a:buChar char="§"/>
            </a:pPr>
            <a:r>
              <a:rPr lang="es-ES" sz="1600" dirty="0"/>
              <a:t>Principales reglas y pautas</a:t>
            </a:r>
          </a:p>
          <a:p>
            <a:pPr marL="285750" indent="-285750" algn="just">
              <a:buFont typeface="Wingdings" panose="05000000000000000000" pitchFamily="2" charset="2"/>
              <a:buChar char="§"/>
            </a:pPr>
            <a:r>
              <a:rPr lang="es-ES" sz="1600" dirty="0"/>
              <a:t>N</a:t>
            </a:r>
            <a:r>
              <a:rPr lang="es-ES" sz="1600" dirty="0" smtClean="0"/>
              <a:t>ormas </a:t>
            </a:r>
            <a:r>
              <a:rPr lang="es-ES" sz="1600" dirty="0"/>
              <a:t>especiales para el nivel de experiencia y el nivel de competencia</a:t>
            </a:r>
          </a:p>
          <a:p>
            <a:pPr marL="285750" indent="-285750" algn="just">
              <a:buFont typeface="Wingdings" panose="05000000000000000000" pitchFamily="2" charset="2"/>
              <a:buChar char="§"/>
            </a:pPr>
            <a:r>
              <a:rPr lang="es-ES" sz="1600" dirty="0"/>
              <a:t>Problemas médicos (examen médico,…)</a:t>
            </a:r>
          </a:p>
          <a:p>
            <a:pPr marL="285750" indent="-285750" algn="just">
              <a:buFont typeface="Wingdings" panose="05000000000000000000" pitchFamily="2" charset="2"/>
              <a:buChar char="§"/>
            </a:pPr>
            <a:r>
              <a:rPr lang="es-ES" sz="1600" dirty="0"/>
              <a:t>Seguro</a:t>
            </a:r>
          </a:p>
          <a:p>
            <a:pPr marL="285750" indent="-285750" algn="just">
              <a:buFont typeface="Wingdings" panose="05000000000000000000" pitchFamily="2" charset="2"/>
              <a:buChar char="§"/>
            </a:pPr>
            <a:r>
              <a:rPr lang="es-ES" sz="1600" dirty="0"/>
              <a:t>Sistema de comunicación</a:t>
            </a:r>
          </a:p>
          <a:p>
            <a:pPr marL="285750" indent="-285750" algn="just">
              <a:buFont typeface="Wingdings" panose="05000000000000000000" pitchFamily="2" charset="2"/>
              <a:buChar char="§"/>
            </a:pPr>
            <a:r>
              <a:rPr lang="es-ES" sz="1600" dirty="0"/>
              <a:t>Otros eventos</a:t>
            </a:r>
            <a:endParaRPr lang="en-US" sz="1600" dirty="0"/>
          </a:p>
          <a:p>
            <a:pPr marL="914400" lvl="1" indent="-457200" algn="just">
              <a:buFont typeface="+mj-lt"/>
              <a:buAutoNum type="arabicPeriod"/>
            </a:pPr>
            <a:endParaRPr lang="en-US" sz="1800" dirty="0"/>
          </a:p>
          <a:p>
            <a:pPr marL="457200" indent="-457200" algn="just">
              <a:buFont typeface="+mj-lt"/>
              <a:buAutoNum type="arabicPeriod"/>
            </a:pPr>
            <a:endParaRPr lang="en-US" sz="1800" dirty="0"/>
          </a:p>
          <a:p>
            <a:pPr marL="342900" indent="-342900" algn="l">
              <a:buFont typeface="Arial" panose="020B0604020202020204" pitchFamily="34" charset="0"/>
              <a:buChar char="•"/>
            </a:pPr>
            <a:endParaRPr lang="en-US" sz="1800" dirty="0"/>
          </a:p>
          <a:p>
            <a:pPr marL="342900" indent="-342900" algn="l">
              <a:buFont typeface="Arial" panose="020B0604020202020204" pitchFamily="34" charset="0"/>
              <a:buChar char="•"/>
            </a:pPr>
            <a:endParaRPr lang="en-US" sz="1800" dirty="0"/>
          </a:p>
        </p:txBody>
      </p:sp>
      <p:sp>
        <p:nvSpPr>
          <p:cNvPr id="11"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lvl="0" indent="0">
              <a:buNone/>
            </a:pPr>
            <a:r>
              <a:rPr lang="es-ES" sz="1400" b="1" dirty="0">
                <a:solidFill>
                  <a:prstClr val="white">
                    <a:lumMod val="50000"/>
                  </a:prstClr>
                </a:solidFill>
                <a:latin typeface="Open Sans"/>
              </a:rPr>
              <a:t>Unidad 1.3. Entrenador - reunión de padres</a:t>
            </a:r>
          </a:p>
        </p:txBody>
      </p:sp>
    </p:spTree>
    <p:extLst>
      <p:ext uri="{BB962C8B-B14F-4D97-AF65-F5344CB8AC3E}">
        <p14:creationId xmlns:p14="http://schemas.microsoft.com/office/powerpoint/2010/main" val="19799291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28998" y="948900"/>
            <a:ext cx="6400800" cy="288032"/>
          </a:xfrm>
        </p:spPr>
        <p:txBody>
          <a:bodyPr>
            <a:noAutofit/>
          </a:bodyPr>
          <a:lstStyle/>
          <a:p>
            <a:r>
              <a:rPr lang="es-ES" sz="1600" b="1" dirty="0"/>
              <a:t>Contenido de la reunión (3/3</a:t>
            </a:r>
            <a:r>
              <a:rPr lang="en-US" sz="1600" b="1" dirty="0" smtClean="0"/>
              <a:t>)</a:t>
            </a:r>
            <a:endParaRPr lang="en-US" sz="16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6"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1115616" y="1635646"/>
            <a:ext cx="7272808" cy="2160239"/>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s-ES" sz="6400" dirty="0" smtClean="0"/>
              <a:t> 4. Papel </a:t>
            </a:r>
            <a:r>
              <a:rPr lang="es-ES" sz="6400" dirty="0"/>
              <a:t>del entrenador</a:t>
            </a:r>
          </a:p>
          <a:p>
            <a:pPr algn="just"/>
            <a:r>
              <a:rPr lang="es-ES" sz="6400" dirty="0" smtClean="0"/>
              <a:t>	¿</a:t>
            </a:r>
            <a:r>
              <a:rPr lang="es-ES" sz="6400" dirty="0"/>
              <a:t>Cuáles son las responsabilidades básicas del </a:t>
            </a:r>
            <a:r>
              <a:rPr lang="es-ES" sz="6400" dirty="0" smtClean="0"/>
              <a:t>	entrenador</a:t>
            </a:r>
            <a:r>
              <a:rPr lang="es-ES" sz="6400" dirty="0"/>
              <a:t>?</a:t>
            </a:r>
          </a:p>
          <a:p>
            <a:pPr algn="just"/>
            <a:r>
              <a:rPr lang="es-ES" sz="6400" dirty="0" smtClean="0"/>
              <a:t>5. Papel </a:t>
            </a:r>
            <a:r>
              <a:rPr lang="es-ES" sz="6400" dirty="0"/>
              <a:t>de los padres</a:t>
            </a:r>
          </a:p>
          <a:p>
            <a:pPr algn="just"/>
            <a:r>
              <a:rPr lang="es-ES" sz="6400" dirty="0" smtClean="0"/>
              <a:t>	Responsabilidades </a:t>
            </a:r>
            <a:r>
              <a:rPr lang="es-ES" sz="6400" dirty="0"/>
              <a:t>y límites de los padres.</a:t>
            </a:r>
          </a:p>
          <a:p>
            <a:pPr algn="just"/>
            <a:r>
              <a:rPr lang="es-ES" sz="6400" dirty="0" smtClean="0"/>
              <a:t>6. Relación </a:t>
            </a:r>
            <a:r>
              <a:rPr lang="es-ES" sz="6400" dirty="0"/>
              <a:t>entrenador - padre</a:t>
            </a:r>
          </a:p>
          <a:p>
            <a:pPr algn="just"/>
            <a:r>
              <a:rPr lang="es-ES" sz="6400" dirty="0" smtClean="0"/>
              <a:t>	Tiempo </a:t>
            </a:r>
            <a:r>
              <a:rPr lang="es-ES" sz="6400" dirty="0"/>
              <a:t>para reuniones, importancia de la </a:t>
            </a:r>
            <a:r>
              <a:rPr lang="es-ES" sz="6400" dirty="0" smtClean="0"/>
              <a:t>	comunicación </a:t>
            </a:r>
            <a:r>
              <a:rPr lang="es-ES" sz="6400" dirty="0"/>
              <a:t>bidireccional.</a:t>
            </a:r>
          </a:p>
          <a:p>
            <a:pPr algn="just"/>
            <a:r>
              <a:rPr lang="es-ES" sz="6400" dirty="0" smtClean="0"/>
              <a:t>7. Cerrando </a:t>
            </a:r>
            <a:r>
              <a:rPr lang="es-ES" sz="6400" dirty="0"/>
              <a:t>la </a:t>
            </a:r>
            <a:r>
              <a:rPr lang="es-ES" sz="6400" dirty="0" smtClean="0"/>
              <a:t>reunión</a:t>
            </a:r>
            <a:endParaRPr lang="es-ES" sz="6400" dirty="0"/>
          </a:p>
          <a:p>
            <a:pPr algn="just"/>
            <a:r>
              <a:rPr lang="es-ES" sz="6400" dirty="0" smtClean="0"/>
              <a:t>	Preguntas </a:t>
            </a:r>
            <a:r>
              <a:rPr lang="es-ES" sz="6400" dirty="0"/>
              <a:t>de los padres</a:t>
            </a:r>
          </a:p>
          <a:p>
            <a:pPr algn="l"/>
            <a:endParaRPr lang="en-US" sz="6400" dirty="0"/>
          </a:p>
          <a:p>
            <a:pPr marL="342900" indent="-342900" algn="l">
              <a:buFont typeface="Arial" panose="020B0604020202020204" pitchFamily="34" charset="0"/>
              <a:buChar char="•"/>
            </a:pPr>
            <a:endParaRPr lang="en-US" sz="6400"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718446" y="121680"/>
            <a:ext cx="5725762" cy="307777"/>
          </a:xfrm>
          <a:prstGeom prst="rect">
            <a:avLst/>
          </a:prstGeom>
        </p:spPr>
        <p:txBody>
          <a:bodyPr wrap="square">
            <a:spAutoFit/>
          </a:bodyPr>
          <a:lstStyle/>
          <a:p>
            <a:pPr lvl="0"/>
            <a:r>
              <a:rPr lang="es-ES" sz="1400" b="1" dirty="0">
                <a:solidFill>
                  <a:prstClr val="white">
                    <a:lumMod val="50000"/>
                  </a:prstClr>
                </a:solidFill>
                <a:latin typeface="Open Sans"/>
              </a:rPr>
              <a:t>Unidad 1.3. Entrenador - reunión de padres</a:t>
            </a:r>
          </a:p>
        </p:txBody>
      </p:sp>
    </p:spTree>
    <p:extLst>
      <p:ext uri="{BB962C8B-B14F-4D97-AF65-F5344CB8AC3E}">
        <p14:creationId xmlns:p14="http://schemas.microsoft.com/office/powerpoint/2010/main" val="118630283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28998" y="771550"/>
            <a:ext cx="6400800" cy="609399"/>
          </a:xfrm>
        </p:spPr>
        <p:txBody>
          <a:bodyPr>
            <a:noAutofit/>
          </a:bodyPr>
          <a:lstStyle/>
          <a:p>
            <a:r>
              <a:rPr lang="es-ES" sz="1800" b="1" dirty="0"/>
              <a:t>Comunicar los roles y expectativas - herramienta útil - MATRIZ DE EXPECTATIVAS Y RESPONSABILIDADES</a:t>
            </a:r>
            <a:endParaRPr lang="en-US" sz="1800"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937" y="440812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11760" y="4393953"/>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 typeface="Arial" panose="020B0604020202020204" pitchFamily="34" charset="0"/>
              <a:buChar char="•"/>
            </a:pPr>
            <a:endParaRPr lang="bs-Latn-BA" sz="1800" dirty="0" smtClean="0"/>
          </a:p>
          <a:p>
            <a:pPr marL="914400" lvl="1" indent="-457200" algn="l">
              <a:buFont typeface="+mj-lt"/>
              <a:buAutoNum type="arabicPeriod"/>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1"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lvl="0" indent="0">
              <a:buNone/>
            </a:pPr>
            <a:r>
              <a:rPr lang="es-ES" sz="1400" b="1" dirty="0">
                <a:solidFill>
                  <a:prstClr val="white">
                    <a:lumMod val="50000"/>
                  </a:prstClr>
                </a:solidFill>
                <a:latin typeface="Open Sans"/>
              </a:rPr>
              <a:t>Unidad 1.3. Entrenador - reunión de padres</a:t>
            </a:r>
          </a:p>
        </p:txBody>
      </p:sp>
      <p:sp>
        <p:nvSpPr>
          <p:cNvPr id="2" name="Rectángulo 1"/>
          <p:cNvSpPr/>
          <p:nvPr/>
        </p:nvSpPr>
        <p:spPr>
          <a:xfrm>
            <a:off x="684213" y="2193598"/>
            <a:ext cx="7920235" cy="1077218"/>
          </a:xfrm>
          <a:prstGeom prst="rect">
            <a:avLst/>
          </a:prstGeom>
        </p:spPr>
        <p:txBody>
          <a:bodyPr wrap="square">
            <a:spAutoFit/>
          </a:bodyPr>
          <a:lstStyle/>
          <a:p>
            <a:pPr marL="285750" indent="-285750" algn="just">
              <a:buFont typeface="Wingdings" panose="05000000000000000000" pitchFamily="2" charset="2"/>
              <a:buChar char="Ø"/>
            </a:pPr>
            <a:r>
              <a:rPr lang="es-ES" sz="1600" dirty="0">
                <a:solidFill>
                  <a:schemeClr val="bg1">
                    <a:lumMod val="50000"/>
                  </a:schemeClr>
                </a:solidFill>
                <a:latin typeface="Open Sans"/>
              </a:rPr>
              <a:t>Comunicar las expectativas y responsabilidades es crucial para la comprensión mutua</a:t>
            </a:r>
          </a:p>
          <a:p>
            <a:pPr marL="285750" indent="-285750" algn="just">
              <a:buFont typeface="Wingdings" panose="05000000000000000000" pitchFamily="2" charset="2"/>
              <a:buChar char="Ø"/>
            </a:pPr>
            <a:r>
              <a:rPr lang="es-ES" sz="1600" dirty="0">
                <a:solidFill>
                  <a:schemeClr val="bg1">
                    <a:lumMod val="50000"/>
                  </a:schemeClr>
                </a:solidFill>
                <a:latin typeface="Open Sans"/>
              </a:rPr>
              <a:t>Si no </a:t>
            </a:r>
            <a:r>
              <a:rPr lang="es-ES" sz="1600" dirty="0" smtClean="0">
                <a:solidFill>
                  <a:schemeClr val="bg1">
                    <a:lumMod val="50000"/>
                  </a:schemeClr>
                </a:solidFill>
                <a:latin typeface="Open Sans"/>
              </a:rPr>
              <a:t>se sabe </a:t>
            </a:r>
            <a:r>
              <a:rPr lang="es-ES" sz="1600" dirty="0">
                <a:solidFill>
                  <a:schemeClr val="bg1">
                    <a:lumMod val="50000"/>
                  </a:schemeClr>
                </a:solidFill>
                <a:latin typeface="Open Sans"/>
              </a:rPr>
              <a:t>qué esperan los padres y cómo ven sus responsabilidades, será difícil desarrollar las Reglas de conducta</a:t>
            </a:r>
          </a:p>
        </p:txBody>
      </p:sp>
    </p:spTree>
    <p:extLst>
      <p:ext uri="{BB962C8B-B14F-4D97-AF65-F5344CB8AC3E}">
        <p14:creationId xmlns:p14="http://schemas.microsoft.com/office/powerpoint/2010/main" val="6322413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20442" y="809001"/>
            <a:ext cx="6400800" cy="609399"/>
          </a:xfrm>
        </p:spPr>
        <p:txBody>
          <a:bodyPr>
            <a:noAutofit/>
          </a:bodyPr>
          <a:lstStyle/>
          <a:p>
            <a:r>
              <a:rPr lang="es-ES" sz="1800" b="1" dirty="0" smtClean="0"/>
              <a:t>Comunicar los roles y expectativas - herramienta útil - MATRIZ DE EXPECTATIVAS Y RESPONSABILIDADES</a:t>
            </a:r>
            <a:endParaRPr lang="en-US" sz="1800" b="1" dirty="0" smtClean="0"/>
          </a:p>
          <a:p>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5394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4003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5"/>
            <a:ext cx="7048872" cy="29189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1" algn="l"/>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68505" y="224233"/>
            <a:ext cx="3852337" cy="307777"/>
          </a:xfrm>
          <a:prstGeom prst="rect">
            <a:avLst/>
          </a:prstGeom>
        </p:spPr>
        <p:txBody>
          <a:bodyPr wrap="none">
            <a:spAutoFit/>
          </a:bodyPr>
          <a:lstStyle/>
          <a:p>
            <a:pPr lvl="0"/>
            <a:r>
              <a:rPr lang="es-ES" sz="1400" b="1" dirty="0">
                <a:solidFill>
                  <a:prstClr val="white">
                    <a:lumMod val="50000"/>
                  </a:prstClr>
                </a:solidFill>
                <a:latin typeface="Open Sans"/>
              </a:rPr>
              <a:t>Unidad 1.3. Entrenador - reunión de padres</a:t>
            </a:r>
          </a:p>
        </p:txBody>
      </p:sp>
      <p:sp>
        <p:nvSpPr>
          <p:cNvPr id="3" name="Rectángulo 2"/>
          <p:cNvSpPr/>
          <p:nvPr/>
        </p:nvSpPr>
        <p:spPr>
          <a:xfrm>
            <a:off x="539552" y="1635646"/>
            <a:ext cx="8136904" cy="2062103"/>
          </a:xfrm>
          <a:prstGeom prst="rect">
            <a:avLst/>
          </a:prstGeom>
        </p:spPr>
        <p:txBody>
          <a:bodyPr wrap="square">
            <a:spAutoFit/>
          </a:bodyPr>
          <a:lstStyle/>
          <a:p>
            <a:pPr algn="just"/>
            <a:r>
              <a:rPr lang="es-ES" sz="1600" b="1" dirty="0">
                <a:solidFill>
                  <a:schemeClr val="bg1">
                    <a:lumMod val="50000"/>
                  </a:schemeClr>
                </a:solidFill>
                <a:latin typeface="Open Sans"/>
              </a:rPr>
              <a:t>En la reunión de pretemporada:</a:t>
            </a:r>
          </a:p>
          <a:p>
            <a:pPr algn="just"/>
            <a:r>
              <a:rPr lang="es-ES" sz="1600" dirty="0">
                <a:solidFill>
                  <a:schemeClr val="bg1">
                    <a:lumMod val="50000"/>
                  </a:schemeClr>
                </a:solidFill>
                <a:latin typeface="Open Sans"/>
              </a:rPr>
              <a:t>1</a:t>
            </a:r>
            <a:r>
              <a:rPr lang="es-ES" sz="1600" dirty="0" smtClean="0">
                <a:solidFill>
                  <a:schemeClr val="bg1">
                    <a:lumMod val="50000"/>
                  </a:schemeClr>
                </a:solidFill>
                <a:latin typeface="Open Sans"/>
              </a:rPr>
              <a:t>. Pida </a:t>
            </a:r>
            <a:r>
              <a:rPr lang="es-ES" sz="1600" dirty="0">
                <a:solidFill>
                  <a:schemeClr val="bg1">
                    <a:lumMod val="50000"/>
                  </a:schemeClr>
                </a:solidFill>
                <a:latin typeface="Open Sans"/>
              </a:rPr>
              <a:t>a todos los padres que escriban lo que crean que es el final de la oración (son deseables más respuestas)</a:t>
            </a:r>
          </a:p>
          <a:p>
            <a:pPr algn="just"/>
            <a:r>
              <a:rPr lang="es-ES" sz="1600" dirty="0" smtClean="0">
                <a:solidFill>
                  <a:schemeClr val="bg1">
                    <a:lumMod val="50000"/>
                  </a:schemeClr>
                </a:solidFill>
                <a:latin typeface="Open Sans"/>
              </a:rPr>
              <a:t>     - Como </a:t>
            </a:r>
            <a:r>
              <a:rPr lang="es-ES" sz="1600" dirty="0">
                <a:solidFill>
                  <a:schemeClr val="bg1">
                    <a:lumMod val="50000"/>
                  </a:schemeClr>
                </a:solidFill>
                <a:latin typeface="Open Sans"/>
              </a:rPr>
              <a:t>padre espero que el entrenador ...</a:t>
            </a:r>
          </a:p>
          <a:p>
            <a:pPr algn="just"/>
            <a:r>
              <a:rPr lang="es-ES" sz="1600" dirty="0" smtClean="0">
                <a:solidFill>
                  <a:schemeClr val="bg1">
                    <a:lumMod val="50000"/>
                  </a:schemeClr>
                </a:solidFill>
                <a:latin typeface="Open Sans"/>
              </a:rPr>
              <a:t>     - Como </a:t>
            </a:r>
            <a:r>
              <a:rPr lang="es-ES" sz="1600" dirty="0">
                <a:solidFill>
                  <a:schemeClr val="bg1">
                    <a:lumMod val="50000"/>
                  </a:schemeClr>
                </a:solidFill>
                <a:latin typeface="Open Sans"/>
              </a:rPr>
              <a:t>padre, soy responsable de </a:t>
            </a:r>
            <a:r>
              <a:rPr lang="es-ES" sz="1600" dirty="0" smtClean="0">
                <a:solidFill>
                  <a:schemeClr val="bg1">
                    <a:lumMod val="50000"/>
                  </a:schemeClr>
                </a:solidFill>
                <a:latin typeface="Open Sans"/>
              </a:rPr>
              <a:t>...</a:t>
            </a:r>
          </a:p>
          <a:p>
            <a:pPr algn="just"/>
            <a:r>
              <a:rPr lang="es-ES" sz="1600" dirty="0" smtClean="0">
                <a:solidFill>
                  <a:schemeClr val="bg1">
                    <a:lumMod val="50000"/>
                  </a:schemeClr>
                </a:solidFill>
                <a:latin typeface="Open Sans"/>
              </a:rPr>
              <a:t>2. Haz </a:t>
            </a:r>
            <a:r>
              <a:rPr lang="es-ES" sz="1600" dirty="0">
                <a:solidFill>
                  <a:schemeClr val="bg1">
                    <a:lumMod val="50000"/>
                  </a:schemeClr>
                </a:solidFill>
                <a:latin typeface="Open Sans"/>
              </a:rPr>
              <a:t>lo mismo desde tu lado:</a:t>
            </a:r>
          </a:p>
          <a:p>
            <a:pPr algn="just"/>
            <a:r>
              <a:rPr lang="es-ES" sz="1600" dirty="0" smtClean="0">
                <a:solidFill>
                  <a:schemeClr val="bg1">
                    <a:lumMod val="50000"/>
                  </a:schemeClr>
                </a:solidFill>
                <a:latin typeface="Open Sans"/>
              </a:rPr>
              <a:t>     - Como </a:t>
            </a:r>
            <a:r>
              <a:rPr lang="es-ES" sz="1600" dirty="0">
                <a:solidFill>
                  <a:schemeClr val="bg1">
                    <a:lumMod val="50000"/>
                  </a:schemeClr>
                </a:solidFill>
                <a:latin typeface="Open Sans"/>
              </a:rPr>
              <a:t>entrenador espero de los padres ...</a:t>
            </a:r>
          </a:p>
          <a:p>
            <a:pPr algn="just"/>
            <a:r>
              <a:rPr lang="es-ES" sz="1600" dirty="0" smtClean="0">
                <a:solidFill>
                  <a:schemeClr val="bg1">
                    <a:lumMod val="50000"/>
                  </a:schemeClr>
                </a:solidFill>
                <a:latin typeface="Open Sans"/>
              </a:rPr>
              <a:t>     - Como </a:t>
            </a:r>
            <a:r>
              <a:rPr lang="es-ES" sz="1600" dirty="0">
                <a:solidFill>
                  <a:schemeClr val="bg1">
                    <a:lumMod val="50000"/>
                  </a:schemeClr>
                </a:solidFill>
                <a:latin typeface="Open Sans"/>
              </a:rPr>
              <a:t>entrenador, soy responsable de ...</a:t>
            </a:r>
          </a:p>
        </p:txBody>
      </p:sp>
    </p:spTree>
    <p:extLst>
      <p:ext uri="{BB962C8B-B14F-4D97-AF65-F5344CB8AC3E}">
        <p14:creationId xmlns:p14="http://schemas.microsoft.com/office/powerpoint/2010/main" val="19117322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547664" y="555526"/>
            <a:ext cx="6400800" cy="609399"/>
          </a:xfrm>
        </p:spPr>
        <p:txBody>
          <a:bodyPr>
            <a:noAutofit/>
          </a:bodyPr>
          <a:lstStyle/>
          <a:p>
            <a:r>
              <a:rPr lang="es-ES" sz="1800" b="1" dirty="0"/>
              <a:t>Comunicar los roles y expectativas - herramienta útil - MATRIZ DE EXPECTATIVAS Y RESPONSABILIDADES</a:t>
            </a:r>
            <a:endParaRPr lang="en-US" sz="1800" b="1" dirty="0"/>
          </a:p>
          <a:p>
            <a:endParaRPr lang="en-US" sz="1800" dirty="0"/>
          </a:p>
          <a:p>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6" y="4455335"/>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55335"/>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995686"/>
            <a:ext cx="7048872" cy="122413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99194" y="121680"/>
            <a:ext cx="5312965" cy="307777"/>
          </a:xfrm>
          <a:prstGeom prst="rect">
            <a:avLst/>
          </a:prstGeom>
        </p:spPr>
        <p:txBody>
          <a:bodyPr wrap="square">
            <a:spAutoFit/>
          </a:bodyPr>
          <a:lstStyle/>
          <a:p>
            <a:pPr lvl="0"/>
            <a:r>
              <a:rPr lang="es-ES" sz="1400" b="1" dirty="0">
                <a:solidFill>
                  <a:prstClr val="white">
                    <a:lumMod val="50000"/>
                  </a:prstClr>
                </a:solidFill>
                <a:latin typeface="Open Sans"/>
              </a:rPr>
              <a:t>Unidad 1.3. Entrenador - reunión de padres</a:t>
            </a:r>
          </a:p>
        </p:txBody>
      </p:sp>
      <p:sp>
        <p:nvSpPr>
          <p:cNvPr id="3" name="Rectángulo 2"/>
          <p:cNvSpPr/>
          <p:nvPr/>
        </p:nvSpPr>
        <p:spPr>
          <a:xfrm>
            <a:off x="467544" y="1861580"/>
            <a:ext cx="8280920" cy="1600438"/>
          </a:xfrm>
          <a:prstGeom prst="rect">
            <a:avLst/>
          </a:prstGeom>
        </p:spPr>
        <p:txBody>
          <a:bodyPr wrap="square">
            <a:spAutoFit/>
          </a:bodyPr>
          <a:lstStyle/>
          <a:p>
            <a:pPr algn="just"/>
            <a:r>
              <a:rPr lang="es-ES" sz="1600" dirty="0" smtClean="0">
                <a:solidFill>
                  <a:schemeClr val="bg1">
                    <a:lumMod val="50000"/>
                  </a:schemeClr>
                </a:solidFill>
                <a:latin typeface="Open Sans"/>
              </a:rPr>
              <a:t>3</a:t>
            </a:r>
            <a:r>
              <a:rPr lang="es-ES" dirty="0" smtClean="0">
                <a:solidFill>
                  <a:schemeClr val="bg1">
                    <a:lumMod val="50000"/>
                  </a:schemeClr>
                </a:solidFill>
              </a:rPr>
              <a:t>. </a:t>
            </a:r>
            <a:r>
              <a:rPr lang="es-ES" sz="1600" dirty="0">
                <a:solidFill>
                  <a:schemeClr val="bg1">
                    <a:lumMod val="50000"/>
                  </a:schemeClr>
                </a:solidFill>
                <a:latin typeface="Open Sans"/>
              </a:rPr>
              <a:t>Recopile las respuestas, analícelas con los padres y haga una lista de las expectativas y responsabilidades de ambos lados.</a:t>
            </a:r>
          </a:p>
          <a:p>
            <a:pPr algn="just"/>
            <a:r>
              <a:rPr lang="es-ES" sz="1600" dirty="0">
                <a:solidFill>
                  <a:schemeClr val="bg1">
                    <a:lumMod val="50000"/>
                  </a:schemeClr>
                </a:solidFill>
                <a:latin typeface="Open Sans"/>
              </a:rPr>
              <a:t>Si hay demasiados padres, pídales que vengan a la reunión con sus respuestas o que lo hagan como </a:t>
            </a:r>
            <a:r>
              <a:rPr lang="es-ES" sz="1600" dirty="0" smtClean="0">
                <a:solidFill>
                  <a:schemeClr val="bg1">
                    <a:lumMod val="50000"/>
                  </a:schemeClr>
                </a:solidFill>
                <a:latin typeface="Open Sans"/>
              </a:rPr>
              <a:t>tarea</a:t>
            </a:r>
          </a:p>
          <a:p>
            <a:pPr algn="just"/>
            <a:endParaRPr lang="es-ES" sz="1600" dirty="0">
              <a:solidFill>
                <a:schemeClr val="bg1">
                  <a:lumMod val="50000"/>
                </a:schemeClr>
              </a:solidFill>
              <a:latin typeface="Open Sans"/>
            </a:endParaRPr>
          </a:p>
          <a:p>
            <a:pPr algn="just"/>
            <a:r>
              <a:rPr lang="es-ES" sz="1600" dirty="0">
                <a:solidFill>
                  <a:schemeClr val="bg1">
                    <a:lumMod val="50000"/>
                  </a:schemeClr>
                </a:solidFill>
                <a:latin typeface="Open Sans"/>
              </a:rPr>
              <a:t>4. Hacer un acuerdo con ellos sobre las Reglas de conducta.</a:t>
            </a:r>
          </a:p>
        </p:txBody>
      </p:sp>
    </p:spTree>
    <p:extLst>
      <p:ext uri="{BB962C8B-B14F-4D97-AF65-F5344CB8AC3E}">
        <p14:creationId xmlns:p14="http://schemas.microsoft.com/office/powerpoint/2010/main" val="124966347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06191" y="411510"/>
            <a:ext cx="6400800" cy="504056"/>
          </a:xfrm>
        </p:spPr>
        <p:txBody>
          <a:bodyPr/>
          <a:lstStyle/>
          <a:p>
            <a:r>
              <a:rPr lang="en-GB" b="1" dirty="0" err="1" smtClean="0"/>
              <a:t>Contenido</a:t>
            </a:r>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779" y="437195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71950"/>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A96D0E6D-E0FB-46EC-9E78-FCE19977F902}"/>
              </a:ext>
            </a:extLst>
          </p:cNvPr>
          <p:cNvSpPr txBox="1">
            <a:spLocks/>
          </p:cNvSpPr>
          <p:nvPr/>
        </p:nvSpPr>
        <p:spPr>
          <a:xfrm>
            <a:off x="899592" y="1203598"/>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endParaRPr lang="en-US" sz="1800" dirty="0"/>
          </a:p>
        </p:txBody>
      </p:sp>
      <p:sp>
        <p:nvSpPr>
          <p:cNvPr id="2" name="Rectángulo 1"/>
          <p:cNvSpPr/>
          <p:nvPr/>
        </p:nvSpPr>
        <p:spPr>
          <a:xfrm>
            <a:off x="1306190" y="1376067"/>
            <a:ext cx="5911849" cy="2031325"/>
          </a:xfrm>
          <a:prstGeom prst="rect">
            <a:avLst/>
          </a:prstGeom>
        </p:spPr>
        <p:txBody>
          <a:bodyPr wrap="square">
            <a:spAutoFit/>
          </a:bodyPr>
          <a:lstStyle/>
          <a:p>
            <a:pPr algn="just"/>
            <a:r>
              <a:rPr lang="es-ES" b="1" dirty="0">
                <a:solidFill>
                  <a:schemeClr val="bg1">
                    <a:lumMod val="50000"/>
                  </a:schemeClr>
                </a:solidFill>
                <a:latin typeface="Open Sans"/>
              </a:rPr>
              <a:t>Unidad </a:t>
            </a:r>
            <a:r>
              <a:rPr lang="es-ES" b="1" dirty="0" smtClean="0">
                <a:solidFill>
                  <a:schemeClr val="bg1">
                    <a:lumMod val="50000"/>
                  </a:schemeClr>
                </a:solidFill>
                <a:latin typeface="Open Sans"/>
              </a:rPr>
              <a:t>1.</a:t>
            </a:r>
          </a:p>
          <a:p>
            <a:pPr algn="just"/>
            <a:r>
              <a:rPr lang="es-ES" dirty="0" smtClean="0">
                <a:solidFill>
                  <a:schemeClr val="bg1">
                    <a:lumMod val="50000"/>
                  </a:schemeClr>
                </a:solidFill>
                <a:latin typeface="Open Sans"/>
              </a:rPr>
              <a:t>La </a:t>
            </a:r>
            <a:r>
              <a:rPr lang="es-ES" dirty="0">
                <a:solidFill>
                  <a:schemeClr val="bg1">
                    <a:lumMod val="50000"/>
                  </a:schemeClr>
                </a:solidFill>
                <a:latin typeface="Open Sans"/>
              </a:rPr>
              <a:t>cooperación de padres y entrenadores como pilar en la vida de los jóvenes deportistas.</a:t>
            </a:r>
          </a:p>
          <a:p>
            <a:pPr algn="just"/>
            <a:r>
              <a:rPr lang="es-ES" b="1" dirty="0">
                <a:solidFill>
                  <a:schemeClr val="bg1">
                    <a:lumMod val="50000"/>
                  </a:schemeClr>
                </a:solidFill>
                <a:latin typeface="Open Sans"/>
              </a:rPr>
              <a:t>Unidad </a:t>
            </a:r>
            <a:r>
              <a:rPr lang="es-ES" b="1" dirty="0" smtClean="0">
                <a:solidFill>
                  <a:schemeClr val="bg1">
                    <a:lumMod val="50000"/>
                  </a:schemeClr>
                </a:solidFill>
                <a:latin typeface="Open Sans"/>
              </a:rPr>
              <a:t>2. </a:t>
            </a:r>
          </a:p>
          <a:p>
            <a:pPr algn="just"/>
            <a:r>
              <a:rPr lang="es-ES" dirty="0" smtClean="0">
                <a:solidFill>
                  <a:schemeClr val="bg1">
                    <a:lumMod val="50000"/>
                  </a:schemeClr>
                </a:solidFill>
                <a:latin typeface="Open Sans"/>
              </a:rPr>
              <a:t>Comunicación </a:t>
            </a:r>
            <a:r>
              <a:rPr lang="es-ES" dirty="0">
                <a:solidFill>
                  <a:schemeClr val="bg1">
                    <a:lumMod val="50000"/>
                  </a:schemeClr>
                </a:solidFill>
                <a:latin typeface="Open Sans"/>
              </a:rPr>
              <a:t>- Escucha activa y retroalimentación.</a:t>
            </a:r>
          </a:p>
          <a:p>
            <a:pPr algn="just"/>
            <a:r>
              <a:rPr lang="es-ES" b="1" dirty="0">
                <a:solidFill>
                  <a:schemeClr val="bg1">
                    <a:lumMod val="50000"/>
                  </a:schemeClr>
                </a:solidFill>
                <a:latin typeface="Open Sans"/>
              </a:rPr>
              <a:t>Unidad </a:t>
            </a:r>
            <a:r>
              <a:rPr lang="es-ES" b="1" dirty="0" smtClean="0">
                <a:solidFill>
                  <a:schemeClr val="bg1">
                    <a:lumMod val="50000"/>
                  </a:schemeClr>
                </a:solidFill>
                <a:latin typeface="Open Sans"/>
              </a:rPr>
              <a:t>3.</a:t>
            </a:r>
          </a:p>
          <a:p>
            <a:pPr algn="just"/>
            <a:r>
              <a:rPr lang="es-ES" dirty="0" smtClean="0">
                <a:solidFill>
                  <a:schemeClr val="bg1">
                    <a:lumMod val="50000"/>
                  </a:schemeClr>
                </a:solidFill>
                <a:latin typeface="Open Sans"/>
              </a:rPr>
              <a:t>Resolución </a:t>
            </a:r>
            <a:r>
              <a:rPr lang="es-ES" dirty="0">
                <a:solidFill>
                  <a:schemeClr val="bg1">
                    <a:lumMod val="50000"/>
                  </a:schemeClr>
                </a:solidFill>
                <a:latin typeface="Open Sans"/>
              </a:rPr>
              <a:t>de conflictos.</a:t>
            </a:r>
          </a:p>
        </p:txBody>
      </p:sp>
    </p:spTree>
    <p:extLst>
      <p:ext uri="{BB962C8B-B14F-4D97-AF65-F5344CB8AC3E}">
        <p14:creationId xmlns:p14="http://schemas.microsoft.com/office/powerpoint/2010/main" val="14552204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3">
            <a:extLst>
              <a:ext uri="{FF2B5EF4-FFF2-40B4-BE49-F238E27FC236}">
                <a16:creationId xmlns:a16="http://schemas.microsoft.com/office/drawing/2014/main" id="{A7A0F98B-D7BC-4AF2-AC18-D86B46E039BC}"/>
              </a:ext>
            </a:extLst>
          </p:cNvPr>
          <p:cNvGraphicFramePr>
            <a:graphicFrameLocks/>
          </p:cNvGraphicFramePr>
          <p:nvPr>
            <p:extLst>
              <p:ext uri="{D42A27DB-BD31-4B8C-83A1-F6EECF244321}">
                <p14:modId xmlns:p14="http://schemas.microsoft.com/office/powerpoint/2010/main" val="4136597437"/>
              </p:ext>
            </p:extLst>
          </p:nvPr>
        </p:nvGraphicFramePr>
        <p:xfrm>
          <a:off x="678656" y="1528198"/>
          <a:ext cx="7786688" cy="2051664"/>
        </p:xfrm>
        <a:graphic>
          <a:graphicData uri="http://schemas.openxmlformats.org/drawingml/2006/table">
            <a:tbl>
              <a:tblPr firstRow="1" bandRow="1">
                <a:tableStyleId>{16D9F66E-5EB9-4882-86FB-DCBF35E3C3E4}</a:tableStyleId>
              </a:tblPr>
              <a:tblGrid>
                <a:gridCol w="3893344">
                  <a:extLst>
                    <a:ext uri="{9D8B030D-6E8A-4147-A177-3AD203B41FA5}">
                      <a16:colId xmlns:a16="http://schemas.microsoft.com/office/drawing/2014/main" val="1047159964"/>
                    </a:ext>
                  </a:extLst>
                </a:gridCol>
                <a:gridCol w="3893344">
                  <a:extLst>
                    <a:ext uri="{9D8B030D-6E8A-4147-A177-3AD203B41FA5}">
                      <a16:colId xmlns:a16="http://schemas.microsoft.com/office/drawing/2014/main" val="2476895265"/>
                    </a:ext>
                  </a:extLst>
                </a:gridCol>
              </a:tblGrid>
              <a:tr h="839717">
                <a:tc>
                  <a:txBody>
                    <a:bodyPr/>
                    <a:lstStyle/>
                    <a:p>
                      <a:r>
                        <a:rPr lang="es-ES" sz="1600" dirty="0" smtClean="0">
                          <a:solidFill>
                            <a:schemeClr val="bg1">
                              <a:lumMod val="50000"/>
                            </a:schemeClr>
                          </a:solidFill>
                          <a:latin typeface="Open Sans"/>
                        </a:rPr>
                        <a:t>SE ESPERA QUE LOS PADRES</a:t>
                      </a:r>
                      <a:r>
                        <a:rPr lang="en-US" sz="1600" dirty="0" smtClean="0">
                          <a:solidFill>
                            <a:schemeClr val="bg1">
                              <a:lumMod val="50000"/>
                            </a:schemeClr>
                          </a:solidFill>
                          <a:latin typeface="Open Sans"/>
                        </a:rPr>
                        <a:t>.</a:t>
                      </a:r>
                    </a:p>
                    <a:p>
                      <a:r>
                        <a:rPr lang="en-US" sz="1600" dirty="0" smtClean="0">
                          <a:solidFill>
                            <a:schemeClr val="bg1">
                              <a:lumMod val="50000"/>
                            </a:schemeClr>
                          </a:solidFill>
                          <a:latin typeface="Open Sans"/>
                        </a:rPr>
                        <a:t>…..</a:t>
                      </a:r>
                      <a:endParaRPr lang="en-US" sz="1600" dirty="0">
                        <a:solidFill>
                          <a:schemeClr val="bg1">
                            <a:lumMod val="50000"/>
                          </a:schemeClr>
                        </a:solidFill>
                        <a:latin typeface="Open Sans"/>
                      </a:endParaRPr>
                    </a:p>
                  </a:txBody>
                  <a:tcPr/>
                </a:tc>
                <a:tc>
                  <a:txBody>
                    <a:bodyPr/>
                    <a:lstStyle/>
                    <a:p>
                      <a:r>
                        <a:rPr lang="es-ES" sz="1600" dirty="0" smtClean="0">
                          <a:solidFill>
                            <a:schemeClr val="bg1">
                              <a:lumMod val="50000"/>
                            </a:schemeClr>
                          </a:solidFill>
                          <a:latin typeface="Open Sans"/>
                        </a:rPr>
                        <a:t>SE</a:t>
                      </a:r>
                      <a:r>
                        <a:rPr lang="es-ES" sz="1600" baseline="0" dirty="0" smtClean="0">
                          <a:solidFill>
                            <a:schemeClr val="bg1">
                              <a:lumMod val="50000"/>
                            </a:schemeClr>
                          </a:solidFill>
                          <a:latin typeface="Open Sans"/>
                        </a:rPr>
                        <a:t> ESPERA QUE EL ENTRENADOR</a:t>
                      </a:r>
                      <a:endParaRPr lang="en-US" sz="1600" dirty="0">
                        <a:solidFill>
                          <a:schemeClr val="bg1">
                            <a:lumMod val="50000"/>
                          </a:schemeClr>
                        </a:solidFill>
                        <a:latin typeface="Open Sans"/>
                      </a:endParaRPr>
                    </a:p>
                    <a:p>
                      <a:r>
                        <a:rPr lang="en-US" sz="1600" dirty="0">
                          <a:solidFill>
                            <a:schemeClr val="bg1">
                              <a:lumMod val="50000"/>
                            </a:schemeClr>
                          </a:solidFill>
                          <a:latin typeface="Open Sans"/>
                        </a:rPr>
                        <a:t>……</a:t>
                      </a:r>
                      <a:endParaRPr lang="bs-Latn-BA" sz="1600" dirty="0">
                        <a:solidFill>
                          <a:schemeClr val="bg1">
                            <a:lumMod val="50000"/>
                          </a:schemeClr>
                        </a:solidFill>
                      </a:endParaRPr>
                    </a:p>
                  </a:txBody>
                  <a:tcPr/>
                </a:tc>
                <a:extLst>
                  <a:ext uri="{0D108BD9-81ED-4DB2-BD59-A6C34878D82A}">
                    <a16:rowId xmlns:a16="http://schemas.microsoft.com/office/drawing/2014/main" val="3897153853"/>
                  </a:ext>
                </a:extLst>
              </a:tr>
              <a:tr h="1211947">
                <a:tc>
                  <a:txBody>
                    <a:bodyPr/>
                    <a:lstStyle/>
                    <a:p>
                      <a:r>
                        <a:rPr lang="es-ES" sz="1600" b="1" dirty="0" smtClean="0">
                          <a:solidFill>
                            <a:schemeClr val="bg1">
                              <a:lumMod val="50000"/>
                            </a:schemeClr>
                          </a:solidFill>
                          <a:latin typeface="Open Sans"/>
                        </a:rPr>
                        <a:t>LOS PADRES SON RESPONSABLES DE:</a:t>
                      </a:r>
                      <a:r>
                        <a:rPr lang="en-US" sz="1600" b="1" dirty="0" smtClean="0">
                          <a:solidFill>
                            <a:schemeClr val="bg1">
                              <a:lumMod val="50000"/>
                            </a:schemeClr>
                          </a:solidFill>
                          <a:latin typeface="Open Sans"/>
                        </a:rPr>
                        <a:t>…</a:t>
                      </a:r>
                      <a:endParaRPr lang="en-US" sz="1600" b="1" dirty="0">
                        <a:solidFill>
                          <a:schemeClr val="bg1">
                            <a:lumMod val="50000"/>
                          </a:schemeClr>
                        </a:solidFill>
                        <a:latin typeface="Open Sans"/>
                      </a:endParaRPr>
                    </a:p>
                  </a:txBody>
                  <a:tcPr/>
                </a:tc>
                <a:tc>
                  <a:txBody>
                    <a:bodyPr/>
                    <a:lstStyle/>
                    <a:p>
                      <a:r>
                        <a:rPr lang="en-US" sz="1600" b="1" dirty="0" smtClean="0">
                          <a:solidFill>
                            <a:schemeClr val="bg1">
                              <a:lumMod val="50000"/>
                            </a:schemeClr>
                          </a:solidFill>
                          <a:latin typeface="Open Sans"/>
                        </a:rPr>
                        <a:t>EL</a:t>
                      </a:r>
                      <a:r>
                        <a:rPr lang="en-US" sz="1600" b="1" baseline="0" dirty="0" smtClean="0">
                          <a:solidFill>
                            <a:schemeClr val="bg1">
                              <a:lumMod val="50000"/>
                            </a:schemeClr>
                          </a:solidFill>
                          <a:latin typeface="Open Sans"/>
                        </a:rPr>
                        <a:t> ENTRENADOR ES RESPONSABLE DE </a:t>
                      </a:r>
                      <a:r>
                        <a:rPr lang="en-US" sz="1600" b="1" dirty="0" smtClean="0">
                          <a:solidFill>
                            <a:schemeClr val="bg1">
                              <a:lumMod val="50000"/>
                            </a:schemeClr>
                          </a:solidFill>
                          <a:latin typeface="Open Sans"/>
                        </a:rPr>
                        <a:t>…..</a:t>
                      </a:r>
                      <a:endParaRPr lang="bs-Latn-BA" sz="1600" b="1" dirty="0">
                        <a:solidFill>
                          <a:schemeClr val="bg1">
                            <a:lumMod val="50000"/>
                          </a:schemeClr>
                        </a:solidFill>
                      </a:endParaRPr>
                    </a:p>
                  </a:txBody>
                  <a:tcPr/>
                </a:tc>
                <a:extLst>
                  <a:ext uri="{0D108BD9-81ED-4DB2-BD59-A6C34878D82A}">
                    <a16:rowId xmlns:a16="http://schemas.microsoft.com/office/drawing/2014/main" val="423976248"/>
                  </a:ext>
                </a:extLst>
              </a:tr>
            </a:tbl>
          </a:graphicData>
        </a:graphic>
      </p:graphicFrame>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547664" y="948477"/>
            <a:ext cx="6400800" cy="609399"/>
          </a:xfrm>
        </p:spPr>
        <p:txBody>
          <a:bodyPr>
            <a:noAutofit/>
          </a:bodyPr>
          <a:lstStyle/>
          <a:p>
            <a:r>
              <a:rPr lang="en-US" sz="1800" b="1" dirty="0">
                <a:solidFill>
                  <a:schemeClr val="bg1">
                    <a:lumMod val="50000"/>
                  </a:schemeClr>
                </a:solidFill>
              </a:rPr>
              <a:t>MATRIZ DE EXPECTATIVAS Y RESPONSABILIDADES</a:t>
            </a: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1"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755576" y="195320"/>
            <a:ext cx="4608512" cy="338554"/>
          </a:xfrm>
          <a:prstGeom prst="rect">
            <a:avLst/>
          </a:prstGeom>
        </p:spPr>
        <p:txBody>
          <a:bodyPr wrap="square">
            <a:spAutoFit/>
          </a:bodyPr>
          <a:lstStyle/>
          <a:p>
            <a:pPr lvl="0"/>
            <a:r>
              <a:rPr lang="es-ES" sz="1600" b="1" dirty="0">
                <a:solidFill>
                  <a:prstClr val="white">
                    <a:lumMod val="50000"/>
                  </a:prstClr>
                </a:solidFill>
                <a:latin typeface="Open Sans"/>
              </a:rPr>
              <a:t>Unidad 1.3. Entrenador - reunión de padres</a:t>
            </a:r>
          </a:p>
        </p:txBody>
      </p:sp>
    </p:spTree>
    <p:extLst>
      <p:ext uri="{BB962C8B-B14F-4D97-AF65-F5344CB8AC3E}">
        <p14:creationId xmlns:p14="http://schemas.microsoft.com/office/powerpoint/2010/main" val="41249488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187624" y="1017344"/>
            <a:ext cx="6400800" cy="360040"/>
          </a:xfrm>
        </p:spPr>
        <p:txBody>
          <a:bodyPr>
            <a:normAutofit lnSpcReduction="10000"/>
          </a:bodyPr>
          <a:lstStyle/>
          <a:p>
            <a:r>
              <a:rPr lang="es-ES" sz="1800" dirty="0"/>
              <a:t>Sección de </a:t>
            </a:r>
            <a:r>
              <a:rPr lang="es-ES" sz="1800" dirty="0" smtClean="0"/>
              <a:t>conocimiento/Tareas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330578"/>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30578"/>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2AB5D1A3-B1E7-4421-B55E-5DBB46C18533}"/>
              </a:ext>
            </a:extLst>
          </p:cNvPr>
          <p:cNvSpPr txBox="1">
            <a:spLocks/>
          </p:cNvSpPr>
          <p:nvPr/>
        </p:nvSpPr>
        <p:spPr>
          <a:xfrm>
            <a:off x="680308" y="2283718"/>
            <a:ext cx="7361385" cy="9361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GB"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84213" y="181932"/>
            <a:ext cx="4392549" cy="338554"/>
          </a:xfrm>
          <a:prstGeom prst="rect">
            <a:avLst/>
          </a:prstGeom>
        </p:spPr>
        <p:txBody>
          <a:bodyPr wrap="none">
            <a:spAutoFit/>
          </a:bodyPr>
          <a:lstStyle/>
          <a:p>
            <a:pPr lvl="0"/>
            <a:r>
              <a:rPr lang="es-ES" sz="1600" b="1" dirty="0">
                <a:solidFill>
                  <a:prstClr val="white">
                    <a:lumMod val="50000"/>
                  </a:prstClr>
                </a:solidFill>
                <a:latin typeface="Open Sans"/>
              </a:rPr>
              <a:t>Unidad 1.3. Entrenador - reunión de padres</a:t>
            </a:r>
          </a:p>
        </p:txBody>
      </p:sp>
      <p:sp>
        <p:nvSpPr>
          <p:cNvPr id="3" name="Rectángulo 2"/>
          <p:cNvSpPr/>
          <p:nvPr/>
        </p:nvSpPr>
        <p:spPr>
          <a:xfrm>
            <a:off x="1187624" y="1779662"/>
            <a:ext cx="7128792" cy="830997"/>
          </a:xfrm>
          <a:prstGeom prst="rect">
            <a:avLst/>
          </a:prstGeom>
        </p:spPr>
        <p:txBody>
          <a:bodyPr wrap="square">
            <a:spAutoFit/>
          </a:bodyPr>
          <a:lstStyle/>
          <a:p>
            <a:pPr algn="just"/>
            <a:r>
              <a:rPr lang="es-ES" sz="1600" u="sng" dirty="0">
                <a:solidFill>
                  <a:schemeClr val="bg1">
                    <a:lumMod val="50000"/>
                  </a:schemeClr>
                </a:solidFill>
                <a:latin typeface="Open Sans"/>
              </a:rPr>
              <a:t>T</a:t>
            </a:r>
            <a:r>
              <a:rPr lang="es-ES" sz="1600" u="sng" dirty="0" smtClean="0">
                <a:solidFill>
                  <a:schemeClr val="bg1">
                    <a:lumMod val="50000"/>
                  </a:schemeClr>
                </a:solidFill>
                <a:latin typeface="Open Sans"/>
              </a:rPr>
              <a:t>AREA:</a:t>
            </a:r>
          </a:p>
          <a:p>
            <a:pPr algn="just"/>
            <a:r>
              <a:rPr lang="es-ES" sz="1600" dirty="0" smtClean="0">
                <a:solidFill>
                  <a:schemeClr val="bg1">
                    <a:lumMod val="50000"/>
                  </a:schemeClr>
                </a:solidFill>
                <a:latin typeface="Open Sans"/>
              </a:rPr>
              <a:t>En </a:t>
            </a:r>
            <a:r>
              <a:rPr lang="es-ES" sz="1600" dirty="0">
                <a:solidFill>
                  <a:schemeClr val="bg1">
                    <a:lumMod val="50000"/>
                  </a:schemeClr>
                </a:solidFill>
                <a:latin typeface="Open Sans"/>
              </a:rPr>
              <a:t>la primera reunión con los padres, haga el </a:t>
            </a:r>
            <a:r>
              <a:rPr lang="es-ES" sz="1600" dirty="0" smtClean="0">
                <a:solidFill>
                  <a:schemeClr val="bg1">
                    <a:lumMod val="50000"/>
                  </a:schemeClr>
                </a:solidFill>
                <a:latin typeface="Open Sans"/>
              </a:rPr>
              <a:t>ejercicio- </a:t>
            </a:r>
            <a:r>
              <a:rPr lang="es-ES" sz="1600" dirty="0">
                <a:solidFill>
                  <a:schemeClr val="bg1">
                    <a:lumMod val="50000"/>
                  </a:schemeClr>
                </a:solidFill>
                <a:latin typeface="Open Sans"/>
              </a:rPr>
              <a:t>Crear la lista conjunta de responsabilidades y expectativas.</a:t>
            </a:r>
          </a:p>
        </p:txBody>
      </p:sp>
    </p:spTree>
    <p:extLst>
      <p:ext uri="{BB962C8B-B14F-4D97-AF65-F5344CB8AC3E}">
        <p14:creationId xmlns:p14="http://schemas.microsoft.com/office/powerpoint/2010/main" val="207843539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2699792" y="920922"/>
            <a:ext cx="3024336" cy="348928"/>
          </a:xfrm>
        </p:spPr>
        <p:txBody>
          <a:bodyPr>
            <a:noAutofit/>
          </a:bodyPr>
          <a:lstStyle/>
          <a:p>
            <a:r>
              <a:rPr lang="de-AT" sz="1800" b="1" dirty="0" smtClean="0"/>
              <a:t>Lista de referencias</a:t>
            </a:r>
            <a:endParaRPr lang="en-US" sz="1800"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83971" y="1923678"/>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bs-Latn-BA" sz="1800" dirty="0" err="1"/>
              <a:t>Ye</a:t>
            </a:r>
            <a:r>
              <a:rPr lang="bs-Latn-BA" sz="1800" dirty="0"/>
              <a:t>, M. L., &amp; </a:t>
            </a:r>
            <a:r>
              <a:rPr lang="bs-Latn-BA" sz="1800" dirty="0" err="1"/>
              <a:t>Chen</a:t>
            </a:r>
            <a:r>
              <a:rPr lang="bs-Latn-BA" sz="1800" dirty="0"/>
              <a:t>, Y. (2015). A Literature </a:t>
            </a:r>
            <a:r>
              <a:rPr lang="bs-Latn-BA" sz="1800" dirty="0" err="1"/>
              <a:t>Review</a:t>
            </a:r>
            <a:r>
              <a:rPr lang="bs-Latn-BA" sz="1800" dirty="0"/>
              <a:t> on </a:t>
            </a:r>
            <a:r>
              <a:rPr lang="bs-Latn-BA" sz="1800" dirty="0" err="1"/>
              <a:t>Teachers</a:t>
            </a:r>
            <a:r>
              <a:rPr lang="bs-Latn-BA" sz="1800" dirty="0"/>
              <a:t>’ </a:t>
            </a:r>
            <a:r>
              <a:rPr lang="bs-Latn-BA" sz="1800" dirty="0" err="1"/>
              <a:t>Emotional</a:t>
            </a:r>
            <a:r>
              <a:rPr lang="bs-Latn-BA" sz="1800" dirty="0"/>
              <a:t> </a:t>
            </a:r>
            <a:r>
              <a:rPr lang="bs-Latn-BA" sz="1800" dirty="0" err="1"/>
              <a:t>Labor</a:t>
            </a:r>
            <a:r>
              <a:rPr lang="bs-Latn-BA" sz="1800" dirty="0"/>
              <a:t>. </a:t>
            </a:r>
            <a:r>
              <a:rPr lang="bs-Latn-BA" sz="1800" i="1" dirty="0"/>
              <a:t>Creative Education,</a:t>
            </a:r>
            <a:r>
              <a:rPr lang="en-US" sz="1800" i="1" dirty="0"/>
              <a:t> </a:t>
            </a:r>
            <a:r>
              <a:rPr lang="bs-Latn-BA" sz="1800" i="1" dirty="0"/>
              <a:t>6, </a:t>
            </a:r>
            <a:r>
              <a:rPr lang="bs-Latn-BA" sz="1800" dirty="0"/>
              <a:t>2232-2240. </a:t>
            </a:r>
            <a:endParaRPr lang="en-US" sz="1800" dirty="0"/>
          </a:p>
          <a:p>
            <a:pPr algn="just"/>
            <a:r>
              <a:rPr lang="en-US" sz="1800" dirty="0"/>
              <a:t>Smoll, F. L., Cumming, S. P., &amp; Smith, R. E. (2011). Enhancing Coach-Parent Relationships in Youth Sports: Increasing Harmony and Minimizing Hassle. </a:t>
            </a:r>
            <a:r>
              <a:rPr lang="en-US" sz="1800" i="1" dirty="0"/>
              <a:t>International Journal of Sports Science &amp; Coaching</a:t>
            </a:r>
            <a:r>
              <a:rPr lang="en-US" sz="1800" dirty="0"/>
              <a:t>, </a:t>
            </a:r>
            <a:r>
              <a:rPr lang="en-US" sz="1800" i="1" dirty="0"/>
              <a:t>6</a:t>
            </a:r>
            <a:r>
              <a:rPr lang="en-US" sz="1800" dirty="0"/>
              <a:t>(1), 13–26. </a:t>
            </a:r>
          </a:p>
        </p:txBody>
      </p:sp>
      <p:sp>
        <p:nvSpPr>
          <p:cNvPr id="11" name="Subtitle 3">
            <a:extLst>
              <a:ext uri="{FF2B5EF4-FFF2-40B4-BE49-F238E27FC236}">
                <a16:creationId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lt-LT" sz="1400" dirty="0" smtClean="0"/>
          </a:p>
          <a:p>
            <a:pPr>
              <a:defRPr/>
            </a:pPr>
            <a:endParaRPr lang="en-US" sz="1400" dirty="0"/>
          </a:p>
        </p:txBody>
      </p:sp>
      <p:sp>
        <p:nvSpPr>
          <p:cNvPr id="2" name="Rectángulo 1"/>
          <p:cNvSpPr/>
          <p:nvPr/>
        </p:nvSpPr>
        <p:spPr>
          <a:xfrm>
            <a:off x="899592" y="121771"/>
            <a:ext cx="7488832" cy="523220"/>
          </a:xfrm>
          <a:prstGeom prst="rect">
            <a:avLst/>
          </a:prstGeom>
        </p:spPr>
        <p:txBody>
          <a:bodyPr wrap="square">
            <a:spAutoFit/>
          </a:bodyPr>
          <a:lstStyle/>
          <a:p>
            <a:pPr algn="just"/>
            <a:r>
              <a:rPr lang="es-ES" sz="1400" dirty="0" smtClean="0">
                <a:solidFill>
                  <a:schemeClr val="bg1">
                    <a:lumMod val="50000"/>
                  </a:schemeClr>
                </a:solidFill>
                <a:latin typeface="Open Sans"/>
              </a:rPr>
              <a:t>Unidad </a:t>
            </a:r>
            <a:r>
              <a:rPr lang="es-ES" sz="1400" dirty="0">
                <a:solidFill>
                  <a:schemeClr val="bg1">
                    <a:lumMod val="50000"/>
                  </a:schemeClr>
                </a:solidFill>
                <a:latin typeface="Open Sans"/>
              </a:rPr>
              <a:t>1. Cooperación de padres y entrenadores como pilar en la vida de los jóvenes deportistas.</a:t>
            </a:r>
          </a:p>
        </p:txBody>
      </p:sp>
    </p:spTree>
    <p:extLst>
      <p:ext uri="{BB962C8B-B14F-4D97-AF65-F5344CB8AC3E}">
        <p14:creationId xmlns:p14="http://schemas.microsoft.com/office/powerpoint/2010/main" val="416407565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507854"/>
            <a:ext cx="7772400" cy="406833"/>
          </a:xfrm>
        </p:spPr>
        <p:txBody>
          <a:bodyPr/>
          <a:lstStyle/>
          <a:p>
            <a:r>
              <a:rPr lang="es-ES" sz="1800" dirty="0" smtClean="0"/>
              <a:t>Unidad 2: </a:t>
            </a:r>
            <a:r>
              <a:rPr lang="es-ES" sz="1800" dirty="0"/>
              <a:t>Comunicación - Escucha activa y retroalimentación.</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410431379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247006" y="907238"/>
            <a:ext cx="7226249" cy="531448"/>
          </a:xfrm>
        </p:spPr>
        <p:txBody>
          <a:bodyPr>
            <a:normAutofit/>
          </a:bodyPr>
          <a:lstStyle/>
          <a:p>
            <a:r>
              <a:rPr lang="es-ES" dirty="0" smtClean="0"/>
              <a:t>Descripción general</a:t>
            </a:r>
            <a:endParaRPr lang="lt-LT" dirty="0"/>
          </a:p>
          <a:p>
            <a:endParaRPr lang="en-US"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460" y="4342647"/>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4427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A96D0E6D-E0FB-46EC-9E78-FCE19977F902}"/>
              </a:ext>
            </a:extLst>
          </p:cNvPr>
          <p:cNvSpPr txBox="1">
            <a:spLocks/>
          </p:cNvSpPr>
          <p:nvPr/>
        </p:nvSpPr>
        <p:spPr>
          <a:xfrm>
            <a:off x="916436" y="1707654"/>
            <a:ext cx="7699264" cy="178650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600" b="1" dirty="0" err="1" smtClean="0"/>
              <a:t>Objetivos</a:t>
            </a:r>
            <a:r>
              <a:rPr lang="en-US" sz="1600" b="1" dirty="0" smtClean="0"/>
              <a:t> </a:t>
            </a:r>
          </a:p>
          <a:p>
            <a:pPr algn="l"/>
            <a:endParaRPr lang="en-US" sz="1600" b="1" dirty="0" smtClean="0"/>
          </a:p>
          <a:p>
            <a:pPr algn="l"/>
            <a:r>
              <a:rPr lang="es-ES" sz="1600" b="1" dirty="0" smtClean="0"/>
              <a:t> - Aumentar </a:t>
            </a:r>
            <a:r>
              <a:rPr lang="es-ES" sz="1600" b="1" dirty="0"/>
              <a:t>la habilidad de escucha activa.</a:t>
            </a:r>
          </a:p>
          <a:p>
            <a:pPr algn="l"/>
            <a:r>
              <a:rPr lang="es-ES" sz="1600" b="1" dirty="0" smtClean="0"/>
              <a:t> - Aumentar </a:t>
            </a:r>
            <a:r>
              <a:rPr lang="es-ES" sz="1600" b="1" dirty="0"/>
              <a:t>la habilidad de dar y recibir </a:t>
            </a:r>
            <a:r>
              <a:rPr lang="es-ES" sz="1600" b="1" dirty="0" err="1"/>
              <a:t>feedback</a:t>
            </a:r>
            <a:r>
              <a:rPr lang="es-ES" sz="1600" b="1" dirty="0"/>
              <a:t>.</a:t>
            </a:r>
            <a:endParaRPr lang="en-US" sz="1600" b="1" dirty="0"/>
          </a:p>
        </p:txBody>
      </p:sp>
      <p:sp>
        <p:nvSpPr>
          <p:cNvPr id="8" name="Subtitle 3">
            <a:extLst>
              <a:ext uri="{FF2B5EF4-FFF2-40B4-BE49-F238E27FC236}">
                <a16:creationId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en-US" sz="1400" dirty="0"/>
          </a:p>
        </p:txBody>
      </p:sp>
      <p:sp>
        <p:nvSpPr>
          <p:cNvPr id="2" name="Rectángulo 1"/>
          <p:cNvSpPr/>
          <p:nvPr/>
        </p:nvSpPr>
        <p:spPr>
          <a:xfrm>
            <a:off x="1413871" y="203200"/>
            <a:ext cx="6624735" cy="369332"/>
          </a:xfrm>
          <a:prstGeom prst="rect">
            <a:avLst/>
          </a:prstGeom>
        </p:spPr>
        <p:txBody>
          <a:bodyPr wrap="square">
            <a:spAutoFit/>
          </a:bodyPr>
          <a:lstStyle/>
          <a:p>
            <a:r>
              <a:rPr lang="es-ES" sz="1600" dirty="0" smtClean="0">
                <a:solidFill>
                  <a:schemeClr val="bg1">
                    <a:lumMod val="50000"/>
                  </a:schemeClr>
                </a:solidFill>
                <a:latin typeface="Open Sans"/>
              </a:rPr>
              <a:t>Unidad 2. Comunicación </a:t>
            </a:r>
            <a:r>
              <a:rPr lang="es-ES" sz="1600" dirty="0">
                <a:solidFill>
                  <a:schemeClr val="bg1">
                    <a:lumMod val="50000"/>
                  </a:schemeClr>
                </a:solidFill>
                <a:latin typeface="Open Sans"/>
              </a:rPr>
              <a:t>- Escucha activa y retroalimentación</a:t>
            </a:r>
            <a:r>
              <a:rPr lang="es-ES" dirty="0"/>
              <a:t>.</a:t>
            </a:r>
          </a:p>
        </p:txBody>
      </p:sp>
    </p:spTree>
    <p:extLst>
      <p:ext uri="{BB962C8B-B14F-4D97-AF65-F5344CB8AC3E}">
        <p14:creationId xmlns:p14="http://schemas.microsoft.com/office/powerpoint/2010/main" val="205693172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C656FDE2-8BCC-4362-BDC2-45BECCBE9535}"/>
              </a:ext>
            </a:extLst>
          </p:cNvPr>
          <p:cNvSpPr>
            <a:spLocks noGrp="1"/>
          </p:cNvSpPr>
          <p:nvPr>
            <p:ph type="subTitle" idx="1"/>
          </p:nvPr>
        </p:nvSpPr>
        <p:spPr>
          <a:xfrm>
            <a:off x="684213" y="203200"/>
            <a:ext cx="8351837" cy="360363"/>
          </a:xfrm>
        </p:spPr>
        <p:txBody>
          <a:bodyPr rtlCol="0">
            <a:noAutofit/>
          </a:bodyPr>
          <a:lstStyle/>
          <a:p>
            <a:pPr>
              <a:defRPr/>
            </a:pPr>
            <a:r>
              <a:rPr lang="lt-LT" sz="1400" b="1" dirty="0">
                <a:solidFill>
                  <a:schemeClr val="tx1"/>
                </a:solidFill>
              </a:rPr>
              <a:t>Unit </a:t>
            </a:r>
            <a:r>
              <a:rPr lang="bs-Latn-BA" sz="1400" b="1" dirty="0" smtClean="0">
                <a:solidFill>
                  <a:schemeClr val="tx1"/>
                </a:solidFill>
              </a:rPr>
              <a:t>2</a:t>
            </a:r>
            <a:r>
              <a:rPr lang="lt-LT" sz="1400" b="1" dirty="0" smtClean="0">
                <a:solidFill>
                  <a:schemeClr val="tx1"/>
                </a:solidFill>
              </a:rPr>
              <a:t>. </a:t>
            </a:r>
            <a:r>
              <a:rPr lang="en-US" sz="1400" dirty="0"/>
              <a:t>Communication – active listening and feedback </a:t>
            </a:r>
            <a:endParaRPr lang="lt-LT" sz="1400" dirty="0"/>
          </a:p>
          <a:p>
            <a:pPr eaLnBrk="1" fontAlgn="auto" hangingPunct="1">
              <a:spcAft>
                <a:spcPts val="0"/>
              </a:spcAft>
              <a:defRPr/>
            </a:pPr>
            <a:endParaRPr lang="en-US" sz="1400" dirty="0"/>
          </a:p>
        </p:txBody>
      </p:sp>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286985"/>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id="{8F39A143-F38E-4B9F-B2B1-9A3BC684DA92}"/>
              </a:ext>
            </a:extLst>
          </p:cNvPr>
          <p:cNvSpPr txBox="1"/>
          <p:nvPr/>
        </p:nvSpPr>
        <p:spPr>
          <a:xfrm>
            <a:off x="2483768" y="4286985"/>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a16="http://schemas.microsoft.com/office/drawing/2014/main" id="{C9E8EAFF-7A0A-4E41-86CE-A1479A0174B8}"/>
              </a:ext>
            </a:extLst>
          </p:cNvPr>
          <p:cNvSpPr txBox="1">
            <a:spLocks/>
          </p:cNvSpPr>
          <p:nvPr/>
        </p:nvSpPr>
        <p:spPr>
          <a:xfrm>
            <a:off x="1691680" y="1995686"/>
            <a:ext cx="446467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defRPr/>
            </a:pPr>
            <a:r>
              <a:rPr lang="es-ES" sz="1800" b="1" dirty="0" smtClean="0">
                <a:solidFill>
                  <a:schemeClr val="bg1">
                    <a:lumMod val="50000"/>
                  </a:schemeClr>
                </a:solidFill>
              </a:rPr>
              <a:t>Unidad 2.1</a:t>
            </a:r>
            <a:r>
              <a:rPr lang="bs-Latn-BA" sz="1800" b="1" dirty="0" smtClean="0">
                <a:solidFill>
                  <a:schemeClr val="bg1">
                    <a:lumMod val="50000"/>
                  </a:schemeClr>
                </a:solidFill>
              </a:rPr>
              <a:t> </a:t>
            </a:r>
            <a:endParaRPr lang="es-ES" sz="1800" b="1" dirty="0" smtClean="0">
              <a:solidFill>
                <a:schemeClr val="bg1">
                  <a:lumMod val="50000"/>
                </a:schemeClr>
              </a:solidFill>
            </a:endParaRPr>
          </a:p>
          <a:p>
            <a:pPr algn="just">
              <a:defRPr/>
            </a:pPr>
            <a:r>
              <a:rPr lang="es-ES" sz="1800" dirty="0" smtClean="0">
                <a:solidFill>
                  <a:schemeClr val="bg1">
                    <a:lumMod val="50000"/>
                  </a:schemeClr>
                </a:solidFill>
              </a:rPr>
              <a:t>Escucha activa</a:t>
            </a:r>
          </a:p>
          <a:p>
            <a:pPr algn="just">
              <a:defRPr/>
            </a:pPr>
            <a:r>
              <a:rPr lang="lt-LT" sz="1800" b="1" dirty="0" smtClean="0">
                <a:solidFill>
                  <a:schemeClr val="bg1">
                    <a:lumMod val="50000"/>
                  </a:schemeClr>
                </a:solidFill>
              </a:rPr>
              <a:t>Uni</a:t>
            </a:r>
            <a:r>
              <a:rPr lang="es-ES" sz="1800" b="1" dirty="0" smtClean="0">
                <a:solidFill>
                  <a:schemeClr val="bg1">
                    <a:lumMod val="50000"/>
                  </a:schemeClr>
                </a:solidFill>
              </a:rPr>
              <a:t>dad 2.2 </a:t>
            </a:r>
            <a:r>
              <a:rPr lang="bs-Latn-BA" sz="1800" dirty="0" smtClean="0">
                <a:solidFill>
                  <a:schemeClr val="bg1">
                    <a:lumMod val="50000"/>
                  </a:schemeClr>
                </a:solidFill>
              </a:rPr>
              <a:t> </a:t>
            </a:r>
            <a:endParaRPr lang="es-ES" sz="1800" dirty="0" smtClean="0">
              <a:solidFill>
                <a:schemeClr val="bg1">
                  <a:lumMod val="50000"/>
                </a:schemeClr>
              </a:solidFill>
            </a:endParaRPr>
          </a:p>
          <a:p>
            <a:pPr algn="just">
              <a:defRPr/>
            </a:pPr>
            <a:r>
              <a:rPr lang="es-ES" sz="1800" dirty="0" smtClean="0">
                <a:solidFill>
                  <a:schemeClr val="tx1">
                    <a:lumMod val="50000"/>
                    <a:lumOff val="50000"/>
                  </a:schemeClr>
                </a:solidFill>
              </a:rPr>
              <a:t>Respuesta efectiva</a:t>
            </a:r>
            <a:endParaRPr lang="bs-Latn-BA" sz="1800" dirty="0" smtClean="0">
              <a:solidFill>
                <a:schemeClr val="tx1">
                  <a:lumMod val="50000"/>
                  <a:lumOff val="50000"/>
                </a:schemeClr>
              </a:solidFill>
            </a:endParaRPr>
          </a:p>
        </p:txBody>
      </p:sp>
      <p:sp>
        <p:nvSpPr>
          <p:cNvPr id="8" name="Subtitle 3">
            <a:extLst>
              <a:ext uri="{FF2B5EF4-FFF2-40B4-BE49-F238E27FC236}">
                <a16:creationId xmlns:a16="http://schemas.microsoft.com/office/drawing/2014/main" id="{9BD99B9E-4936-48CF-872A-CDA5B95FACCC}"/>
              </a:ext>
            </a:extLst>
          </p:cNvPr>
          <p:cNvSpPr txBox="1">
            <a:spLocks/>
          </p:cNvSpPr>
          <p:nvPr/>
        </p:nvSpPr>
        <p:spPr bwMode="auto">
          <a:xfrm>
            <a:off x="1043608" y="1050586"/>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en-GB" b="1" dirty="0" err="1" smtClean="0">
                <a:solidFill>
                  <a:schemeClr val="tx1">
                    <a:lumMod val="50000"/>
                    <a:lumOff val="50000"/>
                  </a:schemeClr>
                </a:solidFill>
              </a:rPr>
              <a:t>Contenido</a:t>
            </a:r>
            <a:endParaRPr lang="en-US" b="1" dirty="0">
              <a:solidFill>
                <a:schemeClr val="tx1">
                  <a:lumMod val="50000"/>
                  <a:lumOff val="50000"/>
                </a:schemeClr>
              </a:solidFill>
            </a:endParaRPr>
          </a:p>
        </p:txBody>
      </p:sp>
    </p:spTree>
    <p:extLst>
      <p:ext uri="{BB962C8B-B14F-4D97-AF65-F5344CB8AC3E}">
        <p14:creationId xmlns:p14="http://schemas.microsoft.com/office/powerpoint/2010/main" val="158004711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3273" y="4443707"/>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520417" y="4443707"/>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1043608" y="1469883"/>
            <a:ext cx="7048872" cy="2664295"/>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just">
              <a:buFontTx/>
              <a:buChar char="-"/>
            </a:pPr>
            <a:r>
              <a:rPr lang="es-ES" dirty="0" smtClean="0"/>
              <a:t>Desviar </a:t>
            </a:r>
            <a:r>
              <a:rPr lang="es-ES" dirty="0"/>
              <a:t>la atención a lo que la persona está hablando y sintiendo, y </a:t>
            </a:r>
            <a:r>
              <a:rPr lang="es-ES" dirty="0" smtClean="0"/>
              <a:t>proporciona </a:t>
            </a:r>
            <a:r>
              <a:rPr lang="es-ES" dirty="0"/>
              <a:t>la </a:t>
            </a:r>
            <a:r>
              <a:rPr lang="es-ES" dirty="0" smtClean="0"/>
              <a:t>reacción </a:t>
            </a:r>
            <a:r>
              <a:rPr lang="es-ES" dirty="0"/>
              <a:t>adecuada utilizando sus propias palabras para poder comprender el mensaje que se dirige a usted (palabras y sentimientos)</a:t>
            </a:r>
          </a:p>
          <a:p>
            <a:pPr marL="342900" indent="-342900" algn="just">
              <a:buFontTx/>
              <a:buChar char="-"/>
            </a:pPr>
            <a:r>
              <a:rPr lang="es-ES" dirty="0"/>
              <a:t>Comprender mensajes, situaciones y otras personas.</a:t>
            </a:r>
          </a:p>
          <a:p>
            <a:pPr marL="342900" indent="-342900" algn="just">
              <a:buFontTx/>
              <a:buChar char="-"/>
            </a:pPr>
            <a:r>
              <a:rPr lang="es-ES" dirty="0" smtClean="0"/>
              <a:t>Evitar </a:t>
            </a:r>
            <a:r>
              <a:rPr lang="es-ES" dirty="0"/>
              <a:t>malentendidos.</a:t>
            </a:r>
          </a:p>
          <a:p>
            <a:pPr marL="342900" indent="-342900" algn="just">
              <a:buFontTx/>
              <a:buChar char="-"/>
            </a:pPr>
            <a:r>
              <a:rPr lang="es-ES" dirty="0" smtClean="0"/>
              <a:t>Respetar  </a:t>
            </a:r>
            <a:r>
              <a:rPr lang="es-ES" dirty="0"/>
              <a:t>la opinión de los demás, sus actitudes y sentimientos.</a:t>
            </a:r>
          </a:p>
          <a:p>
            <a:pPr marL="342900" indent="-342900" algn="just">
              <a:buFontTx/>
              <a:buChar char="-"/>
            </a:pPr>
            <a:r>
              <a:rPr lang="es-ES" dirty="0"/>
              <a:t>Tipo de comunicación que hace que la otra persona se sienta cómoda, que confíe en el oyente y que exprese fácilmente lo que realmente desea expresar.</a:t>
            </a: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684213" y="124156"/>
            <a:ext cx="3672408" cy="396578"/>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algn="l"/>
            <a:r>
              <a:rPr lang="bs-Latn-BA" sz="1600" dirty="0"/>
              <a:t>Unidad 2.1. Escucha activa</a:t>
            </a:r>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US" sz="1800" dirty="0"/>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CuadroTexto 1"/>
          <p:cNvSpPr txBox="1"/>
          <p:nvPr/>
        </p:nvSpPr>
        <p:spPr>
          <a:xfrm>
            <a:off x="3419872" y="801508"/>
            <a:ext cx="3159839" cy="369332"/>
          </a:xfrm>
          <a:prstGeom prst="rect">
            <a:avLst/>
          </a:prstGeom>
          <a:noFill/>
        </p:spPr>
        <p:txBody>
          <a:bodyPr wrap="none" rtlCol="0">
            <a:spAutoFit/>
          </a:bodyPr>
          <a:lstStyle/>
          <a:p>
            <a:r>
              <a:rPr lang="es-ES" dirty="0"/>
              <a:t>¿</a:t>
            </a:r>
            <a:r>
              <a:rPr lang="es-ES" b="1" dirty="0">
                <a:solidFill>
                  <a:schemeClr val="bg1">
                    <a:lumMod val="50000"/>
                  </a:schemeClr>
                </a:solidFill>
                <a:latin typeface="Open Sans"/>
              </a:rPr>
              <a:t>Qué es la escucha activa</a:t>
            </a:r>
            <a:r>
              <a:rPr lang="es-ES" b="1" dirty="0" smtClean="0">
                <a:solidFill>
                  <a:schemeClr val="bg1">
                    <a:lumMod val="50000"/>
                  </a:schemeClr>
                </a:solidFill>
                <a:latin typeface="Open Sans"/>
              </a:rPr>
              <a:t>?</a:t>
            </a:r>
          </a:p>
        </p:txBody>
      </p:sp>
    </p:spTree>
    <p:extLst>
      <p:ext uri="{BB962C8B-B14F-4D97-AF65-F5344CB8AC3E}">
        <p14:creationId xmlns:p14="http://schemas.microsoft.com/office/powerpoint/2010/main" val="276599198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544" y="4476178"/>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67610" y="4476178"/>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1017443" y="1212569"/>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2484407" y="683494"/>
            <a:ext cx="4474840" cy="396726"/>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899592" y="1200151"/>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600" dirty="0">
              <a:solidFill>
                <a:prstClr val="black">
                  <a:lumMod val="50000"/>
                  <a:lumOff val="50000"/>
                </a:prstClr>
              </a:solidFill>
              <a:latin typeface="Arial" charset="0"/>
            </a:endParaRP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2591643"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pPr>
            <a:r>
              <a:rPr lang="bs-Latn-BA" sz="1400" b="1" dirty="0"/>
              <a:t>Unidad 2.1. Escucha activa</a:t>
            </a:r>
          </a:p>
        </p:txBody>
      </p:sp>
      <p:sp>
        <p:nvSpPr>
          <p:cNvPr id="2" name="Rectángulo 1"/>
          <p:cNvSpPr/>
          <p:nvPr/>
        </p:nvSpPr>
        <p:spPr>
          <a:xfrm>
            <a:off x="2769599" y="674919"/>
            <a:ext cx="3544560" cy="369332"/>
          </a:xfrm>
          <a:prstGeom prst="rect">
            <a:avLst/>
          </a:prstGeom>
        </p:spPr>
        <p:txBody>
          <a:bodyPr wrap="none">
            <a:spAutoFit/>
          </a:bodyPr>
          <a:lstStyle/>
          <a:p>
            <a:r>
              <a:rPr lang="es-ES" b="1" dirty="0">
                <a:solidFill>
                  <a:schemeClr val="bg1">
                    <a:lumMod val="50000"/>
                  </a:schemeClr>
                </a:solidFill>
                <a:latin typeface="Open Sans"/>
              </a:rPr>
              <a:t>¿Qué </a:t>
            </a:r>
            <a:r>
              <a:rPr lang="es-ES" b="1" dirty="0" smtClean="0">
                <a:solidFill>
                  <a:schemeClr val="bg1">
                    <a:lumMod val="50000"/>
                  </a:schemeClr>
                </a:solidFill>
                <a:latin typeface="Open Sans"/>
              </a:rPr>
              <a:t>es </a:t>
            </a:r>
            <a:r>
              <a:rPr lang="es-ES" b="1" dirty="0">
                <a:solidFill>
                  <a:schemeClr val="bg1">
                    <a:lumMod val="50000"/>
                  </a:schemeClr>
                </a:solidFill>
                <a:latin typeface="Open Sans"/>
              </a:rPr>
              <a:t>la escucha </a:t>
            </a:r>
            <a:r>
              <a:rPr lang="es-ES" b="1" dirty="0" smtClean="0">
                <a:solidFill>
                  <a:schemeClr val="bg1">
                    <a:lumMod val="50000"/>
                  </a:schemeClr>
                </a:solidFill>
                <a:latin typeface="Open Sans"/>
              </a:rPr>
              <a:t>no activa</a:t>
            </a:r>
            <a:r>
              <a:rPr lang="es-ES" b="1" dirty="0">
                <a:solidFill>
                  <a:schemeClr val="bg1">
                    <a:lumMod val="50000"/>
                  </a:schemeClr>
                </a:solidFill>
                <a:latin typeface="Open Sans"/>
              </a:rPr>
              <a:t>?</a:t>
            </a:r>
          </a:p>
        </p:txBody>
      </p:sp>
      <p:sp>
        <p:nvSpPr>
          <p:cNvPr id="4" name="Rectángulo 3"/>
          <p:cNvSpPr/>
          <p:nvPr/>
        </p:nvSpPr>
        <p:spPr>
          <a:xfrm>
            <a:off x="945140" y="1212569"/>
            <a:ext cx="6768752" cy="3046988"/>
          </a:xfrm>
          <a:prstGeom prst="rect">
            <a:avLst/>
          </a:prstGeom>
        </p:spPr>
        <p:txBody>
          <a:bodyPr wrap="square">
            <a:spAutoFit/>
          </a:bodyPr>
          <a:lstStyle/>
          <a:p>
            <a:pPr marL="285750" indent="-285750" algn="just">
              <a:buFont typeface="Arial" pitchFamily="34" charset="0"/>
              <a:buChar char="•"/>
            </a:pPr>
            <a:r>
              <a:rPr lang="es-ES" sz="1600" dirty="0" smtClean="0">
                <a:solidFill>
                  <a:schemeClr val="bg1">
                    <a:lumMod val="50000"/>
                  </a:schemeClr>
                </a:solidFill>
                <a:latin typeface="Open Sans"/>
              </a:rPr>
              <a:t>- </a:t>
            </a:r>
            <a:r>
              <a:rPr lang="es-ES" sz="1600" dirty="0" err="1" smtClean="0">
                <a:solidFill>
                  <a:schemeClr val="bg1">
                    <a:lumMod val="50000"/>
                  </a:schemeClr>
                </a:solidFill>
                <a:latin typeface="Open Sans"/>
              </a:rPr>
              <a:t>Pseudo</a:t>
            </a:r>
            <a:r>
              <a:rPr lang="es-ES" sz="1600" dirty="0" smtClean="0">
                <a:solidFill>
                  <a:schemeClr val="bg1">
                    <a:lumMod val="50000"/>
                  </a:schemeClr>
                </a:solidFill>
                <a:latin typeface="Open Sans"/>
              </a:rPr>
              <a:t> escucha - cuando </a:t>
            </a:r>
            <a:r>
              <a:rPr lang="es-ES" sz="1600" dirty="0">
                <a:solidFill>
                  <a:schemeClr val="bg1">
                    <a:lumMod val="50000"/>
                  </a:schemeClr>
                </a:solidFill>
                <a:latin typeface="Open Sans"/>
              </a:rPr>
              <a:t>pretendemos escuchar, pero realmente no</a:t>
            </a:r>
          </a:p>
          <a:p>
            <a:pPr marL="285750" indent="-285750" algn="just">
              <a:buFont typeface="Arial" pitchFamily="34" charset="0"/>
              <a:buChar char="•"/>
            </a:pPr>
            <a:r>
              <a:rPr lang="es-ES" sz="1600" dirty="0" smtClean="0">
                <a:solidFill>
                  <a:schemeClr val="bg1">
                    <a:lumMod val="50000"/>
                  </a:schemeClr>
                </a:solidFill>
                <a:latin typeface="Open Sans"/>
              </a:rPr>
              <a:t>- Escucha </a:t>
            </a:r>
            <a:r>
              <a:rPr lang="es-ES" sz="1600" dirty="0">
                <a:solidFill>
                  <a:schemeClr val="bg1">
                    <a:lumMod val="50000"/>
                  </a:schemeClr>
                </a:solidFill>
                <a:latin typeface="Open Sans"/>
              </a:rPr>
              <a:t>de una </a:t>
            </a:r>
            <a:r>
              <a:rPr lang="es-ES" sz="1600" dirty="0" smtClean="0">
                <a:solidFill>
                  <a:schemeClr val="bg1">
                    <a:lumMod val="50000"/>
                  </a:schemeClr>
                </a:solidFill>
                <a:latin typeface="Open Sans"/>
              </a:rPr>
              <a:t>capa - cuando </a:t>
            </a:r>
            <a:r>
              <a:rPr lang="es-ES" sz="1600" dirty="0">
                <a:solidFill>
                  <a:schemeClr val="bg1">
                    <a:lumMod val="50000"/>
                  </a:schemeClr>
                </a:solidFill>
                <a:latin typeface="Open Sans"/>
              </a:rPr>
              <a:t>solo escuchamos la parte verbal del mensaje y no prestamos atención a la connotación</a:t>
            </a:r>
          </a:p>
          <a:p>
            <a:pPr marL="285750" indent="-285750" algn="just">
              <a:buFont typeface="Arial" pitchFamily="34" charset="0"/>
              <a:buChar char="•"/>
            </a:pPr>
            <a:r>
              <a:rPr lang="es-ES" sz="1600" dirty="0" smtClean="0">
                <a:solidFill>
                  <a:schemeClr val="bg1">
                    <a:lumMod val="50000"/>
                  </a:schemeClr>
                </a:solidFill>
                <a:latin typeface="Open Sans"/>
              </a:rPr>
              <a:t>- Escucha selectiva - solo </a:t>
            </a:r>
            <a:r>
              <a:rPr lang="es-ES" sz="1600" dirty="0">
                <a:solidFill>
                  <a:schemeClr val="bg1">
                    <a:lumMod val="50000"/>
                  </a:schemeClr>
                </a:solidFill>
                <a:latin typeface="Open Sans"/>
              </a:rPr>
              <a:t>escuchamos lo que queremos y nos interesa</a:t>
            </a:r>
          </a:p>
          <a:p>
            <a:pPr marL="285750" indent="-285750" algn="just">
              <a:buFont typeface="Arial" pitchFamily="34" charset="0"/>
              <a:buChar char="•"/>
            </a:pPr>
            <a:r>
              <a:rPr lang="es-ES" sz="1600" dirty="0" smtClean="0">
                <a:solidFill>
                  <a:schemeClr val="bg1">
                    <a:lumMod val="50000"/>
                  </a:schemeClr>
                </a:solidFill>
                <a:latin typeface="Open Sans"/>
              </a:rPr>
              <a:t>- Rechazo selectivo - escuchamos </a:t>
            </a:r>
            <a:r>
              <a:rPr lang="es-ES" sz="1600" dirty="0">
                <a:solidFill>
                  <a:schemeClr val="bg1">
                    <a:lumMod val="50000"/>
                  </a:schemeClr>
                </a:solidFill>
                <a:latin typeface="Open Sans"/>
              </a:rPr>
              <a:t>todo, pero rechazamos lo que no nos gusta</a:t>
            </a:r>
          </a:p>
          <a:p>
            <a:pPr marL="285750" indent="-285750" algn="just">
              <a:buFont typeface="Arial" pitchFamily="34" charset="0"/>
              <a:buChar char="•"/>
            </a:pPr>
            <a:r>
              <a:rPr lang="es-ES" sz="1600" dirty="0" smtClean="0">
                <a:solidFill>
                  <a:schemeClr val="bg1">
                    <a:lumMod val="50000"/>
                  </a:schemeClr>
                </a:solidFill>
                <a:latin typeface="Open Sans"/>
              </a:rPr>
              <a:t>- Arrebatar palabras - el </a:t>
            </a:r>
            <a:r>
              <a:rPr lang="es-ES" sz="1600" dirty="0">
                <a:solidFill>
                  <a:schemeClr val="bg1">
                    <a:lumMod val="50000"/>
                  </a:schemeClr>
                </a:solidFill>
                <a:latin typeface="Open Sans"/>
              </a:rPr>
              <a:t>oyente escucha solo tanto como para arrebatar la oportunidad de hablar por sí mismo</a:t>
            </a:r>
          </a:p>
          <a:p>
            <a:pPr marL="285750" indent="-285750" algn="just">
              <a:buFont typeface="Arial" pitchFamily="34" charset="0"/>
              <a:buChar char="•"/>
            </a:pPr>
            <a:r>
              <a:rPr lang="es-ES" sz="1600" dirty="0" smtClean="0">
                <a:solidFill>
                  <a:schemeClr val="bg1">
                    <a:lumMod val="50000"/>
                  </a:schemeClr>
                </a:solidFill>
                <a:latin typeface="Open Sans"/>
              </a:rPr>
              <a:t>- Escucha </a:t>
            </a:r>
            <a:r>
              <a:rPr lang="es-ES" sz="1600" dirty="0">
                <a:solidFill>
                  <a:schemeClr val="bg1">
                    <a:lumMod val="50000"/>
                  </a:schemeClr>
                </a:solidFill>
                <a:latin typeface="Open Sans"/>
              </a:rPr>
              <a:t>defensiva - el oyente es emocional</a:t>
            </a:r>
          </a:p>
          <a:p>
            <a:pPr marL="285750" indent="-285750" algn="just">
              <a:buFont typeface="Arial" pitchFamily="34" charset="0"/>
              <a:buChar char="•"/>
            </a:pPr>
            <a:r>
              <a:rPr lang="es-ES" sz="1600" dirty="0" smtClean="0">
                <a:solidFill>
                  <a:schemeClr val="bg1">
                    <a:lumMod val="50000"/>
                  </a:schemeClr>
                </a:solidFill>
                <a:latin typeface="Open Sans"/>
              </a:rPr>
              <a:t>- Escucha </a:t>
            </a:r>
            <a:r>
              <a:rPr lang="es-ES" sz="1600" dirty="0">
                <a:solidFill>
                  <a:schemeClr val="bg1">
                    <a:lumMod val="50000"/>
                  </a:schemeClr>
                </a:solidFill>
                <a:latin typeface="Open Sans"/>
              </a:rPr>
              <a:t>de emboscada - escucha para atacar al hablante</a:t>
            </a:r>
          </a:p>
        </p:txBody>
      </p:sp>
    </p:spTree>
    <p:extLst>
      <p:ext uri="{BB962C8B-B14F-4D97-AF65-F5344CB8AC3E}">
        <p14:creationId xmlns:p14="http://schemas.microsoft.com/office/powerpoint/2010/main" val="18687047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539" y="4397402"/>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41722" y="4386103"/>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75880" y="1206818"/>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683568" y="234273"/>
            <a:ext cx="3338152" cy="32430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algn="l"/>
            <a:r>
              <a:rPr lang="bs-Latn-BA" sz="1400" dirty="0"/>
              <a:t>Unidad 2.1. Escucha activa</a:t>
            </a:r>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916026" y="1148257"/>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800" dirty="0">
              <a:solidFill>
                <a:prstClr val="black">
                  <a:lumMod val="50000"/>
                  <a:lumOff val="50000"/>
                </a:prstClr>
              </a:solidFill>
              <a:latin typeface="Arial" charset="0"/>
            </a:endParaRPr>
          </a:p>
        </p:txBody>
      </p:sp>
      <p:sp>
        <p:nvSpPr>
          <p:cNvPr id="4" name="Rectángulo 3"/>
          <p:cNvSpPr/>
          <p:nvPr/>
        </p:nvSpPr>
        <p:spPr>
          <a:xfrm>
            <a:off x="527539" y="762570"/>
            <a:ext cx="8076909" cy="2616101"/>
          </a:xfrm>
          <a:prstGeom prst="rect">
            <a:avLst/>
          </a:prstGeom>
        </p:spPr>
        <p:txBody>
          <a:bodyPr wrap="square">
            <a:spAutoFit/>
          </a:bodyPr>
          <a:lstStyle/>
          <a:p>
            <a:pPr algn="ctr"/>
            <a:r>
              <a:rPr lang="es-ES" b="1" dirty="0" smtClean="0">
                <a:solidFill>
                  <a:schemeClr val="bg1">
                    <a:lumMod val="50000"/>
                  </a:schemeClr>
                </a:solidFill>
                <a:latin typeface="Open Sans"/>
              </a:rPr>
              <a:t>Escucha activa</a:t>
            </a:r>
          </a:p>
          <a:p>
            <a:pPr algn="ctr"/>
            <a:endParaRPr lang="es-ES" b="1" dirty="0" smtClean="0">
              <a:solidFill>
                <a:schemeClr val="bg1">
                  <a:lumMod val="50000"/>
                </a:schemeClr>
              </a:solidFill>
              <a:latin typeface="Open Sans"/>
            </a:endParaRPr>
          </a:p>
          <a:p>
            <a:pPr algn="just"/>
            <a:r>
              <a:rPr lang="es-ES" sz="1600" dirty="0" smtClean="0">
                <a:solidFill>
                  <a:schemeClr val="bg1">
                    <a:lumMod val="50000"/>
                  </a:schemeClr>
                </a:solidFill>
                <a:latin typeface="Open Sans"/>
              </a:rPr>
              <a:t>Escuchar </a:t>
            </a:r>
            <a:r>
              <a:rPr lang="es-ES" sz="1600" dirty="0">
                <a:solidFill>
                  <a:schemeClr val="bg1">
                    <a:lumMod val="50000"/>
                  </a:schemeClr>
                </a:solidFill>
                <a:latin typeface="Open Sans"/>
              </a:rPr>
              <a:t>activamente es la forma en que mostramos empatía.</a:t>
            </a:r>
          </a:p>
          <a:p>
            <a:pPr algn="just"/>
            <a:endParaRPr lang="es-ES" sz="1600" dirty="0">
              <a:solidFill>
                <a:schemeClr val="bg1">
                  <a:lumMod val="50000"/>
                </a:schemeClr>
              </a:solidFill>
              <a:latin typeface="Open Sans"/>
            </a:endParaRPr>
          </a:p>
          <a:p>
            <a:pPr algn="just"/>
            <a:r>
              <a:rPr lang="es-ES" sz="1600" dirty="0">
                <a:solidFill>
                  <a:schemeClr val="bg1">
                    <a:lumMod val="50000"/>
                  </a:schemeClr>
                </a:solidFill>
                <a:latin typeface="Open Sans"/>
              </a:rPr>
              <a:t>Con la escucha activa estamos dejando que otros sepan que:</a:t>
            </a:r>
          </a:p>
          <a:p>
            <a:pPr algn="just"/>
            <a:endParaRPr lang="es-ES" sz="1600" dirty="0">
              <a:solidFill>
                <a:schemeClr val="bg1">
                  <a:lumMod val="50000"/>
                </a:schemeClr>
              </a:solidFill>
              <a:latin typeface="Open Sans"/>
            </a:endParaRPr>
          </a:p>
          <a:p>
            <a:pPr algn="just"/>
            <a:r>
              <a:rPr lang="es-ES" sz="1600" dirty="0">
                <a:solidFill>
                  <a:schemeClr val="bg1">
                    <a:lumMod val="50000"/>
                  </a:schemeClr>
                </a:solidFill>
                <a:latin typeface="Open Sans"/>
              </a:rPr>
              <a:t>"Entiendo lo que dices."</a:t>
            </a:r>
          </a:p>
          <a:p>
            <a:pPr algn="just"/>
            <a:r>
              <a:rPr lang="es-ES" sz="1600" dirty="0">
                <a:solidFill>
                  <a:schemeClr val="bg1">
                    <a:lumMod val="50000"/>
                  </a:schemeClr>
                </a:solidFill>
                <a:latin typeface="Open Sans"/>
              </a:rPr>
              <a:t>"Estoy interesado y me importa".</a:t>
            </a:r>
          </a:p>
          <a:p>
            <a:pPr algn="just"/>
            <a:r>
              <a:rPr lang="es-ES" sz="1600" dirty="0">
                <a:solidFill>
                  <a:schemeClr val="bg1">
                    <a:lumMod val="50000"/>
                  </a:schemeClr>
                </a:solidFill>
                <a:latin typeface="Open Sans"/>
              </a:rPr>
              <a:t>"Te acepto como persona y como eres".</a:t>
            </a:r>
          </a:p>
          <a:p>
            <a:pPr algn="just"/>
            <a:r>
              <a:rPr lang="es-ES" sz="1600" dirty="0">
                <a:solidFill>
                  <a:schemeClr val="bg1">
                    <a:lumMod val="50000"/>
                  </a:schemeClr>
                </a:solidFill>
                <a:latin typeface="Open Sans"/>
              </a:rPr>
              <a:t>"Respeto tus opiniones".</a:t>
            </a:r>
          </a:p>
        </p:txBody>
      </p:sp>
    </p:spTree>
    <p:extLst>
      <p:ext uri="{BB962C8B-B14F-4D97-AF65-F5344CB8AC3E}">
        <p14:creationId xmlns:p14="http://schemas.microsoft.com/office/powerpoint/2010/main" val="396717584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769" y="4473062"/>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73062"/>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4644008" y="1707654"/>
            <a:ext cx="4330824" cy="302298"/>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n-US" sz="1800" dirty="0" err="1" smtClean="0"/>
              <a:t>Elementos</a:t>
            </a:r>
            <a:r>
              <a:rPr lang="en-US" sz="1800" dirty="0" smtClean="0"/>
              <a:t> de </a:t>
            </a:r>
            <a:r>
              <a:rPr lang="en-US" sz="1800" dirty="0" err="1" smtClean="0"/>
              <a:t>escucha</a:t>
            </a:r>
            <a:r>
              <a:rPr lang="en-US" sz="1800" dirty="0" smtClean="0"/>
              <a:t> </a:t>
            </a:r>
            <a:r>
              <a:rPr lang="en-US" sz="1800" dirty="0" err="1" smtClean="0"/>
              <a:t>activa</a:t>
            </a:r>
            <a:endParaRPr lang="en-US" sz="1800" dirty="0"/>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2663651"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pPr>
            <a:r>
              <a:rPr lang="bs-Latn-BA" sz="1400" b="1" dirty="0"/>
              <a:t>Unidad 2.1. Escucha activa</a:t>
            </a:r>
          </a:p>
        </p:txBody>
      </p:sp>
      <p:graphicFrame>
        <p:nvGraphicFramePr>
          <p:cNvPr id="9" name="Diagram 8">
            <a:extLst>
              <a:ext uri="{FF2B5EF4-FFF2-40B4-BE49-F238E27FC236}">
                <a16:creationId xmlns:a16="http://schemas.microsoft.com/office/drawing/2014/main" id="{FF32158C-339B-4648-B7D9-625E589B04C2}"/>
              </a:ext>
            </a:extLst>
          </p:cNvPr>
          <p:cNvGraphicFramePr/>
          <p:nvPr>
            <p:extLst>
              <p:ext uri="{D42A27DB-BD31-4B8C-83A1-F6EECF244321}">
                <p14:modId xmlns:p14="http://schemas.microsoft.com/office/powerpoint/2010/main" val="1138334305"/>
              </p:ext>
            </p:extLst>
          </p:nvPr>
        </p:nvGraphicFramePr>
        <p:xfrm>
          <a:off x="-108520" y="620567"/>
          <a:ext cx="4864224" cy="3534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71232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3507854"/>
            <a:ext cx="7772400" cy="622857"/>
          </a:xfrm>
        </p:spPr>
        <p:txBody>
          <a:bodyPr/>
          <a:lstStyle/>
          <a:p>
            <a:r>
              <a:rPr lang="es-ES" sz="1800" dirty="0"/>
              <a:t>Unidad </a:t>
            </a:r>
            <a:r>
              <a:rPr lang="es-ES" sz="1800" dirty="0" smtClean="0"/>
              <a:t>1. </a:t>
            </a:r>
            <a:r>
              <a:rPr lang="es-ES" sz="1800" dirty="0"/>
              <a:t>La cooperación de padres y entrenadores como pilar en la vida de los jóvenes deportistas.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108322213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326778"/>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4724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663235" y="177639"/>
            <a:ext cx="3381461" cy="348492"/>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algn="l"/>
            <a:r>
              <a:rPr lang="bs-Latn-BA" sz="1400" b="0" dirty="0"/>
              <a:t>Unidad 2.1. Escucha activa</a:t>
            </a:r>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676765" y="1403350"/>
            <a:ext cx="4392488" cy="20263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lvl="0" indent="-342900" algn="just">
              <a:buFont typeface="Arial" pitchFamily="34" charset="0"/>
              <a:buChar char="•"/>
            </a:pPr>
            <a:r>
              <a:rPr lang="es-ES" sz="1800" dirty="0">
                <a:solidFill>
                  <a:prstClr val="black">
                    <a:lumMod val="50000"/>
                    <a:lumOff val="50000"/>
                  </a:prstClr>
                </a:solidFill>
                <a:latin typeface="Open Sans"/>
              </a:rPr>
              <a:t>Al comienzo de una conversación di a ti mismo:</a:t>
            </a:r>
          </a:p>
          <a:p>
            <a:pPr marL="342900" lvl="0" indent="-342900" algn="just">
              <a:buFont typeface="Arial" pitchFamily="34" charset="0"/>
              <a:buChar char="•"/>
            </a:pPr>
            <a:r>
              <a:rPr lang="es-ES" sz="1800" dirty="0">
                <a:solidFill>
                  <a:prstClr val="black">
                    <a:lumMod val="50000"/>
                    <a:lumOff val="50000"/>
                  </a:prstClr>
                </a:solidFill>
                <a:latin typeface="Open Sans"/>
              </a:rPr>
              <a:t>"Esta vez escucharé activamente"</a:t>
            </a:r>
          </a:p>
          <a:p>
            <a:pPr marL="342900" lvl="0" indent="-342900" algn="just">
              <a:buFont typeface="Arial" pitchFamily="34" charset="0"/>
              <a:buChar char="•"/>
            </a:pPr>
            <a:r>
              <a:rPr lang="es-ES" sz="1800" dirty="0">
                <a:solidFill>
                  <a:prstClr val="black">
                    <a:lumMod val="50000"/>
                    <a:lumOff val="50000"/>
                  </a:prstClr>
                </a:solidFill>
                <a:latin typeface="Open Sans"/>
              </a:rPr>
              <a:t>Evita todas las distracciones</a:t>
            </a:r>
          </a:p>
          <a:p>
            <a:pPr marL="342900" lvl="0" indent="-342900" algn="just">
              <a:buFont typeface="Arial" pitchFamily="34" charset="0"/>
              <a:buChar char="•"/>
            </a:pPr>
            <a:r>
              <a:rPr lang="es-ES" sz="1800" dirty="0">
                <a:solidFill>
                  <a:prstClr val="black">
                    <a:lumMod val="50000"/>
                    <a:lumOff val="50000"/>
                  </a:prstClr>
                </a:solidFill>
                <a:latin typeface="Open Sans"/>
              </a:rPr>
              <a:t>Cuando quieras decir algo "muerde la lengua"</a:t>
            </a:r>
            <a:endParaRPr lang="en-US" sz="1800" dirty="0">
              <a:solidFill>
                <a:prstClr val="black">
                  <a:lumMod val="50000"/>
                  <a:lumOff val="50000"/>
                </a:prstClr>
              </a:solidFill>
              <a:latin typeface="Open Sans"/>
            </a:endParaRP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pic>
        <p:nvPicPr>
          <p:cNvPr id="9" name="Picture 8" descr="Rezultat slika za active listening">
            <a:extLst>
              <a:ext uri="{FF2B5EF4-FFF2-40B4-BE49-F238E27FC236}">
                <a16:creationId xmlns:a16="http://schemas.microsoft.com/office/drawing/2014/main" id="{54654A5E-2986-4966-A6D1-8B8CC818C92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725627"/>
            <a:ext cx="2518772" cy="1561082"/>
          </a:xfrm>
          <a:prstGeom prst="rect">
            <a:avLst/>
          </a:prstGeom>
          <a:ln>
            <a:noFill/>
          </a:ln>
          <a:effectLst>
            <a:outerShdw blurRad="292100" dist="139700" dir="2700000" algn="tl" rotWithShape="0">
              <a:srgbClr val="333333">
                <a:alpha val="65000"/>
              </a:srgbClr>
            </a:outerShdw>
          </a:effectLst>
        </p:spPr>
      </p:pic>
      <p:sp>
        <p:nvSpPr>
          <p:cNvPr id="2" name="Rectángulo 1"/>
          <p:cNvSpPr/>
          <p:nvPr/>
        </p:nvSpPr>
        <p:spPr>
          <a:xfrm>
            <a:off x="1691680" y="670026"/>
            <a:ext cx="5840077" cy="369332"/>
          </a:xfrm>
          <a:prstGeom prst="rect">
            <a:avLst/>
          </a:prstGeom>
        </p:spPr>
        <p:txBody>
          <a:bodyPr wrap="square">
            <a:spAutoFit/>
          </a:bodyPr>
          <a:lstStyle/>
          <a:p>
            <a:r>
              <a:rPr lang="es-ES" b="1" dirty="0">
                <a:solidFill>
                  <a:schemeClr val="bg1">
                    <a:lumMod val="50000"/>
                  </a:schemeClr>
                </a:solidFill>
                <a:latin typeface="Open Sans"/>
              </a:rPr>
              <a:t>Decide por ti mismo "Quiero ser un oyente activo"</a:t>
            </a:r>
          </a:p>
        </p:txBody>
      </p:sp>
    </p:spTree>
    <p:extLst>
      <p:ext uri="{BB962C8B-B14F-4D97-AF65-F5344CB8AC3E}">
        <p14:creationId xmlns:p14="http://schemas.microsoft.com/office/powerpoint/2010/main" val="180315958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292" y="4322068"/>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32144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684213" y="1275606"/>
            <a:ext cx="7704211"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r>
              <a:rPr lang="es-ES" sz="1700" dirty="0"/>
              <a:t>No adivine lo que él / ella quería decir.</a:t>
            </a:r>
          </a:p>
          <a:p>
            <a:pPr marL="342900" indent="-342900" algn="l">
              <a:buFontTx/>
              <a:buChar char="-"/>
            </a:pPr>
            <a:r>
              <a:rPr lang="es-ES" sz="1700" dirty="0"/>
              <a:t>No termines sus oraciones</a:t>
            </a:r>
          </a:p>
          <a:p>
            <a:pPr marL="342900" indent="-342900" algn="l">
              <a:buFontTx/>
              <a:buChar char="-"/>
            </a:pPr>
            <a:r>
              <a:rPr lang="es-ES" sz="1700" dirty="0"/>
              <a:t>Si necesita interrumpir por falta de tiempo </a:t>
            </a:r>
            <a:r>
              <a:rPr lang="es-ES" sz="1700" dirty="0" smtClean="0"/>
              <a:t>:</a:t>
            </a:r>
            <a:endParaRPr lang="es-ES" sz="1700" dirty="0"/>
          </a:p>
          <a:p>
            <a:pPr marL="342900" indent="-342900" algn="l">
              <a:buFontTx/>
              <a:buChar char="-"/>
            </a:pPr>
            <a:r>
              <a:rPr lang="es-ES" sz="1700" dirty="0"/>
              <a:t>1) D</a:t>
            </a:r>
            <a:r>
              <a:rPr lang="es-ES" sz="1700" dirty="0" smtClean="0"/>
              <a:t>isculparse</a:t>
            </a:r>
            <a:r>
              <a:rPr lang="es-ES" sz="1700" dirty="0"/>
              <a:t>,</a:t>
            </a:r>
          </a:p>
          <a:p>
            <a:pPr marL="342900" indent="-342900" algn="l">
              <a:buFontTx/>
              <a:buChar char="-"/>
            </a:pPr>
            <a:r>
              <a:rPr lang="es-ES" sz="1700" dirty="0"/>
              <a:t>2) Explica por qué estás interrumpiendo </a:t>
            </a:r>
          </a:p>
          <a:p>
            <a:pPr marL="342900" indent="-342900" algn="l">
              <a:buFontTx/>
              <a:buChar char="-"/>
            </a:pPr>
            <a:r>
              <a:rPr lang="es-ES" sz="1700" dirty="0"/>
              <a:t>3) </a:t>
            </a:r>
            <a:r>
              <a:rPr lang="es-ES" sz="1700" dirty="0" smtClean="0"/>
              <a:t>Resume </a:t>
            </a:r>
            <a:r>
              <a:rPr lang="es-ES" sz="1700" dirty="0"/>
              <a:t>antes de irse (lo siento, realmente tengo que interrumpirlo ahora porque tengo una reunión ..., realmente lo entiendo y trataré de ... ")</a:t>
            </a:r>
          </a:p>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800" dirty="0">
              <a:solidFill>
                <a:prstClr val="black">
                  <a:lumMod val="50000"/>
                  <a:lumOff val="50000"/>
                </a:prstClr>
              </a:solidFill>
            </a:endParaRP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3465399" y="626279"/>
            <a:ext cx="1787669" cy="369332"/>
          </a:xfrm>
          <a:prstGeom prst="rect">
            <a:avLst/>
          </a:prstGeom>
        </p:spPr>
        <p:txBody>
          <a:bodyPr wrap="none">
            <a:spAutoFit/>
          </a:bodyPr>
          <a:lstStyle/>
          <a:p>
            <a:r>
              <a:rPr lang="es-ES" b="1" dirty="0">
                <a:solidFill>
                  <a:schemeClr val="bg1">
                    <a:lumMod val="50000"/>
                  </a:schemeClr>
                </a:solidFill>
                <a:latin typeface="Open Sans"/>
              </a:rPr>
              <a:t>No interrumpir</a:t>
            </a:r>
          </a:p>
        </p:txBody>
      </p:sp>
      <p:sp>
        <p:nvSpPr>
          <p:cNvPr id="4" name="Rectángulo 3"/>
          <p:cNvSpPr/>
          <p:nvPr/>
        </p:nvSpPr>
        <p:spPr>
          <a:xfrm>
            <a:off x="685389" y="188975"/>
            <a:ext cx="2355132" cy="307777"/>
          </a:xfrm>
          <a:prstGeom prst="rect">
            <a:avLst/>
          </a:prstGeom>
        </p:spPr>
        <p:txBody>
          <a:bodyPr wrap="none">
            <a:spAutoFit/>
          </a:bodyPr>
          <a:lstStyle/>
          <a:p>
            <a:r>
              <a:rPr lang="es-ES" sz="1400" dirty="0">
                <a:solidFill>
                  <a:schemeClr val="bg1">
                    <a:lumMod val="50000"/>
                  </a:schemeClr>
                </a:solidFill>
                <a:latin typeface="Open Sans"/>
              </a:rPr>
              <a:t>Unidad 2.1. Escucha activa</a:t>
            </a:r>
          </a:p>
        </p:txBody>
      </p:sp>
    </p:spTree>
    <p:extLst>
      <p:ext uri="{BB962C8B-B14F-4D97-AF65-F5344CB8AC3E}">
        <p14:creationId xmlns:p14="http://schemas.microsoft.com/office/powerpoint/2010/main" val="3572220810"/>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241630"/>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666414" y="1141742"/>
            <a:ext cx="572040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r>
              <a:rPr lang="es-ES" sz="1600" dirty="0" smtClean="0"/>
              <a:t>Indica </a:t>
            </a:r>
            <a:r>
              <a:rPr lang="es-ES" sz="1600" dirty="0"/>
              <a:t>con su cuerpo que está escuchando (¿cómo)?</a:t>
            </a:r>
          </a:p>
          <a:p>
            <a:pPr marL="342900" indent="-342900" algn="l">
              <a:buFontTx/>
              <a:buChar char="-"/>
            </a:pPr>
            <a:r>
              <a:rPr lang="es-ES" sz="1600" dirty="0" smtClean="0"/>
              <a:t>Mira </a:t>
            </a:r>
            <a:r>
              <a:rPr lang="es-ES" sz="1600" dirty="0"/>
              <a:t>a la persona a los ojos, </a:t>
            </a:r>
            <a:r>
              <a:rPr lang="es-ES" sz="1600" dirty="0" smtClean="0"/>
              <a:t>pero sin intimidar</a:t>
            </a:r>
            <a:endParaRPr lang="es-ES" sz="1600" dirty="0"/>
          </a:p>
          <a:p>
            <a:pPr marL="342900" indent="-342900" algn="l">
              <a:buFontTx/>
              <a:buChar char="-"/>
            </a:pPr>
            <a:r>
              <a:rPr lang="es-ES" sz="1600" dirty="0"/>
              <a:t>Evita los movimientos que distraen.</a:t>
            </a:r>
          </a:p>
          <a:p>
            <a:pPr marL="342900" indent="-342900" algn="l">
              <a:buFontTx/>
              <a:buChar char="-"/>
            </a:pPr>
            <a:endParaRPr lang="es-ES" sz="1600" dirty="0"/>
          </a:p>
          <a:p>
            <a:pPr marL="342900" indent="-342900" algn="l">
              <a:buFontTx/>
              <a:buChar char="-"/>
            </a:pPr>
            <a:endParaRPr lang="es-ES" sz="1600" dirty="0"/>
          </a:p>
          <a:p>
            <a:pPr marL="342900" indent="-342900" algn="l">
              <a:buFontTx/>
              <a:buChar char="-"/>
            </a:pPr>
            <a:r>
              <a:rPr lang="es-ES" sz="1600" dirty="0"/>
              <a:t>EJERCICIO: Muéstrame cómo te ves </a:t>
            </a:r>
            <a:r>
              <a:rPr lang="es-ES" sz="1600" dirty="0" smtClean="0"/>
              <a:t>cuando escuchas </a:t>
            </a:r>
            <a:r>
              <a:rPr lang="es-ES" sz="1600" dirty="0"/>
              <a:t>activamente</a:t>
            </a:r>
            <a:endParaRPr lang="en-US" sz="1600"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652158" y="87565"/>
            <a:ext cx="7787208" cy="367754"/>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algn="l"/>
            <a:r>
              <a:rPr lang="en-US" sz="1400" dirty="0" err="1"/>
              <a:t>Unidad</a:t>
            </a:r>
            <a:r>
              <a:rPr lang="en-US" sz="1400" dirty="0"/>
              <a:t> 2.1. </a:t>
            </a:r>
            <a:r>
              <a:rPr lang="en-US" sz="1400" dirty="0" err="1"/>
              <a:t>Escucha</a:t>
            </a:r>
            <a:r>
              <a:rPr lang="en-US" sz="1400" dirty="0"/>
              <a:t> </a:t>
            </a:r>
            <a:r>
              <a:rPr lang="en-US" sz="1400" dirty="0" err="1"/>
              <a:t>activa</a:t>
            </a:r>
            <a:endParaRPr lang="en-US" sz="1400" dirty="0"/>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899592" y="1409526"/>
            <a:ext cx="7178222"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l"/>
            <a:endParaRPr lang="en-US" sz="1800" dirty="0">
              <a:solidFill>
                <a:prstClr val="black">
                  <a:lumMod val="50000"/>
                  <a:lumOff val="50000"/>
                </a:prstClr>
              </a:solidFill>
            </a:endParaRP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pic>
        <p:nvPicPr>
          <p:cNvPr id="13" name="Picture 12" descr="Rezultat slika za active listening body language">
            <a:extLst>
              <a:ext uri="{FF2B5EF4-FFF2-40B4-BE49-F238E27FC236}">
                <a16:creationId xmlns:a16="http://schemas.microsoft.com/office/drawing/2014/main" id="{03E06FEA-9CB1-4E77-A5BA-9D0FE33C5FC1}"/>
              </a:ext>
            </a:extLst>
          </p:cNvPr>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98479" y="1046874"/>
            <a:ext cx="1894840" cy="24479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2286310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591" y="432843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354418" y="4334167"/>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755576" y="152530"/>
            <a:ext cx="7787208" cy="298346"/>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pPr algn="l"/>
            <a:r>
              <a:rPr lang="bs-Latn-BA" sz="1400" b="0" dirty="0"/>
              <a:t>Unidad 2.1. Escucha activa</a:t>
            </a: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755576" y="75158"/>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4" name="Rectángulo 3"/>
          <p:cNvSpPr/>
          <p:nvPr/>
        </p:nvSpPr>
        <p:spPr>
          <a:xfrm>
            <a:off x="539552" y="1637556"/>
            <a:ext cx="8003232" cy="1569660"/>
          </a:xfrm>
          <a:prstGeom prst="rect">
            <a:avLst/>
          </a:prstGeom>
        </p:spPr>
        <p:txBody>
          <a:bodyPr wrap="square">
            <a:spAutoFit/>
          </a:bodyPr>
          <a:lstStyle/>
          <a:p>
            <a:pPr marL="285750" indent="-285750" algn="just">
              <a:buFont typeface="Arial" pitchFamily="34" charset="0"/>
              <a:buChar char="•"/>
            </a:pPr>
            <a:r>
              <a:rPr lang="es-ES" sz="1600" dirty="0" smtClean="0">
                <a:solidFill>
                  <a:schemeClr val="bg1">
                    <a:lumMod val="50000"/>
                  </a:schemeClr>
                </a:solidFill>
                <a:latin typeface="Open Sans"/>
              </a:rPr>
              <a:t>Sé </a:t>
            </a:r>
            <a:r>
              <a:rPr lang="es-ES" sz="1600" dirty="0">
                <a:solidFill>
                  <a:schemeClr val="bg1">
                    <a:lumMod val="50000"/>
                  </a:schemeClr>
                </a:solidFill>
                <a:latin typeface="Open Sans"/>
              </a:rPr>
              <a:t>un espejo a los sentimientos de tu interlocutor.</a:t>
            </a:r>
          </a:p>
          <a:p>
            <a:pPr marL="285750" indent="-285750" algn="just">
              <a:buFont typeface="Arial" pitchFamily="34" charset="0"/>
              <a:buChar char="•"/>
            </a:pPr>
            <a:endParaRPr lang="es-ES" sz="1600" dirty="0">
              <a:solidFill>
                <a:schemeClr val="bg1">
                  <a:lumMod val="50000"/>
                </a:schemeClr>
              </a:solidFill>
              <a:latin typeface="Open Sans"/>
            </a:endParaRPr>
          </a:p>
          <a:p>
            <a:pPr marL="285750" indent="-285750" algn="just">
              <a:buFont typeface="Arial" pitchFamily="34" charset="0"/>
              <a:buChar char="•"/>
            </a:pPr>
            <a:r>
              <a:rPr lang="es-ES" sz="1600" dirty="0">
                <a:solidFill>
                  <a:schemeClr val="bg1">
                    <a:lumMod val="50000"/>
                  </a:schemeClr>
                </a:solidFill>
                <a:latin typeface="Open Sans"/>
              </a:rPr>
              <a:t>A: No puedo seguir así. Practico todos los días lo mismo, y no hay mejoría.</a:t>
            </a:r>
          </a:p>
          <a:p>
            <a:pPr marL="285750" indent="-285750" algn="just">
              <a:buFont typeface="Arial" pitchFamily="34" charset="0"/>
              <a:buChar char="•"/>
            </a:pPr>
            <a:r>
              <a:rPr lang="es-ES" sz="1600" dirty="0">
                <a:solidFill>
                  <a:schemeClr val="bg1">
                    <a:lumMod val="50000"/>
                  </a:schemeClr>
                </a:solidFill>
                <a:latin typeface="Open Sans"/>
              </a:rPr>
              <a:t>B: Estás realmente frustrado con eso.</a:t>
            </a:r>
          </a:p>
          <a:p>
            <a:pPr marL="285750" indent="-285750" algn="just">
              <a:buFont typeface="Arial" pitchFamily="34" charset="0"/>
              <a:buChar char="•"/>
            </a:pPr>
            <a:endParaRPr lang="es-ES" sz="1600" dirty="0">
              <a:solidFill>
                <a:schemeClr val="bg1">
                  <a:lumMod val="50000"/>
                </a:schemeClr>
              </a:solidFill>
              <a:latin typeface="Open Sans"/>
            </a:endParaRPr>
          </a:p>
          <a:p>
            <a:pPr marL="285750" indent="-285750" algn="just">
              <a:buFont typeface="Arial" pitchFamily="34" charset="0"/>
              <a:buChar char="•"/>
            </a:pPr>
            <a:r>
              <a:rPr lang="es-ES" sz="1600" dirty="0">
                <a:solidFill>
                  <a:schemeClr val="bg1">
                    <a:lumMod val="50000"/>
                  </a:schemeClr>
                </a:solidFill>
                <a:latin typeface="Open Sans"/>
              </a:rPr>
              <a:t>ESTA ES LA EMPATÍA - reconocer los sentimientos de los demás</a:t>
            </a:r>
          </a:p>
        </p:txBody>
      </p:sp>
      <p:sp>
        <p:nvSpPr>
          <p:cNvPr id="5" name="Rectángulo 4"/>
          <p:cNvSpPr/>
          <p:nvPr/>
        </p:nvSpPr>
        <p:spPr>
          <a:xfrm>
            <a:off x="2286000" y="1279089"/>
            <a:ext cx="4572000" cy="369332"/>
          </a:xfrm>
          <a:prstGeom prst="rect">
            <a:avLst/>
          </a:prstGeom>
        </p:spPr>
        <p:txBody>
          <a:bodyPr>
            <a:spAutoFit/>
          </a:bodyPr>
          <a:lstStyle/>
          <a:p>
            <a:endParaRPr lang="es-ES" dirty="0"/>
          </a:p>
        </p:txBody>
      </p:sp>
      <p:sp>
        <p:nvSpPr>
          <p:cNvPr id="9" name="CuadroTexto 8"/>
          <p:cNvSpPr txBox="1"/>
          <p:nvPr/>
        </p:nvSpPr>
        <p:spPr>
          <a:xfrm>
            <a:off x="3275856" y="954984"/>
            <a:ext cx="1962397" cy="338554"/>
          </a:xfrm>
          <a:prstGeom prst="rect">
            <a:avLst/>
          </a:prstGeom>
          <a:noFill/>
        </p:spPr>
        <p:txBody>
          <a:bodyPr wrap="none" rtlCol="0">
            <a:spAutoFit/>
          </a:bodyPr>
          <a:lstStyle/>
          <a:p>
            <a:r>
              <a:rPr lang="es-ES" sz="1600" b="1" dirty="0" smtClean="0">
                <a:solidFill>
                  <a:schemeClr val="bg1">
                    <a:lumMod val="50000"/>
                  </a:schemeClr>
                </a:solidFill>
                <a:latin typeface="Open Sans"/>
              </a:rPr>
              <a:t>Lenguaje corporal</a:t>
            </a:r>
            <a:endParaRPr lang="es-ES" sz="1600" b="1" dirty="0">
              <a:solidFill>
                <a:schemeClr val="bg1">
                  <a:lumMod val="50000"/>
                </a:schemeClr>
              </a:solidFill>
              <a:latin typeface="Open Sans"/>
            </a:endParaRPr>
          </a:p>
        </p:txBody>
      </p:sp>
    </p:spTree>
    <p:extLst>
      <p:ext uri="{BB962C8B-B14F-4D97-AF65-F5344CB8AC3E}">
        <p14:creationId xmlns:p14="http://schemas.microsoft.com/office/powerpoint/2010/main" val="28718859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34724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34724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899592" y="-164554"/>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1" name="Subtitle 3">
            <a:extLst>
              <a:ext uri="{FF2B5EF4-FFF2-40B4-BE49-F238E27FC236}">
                <a16:creationId xmlns:a16="http://schemas.microsoft.com/office/drawing/2014/main" id="{2AB5D1A3-B1E7-4421-B55E-5DBB46C18533}"/>
              </a:ext>
            </a:extLst>
          </p:cNvPr>
          <p:cNvSpPr txBox="1">
            <a:spLocks/>
          </p:cNvSpPr>
          <p:nvPr/>
        </p:nvSpPr>
        <p:spPr>
          <a:xfrm>
            <a:off x="897777" y="1630337"/>
            <a:ext cx="7178222" cy="1954312"/>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lvl="0" algn="just"/>
            <a:r>
              <a:rPr lang="es-ES" sz="1800" dirty="0" smtClean="0">
                <a:solidFill>
                  <a:prstClr val="black">
                    <a:lumMod val="50000"/>
                    <a:lumOff val="50000"/>
                  </a:prstClr>
                </a:solidFill>
              </a:rPr>
              <a:t>Pide </a:t>
            </a:r>
            <a:r>
              <a:rPr lang="es-ES" sz="1800" dirty="0">
                <a:solidFill>
                  <a:prstClr val="black">
                    <a:lumMod val="50000"/>
                    <a:lumOff val="50000"/>
                  </a:prstClr>
                </a:solidFill>
              </a:rPr>
              <a:t>a la otra persona que explique lo que estaba </a:t>
            </a:r>
            <a:r>
              <a:rPr lang="es-ES" sz="1800" dirty="0" smtClean="0">
                <a:solidFill>
                  <a:prstClr val="black">
                    <a:lumMod val="50000"/>
                    <a:lumOff val="50000"/>
                  </a:prstClr>
                </a:solidFill>
              </a:rPr>
              <a:t>pensando</a:t>
            </a:r>
          </a:p>
          <a:p>
            <a:pPr lvl="0" algn="just"/>
            <a:endParaRPr lang="en-US" sz="1800" dirty="0">
              <a:solidFill>
                <a:prstClr val="black">
                  <a:lumMod val="50000"/>
                  <a:lumOff val="50000"/>
                </a:prstClr>
              </a:solidFill>
            </a:endParaRPr>
          </a:p>
          <a:p>
            <a:pPr marL="342900" lvl="0" indent="-342900" algn="just">
              <a:buFont typeface="Arial" pitchFamily="34" charset="0"/>
              <a:buChar char="•"/>
            </a:pPr>
            <a:r>
              <a:rPr lang="es-ES" sz="1800" i="1" dirty="0">
                <a:solidFill>
                  <a:prstClr val="black">
                    <a:lumMod val="50000"/>
                    <a:lumOff val="50000"/>
                  </a:prstClr>
                </a:solidFill>
              </a:rPr>
              <a:t>A: Ya no puedo seguir así. ¡Nada me funciona!</a:t>
            </a:r>
          </a:p>
          <a:p>
            <a:pPr marL="342900" lvl="0" indent="-342900" algn="just">
              <a:buFont typeface="Arial" pitchFamily="34" charset="0"/>
              <a:buChar char="•"/>
            </a:pPr>
            <a:r>
              <a:rPr lang="es-ES" sz="1800" i="1" dirty="0">
                <a:solidFill>
                  <a:prstClr val="black">
                    <a:lumMod val="50000"/>
                    <a:lumOff val="50000"/>
                  </a:prstClr>
                </a:solidFill>
              </a:rPr>
              <a:t>C: ¿Qué quieres decir con eso? Dame un ejemplo, ¿qué es lo que no funciona para ti? ¿Cómo llegaste a esa conclusión?</a:t>
            </a:r>
          </a:p>
          <a:p>
            <a:pPr lvl="0" algn="just"/>
            <a:r>
              <a:rPr lang="es-ES" sz="1800" i="1" dirty="0">
                <a:solidFill>
                  <a:prstClr val="black">
                    <a:lumMod val="50000"/>
                    <a:lumOff val="50000"/>
                  </a:prstClr>
                </a:solidFill>
              </a:rPr>
              <a:t> </a:t>
            </a:r>
          </a:p>
          <a:p>
            <a:pPr lvl="0"/>
            <a:r>
              <a:rPr lang="es-ES" sz="1800" b="1" dirty="0" smtClean="0">
                <a:solidFill>
                  <a:prstClr val="black">
                    <a:lumMod val="50000"/>
                    <a:lumOff val="50000"/>
                  </a:prstClr>
                </a:solidFill>
              </a:rPr>
              <a:t>RECUERDA: </a:t>
            </a:r>
            <a:r>
              <a:rPr lang="es-ES" sz="1800" b="1" dirty="0">
                <a:solidFill>
                  <a:prstClr val="black">
                    <a:lumMod val="50000"/>
                    <a:lumOff val="50000"/>
                  </a:prstClr>
                </a:solidFill>
              </a:rPr>
              <a:t>implicación = malentendido</a:t>
            </a:r>
            <a:endParaRPr lang="en-US" sz="1800" b="1" dirty="0">
              <a:solidFill>
                <a:prstClr val="black">
                  <a:lumMod val="50000"/>
                  <a:lumOff val="50000"/>
                </a:prstClr>
              </a:solidFill>
            </a:endParaRPr>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3059832" y="728526"/>
            <a:ext cx="2726235" cy="338554"/>
          </a:xfrm>
          <a:prstGeom prst="rect">
            <a:avLst/>
          </a:prstGeom>
        </p:spPr>
        <p:txBody>
          <a:bodyPr wrap="square">
            <a:spAutoFit/>
          </a:bodyPr>
          <a:lstStyle/>
          <a:p>
            <a:r>
              <a:rPr lang="es-ES" sz="1600" b="1" dirty="0" smtClean="0">
                <a:solidFill>
                  <a:schemeClr val="bg1">
                    <a:lumMod val="50000"/>
                  </a:schemeClr>
                </a:solidFill>
                <a:latin typeface="Open Sans"/>
              </a:rPr>
              <a:t>Buscar una explicación</a:t>
            </a:r>
            <a:endParaRPr lang="es-ES" sz="1600" b="1" dirty="0">
              <a:solidFill>
                <a:schemeClr val="bg1">
                  <a:lumMod val="50000"/>
                </a:schemeClr>
              </a:solidFill>
              <a:latin typeface="Open Sans"/>
            </a:endParaRPr>
          </a:p>
        </p:txBody>
      </p:sp>
      <p:sp>
        <p:nvSpPr>
          <p:cNvPr id="3" name="Rectángulo 2"/>
          <p:cNvSpPr/>
          <p:nvPr/>
        </p:nvSpPr>
        <p:spPr>
          <a:xfrm>
            <a:off x="684213" y="135274"/>
            <a:ext cx="2669320" cy="338554"/>
          </a:xfrm>
          <a:prstGeom prst="rect">
            <a:avLst/>
          </a:prstGeom>
        </p:spPr>
        <p:txBody>
          <a:bodyPr wrap="none">
            <a:spAutoFit/>
          </a:bodyPr>
          <a:lstStyle/>
          <a:p>
            <a:r>
              <a:rPr lang="es-ES" sz="1600" dirty="0">
                <a:solidFill>
                  <a:schemeClr val="bg1">
                    <a:lumMod val="50000"/>
                  </a:schemeClr>
                </a:solidFill>
                <a:latin typeface="Open Sans"/>
              </a:rPr>
              <a:t>Unidad 2.1. Escucha activa</a:t>
            </a:r>
          </a:p>
        </p:txBody>
      </p:sp>
    </p:spTree>
    <p:extLst>
      <p:ext uri="{BB962C8B-B14F-4D97-AF65-F5344CB8AC3E}">
        <p14:creationId xmlns:p14="http://schemas.microsoft.com/office/powerpoint/2010/main" val="5759983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275606"/>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899592" y="583088"/>
            <a:ext cx="7787208" cy="452508"/>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3" name="Subtitle 3">
            <a:extLst>
              <a:ext uri="{FF2B5EF4-FFF2-40B4-BE49-F238E27FC236}">
                <a16:creationId xmlns:a16="http://schemas.microsoft.com/office/drawing/2014/main"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dirty="0" smtClean="0"/>
              <a:t>ç</a:t>
            </a:r>
            <a:endParaRPr lang="en-US" dirty="0"/>
          </a:p>
        </p:txBody>
      </p:sp>
      <p:sp>
        <p:nvSpPr>
          <p:cNvPr id="2" name="Rectángulo 1"/>
          <p:cNvSpPr/>
          <p:nvPr/>
        </p:nvSpPr>
        <p:spPr>
          <a:xfrm>
            <a:off x="801888" y="223867"/>
            <a:ext cx="2669320" cy="338554"/>
          </a:xfrm>
          <a:prstGeom prst="rect">
            <a:avLst/>
          </a:prstGeom>
        </p:spPr>
        <p:txBody>
          <a:bodyPr wrap="none">
            <a:spAutoFit/>
          </a:bodyPr>
          <a:lstStyle/>
          <a:p>
            <a:r>
              <a:rPr lang="es-ES" sz="1600" dirty="0">
                <a:solidFill>
                  <a:schemeClr val="bg1">
                    <a:lumMod val="50000"/>
                  </a:schemeClr>
                </a:solidFill>
                <a:latin typeface="Open Sans"/>
              </a:rPr>
              <a:t>Unidad 2.1. Escucha activa</a:t>
            </a:r>
          </a:p>
        </p:txBody>
      </p:sp>
      <p:sp>
        <p:nvSpPr>
          <p:cNvPr id="3" name="Rectángulo 2"/>
          <p:cNvSpPr/>
          <p:nvPr/>
        </p:nvSpPr>
        <p:spPr>
          <a:xfrm>
            <a:off x="3759197" y="540313"/>
            <a:ext cx="1454244" cy="369332"/>
          </a:xfrm>
          <a:prstGeom prst="rect">
            <a:avLst/>
          </a:prstGeom>
        </p:spPr>
        <p:txBody>
          <a:bodyPr wrap="none">
            <a:spAutoFit/>
          </a:bodyPr>
          <a:lstStyle/>
          <a:p>
            <a:r>
              <a:rPr lang="es-ES" b="1" dirty="0" err="1" smtClean="0">
                <a:solidFill>
                  <a:schemeClr val="bg1">
                    <a:lumMod val="50000"/>
                  </a:schemeClr>
                </a:solidFill>
                <a:latin typeface="Open Sans"/>
              </a:rPr>
              <a:t>Paráfrasear</a:t>
            </a:r>
            <a:endParaRPr lang="es-ES" b="1" dirty="0">
              <a:solidFill>
                <a:schemeClr val="bg1">
                  <a:lumMod val="50000"/>
                </a:schemeClr>
              </a:solidFill>
              <a:latin typeface="Open Sans"/>
            </a:endParaRPr>
          </a:p>
        </p:txBody>
      </p:sp>
      <p:sp>
        <p:nvSpPr>
          <p:cNvPr id="4" name="Rectángulo 3"/>
          <p:cNvSpPr/>
          <p:nvPr/>
        </p:nvSpPr>
        <p:spPr>
          <a:xfrm>
            <a:off x="375587" y="1133174"/>
            <a:ext cx="7532924" cy="2554545"/>
          </a:xfrm>
          <a:prstGeom prst="rect">
            <a:avLst/>
          </a:prstGeom>
        </p:spPr>
        <p:txBody>
          <a:bodyPr wrap="square">
            <a:spAutoFit/>
          </a:bodyPr>
          <a:lstStyle/>
          <a:p>
            <a:pPr marL="285750" indent="-285750" algn="just">
              <a:buFont typeface="Arial" pitchFamily="34" charset="0"/>
              <a:buChar char="•"/>
            </a:pPr>
            <a:r>
              <a:rPr lang="es-ES" sz="1600" dirty="0">
                <a:solidFill>
                  <a:schemeClr val="bg1">
                    <a:lumMod val="50000"/>
                  </a:schemeClr>
                </a:solidFill>
                <a:latin typeface="Open Sans"/>
              </a:rPr>
              <a:t>En la menor cantidad de palabras posible, </a:t>
            </a:r>
            <a:r>
              <a:rPr lang="es-ES" sz="1600" dirty="0" smtClean="0">
                <a:solidFill>
                  <a:schemeClr val="bg1">
                    <a:lumMod val="50000"/>
                  </a:schemeClr>
                </a:solidFill>
                <a:latin typeface="Open Sans"/>
              </a:rPr>
              <a:t>repite </a:t>
            </a:r>
            <a:r>
              <a:rPr lang="es-ES" sz="1600" dirty="0">
                <a:solidFill>
                  <a:schemeClr val="bg1">
                    <a:lumMod val="50000"/>
                  </a:schemeClr>
                </a:solidFill>
                <a:latin typeface="Open Sans"/>
              </a:rPr>
              <a:t>cómo entendió lo que la otra persona estaba diciendo</a:t>
            </a:r>
          </a:p>
          <a:p>
            <a:pPr marL="285750" indent="-285750" algn="just">
              <a:buFont typeface="Arial" pitchFamily="34" charset="0"/>
              <a:buChar char="•"/>
            </a:pPr>
            <a:r>
              <a:rPr lang="es-ES" sz="1600" dirty="0" smtClean="0">
                <a:solidFill>
                  <a:schemeClr val="bg1">
                    <a:lumMod val="50000"/>
                  </a:schemeClr>
                </a:solidFill>
                <a:latin typeface="Open Sans"/>
              </a:rPr>
              <a:t>Ser breve </a:t>
            </a:r>
            <a:r>
              <a:rPr lang="es-ES" sz="1600" dirty="0">
                <a:solidFill>
                  <a:schemeClr val="bg1">
                    <a:lumMod val="50000"/>
                  </a:schemeClr>
                </a:solidFill>
                <a:latin typeface="Open Sans"/>
              </a:rPr>
              <a:t>y </a:t>
            </a:r>
            <a:r>
              <a:rPr lang="es-ES" sz="1600" dirty="0" smtClean="0">
                <a:solidFill>
                  <a:schemeClr val="bg1">
                    <a:lumMod val="50000"/>
                  </a:schemeClr>
                </a:solidFill>
                <a:latin typeface="Open Sans"/>
              </a:rPr>
              <a:t>conciso</a:t>
            </a:r>
            <a:endParaRPr lang="es-ES" sz="1600" dirty="0">
              <a:solidFill>
                <a:schemeClr val="bg1">
                  <a:lumMod val="50000"/>
                </a:schemeClr>
              </a:solidFill>
              <a:latin typeface="Open Sans"/>
            </a:endParaRPr>
          </a:p>
          <a:p>
            <a:pPr marL="285750" indent="-285750" algn="just">
              <a:buFont typeface="Arial" pitchFamily="34" charset="0"/>
              <a:buChar char="•"/>
            </a:pPr>
            <a:r>
              <a:rPr lang="es-ES" sz="1600" dirty="0">
                <a:solidFill>
                  <a:schemeClr val="bg1">
                    <a:lumMod val="50000"/>
                  </a:schemeClr>
                </a:solidFill>
                <a:latin typeface="Open Sans"/>
              </a:rPr>
              <a:t>Resumir solo los puntos principales del mensaje.</a:t>
            </a:r>
          </a:p>
          <a:p>
            <a:pPr marL="285750" indent="-285750" algn="just">
              <a:buFont typeface="Arial" pitchFamily="34" charset="0"/>
              <a:buChar char="•"/>
            </a:pPr>
            <a:r>
              <a:rPr lang="es-ES" sz="1600" dirty="0">
                <a:solidFill>
                  <a:schemeClr val="bg1">
                    <a:lumMod val="50000"/>
                  </a:schemeClr>
                </a:solidFill>
                <a:latin typeface="Open Sans"/>
              </a:rPr>
              <a:t>Relatar solo al contenido del mensaje.</a:t>
            </a:r>
          </a:p>
          <a:p>
            <a:pPr marL="285750" indent="-285750" algn="just">
              <a:buFont typeface="Arial" pitchFamily="34" charset="0"/>
              <a:buChar char="•"/>
            </a:pPr>
            <a:r>
              <a:rPr lang="es-ES" sz="1600" dirty="0">
                <a:solidFill>
                  <a:schemeClr val="bg1">
                    <a:lumMod val="50000"/>
                  </a:schemeClr>
                </a:solidFill>
                <a:latin typeface="Open Sans"/>
              </a:rPr>
              <a:t>Se habla sin ningún valor, juicio o interpretación.</a:t>
            </a:r>
          </a:p>
          <a:p>
            <a:pPr marL="285750" indent="-285750" algn="just">
              <a:buFont typeface="Arial" pitchFamily="34" charset="0"/>
              <a:buChar char="•"/>
            </a:pPr>
            <a:r>
              <a:rPr lang="es-ES" sz="1600" dirty="0" smtClean="0">
                <a:solidFill>
                  <a:schemeClr val="bg1">
                    <a:lumMod val="50000"/>
                  </a:schemeClr>
                </a:solidFill>
                <a:latin typeface="Open Sans"/>
              </a:rPr>
              <a:t>Indicar </a:t>
            </a:r>
            <a:r>
              <a:rPr lang="es-ES" sz="1600" dirty="0">
                <a:solidFill>
                  <a:schemeClr val="bg1">
                    <a:lumMod val="50000"/>
                  </a:schemeClr>
                </a:solidFill>
                <a:latin typeface="Open Sans"/>
              </a:rPr>
              <a:t>que solo queremos entender mejor a nuestro interlocutor.</a:t>
            </a:r>
          </a:p>
          <a:p>
            <a:pPr marL="285750" indent="-285750" algn="just">
              <a:buFont typeface="Arial" pitchFamily="34" charset="0"/>
              <a:buChar char="•"/>
            </a:pPr>
            <a:r>
              <a:rPr lang="es-ES" sz="1600" dirty="0">
                <a:solidFill>
                  <a:schemeClr val="bg1">
                    <a:lumMod val="50000"/>
                  </a:schemeClr>
                </a:solidFill>
                <a:latin typeface="Open Sans"/>
              </a:rPr>
              <a:t>"Si te entendí correctamente ..."</a:t>
            </a:r>
          </a:p>
          <a:p>
            <a:pPr marL="285750" indent="-285750" algn="just">
              <a:buFont typeface="Arial" pitchFamily="34" charset="0"/>
              <a:buChar char="•"/>
            </a:pPr>
            <a:r>
              <a:rPr lang="es-ES" sz="1600" dirty="0">
                <a:solidFill>
                  <a:schemeClr val="bg1">
                    <a:lumMod val="50000"/>
                  </a:schemeClr>
                </a:solidFill>
                <a:latin typeface="Open Sans"/>
              </a:rPr>
              <a:t>"Parece que crees que ..."</a:t>
            </a:r>
          </a:p>
          <a:p>
            <a:pPr marL="285750" indent="-285750" algn="just">
              <a:buFont typeface="Arial" pitchFamily="34" charset="0"/>
              <a:buChar char="•"/>
            </a:pPr>
            <a:r>
              <a:rPr lang="es-ES" sz="1600" dirty="0">
                <a:solidFill>
                  <a:schemeClr val="bg1">
                    <a:lumMod val="50000"/>
                  </a:schemeClr>
                </a:solidFill>
                <a:latin typeface="Open Sans"/>
              </a:rPr>
              <a:t>"Eso significa que ..."</a:t>
            </a:r>
          </a:p>
        </p:txBody>
      </p:sp>
    </p:spTree>
    <p:extLst>
      <p:ext uri="{BB962C8B-B14F-4D97-AF65-F5344CB8AC3E}">
        <p14:creationId xmlns:p14="http://schemas.microsoft.com/office/powerpoint/2010/main" val="173447275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13653" y="779071"/>
            <a:ext cx="6400800" cy="609399"/>
          </a:xfrm>
        </p:spPr>
        <p:txBody>
          <a:bodyPr>
            <a:normAutofit/>
          </a:bodyPr>
          <a:lstStyle/>
          <a:p>
            <a:r>
              <a:rPr lang="es-ES" sz="1800" dirty="0"/>
              <a:t>Sección de </a:t>
            </a:r>
            <a:r>
              <a:rPr lang="es-ES" sz="1800" dirty="0" smtClean="0"/>
              <a:t>conocimiento/Tareas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1945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2AB5D1A3-B1E7-4421-B55E-5DBB46C18533}"/>
              </a:ext>
            </a:extLst>
          </p:cNvPr>
          <p:cNvSpPr txBox="1">
            <a:spLocks/>
          </p:cNvSpPr>
          <p:nvPr/>
        </p:nvSpPr>
        <p:spPr>
          <a:xfrm>
            <a:off x="378966" y="1635646"/>
            <a:ext cx="7361385" cy="255895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US" sz="1800" dirty="0" smtClean="0"/>
          </a:p>
          <a:p>
            <a:pPr algn="l"/>
            <a:endParaRPr lang="en-US" dirty="0"/>
          </a:p>
        </p:txBody>
      </p:sp>
      <p:sp>
        <p:nvSpPr>
          <p:cNvPr id="8"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3" name="Rectángulo 2"/>
          <p:cNvSpPr/>
          <p:nvPr/>
        </p:nvSpPr>
        <p:spPr>
          <a:xfrm>
            <a:off x="824222" y="188125"/>
            <a:ext cx="2669320" cy="338554"/>
          </a:xfrm>
          <a:prstGeom prst="rect">
            <a:avLst/>
          </a:prstGeom>
        </p:spPr>
        <p:txBody>
          <a:bodyPr wrap="none">
            <a:spAutoFit/>
          </a:bodyPr>
          <a:lstStyle/>
          <a:p>
            <a:r>
              <a:rPr lang="es-ES" sz="1600" dirty="0">
                <a:solidFill>
                  <a:schemeClr val="bg1">
                    <a:lumMod val="50000"/>
                  </a:schemeClr>
                </a:solidFill>
                <a:latin typeface="Open Sans"/>
              </a:rPr>
              <a:t>Unidad 2.1. Escucha activa</a:t>
            </a:r>
          </a:p>
        </p:txBody>
      </p:sp>
      <p:sp>
        <p:nvSpPr>
          <p:cNvPr id="9" name="Rectángulo 8"/>
          <p:cNvSpPr/>
          <p:nvPr/>
        </p:nvSpPr>
        <p:spPr>
          <a:xfrm>
            <a:off x="1328999" y="1635646"/>
            <a:ext cx="6411352" cy="923330"/>
          </a:xfrm>
          <a:prstGeom prst="rect">
            <a:avLst/>
          </a:prstGeom>
        </p:spPr>
        <p:txBody>
          <a:bodyPr wrap="square">
            <a:spAutoFit/>
          </a:bodyPr>
          <a:lstStyle/>
          <a:p>
            <a:pPr marL="285750" indent="-285750">
              <a:buFont typeface="Arial" panose="020B0604020202020204" pitchFamily="34" charset="0"/>
              <a:buChar char="•"/>
            </a:pPr>
            <a:r>
              <a:rPr lang="es-ES" dirty="0">
                <a:solidFill>
                  <a:schemeClr val="bg1">
                    <a:lumMod val="50000"/>
                  </a:schemeClr>
                </a:solidFill>
              </a:rPr>
              <a:t>¿</a:t>
            </a:r>
            <a:r>
              <a:rPr lang="es-ES" dirty="0">
                <a:solidFill>
                  <a:schemeClr val="bg1">
                    <a:lumMod val="50000"/>
                  </a:schemeClr>
                </a:solidFill>
                <a:latin typeface="Open Sans"/>
              </a:rPr>
              <a:t>Qué es la escucha activa</a:t>
            </a:r>
            <a:r>
              <a:rPr lang="es-ES" dirty="0" smtClean="0">
                <a:solidFill>
                  <a:schemeClr val="bg1">
                    <a:lumMod val="50000"/>
                  </a:schemeClr>
                </a:solidFill>
                <a:latin typeface="Open Sans"/>
              </a:rPr>
              <a:t>?</a:t>
            </a:r>
          </a:p>
          <a:p>
            <a:endParaRPr lang="es-ES" dirty="0">
              <a:solidFill>
                <a:schemeClr val="bg1">
                  <a:lumMod val="50000"/>
                </a:schemeClr>
              </a:solidFill>
              <a:latin typeface="Open Sans"/>
            </a:endParaRPr>
          </a:p>
          <a:p>
            <a:pPr marL="285750" indent="-285750">
              <a:buFont typeface="Arial" panose="020B0604020202020204" pitchFamily="34" charset="0"/>
              <a:buChar char="•"/>
            </a:pPr>
            <a:r>
              <a:rPr lang="es-ES" dirty="0">
                <a:solidFill>
                  <a:schemeClr val="bg1">
                    <a:lumMod val="50000"/>
                  </a:schemeClr>
                </a:solidFill>
                <a:latin typeface="Open Sans"/>
              </a:rPr>
              <a:t>¿Qué significa "parafrasear"?</a:t>
            </a:r>
          </a:p>
        </p:txBody>
      </p:sp>
    </p:spTree>
    <p:extLst>
      <p:ext uri="{BB962C8B-B14F-4D97-AF65-F5344CB8AC3E}">
        <p14:creationId xmlns:p14="http://schemas.microsoft.com/office/powerpoint/2010/main" val="9057358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538" y="4362803"/>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95974" y="4315818"/>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Title 1">
            <a:extLst>
              <a:ext uri="{FF2B5EF4-FFF2-40B4-BE49-F238E27FC236}">
                <a16:creationId xmlns:a16="http://schemas.microsoft.com/office/drawing/2014/main" id="{DED76FAB-FA38-40C5-904B-4E51B58706FA}"/>
              </a:ext>
            </a:extLst>
          </p:cNvPr>
          <p:cNvSpPr txBox="1">
            <a:spLocks/>
          </p:cNvSpPr>
          <p:nvPr/>
        </p:nvSpPr>
        <p:spPr>
          <a:xfrm>
            <a:off x="899592" y="563562"/>
            <a:ext cx="7787208" cy="472033"/>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2"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13" name="Subtitle 3">
            <a:extLst>
              <a:ext uri="{FF2B5EF4-FFF2-40B4-BE49-F238E27FC236}">
                <a16:creationId xmlns:a16="http://schemas.microsoft.com/office/drawing/2014/main" id="{2AB5D1A3-B1E7-4421-B55E-5DBB46C18533}"/>
              </a:ext>
            </a:extLst>
          </p:cNvPr>
          <p:cNvSpPr txBox="1">
            <a:spLocks/>
          </p:cNvSpPr>
          <p:nvPr/>
        </p:nvSpPr>
        <p:spPr>
          <a:xfrm>
            <a:off x="899592" y="1059582"/>
            <a:ext cx="7787208" cy="3394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US" dirty="0"/>
          </a:p>
        </p:txBody>
      </p:sp>
      <p:sp>
        <p:nvSpPr>
          <p:cNvPr id="2" name="Rectángulo 1"/>
          <p:cNvSpPr/>
          <p:nvPr/>
        </p:nvSpPr>
        <p:spPr>
          <a:xfrm>
            <a:off x="3071107" y="666263"/>
            <a:ext cx="3444178" cy="369332"/>
          </a:xfrm>
          <a:prstGeom prst="rect">
            <a:avLst/>
          </a:prstGeom>
        </p:spPr>
        <p:txBody>
          <a:bodyPr wrap="square">
            <a:spAutoFit/>
          </a:bodyPr>
          <a:lstStyle/>
          <a:p>
            <a:r>
              <a:rPr lang="es-ES" dirty="0" err="1">
                <a:solidFill>
                  <a:schemeClr val="bg1">
                    <a:lumMod val="50000"/>
                  </a:schemeClr>
                </a:solidFill>
                <a:latin typeface="Open Sans"/>
              </a:rPr>
              <a:t>Feedback</a:t>
            </a:r>
            <a:r>
              <a:rPr lang="es-ES" dirty="0">
                <a:solidFill>
                  <a:schemeClr val="bg1">
                    <a:lumMod val="50000"/>
                  </a:schemeClr>
                </a:solidFill>
                <a:latin typeface="Open Sans"/>
              </a:rPr>
              <a:t> efectivo</a:t>
            </a:r>
            <a:endParaRPr lang="es-ES" dirty="0">
              <a:solidFill>
                <a:schemeClr val="bg1">
                  <a:lumMod val="50000"/>
                </a:schemeClr>
              </a:solidFill>
            </a:endParaRPr>
          </a:p>
        </p:txBody>
      </p:sp>
      <p:sp>
        <p:nvSpPr>
          <p:cNvPr id="3" name="Rectángulo 2"/>
          <p:cNvSpPr/>
          <p:nvPr/>
        </p:nvSpPr>
        <p:spPr>
          <a:xfrm>
            <a:off x="684213" y="142880"/>
            <a:ext cx="2896947" cy="338554"/>
          </a:xfrm>
          <a:prstGeom prst="rect">
            <a:avLst/>
          </a:prstGeom>
        </p:spPr>
        <p:txBody>
          <a:bodyPr wrap="none">
            <a:spAutoFit/>
          </a:bodyPr>
          <a:lstStyle/>
          <a:p>
            <a:r>
              <a:rPr lang="es-ES" sz="1600" dirty="0" smtClean="0">
                <a:solidFill>
                  <a:schemeClr val="bg1">
                    <a:lumMod val="50000"/>
                  </a:schemeClr>
                </a:solidFill>
                <a:latin typeface="Open Sans"/>
              </a:rPr>
              <a:t>Unidad 2.2 </a:t>
            </a:r>
            <a:r>
              <a:rPr lang="es-ES" sz="1600" dirty="0" err="1" smtClean="0">
                <a:solidFill>
                  <a:schemeClr val="bg1">
                    <a:lumMod val="50000"/>
                  </a:schemeClr>
                </a:solidFill>
                <a:latin typeface="Open Sans"/>
              </a:rPr>
              <a:t>Feedback</a:t>
            </a:r>
            <a:r>
              <a:rPr lang="es-ES" sz="1600" dirty="0" smtClean="0">
                <a:solidFill>
                  <a:schemeClr val="bg1">
                    <a:lumMod val="50000"/>
                  </a:schemeClr>
                </a:solidFill>
                <a:latin typeface="Open Sans"/>
              </a:rPr>
              <a:t> efectivo</a:t>
            </a:r>
            <a:endParaRPr lang="es-ES" sz="1600" dirty="0">
              <a:solidFill>
                <a:schemeClr val="bg1">
                  <a:lumMod val="50000"/>
                </a:schemeClr>
              </a:solidFill>
              <a:latin typeface="Open Sans"/>
            </a:endParaRPr>
          </a:p>
        </p:txBody>
      </p:sp>
      <p:sp>
        <p:nvSpPr>
          <p:cNvPr id="4" name="Rectángulo 3"/>
          <p:cNvSpPr/>
          <p:nvPr/>
        </p:nvSpPr>
        <p:spPr>
          <a:xfrm>
            <a:off x="756657" y="1251831"/>
            <a:ext cx="7416179" cy="2800767"/>
          </a:xfrm>
          <a:prstGeom prst="rect">
            <a:avLst/>
          </a:prstGeom>
        </p:spPr>
        <p:txBody>
          <a:bodyPr wrap="square">
            <a:spAutoFit/>
          </a:bodyPr>
          <a:lstStyle/>
          <a:p>
            <a:pPr marL="285750" indent="-285750" algn="just">
              <a:buFont typeface="Arial" pitchFamily="34" charset="0"/>
              <a:buChar char="•"/>
            </a:pPr>
            <a:r>
              <a:rPr lang="es-ES" sz="1600" dirty="0">
                <a:solidFill>
                  <a:schemeClr val="bg1">
                    <a:lumMod val="50000"/>
                  </a:schemeClr>
                </a:solidFill>
                <a:latin typeface="Open Sans"/>
              </a:rPr>
              <a:t>Los padres deben estar informados sobre el desempeño de sus hijos, así como sobre su bienestar.</a:t>
            </a:r>
          </a:p>
          <a:p>
            <a:pPr marL="285750" indent="-285750" algn="just">
              <a:buFont typeface="Arial" pitchFamily="34" charset="0"/>
              <a:buChar char="•"/>
            </a:pPr>
            <a:r>
              <a:rPr lang="es-ES" sz="1600" dirty="0">
                <a:solidFill>
                  <a:schemeClr val="bg1">
                    <a:lumMod val="50000"/>
                  </a:schemeClr>
                </a:solidFill>
                <a:latin typeface="Open Sans"/>
              </a:rPr>
              <a:t>La mejor manera es utilizar gráficos de medición de rendimiento</a:t>
            </a:r>
          </a:p>
          <a:p>
            <a:pPr marL="285750" indent="-285750" algn="just">
              <a:buFont typeface="Arial" pitchFamily="34" charset="0"/>
              <a:buChar char="•"/>
            </a:pPr>
            <a:r>
              <a:rPr lang="es-ES" sz="1600" dirty="0" smtClean="0">
                <a:solidFill>
                  <a:schemeClr val="bg1">
                    <a:lumMod val="50000"/>
                  </a:schemeClr>
                </a:solidFill>
                <a:latin typeface="Open Sans"/>
              </a:rPr>
              <a:t>Hacer </a:t>
            </a:r>
            <a:r>
              <a:rPr lang="es-ES" sz="1600" dirty="0">
                <a:solidFill>
                  <a:schemeClr val="bg1">
                    <a:lumMod val="50000"/>
                  </a:schemeClr>
                </a:solidFill>
                <a:latin typeface="Open Sans"/>
              </a:rPr>
              <a:t>una lista de otras características importantes para el niño:</a:t>
            </a:r>
          </a:p>
          <a:p>
            <a:pPr marL="1200150" lvl="2" indent="-285750" algn="just">
              <a:buFont typeface="Courier New" pitchFamily="49" charset="0"/>
              <a:buChar char="o"/>
            </a:pPr>
            <a:r>
              <a:rPr lang="es-ES" sz="1600" dirty="0">
                <a:solidFill>
                  <a:schemeClr val="bg1">
                    <a:lumMod val="50000"/>
                  </a:schemeClr>
                </a:solidFill>
                <a:latin typeface="Open Sans"/>
              </a:rPr>
              <a:t>Comunicación con otros niños.</a:t>
            </a:r>
          </a:p>
          <a:p>
            <a:pPr marL="1200150" lvl="2" indent="-285750" algn="just">
              <a:buFont typeface="Courier New" pitchFamily="49" charset="0"/>
              <a:buChar char="o"/>
            </a:pPr>
            <a:r>
              <a:rPr lang="es-ES" sz="1600" dirty="0">
                <a:solidFill>
                  <a:schemeClr val="bg1">
                    <a:lumMod val="50000"/>
                  </a:schemeClr>
                </a:solidFill>
                <a:latin typeface="Open Sans"/>
              </a:rPr>
              <a:t>Comportamiento en las clases formativas.</a:t>
            </a:r>
          </a:p>
          <a:p>
            <a:pPr marL="1200150" lvl="2" indent="-285750" algn="just">
              <a:buFont typeface="Courier New" pitchFamily="49" charset="0"/>
              <a:buChar char="o"/>
            </a:pPr>
            <a:r>
              <a:rPr lang="es-ES" sz="1600" dirty="0">
                <a:solidFill>
                  <a:schemeClr val="bg1">
                    <a:lumMod val="50000"/>
                  </a:schemeClr>
                </a:solidFill>
                <a:latin typeface="Open Sans"/>
              </a:rPr>
              <a:t>Comunicación con el entrenador.</a:t>
            </a:r>
          </a:p>
          <a:p>
            <a:pPr marL="285750" indent="-285750" algn="just">
              <a:buFont typeface="Arial" pitchFamily="34" charset="0"/>
              <a:buChar char="•"/>
            </a:pPr>
            <a:r>
              <a:rPr lang="es-ES" sz="1600" dirty="0">
                <a:solidFill>
                  <a:schemeClr val="bg1">
                    <a:lumMod val="50000"/>
                  </a:schemeClr>
                </a:solidFill>
                <a:latin typeface="Open Sans"/>
              </a:rPr>
              <a:t>Ser lo mas concreto posible</a:t>
            </a:r>
          </a:p>
          <a:p>
            <a:pPr marL="285750" indent="-285750" algn="just">
              <a:buFont typeface="Arial" pitchFamily="34" charset="0"/>
              <a:buChar char="•"/>
            </a:pPr>
            <a:r>
              <a:rPr lang="es-ES" sz="1600" dirty="0">
                <a:solidFill>
                  <a:schemeClr val="bg1">
                    <a:lumMod val="50000"/>
                  </a:schemeClr>
                </a:solidFill>
                <a:latin typeface="Open Sans"/>
              </a:rPr>
              <a:t>Proporcionar ejemplos para sus declaraciones</a:t>
            </a:r>
          </a:p>
          <a:p>
            <a:pPr marL="285750" indent="-285750" algn="just">
              <a:buFont typeface="Arial" pitchFamily="34" charset="0"/>
              <a:buChar char="•"/>
            </a:pPr>
            <a:r>
              <a:rPr lang="es-ES" sz="1600" dirty="0" smtClean="0">
                <a:solidFill>
                  <a:schemeClr val="bg1">
                    <a:lumMod val="50000"/>
                  </a:schemeClr>
                </a:solidFill>
                <a:latin typeface="Open Sans"/>
              </a:rPr>
              <a:t>Registrar todos </a:t>
            </a:r>
            <a:r>
              <a:rPr lang="es-ES" sz="1600" dirty="0">
                <a:solidFill>
                  <a:schemeClr val="bg1">
                    <a:lumMod val="50000"/>
                  </a:schemeClr>
                </a:solidFill>
                <a:latin typeface="Open Sans"/>
              </a:rPr>
              <a:t>los elementos importantes, para que tenga argumentos al hablar con los padres.</a:t>
            </a:r>
          </a:p>
        </p:txBody>
      </p:sp>
    </p:spTree>
    <p:extLst>
      <p:ext uri="{BB962C8B-B14F-4D97-AF65-F5344CB8AC3E}">
        <p14:creationId xmlns:p14="http://schemas.microsoft.com/office/powerpoint/2010/main" val="2411932244"/>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3275856" y="780332"/>
            <a:ext cx="2573592" cy="545351"/>
          </a:xfrm>
        </p:spPr>
        <p:txBody>
          <a:bodyPr>
            <a:normAutofit/>
          </a:bodyPr>
          <a:lstStyle/>
          <a:p>
            <a:r>
              <a:rPr lang="en-US" sz="1900" b="1" dirty="0" err="1" smtClean="0"/>
              <a:t>Lista</a:t>
            </a:r>
            <a:r>
              <a:rPr lang="en-US" sz="1900" b="1" dirty="0" smtClean="0"/>
              <a:t> de </a:t>
            </a:r>
            <a:r>
              <a:rPr lang="en-US" sz="1900" b="1" dirty="0" err="1" smtClean="0"/>
              <a:t>referencias</a:t>
            </a:r>
            <a:endParaRPr lang="en-US" sz="1900" b="1" dirty="0" smtClean="0"/>
          </a:p>
          <a:p>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957" y="436994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11760" y="43058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539552" y="1491630"/>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900" dirty="0" err="1"/>
              <a:t>Burton,D</a:t>
            </a:r>
            <a:r>
              <a:rPr lang="en-US" sz="1900" dirty="0"/>
              <a:t>., </a:t>
            </a:r>
            <a:r>
              <a:rPr lang="en-US" sz="1900" dirty="0" err="1"/>
              <a:t>Raedeke,T.D</a:t>
            </a:r>
            <a:r>
              <a:rPr lang="en-US" sz="1900" dirty="0"/>
              <a:t>. (2008). </a:t>
            </a:r>
            <a:r>
              <a:rPr lang="en-US" sz="1900" i="1" dirty="0"/>
              <a:t>Sport psychology for coaches. </a:t>
            </a:r>
            <a:r>
              <a:rPr lang="en-US" sz="1900" dirty="0"/>
              <a:t>Human </a:t>
            </a:r>
            <a:r>
              <a:rPr lang="en-US" sz="1900" dirty="0" err="1"/>
              <a:t>Cinetics</a:t>
            </a:r>
            <a:r>
              <a:rPr lang="en-US" sz="1900" dirty="0"/>
              <a:t>. Champaign, USA, pp 16 – 35</a:t>
            </a:r>
          </a:p>
          <a:p>
            <a:pPr algn="l"/>
            <a:r>
              <a:rPr lang="en-US" sz="1900" dirty="0"/>
              <a:t>Centre for Curriculum and Professional Development</a:t>
            </a:r>
            <a:r>
              <a:rPr lang="en-US" sz="1900" i="1" dirty="0"/>
              <a:t>. (1993). Facilitator development workshop: Handbook </a:t>
            </a:r>
            <a:r>
              <a:rPr lang="en-US" sz="1900" i="1" dirty="0" smtClean="0"/>
              <a:t>for</a:t>
            </a:r>
            <a:r>
              <a:rPr lang="bs-Latn-BA" sz="1900" i="1" dirty="0" smtClean="0"/>
              <a:t> </a:t>
            </a:r>
            <a:r>
              <a:rPr lang="en-US" sz="1900" i="1" dirty="0" smtClean="0"/>
              <a:t>participants</a:t>
            </a:r>
            <a:r>
              <a:rPr lang="en-US" sz="1900" i="1" dirty="0"/>
              <a:t>. </a:t>
            </a:r>
            <a:r>
              <a:rPr lang="en-US" sz="1900" dirty="0"/>
              <a:t>Ministry of Advanced Education, Training and Technology.</a:t>
            </a:r>
          </a:p>
          <a:p>
            <a:pPr algn="l"/>
            <a:endParaRPr lang="en-US" dirty="0"/>
          </a:p>
        </p:txBody>
      </p:sp>
      <p:sp>
        <p:nvSpPr>
          <p:cNvPr id="9" name="Subtitle 3">
            <a:extLst>
              <a:ext uri="{FF2B5EF4-FFF2-40B4-BE49-F238E27FC236}">
                <a16:creationId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en-US" sz="1400" dirty="0"/>
          </a:p>
        </p:txBody>
      </p:sp>
      <p:sp>
        <p:nvSpPr>
          <p:cNvPr id="2" name="Rectángulo 1"/>
          <p:cNvSpPr/>
          <p:nvPr/>
        </p:nvSpPr>
        <p:spPr>
          <a:xfrm>
            <a:off x="700647" y="101424"/>
            <a:ext cx="6339346" cy="338554"/>
          </a:xfrm>
          <a:prstGeom prst="rect">
            <a:avLst/>
          </a:prstGeom>
        </p:spPr>
        <p:txBody>
          <a:bodyPr wrap="square">
            <a:spAutoFit/>
          </a:bodyPr>
          <a:lstStyle/>
          <a:p>
            <a:r>
              <a:rPr lang="es-ES" sz="1600" dirty="0">
                <a:solidFill>
                  <a:schemeClr val="bg1">
                    <a:lumMod val="50000"/>
                  </a:schemeClr>
                </a:solidFill>
                <a:latin typeface="Open Sans"/>
              </a:rPr>
              <a:t>Unidad 2. Comunicación - Escucha activa y </a:t>
            </a:r>
            <a:r>
              <a:rPr lang="es-ES" sz="1600" dirty="0" err="1">
                <a:solidFill>
                  <a:schemeClr val="bg1">
                    <a:lumMod val="50000"/>
                  </a:schemeClr>
                </a:solidFill>
                <a:latin typeface="Open Sans"/>
              </a:rPr>
              <a:t>feedback</a:t>
            </a:r>
            <a:r>
              <a:rPr lang="es-ES" sz="1600" dirty="0">
                <a:solidFill>
                  <a:schemeClr val="bg1">
                    <a:lumMod val="50000"/>
                  </a:schemeClr>
                </a:solidFill>
                <a:latin typeface="Open Sans"/>
              </a:rPr>
              <a:t>.</a:t>
            </a:r>
          </a:p>
        </p:txBody>
      </p:sp>
    </p:spTree>
    <p:extLst>
      <p:ext uri="{BB962C8B-B14F-4D97-AF65-F5344CB8AC3E}">
        <p14:creationId xmlns:p14="http://schemas.microsoft.com/office/powerpoint/2010/main" val="8821002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3579862"/>
            <a:ext cx="7772400" cy="334825"/>
          </a:xfrm>
        </p:spPr>
        <p:txBody>
          <a:bodyPr/>
          <a:lstStyle/>
          <a:p>
            <a:r>
              <a:rPr lang="es-ES" sz="1800" dirty="0"/>
              <a:t>Unidad 3 Resolución de conflictos.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544FA13C-EBAE-4032-8428-794A671324C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82281"/>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C1037AD6-936C-495F-AB14-ED25F02B6416}"/>
              </a:ext>
            </a:extLst>
          </p:cNvPr>
          <p:cNvSpPr txBox="1"/>
          <p:nvPr/>
        </p:nvSpPr>
        <p:spPr>
          <a:xfrm>
            <a:off x="2467138" y="448228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Tree>
    <p:extLst>
      <p:ext uri="{BB962C8B-B14F-4D97-AF65-F5344CB8AC3E}">
        <p14:creationId xmlns:p14="http://schemas.microsoft.com/office/powerpoint/2010/main" val="86281056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899592" y="1491630"/>
            <a:ext cx="7226249" cy="2304256"/>
          </a:xfrm>
        </p:spPr>
        <p:txBody>
          <a:bodyPr>
            <a:normAutofit/>
          </a:bodyPr>
          <a:lstStyle/>
          <a:p>
            <a:pPr algn="l"/>
            <a:r>
              <a:rPr lang="es-ES" sz="1600" b="1" u="sng" dirty="0" smtClean="0">
                <a:solidFill>
                  <a:schemeClr val="bg1">
                    <a:lumMod val="50000"/>
                  </a:schemeClr>
                </a:solidFill>
              </a:rPr>
              <a:t>Objetivos</a:t>
            </a:r>
          </a:p>
          <a:p>
            <a:pPr algn="l"/>
            <a:endParaRPr lang="es-ES" sz="1600" dirty="0">
              <a:solidFill>
                <a:schemeClr val="bg1">
                  <a:lumMod val="50000"/>
                </a:schemeClr>
              </a:solidFill>
            </a:endParaRPr>
          </a:p>
          <a:p>
            <a:pPr algn="l"/>
            <a:r>
              <a:rPr lang="es-ES" sz="1600" dirty="0" smtClean="0">
                <a:solidFill>
                  <a:schemeClr val="bg1">
                    <a:lumMod val="50000"/>
                  </a:schemeClr>
                </a:solidFill>
              </a:rPr>
              <a:t>-    Aumentar </a:t>
            </a:r>
            <a:r>
              <a:rPr lang="es-ES" sz="1600" dirty="0">
                <a:solidFill>
                  <a:schemeClr val="bg1">
                    <a:lumMod val="50000"/>
                  </a:schemeClr>
                </a:solidFill>
              </a:rPr>
              <a:t>la comprensión de la motivación de los padres y los estilos de crianza.</a:t>
            </a:r>
          </a:p>
          <a:p>
            <a:pPr marL="285750" indent="-285750" algn="l">
              <a:buFontTx/>
              <a:buChar char="-"/>
            </a:pPr>
            <a:r>
              <a:rPr lang="es-ES" sz="1600" dirty="0" smtClean="0">
                <a:solidFill>
                  <a:schemeClr val="bg1">
                    <a:lumMod val="50000"/>
                  </a:schemeClr>
                </a:solidFill>
              </a:rPr>
              <a:t>Desarrollar </a:t>
            </a:r>
            <a:r>
              <a:rPr lang="es-ES" sz="1600" dirty="0">
                <a:solidFill>
                  <a:schemeClr val="bg1">
                    <a:lumMod val="50000"/>
                  </a:schemeClr>
                </a:solidFill>
              </a:rPr>
              <a:t>las habilidades para comunicar las expectativas y </a:t>
            </a:r>
            <a:r>
              <a:rPr lang="es-ES" sz="1600" dirty="0" smtClean="0">
                <a:solidFill>
                  <a:schemeClr val="bg1">
                    <a:lumMod val="50000"/>
                  </a:schemeClr>
                </a:solidFill>
              </a:rPr>
              <a:t>las obligaciones </a:t>
            </a:r>
            <a:r>
              <a:rPr lang="es-ES" sz="1600" dirty="0">
                <a:solidFill>
                  <a:schemeClr val="bg1">
                    <a:lumMod val="50000"/>
                  </a:schemeClr>
                </a:solidFill>
              </a:rPr>
              <a:t>de los padres </a:t>
            </a:r>
            <a:r>
              <a:rPr lang="es-ES" sz="1600" dirty="0" smtClean="0">
                <a:solidFill>
                  <a:schemeClr val="bg1">
                    <a:lumMod val="50000"/>
                  </a:schemeClr>
                </a:solidFill>
              </a:rPr>
              <a:t>y los  formadores </a:t>
            </a:r>
          </a:p>
          <a:p>
            <a:pPr marL="285750" indent="-285750" algn="l">
              <a:buFontTx/>
              <a:buChar char="-"/>
            </a:pPr>
            <a:r>
              <a:rPr lang="es-ES" sz="1600" dirty="0" smtClean="0">
                <a:solidFill>
                  <a:schemeClr val="bg1">
                    <a:lumMod val="50000"/>
                  </a:schemeClr>
                </a:solidFill>
              </a:rPr>
              <a:t>Crear </a:t>
            </a:r>
            <a:r>
              <a:rPr lang="es-ES" sz="1600" dirty="0">
                <a:solidFill>
                  <a:schemeClr val="bg1">
                    <a:lumMod val="50000"/>
                  </a:schemeClr>
                </a:solidFill>
              </a:rPr>
              <a:t>las Reglas de conducta</a:t>
            </a:r>
            <a:endParaRPr lang="es-ES" sz="1600" dirty="0" smtClean="0">
              <a:solidFill>
                <a:schemeClr val="bg1">
                  <a:lumMod val="50000"/>
                </a:schemeClr>
              </a:solidFill>
            </a:endParaRP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410196"/>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4101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C656FDE2-8BCC-4362-BDC2-45BECCBE9535}"/>
              </a:ext>
            </a:extLst>
          </p:cNvPr>
          <p:cNvSpPr txBox="1">
            <a:spLocks/>
          </p:cNvSpPr>
          <p:nvPr/>
        </p:nvSpPr>
        <p:spPr>
          <a:xfrm>
            <a:off x="684213" y="203200"/>
            <a:ext cx="7920235"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defRPr/>
            </a:pPr>
            <a:r>
              <a:rPr lang="es-ES" sz="1400" b="1" dirty="0"/>
              <a:t>Unidad 1 La cooperación de padres y entrenadores como pilar en la vida de los jóvenes deportistas.</a:t>
            </a:r>
            <a:endParaRPr lang="en-US" sz="1400" b="1" dirty="0"/>
          </a:p>
        </p:txBody>
      </p:sp>
      <p:sp>
        <p:nvSpPr>
          <p:cNvPr id="2" name="CuadroTexto 1"/>
          <p:cNvSpPr txBox="1"/>
          <p:nvPr/>
        </p:nvSpPr>
        <p:spPr>
          <a:xfrm>
            <a:off x="3449130" y="1011617"/>
            <a:ext cx="2390398" cy="369332"/>
          </a:xfrm>
          <a:prstGeom prst="rect">
            <a:avLst/>
          </a:prstGeom>
          <a:noFill/>
        </p:spPr>
        <p:txBody>
          <a:bodyPr wrap="none" rtlCol="0">
            <a:spAutoFit/>
          </a:bodyPr>
          <a:lstStyle/>
          <a:p>
            <a:r>
              <a:rPr lang="es-ES" b="1" dirty="0" smtClean="0">
                <a:solidFill>
                  <a:schemeClr val="bg1">
                    <a:lumMod val="50000"/>
                  </a:schemeClr>
                </a:solidFill>
                <a:latin typeface="Open Sans"/>
              </a:rPr>
              <a:t>Descripción general</a:t>
            </a:r>
            <a:endParaRPr lang="es-ES" b="1" dirty="0">
              <a:solidFill>
                <a:schemeClr val="bg1">
                  <a:lumMod val="50000"/>
                </a:schemeClr>
              </a:solidFill>
              <a:latin typeface="Open Sans"/>
            </a:endParaRPr>
          </a:p>
        </p:txBody>
      </p:sp>
    </p:spTree>
    <p:extLst>
      <p:ext uri="{BB962C8B-B14F-4D97-AF65-F5344CB8AC3E}">
        <p14:creationId xmlns:p14="http://schemas.microsoft.com/office/powerpoint/2010/main" val="214163445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672047" y="725170"/>
            <a:ext cx="7226249" cy="504056"/>
          </a:xfrm>
        </p:spPr>
        <p:txBody>
          <a:bodyPr>
            <a:normAutofit/>
          </a:bodyPr>
          <a:lstStyle/>
          <a:p>
            <a:r>
              <a:rPr lang="lt-LT" b="1" dirty="0"/>
              <a:t>VISIÓN GENERAL</a:t>
            </a:r>
          </a:p>
          <a:p>
            <a:endParaRPr lang="lt-LT" dirty="0"/>
          </a:p>
          <a:p>
            <a:endParaRPr lang="en-US"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778" y="4290049"/>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378509" y="4293999"/>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A96D0E6D-E0FB-46EC-9E78-FCE19977F902}"/>
              </a:ext>
            </a:extLst>
          </p:cNvPr>
          <p:cNvSpPr txBox="1">
            <a:spLocks/>
          </p:cNvSpPr>
          <p:nvPr/>
        </p:nvSpPr>
        <p:spPr>
          <a:xfrm>
            <a:off x="905184" y="1865366"/>
            <a:ext cx="7128792" cy="23762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endParaRPr lang="en-GB" sz="1800" dirty="0"/>
          </a:p>
        </p:txBody>
      </p:sp>
      <p:sp>
        <p:nvSpPr>
          <p:cNvPr id="8" name="Subtitle 3">
            <a:extLst>
              <a:ext uri="{FF2B5EF4-FFF2-40B4-BE49-F238E27FC236}">
                <a16:creationId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en-US" sz="1400" dirty="0"/>
          </a:p>
        </p:txBody>
      </p:sp>
      <p:sp>
        <p:nvSpPr>
          <p:cNvPr id="2" name="Rectángulo 1"/>
          <p:cNvSpPr/>
          <p:nvPr/>
        </p:nvSpPr>
        <p:spPr>
          <a:xfrm>
            <a:off x="684213" y="123236"/>
            <a:ext cx="3385863" cy="369332"/>
          </a:xfrm>
          <a:prstGeom prst="rect">
            <a:avLst/>
          </a:prstGeom>
        </p:spPr>
        <p:txBody>
          <a:bodyPr wrap="none">
            <a:spAutoFit/>
          </a:bodyPr>
          <a:lstStyle/>
          <a:p>
            <a:r>
              <a:rPr lang="es-ES" sz="1600" dirty="0">
                <a:solidFill>
                  <a:schemeClr val="bg1">
                    <a:lumMod val="50000"/>
                  </a:schemeClr>
                </a:solidFill>
                <a:latin typeface="Open Sans"/>
              </a:rPr>
              <a:t>Unidad 3 </a:t>
            </a:r>
            <a:r>
              <a:rPr lang="es-ES" sz="1600" dirty="0" smtClean="0">
                <a:solidFill>
                  <a:schemeClr val="bg1">
                    <a:lumMod val="50000"/>
                  </a:schemeClr>
                </a:solidFill>
                <a:latin typeface="Open Sans"/>
              </a:rPr>
              <a:t>.Resolución </a:t>
            </a:r>
            <a:r>
              <a:rPr lang="es-ES" sz="1600" dirty="0">
                <a:solidFill>
                  <a:schemeClr val="bg1">
                    <a:lumMod val="50000"/>
                  </a:schemeClr>
                </a:solidFill>
                <a:latin typeface="Open Sans"/>
              </a:rPr>
              <a:t>de conflictos</a:t>
            </a:r>
            <a:r>
              <a:rPr lang="es-ES" dirty="0"/>
              <a:t>.</a:t>
            </a:r>
          </a:p>
        </p:txBody>
      </p:sp>
      <p:sp>
        <p:nvSpPr>
          <p:cNvPr id="3" name="Rectángulo 2"/>
          <p:cNvSpPr/>
          <p:nvPr/>
        </p:nvSpPr>
        <p:spPr>
          <a:xfrm>
            <a:off x="905184" y="1833086"/>
            <a:ext cx="7051192" cy="1077218"/>
          </a:xfrm>
          <a:prstGeom prst="rect">
            <a:avLst/>
          </a:prstGeom>
        </p:spPr>
        <p:txBody>
          <a:bodyPr wrap="square">
            <a:spAutoFit/>
          </a:bodyPr>
          <a:lstStyle/>
          <a:p>
            <a:r>
              <a:rPr lang="es-ES" sz="1600" dirty="0">
                <a:solidFill>
                  <a:schemeClr val="bg1">
                    <a:lumMod val="50000"/>
                  </a:schemeClr>
                </a:solidFill>
                <a:latin typeface="Open Sans"/>
              </a:rPr>
              <a:t>Esta </a:t>
            </a:r>
            <a:r>
              <a:rPr lang="es-ES" sz="1600" dirty="0" smtClean="0">
                <a:solidFill>
                  <a:schemeClr val="bg1">
                    <a:lumMod val="50000"/>
                  </a:schemeClr>
                </a:solidFill>
                <a:latin typeface="Open Sans"/>
              </a:rPr>
              <a:t>sesión va dirigida a: </a:t>
            </a:r>
          </a:p>
          <a:p>
            <a:endParaRPr lang="es-ES" sz="1600" dirty="0">
              <a:solidFill>
                <a:schemeClr val="bg1">
                  <a:lumMod val="50000"/>
                </a:schemeClr>
              </a:solidFill>
              <a:latin typeface="Open Sans"/>
            </a:endParaRPr>
          </a:p>
          <a:p>
            <a:r>
              <a:rPr lang="es-ES" sz="1600" dirty="0">
                <a:solidFill>
                  <a:schemeClr val="bg1">
                    <a:lumMod val="50000"/>
                  </a:schemeClr>
                </a:solidFill>
                <a:latin typeface="Open Sans"/>
              </a:rPr>
              <a:t>Desarrollar las habilidades para la resolución de conflictos y la cooperación con los padres en la resolución de conflictos.</a:t>
            </a:r>
          </a:p>
        </p:txBody>
      </p:sp>
    </p:spTree>
    <p:extLst>
      <p:ext uri="{BB962C8B-B14F-4D97-AF65-F5344CB8AC3E}">
        <p14:creationId xmlns:p14="http://schemas.microsoft.com/office/powerpoint/2010/main" val="338357775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905184" y="843804"/>
            <a:ext cx="7226249" cy="343126"/>
          </a:xfrm>
        </p:spPr>
        <p:txBody>
          <a:bodyPr>
            <a:normAutofit fontScale="70000" lnSpcReduction="20000"/>
          </a:bodyPr>
          <a:lstStyle/>
          <a:p>
            <a:pPr algn="l"/>
            <a:r>
              <a:rPr lang="es-ES" b="1" dirty="0"/>
              <a:t>¿Qué suelen hacer los adultos cuando los niños están en conflicto?</a:t>
            </a:r>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37088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338861"/>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5" name="Subtitle 3">
            <a:extLst>
              <a:ext uri="{FF2B5EF4-FFF2-40B4-BE49-F238E27FC236}">
                <a16:creationId xmlns:a16="http://schemas.microsoft.com/office/drawing/2014/main" id="{A96D0E6D-E0FB-46EC-9E78-FCE19977F902}"/>
              </a:ext>
            </a:extLst>
          </p:cNvPr>
          <p:cNvSpPr txBox="1">
            <a:spLocks/>
          </p:cNvSpPr>
          <p:nvPr/>
        </p:nvSpPr>
        <p:spPr>
          <a:xfrm>
            <a:off x="905184" y="1491630"/>
            <a:ext cx="7128792" cy="237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lvl="0" indent="-285750" algn="just">
              <a:buFont typeface="Arial" panose="020B0604020202020204" pitchFamily="34" charset="0"/>
              <a:buChar char="•"/>
            </a:pPr>
            <a:r>
              <a:rPr lang="es-ES" sz="1600" dirty="0">
                <a:solidFill>
                  <a:prstClr val="black">
                    <a:lumMod val="50000"/>
                    <a:lumOff val="50000"/>
                  </a:prstClr>
                </a:solidFill>
              </a:rPr>
              <a:t>Castigo</a:t>
            </a:r>
            <a:r>
              <a:rPr lang="es-ES" sz="1600" dirty="0" smtClean="0">
                <a:solidFill>
                  <a:prstClr val="black">
                    <a:lumMod val="50000"/>
                    <a:lumOff val="50000"/>
                  </a:prstClr>
                </a:solidFill>
              </a:rPr>
              <a:t>: </a:t>
            </a:r>
            <a:r>
              <a:rPr lang="es-ES" sz="1600" dirty="0">
                <a:solidFill>
                  <a:prstClr val="black">
                    <a:lumMod val="50000"/>
                    <a:lumOff val="50000"/>
                  </a:prstClr>
                </a:solidFill>
              </a:rPr>
              <a:t>el castigo y la conducta </a:t>
            </a:r>
            <a:r>
              <a:rPr lang="es-ES" sz="1600" dirty="0" smtClean="0">
                <a:solidFill>
                  <a:prstClr val="black">
                    <a:lumMod val="50000"/>
                    <a:lumOff val="50000"/>
                  </a:prstClr>
                </a:solidFill>
              </a:rPr>
              <a:t>para los niños a </a:t>
            </a:r>
            <a:r>
              <a:rPr lang="es-ES" sz="1600" dirty="0">
                <a:solidFill>
                  <a:prstClr val="black">
                    <a:lumMod val="50000"/>
                    <a:lumOff val="50000"/>
                  </a:prstClr>
                </a:solidFill>
              </a:rPr>
              <a:t>menudo están desconectados</a:t>
            </a:r>
          </a:p>
          <a:p>
            <a:pPr marL="285750" lvl="0" indent="-285750" algn="just">
              <a:buFont typeface="Arial" panose="020B0604020202020204" pitchFamily="34" charset="0"/>
              <a:buChar char="•"/>
            </a:pPr>
            <a:r>
              <a:rPr lang="es-ES" sz="1600" dirty="0">
                <a:solidFill>
                  <a:prstClr val="black">
                    <a:lumMod val="50000"/>
                    <a:lumOff val="50000"/>
                  </a:prstClr>
                </a:solidFill>
              </a:rPr>
              <a:t>Afrontar las consecuencias: comportamiento inaceptable relacionado con las consecuencias.</a:t>
            </a:r>
          </a:p>
          <a:p>
            <a:pPr marL="285750" lvl="0" indent="-285750" algn="just">
              <a:buFont typeface="Arial" panose="020B0604020202020204" pitchFamily="34" charset="0"/>
              <a:buChar char="•"/>
            </a:pPr>
            <a:r>
              <a:rPr lang="es-ES" sz="1600" dirty="0">
                <a:solidFill>
                  <a:prstClr val="black">
                    <a:lumMod val="50000"/>
                    <a:lumOff val="50000"/>
                  </a:prstClr>
                </a:solidFill>
              </a:rPr>
              <a:t>Enfoque de resolución de problemas: el comportamiento es visto como el problema que debe resolverse</a:t>
            </a:r>
            <a:r>
              <a:rPr lang="es-ES" sz="1600" dirty="0" smtClean="0">
                <a:solidFill>
                  <a:prstClr val="black">
                    <a:lumMod val="50000"/>
                    <a:lumOff val="50000"/>
                  </a:prstClr>
                </a:solidFill>
              </a:rPr>
              <a:t>.</a:t>
            </a:r>
          </a:p>
          <a:p>
            <a:pPr marL="285750" lvl="0" indent="-285750" algn="l">
              <a:buFont typeface="Arial" panose="020B0604020202020204" pitchFamily="34" charset="0"/>
              <a:buChar char="•"/>
            </a:pPr>
            <a:endParaRPr lang="es-ES" sz="1600" dirty="0" smtClean="0">
              <a:solidFill>
                <a:prstClr val="black">
                  <a:lumMod val="50000"/>
                  <a:lumOff val="50000"/>
                </a:prstClr>
              </a:solidFill>
            </a:endParaRPr>
          </a:p>
          <a:p>
            <a:pPr lvl="0" algn="l"/>
            <a:r>
              <a:rPr lang="es-ES" sz="1600" dirty="0">
                <a:solidFill>
                  <a:prstClr val="black">
                    <a:lumMod val="50000"/>
                    <a:lumOff val="50000"/>
                  </a:prstClr>
                </a:solidFill>
              </a:rPr>
              <a:t>PERO: EN LOS TRES ENFOQUES, LOS ADULTOS ELIGEN EL CASTIGO O LA CONSECUENCIA NEGATIVA SIN IMPLICAR A LOS NIÑOS</a:t>
            </a:r>
            <a:endParaRPr lang="en-US" sz="1600" dirty="0">
              <a:solidFill>
                <a:prstClr val="black">
                  <a:lumMod val="50000"/>
                  <a:lumOff val="50000"/>
                </a:prstClr>
              </a:solidFill>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745484" y="166858"/>
            <a:ext cx="3328155" cy="338554"/>
          </a:xfrm>
          <a:prstGeom prst="rect">
            <a:avLst/>
          </a:prstGeom>
        </p:spPr>
        <p:txBody>
          <a:bodyPr wrap="none">
            <a:spAutoFit/>
          </a:bodyPr>
          <a:lstStyle/>
          <a:p>
            <a:r>
              <a:rPr lang="es-ES" sz="1600" dirty="0">
                <a:solidFill>
                  <a:schemeClr val="bg1">
                    <a:lumMod val="50000"/>
                  </a:schemeClr>
                </a:solidFill>
                <a:latin typeface="Open Sans"/>
              </a:rPr>
              <a:t>Unidad 3 .Resolución de conflictos</a:t>
            </a:r>
          </a:p>
        </p:txBody>
      </p:sp>
    </p:spTree>
    <p:extLst>
      <p:ext uri="{BB962C8B-B14F-4D97-AF65-F5344CB8AC3E}">
        <p14:creationId xmlns:p14="http://schemas.microsoft.com/office/powerpoint/2010/main" val="1789424568"/>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823721" y="535781"/>
            <a:ext cx="7226249" cy="335077"/>
          </a:xfrm>
        </p:spPr>
        <p:txBody>
          <a:bodyPr>
            <a:normAutofit fontScale="77500" lnSpcReduction="20000"/>
          </a:bodyPr>
          <a:lstStyle/>
          <a:p>
            <a:r>
              <a:rPr lang="en-US" b="1" dirty="0" smtClean="0">
                <a:solidFill>
                  <a:schemeClr val="bg1">
                    <a:lumMod val="50000"/>
                  </a:schemeClr>
                </a:solidFill>
              </a:rPr>
              <a:t>JUSTICIA RETRIBUTIVA VS JUSTICIA RESTAURATIVA</a:t>
            </a:r>
            <a:endParaRPr lang="en-US" b="1" dirty="0">
              <a:solidFill>
                <a:schemeClr val="bg1">
                  <a:lumMod val="50000"/>
                </a:schemeClr>
              </a:solidFill>
            </a:endParaRP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917" y="453215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68966" y="4532154"/>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179512" y="483518"/>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graphicFrame>
        <p:nvGraphicFramePr>
          <p:cNvPr id="8" name="Content Placeholder 2">
            <a:extLst>
              <a:ext uri="{FF2B5EF4-FFF2-40B4-BE49-F238E27FC236}">
                <a16:creationId xmlns:a16="http://schemas.microsoft.com/office/drawing/2014/main" id="{0D47C008-3467-42D3-AF89-3372A9AAF9C3}"/>
              </a:ext>
            </a:extLst>
          </p:cNvPr>
          <p:cNvGraphicFramePr>
            <a:graphicFrameLocks/>
          </p:cNvGraphicFramePr>
          <p:nvPr>
            <p:extLst>
              <p:ext uri="{D42A27DB-BD31-4B8C-83A1-F6EECF244321}">
                <p14:modId xmlns:p14="http://schemas.microsoft.com/office/powerpoint/2010/main" val="18725206"/>
              </p:ext>
            </p:extLst>
          </p:nvPr>
        </p:nvGraphicFramePr>
        <p:xfrm>
          <a:off x="398917" y="978448"/>
          <a:ext cx="7779878" cy="3418499"/>
        </p:xfrm>
        <a:graphic>
          <a:graphicData uri="http://schemas.openxmlformats.org/drawingml/2006/table">
            <a:tbl>
              <a:tblPr firstRow="1" bandRow="1">
                <a:tableStyleId>{16D9F66E-5EB9-4882-86FB-DCBF35E3C3E4}</a:tableStyleId>
              </a:tblPr>
              <a:tblGrid>
                <a:gridCol w="3889939">
                  <a:extLst>
                    <a:ext uri="{9D8B030D-6E8A-4147-A177-3AD203B41FA5}">
                      <a16:colId xmlns:a16="http://schemas.microsoft.com/office/drawing/2014/main" val="478903885"/>
                    </a:ext>
                  </a:extLst>
                </a:gridCol>
                <a:gridCol w="3889939">
                  <a:extLst>
                    <a:ext uri="{9D8B030D-6E8A-4147-A177-3AD203B41FA5}">
                      <a16:colId xmlns:a16="http://schemas.microsoft.com/office/drawing/2014/main" val="3836924283"/>
                    </a:ext>
                  </a:extLst>
                </a:gridCol>
              </a:tblGrid>
              <a:tr h="370499">
                <a:tc>
                  <a:txBody>
                    <a:bodyPr/>
                    <a:lstStyle/>
                    <a:p>
                      <a:r>
                        <a:rPr lang="en-US" sz="1600" b="1" dirty="0" smtClean="0">
                          <a:solidFill>
                            <a:schemeClr val="bg1">
                              <a:lumMod val="50000"/>
                            </a:schemeClr>
                          </a:solidFill>
                        </a:rPr>
                        <a:t>JUSTICIA RETRIBUTIVA </a:t>
                      </a:r>
                      <a:endParaRPr lang="bs-Latn-BA" sz="1600" dirty="0">
                        <a:solidFill>
                          <a:schemeClr val="bg1">
                            <a:lumMod val="50000"/>
                          </a:schemeClr>
                        </a:solidFill>
                      </a:endParaRPr>
                    </a:p>
                  </a:txBody>
                  <a:tcPr/>
                </a:tc>
                <a:tc>
                  <a:txBody>
                    <a:bodyPr/>
                    <a:lstStyle/>
                    <a:p>
                      <a:r>
                        <a:rPr lang="en-US" sz="1600" b="1" dirty="0" smtClean="0">
                          <a:solidFill>
                            <a:schemeClr val="bg1">
                              <a:lumMod val="50000"/>
                            </a:schemeClr>
                          </a:solidFill>
                        </a:rPr>
                        <a:t>JUSTICIA RESTAURATIVA</a:t>
                      </a:r>
                      <a:endParaRPr lang="bs-Latn-BA" sz="1600" dirty="0">
                        <a:solidFill>
                          <a:schemeClr val="bg1">
                            <a:lumMod val="50000"/>
                          </a:schemeClr>
                        </a:solidFill>
                      </a:endParaRPr>
                    </a:p>
                  </a:txBody>
                  <a:tcPr/>
                </a:tc>
                <a:extLst>
                  <a:ext uri="{0D108BD9-81ED-4DB2-BD59-A6C34878D82A}">
                    <a16:rowId xmlns:a16="http://schemas.microsoft.com/office/drawing/2014/main" val="3669135635"/>
                  </a:ext>
                </a:extLst>
              </a:tr>
              <a:tr h="578587">
                <a:tc>
                  <a:txBody>
                    <a:bodyPr/>
                    <a:lstStyle/>
                    <a:p>
                      <a:r>
                        <a:rPr lang="es-ES" sz="1600" dirty="0" smtClean="0"/>
                        <a:t>La mala conducta vista como romper las reglas</a:t>
                      </a:r>
                      <a:endParaRPr lang="bs-Latn-BA" sz="1600" dirty="0"/>
                    </a:p>
                  </a:txBody>
                  <a:tcPr/>
                </a:tc>
                <a:tc>
                  <a:txBody>
                    <a:bodyPr/>
                    <a:lstStyle/>
                    <a:p>
                      <a:r>
                        <a:rPr lang="es-ES" sz="1600" dirty="0" smtClean="0"/>
                        <a:t>Mal comportamiento visto como daño hecho por una persona / grupo a otro</a:t>
                      </a:r>
                      <a:endParaRPr lang="bs-Latn-BA" sz="1600" dirty="0"/>
                    </a:p>
                  </a:txBody>
                  <a:tcPr/>
                </a:tc>
                <a:extLst>
                  <a:ext uri="{0D108BD9-81ED-4DB2-BD59-A6C34878D82A}">
                    <a16:rowId xmlns:a16="http://schemas.microsoft.com/office/drawing/2014/main" val="3641357237"/>
                  </a:ext>
                </a:extLst>
              </a:tr>
              <a:tr h="822203">
                <a:tc>
                  <a:txBody>
                    <a:bodyPr/>
                    <a:lstStyle/>
                    <a:p>
                      <a:pPr algn="just"/>
                      <a:r>
                        <a:rPr lang="es-ES" sz="1600" dirty="0" smtClean="0"/>
                        <a:t>Establecer</a:t>
                      </a:r>
                      <a:r>
                        <a:rPr lang="es-ES" sz="1600" baseline="0" dirty="0" smtClean="0"/>
                        <a:t> la</a:t>
                      </a:r>
                      <a:r>
                        <a:rPr lang="es-ES" sz="1600" dirty="0" smtClean="0"/>
                        <a:t> culpa, </a:t>
                      </a:r>
                      <a:r>
                        <a:rPr lang="es-ES" sz="1600" dirty="0" err="1" smtClean="0"/>
                        <a:t>enfócarse</a:t>
                      </a:r>
                      <a:r>
                        <a:rPr lang="es-ES" sz="1600" dirty="0" smtClean="0"/>
                        <a:t> en el pasado (¿qué pasó?)</a:t>
                      </a:r>
                      <a:endParaRPr lang="bs-Latn-BA" sz="1600" dirty="0"/>
                    </a:p>
                  </a:txBody>
                  <a:tcPr/>
                </a:tc>
                <a:tc>
                  <a:txBody>
                    <a:bodyPr/>
                    <a:lstStyle/>
                    <a:p>
                      <a:r>
                        <a:rPr lang="es-ES" sz="1600" dirty="0" smtClean="0"/>
                        <a:t>Concentrarse en la resolución de problemas expresando sentimientos y necesidades  y cómo satisfacerlos en el futuro</a:t>
                      </a:r>
                      <a:endParaRPr lang="bs-Latn-BA" sz="1600" dirty="0"/>
                    </a:p>
                  </a:txBody>
                  <a:tcPr/>
                </a:tc>
                <a:extLst>
                  <a:ext uri="{0D108BD9-81ED-4DB2-BD59-A6C34878D82A}">
                    <a16:rowId xmlns:a16="http://schemas.microsoft.com/office/drawing/2014/main" val="3963234330"/>
                  </a:ext>
                </a:extLst>
              </a:tr>
              <a:tr h="370499">
                <a:tc>
                  <a:txBody>
                    <a:bodyPr/>
                    <a:lstStyle/>
                    <a:p>
                      <a:pPr algn="just"/>
                      <a:r>
                        <a:rPr lang="es-ES" sz="1600" dirty="0" smtClean="0"/>
                        <a:t>La figura de autoridad decide sobre la pena</a:t>
                      </a:r>
                      <a:endParaRPr lang="bs-Latn-BA" sz="1600" dirty="0"/>
                    </a:p>
                  </a:txBody>
                  <a:tcPr/>
                </a:tc>
                <a:tc>
                  <a:txBody>
                    <a:bodyPr/>
                    <a:lstStyle/>
                    <a:p>
                      <a:r>
                        <a:rPr lang="es-ES" sz="1600" dirty="0" smtClean="0"/>
                        <a:t>Diálogo y negociación de todo incluido.</a:t>
                      </a:r>
                      <a:endParaRPr lang="bs-Latn-BA" sz="1600" dirty="0"/>
                    </a:p>
                  </a:txBody>
                  <a:tcPr/>
                </a:tc>
                <a:extLst>
                  <a:ext uri="{0D108BD9-81ED-4DB2-BD59-A6C34878D82A}">
                    <a16:rowId xmlns:a16="http://schemas.microsoft.com/office/drawing/2014/main" val="2931241798"/>
                  </a:ext>
                </a:extLst>
              </a:tr>
              <a:tr h="822203">
                <a:tc>
                  <a:txBody>
                    <a:bodyPr/>
                    <a:lstStyle/>
                    <a:p>
                      <a:r>
                        <a:rPr lang="es-ES" sz="1600" dirty="0" smtClean="0"/>
                        <a:t>Imposición de dolor o desagrado</a:t>
                      </a:r>
                      <a:endParaRPr lang="bs-Latn-BA" sz="1600" dirty="0"/>
                    </a:p>
                  </a:txBody>
                  <a:tcPr/>
                </a:tc>
                <a:tc>
                  <a:txBody>
                    <a:bodyPr/>
                    <a:lstStyle/>
                    <a:p>
                      <a:pPr algn="just"/>
                      <a:r>
                        <a:rPr lang="es-ES" sz="1600" dirty="0" smtClean="0"/>
                        <a:t>Restaurar a ambas partes con el objetivo de reconciliación y reconocer las responsabilidades de las opciones</a:t>
                      </a:r>
                      <a:endParaRPr lang="bs-Latn-BA" sz="1600" dirty="0"/>
                    </a:p>
                  </a:txBody>
                  <a:tcPr/>
                </a:tc>
                <a:extLst>
                  <a:ext uri="{0D108BD9-81ED-4DB2-BD59-A6C34878D82A}">
                    <a16:rowId xmlns:a16="http://schemas.microsoft.com/office/drawing/2014/main" val="72258853"/>
                  </a:ext>
                </a:extLst>
              </a:tr>
            </a:tbl>
          </a:graphicData>
        </a:graphic>
      </p:graphicFrame>
    </p:spTree>
    <p:extLst>
      <p:ext uri="{BB962C8B-B14F-4D97-AF65-F5344CB8AC3E}">
        <p14:creationId xmlns:p14="http://schemas.microsoft.com/office/powerpoint/2010/main" val="77337362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06190" y="699542"/>
            <a:ext cx="7226249" cy="1368152"/>
          </a:xfrm>
        </p:spPr>
        <p:txBody>
          <a:bodyPr>
            <a:normAutofit/>
          </a:bodyPr>
          <a:lstStyle/>
          <a:p>
            <a:r>
              <a:rPr lang="en-US" sz="1800" b="1" dirty="0">
                <a:solidFill>
                  <a:schemeClr val="bg1">
                    <a:lumMod val="50000"/>
                  </a:schemeClr>
                </a:solidFill>
              </a:rPr>
              <a:t>JUSTICIA RETRIBUTIVA VS JUSTICIA RESTAURATIVA</a:t>
            </a:r>
          </a:p>
          <a:p>
            <a:endParaRPr lang="en-US"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778" y="4447526"/>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25010" y="444752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graphicFrame>
        <p:nvGraphicFramePr>
          <p:cNvPr id="10" name="Content Placeholder 2">
            <a:extLst>
              <a:ext uri="{FF2B5EF4-FFF2-40B4-BE49-F238E27FC236}">
                <a16:creationId xmlns:a16="http://schemas.microsoft.com/office/drawing/2014/main" id="{0D47C008-3467-42D3-AF89-3372A9AAF9C3}"/>
              </a:ext>
            </a:extLst>
          </p:cNvPr>
          <p:cNvGraphicFramePr>
            <a:graphicFrameLocks/>
          </p:cNvGraphicFramePr>
          <p:nvPr>
            <p:extLst>
              <p:ext uri="{D42A27DB-BD31-4B8C-83A1-F6EECF244321}">
                <p14:modId xmlns:p14="http://schemas.microsoft.com/office/powerpoint/2010/main" val="357041293"/>
              </p:ext>
            </p:extLst>
          </p:nvPr>
        </p:nvGraphicFramePr>
        <p:xfrm>
          <a:off x="755576" y="1131590"/>
          <a:ext cx="7656842" cy="3211894"/>
        </p:xfrm>
        <a:graphic>
          <a:graphicData uri="http://schemas.openxmlformats.org/drawingml/2006/table">
            <a:tbl>
              <a:tblPr firstRow="1" bandRow="1">
                <a:tableStyleId>{16D9F66E-5EB9-4882-86FB-DCBF35E3C3E4}</a:tableStyleId>
              </a:tblPr>
              <a:tblGrid>
                <a:gridCol w="3840419">
                  <a:extLst>
                    <a:ext uri="{9D8B030D-6E8A-4147-A177-3AD203B41FA5}">
                      <a16:colId xmlns:a16="http://schemas.microsoft.com/office/drawing/2014/main" val="478903885"/>
                    </a:ext>
                  </a:extLst>
                </a:gridCol>
                <a:gridCol w="3816423">
                  <a:extLst>
                    <a:ext uri="{9D8B030D-6E8A-4147-A177-3AD203B41FA5}">
                      <a16:colId xmlns:a16="http://schemas.microsoft.com/office/drawing/2014/main" val="3836924283"/>
                    </a:ext>
                  </a:extLst>
                </a:gridCol>
              </a:tblGrid>
              <a:tr h="328568">
                <a:tc>
                  <a:txBody>
                    <a:bodyPr/>
                    <a:lstStyle/>
                    <a:p>
                      <a:r>
                        <a:rPr lang="en-US" sz="1400" b="1" dirty="0" smtClean="0">
                          <a:solidFill>
                            <a:schemeClr val="bg1">
                              <a:lumMod val="50000"/>
                            </a:schemeClr>
                          </a:solidFill>
                        </a:rPr>
                        <a:t>JUSTICIA RETRIBUTIVA </a:t>
                      </a:r>
                      <a:endParaRPr lang="bs-Latn-BA" sz="1400" dirty="0">
                        <a:solidFill>
                          <a:srgbClr val="C00000"/>
                        </a:solidFill>
                      </a:endParaRPr>
                    </a:p>
                  </a:txBody>
                  <a:tcPr/>
                </a:tc>
                <a:tc>
                  <a:txBody>
                    <a:bodyPr/>
                    <a:lstStyle/>
                    <a:p>
                      <a:r>
                        <a:rPr lang="en-US" sz="1400" b="1" dirty="0" smtClean="0">
                          <a:solidFill>
                            <a:schemeClr val="bg1">
                              <a:lumMod val="50000"/>
                            </a:schemeClr>
                          </a:solidFill>
                        </a:rPr>
                        <a:t>JUSTICIA RESTAURATIVA</a:t>
                      </a:r>
                      <a:endParaRPr lang="bs-Latn-BA" sz="1400" dirty="0">
                        <a:solidFill>
                          <a:srgbClr val="C00000"/>
                        </a:solidFill>
                      </a:endParaRPr>
                    </a:p>
                  </a:txBody>
                  <a:tcPr/>
                </a:tc>
                <a:extLst>
                  <a:ext uri="{0D108BD9-81ED-4DB2-BD59-A6C34878D82A}">
                    <a16:rowId xmlns:a16="http://schemas.microsoft.com/office/drawing/2014/main" val="3669135635"/>
                  </a:ext>
                </a:extLst>
              </a:tr>
              <a:tr h="487506">
                <a:tc>
                  <a:txBody>
                    <a:bodyPr/>
                    <a:lstStyle/>
                    <a:p>
                      <a:r>
                        <a:rPr lang="es-ES" sz="1400" dirty="0" smtClean="0"/>
                        <a:t>Atención a las reglas y obediencia a las reglas.</a:t>
                      </a:r>
                      <a:endParaRPr lang="bs-Latn-BA" sz="1400" dirty="0"/>
                    </a:p>
                  </a:txBody>
                  <a:tcPr/>
                </a:tc>
                <a:tc>
                  <a:txBody>
                    <a:bodyPr/>
                    <a:lstStyle/>
                    <a:p>
                      <a:r>
                        <a:rPr lang="es-ES" sz="1400" dirty="0" smtClean="0"/>
                        <a:t>Atención a la relación y logro del resultado mutuamente deseado.</a:t>
                      </a:r>
                      <a:endParaRPr lang="bs-Latn-BA" sz="1400" dirty="0"/>
                    </a:p>
                  </a:txBody>
                  <a:tcPr/>
                </a:tc>
                <a:extLst>
                  <a:ext uri="{0D108BD9-81ED-4DB2-BD59-A6C34878D82A}">
                    <a16:rowId xmlns:a16="http://schemas.microsoft.com/office/drawing/2014/main" val="3641357237"/>
                  </a:ext>
                </a:extLst>
              </a:tr>
              <a:tr h="520233">
                <a:tc>
                  <a:txBody>
                    <a:bodyPr/>
                    <a:lstStyle/>
                    <a:p>
                      <a:r>
                        <a:rPr lang="bs-Latn-BA" sz="1400" dirty="0" smtClean="0"/>
                        <a:t>Conflicto impersonal y abstracto.</a:t>
                      </a:r>
                      <a:endParaRPr lang="bs-Latn-BA" sz="1400" dirty="0"/>
                    </a:p>
                  </a:txBody>
                  <a:tcPr/>
                </a:tc>
                <a:tc>
                  <a:txBody>
                    <a:bodyPr/>
                    <a:lstStyle/>
                    <a:p>
                      <a:r>
                        <a:rPr lang="es-ES" sz="1400" dirty="0" smtClean="0"/>
                        <a:t>El conflicto es personal con la oportunidad de aprender de él.</a:t>
                      </a:r>
                      <a:endParaRPr lang="bs-Latn-BA" sz="1400" dirty="0"/>
                    </a:p>
                  </a:txBody>
                  <a:tcPr/>
                </a:tc>
                <a:extLst>
                  <a:ext uri="{0D108BD9-81ED-4DB2-BD59-A6C34878D82A}">
                    <a16:rowId xmlns:a16="http://schemas.microsoft.com/office/drawing/2014/main" val="3963234330"/>
                  </a:ext>
                </a:extLst>
              </a:tr>
              <a:tr h="301188">
                <a:tc>
                  <a:txBody>
                    <a:bodyPr/>
                    <a:lstStyle/>
                    <a:p>
                      <a:r>
                        <a:rPr lang="es-ES" sz="1400" dirty="0" smtClean="0"/>
                        <a:t>Un daño</a:t>
                      </a:r>
                      <a:r>
                        <a:rPr lang="es-ES" sz="1400" baseline="0" dirty="0" smtClean="0"/>
                        <a:t> </a:t>
                      </a:r>
                      <a:r>
                        <a:rPr lang="es-ES" sz="1400" dirty="0" smtClean="0"/>
                        <a:t>social sustituido por otro.</a:t>
                      </a:r>
                      <a:endParaRPr lang="bs-Latn-BA" sz="1400" dirty="0"/>
                    </a:p>
                  </a:txBody>
                  <a:tcPr/>
                </a:tc>
                <a:tc>
                  <a:txBody>
                    <a:bodyPr/>
                    <a:lstStyle/>
                    <a:p>
                      <a:r>
                        <a:rPr lang="es-ES" sz="1400" dirty="0" smtClean="0"/>
                        <a:t>Centrarse en la reparación de lesiones sociales.</a:t>
                      </a:r>
                      <a:endParaRPr lang="bs-Latn-BA" sz="1400" dirty="0"/>
                    </a:p>
                  </a:txBody>
                  <a:tcPr/>
                </a:tc>
                <a:extLst>
                  <a:ext uri="{0D108BD9-81ED-4DB2-BD59-A6C34878D82A}">
                    <a16:rowId xmlns:a16="http://schemas.microsoft.com/office/drawing/2014/main" val="2931241798"/>
                  </a:ext>
                </a:extLst>
              </a:tr>
              <a:tr h="368449">
                <a:tc>
                  <a:txBody>
                    <a:bodyPr/>
                    <a:lstStyle/>
                    <a:p>
                      <a:r>
                        <a:rPr lang="bs-Latn-BA" sz="1400" dirty="0" smtClean="0"/>
                        <a:t>Otros vistos como espectadores</a:t>
                      </a:r>
                      <a:endParaRPr lang="bs-Latn-BA" sz="1400" dirty="0"/>
                    </a:p>
                  </a:txBody>
                  <a:tcPr/>
                </a:tc>
                <a:tc>
                  <a:txBody>
                    <a:bodyPr/>
                    <a:lstStyle/>
                    <a:p>
                      <a:r>
                        <a:rPr lang="es-ES" sz="1400" dirty="0" smtClean="0"/>
                        <a:t>Otros involucrados en facilitar la negociación.</a:t>
                      </a:r>
                      <a:endParaRPr lang="bs-Latn-BA" sz="1400" dirty="0"/>
                    </a:p>
                  </a:txBody>
                  <a:tcPr/>
                </a:tc>
                <a:extLst>
                  <a:ext uri="{0D108BD9-81ED-4DB2-BD59-A6C34878D82A}">
                    <a16:rowId xmlns:a16="http://schemas.microsoft.com/office/drawing/2014/main" val="72258853"/>
                  </a:ext>
                </a:extLst>
              </a:tr>
              <a:tr h="958324">
                <a:tc>
                  <a:txBody>
                    <a:bodyPr/>
                    <a:lstStyle/>
                    <a:p>
                      <a:r>
                        <a:rPr lang="es-ES" sz="1400" dirty="0" smtClean="0"/>
                        <a:t>La responsabilidad se define como recibir el castigo.</a:t>
                      </a:r>
                      <a:endParaRPr lang="bs-Latn-BA" sz="1400" dirty="0"/>
                    </a:p>
                  </a:txBody>
                  <a:tcPr/>
                </a:tc>
                <a:tc>
                  <a:txBody>
                    <a:bodyPr/>
                    <a:lstStyle/>
                    <a:p>
                      <a:r>
                        <a:rPr lang="es-ES" sz="1400" dirty="0" smtClean="0"/>
                        <a:t>La rendición de cuentas se considera como comprender el impacto de las acciones, responsabilizarse de las elecciones y sugerir formas de reparar el daño</a:t>
                      </a:r>
                      <a:endParaRPr lang="bs-Latn-BA" sz="1400" dirty="0"/>
                    </a:p>
                  </a:txBody>
                  <a:tcPr/>
                </a:tc>
                <a:extLst>
                  <a:ext uri="{0D108BD9-81ED-4DB2-BD59-A6C34878D82A}">
                    <a16:rowId xmlns:a16="http://schemas.microsoft.com/office/drawing/2014/main" val="3921979310"/>
                  </a:ext>
                </a:extLst>
              </a:tr>
            </a:tbl>
          </a:graphicData>
        </a:graphic>
      </p:graphicFrame>
      <p:sp>
        <p:nvSpPr>
          <p:cNvPr id="2" name="Rectángulo 1"/>
          <p:cNvSpPr/>
          <p:nvPr/>
        </p:nvSpPr>
        <p:spPr>
          <a:xfrm>
            <a:off x="760933" y="170934"/>
            <a:ext cx="3328155" cy="338554"/>
          </a:xfrm>
          <a:prstGeom prst="rect">
            <a:avLst/>
          </a:prstGeom>
        </p:spPr>
        <p:txBody>
          <a:bodyPr wrap="none">
            <a:spAutoFit/>
          </a:bodyPr>
          <a:lstStyle/>
          <a:p>
            <a:r>
              <a:rPr lang="es-ES" sz="1600" dirty="0">
                <a:solidFill>
                  <a:schemeClr val="bg1">
                    <a:lumMod val="50000"/>
                  </a:schemeClr>
                </a:solidFill>
                <a:latin typeface="Open Sans"/>
              </a:rPr>
              <a:t>Unidad 3 .Resolución de conflictos</a:t>
            </a:r>
          </a:p>
        </p:txBody>
      </p:sp>
    </p:spTree>
    <p:extLst>
      <p:ext uri="{BB962C8B-B14F-4D97-AF65-F5344CB8AC3E}">
        <p14:creationId xmlns:p14="http://schemas.microsoft.com/office/powerpoint/2010/main" val="313994020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115616" y="934533"/>
            <a:ext cx="7226249" cy="504056"/>
          </a:xfrm>
        </p:spPr>
        <p:txBody>
          <a:bodyPr>
            <a:normAutofit/>
          </a:bodyPr>
          <a:lstStyle/>
          <a:p>
            <a:r>
              <a:rPr lang="es-ES" b="1" dirty="0"/>
              <a:t>El papel de los padres en el conflicto</a:t>
            </a:r>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330503"/>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330503"/>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s-ES" sz="1400" dirty="0"/>
              <a:t>Unidad 3. Resolución de conflictos.</a:t>
            </a:r>
            <a:endParaRPr lang="en-US" sz="1400" dirty="0"/>
          </a:p>
        </p:txBody>
      </p:sp>
      <p:sp>
        <p:nvSpPr>
          <p:cNvPr id="2" name="Rectángulo 1"/>
          <p:cNvSpPr/>
          <p:nvPr/>
        </p:nvSpPr>
        <p:spPr>
          <a:xfrm>
            <a:off x="899592" y="1767642"/>
            <a:ext cx="7056784" cy="1815882"/>
          </a:xfrm>
          <a:prstGeom prst="rect">
            <a:avLst/>
          </a:prstGeom>
        </p:spPr>
        <p:txBody>
          <a:bodyPr wrap="square">
            <a:spAutoFit/>
          </a:bodyPr>
          <a:lstStyle/>
          <a:p>
            <a:pPr marL="285750" indent="-285750">
              <a:buFont typeface="Arial" panose="020B0604020202020204" pitchFamily="34" charset="0"/>
              <a:buChar char="•"/>
            </a:pPr>
            <a:r>
              <a:rPr lang="es-ES" sz="1600" dirty="0" smtClean="0">
                <a:solidFill>
                  <a:schemeClr val="bg1">
                    <a:lumMod val="50000"/>
                  </a:schemeClr>
                </a:solidFill>
                <a:latin typeface="Open Sans"/>
              </a:rPr>
              <a:t>Invita </a:t>
            </a:r>
            <a:r>
              <a:rPr lang="es-ES" sz="1600" dirty="0">
                <a:solidFill>
                  <a:schemeClr val="bg1">
                    <a:lumMod val="50000"/>
                  </a:schemeClr>
                </a:solidFill>
                <a:latin typeface="Open Sans"/>
              </a:rPr>
              <a:t>a los niños / atletas a abordar juntos lo que sucedió</a:t>
            </a:r>
          </a:p>
          <a:p>
            <a:pPr marL="285750" indent="-285750">
              <a:buFont typeface="Arial" panose="020B0604020202020204" pitchFamily="34" charset="0"/>
              <a:buChar char="•"/>
            </a:pPr>
            <a:r>
              <a:rPr lang="es-ES" sz="1600" dirty="0" smtClean="0">
                <a:solidFill>
                  <a:schemeClr val="bg1">
                    <a:lumMod val="50000"/>
                  </a:schemeClr>
                </a:solidFill>
                <a:latin typeface="Open Sans"/>
              </a:rPr>
              <a:t>Pregunta </a:t>
            </a:r>
            <a:r>
              <a:rPr lang="es-ES" sz="1600" dirty="0">
                <a:solidFill>
                  <a:schemeClr val="bg1">
                    <a:lumMod val="50000"/>
                  </a:schemeClr>
                </a:solidFill>
                <a:latin typeface="Open Sans"/>
              </a:rPr>
              <a:t>a todas las partes en conflicto cuáles son sus necesidades y cómo pueden satisfacerse en el futuro</a:t>
            </a:r>
          </a:p>
          <a:p>
            <a:pPr marL="285750" indent="-285750">
              <a:buFont typeface="Arial" panose="020B0604020202020204" pitchFamily="34" charset="0"/>
              <a:buChar char="•"/>
            </a:pPr>
            <a:r>
              <a:rPr lang="es-ES" sz="1600" dirty="0">
                <a:solidFill>
                  <a:schemeClr val="bg1">
                    <a:lumMod val="50000"/>
                  </a:schemeClr>
                </a:solidFill>
                <a:latin typeface="Open Sans"/>
              </a:rPr>
              <a:t>Apoyar la negociación entre los bandos involucrados.</a:t>
            </a:r>
          </a:p>
          <a:p>
            <a:pPr marL="285750" indent="-285750">
              <a:buFont typeface="Arial" panose="020B0604020202020204" pitchFamily="34" charset="0"/>
              <a:buChar char="•"/>
            </a:pPr>
            <a:r>
              <a:rPr lang="es-ES" sz="1600" dirty="0">
                <a:solidFill>
                  <a:schemeClr val="bg1">
                    <a:lumMod val="50000"/>
                  </a:schemeClr>
                </a:solidFill>
                <a:latin typeface="Open Sans"/>
              </a:rPr>
              <a:t>Apoyar la comprensión de que el conflicto afecta a todas las personas alrededor</a:t>
            </a:r>
          </a:p>
          <a:p>
            <a:pPr marL="285750" indent="-285750">
              <a:buFont typeface="Arial" panose="020B0604020202020204" pitchFamily="34" charset="0"/>
              <a:buChar char="•"/>
            </a:pPr>
            <a:r>
              <a:rPr lang="es-ES" sz="1600" dirty="0">
                <a:solidFill>
                  <a:schemeClr val="bg1">
                    <a:lumMod val="50000"/>
                  </a:schemeClr>
                </a:solidFill>
                <a:latin typeface="Open Sans"/>
              </a:rPr>
              <a:t>Acordar consecuencias y acciones.</a:t>
            </a:r>
          </a:p>
        </p:txBody>
      </p:sp>
    </p:spTree>
    <p:extLst>
      <p:ext uri="{BB962C8B-B14F-4D97-AF65-F5344CB8AC3E}">
        <p14:creationId xmlns:p14="http://schemas.microsoft.com/office/powerpoint/2010/main" val="22807453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899592" y="872795"/>
            <a:ext cx="7226249" cy="648072"/>
          </a:xfrm>
        </p:spPr>
        <p:txBody>
          <a:bodyPr>
            <a:normAutofit/>
          </a:bodyPr>
          <a:lstStyle/>
          <a:p>
            <a:r>
              <a:rPr lang="en-US" b="1" dirty="0" err="1"/>
              <a:t>Cuando</a:t>
            </a:r>
            <a:r>
              <a:rPr lang="en-US" b="1" dirty="0"/>
              <a:t> el </a:t>
            </a:r>
            <a:r>
              <a:rPr lang="en-US" b="1" dirty="0" err="1"/>
              <a:t>conflicto</a:t>
            </a:r>
            <a:r>
              <a:rPr lang="en-US" b="1" dirty="0"/>
              <a:t> </a:t>
            </a:r>
            <a:r>
              <a:rPr lang="en-US" b="1" dirty="0" err="1"/>
              <a:t>ocurre</a:t>
            </a:r>
            <a:r>
              <a:rPr lang="en-US" b="1" dirty="0"/>
              <a:t> ...</a:t>
            </a: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403973"/>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10" y="4371950"/>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2" name="Rectángulo 1"/>
          <p:cNvSpPr/>
          <p:nvPr/>
        </p:nvSpPr>
        <p:spPr>
          <a:xfrm>
            <a:off x="683568" y="177978"/>
            <a:ext cx="3328155" cy="338554"/>
          </a:xfrm>
          <a:prstGeom prst="rect">
            <a:avLst/>
          </a:prstGeom>
        </p:spPr>
        <p:txBody>
          <a:bodyPr wrap="none">
            <a:spAutoFit/>
          </a:bodyPr>
          <a:lstStyle/>
          <a:p>
            <a:r>
              <a:rPr lang="es-ES" sz="1600" dirty="0">
                <a:solidFill>
                  <a:schemeClr val="bg1">
                    <a:lumMod val="50000"/>
                  </a:schemeClr>
                </a:solidFill>
                <a:latin typeface="Open Sans"/>
              </a:rPr>
              <a:t>Unidad 3. Resolución de conflictos</a:t>
            </a:r>
          </a:p>
        </p:txBody>
      </p:sp>
      <p:sp>
        <p:nvSpPr>
          <p:cNvPr id="5" name="Rectángulo 4"/>
          <p:cNvSpPr/>
          <p:nvPr/>
        </p:nvSpPr>
        <p:spPr>
          <a:xfrm>
            <a:off x="755576" y="1851670"/>
            <a:ext cx="7200800" cy="1846659"/>
          </a:xfrm>
          <a:prstGeom prst="rect">
            <a:avLst/>
          </a:prstGeom>
        </p:spPr>
        <p:txBody>
          <a:bodyPr wrap="square">
            <a:spAutoFit/>
          </a:bodyPr>
          <a:lstStyle/>
          <a:p>
            <a:pPr algn="just"/>
            <a:r>
              <a:rPr lang="es-ES" sz="1600" dirty="0" smtClean="0">
                <a:solidFill>
                  <a:schemeClr val="bg1">
                    <a:lumMod val="50000"/>
                  </a:schemeClr>
                </a:solidFill>
                <a:latin typeface="Open Sans"/>
              </a:rPr>
              <a:t>En un </a:t>
            </a:r>
            <a:r>
              <a:rPr lang="es-ES" sz="1600" dirty="0">
                <a:solidFill>
                  <a:schemeClr val="bg1">
                    <a:lumMod val="50000"/>
                  </a:schemeClr>
                </a:solidFill>
                <a:latin typeface="Open Sans"/>
              </a:rPr>
              <a:t>conflicto entre atletas menores de edad, los padres deben participar en la resolución de conflictos.</a:t>
            </a:r>
          </a:p>
          <a:p>
            <a:pPr marL="285750" indent="-285750" algn="just">
              <a:buFont typeface="Arial" panose="020B0604020202020204" pitchFamily="34" charset="0"/>
              <a:buChar char="•"/>
            </a:pPr>
            <a:r>
              <a:rPr lang="es-ES" sz="1600" dirty="0">
                <a:solidFill>
                  <a:schemeClr val="bg1">
                    <a:lumMod val="50000"/>
                  </a:schemeClr>
                </a:solidFill>
                <a:latin typeface="Open Sans"/>
              </a:rPr>
              <a:t>Invitar a los padres</a:t>
            </a:r>
          </a:p>
          <a:p>
            <a:pPr marL="285750" indent="-285750" algn="just">
              <a:buFont typeface="Arial" panose="020B0604020202020204" pitchFamily="34" charset="0"/>
              <a:buChar char="•"/>
            </a:pPr>
            <a:r>
              <a:rPr lang="es-ES" sz="1600" dirty="0">
                <a:solidFill>
                  <a:schemeClr val="bg1">
                    <a:lumMod val="50000"/>
                  </a:schemeClr>
                </a:solidFill>
                <a:latin typeface="Open Sans"/>
              </a:rPr>
              <a:t>Explicar objetivamente la situación de conflicto.</a:t>
            </a:r>
          </a:p>
          <a:p>
            <a:pPr marL="285750" indent="-285750" algn="just">
              <a:buFont typeface="Arial" panose="020B0604020202020204" pitchFamily="34" charset="0"/>
              <a:buChar char="•"/>
            </a:pPr>
            <a:r>
              <a:rPr lang="es-ES" sz="1600" dirty="0">
                <a:solidFill>
                  <a:schemeClr val="bg1">
                    <a:lumMod val="50000"/>
                  </a:schemeClr>
                </a:solidFill>
                <a:latin typeface="Open Sans"/>
              </a:rPr>
              <a:t>Preguntar a los padres qué piensan ellos.</a:t>
            </a:r>
          </a:p>
          <a:p>
            <a:pPr marL="285750" indent="-285750" algn="just">
              <a:buFont typeface="Arial" panose="020B0604020202020204" pitchFamily="34" charset="0"/>
              <a:buChar char="•"/>
            </a:pPr>
            <a:r>
              <a:rPr lang="es-ES" sz="1600" dirty="0" smtClean="0">
                <a:solidFill>
                  <a:schemeClr val="bg1">
                    <a:lumMod val="50000"/>
                  </a:schemeClr>
                </a:solidFill>
                <a:latin typeface="Open Sans"/>
              </a:rPr>
              <a:t>Decir </a:t>
            </a:r>
            <a:r>
              <a:rPr lang="es-ES" sz="1600" dirty="0">
                <a:solidFill>
                  <a:schemeClr val="bg1">
                    <a:lumMod val="50000"/>
                  </a:schemeClr>
                </a:solidFill>
                <a:latin typeface="Open Sans"/>
              </a:rPr>
              <a:t>lo que hiciste para resolver el conflicto.</a:t>
            </a:r>
          </a:p>
          <a:p>
            <a:pPr marL="285750" indent="-285750" algn="just">
              <a:buFont typeface="Arial" panose="020B0604020202020204" pitchFamily="34" charset="0"/>
              <a:buChar char="•"/>
            </a:pPr>
            <a:r>
              <a:rPr lang="es-ES" sz="1600" dirty="0">
                <a:solidFill>
                  <a:schemeClr val="bg1">
                    <a:lumMod val="50000"/>
                  </a:schemeClr>
                </a:solidFill>
                <a:latin typeface="Open Sans"/>
              </a:rPr>
              <a:t>Explicar su papel en la resolución de conflictos</a:t>
            </a:r>
            <a:r>
              <a:rPr lang="es-ES" dirty="0"/>
              <a:t>.</a:t>
            </a:r>
          </a:p>
        </p:txBody>
      </p:sp>
    </p:spTree>
    <p:extLst>
      <p:ext uri="{BB962C8B-B14F-4D97-AF65-F5344CB8AC3E}">
        <p14:creationId xmlns:p14="http://schemas.microsoft.com/office/powerpoint/2010/main" val="5743098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306190" y="699542"/>
            <a:ext cx="7226249" cy="576064"/>
          </a:xfrm>
        </p:spPr>
        <p:txBody>
          <a:bodyPr>
            <a:normAutofit/>
          </a:bodyPr>
          <a:lstStyle/>
          <a:p>
            <a:r>
              <a:rPr lang="es-ES" b="1" dirty="0"/>
              <a:t>Si los padres están en conflicto contigo ...</a:t>
            </a:r>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7137" y="437395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47451" y="4381132"/>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2" name="Rectángulo 1"/>
          <p:cNvSpPr/>
          <p:nvPr/>
        </p:nvSpPr>
        <p:spPr>
          <a:xfrm>
            <a:off x="609882" y="188120"/>
            <a:ext cx="3328155" cy="338554"/>
          </a:xfrm>
          <a:prstGeom prst="rect">
            <a:avLst/>
          </a:prstGeom>
        </p:spPr>
        <p:txBody>
          <a:bodyPr wrap="none">
            <a:spAutoFit/>
          </a:bodyPr>
          <a:lstStyle/>
          <a:p>
            <a:r>
              <a:rPr lang="es-ES" sz="1600" dirty="0">
                <a:solidFill>
                  <a:schemeClr val="bg1">
                    <a:lumMod val="50000"/>
                  </a:schemeClr>
                </a:solidFill>
                <a:latin typeface="Open Sans"/>
              </a:rPr>
              <a:t>Unidad 3. Resolución de conflictos</a:t>
            </a:r>
          </a:p>
        </p:txBody>
      </p:sp>
      <p:sp>
        <p:nvSpPr>
          <p:cNvPr id="5" name="Rectángulo 4"/>
          <p:cNvSpPr/>
          <p:nvPr/>
        </p:nvSpPr>
        <p:spPr>
          <a:xfrm>
            <a:off x="1187624" y="1448443"/>
            <a:ext cx="7056784" cy="2062103"/>
          </a:xfrm>
          <a:prstGeom prst="rect">
            <a:avLst/>
          </a:prstGeom>
        </p:spPr>
        <p:txBody>
          <a:bodyPr wrap="square">
            <a:spAutoFit/>
          </a:bodyPr>
          <a:lstStyle/>
          <a:p>
            <a:pPr marL="342900" indent="-342900" algn="just">
              <a:buFont typeface="+mj-lt"/>
              <a:buAutoNum type="arabicPeriod"/>
            </a:pPr>
            <a:r>
              <a:rPr lang="es-ES" sz="1600" dirty="0">
                <a:solidFill>
                  <a:schemeClr val="bg1">
                    <a:lumMod val="50000"/>
                  </a:schemeClr>
                </a:solidFill>
                <a:latin typeface="Open Sans"/>
              </a:rPr>
              <a:t>Mantén la calma, no </a:t>
            </a:r>
            <a:r>
              <a:rPr lang="es-ES" sz="1600" dirty="0" smtClean="0">
                <a:solidFill>
                  <a:schemeClr val="bg1">
                    <a:lumMod val="50000"/>
                  </a:schemeClr>
                </a:solidFill>
                <a:latin typeface="Open Sans"/>
              </a:rPr>
              <a:t>levantar </a:t>
            </a:r>
            <a:r>
              <a:rPr lang="es-ES" sz="1600" dirty="0">
                <a:solidFill>
                  <a:schemeClr val="bg1">
                    <a:lumMod val="50000"/>
                  </a:schemeClr>
                </a:solidFill>
                <a:latin typeface="Open Sans"/>
              </a:rPr>
              <a:t>la voz, </a:t>
            </a:r>
            <a:r>
              <a:rPr lang="es-ES" sz="1600" dirty="0" smtClean="0">
                <a:solidFill>
                  <a:schemeClr val="bg1">
                    <a:lumMod val="50000"/>
                  </a:schemeClr>
                </a:solidFill>
                <a:latin typeface="Open Sans"/>
              </a:rPr>
              <a:t>suavizar </a:t>
            </a:r>
            <a:r>
              <a:rPr lang="es-ES" sz="1600" dirty="0">
                <a:solidFill>
                  <a:schemeClr val="bg1">
                    <a:lumMod val="50000"/>
                  </a:schemeClr>
                </a:solidFill>
                <a:latin typeface="Open Sans"/>
              </a:rPr>
              <a:t>la información expresando emociones</a:t>
            </a:r>
          </a:p>
          <a:p>
            <a:pPr marL="342900" indent="-342900" algn="just">
              <a:buFont typeface="+mj-lt"/>
              <a:buAutoNum type="arabicPeriod"/>
            </a:pPr>
            <a:r>
              <a:rPr lang="es-ES" sz="1600" dirty="0">
                <a:solidFill>
                  <a:schemeClr val="bg1">
                    <a:lumMod val="50000"/>
                  </a:schemeClr>
                </a:solidFill>
                <a:latin typeface="Open Sans"/>
              </a:rPr>
              <a:t>De manera no verbal, intenta mostrar que estás escuchando, míralos a los ojos.</a:t>
            </a:r>
          </a:p>
          <a:p>
            <a:pPr marL="342900" indent="-342900" algn="just">
              <a:buFont typeface="+mj-lt"/>
              <a:buAutoNum type="arabicPeriod"/>
            </a:pPr>
            <a:r>
              <a:rPr lang="es-ES" sz="1600" dirty="0">
                <a:solidFill>
                  <a:schemeClr val="bg1">
                    <a:lumMod val="50000"/>
                  </a:schemeClr>
                </a:solidFill>
                <a:latin typeface="Open Sans"/>
              </a:rPr>
              <a:t>Demuestra que entiendes su angustia</a:t>
            </a:r>
          </a:p>
          <a:p>
            <a:pPr marL="342900" indent="-342900" algn="just">
              <a:buFont typeface="+mj-lt"/>
              <a:buAutoNum type="arabicPeriod"/>
            </a:pPr>
            <a:r>
              <a:rPr lang="es-ES" sz="1600" dirty="0">
                <a:solidFill>
                  <a:schemeClr val="bg1">
                    <a:lumMod val="50000"/>
                  </a:schemeClr>
                </a:solidFill>
                <a:latin typeface="Open Sans"/>
              </a:rPr>
              <a:t>Ofrece tus argumentos</a:t>
            </a:r>
          </a:p>
          <a:p>
            <a:pPr marL="342900" indent="-342900" algn="just">
              <a:buFont typeface="+mj-lt"/>
              <a:buAutoNum type="arabicPeriod"/>
            </a:pPr>
            <a:r>
              <a:rPr lang="es-ES" sz="1600" dirty="0">
                <a:solidFill>
                  <a:schemeClr val="bg1">
                    <a:lumMod val="50000"/>
                  </a:schemeClr>
                </a:solidFill>
                <a:latin typeface="Open Sans"/>
              </a:rPr>
              <a:t>Acordar un plan de actividades.</a:t>
            </a:r>
          </a:p>
          <a:p>
            <a:pPr marL="342900" indent="-342900" algn="just">
              <a:buFont typeface="+mj-lt"/>
              <a:buAutoNum type="arabicPeriod"/>
            </a:pPr>
            <a:r>
              <a:rPr lang="es-ES" sz="1600" dirty="0">
                <a:solidFill>
                  <a:schemeClr val="bg1">
                    <a:lumMod val="50000"/>
                  </a:schemeClr>
                </a:solidFill>
                <a:latin typeface="Open Sans"/>
              </a:rPr>
              <a:t>Si sigue ocurriendo, ofrézcales hablar con sus superiores.</a:t>
            </a:r>
          </a:p>
        </p:txBody>
      </p:sp>
    </p:spTree>
    <p:extLst>
      <p:ext uri="{BB962C8B-B14F-4D97-AF65-F5344CB8AC3E}">
        <p14:creationId xmlns:p14="http://schemas.microsoft.com/office/powerpoint/2010/main" val="60015364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1043608" y="843135"/>
            <a:ext cx="7226249" cy="432048"/>
          </a:xfrm>
        </p:spPr>
        <p:txBody>
          <a:bodyPr>
            <a:normAutofit lnSpcReduction="10000"/>
          </a:bodyPr>
          <a:lstStyle/>
          <a:p>
            <a:r>
              <a:rPr lang="en-US" b="1" dirty="0" err="1"/>
              <a:t>Todos</a:t>
            </a:r>
            <a:r>
              <a:rPr lang="en-US" b="1" dirty="0"/>
              <a:t> </a:t>
            </a:r>
            <a:r>
              <a:rPr lang="en-US" b="1" dirty="0" err="1"/>
              <a:t>cometemos</a:t>
            </a:r>
            <a:r>
              <a:rPr lang="en-US" b="1" dirty="0"/>
              <a:t> </a:t>
            </a:r>
            <a:r>
              <a:rPr lang="en-US" b="1" dirty="0" err="1"/>
              <a:t>errores</a:t>
            </a:r>
            <a:r>
              <a:rPr lang="en-US" b="1" dirty="0"/>
              <a:t>…</a:t>
            </a:r>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92" y="4411386"/>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95215" y="4379363"/>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836613" y="3556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endParaRPr lang="en-US" sz="1400" dirty="0"/>
          </a:p>
        </p:txBody>
      </p:sp>
      <p:sp>
        <p:nvSpPr>
          <p:cNvPr id="2" name="Rectángulo 1"/>
          <p:cNvSpPr/>
          <p:nvPr/>
        </p:nvSpPr>
        <p:spPr>
          <a:xfrm>
            <a:off x="621720" y="164635"/>
            <a:ext cx="3328155" cy="338554"/>
          </a:xfrm>
          <a:prstGeom prst="rect">
            <a:avLst/>
          </a:prstGeom>
        </p:spPr>
        <p:txBody>
          <a:bodyPr wrap="none">
            <a:spAutoFit/>
          </a:bodyPr>
          <a:lstStyle/>
          <a:p>
            <a:r>
              <a:rPr lang="es-ES" sz="1600" dirty="0">
                <a:solidFill>
                  <a:schemeClr val="bg1">
                    <a:lumMod val="50000"/>
                  </a:schemeClr>
                </a:solidFill>
                <a:latin typeface="Open Sans"/>
              </a:rPr>
              <a:t>Unidad 3. Resolución de conflictos</a:t>
            </a:r>
          </a:p>
        </p:txBody>
      </p:sp>
      <p:sp>
        <p:nvSpPr>
          <p:cNvPr id="8" name="Rectángulo 7"/>
          <p:cNvSpPr/>
          <p:nvPr/>
        </p:nvSpPr>
        <p:spPr>
          <a:xfrm>
            <a:off x="621720" y="1623711"/>
            <a:ext cx="7838712" cy="1815882"/>
          </a:xfrm>
          <a:prstGeom prst="rect">
            <a:avLst/>
          </a:prstGeom>
        </p:spPr>
        <p:txBody>
          <a:bodyPr wrap="square">
            <a:spAutoFit/>
          </a:bodyPr>
          <a:lstStyle/>
          <a:p>
            <a:pPr marL="285750" indent="-285750">
              <a:buFont typeface="Arial" panose="020B0604020202020204" pitchFamily="34" charset="0"/>
              <a:buChar char="•"/>
            </a:pPr>
            <a:r>
              <a:rPr lang="es-ES" sz="1600" dirty="0" smtClean="0">
                <a:solidFill>
                  <a:schemeClr val="bg1">
                    <a:lumMod val="50000"/>
                  </a:schemeClr>
                </a:solidFill>
                <a:latin typeface="Open Sans"/>
              </a:rPr>
              <a:t>Si </a:t>
            </a:r>
            <a:r>
              <a:rPr lang="es-ES" sz="1600" dirty="0">
                <a:solidFill>
                  <a:schemeClr val="bg1">
                    <a:lumMod val="50000"/>
                  </a:schemeClr>
                </a:solidFill>
                <a:latin typeface="Open Sans"/>
              </a:rPr>
              <a:t>un padre señala que </a:t>
            </a:r>
            <a:r>
              <a:rPr lang="es-ES" sz="1600" dirty="0" smtClean="0">
                <a:solidFill>
                  <a:schemeClr val="bg1">
                    <a:lumMod val="50000"/>
                  </a:schemeClr>
                </a:solidFill>
                <a:latin typeface="Open Sans"/>
              </a:rPr>
              <a:t>cometiste </a:t>
            </a:r>
            <a:r>
              <a:rPr lang="es-ES" sz="1600" dirty="0">
                <a:solidFill>
                  <a:schemeClr val="bg1">
                    <a:lumMod val="50000"/>
                  </a:schemeClr>
                </a:solidFill>
                <a:latin typeface="Open Sans"/>
              </a:rPr>
              <a:t>un error, </a:t>
            </a:r>
            <a:r>
              <a:rPr lang="es-ES" sz="1600" dirty="0" smtClean="0">
                <a:solidFill>
                  <a:schemeClr val="bg1">
                    <a:lumMod val="50000"/>
                  </a:schemeClr>
                </a:solidFill>
                <a:latin typeface="Open Sans"/>
              </a:rPr>
              <a:t>admítelo</a:t>
            </a:r>
            <a:r>
              <a:rPr lang="es-ES" sz="1600" dirty="0">
                <a:solidFill>
                  <a:schemeClr val="bg1">
                    <a:lumMod val="50000"/>
                  </a:schemeClr>
                </a:solidFill>
                <a:latin typeface="Open Sans"/>
              </a:rPr>
              <a:t>, </a:t>
            </a:r>
            <a:r>
              <a:rPr lang="es-ES" sz="1600" dirty="0" smtClean="0">
                <a:solidFill>
                  <a:schemeClr val="bg1">
                    <a:lumMod val="50000"/>
                  </a:schemeClr>
                </a:solidFill>
                <a:latin typeface="Open Sans"/>
              </a:rPr>
              <a:t>haz </a:t>
            </a:r>
            <a:r>
              <a:rPr lang="es-ES" sz="1600" dirty="0">
                <a:solidFill>
                  <a:schemeClr val="bg1">
                    <a:lumMod val="50000"/>
                  </a:schemeClr>
                </a:solidFill>
                <a:latin typeface="Open Sans"/>
              </a:rPr>
              <a:t>un plan sobre cómo corregir el error</a:t>
            </a:r>
          </a:p>
          <a:p>
            <a:pPr marL="285750" indent="-285750">
              <a:buFont typeface="Arial" panose="020B0604020202020204" pitchFamily="34" charset="0"/>
              <a:buChar char="•"/>
            </a:pPr>
            <a:endParaRPr lang="es-ES" sz="1600" dirty="0">
              <a:solidFill>
                <a:schemeClr val="bg1">
                  <a:lumMod val="50000"/>
                </a:schemeClr>
              </a:solidFill>
              <a:latin typeface="Open Sans"/>
            </a:endParaRPr>
          </a:p>
          <a:p>
            <a:pPr marL="285750" indent="-285750">
              <a:buFont typeface="Arial" panose="020B0604020202020204" pitchFamily="34" charset="0"/>
              <a:buChar char="•"/>
            </a:pPr>
            <a:r>
              <a:rPr lang="es-ES" sz="1600" dirty="0">
                <a:solidFill>
                  <a:schemeClr val="bg1">
                    <a:lumMod val="50000"/>
                  </a:schemeClr>
                </a:solidFill>
                <a:latin typeface="Open Sans"/>
              </a:rPr>
              <a:t>Por ejemplo: realmente no noté que el niño estaba </a:t>
            </a:r>
            <a:r>
              <a:rPr lang="es-ES" sz="1600" dirty="0" smtClean="0">
                <a:solidFill>
                  <a:schemeClr val="bg1">
                    <a:lumMod val="50000"/>
                  </a:schemeClr>
                </a:solidFill>
                <a:latin typeface="Open Sans"/>
              </a:rPr>
              <a:t>enfermo/molesto </a:t>
            </a:r>
            <a:r>
              <a:rPr lang="es-ES" sz="1600" dirty="0">
                <a:solidFill>
                  <a:schemeClr val="bg1">
                    <a:lumMod val="50000"/>
                  </a:schemeClr>
                </a:solidFill>
                <a:latin typeface="Open Sans"/>
              </a:rPr>
              <a:t>debido a algo ... y lo siento mucho por eso. Lo haré de inmediato .... Y espero que .....</a:t>
            </a:r>
          </a:p>
          <a:p>
            <a:pPr marL="285750" indent="-285750">
              <a:buFont typeface="Arial" panose="020B0604020202020204" pitchFamily="34" charset="0"/>
              <a:buChar char="•"/>
            </a:pPr>
            <a:endParaRPr lang="es-ES" sz="1600" dirty="0">
              <a:solidFill>
                <a:schemeClr val="bg1">
                  <a:lumMod val="50000"/>
                </a:schemeClr>
              </a:solidFill>
              <a:latin typeface="Open Sans"/>
            </a:endParaRPr>
          </a:p>
          <a:p>
            <a:pPr marL="285750" indent="-285750">
              <a:buFont typeface="Arial" panose="020B0604020202020204" pitchFamily="34" charset="0"/>
              <a:buChar char="•"/>
            </a:pPr>
            <a:r>
              <a:rPr lang="es-ES" sz="1600" dirty="0">
                <a:solidFill>
                  <a:schemeClr val="bg1">
                    <a:lumMod val="50000"/>
                  </a:schemeClr>
                </a:solidFill>
                <a:latin typeface="Open Sans"/>
              </a:rPr>
              <a:t>Pero no en tono sumiso, sino con confianza e integridad.</a:t>
            </a:r>
          </a:p>
        </p:txBody>
      </p:sp>
    </p:spTree>
    <p:extLst>
      <p:ext uri="{BB962C8B-B14F-4D97-AF65-F5344CB8AC3E}">
        <p14:creationId xmlns:p14="http://schemas.microsoft.com/office/powerpoint/2010/main" val="4269717545"/>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971600" y="989251"/>
            <a:ext cx="7226249" cy="432048"/>
          </a:xfrm>
        </p:spPr>
        <p:txBody>
          <a:bodyPr>
            <a:normAutofit/>
          </a:bodyPr>
          <a:lstStyle/>
          <a:p>
            <a:r>
              <a:rPr lang="es-ES" sz="1800" dirty="0"/>
              <a:t>Sección de </a:t>
            </a:r>
            <a:r>
              <a:rPr lang="es-ES" sz="1800" dirty="0" smtClean="0"/>
              <a:t>conocimiento/Tareas.</a:t>
            </a:r>
            <a:endParaRPr lang="en-US" sz="1800"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2778" y="4305896"/>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11760" y="43058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2" name="Rectángulo 1"/>
          <p:cNvSpPr/>
          <p:nvPr/>
        </p:nvSpPr>
        <p:spPr>
          <a:xfrm>
            <a:off x="539552" y="1694587"/>
            <a:ext cx="7920880" cy="1077218"/>
          </a:xfrm>
          <a:prstGeom prst="rect">
            <a:avLst/>
          </a:prstGeom>
        </p:spPr>
        <p:txBody>
          <a:bodyPr wrap="square">
            <a:spAutoFit/>
          </a:bodyPr>
          <a:lstStyle/>
          <a:p>
            <a:r>
              <a:rPr lang="es-ES" sz="1600" b="1" dirty="0" smtClean="0">
                <a:solidFill>
                  <a:schemeClr val="bg1">
                    <a:lumMod val="50000"/>
                  </a:schemeClr>
                </a:solidFill>
                <a:latin typeface="Open Sans"/>
              </a:rPr>
              <a:t>TAREA</a:t>
            </a:r>
            <a:r>
              <a:rPr lang="es-ES" sz="1600" dirty="0">
                <a:solidFill>
                  <a:schemeClr val="bg1">
                    <a:lumMod val="50000"/>
                  </a:schemeClr>
                </a:solidFill>
                <a:latin typeface="Open Sans"/>
              </a:rPr>
              <a:t>: </a:t>
            </a:r>
            <a:r>
              <a:rPr lang="es-ES" sz="1600" dirty="0" smtClean="0">
                <a:solidFill>
                  <a:schemeClr val="bg1">
                    <a:lumMod val="50000"/>
                  </a:schemeClr>
                </a:solidFill>
                <a:latin typeface="Open Sans"/>
              </a:rPr>
              <a:t>Discute </a:t>
            </a:r>
            <a:r>
              <a:rPr lang="es-ES" sz="1600" dirty="0">
                <a:solidFill>
                  <a:schemeClr val="bg1">
                    <a:lumMod val="50000"/>
                  </a:schemeClr>
                </a:solidFill>
                <a:latin typeface="Open Sans"/>
              </a:rPr>
              <a:t>con sus atletas la diferencia entre justicia retributiva y restaurativa</a:t>
            </a:r>
          </a:p>
          <a:p>
            <a:endParaRPr lang="es-ES" sz="1600" dirty="0">
              <a:solidFill>
                <a:schemeClr val="bg1">
                  <a:lumMod val="50000"/>
                </a:schemeClr>
              </a:solidFill>
              <a:latin typeface="Open Sans"/>
            </a:endParaRPr>
          </a:p>
          <a:p>
            <a:r>
              <a:rPr lang="es-ES" sz="1600" dirty="0" smtClean="0">
                <a:solidFill>
                  <a:schemeClr val="bg1">
                    <a:lumMod val="50000"/>
                  </a:schemeClr>
                </a:solidFill>
                <a:latin typeface="Open Sans"/>
              </a:rPr>
              <a:t>Decide </a:t>
            </a:r>
            <a:r>
              <a:rPr lang="es-ES" sz="1600" dirty="0">
                <a:solidFill>
                  <a:schemeClr val="bg1">
                    <a:lumMod val="50000"/>
                  </a:schemeClr>
                </a:solidFill>
                <a:latin typeface="Open Sans"/>
              </a:rPr>
              <a:t>con ellos cómo resolver conflictos comunes utilizando el paradigma de la justicia restaurativa</a:t>
            </a:r>
          </a:p>
        </p:txBody>
      </p:sp>
      <p:sp>
        <p:nvSpPr>
          <p:cNvPr id="5" name="Rectángulo 4"/>
          <p:cNvSpPr/>
          <p:nvPr/>
        </p:nvSpPr>
        <p:spPr>
          <a:xfrm>
            <a:off x="683568" y="163986"/>
            <a:ext cx="2932213" cy="307777"/>
          </a:xfrm>
          <a:prstGeom prst="rect">
            <a:avLst/>
          </a:prstGeom>
        </p:spPr>
        <p:txBody>
          <a:bodyPr wrap="none">
            <a:spAutoFit/>
          </a:bodyPr>
          <a:lstStyle/>
          <a:p>
            <a:r>
              <a:rPr lang="es-ES" sz="1400" dirty="0">
                <a:solidFill>
                  <a:schemeClr val="bg1">
                    <a:lumMod val="50000"/>
                  </a:schemeClr>
                </a:solidFill>
                <a:latin typeface="Open Sans"/>
              </a:rPr>
              <a:t>Unidad 3. Resolución de conflictos</a:t>
            </a:r>
          </a:p>
        </p:txBody>
      </p:sp>
    </p:spTree>
    <p:extLst>
      <p:ext uri="{BB962C8B-B14F-4D97-AF65-F5344CB8AC3E}">
        <p14:creationId xmlns:p14="http://schemas.microsoft.com/office/powerpoint/2010/main" val="3915922406"/>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AB5D1A3-B1E7-4421-B55E-5DBB46C18533}"/>
              </a:ext>
            </a:extLst>
          </p:cNvPr>
          <p:cNvSpPr>
            <a:spLocks noGrp="1"/>
          </p:cNvSpPr>
          <p:nvPr>
            <p:ph type="subTitle" idx="1"/>
          </p:nvPr>
        </p:nvSpPr>
        <p:spPr>
          <a:xfrm>
            <a:off x="2987824" y="869257"/>
            <a:ext cx="2429576" cy="545351"/>
          </a:xfrm>
        </p:spPr>
        <p:txBody>
          <a:bodyPr>
            <a:normAutofit fontScale="70000" lnSpcReduction="20000"/>
          </a:bodyPr>
          <a:lstStyle/>
          <a:p>
            <a:r>
              <a:rPr lang="de-AT" b="1" dirty="0" smtClean="0"/>
              <a:t>Lista de referencias</a:t>
            </a:r>
          </a:p>
          <a:p>
            <a:endParaRPr lang="en-US" b="1" dirty="0"/>
          </a:p>
        </p:txBody>
      </p:sp>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6" y="4347914"/>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282409" y="4364415"/>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720302"/>
            <a:ext cx="7488832"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l"/>
            <a:r>
              <a:rPr lang="en-US" sz="1800" dirty="0"/>
              <a:t>Hopkins, B. (2002) </a:t>
            </a:r>
            <a:r>
              <a:rPr lang="en-US" sz="1800" i="1" dirty="0"/>
              <a:t>Restorative justice in schools</a:t>
            </a:r>
            <a:r>
              <a:rPr lang="en-US" sz="1800" dirty="0"/>
              <a:t>. Support for learning. 17 (3) pp. 144 – 149. NASEN </a:t>
            </a:r>
          </a:p>
        </p:txBody>
      </p:sp>
      <p:sp>
        <p:nvSpPr>
          <p:cNvPr id="9" name="Subtitle 3">
            <a:extLst>
              <a:ext uri="{FF2B5EF4-FFF2-40B4-BE49-F238E27FC236}">
                <a16:creationId xmlns:a16="http://schemas.microsoft.com/office/drawing/2014/main" id="{C656FDE2-8BCC-4362-BDC2-45BECCBE9535}"/>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endParaRPr lang="en-US" sz="1400" dirty="0"/>
          </a:p>
        </p:txBody>
      </p:sp>
      <p:sp>
        <p:nvSpPr>
          <p:cNvPr id="2" name="Rectángulo 1"/>
          <p:cNvSpPr/>
          <p:nvPr/>
        </p:nvSpPr>
        <p:spPr>
          <a:xfrm>
            <a:off x="618332" y="147239"/>
            <a:ext cx="3328155" cy="338554"/>
          </a:xfrm>
          <a:prstGeom prst="rect">
            <a:avLst/>
          </a:prstGeom>
        </p:spPr>
        <p:txBody>
          <a:bodyPr wrap="none">
            <a:spAutoFit/>
          </a:bodyPr>
          <a:lstStyle/>
          <a:p>
            <a:pPr lvl="0"/>
            <a:r>
              <a:rPr lang="es-ES" sz="1600" dirty="0">
                <a:solidFill>
                  <a:prstClr val="white">
                    <a:lumMod val="50000"/>
                  </a:prstClr>
                </a:solidFill>
                <a:latin typeface="Open Sans"/>
              </a:rPr>
              <a:t>Unidad 3. Resolución de conflictos</a:t>
            </a:r>
          </a:p>
        </p:txBody>
      </p:sp>
    </p:spTree>
    <p:extLst>
      <p:ext uri="{BB962C8B-B14F-4D97-AF65-F5344CB8AC3E}">
        <p14:creationId xmlns:p14="http://schemas.microsoft.com/office/powerpoint/2010/main" val="1101781499"/>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C656FDE2-8BCC-4362-BDC2-45BECCBE9535}"/>
              </a:ext>
            </a:extLst>
          </p:cNvPr>
          <p:cNvSpPr>
            <a:spLocks noGrp="1"/>
          </p:cNvSpPr>
          <p:nvPr>
            <p:ph type="subTitle" idx="1"/>
          </p:nvPr>
        </p:nvSpPr>
        <p:spPr>
          <a:xfrm>
            <a:off x="684213" y="203200"/>
            <a:ext cx="8351837" cy="360363"/>
          </a:xfrm>
        </p:spPr>
        <p:txBody>
          <a:bodyPr rtlCol="0">
            <a:noAutofit/>
          </a:bodyPr>
          <a:lstStyle/>
          <a:p>
            <a:pPr algn="l">
              <a:defRPr/>
            </a:pPr>
            <a:r>
              <a:rPr lang="es-ES" altLang="en-US" sz="1400" b="1" dirty="0">
                <a:solidFill>
                  <a:schemeClr val="tx1">
                    <a:lumMod val="50000"/>
                    <a:lumOff val="50000"/>
                  </a:schemeClr>
                </a:solidFill>
                <a:latin typeface="Open Sans"/>
                <a:ea typeface="Open Sans"/>
                <a:cs typeface="Open Sans"/>
              </a:rPr>
              <a:t>Unidad 1. Cooperación de padres y entrenadores como pilar en la vida de los jóvenes deportistas.</a:t>
            </a:r>
            <a:endParaRPr lang="en-US" altLang="en-US" sz="1400" b="1" dirty="0">
              <a:solidFill>
                <a:schemeClr val="tx1">
                  <a:lumMod val="50000"/>
                  <a:lumOff val="50000"/>
                </a:schemeClr>
              </a:solidFill>
              <a:latin typeface="Open Sans"/>
              <a:ea typeface="Open Sans"/>
              <a:cs typeface="Open Sans"/>
            </a:endParaRPr>
          </a:p>
          <a:p>
            <a:pPr algn="l" eaLnBrk="1" fontAlgn="auto" hangingPunct="1">
              <a:spcAft>
                <a:spcPts val="0"/>
              </a:spcAft>
              <a:defRPr/>
            </a:pPr>
            <a:endParaRPr lang="lt-LT" sz="1400" b="1" dirty="0"/>
          </a:p>
          <a:p>
            <a:pPr algn="l" eaLnBrk="1" fontAlgn="auto" hangingPunct="1">
              <a:spcAft>
                <a:spcPts val="0"/>
              </a:spcAft>
              <a:defRPr/>
            </a:pPr>
            <a:endParaRPr lang="en-US" sz="1400" b="1" dirty="0"/>
          </a:p>
        </p:txBody>
      </p:sp>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403725"/>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id="{8F39A143-F38E-4B9F-B2B1-9A3BC684DA92}"/>
              </a:ext>
            </a:extLst>
          </p:cNvPr>
          <p:cNvSpPr txBox="1"/>
          <p:nvPr/>
        </p:nvSpPr>
        <p:spPr>
          <a:xfrm>
            <a:off x="2483768" y="4403725"/>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6" name="Subtitle 3">
            <a:extLst>
              <a:ext uri="{FF2B5EF4-FFF2-40B4-BE49-F238E27FC236}">
                <a16:creationId xmlns:a16="http://schemas.microsoft.com/office/drawing/2014/main" id="{C9E8EAFF-7A0A-4E41-86CE-A1479A0174B8}"/>
              </a:ext>
            </a:extLst>
          </p:cNvPr>
          <p:cNvSpPr txBox="1">
            <a:spLocks/>
          </p:cNvSpPr>
          <p:nvPr/>
        </p:nvSpPr>
        <p:spPr>
          <a:xfrm>
            <a:off x="1187450" y="1836738"/>
            <a:ext cx="7391400" cy="1598612"/>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defRPr/>
            </a:pPr>
            <a:endParaRPr lang="en-US" sz="1800" dirty="0">
              <a:solidFill>
                <a:schemeClr val="tx1">
                  <a:lumMod val="50000"/>
                  <a:lumOff val="50000"/>
                </a:schemeClr>
              </a:solidFill>
            </a:endParaRPr>
          </a:p>
        </p:txBody>
      </p:sp>
      <p:sp>
        <p:nvSpPr>
          <p:cNvPr id="8" name="Subtitle 3">
            <a:extLst>
              <a:ext uri="{FF2B5EF4-FFF2-40B4-BE49-F238E27FC236}">
                <a16:creationId xmlns:a16="http://schemas.microsoft.com/office/drawing/2014/main" id="{9BD99B9E-4936-48CF-872A-CDA5B95FACCC}"/>
              </a:ext>
            </a:extLst>
          </p:cNvPr>
          <p:cNvSpPr txBox="1">
            <a:spLocks/>
          </p:cNvSpPr>
          <p:nvPr/>
        </p:nvSpPr>
        <p:spPr bwMode="auto">
          <a:xfrm>
            <a:off x="1319953" y="1183990"/>
            <a:ext cx="64008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rtl="0" eaLnBrk="0" fontAlgn="base" hangingPunct="0">
              <a:spcBef>
                <a:spcPct val="20000"/>
              </a:spcBef>
              <a:spcAft>
                <a:spcPct val="0"/>
              </a:spcAft>
              <a:buFont typeface="Courier New" panose="02070309020205020404"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defRPr/>
            </a:pPr>
            <a:r>
              <a:rPr lang="en-GB" b="1" dirty="0" err="1" smtClean="0">
                <a:solidFill>
                  <a:schemeClr val="tx1">
                    <a:lumMod val="50000"/>
                    <a:lumOff val="50000"/>
                  </a:schemeClr>
                </a:solidFill>
              </a:rPr>
              <a:t>Contenido</a:t>
            </a:r>
            <a:endParaRPr lang="en-US" b="1" dirty="0">
              <a:solidFill>
                <a:schemeClr val="tx1">
                  <a:lumMod val="50000"/>
                  <a:lumOff val="50000"/>
                </a:schemeClr>
              </a:solidFill>
            </a:endParaRPr>
          </a:p>
        </p:txBody>
      </p:sp>
      <p:sp>
        <p:nvSpPr>
          <p:cNvPr id="2" name="Rectángulo 1"/>
          <p:cNvSpPr/>
          <p:nvPr/>
        </p:nvSpPr>
        <p:spPr>
          <a:xfrm>
            <a:off x="827584" y="2183408"/>
            <a:ext cx="6173787" cy="1754326"/>
          </a:xfrm>
          <a:prstGeom prst="rect">
            <a:avLst/>
          </a:prstGeom>
        </p:spPr>
        <p:txBody>
          <a:bodyPr wrap="square">
            <a:spAutoFit/>
          </a:bodyPr>
          <a:lstStyle/>
          <a:p>
            <a:pPr algn="just"/>
            <a:r>
              <a:rPr lang="es-ES" b="1" dirty="0" smtClean="0">
                <a:solidFill>
                  <a:schemeClr val="bg1">
                    <a:lumMod val="50000"/>
                  </a:schemeClr>
                </a:solidFill>
                <a:latin typeface="Open Sans"/>
              </a:rPr>
              <a:t>Unidad </a:t>
            </a:r>
            <a:r>
              <a:rPr lang="es-ES" b="1" dirty="0">
                <a:solidFill>
                  <a:schemeClr val="bg1">
                    <a:lumMod val="50000"/>
                  </a:schemeClr>
                </a:solidFill>
                <a:latin typeface="Open Sans"/>
              </a:rPr>
              <a:t>1.1</a:t>
            </a:r>
            <a:r>
              <a:rPr lang="es-ES" dirty="0" smtClean="0">
                <a:solidFill>
                  <a:schemeClr val="bg1">
                    <a:lumMod val="50000"/>
                  </a:schemeClr>
                </a:solidFill>
                <a:latin typeface="Open Sans"/>
              </a:rPr>
              <a:t>.</a:t>
            </a:r>
          </a:p>
          <a:p>
            <a:pPr algn="just"/>
            <a:r>
              <a:rPr lang="es-ES" dirty="0" smtClean="0">
                <a:solidFill>
                  <a:schemeClr val="bg1">
                    <a:lumMod val="50000"/>
                  </a:schemeClr>
                </a:solidFill>
                <a:latin typeface="Open Sans"/>
              </a:rPr>
              <a:t> </a:t>
            </a:r>
            <a:r>
              <a:rPr lang="es-ES" dirty="0">
                <a:solidFill>
                  <a:schemeClr val="bg1">
                    <a:lumMod val="50000"/>
                  </a:schemeClr>
                </a:solidFill>
                <a:latin typeface="Open Sans"/>
              </a:rPr>
              <a:t>Estilos y motivación de los padres.</a:t>
            </a:r>
          </a:p>
          <a:p>
            <a:pPr algn="just"/>
            <a:r>
              <a:rPr lang="es-ES" b="1" dirty="0">
                <a:solidFill>
                  <a:schemeClr val="bg1">
                    <a:lumMod val="50000"/>
                  </a:schemeClr>
                </a:solidFill>
                <a:latin typeface="Open Sans"/>
              </a:rPr>
              <a:t>Unidad 1.2. </a:t>
            </a:r>
            <a:endParaRPr lang="es-ES" b="1" dirty="0" smtClean="0">
              <a:solidFill>
                <a:schemeClr val="bg1">
                  <a:lumMod val="50000"/>
                </a:schemeClr>
              </a:solidFill>
              <a:latin typeface="Open Sans"/>
            </a:endParaRPr>
          </a:p>
          <a:p>
            <a:pPr algn="just"/>
            <a:r>
              <a:rPr lang="es-ES" dirty="0" smtClean="0">
                <a:solidFill>
                  <a:schemeClr val="bg1">
                    <a:lumMod val="50000"/>
                  </a:schemeClr>
                </a:solidFill>
                <a:latin typeface="Open Sans"/>
              </a:rPr>
              <a:t> Los </a:t>
            </a:r>
            <a:r>
              <a:rPr lang="es-ES" dirty="0">
                <a:solidFill>
                  <a:schemeClr val="bg1">
                    <a:lumMod val="50000"/>
                  </a:schemeClr>
                </a:solidFill>
                <a:latin typeface="Open Sans"/>
              </a:rPr>
              <a:t>entrenadores como trabajo emocional.</a:t>
            </a:r>
          </a:p>
          <a:p>
            <a:pPr algn="just"/>
            <a:r>
              <a:rPr lang="es-ES" b="1" dirty="0">
                <a:solidFill>
                  <a:schemeClr val="bg1">
                    <a:lumMod val="50000"/>
                  </a:schemeClr>
                </a:solidFill>
                <a:latin typeface="Open Sans"/>
              </a:rPr>
              <a:t>Unidad 1.3. </a:t>
            </a:r>
            <a:endParaRPr lang="es-ES" b="1" dirty="0" smtClean="0">
              <a:solidFill>
                <a:schemeClr val="bg1">
                  <a:lumMod val="50000"/>
                </a:schemeClr>
              </a:solidFill>
              <a:latin typeface="Open Sans"/>
            </a:endParaRPr>
          </a:p>
          <a:p>
            <a:pPr algn="just"/>
            <a:r>
              <a:rPr lang="es-ES" dirty="0" smtClean="0">
                <a:solidFill>
                  <a:schemeClr val="bg1">
                    <a:lumMod val="50000"/>
                  </a:schemeClr>
                </a:solidFill>
                <a:latin typeface="Open Sans"/>
              </a:rPr>
              <a:t> Entrenador </a:t>
            </a:r>
            <a:r>
              <a:rPr lang="es-ES" dirty="0">
                <a:solidFill>
                  <a:schemeClr val="bg1">
                    <a:lumMod val="50000"/>
                  </a:schemeClr>
                </a:solidFill>
                <a:latin typeface="Open Sans"/>
              </a:rPr>
              <a:t>- reunión de padres</a:t>
            </a:r>
          </a:p>
        </p:txBody>
      </p:sp>
    </p:spTree>
    <p:extLst>
      <p:ext uri="{BB962C8B-B14F-4D97-AF65-F5344CB8AC3E}">
        <p14:creationId xmlns:p14="http://schemas.microsoft.com/office/powerpoint/2010/main" val="83323727"/>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587" y="4241630"/>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2461290" y="4305896"/>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grpSp>
        <p:nvGrpSpPr>
          <p:cNvPr id="3" name="Gruppo 2"/>
          <p:cNvGrpSpPr/>
          <p:nvPr/>
        </p:nvGrpSpPr>
        <p:grpSpPr>
          <a:xfrm>
            <a:off x="395536" y="3223318"/>
            <a:ext cx="8289810" cy="503270"/>
            <a:chOff x="-5652934" y="7068537"/>
            <a:chExt cx="16749559" cy="1016857"/>
          </a:xfrm>
        </p:grpSpPr>
        <p:pic>
          <p:nvPicPr>
            <p:cNvPr id="2050" name="Picture 2" descr="K:\Progetti CESIE - da 26-11-2013\SAVE\Partners\defoin.jpe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05164" y="7089885"/>
              <a:ext cx="882923" cy="8829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K:\Progetti CESIE - da 26-11-2013\SAVE\Partners\LithuanianUnionOfSportsFederations.jpg"/>
            <p:cNvPicPr>
              <a:picLocks noChangeAspect="1" noChangeArrowheads="1"/>
            </p:cNvPicPr>
            <p:nvPr/>
          </p:nvPicPr>
          <p:blipFill>
            <a:blip r:embed="rId4"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419872" y="7232912"/>
              <a:ext cx="1502704" cy="68614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Progetti CESIE - da 26-11-2013\SAVE\Partners\LSU.jpg"/>
            <p:cNvPicPr>
              <a:picLocks noChangeAspect="1" noChangeArrowheads="1"/>
            </p:cNvPicPr>
            <p:nvPr/>
          </p:nvPicPr>
          <p:blipFill>
            <a:blip r:embed="rId5"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652934" y="7280408"/>
              <a:ext cx="1582921" cy="674033"/>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K:\Progetti CESIE - da 26-11-2013\SAVE\Partners\NOVISAD.jpg"/>
            <p:cNvPicPr>
              <a:picLocks noChangeAspect="1" noChangeArrowheads="1"/>
            </p:cNvPicPr>
            <p:nvPr/>
          </p:nvPicPr>
          <p:blipFill>
            <a:blip r:embed="rId6"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40692" y="7068537"/>
              <a:ext cx="953101" cy="9484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K:\Progetti CESIE - da 26-11-2013\SAVE\Partners\sarajevo.jpg"/>
            <p:cNvPicPr>
              <a:picLocks noChangeAspect="1" noChangeArrowheads="1"/>
            </p:cNvPicPr>
            <p:nvPr/>
          </p:nvPicPr>
          <p:blipFill>
            <a:blip r:embed="rId7"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12410" y="7114656"/>
              <a:ext cx="939133" cy="939133"/>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K:\Progetti CESIE - da 26-11-2013\SAVE\Partners\SPLIT.jpg"/>
            <p:cNvPicPr>
              <a:picLocks noChangeAspect="1" noChangeArrowheads="1"/>
            </p:cNvPicPr>
            <p:nvPr/>
          </p:nvPicPr>
          <p:blipFill>
            <a:blip r:embed="rId8"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80928" y="7315787"/>
              <a:ext cx="2221702" cy="6032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K:\Progetti CESIE - da 26-11-2013\SAVE\Partners\UNIPA.jpg"/>
            <p:cNvPicPr>
              <a:picLocks noChangeAspect="1" noChangeArrowheads="1"/>
            </p:cNvPicPr>
            <p:nvPr/>
          </p:nvPicPr>
          <p:blipFill>
            <a:blip r:embed="rId9"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92704" y="7136927"/>
              <a:ext cx="2003904" cy="948467"/>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K:\Progetti CESIE - da 26-11-2013\SAVE\Partners\WUS AUSTRIA.jpg"/>
            <p:cNvPicPr>
              <a:picLocks noChangeAspect="1" noChangeArrowheads="1"/>
            </p:cNvPicPr>
            <p:nvPr/>
          </p:nvPicPr>
          <p:blipFill>
            <a:blip r:embed="rId10"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48064" y="7337904"/>
              <a:ext cx="2519146" cy="49263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K:\Materiale CESIE\Logo\CESIE-logo-web.png"/>
            <p:cNvPicPr>
              <a:picLocks noChangeAspect="1" noChangeArrowheads="1"/>
            </p:cNvPicPr>
            <p:nvPr/>
          </p:nvPicPr>
          <p:blipFill>
            <a:blip r:embed="rId11">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44000" y="7305617"/>
              <a:ext cx="1952625" cy="4762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47411813"/>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C:\Users\Alex\Desktop\Loghi progetto\Erasmus+\eu_flag_co_funded_vect_pos_[cmyk]_right-[Convertit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375" y="4472723"/>
            <a:ext cx="1906587"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4">
            <a:extLst>
              <a:ext uri="{FF2B5EF4-FFF2-40B4-BE49-F238E27FC236}">
                <a16:creationId xmlns:a16="http://schemas.microsoft.com/office/drawing/2014/main" id="{8F39A143-F38E-4B9F-B2B1-9A3BC684DA92}"/>
              </a:ext>
            </a:extLst>
          </p:cNvPr>
          <p:cNvSpPr txBox="1"/>
          <p:nvPr/>
        </p:nvSpPr>
        <p:spPr>
          <a:xfrm>
            <a:off x="2435376" y="4485282"/>
            <a:ext cx="6335712" cy="609600"/>
          </a:xfrm>
          <a:prstGeom prst="rect">
            <a:avLst/>
          </a:prstGeom>
          <a:noFill/>
        </p:spPr>
        <p:txBody>
          <a:bodyPr>
            <a:spAutoFit/>
          </a:bodyPr>
          <a:lstStyle/>
          <a:p>
            <a:pPr eaLnBrk="1" fontAlgn="auto" hangingPunct="1">
              <a:spcBef>
                <a:spcPts val="0"/>
              </a:spcBef>
              <a:spcAft>
                <a:spcPts val="0"/>
              </a:spcAft>
              <a:defRPr/>
            </a:pPr>
            <a:r>
              <a:rPr lang="en-US" sz="1000" dirty="0">
                <a:solidFill>
                  <a:schemeClr val="bg1">
                    <a:lumMod val="50000"/>
                  </a:schemeClr>
                </a:solidFill>
                <a:latin typeface="Arial Narrow" pitchFamily="34" charset="0"/>
                <a:cs typeface="+mn-cs"/>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cs typeface="+mn-cs"/>
            </a:endParaRPr>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lt-LT" sz="1400" b="1" dirty="0" smtClean="0">
                <a:solidFill>
                  <a:schemeClr val="bg1">
                    <a:lumMod val="50000"/>
                  </a:schemeClr>
                </a:solidFill>
              </a:rPr>
              <a:t>Uni</a:t>
            </a:r>
            <a:r>
              <a:rPr lang="es-ES" sz="1400" b="1" dirty="0">
                <a:solidFill>
                  <a:schemeClr val="bg1">
                    <a:lumMod val="50000"/>
                  </a:schemeClr>
                </a:solidFill>
              </a:rPr>
              <a:t>dad </a:t>
            </a:r>
            <a:r>
              <a:rPr lang="es-ES" sz="1400" b="1" dirty="0" smtClean="0">
                <a:solidFill>
                  <a:schemeClr val="bg1">
                    <a:lumMod val="50000"/>
                  </a:schemeClr>
                </a:solidFill>
              </a:rPr>
              <a:t>1.1 Estilos </a:t>
            </a:r>
            <a:r>
              <a:rPr lang="es-ES" sz="1400" b="1" dirty="0">
                <a:solidFill>
                  <a:schemeClr val="bg1">
                    <a:lumMod val="50000"/>
                  </a:schemeClr>
                </a:solidFill>
              </a:rPr>
              <a:t>y motivación de los padres</a:t>
            </a:r>
            <a:r>
              <a:rPr lang="es-ES" sz="1400" b="1" dirty="0">
                <a:solidFill>
                  <a:schemeClr val="tx1"/>
                </a:solidFill>
              </a:rPr>
              <a:t>.</a:t>
            </a:r>
          </a:p>
          <a:p>
            <a:pPr marL="0" indent="0">
              <a:buNone/>
              <a:defRPr/>
            </a:pPr>
            <a:r>
              <a:rPr lang="en-GB" sz="1400" dirty="0" smtClean="0"/>
              <a:t> </a:t>
            </a:r>
            <a:endParaRPr lang="en-US" sz="1400" dirty="0"/>
          </a:p>
        </p:txBody>
      </p:sp>
      <p:sp>
        <p:nvSpPr>
          <p:cNvPr id="10" name="Title 1">
            <a:extLst>
              <a:ext uri="{FF2B5EF4-FFF2-40B4-BE49-F238E27FC236}">
                <a16:creationId xmlns:a16="http://schemas.microsoft.com/office/drawing/2014/main" id="{98B53448-73F7-4BD6-8F33-7940F42A3965}"/>
              </a:ext>
            </a:extLst>
          </p:cNvPr>
          <p:cNvSpPr txBox="1">
            <a:spLocks/>
          </p:cNvSpPr>
          <p:nvPr/>
        </p:nvSpPr>
        <p:spPr>
          <a:xfrm>
            <a:off x="908141" y="-90882"/>
            <a:ext cx="7787208" cy="120015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endParaRPr lang="bs-Latn-BA" sz="1800" dirty="0"/>
          </a:p>
        </p:txBody>
      </p:sp>
      <p:sp>
        <p:nvSpPr>
          <p:cNvPr id="11" name="Content Placeholder 2">
            <a:extLst>
              <a:ext uri="{FF2B5EF4-FFF2-40B4-BE49-F238E27FC236}">
                <a16:creationId xmlns:a16="http://schemas.microsoft.com/office/drawing/2014/main" id="{0D70E978-D735-45EA-8130-43A382A390C2}"/>
              </a:ext>
            </a:extLst>
          </p:cNvPr>
          <p:cNvSpPr txBox="1">
            <a:spLocks/>
          </p:cNvSpPr>
          <p:nvPr/>
        </p:nvSpPr>
        <p:spPr>
          <a:xfrm>
            <a:off x="339375" y="1338822"/>
            <a:ext cx="5226994" cy="2414621"/>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285750" indent="-285750" algn="l">
              <a:buFont typeface="Arial" panose="020B0604020202020204" pitchFamily="34" charset="0"/>
              <a:buChar char="•"/>
            </a:pPr>
            <a:r>
              <a:rPr lang="es-ES" sz="1600" dirty="0"/>
              <a:t>En primer lugar - son los padres del niño.</a:t>
            </a:r>
          </a:p>
          <a:p>
            <a:pPr marL="285750" indent="-285750" algn="l">
              <a:buFont typeface="Arial" panose="020B0604020202020204" pitchFamily="34" charset="0"/>
              <a:buChar char="•"/>
            </a:pPr>
            <a:r>
              <a:rPr lang="es-ES" sz="1600" dirty="0"/>
              <a:t>Los niños aprenden del modelo de los padres:</a:t>
            </a:r>
          </a:p>
          <a:p>
            <a:pPr marL="285750" indent="-285750" algn="l">
              <a:buFont typeface="Arial" panose="020B0604020202020204" pitchFamily="34" charset="0"/>
              <a:buChar char="•"/>
            </a:pPr>
            <a:r>
              <a:rPr lang="es-ES" sz="1600" dirty="0"/>
              <a:t>Los principales valores en la vida.</a:t>
            </a:r>
          </a:p>
          <a:p>
            <a:pPr marL="285750" indent="-285750" algn="l">
              <a:buFont typeface="Arial" panose="020B0604020202020204" pitchFamily="34" charset="0"/>
              <a:buChar char="•"/>
            </a:pPr>
            <a:r>
              <a:rPr lang="es-ES" sz="1600" dirty="0"/>
              <a:t>Cómo relacionarse con entrenadores y compañeros.</a:t>
            </a:r>
          </a:p>
          <a:p>
            <a:pPr marL="285750" indent="-285750" algn="l">
              <a:buFont typeface="Arial" panose="020B0604020202020204" pitchFamily="34" charset="0"/>
              <a:buChar char="•"/>
            </a:pPr>
            <a:r>
              <a:rPr lang="es-ES" sz="1600" dirty="0"/>
              <a:t>Modelo de </a:t>
            </a:r>
            <a:r>
              <a:rPr lang="es-ES" sz="1600" dirty="0" smtClean="0"/>
              <a:t>comunicación</a:t>
            </a:r>
            <a:endParaRPr lang="es-ES" sz="1600" dirty="0"/>
          </a:p>
          <a:p>
            <a:pPr marL="285750" indent="-285750" algn="l">
              <a:buFont typeface="Arial" panose="020B0604020202020204" pitchFamily="34" charset="0"/>
              <a:buChar char="•"/>
            </a:pPr>
            <a:r>
              <a:rPr lang="es-ES" sz="1600" dirty="0"/>
              <a:t>Cómo hacer frente a la decepción y </a:t>
            </a:r>
            <a:r>
              <a:rPr lang="es-ES" sz="1600" dirty="0" smtClean="0"/>
              <a:t>a la victoria</a:t>
            </a:r>
          </a:p>
          <a:p>
            <a:pPr marL="285750" indent="-285750" algn="l">
              <a:buFont typeface="Arial" panose="020B0604020202020204" pitchFamily="34" charset="0"/>
              <a:buChar char="•"/>
            </a:pPr>
            <a:r>
              <a:rPr lang="es-ES" sz="1600" dirty="0" smtClean="0"/>
              <a:t>Controlar y corregir el  </a:t>
            </a:r>
            <a:r>
              <a:rPr lang="es-ES" sz="1600" dirty="0"/>
              <a:t>comportamiento.</a:t>
            </a:r>
          </a:p>
          <a:p>
            <a:pPr marL="285750" indent="-285750" algn="l">
              <a:buFont typeface="Arial" panose="020B0604020202020204" pitchFamily="34" charset="0"/>
              <a:buChar char="•"/>
            </a:pPr>
            <a:r>
              <a:rPr lang="es-ES" sz="1600" dirty="0"/>
              <a:t>Toma de decisiones</a:t>
            </a:r>
          </a:p>
          <a:p>
            <a:pPr algn="l"/>
            <a:endParaRPr lang="en-US" dirty="0" smtClean="0"/>
          </a:p>
          <a:p>
            <a:pPr lvl="1"/>
            <a:endParaRPr lang="bs-Latn-BA" dirty="0"/>
          </a:p>
        </p:txBody>
      </p:sp>
      <p:graphicFrame>
        <p:nvGraphicFramePr>
          <p:cNvPr id="12" name="Diagram 11">
            <a:extLst>
              <a:ext uri="{FF2B5EF4-FFF2-40B4-BE49-F238E27FC236}">
                <a16:creationId xmlns:a16="http://schemas.microsoft.com/office/drawing/2014/main" id="{A85FB174-60D0-4570-9F04-0FB52DD39EEA}"/>
              </a:ext>
            </a:extLst>
          </p:cNvPr>
          <p:cNvGraphicFramePr/>
          <p:nvPr>
            <p:extLst>
              <p:ext uri="{D42A27DB-BD31-4B8C-83A1-F6EECF244321}">
                <p14:modId xmlns:p14="http://schemas.microsoft.com/office/powerpoint/2010/main" val="924939324"/>
              </p:ext>
            </p:extLst>
          </p:nvPr>
        </p:nvGraphicFramePr>
        <p:xfrm>
          <a:off x="5603232" y="1018385"/>
          <a:ext cx="3048000" cy="3256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ángulo 1"/>
          <p:cNvSpPr/>
          <p:nvPr/>
        </p:nvSpPr>
        <p:spPr>
          <a:xfrm>
            <a:off x="2484438" y="621667"/>
            <a:ext cx="4403770" cy="369332"/>
          </a:xfrm>
          <a:prstGeom prst="rect">
            <a:avLst/>
          </a:prstGeom>
        </p:spPr>
        <p:txBody>
          <a:bodyPr wrap="none">
            <a:spAutoFit/>
          </a:bodyPr>
          <a:lstStyle/>
          <a:p>
            <a:r>
              <a:rPr lang="es-ES" b="1" dirty="0">
                <a:solidFill>
                  <a:schemeClr val="bg1">
                    <a:lumMod val="50000"/>
                  </a:schemeClr>
                </a:solidFill>
                <a:latin typeface="Open Sans"/>
              </a:rPr>
              <a:t>¿Por qué son importantes los padres?</a:t>
            </a:r>
          </a:p>
        </p:txBody>
      </p:sp>
    </p:spTree>
    <p:extLst>
      <p:ext uri="{BB962C8B-B14F-4D97-AF65-F5344CB8AC3E}">
        <p14:creationId xmlns:p14="http://schemas.microsoft.com/office/powerpoint/2010/main" val="3237440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370968"/>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370968"/>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8" name="Subtitle 3">
            <a:extLst>
              <a:ext uri="{FF2B5EF4-FFF2-40B4-BE49-F238E27FC236}">
                <a16:creationId xmlns:a16="http://schemas.microsoft.com/office/drawing/2014/main" id="{2AB5D1A3-B1E7-4421-B55E-5DBB46C18533}"/>
              </a:ext>
            </a:extLst>
          </p:cNvPr>
          <p:cNvSpPr txBox="1">
            <a:spLocks/>
          </p:cNvSpPr>
          <p:nvPr/>
        </p:nvSpPr>
        <p:spPr>
          <a:xfrm>
            <a:off x="827584" y="1419622"/>
            <a:ext cx="7048872" cy="26642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Open Sans" pitchFamily="34" charset="0"/>
                <a:ea typeface="Open Sans" pitchFamily="34" charset="0"/>
                <a:cs typeface="Open Sans" pitchFamily="34" charset="0"/>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Open Sans" pitchFamily="34" charset="0"/>
                <a:ea typeface="Open Sans" pitchFamily="34" charset="0"/>
                <a:cs typeface="Open Sans" pitchFamily="34" charset="0"/>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Open Sans" pitchFamily="34" charset="0"/>
                <a:ea typeface="Open Sans" pitchFamily="34" charset="0"/>
                <a:cs typeface="Open Sans" pitchFamily="34" charset="0"/>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marL="342900" indent="-342900" algn="l">
              <a:buFontTx/>
              <a:buChar char="-"/>
            </a:pPr>
            <a:endParaRPr lang="en-US" dirty="0"/>
          </a:p>
        </p:txBody>
      </p:sp>
      <p:sp>
        <p:nvSpPr>
          <p:cNvPr id="9"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s-ES" sz="1400" b="1" dirty="0"/>
              <a:t>Unidad 1.1 Estilos y motivación de los padres</a:t>
            </a:r>
            <a:r>
              <a:rPr lang="es-ES" sz="1400" dirty="0"/>
              <a:t>.</a:t>
            </a:r>
          </a:p>
        </p:txBody>
      </p:sp>
      <p:sp>
        <p:nvSpPr>
          <p:cNvPr id="3" name="Rectángulo 2"/>
          <p:cNvSpPr/>
          <p:nvPr/>
        </p:nvSpPr>
        <p:spPr>
          <a:xfrm>
            <a:off x="811600" y="1556920"/>
            <a:ext cx="6173787" cy="1569660"/>
          </a:xfrm>
          <a:prstGeom prst="rect">
            <a:avLst/>
          </a:prstGeom>
        </p:spPr>
        <p:txBody>
          <a:bodyPr wrap="square">
            <a:spAutoFit/>
          </a:bodyPr>
          <a:lstStyle/>
          <a:p>
            <a:pPr marL="285750" indent="-285750" algn="just">
              <a:buFont typeface="Arial" panose="020B0604020202020204" pitchFamily="34" charset="0"/>
              <a:buChar char="•"/>
            </a:pPr>
            <a:r>
              <a:rPr lang="es-ES" sz="1600" dirty="0">
                <a:solidFill>
                  <a:schemeClr val="bg1">
                    <a:lumMod val="50000"/>
                  </a:schemeClr>
                </a:solidFill>
                <a:latin typeface="Open Sans"/>
              </a:rPr>
              <a:t>Triángulo atlético: entrenador - padre - atleta</a:t>
            </a:r>
          </a:p>
          <a:p>
            <a:pPr marL="285750" indent="-285750" algn="just">
              <a:buFont typeface="Arial" panose="020B0604020202020204" pitchFamily="34" charset="0"/>
              <a:buChar char="•"/>
            </a:pPr>
            <a:r>
              <a:rPr lang="es-ES" sz="1600" dirty="0" smtClean="0">
                <a:solidFill>
                  <a:schemeClr val="bg1">
                    <a:lumMod val="50000"/>
                  </a:schemeClr>
                </a:solidFill>
                <a:latin typeface="Open Sans"/>
              </a:rPr>
              <a:t>Maneras de educación en </a:t>
            </a:r>
            <a:r>
              <a:rPr lang="es-ES" sz="1600" dirty="0">
                <a:solidFill>
                  <a:schemeClr val="bg1">
                    <a:lumMod val="50000"/>
                  </a:schemeClr>
                </a:solidFill>
                <a:latin typeface="Open Sans"/>
              </a:rPr>
              <a:t>el deporte: desinteresados, críticos, gritando desde el banquillo, entrenadores laterales, padres sobreprotectores.</a:t>
            </a:r>
          </a:p>
          <a:p>
            <a:pPr marL="285750" indent="-285750" algn="just">
              <a:buFont typeface="Arial" panose="020B0604020202020204" pitchFamily="34" charset="0"/>
              <a:buChar char="•"/>
            </a:pPr>
            <a:r>
              <a:rPr lang="es-ES" sz="1600" dirty="0">
                <a:solidFill>
                  <a:schemeClr val="bg1">
                    <a:lumMod val="50000"/>
                  </a:schemeClr>
                </a:solidFill>
                <a:latin typeface="Open Sans"/>
              </a:rPr>
              <a:t>Motivación de los padres: </a:t>
            </a:r>
            <a:r>
              <a:rPr lang="es-ES" sz="1600" dirty="0" smtClean="0">
                <a:solidFill>
                  <a:schemeClr val="bg1">
                    <a:lumMod val="50000"/>
                  </a:schemeClr>
                </a:solidFill>
                <a:latin typeface="Open Sans"/>
              </a:rPr>
              <a:t>¿ven </a:t>
            </a:r>
            <a:r>
              <a:rPr lang="es-ES" sz="1600" dirty="0">
                <a:solidFill>
                  <a:schemeClr val="bg1">
                    <a:lumMod val="50000"/>
                  </a:schemeClr>
                </a:solidFill>
                <a:latin typeface="Open Sans"/>
              </a:rPr>
              <a:t>el deporte como una actividad recreativa o como una carrera profesional para su hijo?</a:t>
            </a:r>
          </a:p>
        </p:txBody>
      </p:sp>
    </p:spTree>
    <p:extLst>
      <p:ext uri="{BB962C8B-B14F-4D97-AF65-F5344CB8AC3E}">
        <p14:creationId xmlns:p14="http://schemas.microsoft.com/office/powerpoint/2010/main" val="3925161892"/>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Users\Alex\Desktop\Loghi progetto\Erasmus+\eu_flag_co_funded_vect_pos_[cmyk]_right-[Convertito].png">
            <a:extLst>
              <a:ext uri="{FF2B5EF4-FFF2-40B4-BE49-F238E27FC236}">
                <a16:creationId xmlns:a16="http://schemas.microsoft.com/office/drawing/2014/main" id="{25AD42E7-A0FA-4EDE-B720-E79834BEEE1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514305"/>
            <a:ext cx="1906823" cy="545351"/>
          </a:xfrm>
          <a:prstGeom prst="rect">
            <a:avLst/>
          </a:prstGeom>
          <a:noFill/>
          <a:extLst>
            <a:ext uri="{909E8E84-426E-40DD-AFC4-6F175D3DCCD1}">
              <a14:hiddenFill xmlns:a14="http://schemas.microsoft.com/office/drawing/2010/main">
                <a:solidFill>
                  <a:srgbClr val="FFFFFF"/>
                </a:solidFill>
              </a14:hiddenFill>
            </a:ext>
          </a:extLst>
        </p:spPr>
      </p:pic>
      <p:sp>
        <p:nvSpPr>
          <p:cNvPr id="7" name="CasellaDiTesto 4">
            <a:extLst>
              <a:ext uri="{FF2B5EF4-FFF2-40B4-BE49-F238E27FC236}">
                <a16:creationId xmlns:a16="http://schemas.microsoft.com/office/drawing/2014/main" id="{FF1373B8-A80E-4994-A568-C732DA905533}"/>
              </a:ext>
            </a:extLst>
          </p:cNvPr>
          <p:cNvSpPr txBox="1"/>
          <p:nvPr/>
        </p:nvSpPr>
        <p:spPr>
          <a:xfrm>
            <a:off x="2483768" y="4514305"/>
            <a:ext cx="6336704" cy="609399"/>
          </a:xfrm>
          <a:prstGeom prst="rect">
            <a:avLst/>
          </a:prstGeom>
          <a:noFill/>
        </p:spPr>
        <p:txBody>
          <a:bodyPr wrap="square" rtlCol="0">
            <a:spAutoFit/>
          </a:bodyPr>
          <a:lstStyle/>
          <a:p>
            <a:r>
              <a:rPr lang="en-US" sz="1000" dirty="0">
                <a:solidFill>
                  <a:schemeClr val="bg1">
                    <a:lumMod val="50000"/>
                  </a:schemeClr>
                </a:solidFill>
                <a:latin typeface="Arial Narrow"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it-IT" sz="1000" dirty="0">
              <a:solidFill>
                <a:schemeClr val="bg1">
                  <a:lumMod val="50000"/>
                </a:schemeClr>
              </a:solidFill>
              <a:latin typeface="Arial Narrow" pitchFamily="34" charset="0"/>
            </a:endParaRPr>
          </a:p>
        </p:txBody>
      </p:sp>
      <p:sp>
        <p:nvSpPr>
          <p:cNvPr id="10" name="Subtitle 3">
            <a:extLst>
              <a:ext uri="{FF2B5EF4-FFF2-40B4-BE49-F238E27FC236}">
                <a16:creationId xmlns:a16="http://schemas.microsoft.com/office/drawing/2014/main" id="{31A7C31F-C542-4535-A066-63D5B67BA81C}"/>
              </a:ext>
            </a:extLst>
          </p:cNvPr>
          <p:cNvSpPr txBox="1">
            <a:spLocks/>
          </p:cNvSpPr>
          <p:nvPr/>
        </p:nvSpPr>
        <p:spPr>
          <a:xfrm>
            <a:off x="684213" y="203200"/>
            <a:ext cx="8351837" cy="360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50000"/>
                    <a:lumOff val="50000"/>
                  </a:schemeClr>
                </a:solidFill>
                <a:latin typeface="Open Sans" pitchFamily="34" charset="0"/>
                <a:ea typeface="Open Sans" pitchFamily="34" charset="0"/>
                <a:cs typeface="Open Sans" pitchFamily="34" charset="0"/>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Open Sans" pitchFamily="34" charset="0"/>
                <a:ea typeface="Open Sans" pitchFamily="34" charset="0"/>
                <a:cs typeface="Open Sans"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Open Sans" pitchFamily="34" charset="0"/>
                <a:ea typeface="Open Sans" pitchFamily="34" charset="0"/>
                <a:cs typeface="Open Sans" pitchFamily="34"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None/>
              <a:defRPr/>
            </a:pPr>
            <a:r>
              <a:rPr lang="en-GB" sz="1400" dirty="0" smtClean="0"/>
              <a:t> </a:t>
            </a:r>
            <a:endParaRPr lang="en-US" sz="1400" dirty="0"/>
          </a:p>
        </p:txBody>
      </p:sp>
      <p:sp>
        <p:nvSpPr>
          <p:cNvPr id="11" name="Title 1">
            <a:extLst>
              <a:ext uri="{FF2B5EF4-FFF2-40B4-BE49-F238E27FC236}">
                <a16:creationId xmlns:a16="http://schemas.microsoft.com/office/drawing/2014/main" id="{98B53448-73F7-4BD6-8F33-7940F42A3965}"/>
              </a:ext>
            </a:extLst>
          </p:cNvPr>
          <p:cNvSpPr txBox="1">
            <a:spLocks/>
          </p:cNvSpPr>
          <p:nvPr/>
        </p:nvSpPr>
        <p:spPr>
          <a:xfrm>
            <a:off x="899592" y="832596"/>
            <a:ext cx="7787208" cy="367553"/>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2500" b="1" kern="1200">
                <a:solidFill>
                  <a:schemeClr val="bg1">
                    <a:lumMod val="50000"/>
                  </a:schemeClr>
                </a:solidFill>
                <a:effectLst/>
                <a:latin typeface="Open Sans" pitchFamily="34" charset="0"/>
                <a:ea typeface="Open Sans" pitchFamily="34" charset="0"/>
                <a:cs typeface="Open Sans" pitchFamily="34" charset="0"/>
              </a:defRPr>
            </a:lvl1pPr>
          </a:lstStyle>
          <a:p>
            <a:r>
              <a:rPr lang="es-ES" sz="1800" dirty="0" smtClean="0"/>
              <a:t>Padre desinteresado</a:t>
            </a:r>
            <a:endParaRPr lang="bs-Latn-BA" sz="1800" dirty="0"/>
          </a:p>
        </p:txBody>
      </p:sp>
      <p:graphicFrame>
        <p:nvGraphicFramePr>
          <p:cNvPr id="5" name="Content Placeholder 4">
            <a:extLst>
              <a:ext uri="{FF2B5EF4-FFF2-40B4-BE49-F238E27FC236}">
                <a16:creationId xmlns:a16="http://schemas.microsoft.com/office/drawing/2014/main" id="{FDE2F09B-5594-450B-80F8-43D49E97F5EC}"/>
              </a:ext>
            </a:extLst>
          </p:cNvPr>
          <p:cNvGraphicFramePr>
            <a:graphicFrameLocks noGrp="1"/>
          </p:cNvGraphicFramePr>
          <p:nvPr>
            <p:ph idx="4294967295"/>
            <p:extLst>
              <p:ext uri="{D42A27DB-BD31-4B8C-83A1-F6EECF244321}">
                <p14:modId xmlns:p14="http://schemas.microsoft.com/office/powerpoint/2010/main" val="1100598062"/>
              </p:ext>
            </p:extLst>
          </p:nvPr>
        </p:nvGraphicFramePr>
        <p:xfrm>
          <a:off x="647670" y="1563638"/>
          <a:ext cx="7788276" cy="1899920"/>
        </p:xfrm>
        <a:graphic>
          <a:graphicData uri="http://schemas.openxmlformats.org/drawingml/2006/table">
            <a:tbl>
              <a:tblPr firstRow="1" bandRow="1">
                <a:tableStyleId>{16D9F66E-5EB9-4882-86FB-DCBF35E3C3E4}</a:tableStyleId>
              </a:tblPr>
              <a:tblGrid>
                <a:gridCol w="3894138">
                  <a:extLst>
                    <a:ext uri="{9D8B030D-6E8A-4147-A177-3AD203B41FA5}">
                      <a16:colId xmlns:a16="http://schemas.microsoft.com/office/drawing/2014/main" val="1266931802"/>
                    </a:ext>
                  </a:extLst>
                </a:gridCol>
                <a:gridCol w="3894138">
                  <a:extLst>
                    <a:ext uri="{9D8B030D-6E8A-4147-A177-3AD203B41FA5}">
                      <a16:colId xmlns:a16="http://schemas.microsoft.com/office/drawing/2014/main" val="764857572"/>
                    </a:ext>
                  </a:extLst>
                </a:gridCol>
              </a:tblGrid>
              <a:tr h="370840">
                <a:tc>
                  <a:txBody>
                    <a:bodyPr/>
                    <a:lstStyle/>
                    <a:p>
                      <a:r>
                        <a:rPr lang="bs-Latn-BA" sz="1600" dirty="0" smtClean="0">
                          <a:solidFill>
                            <a:schemeClr val="bg1">
                              <a:lumMod val="50000"/>
                            </a:schemeClr>
                          </a:solidFill>
                          <a:latin typeface="+mn-lt"/>
                        </a:rPr>
                        <a:t>¿Cómo </a:t>
                      </a:r>
                      <a:r>
                        <a:rPr lang="es-ES" sz="1600" dirty="0" smtClean="0">
                          <a:solidFill>
                            <a:schemeClr val="bg1">
                              <a:lumMod val="50000"/>
                            </a:schemeClr>
                          </a:solidFill>
                          <a:latin typeface="Open Sans"/>
                        </a:rPr>
                        <a:t>identificar</a:t>
                      </a:r>
                      <a:r>
                        <a:rPr lang="bs-Latn-BA" sz="1600" dirty="0" smtClean="0">
                          <a:solidFill>
                            <a:schemeClr val="bg1">
                              <a:lumMod val="50000"/>
                            </a:schemeClr>
                          </a:solidFill>
                          <a:latin typeface="+mn-lt"/>
                        </a:rPr>
                        <a:t>?</a:t>
                      </a:r>
                      <a:endParaRPr lang="bs-Latn-BA" sz="1600" dirty="0">
                        <a:solidFill>
                          <a:schemeClr val="bg1">
                            <a:lumMod val="50000"/>
                          </a:schemeClr>
                        </a:solidFill>
                        <a:latin typeface="+mn-lt"/>
                      </a:endParaRPr>
                    </a:p>
                  </a:txBody>
                  <a:tcPr/>
                </a:tc>
                <a:tc>
                  <a:txBody>
                    <a:bodyPr/>
                    <a:lstStyle/>
                    <a:p>
                      <a:r>
                        <a:rPr lang="es-ES" sz="1600" dirty="0" smtClean="0">
                          <a:solidFill>
                            <a:schemeClr val="bg1">
                              <a:lumMod val="50000"/>
                            </a:schemeClr>
                          </a:solidFill>
                          <a:latin typeface="Open Sans"/>
                        </a:rPr>
                        <a:t>¿</a:t>
                      </a:r>
                      <a:r>
                        <a:rPr lang="es-ES" sz="1600" baseline="0" dirty="0" smtClean="0">
                          <a:solidFill>
                            <a:schemeClr val="bg1">
                              <a:lumMod val="50000"/>
                            </a:schemeClr>
                          </a:solidFill>
                          <a:latin typeface="Open Sans"/>
                        </a:rPr>
                        <a:t> Como actuar?</a:t>
                      </a:r>
                      <a:endParaRPr lang="bs-Latn-BA" sz="1600" dirty="0">
                        <a:solidFill>
                          <a:schemeClr val="bg1">
                            <a:lumMod val="50000"/>
                          </a:schemeClr>
                        </a:solidFill>
                      </a:endParaRPr>
                    </a:p>
                  </a:txBody>
                  <a:tcPr/>
                </a:tc>
                <a:extLst>
                  <a:ext uri="{0D108BD9-81ED-4DB2-BD59-A6C34878D82A}">
                    <a16:rowId xmlns:a16="http://schemas.microsoft.com/office/drawing/2014/main" val="3166509344"/>
                  </a:ext>
                </a:extLst>
              </a:tr>
              <a:tr h="370840">
                <a:tc>
                  <a:txBody>
                    <a:bodyPr/>
                    <a:lstStyle/>
                    <a:p>
                      <a:r>
                        <a:rPr lang="es-ES" sz="1600" dirty="0" smtClean="0">
                          <a:solidFill>
                            <a:schemeClr val="bg1">
                              <a:lumMod val="50000"/>
                            </a:schemeClr>
                          </a:solidFill>
                          <a:latin typeface="Open Sans"/>
                        </a:rPr>
                        <a:t>Ausente de los eventos y reuniones de padres.</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latin typeface="Open Sans"/>
                        </a:rPr>
                        <a:t>Hablar</a:t>
                      </a:r>
                      <a:r>
                        <a:rPr lang="es-ES" sz="1600" baseline="0" dirty="0" smtClean="0">
                          <a:solidFill>
                            <a:schemeClr val="bg1">
                              <a:lumMod val="50000"/>
                            </a:schemeClr>
                          </a:solidFill>
                          <a:latin typeface="Open Sans"/>
                        </a:rPr>
                        <a:t> con los padres y descubrir las razones, no hay que deducir</a:t>
                      </a:r>
                      <a:endParaRPr lang="bs-Latn-BA" sz="1600" dirty="0">
                        <a:solidFill>
                          <a:schemeClr val="bg1">
                            <a:lumMod val="50000"/>
                          </a:schemeClr>
                        </a:solidFill>
                      </a:endParaRPr>
                    </a:p>
                  </a:txBody>
                  <a:tcPr/>
                </a:tc>
                <a:extLst>
                  <a:ext uri="{0D108BD9-81ED-4DB2-BD59-A6C34878D82A}">
                    <a16:rowId xmlns:a16="http://schemas.microsoft.com/office/drawing/2014/main" val="2987937753"/>
                  </a:ext>
                </a:extLst>
              </a:tr>
              <a:tr h="370840">
                <a:tc>
                  <a:txBody>
                    <a:bodyPr/>
                    <a:lstStyle/>
                    <a:p>
                      <a:r>
                        <a:rPr lang="en-US" sz="1600" dirty="0" err="1" smtClean="0">
                          <a:solidFill>
                            <a:schemeClr val="bg1">
                              <a:lumMod val="50000"/>
                            </a:schemeClr>
                          </a:solidFill>
                          <a:latin typeface="Open Sans"/>
                        </a:rPr>
                        <a:t>Olvidadizo</a:t>
                      </a:r>
                      <a:endParaRPr lang="bs-Latn-BA" sz="1600" dirty="0">
                        <a:solidFill>
                          <a:schemeClr val="bg1">
                            <a:lumMod val="50000"/>
                          </a:schemeClr>
                        </a:solidFill>
                      </a:endParaRPr>
                    </a:p>
                  </a:txBody>
                  <a:tcPr/>
                </a:tc>
                <a:tc>
                  <a:txBody>
                    <a:bodyPr/>
                    <a:lstStyle/>
                    <a:p>
                      <a:r>
                        <a:rPr lang="en-US" sz="1600" dirty="0" err="1" smtClean="0">
                          <a:solidFill>
                            <a:schemeClr val="bg1">
                              <a:lumMod val="50000"/>
                            </a:schemeClr>
                          </a:solidFill>
                          <a:latin typeface="Open Sans"/>
                        </a:rPr>
                        <a:t>Explicar</a:t>
                      </a:r>
                      <a:r>
                        <a:rPr lang="en-US" sz="1600" baseline="0" dirty="0" smtClean="0">
                          <a:solidFill>
                            <a:schemeClr val="bg1">
                              <a:lumMod val="50000"/>
                            </a:schemeClr>
                          </a:solidFill>
                          <a:latin typeface="Open Sans"/>
                        </a:rPr>
                        <a:t> los </a:t>
                      </a:r>
                      <a:r>
                        <a:rPr lang="en-US" sz="1600" baseline="0" dirty="0" err="1" smtClean="0">
                          <a:solidFill>
                            <a:schemeClr val="bg1">
                              <a:lumMod val="50000"/>
                            </a:schemeClr>
                          </a:solidFill>
                          <a:latin typeface="Open Sans"/>
                        </a:rPr>
                        <a:t>valores</a:t>
                      </a:r>
                      <a:r>
                        <a:rPr lang="en-US" sz="1600" baseline="0" dirty="0" smtClean="0">
                          <a:solidFill>
                            <a:schemeClr val="bg1">
                              <a:lumMod val="50000"/>
                            </a:schemeClr>
                          </a:solidFill>
                          <a:latin typeface="Open Sans"/>
                        </a:rPr>
                        <a:t> del </a:t>
                      </a:r>
                      <a:r>
                        <a:rPr lang="en-US" sz="1600" baseline="0" dirty="0" err="1" smtClean="0">
                          <a:solidFill>
                            <a:schemeClr val="bg1">
                              <a:lumMod val="50000"/>
                            </a:schemeClr>
                          </a:solidFill>
                          <a:latin typeface="Open Sans"/>
                        </a:rPr>
                        <a:t>deporte</a:t>
                      </a:r>
                      <a:endParaRPr lang="bs-Latn-BA" sz="1600" dirty="0">
                        <a:solidFill>
                          <a:schemeClr val="bg1">
                            <a:lumMod val="50000"/>
                          </a:schemeClr>
                        </a:solidFill>
                      </a:endParaRPr>
                    </a:p>
                  </a:txBody>
                  <a:tcPr/>
                </a:tc>
                <a:extLst>
                  <a:ext uri="{0D108BD9-81ED-4DB2-BD59-A6C34878D82A}">
                    <a16:rowId xmlns:a16="http://schemas.microsoft.com/office/drawing/2014/main" val="3517940549"/>
                  </a:ext>
                </a:extLst>
              </a:tr>
              <a:tr h="370840">
                <a:tc>
                  <a:txBody>
                    <a:bodyPr/>
                    <a:lstStyle/>
                    <a:p>
                      <a:r>
                        <a:rPr lang="en-US" sz="1600" dirty="0" smtClean="0">
                          <a:solidFill>
                            <a:schemeClr val="bg1">
                              <a:lumMod val="50000"/>
                            </a:schemeClr>
                          </a:solidFill>
                          <a:latin typeface="Open Sans"/>
                        </a:rPr>
                        <a:t>No</a:t>
                      </a:r>
                      <a:r>
                        <a:rPr lang="en-US" sz="1600" baseline="0" dirty="0" smtClean="0">
                          <a:solidFill>
                            <a:schemeClr val="bg1">
                              <a:lumMod val="50000"/>
                            </a:schemeClr>
                          </a:solidFill>
                          <a:latin typeface="Open Sans"/>
                        </a:rPr>
                        <a:t> </a:t>
                      </a:r>
                      <a:r>
                        <a:rPr lang="en-US" sz="1600" baseline="0" dirty="0" err="1" smtClean="0">
                          <a:solidFill>
                            <a:schemeClr val="bg1">
                              <a:lumMod val="50000"/>
                            </a:schemeClr>
                          </a:solidFill>
                          <a:latin typeface="Open Sans"/>
                        </a:rPr>
                        <a:t>apoya</a:t>
                      </a:r>
                      <a:endParaRPr lang="bs-Latn-BA" sz="1600" dirty="0">
                        <a:solidFill>
                          <a:schemeClr val="bg1">
                            <a:lumMod val="50000"/>
                          </a:schemeClr>
                        </a:solidFill>
                      </a:endParaRPr>
                    </a:p>
                  </a:txBody>
                  <a:tcPr/>
                </a:tc>
                <a:tc>
                  <a:txBody>
                    <a:bodyPr/>
                    <a:lstStyle/>
                    <a:p>
                      <a:r>
                        <a:rPr lang="es-ES" sz="1600" dirty="0" smtClean="0">
                          <a:solidFill>
                            <a:schemeClr val="bg1">
                              <a:lumMod val="50000"/>
                            </a:schemeClr>
                          </a:solidFill>
                          <a:latin typeface="Open Sans"/>
                        </a:rPr>
                        <a:t>Crear interés verdadero y apoyo para su hijo.</a:t>
                      </a:r>
                      <a:endParaRPr lang="bs-Latn-BA" sz="1600" dirty="0">
                        <a:solidFill>
                          <a:schemeClr val="bg1">
                            <a:lumMod val="50000"/>
                          </a:schemeClr>
                        </a:solidFill>
                      </a:endParaRPr>
                    </a:p>
                  </a:txBody>
                  <a:tcPr/>
                </a:tc>
                <a:extLst>
                  <a:ext uri="{0D108BD9-81ED-4DB2-BD59-A6C34878D82A}">
                    <a16:rowId xmlns:a16="http://schemas.microsoft.com/office/drawing/2014/main" val="2363241368"/>
                  </a:ext>
                </a:extLst>
              </a:tr>
            </a:tbl>
          </a:graphicData>
        </a:graphic>
      </p:graphicFrame>
      <p:sp>
        <p:nvSpPr>
          <p:cNvPr id="2" name="Rectángulo 1"/>
          <p:cNvSpPr/>
          <p:nvPr/>
        </p:nvSpPr>
        <p:spPr>
          <a:xfrm>
            <a:off x="684300" y="203200"/>
            <a:ext cx="4391756" cy="307777"/>
          </a:xfrm>
          <a:prstGeom prst="rect">
            <a:avLst/>
          </a:prstGeom>
        </p:spPr>
        <p:txBody>
          <a:bodyPr wrap="square">
            <a:spAutoFit/>
          </a:bodyPr>
          <a:lstStyle/>
          <a:p>
            <a:r>
              <a:rPr lang="es-ES" sz="1400" b="1" dirty="0">
                <a:solidFill>
                  <a:schemeClr val="bg1">
                    <a:lumMod val="50000"/>
                  </a:schemeClr>
                </a:solidFill>
                <a:latin typeface="Open Sans"/>
              </a:rPr>
              <a:t>Unidad 1.1 Estilos y motivación de los padres</a:t>
            </a:r>
          </a:p>
        </p:txBody>
      </p:sp>
    </p:spTree>
    <p:extLst>
      <p:ext uri="{BB962C8B-B14F-4D97-AF65-F5344CB8AC3E}">
        <p14:creationId xmlns:p14="http://schemas.microsoft.com/office/powerpoint/2010/main" val="2393126631"/>
      </p:ext>
    </p:extLst>
  </p:cSld>
  <p:clrMapOvr>
    <a:masterClrMapping/>
  </p:clrMapOvr>
  <mc:AlternateContent xmlns:mc="http://schemas.openxmlformats.org/markup-compatibility/2006" xmlns:p14="http://schemas.microsoft.com/office/powerpoint/2010/main">
    <mc:Choice Requires="p14">
      <p:transition spd="med">
        <p14:reveal/>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E - Dissemination report">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SAVE - Dissemination report</Template>
  <TotalTime>16240</TotalTime>
  <Words>6401</Words>
  <Application>Microsoft Office PowerPoint</Application>
  <PresentationFormat>On-screen Show (16:9)</PresentationFormat>
  <Paragraphs>509</Paragraphs>
  <Slides>60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Arial</vt:lpstr>
      <vt:lpstr>Arial Narrow</vt:lpstr>
      <vt:lpstr>Calibri</vt:lpstr>
      <vt:lpstr>Courier New</vt:lpstr>
      <vt:lpstr>Open Sans</vt:lpstr>
      <vt:lpstr>Palatino Linotype</vt:lpstr>
      <vt:lpstr>Wingdings</vt:lpstr>
      <vt:lpstr>SAVE - Dissemination report</vt:lpstr>
      <vt:lpstr>III. EL DESARROLLO DE RELACIONES ENTRE FAMILIAS Y ENTRENADORES BASADAS EN LA CONFIANZA Y LA RECIPROCIDAD</vt:lpstr>
      <vt:lpstr>Contacto</vt:lpstr>
      <vt:lpstr>PowerPoint Presentation</vt:lpstr>
      <vt:lpstr>Unidad 1. La cooperación de padres y entrenadores como pilar en la vida de los jóvenes deportistas.</vt:lpstr>
      <vt:lpstr>PowerPoint Presentation</vt:lpstr>
      <vt:lpstr>PowerPoint Presentation</vt:lpstr>
      <vt:lpstr>PowerPoint Presentation</vt:lpstr>
      <vt:lpstr>PowerPoint Presentation</vt:lpstr>
      <vt:lpstr>PowerPoint Presentation</vt:lpstr>
      <vt:lpstr>PowerPoint Presentation</vt:lpstr>
      <vt:lpstr>Screamers from the bench</vt:lpstr>
      <vt:lpstr>Sideline coach</vt:lpstr>
      <vt:lpstr>Overprotective parents</vt:lpstr>
      <vt:lpstr>Tiempo para pensar</vt:lpstr>
      <vt:lpstr>5 preguntas importantes para los padres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Unidad 2: Comunicación - Escucha activa y retroalimentación.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Unidad 3 Resolución de conflictos.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DISSEMINATION REPORT</dc:title>
  <dc:creator>Emiliano M</dc:creator>
  <cp:lastModifiedBy>Kreivyte, Rasa</cp:lastModifiedBy>
  <cp:revision>124</cp:revision>
  <dcterms:created xsi:type="dcterms:W3CDTF">2018-09-28T07:52:55Z</dcterms:created>
  <dcterms:modified xsi:type="dcterms:W3CDTF">2020-09-09T07:23:39Z</dcterms:modified>
</cp:coreProperties>
</file>