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handoutMasterIdLst>
    <p:handoutMasterId r:id="rId127"/>
  </p:handoutMasterIdLst>
  <p:sldIdLst>
    <p:sldId id="256" r:id="rId2"/>
    <p:sldId id="261" r:id="rId3"/>
    <p:sldId id="411" r:id="rId4"/>
    <p:sldId id="412" r:id="rId5"/>
    <p:sldId id="277" r:id="rId6"/>
    <p:sldId id="279" r:id="rId7"/>
    <p:sldId id="290" r:id="rId8"/>
    <p:sldId id="287" r:id="rId9"/>
    <p:sldId id="291" r:id="rId10"/>
    <p:sldId id="289" r:id="rId11"/>
    <p:sldId id="299" r:id="rId12"/>
    <p:sldId id="292" r:id="rId13"/>
    <p:sldId id="288" r:id="rId14"/>
    <p:sldId id="294" r:id="rId15"/>
    <p:sldId id="300" r:id="rId16"/>
    <p:sldId id="295" r:id="rId17"/>
    <p:sldId id="296" r:id="rId18"/>
    <p:sldId id="297" r:id="rId19"/>
    <p:sldId id="413" r:id="rId20"/>
    <p:sldId id="414" r:id="rId21"/>
    <p:sldId id="415" r:id="rId22"/>
    <p:sldId id="416" r:id="rId23"/>
    <p:sldId id="311" r:id="rId24"/>
    <p:sldId id="313" r:id="rId25"/>
    <p:sldId id="312" r:id="rId26"/>
    <p:sldId id="314" r:id="rId27"/>
    <p:sldId id="315" r:id="rId28"/>
    <p:sldId id="310" r:id="rId29"/>
    <p:sldId id="304" r:id="rId30"/>
    <p:sldId id="307" r:id="rId31"/>
    <p:sldId id="305" r:id="rId32"/>
    <p:sldId id="306" r:id="rId33"/>
    <p:sldId id="308" r:id="rId34"/>
    <p:sldId id="309" r:id="rId35"/>
    <p:sldId id="420" r:id="rId36"/>
    <p:sldId id="417" r:id="rId37"/>
    <p:sldId id="418" r:id="rId38"/>
    <p:sldId id="393" r:id="rId39"/>
    <p:sldId id="317" r:id="rId40"/>
    <p:sldId id="318" r:id="rId41"/>
    <p:sldId id="409" r:id="rId42"/>
    <p:sldId id="410" r:id="rId43"/>
    <p:sldId id="320" r:id="rId44"/>
    <p:sldId id="321" r:id="rId45"/>
    <p:sldId id="323" r:id="rId46"/>
    <p:sldId id="324" r:id="rId47"/>
    <p:sldId id="325" r:id="rId48"/>
    <p:sldId id="326" r:id="rId49"/>
    <p:sldId id="327"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419" r:id="rId78"/>
    <p:sldId id="422" r:id="rId79"/>
    <p:sldId id="423" r:id="rId80"/>
    <p:sldId id="362" r:id="rId81"/>
    <p:sldId id="363" r:id="rId82"/>
    <p:sldId id="364" r:id="rId83"/>
    <p:sldId id="365" r:id="rId84"/>
    <p:sldId id="366" r:id="rId85"/>
    <p:sldId id="367" r:id="rId86"/>
    <p:sldId id="368" r:id="rId87"/>
    <p:sldId id="369" r:id="rId88"/>
    <p:sldId id="371" r:id="rId89"/>
    <p:sldId id="372" r:id="rId90"/>
    <p:sldId id="373" r:id="rId91"/>
    <p:sldId id="375" r:id="rId92"/>
    <p:sldId id="376" r:id="rId93"/>
    <p:sldId id="377" r:id="rId94"/>
    <p:sldId id="378" r:id="rId95"/>
    <p:sldId id="379" r:id="rId96"/>
    <p:sldId id="380" r:id="rId97"/>
    <p:sldId id="382" r:id="rId98"/>
    <p:sldId id="383" r:id="rId99"/>
    <p:sldId id="384" r:id="rId100"/>
    <p:sldId id="385" r:id="rId101"/>
    <p:sldId id="386" r:id="rId102"/>
    <p:sldId id="387" r:id="rId103"/>
    <p:sldId id="388" r:id="rId104"/>
    <p:sldId id="424" r:id="rId105"/>
    <p:sldId id="425" r:id="rId106"/>
    <p:sldId id="426" r:id="rId107"/>
    <p:sldId id="427"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408" r:id="rId122"/>
    <p:sldId id="428" r:id="rId123"/>
    <p:sldId id="275" r:id="rId124"/>
    <p:sldId id="429" r:id="rId125"/>
    <p:sldId id="259" r:id="rId126"/>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179"/>
    <a:srgbClr val="00A779"/>
    <a:srgbClr val="009688"/>
    <a:srgbClr val="4879BC"/>
    <a:srgbClr val="6DBB35"/>
    <a:srgbClr val="47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3" autoAdjust="0"/>
    <p:restoredTop sz="94622" autoAdjust="0"/>
  </p:normalViewPr>
  <p:slideViewPr>
    <p:cSldViewPr>
      <p:cViewPr varScale="1">
        <p:scale>
          <a:sx n="144" d="100"/>
          <a:sy n="144" d="100"/>
        </p:scale>
        <p:origin x="1092"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2A8867-C46C-46E8-9752-F6D1214EB87F}" type="datetimeFigureOut">
              <a:rPr lang="it-IT" smtClean="0"/>
              <a:pPr/>
              <a:t>09/09/2020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6FD82D-950C-4129-8AA8-D8DC359B7258}" type="slidenum">
              <a:rPr lang="it-IT" smtClean="0"/>
              <a:pPr/>
              <a:t>‹#›</a:t>
            </a:fld>
            <a:endParaRPr lang="it-IT"/>
          </a:p>
        </p:txBody>
      </p:sp>
    </p:spTree>
    <p:extLst>
      <p:ext uri="{BB962C8B-B14F-4D97-AF65-F5344CB8AC3E}">
        <p14:creationId xmlns:p14="http://schemas.microsoft.com/office/powerpoint/2010/main" val="39378457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Title 1"/>
          <p:cNvSpPr>
            <a:spLocks noGrp="1"/>
          </p:cNvSpPr>
          <p:nvPr>
            <p:ph type="ctrTitle"/>
          </p:nvPr>
        </p:nvSpPr>
        <p:spPr>
          <a:xfrm>
            <a:off x="685800" y="3731461"/>
            <a:ext cx="7772400" cy="357065"/>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pic>
        <p:nvPicPr>
          <p:cNvPr id="2"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1484" y="28962"/>
            <a:ext cx="3881032" cy="388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09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3638"/>
            <a:ext cx="7772400" cy="432048"/>
          </a:xfrm>
        </p:spPr>
        <p:txBody>
          <a:bodyPr anchor="b">
            <a:noAutofit/>
          </a:bodyPr>
          <a:lstStyle>
            <a:lvl1pPr>
              <a:lnSpc>
                <a:spcPct val="100000"/>
              </a:lnSpc>
              <a:defRPr sz="2500">
                <a:solidFill>
                  <a:schemeClr val="bg1">
                    <a:lumMod val="50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5"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860396" cy="8603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vl6pPr>
              <a:defRPr/>
            </a:lvl6pPr>
            <a:lvl7pPr>
              <a:defRPr/>
            </a:lvl7pPr>
            <a:lvl8pPr>
              <a:defRPr/>
            </a:lvl8pPr>
            <a:lvl9pPr>
              <a:buFont typeface="Arial" pitchFamily="34" charset="0"/>
              <a:buChar char="•"/>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2500" b="1" kern="1200" dirty="0" smtClean="0">
                <a:solidFill>
                  <a:schemeClr val="bg1">
                    <a:lumMod val="50000"/>
                  </a:schemeClr>
                </a:solidFill>
                <a:effectLst/>
                <a:latin typeface="Open Sans" pitchFamily="34" charset="0"/>
                <a:ea typeface="Open Sans" pitchFamily="34" charset="0"/>
                <a:cs typeface="Open Sans" pitchFamily="34" charset="0"/>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pic>
        <p:nvPicPr>
          <p:cNvPr id="4" name="Picture 2" descr="K:\Progetti CESIE - da 26-11-2013\SAVE\Logo\Logo-SA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4720" y="872198"/>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2871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0"/>
            <a:ext cx="7787208" cy="1200150"/>
          </a:xfrm>
          <a:prstGeom prst="rect">
            <a:avLst/>
          </a:prstGeom>
        </p:spPr>
        <p:txBody>
          <a:bodyPr vert="horz" lIns="91440" tIns="45720" rIns="91440" bIns="45720"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99592" y="1200151"/>
            <a:ext cx="7787208" cy="339447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39" r:id="rId2"/>
    <p:sldLayoutId id="2147483740" r:id="rId3"/>
    <p:sldLayoutId id="2147483741" r:id="rId4"/>
    <p:sldLayoutId id="2147483751" r:id="rId5"/>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ctr" defTabSz="914400" rtl="0" eaLnBrk="1" latinLnBrk="0" hangingPunct="1">
        <a:lnSpc>
          <a:spcPts val="58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lumMod val="50000"/>
              <a:lumOff val="50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portsave.eu/" TargetMode="External"/><Relationship Id="rId2" Type="http://schemas.openxmlformats.org/officeDocument/2006/relationships/hyperlink" Target="mailto:rasa.kreivyte@lsu.l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moodle.sportsave.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3363838"/>
            <a:ext cx="7772400" cy="864095"/>
          </a:xfrm>
        </p:spPr>
        <p:txBody>
          <a:bodyPr/>
          <a:lstStyle/>
          <a:p>
            <a:r>
              <a:rPr lang="es-ES" sz="1600" dirty="0"/>
              <a:t>I. </a:t>
            </a:r>
            <a:r>
              <a:rPr lang="es-ES" sz="1600" dirty="0" smtClean="0"/>
              <a:t>El reconocimiento de la violencia y la exclusión en el deporte </a:t>
            </a:r>
            <a:br>
              <a:rPr lang="es-ES" sz="1600" dirty="0" smtClean="0"/>
            </a:br>
            <a:r>
              <a:rPr lang="es-ES" sz="1600" dirty="0" smtClean="0"/>
              <a:t>y sus características psicosociales </a:t>
            </a:r>
            <a:br>
              <a:rPr lang="es-ES" sz="1600" dirty="0" smtClean="0"/>
            </a:br>
            <a:endParaRPr lang="it-IT" sz="1600" dirty="0">
              <a:solidFill>
                <a:schemeClr val="bg1">
                  <a:lumMod val="50000"/>
                </a:schemeClr>
              </a:solidFill>
            </a:endParaRPr>
          </a:p>
        </p:txBody>
      </p:sp>
      <p:sp>
        <p:nvSpPr>
          <p:cNvPr id="5" name="Titolo 1">
            <a:extLst>
              <a:ext uri="{FF2B5EF4-FFF2-40B4-BE49-F238E27FC236}">
                <a16:creationId xmlns:a16="http://schemas.microsoft.com/office/drawing/2014/main" id="{9664C74A-A4F3-4F00-B3B2-4EDDCFA66590}"/>
              </a:ext>
            </a:extLst>
          </p:cNvPr>
          <p:cNvSpPr txBox="1">
            <a:spLocks/>
          </p:cNvSpPr>
          <p:nvPr/>
        </p:nvSpPr>
        <p:spPr>
          <a:xfrm>
            <a:off x="0" y="918541"/>
            <a:ext cx="7772400" cy="35706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2500" b="1" kern="1200">
                <a:solidFill>
                  <a:schemeClr val="bg1">
                    <a:lumMod val="50000"/>
                  </a:schemeClr>
                </a:solidFill>
                <a:effectLst/>
                <a:latin typeface="Open Sans" pitchFamily="34" charset="0"/>
                <a:ea typeface="Open Sans" pitchFamily="34" charset="0"/>
                <a:cs typeface="Open Sans" pitchFamily="34" charset="0"/>
              </a:defRPr>
            </a:lvl1pPr>
          </a:lstStyle>
          <a:p>
            <a:pPr algn="l"/>
            <a:r>
              <a:rPr lang="hr-HR" sz="1400" b="0" dirty="0"/>
              <a:t>Boris Milavic, PhD</a:t>
            </a:r>
          </a:p>
          <a:p>
            <a:pPr algn="l"/>
            <a:r>
              <a:rPr lang="hr-HR" sz="1400" b="0" dirty="0"/>
              <a:t>Zoran Grgantov, PhD</a:t>
            </a:r>
          </a:p>
          <a:p>
            <a:pPr algn="l"/>
            <a:r>
              <a:rPr lang="hr-HR" sz="1400" b="0" dirty="0"/>
              <a:t>Goran Kuvacic, PhD</a:t>
            </a:r>
          </a:p>
          <a:p>
            <a:pPr algn="l"/>
            <a:r>
              <a:rPr lang="hr-HR" sz="1400" b="0" dirty="0"/>
              <a:t>Doris Matosic, PhD</a:t>
            </a:r>
          </a:p>
          <a:p>
            <a:pPr algn="l"/>
            <a:r>
              <a:rPr lang="hr-HR" sz="1400" b="0" dirty="0"/>
              <a:t>Tea Gutovic, PhD Candidate</a:t>
            </a:r>
          </a:p>
        </p:txBody>
      </p:sp>
      <p:pic>
        <p:nvPicPr>
          <p:cNvPr id="6" name="Picture 4" descr="C:\Users\Alex\Desktop\Loghi progetto\Erasmus+\eu_flag_co_funded_vect_pos_[cmyk]_right-[Convertito].png">
            <a:extLst>
              <a:ext uri="{FF2B5EF4-FFF2-40B4-BE49-F238E27FC236}">
                <a16:creationId xmlns:a16="http://schemas.microsoft.com/office/drawing/2014/main" id="{544FA13C-EBAE-4032-8428-794A671324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C1037AD6-936C-495F-AB14-ED25F02B6416}"/>
              </a:ext>
            </a:extLst>
          </p:cNvPr>
          <p:cNvSpPr txBox="1"/>
          <p:nvPr/>
        </p:nvSpPr>
        <p:spPr>
          <a:xfrm>
            <a:off x="246713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4441870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99592" y="123478"/>
            <a:ext cx="7776864" cy="609399"/>
          </a:xfrm>
        </p:spPr>
        <p:txBody>
          <a:bodyPr>
            <a:normAutofit/>
          </a:bodyPr>
          <a:lstStyle/>
          <a:p>
            <a:pPr algn="l"/>
            <a:r>
              <a:rPr lang="es-ES" sz="1600" dirty="0"/>
              <a:t>Unidad 1.1. Definición de situaciones peligrosas y ambientes peligrosos que derivan en conductas socialmente inapropiadas.</a:t>
            </a:r>
          </a:p>
          <a:p>
            <a:pPr algn="l"/>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9814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3074" name="Picture 2" descr="C:\TEA\P R O J E K T I\SAVE projekt_KIFST\kurikulumi\predavanja\bm\slike\iStock_93301035_MEDIUM-579beb823df78c32768dc9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872" y="1635646"/>
            <a:ext cx="36576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8927" y="1439226"/>
            <a:ext cx="4696067" cy="3108543"/>
          </a:xfrm>
          <a:prstGeom prst="rect">
            <a:avLst/>
          </a:prstGeom>
        </p:spPr>
        <p:txBody>
          <a:bodyPr wrap="square">
            <a:spAutoFit/>
          </a:bodyPr>
          <a:lstStyle/>
          <a:p>
            <a:pPr marL="285750" indent="-285750" algn="just">
              <a:buFont typeface="Wingdings" panose="05000000000000000000" pitchFamily="2" charset="2"/>
              <a:buChar char="§"/>
            </a:pPr>
            <a:r>
              <a:rPr lang="es-ES" sz="1400" dirty="0" smtClean="0">
                <a:solidFill>
                  <a:schemeClr val="bg1">
                    <a:lumMod val="50000"/>
                  </a:schemeClr>
                </a:solidFill>
                <a:latin typeface="Open Sans"/>
              </a:rPr>
              <a:t>Un </a:t>
            </a:r>
            <a:r>
              <a:rPr lang="es-ES" sz="1400" dirty="0">
                <a:solidFill>
                  <a:schemeClr val="bg1">
                    <a:lumMod val="50000"/>
                  </a:schemeClr>
                </a:solidFill>
                <a:latin typeface="Open Sans"/>
              </a:rPr>
              <a:t>moderador se define como una variable "cualitativa (por ejemplo, sexo, raza, clase) o cuantitativa (por ejemplo, nivel de recompensa) que afecta la dirección y / o la fuerza de la relación entre una variable independiente o predictiva y una variable dependiente o de criterio ”(Rivara, Le Menestrel, 2016, </a:t>
            </a:r>
            <a:r>
              <a:rPr lang="es-ES" sz="1400" dirty="0" smtClean="0">
                <a:solidFill>
                  <a:schemeClr val="bg1">
                    <a:lumMod val="50000"/>
                  </a:schemeClr>
                </a:solidFill>
                <a:latin typeface="Open Sans"/>
              </a:rPr>
              <a:t>p.70)</a:t>
            </a:r>
          </a:p>
          <a:p>
            <a:pPr marL="285750" indent="-285750" algn="just">
              <a:buFont typeface="Wingdings" panose="05000000000000000000" pitchFamily="2" charset="2"/>
              <a:buChar char="§"/>
            </a:pPr>
            <a:r>
              <a:rPr lang="es-ES" sz="1400" dirty="0">
                <a:solidFill>
                  <a:schemeClr val="bg1">
                    <a:lumMod val="50000"/>
                  </a:schemeClr>
                </a:solidFill>
                <a:latin typeface="Open Sans"/>
              </a:rPr>
              <a:t>E</a:t>
            </a:r>
            <a:r>
              <a:rPr lang="es-ES" sz="1400" dirty="0" smtClean="0">
                <a:solidFill>
                  <a:schemeClr val="bg1">
                    <a:lumMod val="50000"/>
                  </a:schemeClr>
                </a:solidFill>
                <a:latin typeface="Open Sans"/>
              </a:rPr>
              <a:t>specíficamente</a:t>
            </a:r>
            <a:r>
              <a:rPr lang="es-ES" sz="1400" dirty="0">
                <a:solidFill>
                  <a:schemeClr val="bg1">
                    <a:lumMod val="50000"/>
                  </a:schemeClr>
                </a:solidFill>
                <a:latin typeface="Open Sans"/>
              </a:rPr>
              <a:t>, esos son factores externos que pueden aumentar o disminuir el potencial para el desarrollo de un comportamiento </a:t>
            </a:r>
            <a:r>
              <a:rPr lang="es-ES" sz="1400" dirty="0" smtClean="0">
                <a:solidFill>
                  <a:schemeClr val="bg1">
                    <a:lumMod val="50000"/>
                  </a:schemeClr>
                </a:solidFill>
                <a:latin typeface="Open Sans"/>
              </a:rPr>
              <a:t>violento/exclusivo</a:t>
            </a:r>
          </a:p>
          <a:p>
            <a:pPr marL="285750" indent="-285750" algn="just">
              <a:buFont typeface="Wingdings" panose="05000000000000000000" pitchFamily="2" charset="2"/>
              <a:buChar char="§"/>
            </a:pPr>
            <a:r>
              <a:rPr lang="es-ES" sz="1400" dirty="0">
                <a:solidFill>
                  <a:schemeClr val="bg1">
                    <a:lumMod val="50000"/>
                  </a:schemeClr>
                </a:solidFill>
                <a:latin typeface="Open Sans"/>
              </a:rPr>
              <a:t>p</a:t>
            </a:r>
            <a:r>
              <a:rPr lang="es-ES" sz="1400" dirty="0" smtClean="0">
                <a:solidFill>
                  <a:schemeClr val="bg1">
                    <a:lumMod val="50000"/>
                  </a:schemeClr>
                </a:solidFill>
                <a:latin typeface="Open Sans"/>
              </a:rPr>
              <a:t>or </a:t>
            </a:r>
            <a:r>
              <a:rPr lang="es-ES" sz="1400" dirty="0">
                <a:solidFill>
                  <a:schemeClr val="bg1">
                    <a:lumMod val="50000"/>
                  </a:schemeClr>
                </a:solidFill>
                <a:latin typeface="Open Sans"/>
              </a:rPr>
              <a:t>ejemplo, el sexo como </a:t>
            </a:r>
            <a:r>
              <a:rPr lang="es-ES" sz="1400" dirty="0" smtClean="0">
                <a:solidFill>
                  <a:schemeClr val="bg1">
                    <a:lumMod val="50000"/>
                  </a:schemeClr>
                </a:solidFill>
                <a:latin typeface="Open Sans"/>
              </a:rPr>
              <a:t>moderador-</a:t>
            </a:r>
            <a:endParaRPr lang="es-ES" sz="1400" dirty="0">
              <a:solidFill>
                <a:schemeClr val="bg1">
                  <a:lumMod val="50000"/>
                </a:schemeClr>
              </a:solidFill>
              <a:latin typeface="Open Sans"/>
            </a:endParaRPr>
          </a:p>
          <a:p>
            <a:pPr algn="ctr"/>
            <a:r>
              <a:rPr lang="es-ES" sz="1400" b="1" dirty="0">
                <a:solidFill>
                  <a:schemeClr val="bg1">
                    <a:lumMod val="50000"/>
                  </a:schemeClr>
                </a:solidFill>
                <a:latin typeface="Open Sans"/>
              </a:rPr>
              <a:t>„Las </a:t>
            </a:r>
            <a:r>
              <a:rPr lang="es-ES" sz="1400" dirty="0">
                <a:solidFill>
                  <a:schemeClr val="bg1">
                    <a:lumMod val="50000"/>
                  </a:schemeClr>
                </a:solidFill>
                <a:latin typeface="Open Sans"/>
              </a:rPr>
              <a:t>adolescentes desarrollan síntomas depresivos después de factores estresantes interpersonales; mientras que </a:t>
            </a:r>
            <a:r>
              <a:rPr lang="es-ES" sz="1400" b="1" dirty="0">
                <a:solidFill>
                  <a:schemeClr val="bg1">
                    <a:lumMod val="50000"/>
                  </a:schemeClr>
                </a:solidFill>
                <a:latin typeface="Open Sans"/>
              </a:rPr>
              <a:t>los</a:t>
            </a:r>
            <a:r>
              <a:rPr lang="es-ES" sz="1400" dirty="0">
                <a:solidFill>
                  <a:schemeClr val="bg1">
                    <a:lumMod val="50000"/>
                  </a:schemeClr>
                </a:solidFill>
                <a:latin typeface="Open Sans"/>
              </a:rPr>
              <a:t> adolescentes no lo hacen "</a:t>
            </a:r>
            <a:endParaRPr lang="en-US" sz="1400" dirty="0">
              <a:solidFill>
                <a:schemeClr val="bg1">
                  <a:lumMod val="50000"/>
                </a:schemeClr>
              </a:solidFill>
              <a:latin typeface="Open Sans"/>
            </a:endParaRPr>
          </a:p>
        </p:txBody>
      </p:sp>
      <p:sp>
        <p:nvSpPr>
          <p:cNvPr id="3" name="Rectángulo 2"/>
          <p:cNvSpPr/>
          <p:nvPr/>
        </p:nvSpPr>
        <p:spPr>
          <a:xfrm>
            <a:off x="541047" y="825930"/>
            <a:ext cx="4326826" cy="369332"/>
          </a:xfrm>
          <a:prstGeom prst="rect">
            <a:avLst/>
          </a:prstGeom>
        </p:spPr>
        <p:txBody>
          <a:bodyPr wrap="none">
            <a:spAutoFit/>
          </a:bodyPr>
          <a:lstStyle/>
          <a:p>
            <a:r>
              <a:rPr lang="es-ES" dirty="0">
                <a:solidFill>
                  <a:schemeClr val="bg1">
                    <a:lumMod val="50000"/>
                  </a:schemeClr>
                </a:solidFill>
                <a:latin typeface="Open Sans"/>
              </a:rPr>
              <a:t>¿</a:t>
            </a:r>
            <a:r>
              <a:rPr lang="es-ES" b="1" dirty="0">
                <a:solidFill>
                  <a:schemeClr val="bg1">
                    <a:lumMod val="50000"/>
                  </a:schemeClr>
                </a:solidFill>
                <a:latin typeface="Open Sans"/>
              </a:rPr>
              <a:t>Qué son las variables moderadoras</a:t>
            </a:r>
            <a:r>
              <a:rPr lang="es-ES" b="1" dirty="0"/>
              <a:t>?</a:t>
            </a:r>
          </a:p>
        </p:txBody>
      </p:sp>
    </p:spTree>
    <p:extLst>
      <p:ext uri="{BB962C8B-B14F-4D97-AF65-F5344CB8AC3E}">
        <p14:creationId xmlns:p14="http://schemas.microsoft.com/office/powerpoint/2010/main" val="3413345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4121464632"/>
              </p:ext>
            </p:extLst>
          </p:nvPr>
        </p:nvGraphicFramePr>
        <p:xfrm>
          <a:off x="571472" y="928676"/>
          <a:ext cx="7643866" cy="3071834"/>
        </p:xfrm>
        <a:graphic>
          <a:graphicData uri="http://schemas.openxmlformats.org/drawingml/2006/table">
            <a:tbl>
              <a:tblPr firstRow="1" bandRow="1">
                <a:tableStyleId>{5940675A-B579-460E-94D1-54222C63F5DA}</a:tableStyleId>
              </a:tblPr>
              <a:tblGrid>
                <a:gridCol w="3515346">
                  <a:extLst>
                    <a:ext uri="{9D8B030D-6E8A-4147-A177-3AD203B41FA5}">
                      <a16:colId xmlns:a16="http://schemas.microsoft.com/office/drawing/2014/main" val="20000"/>
                    </a:ext>
                  </a:extLst>
                </a:gridCol>
                <a:gridCol w="1997357">
                  <a:extLst>
                    <a:ext uri="{9D8B030D-6E8A-4147-A177-3AD203B41FA5}">
                      <a16:colId xmlns:a16="http://schemas.microsoft.com/office/drawing/2014/main" val="20001"/>
                    </a:ext>
                  </a:extLst>
                </a:gridCol>
                <a:gridCol w="2131163">
                  <a:extLst>
                    <a:ext uri="{9D8B030D-6E8A-4147-A177-3AD203B41FA5}">
                      <a16:colId xmlns:a16="http://schemas.microsoft.com/office/drawing/2014/main" val="20002"/>
                    </a:ext>
                  </a:extLst>
                </a:gridCol>
              </a:tblGrid>
              <a:tr h="488701">
                <a:tc>
                  <a:txBody>
                    <a:bodyPr/>
                    <a:lstStyle/>
                    <a:p>
                      <a:pPr algn="ctr"/>
                      <a:r>
                        <a:rPr lang="es-ES" sz="1400" b="1" dirty="0" smtClean="0">
                          <a:solidFill>
                            <a:schemeClr val="bg1">
                              <a:lumMod val="50000"/>
                            </a:schemeClr>
                          </a:solidFill>
                          <a:latin typeface="Open Sans"/>
                        </a:rPr>
                        <a:t>Estrategia</a:t>
                      </a:r>
                      <a:endParaRPr lang="hr-HR" sz="1400" b="1" dirty="0">
                        <a:solidFill>
                          <a:schemeClr val="bg1">
                            <a:lumMod val="50000"/>
                          </a:schemeClr>
                        </a:solidFill>
                        <a:latin typeface="Open Sans"/>
                      </a:endParaRPr>
                    </a:p>
                  </a:txBody>
                  <a:tcPr/>
                </a:tc>
                <a:tc>
                  <a:txBody>
                    <a:bodyPr/>
                    <a:lstStyle/>
                    <a:p>
                      <a:pPr algn="ctr"/>
                      <a:r>
                        <a:rPr lang="es-ES" sz="1400" b="1" dirty="0" smtClean="0">
                          <a:solidFill>
                            <a:schemeClr val="bg1">
                              <a:lumMod val="50000"/>
                            </a:schemeClr>
                          </a:solidFill>
                          <a:latin typeface="Open Sans"/>
                        </a:rPr>
                        <a:t>Teórico</a:t>
                      </a:r>
                      <a:endParaRPr lang="hr-HR" sz="1400" b="1" dirty="0">
                        <a:solidFill>
                          <a:schemeClr val="bg1">
                            <a:lumMod val="50000"/>
                          </a:schemeClr>
                        </a:solidFill>
                        <a:latin typeface="Open Sans"/>
                      </a:endParaRPr>
                    </a:p>
                  </a:txBody>
                  <a:tcPr/>
                </a:tc>
                <a:tc>
                  <a:txBody>
                    <a:bodyPr/>
                    <a:lstStyle/>
                    <a:p>
                      <a:pPr algn="ctr"/>
                      <a:r>
                        <a:rPr lang="es-ES" sz="1400" b="1" dirty="0" smtClean="0">
                          <a:solidFill>
                            <a:schemeClr val="bg1">
                              <a:lumMod val="50000"/>
                            </a:schemeClr>
                          </a:solidFill>
                          <a:latin typeface="Open Sans"/>
                        </a:rPr>
                        <a:t>Ejemplo</a:t>
                      </a:r>
                      <a:r>
                        <a:rPr lang="es-ES" sz="1400" b="1" baseline="0" dirty="0" smtClean="0">
                          <a:solidFill>
                            <a:schemeClr val="bg1">
                              <a:lumMod val="50000"/>
                            </a:schemeClr>
                          </a:solidFill>
                          <a:latin typeface="Open Sans"/>
                        </a:rPr>
                        <a:t> de coaching</a:t>
                      </a:r>
                    </a:p>
                  </a:txBody>
                  <a:tcPr/>
                </a:tc>
                <a:extLst>
                  <a:ext uri="{0D108BD9-81ED-4DB2-BD59-A6C34878D82A}">
                    <a16:rowId xmlns:a16="http://schemas.microsoft.com/office/drawing/2014/main" val="10000"/>
                  </a:ext>
                </a:extLst>
              </a:tr>
              <a:tr h="2583133">
                <a:tc>
                  <a:txBody>
                    <a:bodyPr/>
                    <a:lstStyle/>
                    <a:p>
                      <a:r>
                        <a:rPr lang="en-US" sz="1400" dirty="0" smtClean="0">
                          <a:solidFill>
                            <a:schemeClr val="bg1">
                              <a:lumMod val="50000"/>
                            </a:schemeClr>
                          </a:solidFill>
                          <a:latin typeface="Open Sans"/>
                        </a:rPr>
                        <a:t> </a:t>
                      </a:r>
                      <a:r>
                        <a:rPr lang="es-ES" sz="1400" dirty="0" smtClean="0">
                          <a:solidFill>
                            <a:schemeClr val="bg1">
                              <a:lumMod val="50000"/>
                            </a:schemeClr>
                          </a:solidFill>
                          <a:latin typeface="Open Sans"/>
                        </a:rPr>
                        <a:t>Usa un lenguaje corporal efectivo: </a:t>
                      </a:r>
                    </a:p>
                    <a:p>
                      <a:r>
                        <a:rPr lang="es-ES" sz="1400" dirty="0" smtClean="0">
                          <a:solidFill>
                            <a:schemeClr val="bg1">
                              <a:lumMod val="50000"/>
                            </a:schemeClr>
                          </a:solidFill>
                          <a:latin typeface="Open Sans"/>
                        </a:rPr>
                        <a:t> La comunicación no verbal efectiva detiene la mala conducta y reduce la confrontación verbal </a:t>
                      </a:r>
                    </a:p>
                    <a:p>
                      <a:r>
                        <a:rPr lang="es-ES" sz="1400" dirty="0" smtClean="0">
                          <a:solidFill>
                            <a:schemeClr val="bg1">
                              <a:lumMod val="50000"/>
                            </a:schemeClr>
                          </a:solidFill>
                          <a:latin typeface="Open Sans"/>
                        </a:rPr>
                        <a:t> Gestos o signos, pausas, transporte corporal, postura asertiva, proximidad física, contacto visual, expresiones faciales</a:t>
                      </a:r>
                      <a:endParaRPr lang="en-US" sz="1400" dirty="0" smtClean="0">
                        <a:solidFill>
                          <a:schemeClr val="bg1">
                            <a:lumMod val="50000"/>
                          </a:schemeClr>
                        </a:solidFill>
                        <a:latin typeface="Open Sans"/>
                      </a:endParaRPr>
                    </a:p>
                    <a:p>
                      <a:r>
                        <a:rPr lang="en-US" sz="1400" dirty="0" smtClean="0">
                          <a:solidFill>
                            <a:schemeClr val="bg1">
                              <a:lumMod val="50000"/>
                            </a:schemeClr>
                          </a:solidFill>
                          <a:latin typeface="Open Sans"/>
                        </a:rPr>
                        <a:t> </a:t>
                      </a:r>
                    </a:p>
                    <a:p>
                      <a:r>
                        <a:rPr lang="en-US" sz="1400" dirty="0" smtClean="0">
                          <a:solidFill>
                            <a:schemeClr val="bg1">
                              <a:lumMod val="50000"/>
                            </a:schemeClr>
                          </a:solidFill>
                          <a:latin typeface="Open Sans"/>
                        </a:rPr>
                        <a:t> </a:t>
                      </a:r>
                      <a:endParaRPr lang="hr-HR" sz="1400" dirty="0">
                        <a:solidFill>
                          <a:schemeClr val="bg1">
                            <a:lumMod val="50000"/>
                          </a:schemeClr>
                        </a:solidFill>
                        <a:latin typeface="Open Sans"/>
                      </a:endParaRPr>
                    </a:p>
                  </a:txBody>
                  <a:tcPr/>
                </a:tc>
                <a:tc>
                  <a:txBody>
                    <a:bodyPr/>
                    <a:lstStyle/>
                    <a:p>
                      <a:r>
                        <a:rPr lang="en-US" sz="1400" dirty="0" smtClean="0">
                          <a:solidFill>
                            <a:schemeClr val="bg1">
                              <a:lumMod val="50000"/>
                            </a:schemeClr>
                          </a:solidFill>
                          <a:latin typeface="Open Sans"/>
                        </a:rPr>
                        <a:t>Jones (2000) </a:t>
                      </a:r>
                      <a:endParaRPr lang="hr-HR" sz="1400" dirty="0">
                        <a:solidFill>
                          <a:schemeClr val="bg1">
                            <a:lumMod val="50000"/>
                          </a:schemeClr>
                        </a:solidFill>
                        <a:latin typeface="Open Sans"/>
                      </a:endParaRPr>
                    </a:p>
                  </a:txBody>
                  <a:tcPr/>
                </a:tc>
                <a:tc>
                  <a:txBody>
                    <a:bodyPr/>
                    <a:lstStyle/>
                    <a:p>
                      <a:r>
                        <a:rPr lang="es-ES" sz="1400" dirty="0" smtClean="0">
                          <a:solidFill>
                            <a:schemeClr val="bg1">
                              <a:lumMod val="50000"/>
                            </a:schemeClr>
                          </a:solidFill>
                          <a:latin typeface="Open Sans"/>
                        </a:rPr>
                        <a:t>El entrenador mira al atleta y frunce el ceño cuando el atleta muestra un comportamiento inapropiado.</a:t>
                      </a:r>
                      <a:endParaRPr lang="hr-HR" sz="1400" dirty="0">
                        <a:solidFill>
                          <a:schemeClr val="bg1">
                            <a:lumMod val="50000"/>
                          </a:schemeClr>
                        </a:solidFill>
                        <a:latin typeface="Open Sans"/>
                      </a:endParaRPr>
                    </a:p>
                  </a:txBody>
                  <a:tcPr/>
                </a:tc>
                <a:extLst>
                  <a:ext uri="{0D108BD9-81ED-4DB2-BD59-A6C34878D82A}">
                    <a16:rowId xmlns:a16="http://schemas.microsoft.com/office/drawing/2014/main" val="10001"/>
                  </a:ext>
                </a:extLst>
              </a:tr>
            </a:tbl>
          </a:graphicData>
        </a:graphic>
      </p:graphicFrame>
      <p:sp>
        <p:nvSpPr>
          <p:cNvPr id="2" name="Rectángulo 1"/>
          <p:cNvSpPr/>
          <p:nvPr/>
        </p:nvSpPr>
        <p:spPr>
          <a:xfrm>
            <a:off x="654498" y="131222"/>
            <a:ext cx="7560840" cy="523220"/>
          </a:xfrm>
          <a:prstGeom prst="rect">
            <a:avLst/>
          </a:prstGeom>
        </p:spPr>
        <p:txBody>
          <a:bodyPr wrap="square">
            <a:spAutoFit/>
          </a:bodyPr>
          <a:lstStyle/>
          <a:p>
            <a:r>
              <a:rPr lang="es-ES" sz="1400" dirty="0">
                <a:solidFill>
                  <a:schemeClr val="bg1">
                    <a:lumMod val="50000"/>
                  </a:schemeClr>
                </a:solidFill>
                <a:latin typeface="Open Sans"/>
              </a:rPr>
              <a:t>Unidad 4.3. Ejemplos de posibles estrategias de entrenamiento para manejar el comportamiento del atleta</a:t>
            </a:r>
          </a:p>
        </p:txBody>
      </p:sp>
    </p:spTree>
    <p:extLst>
      <p:ext uri="{BB962C8B-B14F-4D97-AF65-F5344CB8AC3E}">
        <p14:creationId xmlns:p14="http://schemas.microsoft.com/office/powerpoint/2010/main" val="377697017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2374376460"/>
              </p:ext>
            </p:extLst>
          </p:nvPr>
        </p:nvGraphicFramePr>
        <p:xfrm>
          <a:off x="928662" y="785800"/>
          <a:ext cx="7100292" cy="3357586"/>
        </p:xfrm>
        <a:graphic>
          <a:graphicData uri="http://schemas.openxmlformats.org/drawingml/2006/table">
            <a:tbl>
              <a:tblPr firstRow="1" bandRow="1">
                <a:tableStyleId>{5940675A-B579-460E-94D1-54222C63F5DA}</a:tableStyleId>
              </a:tblPr>
              <a:tblGrid>
                <a:gridCol w="2556107">
                  <a:extLst>
                    <a:ext uri="{9D8B030D-6E8A-4147-A177-3AD203B41FA5}">
                      <a16:colId xmlns:a16="http://schemas.microsoft.com/office/drawing/2014/main" val="20000"/>
                    </a:ext>
                  </a:extLst>
                </a:gridCol>
                <a:gridCol w="1278051">
                  <a:extLst>
                    <a:ext uri="{9D8B030D-6E8A-4147-A177-3AD203B41FA5}">
                      <a16:colId xmlns:a16="http://schemas.microsoft.com/office/drawing/2014/main" val="20001"/>
                    </a:ext>
                  </a:extLst>
                </a:gridCol>
                <a:gridCol w="3266134">
                  <a:extLst>
                    <a:ext uri="{9D8B030D-6E8A-4147-A177-3AD203B41FA5}">
                      <a16:colId xmlns:a16="http://schemas.microsoft.com/office/drawing/2014/main" val="20002"/>
                    </a:ext>
                  </a:extLst>
                </a:gridCol>
              </a:tblGrid>
              <a:tr h="579017">
                <a:tc>
                  <a:txBody>
                    <a:bodyPr/>
                    <a:lstStyle/>
                    <a:p>
                      <a:pPr algn="ctr"/>
                      <a:r>
                        <a:rPr lang="es-ES" sz="1600" b="1" dirty="0" smtClean="0">
                          <a:solidFill>
                            <a:schemeClr val="bg1">
                              <a:lumMod val="50000"/>
                            </a:schemeClr>
                          </a:solidFill>
                          <a:latin typeface="Open Sans"/>
                        </a:rPr>
                        <a:t>Estrategia</a:t>
                      </a:r>
                      <a:endParaRPr lang="hr-HR" sz="1600" b="1" dirty="0">
                        <a:solidFill>
                          <a:schemeClr val="bg1">
                            <a:lumMod val="50000"/>
                          </a:schemeClr>
                        </a:solidFill>
                        <a:latin typeface="Open Sans"/>
                      </a:endParaRPr>
                    </a:p>
                  </a:txBody>
                  <a:tcPr/>
                </a:tc>
                <a:tc>
                  <a:txBody>
                    <a:bodyPr/>
                    <a:lstStyle/>
                    <a:p>
                      <a:pPr algn="ctr"/>
                      <a:r>
                        <a:rPr lang="es-ES" sz="1600" b="1" dirty="0" smtClean="0">
                          <a:solidFill>
                            <a:schemeClr val="bg1">
                              <a:lumMod val="50000"/>
                            </a:schemeClr>
                          </a:solidFill>
                          <a:latin typeface="Open Sans"/>
                        </a:rPr>
                        <a:t>Teórico</a:t>
                      </a:r>
                      <a:endParaRPr lang="hr-HR" sz="1600" b="1" dirty="0">
                        <a:solidFill>
                          <a:schemeClr val="bg1">
                            <a:lumMod val="50000"/>
                          </a:schemeClr>
                        </a:solidFill>
                        <a:latin typeface="Open Sans"/>
                      </a:endParaRPr>
                    </a:p>
                  </a:txBody>
                  <a:tcPr/>
                </a:tc>
                <a:tc>
                  <a:txBody>
                    <a:bodyPr/>
                    <a:lstStyle/>
                    <a:p>
                      <a:pPr algn="ctr"/>
                      <a:r>
                        <a:rPr lang="es-ES" sz="1600" b="1" dirty="0" smtClean="0">
                          <a:solidFill>
                            <a:schemeClr val="bg1">
                              <a:lumMod val="50000"/>
                            </a:schemeClr>
                          </a:solidFill>
                          <a:latin typeface="Open Sans"/>
                        </a:rPr>
                        <a:t>Ejemplo de coaching</a:t>
                      </a:r>
                    </a:p>
                  </a:txBody>
                  <a:tcPr/>
                </a:tc>
                <a:extLst>
                  <a:ext uri="{0D108BD9-81ED-4DB2-BD59-A6C34878D82A}">
                    <a16:rowId xmlns:a16="http://schemas.microsoft.com/office/drawing/2014/main" val="10000"/>
                  </a:ext>
                </a:extLst>
              </a:tr>
              <a:tr h="1514685">
                <a:tc>
                  <a:txBody>
                    <a:bodyPr/>
                    <a:lstStyle/>
                    <a:p>
                      <a:r>
                        <a:rPr lang="es-ES" sz="1600" dirty="0" smtClean="0">
                          <a:solidFill>
                            <a:schemeClr val="bg1">
                              <a:lumMod val="50000"/>
                            </a:schemeClr>
                          </a:solidFill>
                          <a:latin typeface="Open Sans"/>
                        </a:rPr>
                        <a:t>Usar afirmaciones asertivas para controlar el comportamiento del atleta.</a:t>
                      </a:r>
                      <a:endParaRPr lang="en-US" sz="1600" dirty="0" smtClean="0">
                        <a:solidFill>
                          <a:schemeClr val="bg1">
                            <a:lumMod val="50000"/>
                          </a:schemeClr>
                        </a:solidFill>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Open Sans"/>
                        </a:rPr>
                        <a:t>Rogers (1995) </a:t>
                      </a:r>
                    </a:p>
                    <a:p>
                      <a:endParaRPr lang="hr-HR" sz="1600" dirty="0">
                        <a:solidFill>
                          <a:schemeClr val="bg1">
                            <a:lumMod val="50000"/>
                          </a:schemeClr>
                        </a:solidFill>
                        <a:latin typeface="Open Sans"/>
                      </a:endParaRPr>
                    </a:p>
                  </a:txBody>
                  <a:tcPr/>
                </a:tc>
                <a:tc>
                  <a:txBody>
                    <a:bodyPr/>
                    <a:lstStyle/>
                    <a:p>
                      <a:r>
                        <a:rPr lang="es-ES" sz="1600" dirty="0" smtClean="0">
                          <a:solidFill>
                            <a:schemeClr val="bg1">
                              <a:lumMod val="50000"/>
                            </a:schemeClr>
                          </a:solidFill>
                          <a:latin typeface="Open Sans"/>
                        </a:rPr>
                        <a:t>Jack, estoy decepcionado de ti por usar ese lenguaje. Si sigues hablando así, serás eliminado del juego ".</a:t>
                      </a:r>
                      <a:endParaRPr lang="hr-HR" sz="1600" dirty="0">
                        <a:solidFill>
                          <a:schemeClr val="bg1">
                            <a:lumMod val="50000"/>
                          </a:schemeClr>
                        </a:solidFill>
                        <a:latin typeface="Open Sans"/>
                      </a:endParaRPr>
                    </a:p>
                  </a:txBody>
                  <a:tcPr/>
                </a:tc>
                <a:extLst>
                  <a:ext uri="{0D108BD9-81ED-4DB2-BD59-A6C34878D82A}">
                    <a16:rowId xmlns:a16="http://schemas.microsoft.com/office/drawing/2014/main" val="10001"/>
                  </a:ext>
                </a:extLst>
              </a:tr>
              <a:tr h="1263884">
                <a:tc>
                  <a:txBody>
                    <a:bodyPr/>
                    <a:lstStyle/>
                    <a:p>
                      <a:r>
                        <a:rPr lang="es-ES" sz="1600" dirty="0" smtClean="0">
                          <a:solidFill>
                            <a:schemeClr val="bg1">
                              <a:lumMod val="50000"/>
                            </a:schemeClr>
                          </a:solidFill>
                          <a:latin typeface="Open Sans"/>
                        </a:rPr>
                        <a:t>Usar comunicación verbal positiva para el comportamiento apropiado.</a:t>
                      </a:r>
                      <a:endParaRPr lang="en-US" sz="1600" dirty="0" smtClean="0">
                        <a:solidFill>
                          <a:schemeClr val="bg1">
                            <a:lumMod val="50000"/>
                          </a:schemeClr>
                        </a:solidFill>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Open Sans"/>
                        </a:rPr>
                        <a:t>Jones (2000) </a:t>
                      </a:r>
                      <a:endParaRPr lang="hr-HR" sz="1600" dirty="0">
                        <a:solidFill>
                          <a:schemeClr val="bg1">
                            <a:lumMod val="50000"/>
                          </a:schemeClr>
                        </a:solidFill>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Open Sans"/>
                        </a:rPr>
                        <a:t>Jones (2000) “</a:t>
                      </a:r>
                      <a:r>
                        <a:rPr lang="es-ES" sz="1600" dirty="0" smtClean="0">
                          <a:solidFill>
                            <a:schemeClr val="bg1">
                              <a:lumMod val="50000"/>
                            </a:schemeClr>
                          </a:solidFill>
                          <a:latin typeface="Open Sans"/>
                        </a:rPr>
                        <a:t>Gracias por recoger el equipo, Cooper, realmente aprecio tu ayuda ".</a:t>
                      </a:r>
                      <a:endParaRPr lang="hr-HR" sz="1600" dirty="0">
                        <a:solidFill>
                          <a:schemeClr val="bg1">
                            <a:lumMod val="50000"/>
                          </a:schemeClr>
                        </a:solidFill>
                        <a:latin typeface="Open Sans"/>
                      </a:endParaRPr>
                    </a:p>
                  </a:txBody>
                  <a:tcPr/>
                </a:tc>
                <a:extLst>
                  <a:ext uri="{0D108BD9-81ED-4DB2-BD59-A6C34878D82A}">
                    <a16:rowId xmlns:a16="http://schemas.microsoft.com/office/drawing/2014/main" val="10002"/>
                  </a:ext>
                </a:extLst>
              </a:tr>
            </a:tbl>
          </a:graphicData>
        </a:graphic>
      </p:graphicFrame>
      <p:sp>
        <p:nvSpPr>
          <p:cNvPr id="2" name="Rectángulo 1"/>
          <p:cNvSpPr/>
          <p:nvPr/>
        </p:nvSpPr>
        <p:spPr>
          <a:xfrm>
            <a:off x="712923" y="123478"/>
            <a:ext cx="7531770" cy="523220"/>
          </a:xfrm>
          <a:prstGeom prst="rect">
            <a:avLst/>
          </a:prstGeom>
        </p:spPr>
        <p:txBody>
          <a:bodyPr wrap="square">
            <a:spAutoFit/>
          </a:bodyPr>
          <a:lstStyle/>
          <a:p>
            <a:r>
              <a:rPr lang="es-ES" sz="1400" dirty="0">
                <a:solidFill>
                  <a:schemeClr val="bg1">
                    <a:lumMod val="50000"/>
                  </a:schemeClr>
                </a:solidFill>
                <a:latin typeface="Open Sans"/>
              </a:rPr>
              <a:t>Unidad 4.3. Ejemplos de posibles estrategias de entrenamiento para manejar el comportamiento del atleta</a:t>
            </a:r>
          </a:p>
        </p:txBody>
      </p:sp>
    </p:spTree>
    <p:extLst>
      <p:ext uri="{BB962C8B-B14F-4D97-AF65-F5344CB8AC3E}">
        <p14:creationId xmlns:p14="http://schemas.microsoft.com/office/powerpoint/2010/main" val="49738844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29" y="4381887"/>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339752" y="4381887"/>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3271693171"/>
              </p:ext>
            </p:extLst>
          </p:nvPr>
        </p:nvGraphicFramePr>
        <p:xfrm>
          <a:off x="928662" y="857238"/>
          <a:ext cx="7315745" cy="3286149"/>
        </p:xfrm>
        <a:graphic>
          <a:graphicData uri="http://schemas.openxmlformats.org/drawingml/2006/table">
            <a:tbl>
              <a:tblPr firstRow="1" bandRow="1">
                <a:tableStyleId>{5940675A-B579-460E-94D1-54222C63F5DA}</a:tableStyleId>
              </a:tblPr>
              <a:tblGrid>
                <a:gridCol w="2633669">
                  <a:extLst>
                    <a:ext uri="{9D8B030D-6E8A-4147-A177-3AD203B41FA5}">
                      <a16:colId xmlns:a16="http://schemas.microsoft.com/office/drawing/2014/main" val="20000"/>
                    </a:ext>
                  </a:extLst>
                </a:gridCol>
                <a:gridCol w="1463149">
                  <a:extLst>
                    <a:ext uri="{9D8B030D-6E8A-4147-A177-3AD203B41FA5}">
                      <a16:colId xmlns:a16="http://schemas.microsoft.com/office/drawing/2014/main" val="20001"/>
                    </a:ext>
                  </a:extLst>
                </a:gridCol>
                <a:gridCol w="3218927">
                  <a:extLst>
                    <a:ext uri="{9D8B030D-6E8A-4147-A177-3AD203B41FA5}">
                      <a16:colId xmlns:a16="http://schemas.microsoft.com/office/drawing/2014/main" val="20002"/>
                    </a:ext>
                  </a:extLst>
                </a:gridCol>
              </a:tblGrid>
              <a:tr h="612445">
                <a:tc>
                  <a:txBody>
                    <a:bodyPr/>
                    <a:lstStyle/>
                    <a:p>
                      <a:pPr algn="ctr"/>
                      <a:r>
                        <a:rPr lang="es-ES" sz="1600" b="1" dirty="0" smtClean="0">
                          <a:solidFill>
                            <a:schemeClr val="bg1">
                              <a:lumMod val="50000"/>
                            </a:schemeClr>
                          </a:solidFill>
                          <a:latin typeface="Open Sans"/>
                        </a:rPr>
                        <a:t>Estrategia</a:t>
                      </a:r>
                      <a:endParaRPr lang="hr-HR" sz="1600" b="1" dirty="0">
                        <a:solidFill>
                          <a:schemeClr val="bg1">
                            <a:lumMod val="50000"/>
                          </a:schemeClr>
                        </a:solidFill>
                      </a:endParaRPr>
                    </a:p>
                  </a:txBody>
                  <a:tcPr/>
                </a:tc>
                <a:tc>
                  <a:txBody>
                    <a:bodyPr/>
                    <a:lstStyle/>
                    <a:p>
                      <a:pPr algn="ctr"/>
                      <a:r>
                        <a:rPr lang="es-ES" sz="1600" b="1" dirty="0" smtClean="0">
                          <a:solidFill>
                            <a:schemeClr val="bg1">
                              <a:lumMod val="50000"/>
                            </a:schemeClr>
                          </a:solidFill>
                          <a:latin typeface="Open Sans"/>
                        </a:rPr>
                        <a:t>Teórico</a:t>
                      </a:r>
                      <a:endParaRPr lang="hr-HR" sz="1600" b="1" dirty="0">
                        <a:solidFill>
                          <a:schemeClr val="bg1">
                            <a:lumMod val="50000"/>
                          </a:schemeClr>
                        </a:solidFill>
                      </a:endParaRPr>
                    </a:p>
                  </a:txBody>
                  <a:tcPr/>
                </a:tc>
                <a:tc>
                  <a:txBody>
                    <a:bodyPr/>
                    <a:lstStyle/>
                    <a:p>
                      <a:pPr algn="ctr"/>
                      <a:r>
                        <a:rPr lang="es-ES" sz="1600" b="1" dirty="0" smtClean="0">
                          <a:solidFill>
                            <a:schemeClr val="bg1">
                              <a:lumMod val="50000"/>
                            </a:schemeClr>
                          </a:solidFill>
                          <a:latin typeface="Open Sans"/>
                        </a:rPr>
                        <a:t>Ejemplo de coaching</a:t>
                      </a:r>
                      <a:endParaRPr lang="hr-HR" sz="1600" b="1" dirty="0">
                        <a:solidFill>
                          <a:schemeClr val="bg1">
                            <a:lumMod val="50000"/>
                          </a:schemeClr>
                        </a:solidFill>
                      </a:endParaRPr>
                    </a:p>
                  </a:txBody>
                  <a:tcPr/>
                </a:tc>
                <a:extLst>
                  <a:ext uri="{0D108BD9-81ED-4DB2-BD59-A6C34878D82A}">
                    <a16:rowId xmlns:a16="http://schemas.microsoft.com/office/drawing/2014/main" val="10000"/>
                  </a:ext>
                </a:extLst>
              </a:tr>
              <a:tr h="1336852">
                <a:tc>
                  <a:txBody>
                    <a:bodyPr/>
                    <a:lstStyle/>
                    <a:p>
                      <a:r>
                        <a:rPr lang="es-ES" sz="1600" dirty="0" smtClean="0">
                          <a:solidFill>
                            <a:schemeClr val="bg1">
                              <a:lumMod val="50000"/>
                            </a:schemeClr>
                          </a:solidFill>
                          <a:latin typeface="Open Sans"/>
                        </a:rPr>
                        <a:t>Refuerzo negativo: el comportamiento se fortalece al evitar un resultado negativo.</a:t>
                      </a:r>
                      <a:endParaRPr lang="en-US" sz="1600" dirty="0" smtClean="0">
                        <a:solidFill>
                          <a:schemeClr val="bg1">
                            <a:lumMod val="50000"/>
                          </a:schemeClr>
                        </a:solidFill>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Open Sans"/>
                        </a:rPr>
                        <a:t>Skinner (2002) </a:t>
                      </a:r>
                    </a:p>
                    <a:p>
                      <a:endParaRPr lang="hr-HR" sz="1600" dirty="0">
                        <a:solidFill>
                          <a:schemeClr val="bg1">
                            <a:lumMod val="50000"/>
                          </a:schemeClr>
                        </a:solidFill>
                      </a:endParaRPr>
                    </a:p>
                  </a:txBody>
                  <a:tcPr/>
                </a:tc>
                <a:tc>
                  <a:txBody>
                    <a:bodyPr/>
                    <a:lstStyle/>
                    <a:p>
                      <a:r>
                        <a:rPr lang="es-ES" sz="1600" dirty="0" smtClean="0">
                          <a:solidFill>
                            <a:schemeClr val="bg1">
                              <a:lumMod val="50000"/>
                            </a:schemeClr>
                          </a:solidFill>
                          <a:latin typeface="Open Sans"/>
                        </a:rPr>
                        <a:t>El atleta que espera pacientemente en línea para su turno asegura que no se perderá un turno.</a:t>
                      </a:r>
                      <a:endParaRPr lang="hr-HR" sz="1600" dirty="0">
                        <a:solidFill>
                          <a:schemeClr val="bg1">
                            <a:lumMod val="50000"/>
                          </a:schemeClr>
                        </a:solidFill>
                      </a:endParaRPr>
                    </a:p>
                  </a:txBody>
                  <a:tcPr/>
                </a:tc>
                <a:extLst>
                  <a:ext uri="{0D108BD9-81ED-4DB2-BD59-A6C34878D82A}">
                    <a16:rowId xmlns:a16="http://schemas.microsoft.com/office/drawing/2014/main" val="10001"/>
                  </a:ext>
                </a:extLst>
              </a:tr>
              <a:tr h="1336852">
                <a:tc>
                  <a:txBody>
                    <a:bodyPr/>
                    <a:lstStyle/>
                    <a:p>
                      <a:r>
                        <a:rPr lang="hr-HR" sz="1600" dirty="0" smtClean="0">
                          <a:solidFill>
                            <a:schemeClr val="bg1">
                              <a:lumMod val="50000"/>
                            </a:schemeClr>
                          </a:solidFill>
                        </a:rPr>
                        <a:t>Proporcionar opciones</a:t>
                      </a:r>
                      <a:endParaRPr lang="hr-HR" sz="1600"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Open Sans"/>
                        </a:rPr>
                        <a:t>Rogers (1995) </a:t>
                      </a:r>
                    </a:p>
                    <a:p>
                      <a:endParaRPr lang="hr-HR" sz="1600" dirty="0">
                        <a:solidFill>
                          <a:schemeClr val="bg1">
                            <a:lumMod val="50000"/>
                          </a:schemeClr>
                        </a:solidFill>
                      </a:endParaRPr>
                    </a:p>
                  </a:txBody>
                  <a:tcPr/>
                </a:tc>
                <a:tc>
                  <a:txBody>
                    <a:bodyPr/>
                    <a:lstStyle/>
                    <a:p>
                      <a:r>
                        <a:rPr lang="en-US" sz="1600" dirty="0" smtClean="0">
                          <a:solidFill>
                            <a:schemeClr val="bg1">
                              <a:lumMod val="50000"/>
                            </a:schemeClr>
                          </a:solidFill>
                          <a:latin typeface="Open Sans"/>
                        </a:rPr>
                        <a:t>“</a:t>
                      </a:r>
                      <a:r>
                        <a:rPr lang="es-ES" sz="1600" dirty="0" smtClean="0">
                          <a:solidFill>
                            <a:schemeClr val="bg1">
                              <a:lumMod val="50000"/>
                            </a:schemeClr>
                          </a:solidFill>
                          <a:latin typeface="Open Sans"/>
                        </a:rPr>
                        <a:t>Jasón, si decides no seguir las reglas, se te pedirá que te vayas. Es tu elección."</a:t>
                      </a:r>
                      <a:endParaRPr lang="hr-HR" sz="1600" dirty="0">
                        <a:solidFill>
                          <a:schemeClr val="bg1">
                            <a:lumMod val="50000"/>
                          </a:schemeClr>
                        </a:solidFill>
                      </a:endParaRPr>
                    </a:p>
                  </a:txBody>
                  <a:tcPr/>
                </a:tc>
                <a:extLst>
                  <a:ext uri="{0D108BD9-81ED-4DB2-BD59-A6C34878D82A}">
                    <a16:rowId xmlns:a16="http://schemas.microsoft.com/office/drawing/2014/main" val="10002"/>
                  </a:ext>
                </a:extLst>
              </a:tr>
            </a:tbl>
          </a:graphicData>
        </a:graphic>
      </p:graphicFrame>
      <p:sp>
        <p:nvSpPr>
          <p:cNvPr id="2" name="Rectángulo 1"/>
          <p:cNvSpPr/>
          <p:nvPr/>
        </p:nvSpPr>
        <p:spPr>
          <a:xfrm>
            <a:off x="657110" y="148007"/>
            <a:ext cx="7774013" cy="523220"/>
          </a:xfrm>
          <a:prstGeom prst="rect">
            <a:avLst/>
          </a:prstGeom>
        </p:spPr>
        <p:txBody>
          <a:bodyPr wrap="square">
            <a:spAutoFit/>
          </a:bodyPr>
          <a:lstStyle/>
          <a:p>
            <a:r>
              <a:rPr lang="es-ES" sz="1400" dirty="0">
                <a:solidFill>
                  <a:schemeClr val="bg1">
                    <a:lumMod val="50000"/>
                  </a:schemeClr>
                </a:solidFill>
                <a:latin typeface="Open Sans"/>
              </a:rPr>
              <a:t>Unidad 4.3. Ejemplos de posibles estrategias de entrenamiento para manejar el comportamiento del atleta</a:t>
            </a:r>
          </a:p>
        </p:txBody>
      </p:sp>
    </p:spTree>
    <p:extLst>
      <p:ext uri="{BB962C8B-B14F-4D97-AF65-F5344CB8AC3E}">
        <p14:creationId xmlns:p14="http://schemas.microsoft.com/office/powerpoint/2010/main" val="10251633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92535"/>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45574"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3878799110"/>
              </p:ext>
            </p:extLst>
          </p:nvPr>
        </p:nvGraphicFramePr>
        <p:xfrm>
          <a:off x="428596" y="843558"/>
          <a:ext cx="8143932" cy="3506787"/>
        </p:xfrm>
        <a:graphic>
          <a:graphicData uri="http://schemas.openxmlformats.org/drawingml/2006/table">
            <a:tbl>
              <a:tblPr firstRow="1" bandRow="1">
                <a:tableStyleId>{5940675A-B579-460E-94D1-54222C63F5DA}</a:tableStyleId>
              </a:tblPr>
              <a:tblGrid>
                <a:gridCol w="3676720">
                  <a:extLst>
                    <a:ext uri="{9D8B030D-6E8A-4147-A177-3AD203B41FA5}">
                      <a16:colId xmlns:a16="http://schemas.microsoft.com/office/drawing/2014/main" val="20000"/>
                    </a:ext>
                  </a:extLst>
                </a:gridCol>
                <a:gridCol w="1572993">
                  <a:extLst>
                    <a:ext uri="{9D8B030D-6E8A-4147-A177-3AD203B41FA5}">
                      <a16:colId xmlns:a16="http://schemas.microsoft.com/office/drawing/2014/main" val="20001"/>
                    </a:ext>
                  </a:extLst>
                </a:gridCol>
                <a:gridCol w="2894219">
                  <a:extLst>
                    <a:ext uri="{9D8B030D-6E8A-4147-A177-3AD203B41FA5}">
                      <a16:colId xmlns:a16="http://schemas.microsoft.com/office/drawing/2014/main" val="20002"/>
                    </a:ext>
                  </a:extLst>
                </a:gridCol>
              </a:tblGrid>
              <a:tr h="317575">
                <a:tc>
                  <a:txBody>
                    <a:bodyPr/>
                    <a:lstStyle/>
                    <a:p>
                      <a:pPr algn="ctr"/>
                      <a:r>
                        <a:rPr lang="es-ES" sz="1600" b="1" dirty="0" smtClean="0">
                          <a:solidFill>
                            <a:schemeClr val="bg1">
                              <a:lumMod val="50000"/>
                            </a:schemeClr>
                          </a:solidFill>
                          <a:latin typeface="Open Sans"/>
                        </a:rPr>
                        <a:t>Estrategia</a:t>
                      </a:r>
                      <a:endParaRPr lang="hr-HR" sz="1600" b="1" dirty="0">
                        <a:solidFill>
                          <a:schemeClr val="bg1">
                            <a:lumMod val="50000"/>
                          </a:schemeClr>
                        </a:solidFill>
                      </a:endParaRPr>
                    </a:p>
                  </a:txBody>
                  <a:tcPr/>
                </a:tc>
                <a:tc>
                  <a:txBody>
                    <a:bodyPr/>
                    <a:lstStyle/>
                    <a:p>
                      <a:pPr algn="ctr"/>
                      <a:r>
                        <a:rPr lang="es-ES" sz="1600" b="1" dirty="0" smtClean="0">
                          <a:solidFill>
                            <a:schemeClr val="bg1">
                              <a:lumMod val="50000"/>
                            </a:schemeClr>
                          </a:solidFill>
                          <a:latin typeface="Open Sans"/>
                        </a:rPr>
                        <a:t>Teórico</a:t>
                      </a:r>
                      <a:endParaRPr lang="hr-HR" sz="1600" b="1" dirty="0">
                        <a:solidFill>
                          <a:schemeClr val="bg1">
                            <a:lumMod val="50000"/>
                          </a:schemeClr>
                        </a:solidFill>
                      </a:endParaRPr>
                    </a:p>
                  </a:txBody>
                  <a:tcPr/>
                </a:tc>
                <a:tc>
                  <a:txBody>
                    <a:bodyPr/>
                    <a:lstStyle/>
                    <a:p>
                      <a:pPr algn="ctr"/>
                      <a:r>
                        <a:rPr lang="es-ES" sz="1600" b="1" dirty="0" smtClean="0">
                          <a:solidFill>
                            <a:schemeClr val="bg1">
                              <a:lumMod val="50000"/>
                            </a:schemeClr>
                          </a:solidFill>
                          <a:latin typeface="Open Sans"/>
                        </a:rPr>
                        <a:t>Ejemplo de coaching</a:t>
                      </a:r>
                      <a:endParaRPr lang="hr-HR" sz="1600" b="1" dirty="0">
                        <a:solidFill>
                          <a:schemeClr val="bg1">
                            <a:lumMod val="50000"/>
                          </a:schemeClr>
                        </a:solidFill>
                      </a:endParaRPr>
                    </a:p>
                  </a:txBody>
                  <a:tcPr/>
                </a:tc>
                <a:extLst>
                  <a:ext uri="{0D108BD9-81ED-4DB2-BD59-A6C34878D82A}">
                    <a16:rowId xmlns:a16="http://schemas.microsoft.com/office/drawing/2014/main" val="10000"/>
                  </a:ext>
                </a:extLst>
              </a:tr>
              <a:tr h="1236355">
                <a:tc>
                  <a:txBody>
                    <a:bodyPr/>
                    <a:lstStyle/>
                    <a:p>
                      <a:r>
                        <a:rPr lang="es-ES" sz="1600" dirty="0" smtClean="0">
                          <a:solidFill>
                            <a:schemeClr val="bg1">
                              <a:lumMod val="50000"/>
                            </a:schemeClr>
                          </a:solidFill>
                          <a:latin typeface="Open Sans"/>
                        </a:rPr>
                        <a:t>Utilizar recompensas por buen comportamiento: objetos tangibles y reales que se usan para un comportamiento deseable</a:t>
                      </a:r>
                      <a:endParaRPr lang="en-US" sz="1600" dirty="0" smtClean="0">
                        <a:solidFill>
                          <a:schemeClr val="bg1">
                            <a:lumMod val="50000"/>
                          </a:schemeClr>
                        </a:solidFill>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Open Sans"/>
                        </a:rPr>
                        <a:t>Skinner (2002) </a:t>
                      </a:r>
                    </a:p>
                    <a:p>
                      <a:endParaRPr lang="hr-HR" sz="1600" dirty="0">
                        <a:solidFill>
                          <a:schemeClr val="bg1">
                            <a:lumMod val="50000"/>
                          </a:schemeClr>
                        </a:solidFill>
                      </a:endParaRPr>
                    </a:p>
                  </a:txBody>
                  <a:tcPr/>
                </a:tc>
                <a:tc>
                  <a:txBody>
                    <a:bodyPr/>
                    <a:lstStyle/>
                    <a:p>
                      <a:r>
                        <a:rPr lang="es-ES" sz="1600" dirty="0" smtClean="0">
                          <a:solidFill>
                            <a:schemeClr val="bg1">
                              <a:lumMod val="50000"/>
                            </a:schemeClr>
                          </a:solidFill>
                          <a:latin typeface="Open Sans"/>
                        </a:rPr>
                        <a:t>Los entrenadores pueden recompensar a los atletas jóvenes con un certificado por usar modales o exhibirse continuamente de manera apropiada</a:t>
                      </a:r>
                      <a:endParaRPr lang="hr-HR" sz="1600" dirty="0">
                        <a:solidFill>
                          <a:schemeClr val="bg1">
                            <a:lumMod val="50000"/>
                          </a:schemeClr>
                        </a:solidFill>
                      </a:endParaRPr>
                    </a:p>
                  </a:txBody>
                  <a:tcPr/>
                </a:tc>
                <a:extLst>
                  <a:ext uri="{0D108BD9-81ED-4DB2-BD59-A6C34878D82A}">
                    <a16:rowId xmlns:a16="http://schemas.microsoft.com/office/drawing/2014/main" val="10001"/>
                  </a:ext>
                </a:extLst>
              </a:tr>
              <a:tr h="1617027">
                <a:tc>
                  <a:txBody>
                    <a:bodyPr/>
                    <a:lstStyle/>
                    <a:p>
                      <a:r>
                        <a:rPr lang="es-ES" sz="1600" dirty="0" smtClean="0">
                          <a:solidFill>
                            <a:schemeClr val="bg1">
                              <a:lumMod val="50000"/>
                            </a:schemeClr>
                          </a:solidFill>
                          <a:latin typeface="Open Sans"/>
                        </a:rPr>
                        <a:t>Ambiente amable y respetuoso que satisface las necesidades de educación. Si se muestra educación, los atletas mostrarán comportamientos afectuosos hacia los demás.</a:t>
                      </a:r>
                      <a:endParaRPr lang="en-US" sz="1600" dirty="0" smtClean="0">
                        <a:solidFill>
                          <a:schemeClr val="bg1">
                            <a:lumMod val="50000"/>
                          </a:schemeClr>
                        </a:solidFill>
                        <a:latin typeface="Open Sans"/>
                      </a:endParaRPr>
                    </a:p>
                  </a:txBody>
                  <a:tcPr/>
                </a:tc>
                <a:tc>
                  <a:txBody>
                    <a:bodyPr/>
                    <a:lstStyle/>
                    <a:p>
                      <a:r>
                        <a:rPr lang="en-US" sz="1600" dirty="0" smtClean="0">
                          <a:solidFill>
                            <a:schemeClr val="bg1">
                              <a:lumMod val="50000"/>
                            </a:schemeClr>
                          </a:solidFill>
                          <a:latin typeface="Open Sans"/>
                        </a:rPr>
                        <a:t>Maslow (1970</a:t>
                      </a:r>
                      <a:r>
                        <a:rPr lang="hr-HR" sz="1600" dirty="0" smtClean="0">
                          <a:solidFill>
                            <a:schemeClr val="bg1">
                              <a:lumMod val="50000"/>
                            </a:schemeClr>
                          </a:solidFill>
                        </a:rPr>
                        <a:t>)</a:t>
                      </a:r>
                      <a:endParaRPr lang="hr-HR" sz="1600" dirty="0">
                        <a:solidFill>
                          <a:schemeClr val="bg1">
                            <a:lumMod val="50000"/>
                          </a:schemeClr>
                        </a:solidFill>
                      </a:endParaRPr>
                    </a:p>
                  </a:txBody>
                  <a:tcPr/>
                </a:tc>
                <a:tc>
                  <a:txBody>
                    <a:bodyPr/>
                    <a:lstStyle/>
                    <a:p>
                      <a:r>
                        <a:rPr lang="es-ES" sz="1600" dirty="0" smtClean="0">
                          <a:solidFill>
                            <a:schemeClr val="bg1">
                              <a:lumMod val="50000"/>
                            </a:schemeClr>
                          </a:solidFill>
                          <a:latin typeface="Open Sans"/>
                        </a:rPr>
                        <a:t>El entrenador debe ser un ejemplo a seguir, usando modales y mostrando respeto a los atletas si se espera que los atletas hagan lo mismo a cambio.</a:t>
                      </a:r>
                      <a:endParaRPr lang="hr-HR" sz="1600" dirty="0">
                        <a:solidFill>
                          <a:schemeClr val="bg1">
                            <a:lumMod val="50000"/>
                          </a:schemeClr>
                        </a:solidFill>
                      </a:endParaRPr>
                    </a:p>
                  </a:txBody>
                  <a:tcPr/>
                </a:tc>
                <a:extLst>
                  <a:ext uri="{0D108BD9-81ED-4DB2-BD59-A6C34878D82A}">
                    <a16:rowId xmlns:a16="http://schemas.microsoft.com/office/drawing/2014/main" val="10002"/>
                  </a:ext>
                </a:extLst>
              </a:tr>
            </a:tbl>
          </a:graphicData>
        </a:graphic>
      </p:graphicFrame>
      <p:sp>
        <p:nvSpPr>
          <p:cNvPr id="2" name="Rectángulo 1"/>
          <p:cNvSpPr/>
          <p:nvPr/>
        </p:nvSpPr>
        <p:spPr>
          <a:xfrm>
            <a:off x="827584" y="70459"/>
            <a:ext cx="7272808" cy="523220"/>
          </a:xfrm>
          <a:prstGeom prst="rect">
            <a:avLst/>
          </a:prstGeom>
        </p:spPr>
        <p:txBody>
          <a:bodyPr wrap="square">
            <a:spAutoFit/>
          </a:bodyPr>
          <a:lstStyle/>
          <a:p>
            <a:r>
              <a:rPr lang="es-ES" sz="1400" dirty="0">
                <a:solidFill>
                  <a:schemeClr val="bg1">
                    <a:lumMod val="50000"/>
                  </a:schemeClr>
                </a:solidFill>
                <a:latin typeface="Open Sans"/>
              </a:rPr>
              <a:t>Unidad 4.3. Ejemplos de posibles estrategias de entrenamiento para manejar el comportamiento del atleta</a:t>
            </a:r>
          </a:p>
        </p:txBody>
      </p:sp>
    </p:spTree>
    <p:extLst>
      <p:ext uri="{BB962C8B-B14F-4D97-AF65-F5344CB8AC3E}">
        <p14:creationId xmlns:p14="http://schemas.microsoft.com/office/powerpoint/2010/main" val="34352204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969E57E-D235-4830-ADA6-993A0199924A}"/>
              </a:ext>
            </a:extLst>
          </p:cNvPr>
          <p:cNvSpPr>
            <a:spLocks noGrp="1"/>
          </p:cNvSpPr>
          <p:nvPr>
            <p:ph type="subTitle" idx="1"/>
          </p:nvPr>
        </p:nvSpPr>
        <p:spPr>
          <a:xfrm>
            <a:off x="971601" y="195486"/>
            <a:ext cx="7776864" cy="360363"/>
          </a:xfrm>
        </p:spPr>
        <p:txBody>
          <a:bodyPr rtlCol="0">
            <a:noAutofit/>
          </a:bodyPr>
          <a:lstStyle/>
          <a:p>
            <a:pPr algn="l"/>
            <a:r>
              <a:rPr lang="es-ES" sz="1500" b="1" dirty="0"/>
              <a:t>Unidad 4. Estrategias según factores situacionales.</a:t>
            </a:r>
            <a:endParaRPr lang="lt-LT" sz="1500" b="1" dirty="0" smtClean="0"/>
          </a:p>
          <a:p>
            <a:pPr eaLnBrk="1" hangingPunct="1">
              <a:defRPr/>
            </a:pPr>
            <a:endParaRPr lang="en-US" altLang="en-US" sz="1400" dirty="0">
              <a:solidFill>
                <a:schemeClr val="tx1">
                  <a:lumMod val="50000"/>
                  <a:lumOff val="50000"/>
                </a:schemeClr>
              </a:solidFill>
              <a:latin typeface="Open Sans"/>
              <a:ea typeface="Open Sans"/>
              <a:cs typeface="Open Sans"/>
            </a:endParaRPr>
          </a:p>
          <a:p>
            <a:pPr eaLnBrk="1" fontAlgn="auto" hangingPunct="1">
              <a:spcAft>
                <a:spcPts val="0"/>
              </a:spcAft>
              <a:defRPr/>
            </a:pPr>
            <a:endParaRPr lang="lt-LT" sz="1400"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74260" y="4443958"/>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id="{5BA2D83B-E34E-42B4-9917-DD453E283EE5}"/>
              </a:ext>
            </a:extLst>
          </p:cNvPr>
          <p:cNvSpPr txBox="1"/>
          <p:nvPr/>
        </p:nvSpPr>
        <p:spPr>
          <a:xfrm>
            <a:off x="2412753" y="4474343"/>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327554" y="762409"/>
            <a:ext cx="6400800" cy="609600"/>
          </a:xfrm>
          <a:prstGeom prst="rect">
            <a:avLst/>
          </a:prstGeom>
          <a:noFill/>
          <a:ln w="9525">
            <a:noFill/>
            <a:miter lim="800000"/>
            <a:headEnd/>
            <a:tailEnd/>
          </a:ln>
        </p:spPr>
        <p:txBody>
          <a:bodyPr/>
          <a:lstStyle/>
          <a:p>
            <a:pPr algn="ctr">
              <a:spcBef>
                <a:spcPct val="20000"/>
              </a:spcBef>
            </a:pPr>
            <a:r>
              <a:rPr lang="es-ES" altLang="en-US" sz="2400" b="1" dirty="0">
                <a:solidFill>
                  <a:srgbClr val="898989"/>
                </a:solidFill>
                <a:latin typeface="Open Sans"/>
                <a:ea typeface="Open Sans"/>
                <a:cs typeface="Open Sans"/>
              </a:rPr>
              <a:t>Sección de </a:t>
            </a:r>
            <a:r>
              <a:rPr lang="es-ES" altLang="en-US" sz="2400" b="1" dirty="0" smtClean="0">
                <a:solidFill>
                  <a:srgbClr val="898989"/>
                </a:solidFill>
                <a:latin typeface="Open Sans"/>
                <a:ea typeface="Open Sans"/>
                <a:cs typeface="Open Sans"/>
              </a:rPr>
              <a:t>conocimiento/Tareas </a:t>
            </a:r>
            <a:r>
              <a:rPr lang="es-ES" altLang="en-US" sz="2400" b="1" dirty="0">
                <a:solidFill>
                  <a:srgbClr val="898989"/>
                </a:solidFill>
                <a:latin typeface="Open Sans"/>
                <a:ea typeface="Open Sans"/>
                <a:cs typeface="Open Sans"/>
              </a:rPr>
              <a:t>de estudio.</a:t>
            </a:r>
            <a:endParaRPr lang="en-US" altLang="en-US" sz="2400" b="1" dirty="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755576" y="1339850"/>
            <a:ext cx="7200800"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sz="1800" dirty="0">
              <a:solidFill>
                <a:srgbClr val="7F7F7F"/>
              </a:solidFill>
            </a:endParaRPr>
          </a:p>
        </p:txBody>
      </p:sp>
      <p:sp>
        <p:nvSpPr>
          <p:cNvPr id="2" name="Rectángulo 1"/>
          <p:cNvSpPr/>
          <p:nvPr/>
        </p:nvSpPr>
        <p:spPr>
          <a:xfrm>
            <a:off x="1187624" y="1651172"/>
            <a:ext cx="6540730" cy="2357568"/>
          </a:xfrm>
          <a:prstGeom prst="rect">
            <a:avLst/>
          </a:prstGeom>
        </p:spPr>
        <p:txBody>
          <a:bodyPr wrap="square">
            <a:spAutoFit/>
          </a:bodyPr>
          <a:lstStyle/>
          <a:p>
            <a:pPr marL="285750" lvl="0" indent="-285750" algn="just">
              <a:spcBef>
                <a:spcPct val="20000"/>
              </a:spcBef>
              <a:buFont typeface="Wingdings" panose="05000000000000000000" pitchFamily="2" charset="2"/>
              <a:buChar char="§"/>
              <a:defRPr/>
            </a:pPr>
            <a:r>
              <a:rPr lang="es-ES" sz="1600" dirty="0">
                <a:solidFill>
                  <a:prstClr val="black">
                    <a:tint val="75000"/>
                  </a:prstClr>
                </a:solidFill>
                <a:latin typeface="Open Sans" pitchFamily="34" charset="0"/>
              </a:rPr>
              <a:t>Usando las pautas en las páginas. 96-99 en un artículo de Harris-</a:t>
            </a:r>
            <a:r>
              <a:rPr lang="es-ES" sz="1600" dirty="0" err="1">
                <a:solidFill>
                  <a:prstClr val="black">
                    <a:tint val="75000"/>
                  </a:prstClr>
                </a:solidFill>
                <a:latin typeface="Open Sans" pitchFamily="34" charset="0"/>
              </a:rPr>
              <a:t>Reeves</a:t>
            </a:r>
            <a:r>
              <a:rPr lang="es-ES" sz="1600" dirty="0">
                <a:solidFill>
                  <a:prstClr val="black">
                    <a:tint val="75000"/>
                  </a:prstClr>
                </a:solidFill>
                <a:latin typeface="Open Sans" pitchFamily="34" charset="0"/>
              </a:rPr>
              <a:t>, B. E., </a:t>
            </a:r>
            <a:r>
              <a:rPr lang="es-ES" sz="1600" dirty="0" err="1">
                <a:solidFill>
                  <a:prstClr val="black">
                    <a:tint val="75000"/>
                  </a:prstClr>
                </a:solidFill>
                <a:latin typeface="Open Sans" pitchFamily="34" charset="0"/>
              </a:rPr>
              <a:t>Skinner</a:t>
            </a:r>
            <a:r>
              <a:rPr lang="es-ES" sz="1600" dirty="0">
                <a:solidFill>
                  <a:prstClr val="black">
                    <a:tint val="75000"/>
                  </a:prstClr>
                </a:solidFill>
                <a:latin typeface="Open Sans" pitchFamily="34" charset="0"/>
              </a:rPr>
              <a:t>, J., </a:t>
            </a:r>
            <a:r>
              <a:rPr lang="es-ES" sz="1600" dirty="0" err="1">
                <a:solidFill>
                  <a:prstClr val="black">
                    <a:tint val="75000"/>
                  </a:prstClr>
                </a:solidFill>
                <a:latin typeface="Open Sans" pitchFamily="34" charset="0"/>
              </a:rPr>
              <a:t>Milburn</a:t>
            </a:r>
            <a:r>
              <a:rPr lang="es-ES" sz="1600" dirty="0">
                <a:solidFill>
                  <a:prstClr val="black">
                    <a:tint val="75000"/>
                  </a:prstClr>
                </a:solidFill>
                <a:latin typeface="Open Sans" pitchFamily="34" charset="0"/>
              </a:rPr>
              <a:t>, P., y </a:t>
            </a:r>
            <a:r>
              <a:rPr lang="es-ES" sz="1600" dirty="0" err="1">
                <a:solidFill>
                  <a:prstClr val="black">
                    <a:tint val="75000"/>
                  </a:prstClr>
                </a:solidFill>
                <a:latin typeface="Open Sans" pitchFamily="34" charset="0"/>
              </a:rPr>
              <a:t>Reddan</a:t>
            </a:r>
            <a:r>
              <a:rPr lang="es-ES" sz="1600" dirty="0">
                <a:solidFill>
                  <a:prstClr val="black">
                    <a:tint val="75000"/>
                  </a:prstClr>
                </a:solidFill>
                <a:latin typeface="Open Sans" pitchFamily="34" charset="0"/>
              </a:rPr>
              <a:t>, G. (2013). Aplicación de estrategias de gestión de la conducta en un contexto de entrenamiento deportivo. Revista de Educación de Coaching, 6 (2), 87-102. cada </a:t>
            </a:r>
            <a:r>
              <a:rPr lang="es-ES" sz="1600" dirty="0" smtClean="0">
                <a:solidFill>
                  <a:prstClr val="black">
                    <a:tint val="75000"/>
                  </a:prstClr>
                </a:solidFill>
                <a:latin typeface="Open Sans" pitchFamily="34" charset="0"/>
              </a:rPr>
              <a:t>entrenador/alumno </a:t>
            </a:r>
            <a:r>
              <a:rPr lang="es-ES" sz="1600" dirty="0">
                <a:solidFill>
                  <a:prstClr val="black">
                    <a:tint val="75000"/>
                  </a:prstClr>
                </a:solidFill>
                <a:latin typeface="Open Sans" pitchFamily="34" charset="0"/>
              </a:rPr>
              <a:t>debe crear un plan para aplicar estrategias en el proceso de capacitación (en una o varias sesiones de capacitación)</a:t>
            </a:r>
          </a:p>
          <a:p>
            <a:pPr marL="285750" lvl="0" indent="-285750" algn="just">
              <a:spcBef>
                <a:spcPct val="20000"/>
              </a:spcBef>
              <a:buFont typeface="Wingdings" panose="05000000000000000000" pitchFamily="2" charset="2"/>
              <a:buChar char="§"/>
              <a:defRPr/>
            </a:pPr>
            <a:r>
              <a:rPr lang="es-ES" sz="1600" dirty="0" smtClean="0">
                <a:solidFill>
                  <a:prstClr val="black">
                    <a:tint val="75000"/>
                  </a:prstClr>
                </a:solidFill>
                <a:latin typeface="Open Sans" pitchFamily="34" charset="0"/>
              </a:rPr>
              <a:t>Escribe </a:t>
            </a:r>
            <a:r>
              <a:rPr lang="es-ES" sz="1600" dirty="0">
                <a:solidFill>
                  <a:prstClr val="black">
                    <a:tint val="75000"/>
                  </a:prstClr>
                </a:solidFill>
                <a:latin typeface="Open Sans" pitchFamily="34" charset="0"/>
              </a:rPr>
              <a:t>un ensayo con su plan de no más de 2 páginas, con ejemplos específicos para cada una de las estrategias.</a:t>
            </a:r>
            <a:endParaRPr lang="en-US" sz="1600" dirty="0">
              <a:solidFill>
                <a:prstClr val="black">
                  <a:tint val="75000"/>
                </a:prstClr>
              </a:solidFill>
              <a:latin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539552" y="3579862"/>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s-ES" sz="1800" dirty="0"/>
              <a:t>FIN DE LA UNIDAD 4</a:t>
            </a:r>
            <a:endParaRPr lang="en-US" sz="1800" dirty="0"/>
          </a:p>
        </p:txBody>
      </p:sp>
      <p:sp>
        <p:nvSpPr>
          <p:cNvPr id="3" name="Title 1">
            <a:extLst>
              <a:ext uri="{FF2B5EF4-FFF2-40B4-BE49-F238E27FC236}">
                <a16:creationId xmlns:a16="http://schemas.microsoft.com/office/drawing/2014/main"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611560" y="3435846"/>
            <a:ext cx="7772400" cy="643632"/>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smtClean="0"/>
              <a:t/>
            </a:r>
            <a:br>
              <a:rPr lang="hr-HR" dirty="0" smtClean="0"/>
            </a:br>
            <a:r>
              <a:rPr lang="hr-HR" dirty="0" smtClean="0"/>
              <a:t/>
            </a:r>
            <a:br>
              <a:rPr lang="hr-HR" dirty="0" smtClean="0"/>
            </a:br>
            <a:r>
              <a:rPr lang="lt-LT" sz="1800" dirty="0" smtClean="0"/>
              <a:t/>
            </a:r>
            <a:br>
              <a:rPr lang="lt-LT" sz="1800" dirty="0" smtClean="0"/>
            </a:br>
            <a:r>
              <a:rPr lang="lt-LT" sz="1800" dirty="0" smtClean="0"/>
              <a:t/>
            </a:r>
            <a:br>
              <a:rPr lang="lt-LT" sz="1800" dirty="0" smtClean="0"/>
            </a:br>
            <a:r>
              <a:rPr lang="en-US" dirty="0"/>
              <a:t/>
            </a:r>
            <a:br>
              <a:rPr lang="en-US" dirty="0"/>
            </a:br>
            <a:r>
              <a:rPr lang="es-ES" sz="1800" dirty="0"/>
              <a:t>Unidad 5. Comunicación con la víctima </a:t>
            </a:r>
            <a:r>
              <a:rPr lang="es-ES" sz="1800" dirty="0" smtClean="0"/>
              <a:t>, </a:t>
            </a:r>
            <a:r>
              <a:rPr lang="es-ES" sz="1800" dirty="0"/>
              <a:t>el agresor y manejo de emociones </a:t>
            </a:r>
            <a:r>
              <a:rPr lang="es-ES" sz="1800" dirty="0" smtClean="0"/>
              <a:t>negativas</a:t>
            </a:r>
            <a:endParaRPr lang="en-US" dirty="0"/>
          </a:p>
        </p:txBody>
      </p:sp>
      <p:sp>
        <p:nvSpPr>
          <p:cNvPr id="3" name="Title 1">
            <a:extLst>
              <a:ext uri="{FF2B5EF4-FFF2-40B4-BE49-F238E27FC236}">
                <a16:creationId xmlns:a16="http://schemas.microsoft.com/office/drawing/2014/main"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156340543"/>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95486"/>
            <a:ext cx="7560840" cy="432048"/>
          </a:xfrm>
        </p:spPr>
        <p:txBody>
          <a:bodyPr>
            <a:noAutofit/>
          </a:bodyPr>
          <a:lstStyle/>
          <a:p>
            <a:pPr algn="l"/>
            <a:r>
              <a:rPr lang="es-ES" sz="1400" dirty="0"/>
              <a:t>Unidad 5. Comunicación con la víctima y el agresor y manejo de emociones negativas</a:t>
            </a:r>
            <a:r>
              <a:rPr lang="es-ES" sz="1500" dirty="0"/>
              <a:t>.</a:t>
            </a:r>
            <a:endParaRPr lang="en-US" sz="1500" dirty="0" smtClean="0"/>
          </a:p>
          <a:p>
            <a:pPr algn="l"/>
            <a:endParaRPr lang="en-US" sz="15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44578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282410" y="4457425"/>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800" b="1" dirty="0" smtClean="0">
              <a:solidFill>
                <a:schemeClr val="tx1"/>
              </a:solidFill>
            </a:endParaRPr>
          </a:p>
          <a:p>
            <a:pPr algn="l"/>
            <a:endParaRPr lang="en-US" sz="1800" dirty="0"/>
          </a:p>
        </p:txBody>
      </p:sp>
      <p:sp>
        <p:nvSpPr>
          <p:cNvPr id="9" name="Pravokutnik 8"/>
          <p:cNvSpPr/>
          <p:nvPr/>
        </p:nvSpPr>
        <p:spPr>
          <a:xfrm>
            <a:off x="1457654" y="931251"/>
            <a:ext cx="6336704" cy="369332"/>
          </a:xfrm>
          <a:prstGeom prst="rect">
            <a:avLst/>
          </a:prstGeom>
        </p:spPr>
        <p:txBody>
          <a:bodyPr wrap="square">
            <a:spAutoFit/>
          </a:bodyPr>
          <a:lstStyle/>
          <a:p>
            <a:pPr lvl="0" algn="ctr">
              <a:spcBef>
                <a:spcPct val="20000"/>
              </a:spcBef>
            </a:pPr>
            <a:r>
              <a:rPr lang="hr-HR" b="1" dirty="0" smtClean="0">
                <a:solidFill>
                  <a:prstClr val="black">
                    <a:tint val="75000"/>
                  </a:prstClr>
                </a:solidFill>
                <a:latin typeface="Open Sans" pitchFamily="34" charset="0"/>
              </a:rPr>
              <a:t>Conten</a:t>
            </a:r>
            <a:r>
              <a:rPr lang="es-ES" b="1" dirty="0" smtClean="0">
                <a:solidFill>
                  <a:prstClr val="black">
                    <a:tint val="75000"/>
                  </a:prstClr>
                </a:solidFill>
                <a:latin typeface="Open Sans" pitchFamily="34" charset="0"/>
              </a:rPr>
              <a:t>ido</a:t>
            </a:r>
            <a:endParaRPr lang="lt-LT" b="1" dirty="0">
              <a:solidFill>
                <a:prstClr val="black">
                  <a:tint val="75000"/>
                </a:prstClr>
              </a:solidFill>
            </a:endParaRPr>
          </a:p>
        </p:txBody>
      </p:sp>
      <p:sp>
        <p:nvSpPr>
          <p:cNvPr id="2" name="Rectángulo 1"/>
          <p:cNvSpPr/>
          <p:nvPr/>
        </p:nvSpPr>
        <p:spPr>
          <a:xfrm>
            <a:off x="1547664" y="1885939"/>
            <a:ext cx="5850396" cy="1754326"/>
          </a:xfrm>
          <a:prstGeom prst="rect">
            <a:avLst/>
          </a:prstGeom>
        </p:spPr>
        <p:txBody>
          <a:bodyPr wrap="square">
            <a:spAutoFit/>
          </a:bodyPr>
          <a:lstStyle/>
          <a:p>
            <a:r>
              <a:rPr lang="es-ES" b="1" dirty="0">
                <a:solidFill>
                  <a:schemeClr val="bg1">
                    <a:lumMod val="50000"/>
                  </a:schemeClr>
                </a:solidFill>
                <a:latin typeface="Open Sans"/>
              </a:rPr>
              <a:t>Unidad 5.1</a:t>
            </a:r>
            <a:r>
              <a:rPr lang="es-ES" dirty="0">
                <a:solidFill>
                  <a:schemeClr val="bg1">
                    <a:lumMod val="50000"/>
                  </a:schemeClr>
                </a:solidFill>
                <a:latin typeface="Open Sans"/>
              </a:rPr>
              <a:t>. </a:t>
            </a:r>
            <a:endParaRPr lang="es-ES" dirty="0" smtClean="0">
              <a:solidFill>
                <a:schemeClr val="bg1">
                  <a:lumMod val="50000"/>
                </a:schemeClr>
              </a:solidFill>
              <a:latin typeface="Open Sans"/>
            </a:endParaRPr>
          </a:p>
          <a:p>
            <a:r>
              <a:rPr lang="es-ES" dirty="0" smtClean="0">
                <a:solidFill>
                  <a:schemeClr val="bg1">
                    <a:lumMod val="50000"/>
                  </a:schemeClr>
                </a:solidFill>
                <a:latin typeface="Open Sans"/>
              </a:rPr>
              <a:t>Estrategias </a:t>
            </a:r>
            <a:r>
              <a:rPr lang="es-ES" dirty="0">
                <a:solidFill>
                  <a:schemeClr val="bg1">
                    <a:lumMod val="50000"/>
                  </a:schemeClr>
                </a:solidFill>
                <a:latin typeface="Open Sans"/>
              </a:rPr>
              <a:t>para enfrentar los incidentes de </a:t>
            </a:r>
            <a:r>
              <a:rPr lang="es-ES" dirty="0" err="1">
                <a:solidFill>
                  <a:schemeClr val="bg1">
                    <a:lumMod val="50000"/>
                  </a:schemeClr>
                </a:solidFill>
                <a:latin typeface="Open Sans"/>
              </a:rPr>
              <a:t>bullying</a:t>
            </a:r>
            <a:r>
              <a:rPr lang="es-ES" dirty="0">
                <a:solidFill>
                  <a:schemeClr val="bg1">
                    <a:lumMod val="50000"/>
                  </a:schemeClr>
                </a:solidFill>
                <a:latin typeface="Open Sans"/>
              </a:rPr>
              <a:t>.</a:t>
            </a:r>
          </a:p>
          <a:p>
            <a:endParaRPr lang="es-ES" dirty="0">
              <a:solidFill>
                <a:schemeClr val="bg1">
                  <a:lumMod val="50000"/>
                </a:schemeClr>
              </a:solidFill>
              <a:latin typeface="Open Sans"/>
            </a:endParaRPr>
          </a:p>
          <a:p>
            <a:r>
              <a:rPr lang="es-ES" b="1" dirty="0">
                <a:solidFill>
                  <a:schemeClr val="bg1">
                    <a:lumMod val="50000"/>
                  </a:schemeClr>
                </a:solidFill>
                <a:latin typeface="Open Sans"/>
              </a:rPr>
              <a:t>Unidad 5.2</a:t>
            </a:r>
            <a:r>
              <a:rPr lang="es-ES" dirty="0">
                <a:solidFill>
                  <a:schemeClr val="bg1">
                    <a:lumMod val="50000"/>
                  </a:schemeClr>
                </a:solidFill>
                <a:latin typeface="Open Sans"/>
              </a:rPr>
              <a:t>. </a:t>
            </a:r>
            <a:endParaRPr lang="es-ES" dirty="0" smtClean="0">
              <a:solidFill>
                <a:schemeClr val="bg1">
                  <a:lumMod val="50000"/>
                </a:schemeClr>
              </a:solidFill>
              <a:latin typeface="Open Sans"/>
            </a:endParaRPr>
          </a:p>
          <a:p>
            <a:r>
              <a:rPr lang="es-ES" dirty="0" smtClean="0">
                <a:solidFill>
                  <a:schemeClr val="bg1">
                    <a:lumMod val="50000"/>
                  </a:schemeClr>
                </a:solidFill>
                <a:latin typeface="Open Sans"/>
              </a:rPr>
              <a:t>Desarrollo </a:t>
            </a:r>
            <a:r>
              <a:rPr lang="es-ES" dirty="0">
                <a:solidFill>
                  <a:schemeClr val="bg1">
                    <a:lumMod val="50000"/>
                  </a:schemeClr>
                </a:solidFill>
                <a:latin typeface="Open Sans"/>
              </a:rPr>
              <a:t>emocional infantil y manejo de las emociones.</a:t>
            </a:r>
          </a:p>
        </p:txBody>
      </p:sp>
    </p:spTree>
    <p:extLst>
      <p:ext uri="{BB962C8B-B14F-4D97-AF65-F5344CB8AC3E}">
        <p14:creationId xmlns:p14="http://schemas.microsoft.com/office/powerpoint/2010/main" val="25638446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254213"/>
            <a:ext cx="7560840" cy="288032"/>
          </a:xfrm>
        </p:spPr>
        <p:txBody>
          <a:bodyPr>
            <a:normAutofit lnSpcReduction="10000"/>
          </a:bodyPr>
          <a:lstStyle/>
          <a:p>
            <a:pPr algn="l"/>
            <a:r>
              <a:rPr lang="es-ES" sz="1400" dirty="0"/>
              <a:t>Unidad 5. Comunicación con la víctima y el agresor y manejo de emociones negativas.</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44"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311467"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GB" sz="1800" dirty="0"/>
          </a:p>
        </p:txBody>
      </p:sp>
      <p:sp>
        <p:nvSpPr>
          <p:cNvPr id="2" name="Rectángulo 1"/>
          <p:cNvSpPr/>
          <p:nvPr/>
        </p:nvSpPr>
        <p:spPr>
          <a:xfrm>
            <a:off x="827584" y="1417588"/>
            <a:ext cx="7128792" cy="2308324"/>
          </a:xfrm>
          <a:prstGeom prst="rect">
            <a:avLst/>
          </a:prstGeom>
        </p:spPr>
        <p:txBody>
          <a:bodyPr wrap="square">
            <a:spAutoFit/>
          </a:bodyPr>
          <a:lstStyle/>
          <a:p>
            <a:pPr algn="just"/>
            <a:r>
              <a:rPr lang="es-ES" sz="1600" b="1" dirty="0">
                <a:solidFill>
                  <a:schemeClr val="bg1">
                    <a:lumMod val="50000"/>
                  </a:schemeClr>
                </a:solidFill>
                <a:latin typeface="Open Sans"/>
              </a:rPr>
              <a:t>Estrategias para enfrentar los incidentes de </a:t>
            </a:r>
            <a:r>
              <a:rPr lang="es-ES" sz="1600" b="1" dirty="0" err="1">
                <a:solidFill>
                  <a:schemeClr val="bg1">
                    <a:lumMod val="50000"/>
                  </a:schemeClr>
                </a:solidFill>
                <a:latin typeface="Open Sans"/>
              </a:rPr>
              <a:t>bullying</a:t>
            </a:r>
            <a:r>
              <a:rPr lang="es-ES" sz="1600" b="1" dirty="0">
                <a:solidFill>
                  <a:schemeClr val="bg1">
                    <a:lumMod val="50000"/>
                  </a:schemeClr>
                </a:solidFill>
                <a:latin typeface="Open Sans"/>
              </a:rPr>
              <a:t>.</a:t>
            </a:r>
          </a:p>
          <a:p>
            <a:pPr algn="just"/>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Algunas de estas estrategias incluyen:</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err="1" smtClean="0">
                <a:solidFill>
                  <a:schemeClr val="bg1">
                    <a:lumMod val="50000"/>
                  </a:schemeClr>
                </a:solidFill>
                <a:latin typeface="Open Sans"/>
              </a:rPr>
              <a:t>Asegúra</a:t>
            </a:r>
            <a:r>
              <a:rPr lang="es-ES" sz="1600" dirty="0" smtClean="0">
                <a:solidFill>
                  <a:schemeClr val="bg1">
                    <a:lumMod val="50000"/>
                  </a:schemeClr>
                </a:solidFill>
                <a:latin typeface="Open Sans"/>
              </a:rPr>
              <a:t> </a:t>
            </a:r>
            <a:r>
              <a:rPr lang="es-ES" sz="1600" dirty="0">
                <a:solidFill>
                  <a:schemeClr val="bg1">
                    <a:lumMod val="50000"/>
                  </a:schemeClr>
                </a:solidFill>
                <a:latin typeface="Open Sans"/>
              </a:rPr>
              <a:t>a un niño que usted está 100% de su lado. Nunca </a:t>
            </a:r>
            <a:r>
              <a:rPr lang="es-ES" sz="1600" dirty="0" smtClean="0">
                <a:solidFill>
                  <a:schemeClr val="bg1">
                    <a:lumMod val="50000"/>
                  </a:schemeClr>
                </a:solidFill>
                <a:latin typeface="Open Sans"/>
              </a:rPr>
              <a:t>desestimes </a:t>
            </a:r>
            <a:r>
              <a:rPr lang="es-ES" sz="1600" dirty="0">
                <a:solidFill>
                  <a:schemeClr val="bg1">
                    <a:lumMod val="50000"/>
                  </a:schemeClr>
                </a:solidFill>
                <a:latin typeface="Open Sans"/>
              </a:rPr>
              <a:t>las preocupaciones del niño y </a:t>
            </a:r>
            <a:r>
              <a:rPr lang="es-ES" sz="1600" dirty="0" smtClean="0">
                <a:solidFill>
                  <a:schemeClr val="bg1">
                    <a:lumMod val="50000"/>
                  </a:schemeClr>
                </a:solidFill>
                <a:latin typeface="Open Sans"/>
              </a:rPr>
              <a:t>asegúrate </a:t>
            </a:r>
            <a:r>
              <a:rPr lang="es-ES" sz="1600" dirty="0">
                <a:solidFill>
                  <a:schemeClr val="bg1">
                    <a:lumMod val="50000"/>
                  </a:schemeClr>
                </a:solidFill>
                <a:latin typeface="Open Sans"/>
              </a:rPr>
              <a:t>de que todas las formas de acoso escolar sean tratadas con seriedad. El insulto puede ser tan devastador para un niño como los ataques físicos reales y ambos pueden ser extremadamente traumáticos.</a:t>
            </a:r>
          </a:p>
        </p:txBody>
      </p:sp>
    </p:spTree>
    <p:extLst>
      <p:ext uri="{BB962C8B-B14F-4D97-AF65-F5344CB8AC3E}">
        <p14:creationId xmlns:p14="http://schemas.microsoft.com/office/powerpoint/2010/main" val="223400686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GB" sz="1800" dirty="0"/>
          </a:p>
        </p:txBody>
      </p:sp>
      <p:sp>
        <p:nvSpPr>
          <p:cNvPr id="8"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95486"/>
            <a:ext cx="7344816" cy="360040"/>
          </a:xfrm>
        </p:spPr>
        <p:txBody>
          <a:bodyPr>
            <a:normAutofit/>
          </a:bodyPr>
          <a:lstStyle/>
          <a:p>
            <a:pPr algn="l"/>
            <a:r>
              <a:rPr lang="es-ES" sz="1400" dirty="0"/>
              <a:t>Unidad 5. Comunicación con la víctima y el agresor y manejo de emociones negativas.</a:t>
            </a:r>
            <a:endParaRPr lang="en-US" sz="1400" dirty="0"/>
          </a:p>
        </p:txBody>
      </p:sp>
      <p:sp>
        <p:nvSpPr>
          <p:cNvPr id="2" name="Rectángulo 1"/>
          <p:cNvSpPr/>
          <p:nvPr/>
        </p:nvSpPr>
        <p:spPr>
          <a:xfrm>
            <a:off x="683568" y="1016833"/>
            <a:ext cx="7488832" cy="2554545"/>
          </a:xfrm>
          <a:prstGeom prst="rect">
            <a:avLst/>
          </a:prstGeom>
        </p:spPr>
        <p:txBody>
          <a:bodyPr wrap="square">
            <a:spAutoFit/>
          </a:bodyPr>
          <a:lstStyle/>
          <a:p>
            <a:pPr algn="just"/>
            <a:r>
              <a:rPr lang="es-ES" sz="1600" b="1" u="sng" dirty="0">
                <a:solidFill>
                  <a:schemeClr val="bg1">
                    <a:lumMod val="50000"/>
                  </a:schemeClr>
                </a:solidFill>
                <a:latin typeface="Open Sans"/>
              </a:rPr>
              <a:t>Estrategias para enfrentar los incidentes de </a:t>
            </a:r>
            <a:r>
              <a:rPr lang="es-ES" sz="1600" b="1" u="sng" dirty="0" err="1">
                <a:solidFill>
                  <a:schemeClr val="bg1">
                    <a:lumMod val="50000"/>
                  </a:schemeClr>
                </a:solidFill>
                <a:latin typeface="Open Sans"/>
              </a:rPr>
              <a:t>bullying</a:t>
            </a:r>
            <a:r>
              <a:rPr lang="es-ES" sz="1600" b="1" u="sng" dirty="0">
                <a:solidFill>
                  <a:schemeClr val="bg1">
                    <a:lumMod val="50000"/>
                  </a:schemeClr>
                </a:solidFill>
                <a:latin typeface="Open Sans"/>
              </a:rPr>
              <a:t>.</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smtClean="0">
                <a:solidFill>
                  <a:schemeClr val="bg1">
                    <a:lumMod val="50000"/>
                  </a:schemeClr>
                </a:solidFill>
                <a:latin typeface="Open Sans"/>
              </a:rPr>
              <a:t>Averigua </a:t>
            </a:r>
            <a:r>
              <a:rPr lang="es-ES" sz="1600" dirty="0">
                <a:solidFill>
                  <a:schemeClr val="bg1">
                    <a:lumMod val="50000"/>
                  </a:schemeClr>
                </a:solidFill>
                <a:latin typeface="Open Sans"/>
              </a:rPr>
              <a:t>si hay algún desencadenante que parezca que comience los ataques de intimidación. A veces, un niño puede incitar o agravar involuntariamente a su atacante y es necesario establecer si el niño se está convirtiendo, sin darse cuenta, en un objetivo para el acosador.</a:t>
            </a:r>
          </a:p>
          <a:p>
            <a:pPr marL="285750" indent="-285750" algn="just">
              <a:buFont typeface="Arial" pitchFamily="34" charset="0"/>
              <a:buChar char="•"/>
            </a:pPr>
            <a:r>
              <a:rPr lang="es-ES" sz="1600" dirty="0">
                <a:solidFill>
                  <a:schemeClr val="bg1">
                    <a:lumMod val="50000"/>
                  </a:schemeClr>
                </a:solidFill>
                <a:latin typeface="Open Sans"/>
              </a:rPr>
              <a:t>Puede ser que el niño sea callado y tímido y, por lo tanto, tenga dificultades para hacer amigos. Si este es el caso, </a:t>
            </a:r>
            <a:r>
              <a:rPr lang="es-ES" sz="1600" dirty="0" smtClean="0">
                <a:solidFill>
                  <a:schemeClr val="bg1">
                    <a:lumMod val="50000"/>
                  </a:schemeClr>
                </a:solidFill>
                <a:latin typeface="Open Sans"/>
              </a:rPr>
              <a:t>ayúdalos </a:t>
            </a:r>
            <a:r>
              <a:rPr lang="es-ES" sz="1600" dirty="0">
                <a:solidFill>
                  <a:schemeClr val="bg1">
                    <a:lumMod val="50000"/>
                  </a:schemeClr>
                </a:solidFill>
                <a:latin typeface="Open Sans"/>
              </a:rPr>
              <a:t>a desarrollar su confianza y </a:t>
            </a:r>
            <a:r>
              <a:rPr lang="es-ES" sz="1600" dirty="0" smtClean="0">
                <a:solidFill>
                  <a:schemeClr val="bg1">
                    <a:lumMod val="50000"/>
                  </a:schemeClr>
                </a:solidFill>
                <a:latin typeface="Open Sans"/>
              </a:rPr>
              <a:t>muéstrales </a:t>
            </a:r>
            <a:r>
              <a:rPr lang="es-ES" sz="1600" dirty="0">
                <a:solidFill>
                  <a:schemeClr val="bg1">
                    <a:lumMod val="50000"/>
                  </a:schemeClr>
                </a:solidFill>
                <a:latin typeface="Open Sans"/>
              </a:rPr>
              <a:t>estrategias para hacer amigos. </a:t>
            </a:r>
            <a:r>
              <a:rPr lang="es-ES" sz="1600" dirty="0" smtClean="0">
                <a:solidFill>
                  <a:schemeClr val="bg1">
                    <a:lumMod val="50000"/>
                  </a:schemeClr>
                </a:solidFill>
                <a:latin typeface="Open Sans"/>
              </a:rPr>
              <a:t>Anímalos </a:t>
            </a:r>
            <a:r>
              <a:rPr lang="es-ES" sz="1600" dirty="0">
                <a:solidFill>
                  <a:schemeClr val="bg1">
                    <a:lumMod val="50000"/>
                  </a:schemeClr>
                </a:solidFill>
                <a:latin typeface="Open Sans"/>
              </a:rPr>
              <a:t>a unirse a clubes fuera del horario escolar.</a:t>
            </a:r>
          </a:p>
        </p:txBody>
      </p:sp>
    </p:spTree>
    <p:extLst>
      <p:ext uri="{BB962C8B-B14F-4D97-AF65-F5344CB8AC3E}">
        <p14:creationId xmlns:p14="http://schemas.microsoft.com/office/powerpoint/2010/main" val="27396952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17010"/>
            <a:ext cx="7704856" cy="609399"/>
          </a:xfrm>
        </p:spPr>
        <p:txBody>
          <a:bodyPr>
            <a:normAutofit fontScale="92500" lnSpcReduction="10000"/>
          </a:bodyPr>
          <a:lstStyle/>
          <a:p>
            <a:pPr algn="l"/>
            <a:r>
              <a:rPr lang="es-ES" sz="1500" dirty="0"/>
              <a:t>Unidad 1.1. Definición de situaciones peligrosas y ambientes peligrosos que </a:t>
            </a:r>
            <a:r>
              <a:rPr lang="es-ES" sz="1500" dirty="0" smtClean="0"/>
              <a:t>derivan </a:t>
            </a:r>
            <a:r>
              <a:rPr lang="es-ES" sz="1500" dirty="0"/>
              <a:t>en conductas socialmente inapropiadas</a:t>
            </a:r>
            <a:r>
              <a:rPr lang="es-ES" dirty="0"/>
              <a:t>.</a:t>
            </a:r>
          </a:p>
          <a:p>
            <a:pPr algn="l"/>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225" y="443871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1" y="443871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2753135" y="1584792"/>
            <a:ext cx="3878426" cy="21838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600" dirty="0" smtClean="0"/>
          </a:p>
        </p:txBody>
      </p:sp>
      <p:pic>
        <p:nvPicPr>
          <p:cNvPr id="5122" name="Picture 2" descr="C:\TEA\P R O J E K T I\SAVE projekt_KIFST\kurikulumi\predavanja\bm\slike\mental-health-stigma-prejudice-discrimin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190" y="1737877"/>
            <a:ext cx="2630619" cy="1672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TEA\P R O J E K T I\SAVE projekt_KIFST\kurikulumi\predavanja\bm\slike\neimenovan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707655"/>
            <a:ext cx="2232248" cy="1672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2753135" y="1619764"/>
            <a:ext cx="3057509" cy="2739211"/>
          </a:xfrm>
          <a:prstGeom prst="rect">
            <a:avLst/>
          </a:prstGeom>
        </p:spPr>
        <p:txBody>
          <a:bodyPr wrap="square">
            <a:spAutoFit/>
          </a:bodyPr>
          <a:lstStyle/>
          <a:p>
            <a:pPr algn="ctr"/>
            <a:r>
              <a:rPr lang="es-ES" sz="1400" dirty="0" smtClean="0">
                <a:solidFill>
                  <a:schemeClr val="bg1">
                    <a:lumMod val="50000"/>
                  </a:schemeClr>
                </a:solidFill>
                <a:latin typeface="Open Sans"/>
              </a:rPr>
              <a:t>El </a:t>
            </a:r>
            <a:r>
              <a:rPr lang="es-ES" sz="1400" dirty="0">
                <a:solidFill>
                  <a:schemeClr val="bg1">
                    <a:lumMod val="50000"/>
                  </a:schemeClr>
                </a:solidFill>
                <a:latin typeface="Open Sans"/>
              </a:rPr>
              <a:t>prejuicio es una actitud </a:t>
            </a:r>
            <a:r>
              <a:rPr lang="es-ES" sz="1400" dirty="0" smtClean="0">
                <a:solidFill>
                  <a:schemeClr val="bg1">
                    <a:lumMod val="50000"/>
                  </a:schemeClr>
                </a:solidFill>
                <a:latin typeface="Open Sans"/>
              </a:rPr>
              <a:t>injustificada o </a:t>
            </a:r>
            <a:r>
              <a:rPr lang="es-ES" sz="1400" dirty="0">
                <a:solidFill>
                  <a:schemeClr val="bg1">
                    <a:lumMod val="50000"/>
                  </a:schemeClr>
                </a:solidFill>
                <a:latin typeface="Open Sans"/>
              </a:rPr>
              <a:t>incorrecta (generalmente negativa) hacia una persona basada únicamente en la característica de </a:t>
            </a:r>
            <a:r>
              <a:rPr lang="es-ES" sz="1400" dirty="0" smtClean="0">
                <a:solidFill>
                  <a:schemeClr val="bg1">
                    <a:lumMod val="50000"/>
                  </a:schemeClr>
                </a:solidFill>
                <a:latin typeface="Open Sans"/>
              </a:rPr>
              <a:t>esa persona.</a:t>
            </a:r>
          </a:p>
          <a:p>
            <a:pPr algn="ctr"/>
            <a:r>
              <a:rPr lang="es-ES" sz="1400" dirty="0" smtClean="0">
                <a:solidFill>
                  <a:schemeClr val="bg1">
                    <a:lumMod val="50000"/>
                  </a:schemeClr>
                </a:solidFill>
                <a:latin typeface="Open Sans"/>
              </a:rPr>
              <a:t>Los </a:t>
            </a:r>
            <a:r>
              <a:rPr lang="es-ES" sz="1400" dirty="0">
                <a:solidFill>
                  <a:schemeClr val="bg1">
                    <a:lumMod val="50000"/>
                  </a:schemeClr>
                </a:solidFill>
                <a:latin typeface="Open Sans"/>
              </a:rPr>
              <a:t>prejuicios y los estereotipos </a:t>
            </a:r>
            <a:r>
              <a:rPr lang="es-ES" sz="1400" dirty="0" smtClean="0">
                <a:solidFill>
                  <a:schemeClr val="bg1">
                    <a:lumMod val="50000"/>
                  </a:schemeClr>
                </a:solidFill>
                <a:latin typeface="Open Sans"/>
              </a:rPr>
              <a:t>generalmente subyacen </a:t>
            </a:r>
            <a:r>
              <a:rPr lang="es-ES" sz="1400" dirty="0">
                <a:solidFill>
                  <a:schemeClr val="bg1">
                    <a:lumMod val="50000"/>
                  </a:schemeClr>
                </a:solidFill>
                <a:latin typeface="Open Sans"/>
              </a:rPr>
              <a:t>a comportamientos </a:t>
            </a:r>
            <a:r>
              <a:rPr lang="es-ES" sz="1400" dirty="0" smtClean="0">
                <a:solidFill>
                  <a:schemeClr val="bg1">
                    <a:lumMod val="50000"/>
                  </a:schemeClr>
                </a:solidFill>
                <a:latin typeface="Open Sans"/>
              </a:rPr>
              <a:t>violentos/ exclusivos.</a:t>
            </a:r>
          </a:p>
          <a:p>
            <a:pPr algn="ctr"/>
            <a:r>
              <a:rPr lang="es-ES" sz="1400" dirty="0" smtClean="0">
                <a:solidFill>
                  <a:schemeClr val="bg1">
                    <a:lumMod val="50000"/>
                  </a:schemeClr>
                </a:solidFill>
                <a:latin typeface="Open Sans"/>
              </a:rPr>
              <a:t>El </a:t>
            </a:r>
            <a:r>
              <a:rPr lang="es-ES" sz="1400" dirty="0">
                <a:solidFill>
                  <a:schemeClr val="bg1">
                    <a:lumMod val="50000"/>
                  </a:schemeClr>
                </a:solidFill>
                <a:latin typeface="Open Sans"/>
              </a:rPr>
              <a:t>desarrollo de la tolerancia y el respeto mutuo debe ser un antídoto exitoso</a:t>
            </a:r>
            <a:r>
              <a:rPr lang="es-ES" dirty="0">
                <a:solidFill>
                  <a:schemeClr val="bg1">
                    <a:lumMod val="50000"/>
                  </a:schemeClr>
                </a:solidFill>
              </a:rPr>
              <a:t>.</a:t>
            </a:r>
            <a:endParaRPr lang="en-US" dirty="0">
              <a:solidFill>
                <a:schemeClr val="bg1">
                  <a:lumMod val="50000"/>
                </a:schemeClr>
              </a:solidFill>
            </a:endParaRPr>
          </a:p>
        </p:txBody>
      </p:sp>
      <p:sp>
        <p:nvSpPr>
          <p:cNvPr id="3" name="Rectángulo 2"/>
          <p:cNvSpPr/>
          <p:nvPr/>
        </p:nvSpPr>
        <p:spPr>
          <a:xfrm>
            <a:off x="2952038" y="1035600"/>
            <a:ext cx="2659702" cy="369332"/>
          </a:xfrm>
          <a:prstGeom prst="rect">
            <a:avLst/>
          </a:prstGeom>
        </p:spPr>
        <p:txBody>
          <a:bodyPr wrap="none">
            <a:spAutoFit/>
          </a:bodyPr>
          <a:lstStyle/>
          <a:p>
            <a:r>
              <a:rPr lang="es-ES" b="1" dirty="0">
                <a:solidFill>
                  <a:schemeClr val="bg1">
                    <a:lumMod val="50000"/>
                  </a:schemeClr>
                </a:solidFill>
                <a:latin typeface="Open Sans"/>
              </a:rPr>
              <a:t>Definición de prejuicio</a:t>
            </a:r>
          </a:p>
        </p:txBody>
      </p:sp>
    </p:spTree>
    <p:extLst>
      <p:ext uri="{BB962C8B-B14F-4D97-AF65-F5344CB8AC3E}">
        <p14:creationId xmlns:p14="http://schemas.microsoft.com/office/powerpoint/2010/main" val="13039743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244"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290067"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GB" sz="1800" dirty="0"/>
          </a:p>
        </p:txBody>
      </p:sp>
      <p:sp>
        <p:nvSpPr>
          <p:cNvPr id="8"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52331"/>
            <a:ext cx="7560840" cy="504056"/>
          </a:xfrm>
        </p:spPr>
        <p:txBody>
          <a:bodyPr>
            <a:normAutofit/>
          </a:bodyPr>
          <a:lstStyle/>
          <a:p>
            <a:pPr algn="l"/>
            <a:r>
              <a:rPr lang="es-ES" sz="1400" dirty="0"/>
              <a:t>Unidad 5. Comunicación con la víctima y el agresor y manejo de emociones negativas.</a:t>
            </a:r>
            <a:endParaRPr lang="en-US" sz="1400" dirty="0"/>
          </a:p>
        </p:txBody>
      </p:sp>
      <p:sp>
        <p:nvSpPr>
          <p:cNvPr id="2" name="Rectángulo 1"/>
          <p:cNvSpPr/>
          <p:nvPr/>
        </p:nvSpPr>
        <p:spPr>
          <a:xfrm>
            <a:off x="755576" y="1131590"/>
            <a:ext cx="7416824" cy="2308324"/>
          </a:xfrm>
          <a:prstGeom prst="rect">
            <a:avLst/>
          </a:prstGeom>
        </p:spPr>
        <p:txBody>
          <a:bodyPr wrap="square">
            <a:spAutoFit/>
          </a:bodyPr>
          <a:lstStyle/>
          <a:p>
            <a:r>
              <a:rPr lang="es-ES" sz="1600" b="1" u="sng" dirty="0">
                <a:solidFill>
                  <a:schemeClr val="bg1">
                    <a:lumMod val="50000"/>
                  </a:schemeClr>
                </a:solidFill>
                <a:latin typeface="Open Sans"/>
              </a:rPr>
              <a:t>Estrategias para enfrentar los incidentes de </a:t>
            </a:r>
            <a:r>
              <a:rPr lang="es-ES" sz="1600" b="1" u="sng" dirty="0" err="1">
                <a:solidFill>
                  <a:schemeClr val="bg1">
                    <a:lumMod val="50000"/>
                  </a:schemeClr>
                </a:solidFill>
                <a:latin typeface="Open Sans"/>
              </a:rPr>
              <a:t>bullying</a:t>
            </a:r>
            <a:r>
              <a:rPr lang="es-ES" sz="1600" b="1" u="sng" dirty="0">
                <a:solidFill>
                  <a:schemeClr val="bg1">
                    <a:lumMod val="50000"/>
                  </a:schemeClr>
                </a:solidFill>
                <a:latin typeface="Open Sans"/>
              </a:rPr>
              <a:t>.</a:t>
            </a: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smtClean="0">
                <a:solidFill>
                  <a:schemeClr val="bg1">
                    <a:lumMod val="50000"/>
                  </a:schemeClr>
                </a:solidFill>
                <a:latin typeface="Open Sans"/>
              </a:rPr>
              <a:t>Alienta </a:t>
            </a:r>
            <a:r>
              <a:rPr lang="es-ES" sz="1600" dirty="0">
                <a:solidFill>
                  <a:schemeClr val="bg1">
                    <a:lumMod val="50000"/>
                  </a:schemeClr>
                </a:solidFill>
                <a:latin typeface="Open Sans"/>
              </a:rPr>
              <a:t>al niño a ser más asertivo. Esto no debe confundirse con ser agresivo. Los niños no necesitan luchar para ser asertivos, simplemente deben reconocer que no tienen que soportar ser maltratados y deben reconocer que tienen derecho a ser tratados con respeto.</a:t>
            </a:r>
          </a:p>
          <a:p>
            <a:pPr marL="285750" indent="-285750" algn="just">
              <a:buFont typeface="Arial" pitchFamily="34" charset="0"/>
              <a:buChar char="•"/>
            </a:pPr>
            <a:r>
              <a:rPr lang="es-ES" sz="1600" dirty="0" smtClean="0">
                <a:solidFill>
                  <a:schemeClr val="bg1">
                    <a:lumMod val="50000"/>
                  </a:schemeClr>
                </a:solidFill>
                <a:latin typeface="Open Sans"/>
              </a:rPr>
              <a:t>Asegúrale </a:t>
            </a:r>
            <a:r>
              <a:rPr lang="es-ES" sz="1600" dirty="0">
                <a:solidFill>
                  <a:schemeClr val="bg1">
                    <a:lumMod val="50000"/>
                  </a:schemeClr>
                </a:solidFill>
                <a:latin typeface="Open Sans"/>
              </a:rPr>
              <a:t>al niño que no tiene la culpa de la intimidación que está experimentando. Muy a menudo, tanto el agresor como la víctima experimentarán emociones similares de duda y falta de valor.</a:t>
            </a:r>
          </a:p>
        </p:txBody>
      </p:sp>
    </p:spTree>
    <p:extLst>
      <p:ext uri="{BB962C8B-B14F-4D97-AF65-F5344CB8AC3E}">
        <p14:creationId xmlns:p14="http://schemas.microsoft.com/office/powerpoint/2010/main" val="200154873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95486"/>
            <a:ext cx="6400800" cy="360040"/>
          </a:xfrm>
        </p:spPr>
        <p:txBody>
          <a:bodyPr>
            <a:noAutofit/>
          </a:bodyPr>
          <a:lstStyle/>
          <a:p>
            <a:pPr algn="l"/>
            <a:r>
              <a:rPr lang="es-ES" sz="1400" dirty="0"/>
              <a:t>Unidad 5.2. Desarrollo emocional infantil y manejo de las emociones.</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15297"/>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1985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987574"/>
            <a:ext cx="8352928"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GB" dirty="0"/>
          </a:p>
        </p:txBody>
      </p:sp>
      <p:sp>
        <p:nvSpPr>
          <p:cNvPr id="2" name="Rectángulo 1"/>
          <p:cNvSpPr/>
          <p:nvPr/>
        </p:nvSpPr>
        <p:spPr>
          <a:xfrm>
            <a:off x="755576" y="987574"/>
            <a:ext cx="7344816" cy="2554545"/>
          </a:xfrm>
          <a:prstGeom prst="rect">
            <a:avLst/>
          </a:prstGeom>
        </p:spPr>
        <p:txBody>
          <a:bodyPr wrap="square">
            <a:spAutoFit/>
          </a:bodyPr>
          <a:lstStyle/>
          <a:p>
            <a:pPr algn="just"/>
            <a:r>
              <a:rPr lang="es-ES" sz="1600" b="1" dirty="0">
                <a:solidFill>
                  <a:schemeClr val="bg1">
                    <a:lumMod val="50000"/>
                  </a:schemeClr>
                </a:solidFill>
                <a:latin typeface="Open Sans"/>
              </a:rPr>
              <a:t>Desarrollo emocional infantil</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Escuchar y aceptar los sentimientos del niño no significa que tenga que "ceder" a ellos y permitirles la libertad completa. Por ejemplo, en el caso de un niño que dice que no está cansado y que no quiere irse a la cama; Al aceptar lo que dicen, no tiene que permitirles quedarse despiertos más tarde de lo habitual, por supuesto, esto podría ser perjudicial si tienen que ir a la escuela a la mañana siguiente.</a:t>
            </a:r>
          </a:p>
          <a:p>
            <a:pPr marL="285750" indent="-285750" algn="just">
              <a:buFont typeface="Arial" pitchFamily="34" charset="0"/>
              <a:buChar char="•"/>
            </a:pPr>
            <a:r>
              <a:rPr lang="es-ES" sz="1600" dirty="0">
                <a:solidFill>
                  <a:schemeClr val="bg1">
                    <a:lumMod val="50000"/>
                  </a:schemeClr>
                </a:solidFill>
                <a:latin typeface="Open Sans"/>
              </a:rPr>
              <a:t>Los niños, como los adultos, merecen explicaciones y sus sentimientos deben ser considerados y tenidos en cuenta</a:t>
            </a:r>
            <a:r>
              <a:rPr lang="es-ES" sz="1600" dirty="0"/>
              <a:t>.</a:t>
            </a:r>
          </a:p>
        </p:txBody>
      </p:sp>
    </p:spTree>
    <p:extLst>
      <p:ext uri="{BB962C8B-B14F-4D97-AF65-F5344CB8AC3E}">
        <p14:creationId xmlns:p14="http://schemas.microsoft.com/office/powerpoint/2010/main" val="322151490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58258"/>
            <a:ext cx="7704856" cy="393375"/>
          </a:xfrm>
        </p:spPr>
        <p:txBody>
          <a:bodyPr>
            <a:normAutofit/>
          </a:bodyPr>
          <a:lstStyle/>
          <a:p>
            <a:pPr algn="l"/>
            <a:r>
              <a:rPr lang="es-ES" sz="1400" dirty="0"/>
              <a:t>Unidad 5.2. Desarrollo emocional infantil y manejo de las emociones.</a:t>
            </a:r>
            <a:endParaRPr lang="hr-HR"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3212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41456"/>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771550"/>
            <a:ext cx="792088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hr-HR" sz="1800" b="1" dirty="0" smtClean="0"/>
          </a:p>
        </p:txBody>
      </p:sp>
      <p:sp>
        <p:nvSpPr>
          <p:cNvPr id="2" name="Rectángulo 1"/>
          <p:cNvSpPr/>
          <p:nvPr/>
        </p:nvSpPr>
        <p:spPr>
          <a:xfrm>
            <a:off x="736459" y="1201564"/>
            <a:ext cx="7344816" cy="2554545"/>
          </a:xfrm>
          <a:prstGeom prst="rect">
            <a:avLst/>
          </a:prstGeom>
        </p:spPr>
        <p:txBody>
          <a:bodyPr wrap="square">
            <a:spAutoFit/>
          </a:bodyPr>
          <a:lstStyle/>
          <a:p>
            <a:pPr algn="just"/>
            <a:r>
              <a:rPr lang="es-ES" sz="1600" b="1" dirty="0">
                <a:solidFill>
                  <a:schemeClr val="bg1">
                    <a:lumMod val="50000"/>
                  </a:schemeClr>
                </a:solidFill>
                <a:latin typeface="Open Sans"/>
              </a:rPr>
              <a:t>Aceptar los sentimientos del </a:t>
            </a:r>
            <a:r>
              <a:rPr lang="es-ES" sz="1600" b="1" dirty="0" smtClean="0">
                <a:solidFill>
                  <a:schemeClr val="bg1">
                    <a:lumMod val="50000"/>
                  </a:schemeClr>
                </a:solidFill>
                <a:latin typeface="Open Sans"/>
              </a:rPr>
              <a:t>niño</a:t>
            </a:r>
            <a:endParaRPr lang="es-ES" sz="1600" b="1" dirty="0">
              <a:solidFill>
                <a:schemeClr val="bg1">
                  <a:lumMod val="50000"/>
                </a:schemeClr>
              </a:solidFill>
              <a:latin typeface="Open Sans"/>
            </a:endParaRP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Cuando un niño </a:t>
            </a:r>
            <a:r>
              <a:rPr lang="es-ES" sz="1600" dirty="0" smtClean="0">
                <a:solidFill>
                  <a:schemeClr val="bg1">
                    <a:lumMod val="50000"/>
                  </a:schemeClr>
                </a:solidFill>
                <a:latin typeface="Open Sans"/>
              </a:rPr>
              <a:t>te </a:t>
            </a:r>
            <a:r>
              <a:rPr lang="es-ES" sz="1600" dirty="0">
                <a:solidFill>
                  <a:schemeClr val="bg1">
                    <a:lumMod val="50000"/>
                  </a:schemeClr>
                </a:solidFill>
                <a:latin typeface="Open Sans"/>
              </a:rPr>
              <a:t>dice cómo se siente, siempre debe prestarles toda su atención.</a:t>
            </a:r>
          </a:p>
          <a:p>
            <a:pPr marL="285750" indent="-285750" algn="just">
              <a:buFont typeface="Arial" pitchFamily="34" charset="0"/>
              <a:buChar char="•"/>
            </a:pPr>
            <a:r>
              <a:rPr lang="es-ES" sz="1600" dirty="0">
                <a:solidFill>
                  <a:schemeClr val="bg1">
                    <a:lumMod val="50000"/>
                  </a:schemeClr>
                </a:solidFill>
                <a:latin typeface="Open Sans"/>
              </a:rPr>
              <a:t>Escuchar a medias evitará que se abran en el futuro.</a:t>
            </a:r>
          </a:p>
          <a:p>
            <a:pPr marL="285750" indent="-285750" algn="just">
              <a:buFont typeface="Arial" pitchFamily="34" charset="0"/>
              <a:buChar char="•"/>
            </a:pPr>
            <a:r>
              <a:rPr lang="es-ES" sz="1600" dirty="0">
                <a:solidFill>
                  <a:schemeClr val="bg1">
                    <a:lumMod val="50000"/>
                  </a:schemeClr>
                </a:solidFill>
                <a:latin typeface="Open Sans"/>
              </a:rPr>
              <a:t>Abstenerse de cuestionar sus sentimientos u ofrecer consejos de inmediato: primero trate de reconocer lo que tienen que decir.</a:t>
            </a:r>
          </a:p>
          <a:p>
            <a:pPr marL="285750" indent="-285750" algn="just">
              <a:buFont typeface="Arial" pitchFamily="34" charset="0"/>
              <a:buChar char="•"/>
            </a:pPr>
            <a:r>
              <a:rPr lang="es-ES" sz="1600" dirty="0" smtClean="0">
                <a:solidFill>
                  <a:schemeClr val="bg1">
                    <a:lumMod val="50000"/>
                  </a:schemeClr>
                </a:solidFill>
                <a:latin typeface="Open Sans"/>
              </a:rPr>
              <a:t>Habla </a:t>
            </a:r>
            <a:r>
              <a:rPr lang="es-ES" sz="1600" dirty="0">
                <a:solidFill>
                  <a:schemeClr val="bg1">
                    <a:lumMod val="50000"/>
                  </a:schemeClr>
                </a:solidFill>
                <a:latin typeface="Open Sans"/>
              </a:rPr>
              <a:t>con ellos sobre los sentimientos de los niños y </a:t>
            </a:r>
            <a:r>
              <a:rPr lang="es-ES" sz="1600" dirty="0" smtClean="0">
                <a:solidFill>
                  <a:schemeClr val="bg1">
                    <a:lumMod val="50000"/>
                  </a:schemeClr>
                </a:solidFill>
                <a:latin typeface="Open Sans"/>
              </a:rPr>
              <a:t>explora </a:t>
            </a:r>
            <a:r>
              <a:rPr lang="es-ES" sz="1600" dirty="0">
                <a:solidFill>
                  <a:schemeClr val="bg1">
                    <a:lumMod val="50000"/>
                  </a:schemeClr>
                </a:solidFill>
                <a:latin typeface="Open Sans"/>
              </a:rPr>
              <a:t>juntos posibles explicaciones o razones de cómo se sienten en lugar de negar sus emociones.</a:t>
            </a:r>
          </a:p>
        </p:txBody>
      </p:sp>
    </p:spTree>
    <p:extLst>
      <p:ext uri="{BB962C8B-B14F-4D97-AF65-F5344CB8AC3E}">
        <p14:creationId xmlns:p14="http://schemas.microsoft.com/office/powerpoint/2010/main" val="38875795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971600" y="123479"/>
            <a:ext cx="7488832" cy="360040"/>
          </a:xfrm>
        </p:spPr>
        <p:txBody>
          <a:bodyPr>
            <a:normAutofit/>
          </a:bodyPr>
          <a:lstStyle/>
          <a:p>
            <a:pPr algn="l"/>
            <a:r>
              <a:rPr lang="es-ES" sz="1400" dirty="0"/>
              <a:t>Unidad 5.2. Desarrollo emocional infantil y manejo de las emociones.</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5397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38028" y="4383797"/>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771550"/>
            <a:ext cx="8352928" cy="33123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hr-HR" sz="1800" b="1" dirty="0" smtClean="0"/>
          </a:p>
          <a:p>
            <a:pPr algn="just"/>
            <a:endParaRPr lang="en-GB" sz="1800" dirty="0"/>
          </a:p>
        </p:txBody>
      </p:sp>
      <p:sp>
        <p:nvSpPr>
          <p:cNvPr id="2" name="Rectángulo 1"/>
          <p:cNvSpPr/>
          <p:nvPr/>
        </p:nvSpPr>
        <p:spPr>
          <a:xfrm>
            <a:off x="755576" y="890589"/>
            <a:ext cx="7272808" cy="3046988"/>
          </a:xfrm>
          <a:prstGeom prst="rect">
            <a:avLst/>
          </a:prstGeom>
        </p:spPr>
        <p:txBody>
          <a:bodyPr wrap="square">
            <a:spAutoFit/>
          </a:bodyPr>
          <a:lstStyle/>
          <a:p>
            <a:pPr algn="just"/>
            <a:r>
              <a:rPr lang="es-ES" sz="1600" b="1" dirty="0" smtClean="0">
                <a:solidFill>
                  <a:schemeClr val="bg1">
                    <a:lumMod val="50000"/>
                  </a:schemeClr>
                </a:solidFill>
                <a:latin typeface="Open Sans"/>
              </a:rPr>
              <a:t>Mostrar </a:t>
            </a:r>
            <a:r>
              <a:rPr lang="es-ES" sz="1600" b="1" dirty="0">
                <a:solidFill>
                  <a:schemeClr val="bg1">
                    <a:lumMod val="50000"/>
                  </a:schemeClr>
                </a:solidFill>
                <a:latin typeface="Open Sans"/>
              </a:rPr>
              <a:t>sentimientos y </a:t>
            </a:r>
            <a:r>
              <a:rPr lang="es-ES" sz="1600" b="1" dirty="0" smtClean="0">
                <a:solidFill>
                  <a:schemeClr val="bg1">
                    <a:lumMod val="50000"/>
                  </a:schemeClr>
                </a:solidFill>
                <a:latin typeface="Open Sans"/>
              </a:rPr>
              <a:t>emociones</a:t>
            </a:r>
            <a:endParaRPr lang="es-ES" sz="1600" b="1" dirty="0">
              <a:solidFill>
                <a:schemeClr val="bg1">
                  <a:lumMod val="50000"/>
                </a:schemeClr>
              </a:solidFill>
              <a:latin typeface="Open Sans"/>
            </a:endParaRPr>
          </a:p>
          <a:p>
            <a:pPr algn="just"/>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Para que un niño desarrolle un sentido positivo de identidad, </a:t>
            </a:r>
            <a:r>
              <a:rPr lang="es-ES" sz="1600" dirty="0" smtClean="0">
                <a:solidFill>
                  <a:schemeClr val="bg1">
                    <a:lumMod val="50000"/>
                  </a:schemeClr>
                </a:solidFill>
                <a:latin typeface="Open Sans"/>
              </a:rPr>
              <a:t>necesita </a:t>
            </a:r>
            <a:r>
              <a:rPr lang="es-ES" sz="1600" dirty="0">
                <a:solidFill>
                  <a:schemeClr val="bg1">
                    <a:lumMod val="50000"/>
                  </a:schemeClr>
                </a:solidFill>
                <a:latin typeface="Open Sans"/>
              </a:rPr>
              <a:t>la ayuda y el aliento de sus padres y de los otros adultos que los rodean para comprender</a:t>
            </a:r>
            <a:r>
              <a:rPr lang="es-ES" sz="1600" dirty="0" smtClean="0">
                <a:solidFill>
                  <a:schemeClr val="bg1">
                    <a:lumMod val="50000"/>
                  </a:schemeClr>
                </a:solidFill>
                <a:latin typeface="Open Sans"/>
              </a:rPr>
              <a:t>:</a:t>
            </a:r>
            <a:endParaRPr lang="es-ES" sz="1600" dirty="0">
              <a:solidFill>
                <a:schemeClr val="bg1">
                  <a:lumMod val="50000"/>
                </a:schemeClr>
              </a:solidFill>
              <a:latin typeface="Open Sans"/>
            </a:endParaRPr>
          </a:p>
          <a:p>
            <a:pPr marL="742950" lvl="1" indent="-285750" algn="just">
              <a:buFont typeface="Arial" pitchFamily="34" charset="0"/>
              <a:buChar char="•"/>
            </a:pPr>
            <a:r>
              <a:rPr lang="es-ES" sz="1600" dirty="0">
                <a:solidFill>
                  <a:schemeClr val="bg1">
                    <a:lumMod val="50000"/>
                  </a:schemeClr>
                </a:solidFill>
                <a:latin typeface="Open Sans"/>
              </a:rPr>
              <a:t>Como aceptarse a </a:t>
            </a:r>
            <a:r>
              <a:rPr lang="es-ES" sz="1600" dirty="0" smtClean="0">
                <a:solidFill>
                  <a:schemeClr val="bg1">
                    <a:lumMod val="50000"/>
                  </a:schemeClr>
                </a:solidFill>
                <a:latin typeface="Open Sans"/>
              </a:rPr>
              <a:t>sí </a:t>
            </a:r>
            <a:r>
              <a:rPr lang="es-ES" sz="1600" dirty="0">
                <a:solidFill>
                  <a:schemeClr val="bg1">
                    <a:lumMod val="50000"/>
                  </a:schemeClr>
                </a:solidFill>
                <a:latin typeface="Open Sans"/>
              </a:rPr>
              <a:t>mismos</a:t>
            </a:r>
          </a:p>
          <a:p>
            <a:pPr marL="742950" lvl="1" indent="-285750" algn="just">
              <a:buFont typeface="Arial" pitchFamily="34" charset="0"/>
              <a:buChar char="•"/>
            </a:pPr>
            <a:r>
              <a:rPr lang="es-ES" sz="1600" dirty="0">
                <a:solidFill>
                  <a:schemeClr val="bg1">
                    <a:lumMod val="50000"/>
                  </a:schemeClr>
                </a:solidFill>
                <a:latin typeface="Open Sans"/>
              </a:rPr>
              <a:t>Cómo gustarse a sí mismos</a:t>
            </a:r>
          </a:p>
          <a:p>
            <a:pPr marL="742950" lvl="1" indent="-285750" algn="just">
              <a:buFont typeface="Arial" pitchFamily="34" charset="0"/>
              <a:buChar char="•"/>
            </a:pPr>
            <a:r>
              <a:rPr lang="es-ES" sz="1600" dirty="0">
                <a:solidFill>
                  <a:schemeClr val="bg1">
                    <a:lumMod val="50000"/>
                  </a:schemeClr>
                </a:solidFill>
                <a:latin typeface="Open Sans"/>
              </a:rPr>
              <a:t>Cómo respetarse a sí mismos</a:t>
            </a:r>
          </a:p>
          <a:p>
            <a:pPr marL="742950" lvl="1" indent="-285750" algn="just">
              <a:buFont typeface="Arial" pitchFamily="34" charset="0"/>
              <a:buChar char="•"/>
            </a:pPr>
            <a:r>
              <a:rPr lang="es-ES" sz="1600" dirty="0">
                <a:solidFill>
                  <a:schemeClr val="bg1">
                    <a:lumMod val="50000"/>
                  </a:schemeClr>
                </a:solidFill>
                <a:latin typeface="Open Sans"/>
              </a:rPr>
              <a:t>Cómo desarrollar una autoimagen positiva.</a:t>
            </a:r>
          </a:p>
          <a:p>
            <a:pPr marL="742950" lvl="1" indent="-285750" algn="just">
              <a:buFont typeface="Arial" pitchFamily="34" charset="0"/>
              <a:buChar char="•"/>
            </a:pPr>
            <a:r>
              <a:rPr lang="es-ES" sz="1600" dirty="0">
                <a:solidFill>
                  <a:schemeClr val="bg1">
                    <a:lumMod val="50000"/>
                  </a:schemeClr>
                </a:solidFill>
                <a:latin typeface="Open Sans"/>
              </a:rPr>
              <a:t>¿Cómo y por qué existen?</a:t>
            </a:r>
          </a:p>
          <a:p>
            <a:pPr marL="742950" lvl="1" indent="-285750" algn="just">
              <a:buFont typeface="Arial" pitchFamily="34" charset="0"/>
              <a:buChar char="•"/>
            </a:pPr>
            <a:r>
              <a:rPr lang="es-ES" sz="1600" dirty="0">
                <a:solidFill>
                  <a:schemeClr val="bg1">
                    <a:lumMod val="50000"/>
                  </a:schemeClr>
                </a:solidFill>
                <a:latin typeface="Open Sans"/>
              </a:rPr>
              <a:t>Cómo desarrollar la autoestima.</a:t>
            </a:r>
          </a:p>
          <a:p>
            <a:pPr marL="742950" lvl="1" indent="-285750" algn="just">
              <a:buFont typeface="Arial" pitchFamily="34" charset="0"/>
              <a:buChar char="•"/>
            </a:pPr>
            <a:r>
              <a:rPr lang="es-ES" sz="1600" dirty="0">
                <a:solidFill>
                  <a:schemeClr val="bg1">
                    <a:lumMod val="50000"/>
                  </a:schemeClr>
                </a:solidFill>
                <a:latin typeface="Open Sans"/>
              </a:rPr>
              <a:t>Cómo desarrollar habilidades que les permitan cuidarse a sí </a:t>
            </a:r>
            <a:r>
              <a:rPr lang="es-ES" sz="1600" dirty="0" smtClean="0">
                <a:solidFill>
                  <a:schemeClr val="bg1">
                    <a:lumMod val="50000"/>
                  </a:schemeClr>
                </a:solidFill>
                <a:latin typeface="Open Sans"/>
              </a:rPr>
              <a:t>mismos</a:t>
            </a:r>
            <a:endParaRPr lang="es-ES" sz="1600" dirty="0">
              <a:solidFill>
                <a:schemeClr val="bg1">
                  <a:lumMod val="50000"/>
                </a:schemeClr>
              </a:solidFill>
              <a:latin typeface="Open Sans"/>
            </a:endParaRPr>
          </a:p>
        </p:txBody>
      </p:sp>
    </p:spTree>
    <p:extLst>
      <p:ext uri="{BB962C8B-B14F-4D97-AF65-F5344CB8AC3E}">
        <p14:creationId xmlns:p14="http://schemas.microsoft.com/office/powerpoint/2010/main" val="232017820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8585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8585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843558"/>
            <a:ext cx="7848872"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GB" dirty="0">
              <a:solidFill>
                <a:schemeClr val="bg1">
                  <a:lumMod val="50000"/>
                </a:schemeClr>
              </a:solidFill>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899592" y="123478"/>
            <a:ext cx="7560840" cy="609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500" dirty="0"/>
          </a:p>
        </p:txBody>
      </p:sp>
      <p:sp>
        <p:nvSpPr>
          <p:cNvPr id="2" name="Rectángulo 1"/>
          <p:cNvSpPr/>
          <p:nvPr/>
        </p:nvSpPr>
        <p:spPr>
          <a:xfrm>
            <a:off x="971600" y="1131009"/>
            <a:ext cx="6696744" cy="2462213"/>
          </a:xfrm>
          <a:prstGeom prst="rect">
            <a:avLst/>
          </a:prstGeom>
        </p:spPr>
        <p:txBody>
          <a:bodyPr wrap="square">
            <a:spAutoFit/>
          </a:bodyPr>
          <a:lstStyle/>
          <a:p>
            <a:pPr algn="just"/>
            <a:r>
              <a:rPr lang="es-ES" sz="1400" b="1" dirty="0">
                <a:solidFill>
                  <a:schemeClr val="bg1">
                    <a:lumMod val="50000"/>
                  </a:schemeClr>
                </a:solidFill>
                <a:latin typeface="Open Sans"/>
              </a:rPr>
              <a:t>Fomentando un sentido positivo de identidad.</a:t>
            </a:r>
          </a:p>
          <a:p>
            <a:pPr algn="just"/>
            <a:endParaRPr lang="es-ES" sz="1400" dirty="0" smtClean="0">
              <a:solidFill>
                <a:schemeClr val="bg1">
                  <a:lumMod val="50000"/>
                </a:schemeClr>
              </a:solidFill>
              <a:latin typeface="Open Sans"/>
            </a:endParaRPr>
          </a:p>
          <a:p>
            <a:pPr algn="just"/>
            <a:r>
              <a:rPr lang="es-ES" sz="1400" dirty="0" smtClean="0">
                <a:solidFill>
                  <a:schemeClr val="bg1">
                    <a:lumMod val="50000"/>
                  </a:schemeClr>
                </a:solidFill>
                <a:latin typeface="Open Sans"/>
              </a:rPr>
              <a:t>Hay </a:t>
            </a:r>
            <a:r>
              <a:rPr lang="es-ES" sz="1400" dirty="0">
                <a:solidFill>
                  <a:schemeClr val="bg1">
                    <a:lumMod val="50000"/>
                  </a:schemeClr>
                </a:solidFill>
                <a:latin typeface="Open Sans"/>
              </a:rPr>
              <a:t>varias formas en que puede ayudar y alentar a </a:t>
            </a:r>
            <a:r>
              <a:rPr lang="es-ES" sz="1400" dirty="0" smtClean="0">
                <a:solidFill>
                  <a:schemeClr val="bg1">
                    <a:lumMod val="50000"/>
                  </a:schemeClr>
                </a:solidFill>
                <a:latin typeface="Open Sans"/>
              </a:rPr>
              <a:t>un niño </a:t>
            </a:r>
            <a:r>
              <a:rPr lang="es-ES" sz="1400" dirty="0">
                <a:solidFill>
                  <a:schemeClr val="bg1">
                    <a:lumMod val="50000"/>
                  </a:schemeClr>
                </a:solidFill>
                <a:latin typeface="Open Sans"/>
              </a:rPr>
              <a:t>para desarrollar un sentido positivo de identidad:</a:t>
            </a:r>
          </a:p>
          <a:p>
            <a:pPr algn="just"/>
            <a:endParaRPr lang="es-ES" sz="1400" dirty="0">
              <a:solidFill>
                <a:schemeClr val="bg1">
                  <a:lumMod val="50000"/>
                </a:schemeClr>
              </a:solidFill>
              <a:latin typeface="Open Sans"/>
            </a:endParaRPr>
          </a:p>
          <a:p>
            <a:pPr marL="285750" indent="-285750" algn="just">
              <a:buFont typeface="Arial" pitchFamily="34" charset="0"/>
              <a:buChar char="•"/>
            </a:pPr>
            <a:r>
              <a:rPr lang="es-ES" sz="1400" dirty="0" smtClean="0">
                <a:solidFill>
                  <a:schemeClr val="bg1">
                    <a:lumMod val="50000"/>
                  </a:schemeClr>
                </a:solidFill>
                <a:latin typeface="Open Sans"/>
              </a:rPr>
              <a:t>Mostrar </a:t>
            </a:r>
            <a:r>
              <a:rPr lang="es-ES" sz="1400" dirty="0">
                <a:solidFill>
                  <a:schemeClr val="bg1">
                    <a:lumMod val="50000"/>
                  </a:schemeClr>
                </a:solidFill>
                <a:latin typeface="Open Sans"/>
              </a:rPr>
              <a:t>amor y afecto hacia el niño para que se desarrolle socialmente.</a:t>
            </a:r>
          </a:p>
          <a:p>
            <a:pPr marL="285750" indent="-285750" algn="just">
              <a:buFont typeface="Arial" pitchFamily="34" charset="0"/>
              <a:buChar char="•"/>
            </a:pPr>
            <a:r>
              <a:rPr lang="es-ES" sz="1400" dirty="0" smtClean="0">
                <a:solidFill>
                  <a:schemeClr val="bg1">
                    <a:lumMod val="50000"/>
                  </a:schemeClr>
                </a:solidFill>
                <a:latin typeface="Open Sans"/>
              </a:rPr>
              <a:t>Aceptar </a:t>
            </a:r>
            <a:r>
              <a:rPr lang="es-ES" sz="1400" dirty="0">
                <a:solidFill>
                  <a:schemeClr val="bg1">
                    <a:lumMod val="50000"/>
                  </a:schemeClr>
                </a:solidFill>
                <a:latin typeface="Open Sans"/>
              </a:rPr>
              <a:t>al niño por lo que es y lo que puede hacer sin establecer objetivos poco realistas o presionarlos antes de que estén listos.</a:t>
            </a:r>
          </a:p>
          <a:p>
            <a:pPr marL="285750" indent="-285750" algn="just">
              <a:buFont typeface="Arial" pitchFamily="34" charset="0"/>
              <a:buChar char="•"/>
            </a:pPr>
            <a:r>
              <a:rPr lang="es-ES" sz="1400" dirty="0" smtClean="0">
                <a:solidFill>
                  <a:schemeClr val="bg1">
                    <a:lumMod val="50000"/>
                  </a:schemeClr>
                </a:solidFill>
                <a:latin typeface="Open Sans"/>
              </a:rPr>
              <a:t>Respetar </a:t>
            </a:r>
            <a:r>
              <a:rPr lang="es-ES" sz="1400" dirty="0">
                <a:solidFill>
                  <a:schemeClr val="bg1">
                    <a:lumMod val="50000"/>
                  </a:schemeClr>
                </a:solidFill>
                <a:latin typeface="Open Sans"/>
              </a:rPr>
              <a:t>y </a:t>
            </a:r>
            <a:r>
              <a:rPr lang="es-ES" sz="1400" dirty="0" smtClean="0">
                <a:solidFill>
                  <a:schemeClr val="bg1">
                    <a:lumMod val="50000"/>
                  </a:schemeClr>
                </a:solidFill>
                <a:latin typeface="Open Sans"/>
              </a:rPr>
              <a:t>valorar </a:t>
            </a:r>
            <a:r>
              <a:rPr lang="es-ES" sz="1400" dirty="0">
                <a:solidFill>
                  <a:schemeClr val="bg1">
                    <a:lumMod val="50000"/>
                  </a:schemeClr>
                </a:solidFill>
                <a:latin typeface="Open Sans"/>
              </a:rPr>
              <a:t>al niño para que, a su vez, aprenda a respetarse y valorarse a sí mismo.</a:t>
            </a:r>
          </a:p>
          <a:p>
            <a:pPr marL="285750" indent="-285750" algn="just">
              <a:buFont typeface="Arial" pitchFamily="34" charset="0"/>
              <a:buChar char="•"/>
            </a:pPr>
            <a:r>
              <a:rPr lang="es-ES" sz="1400" dirty="0">
                <a:solidFill>
                  <a:schemeClr val="bg1">
                    <a:lumMod val="50000"/>
                  </a:schemeClr>
                </a:solidFill>
                <a:latin typeface="Open Sans"/>
              </a:rPr>
              <a:t>Asegurarse, cuando no se hayan comportado de manera </a:t>
            </a:r>
            <a:r>
              <a:rPr lang="es-ES" sz="1400" dirty="0" smtClean="0">
                <a:solidFill>
                  <a:schemeClr val="bg1">
                    <a:lumMod val="50000"/>
                  </a:schemeClr>
                </a:solidFill>
                <a:latin typeface="Open Sans"/>
              </a:rPr>
              <a:t>adecuada</a:t>
            </a:r>
            <a:endParaRPr lang="es-ES" sz="1400" dirty="0"/>
          </a:p>
        </p:txBody>
      </p:sp>
      <p:sp>
        <p:nvSpPr>
          <p:cNvPr id="5" name="Rectángulo 4"/>
          <p:cNvSpPr/>
          <p:nvPr/>
        </p:nvSpPr>
        <p:spPr>
          <a:xfrm>
            <a:off x="755576" y="137649"/>
            <a:ext cx="7416824" cy="307777"/>
          </a:xfrm>
          <a:prstGeom prst="rect">
            <a:avLst/>
          </a:prstGeom>
        </p:spPr>
        <p:txBody>
          <a:bodyPr wrap="square">
            <a:spAutoFit/>
          </a:bodyPr>
          <a:lstStyle/>
          <a:p>
            <a:r>
              <a:rPr lang="es-ES" sz="1400" dirty="0" smtClean="0">
                <a:solidFill>
                  <a:schemeClr val="bg1">
                    <a:lumMod val="50000"/>
                  </a:schemeClr>
                </a:solidFill>
                <a:latin typeface="Open Sans"/>
              </a:rPr>
              <a:t>Unidad </a:t>
            </a:r>
            <a:r>
              <a:rPr lang="es-ES" sz="1400" dirty="0">
                <a:solidFill>
                  <a:schemeClr val="bg1">
                    <a:lumMod val="50000"/>
                  </a:schemeClr>
                </a:solidFill>
                <a:latin typeface="Open Sans"/>
              </a:rPr>
              <a:t>5.2. Desarrollo emocional infantil y manejo de las emociones.</a:t>
            </a:r>
          </a:p>
        </p:txBody>
      </p:sp>
    </p:spTree>
    <p:extLst>
      <p:ext uri="{BB962C8B-B14F-4D97-AF65-F5344CB8AC3E}">
        <p14:creationId xmlns:p14="http://schemas.microsoft.com/office/powerpoint/2010/main" val="33008197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75" y="445095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45095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987574"/>
            <a:ext cx="792088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GB" sz="1800" dirty="0"/>
          </a:p>
        </p:txBody>
      </p:sp>
      <p:sp>
        <p:nvSpPr>
          <p:cNvPr id="8"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32554" y="195486"/>
            <a:ext cx="7272808" cy="288032"/>
          </a:xfrm>
        </p:spPr>
        <p:txBody>
          <a:bodyPr>
            <a:normAutofit fontScale="92500" lnSpcReduction="10000"/>
          </a:bodyPr>
          <a:lstStyle/>
          <a:p>
            <a:pPr algn="l"/>
            <a:r>
              <a:rPr lang="es-ES" sz="1500" dirty="0" smtClean="0"/>
              <a:t>Unidad </a:t>
            </a:r>
            <a:r>
              <a:rPr lang="es-ES" sz="1500" dirty="0"/>
              <a:t>5.2. Desarrollo emocional infantil y manejo de las emociones.</a:t>
            </a:r>
            <a:endParaRPr lang="hr-HR" sz="1500" dirty="0"/>
          </a:p>
        </p:txBody>
      </p:sp>
      <p:sp>
        <p:nvSpPr>
          <p:cNvPr id="2" name="Rectángulo 1"/>
          <p:cNvSpPr/>
          <p:nvPr/>
        </p:nvSpPr>
        <p:spPr>
          <a:xfrm>
            <a:off x="755576" y="1140589"/>
            <a:ext cx="7128792" cy="1815882"/>
          </a:xfrm>
          <a:prstGeom prst="rect">
            <a:avLst/>
          </a:prstGeom>
        </p:spPr>
        <p:txBody>
          <a:bodyPr wrap="square">
            <a:spAutoFit/>
          </a:bodyPr>
          <a:lstStyle/>
          <a:p>
            <a:pPr algn="just"/>
            <a:r>
              <a:rPr lang="es-ES" sz="1600" b="1" u="sng" dirty="0" smtClean="0">
                <a:solidFill>
                  <a:schemeClr val="bg1">
                    <a:lumMod val="50000"/>
                  </a:schemeClr>
                </a:solidFill>
                <a:latin typeface="Open Sans"/>
              </a:rPr>
              <a:t>Apoyo a los niños</a:t>
            </a:r>
            <a:endParaRPr lang="es-ES" sz="1600" b="1" u="sng" dirty="0">
              <a:solidFill>
                <a:schemeClr val="bg1">
                  <a:lumMod val="50000"/>
                </a:schemeClr>
              </a:solidFill>
              <a:latin typeface="Open Sans"/>
            </a:endParaRP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Los niños necesitan tiempo, espacio y mucho apoyo de adultos para que puedan aprender a aceptar, expresar y manejar sus emociones. Es importante que muestres paciencia a un niño cuando trata con sus sentimientos para que aprendan a negociar con los demás y a construir amistades positivas.</a:t>
            </a:r>
          </a:p>
        </p:txBody>
      </p:sp>
    </p:spTree>
    <p:extLst>
      <p:ext uri="{BB962C8B-B14F-4D97-AF65-F5344CB8AC3E}">
        <p14:creationId xmlns:p14="http://schemas.microsoft.com/office/powerpoint/2010/main" val="23361813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23478"/>
            <a:ext cx="7344816" cy="346344"/>
          </a:xfrm>
        </p:spPr>
        <p:txBody>
          <a:bodyPr>
            <a:normAutofit/>
          </a:bodyPr>
          <a:lstStyle/>
          <a:p>
            <a:pPr algn="l"/>
            <a:r>
              <a:rPr lang="es-ES" sz="1400" dirty="0" smtClean="0"/>
              <a:t>Unidad </a:t>
            </a:r>
            <a:r>
              <a:rPr lang="es-ES" sz="1400" dirty="0"/>
              <a:t>5.2. Desarrollo emocional infantil y manejo de las emociones.</a:t>
            </a:r>
            <a:endParaRPr lang="hr-HR"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058"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771550"/>
            <a:ext cx="8352928" cy="31683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GB" sz="1800" dirty="0"/>
          </a:p>
        </p:txBody>
      </p:sp>
      <p:sp>
        <p:nvSpPr>
          <p:cNvPr id="2" name="Rectángulo 1"/>
          <p:cNvSpPr/>
          <p:nvPr/>
        </p:nvSpPr>
        <p:spPr>
          <a:xfrm>
            <a:off x="1115616" y="1078453"/>
            <a:ext cx="6030416" cy="2554545"/>
          </a:xfrm>
          <a:prstGeom prst="rect">
            <a:avLst/>
          </a:prstGeom>
        </p:spPr>
        <p:txBody>
          <a:bodyPr wrap="square">
            <a:spAutoFit/>
          </a:bodyPr>
          <a:lstStyle/>
          <a:p>
            <a:pPr algn="just"/>
            <a:r>
              <a:rPr lang="es-ES" sz="1600" b="1" u="sng" dirty="0">
                <a:solidFill>
                  <a:schemeClr val="bg1">
                    <a:lumMod val="50000"/>
                  </a:schemeClr>
                </a:solidFill>
                <a:latin typeface="Open Sans"/>
              </a:rPr>
              <a:t>Elevar la autoestima de un </a:t>
            </a:r>
            <a:r>
              <a:rPr lang="es-ES" sz="1600" b="1" u="sng" dirty="0" smtClean="0">
                <a:solidFill>
                  <a:schemeClr val="bg1">
                    <a:lumMod val="50000"/>
                  </a:schemeClr>
                </a:solidFill>
                <a:latin typeface="Open Sans"/>
              </a:rPr>
              <a:t>niño</a:t>
            </a:r>
            <a:endParaRPr lang="es-ES" sz="1600" b="1" u="sng" dirty="0">
              <a:solidFill>
                <a:schemeClr val="bg1">
                  <a:lumMod val="50000"/>
                </a:schemeClr>
              </a:solidFill>
              <a:latin typeface="Open Sans"/>
            </a:endParaRPr>
          </a:p>
          <a:p>
            <a:pPr algn="just"/>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Animar al niño</a:t>
            </a:r>
          </a:p>
          <a:p>
            <a:pPr marL="285750" indent="-285750" algn="just">
              <a:buFont typeface="Wingdings" panose="05000000000000000000" pitchFamily="2" charset="2"/>
              <a:buChar char="§"/>
            </a:pPr>
            <a:r>
              <a:rPr lang="es-ES" sz="1600" dirty="0">
                <a:solidFill>
                  <a:schemeClr val="bg1">
                    <a:lumMod val="50000"/>
                  </a:schemeClr>
                </a:solidFill>
                <a:latin typeface="Open Sans"/>
              </a:rPr>
              <a:t>Proporcionar atención constante</a:t>
            </a:r>
          </a:p>
          <a:p>
            <a:pPr marL="285750" indent="-285750" algn="just">
              <a:buFont typeface="Wingdings" panose="05000000000000000000" pitchFamily="2" charset="2"/>
              <a:buChar char="§"/>
            </a:pPr>
            <a:r>
              <a:rPr lang="es-ES" sz="1600" dirty="0">
                <a:solidFill>
                  <a:schemeClr val="bg1">
                    <a:lumMod val="50000"/>
                  </a:schemeClr>
                </a:solidFill>
                <a:latin typeface="Open Sans"/>
              </a:rPr>
              <a:t>Proporcionar modelos positivos</a:t>
            </a:r>
          </a:p>
          <a:p>
            <a:pPr marL="285750" indent="-285750" algn="just">
              <a:buFont typeface="Wingdings" panose="05000000000000000000" pitchFamily="2" charset="2"/>
              <a:buChar char="§"/>
            </a:pPr>
            <a:r>
              <a:rPr lang="es-ES" sz="1600" dirty="0">
                <a:solidFill>
                  <a:schemeClr val="bg1">
                    <a:lumMod val="50000"/>
                  </a:schemeClr>
                </a:solidFill>
                <a:latin typeface="Open Sans"/>
              </a:rPr>
              <a:t>Proporcionar a los niños límites claros y consistentes</a:t>
            </a:r>
          </a:p>
          <a:p>
            <a:pPr marL="285750" indent="-285750" algn="just">
              <a:buFont typeface="Wingdings" panose="05000000000000000000" pitchFamily="2" charset="2"/>
              <a:buChar char="§"/>
            </a:pPr>
            <a:r>
              <a:rPr lang="es-ES" sz="1600" dirty="0">
                <a:solidFill>
                  <a:schemeClr val="bg1">
                    <a:lumMod val="50000"/>
                  </a:schemeClr>
                </a:solidFill>
                <a:latin typeface="Open Sans"/>
              </a:rPr>
              <a:t>Ayudar a un niño a ser un éxito</a:t>
            </a:r>
          </a:p>
          <a:p>
            <a:pPr marL="285750" indent="-285750" algn="just">
              <a:buFont typeface="Wingdings" panose="05000000000000000000" pitchFamily="2" charset="2"/>
              <a:buChar char="§"/>
            </a:pPr>
            <a:r>
              <a:rPr lang="es-ES" sz="1600" dirty="0">
                <a:solidFill>
                  <a:schemeClr val="bg1">
                    <a:lumMod val="50000"/>
                  </a:schemeClr>
                </a:solidFill>
                <a:latin typeface="Open Sans"/>
              </a:rPr>
              <a:t>Apreciar los esfuerzos del niño</a:t>
            </a:r>
          </a:p>
          <a:p>
            <a:pPr marL="285750" indent="-285750" algn="just">
              <a:buFont typeface="Wingdings" panose="05000000000000000000" pitchFamily="2" charset="2"/>
              <a:buChar char="§"/>
            </a:pPr>
            <a:r>
              <a:rPr lang="es-ES" sz="1600" dirty="0">
                <a:solidFill>
                  <a:schemeClr val="bg1">
                    <a:lumMod val="50000"/>
                  </a:schemeClr>
                </a:solidFill>
                <a:latin typeface="Open Sans"/>
              </a:rPr>
              <a:t>Permitir al niño la libertad de tomar decisiones por sí mismos</a:t>
            </a:r>
          </a:p>
          <a:p>
            <a:pPr marL="285750" indent="-285750" algn="just">
              <a:buFont typeface="Wingdings" panose="05000000000000000000" pitchFamily="2" charset="2"/>
              <a:buChar char="§"/>
            </a:pPr>
            <a:r>
              <a:rPr lang="es-ES" sz="1600" dirty="0" smtClean="0">
                <a:solidFill>
                  <a:schemeClr val="bg1">
                    <a:lumMod val="50000"/>
                  </a:schemeClr>
                </a:solidFill>
                <a:latin typeface="Open Sans"/>
              </a:rPr>
              <a:t>Ayudar </a:t>
            </a:r>
            <a:r>
              <a:rPr lang="es-ES" sz="1600" dirty="0">
                <a:solidFill>
                  <a:schemeClr val="bg1">
                    <a:lumMod val="50000"/>
                  </a:schemeClr>
                </a:solidFill>
                <a:latin typeface="Open Sans"/>
              </a:rPr>
              <a:t>a un niño a encontrar algo </a:t>
            </a:r>
            <a:r>
              <a:rPr lang="es-ES" sz="1600" dirty="0" smtClean="0">
                <a:solidFill>
                  <a:schemeClr val="bg1">
                    <a:lumMod val="50000"/>
                  </a:schemeClr>
                </a:solidFill>
                <a:latin typeface="Open Sans"/>
              </a:rPr>
              <a:t>en </a:t>
            </a:r>
            <a:r>
              <a:rPr lang="es-ES" sz="1600" dirty="0">
                <a:solidFill>
                  <a:schemeClr val="bg1">
                    <a:lumMod val="50000"/>
                  </a:schemeClr>
                </a:solidFill>
                <a:latin typeface="Open Sans"/>
              </a:rPr>
              <a:t>lo que es bueno.</a:t>
            </a:r>
          </a:p>
        </p:txBody>
      </p:sp>
    </p:spTree>
    <p:extLst>
      <p:ext uri="{BB962C8B-B14F-4D97-AF65-F5344CB8AC3E}">
        <p14:creationId xmlns:p14="http://schemas.microsoft.com/office/powerpoint/2010/main" val="214458480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48985"/>
            <a:ext cx="7560840" cy="364983"/>
          </a:xfrm>
        </p:spPr>
        <p:txBody>
          <a:bodyPr>
            <a:normAutofit/>
          </a:bodyPr>
          <a:lstStyle/>
          <a:p>
            <a:pPr algn="l"/>
            <a:r>
              <a:rPr lang="es-ES" sz="1400" dirty="0" smtClean="0"/>
              <a:t>Unidad </a:t>
            </a:r>
            <a:r>
              <a:rPr lang="es-ES" sz="1400" dirty="0"/>
              <a:t>5.2. Desarrollo emocional infantil y manejo de las emociones.</a:t>
            </a:r>
            <a:endParaRPr lang="hr-HR"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008" y="435685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52957"/>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987574"/>
            <a:ext cx="7848872"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US" b="1" dirty="0" smtClean="0"/>
          </a:p>
        </p:txBody>
      </p:sp>
      <p:sp>
        <p:nvSpPr>
          <p:cNvPr id="2" name="Rectángulo 1"/>
          <p:cNvSpPr/>
          <p:nvPr/>
        </p:nvSpPr>
        <p:spPr>
          <a:xfrm>
            <a:off x="755576" y="1208793"/>
            <a:ext cx="7200800" cy="2308324"/>
          </a:xfrm>
          <a:prstGeom prst="rect">
            <a:avLst/>
          </a:prstGeom>
        </p:spPr>
        <p:txBody>
          <a:bodyPr wrap="square">
            <a:spAutoFit/>
          </a:bodyPr>
          <a:lstStyle/>
          <a:p>
            <a:pPr algn="just"/>
            <a:r>
              <a:rPr lang="es-ES" sz="1600" b="1" dirty="0" smtClean="0">
                <a:solidFill>
                  <a:schemeClr val="bg1">
                    <a:lumMod val="50000"/>
                  </a:schemeClr>
                </a:solidFill>
                <a:latin typeface="Open Sans"/>
              </a:rPr>
              <a:t>Ayudar </a:t>
            </a:r>
            <a:r>
              <a:rPr lang="es-ES" sz="1600" b="1" dirty="0">
                <a:solidFill>
                  <a:schemeClr val="bg1">
                    <a:lumMod val="50000"/>
                  </a:schemeClr>
                </a:solidFill>
                <a:latin typeface="Open Sans"/>
              </a:rPr>
              <a:t>a los niños a lidiar con lo negativo</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Los profesionales que trabajan en clubes deportivos tienen una gran variedad de tareas que realizan a diario, desde cumplir los objetivos, controlar el comportamiento y hacer frente a las expectativas de los padres.</a:t>
            </a:r>
          </a:p>
          <a:p>
            <a:pPr marL="285750" indent="-285750" algn="just">
              <a:buFont typeface="Arial" pitchFamily="34" charset="0"/>
              <a:buChar char="•"/>
            </a:pPr>
            <a:r>
              <a:rPr lang="es-ES" sz="1600" dirty="0">
                <a:solidFill>
                  <a:schemeClr val="bg1">
                    <a:lumMod val="50000"/>
                  </a:schemeClr>
                </a:solidFill>
                <a:latin typeface="Open Sans"/>
              </a:rPr>
              <a:t>A veces, tratar con emociones negativas o problemas de salud mental en los niños parece una tarea imposible además de otro conjunto de </a:t>
            </a:r>
            <a:r>
              <a:rPr lang="es-ES" sz="1600" dirty="0" smtClean="0">
                <a:solidFill>
                  <a:schemeClr val="bg1">
                    <a:lumMod val="50000"/>
                  </a:schemeClr>
                </a:solidFill>
                <a:latin typeface="Open Sans"/>
              </a:rPr>
              <a:t>demandas.</a:t>
            </a:r>
            <a:endParaRPr lang="es-ES" sz="1600" dirty="0">
              <a:solidFill>
                <a:schemeClr val="bg1">
                  <a:lumMod val="50000"/>
                </a:schemeClr>
              </a:solidFill>
              <a:latin typeface="Open Sans"/>
            </a:endParaRPr>
          </a:p>
        </p:txBody>
      </p:sp>
    </p:spTree>
    <p:extLst>
      <p:ext uri="{BB962C8B-B14F-4D97-AF65-F5344CB8AC3E}">
        <p14:creationId xmlns:p14="http://schemas.microsoft.com/office/powerpoint/2010/main" val="23895824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207961"/>
            <a:ext cx="7560840" cy="293370"/>
          </a:xfrm>
        </p:spPr>
        <p:txBody>
          <a:bodyPr>
            <a:normAutofit lnSpcReduction="10000"/>
          </a:bodyPr>
          <a:lstStyle/>
          <a:p>
            <a:pPr algn="l"/>
            <a:r>
              <a:rPr lang="es-ES" sz="1400" dirty="0" smtClean="0"/>
              <a:t>Unidad </a:t>
            </a:r>
            <a:r>
              <a:rPr lang="es-ES" sz="1400" dirty="0"/>
              <a:t>5.2. Desarrollo emocional infantil y manejo de las emociones.</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1945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19456"/>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467544" y="1026247"/>
            <a:ext cx="8064896"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hr-HR" dirty="0" smtClean="0"/>
          </a:p>
          <a:p>
            <a:pPr algn="just"/>
            <a:endParaRPr lang="en-US" b="1" dirty="0" smtClean="0"/>
          </a:p>
        </p:txBody>
      </p:sp>
      <p:sp>
        <p:nvSpPr>
          <p:cNvPr id="2" name="Rectángulo 1"/>
          <p:cNvSpPr/>
          <p:nvPr/>
        </p:nvSpPr>
        <p:spPr>
          <a:xfrm>
            <a:off x="827584" y="711528"/>
            <a:ext cx="7272807" cy="3293209"/>
          </a:xfrm>
          <a:prstGeom prst="rect">
            <a:avLst/>
          </a:prstGeom>
        </p:spPr>
        <p:txBody>
          <a:bodyPr wrap="square">
            <a:spAutoFit/>
          </a:bodyPr>
          <a:lstStyle/>
          <a:p>
            <a:pPr algn="just"/>
            <a:r>
              <a:rPr lang="es-ES" sz="1600" b="1" dirty="0">
                <a:solidFill>
                  <a:schemeClr val="bg1">
                    <a:lumMod val="50000"/>
                  </a:schemeClr>
                </a:solidFill>
                <a:latin typeface="Open Sans"/>
              </a:rPr>
              <a:t>Hablar de emociones</a:t>
            </a:r>
          </a:p>
          <a:p>
            <a:pPr algn="just"/>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Los niños con buena alfabetización emocional se desempeñan mejor en la escuela y superan las emociones fuertes. Buena alfabetización emocional significa lo siguiente:</a:t>
            </a:r>
          </a:p>
          <a:p>
            <a:pPr marL="285750" indent="-285750" algn="just">
              <a:buFont typeface="Arial" pitchFamily="34" charset="0"/>
              <a:buChar char="•"/>
            </a:pPr>
            <a:r>
              <a:rPr lang="es-ES" sz="1600" dirty="0">
                <a:solidFill>
                  <a:schemeClr val="bg1">
                    <a:lumMod val="50000"/>
                  </a:schemeClr>
                </a:solidFill>
                <a:latin typeface="Open Sans"/>
              </a:rPr>
              <a:t>Comprender que hay diferentes emociones (ira, tristeza, preocupación, vergüenza, emoción, felicidad, culpa, etc.)</a:t>
            </a:r>
          </a:p>
          <a:p>
            <a:pPr marL="285750" indent="-285750" algn="just">
              <a:buFont typeface="Arial" pitchFamily="34" charset="0"/>
              <a:buChar char="•"/>
            </a:pPr>
            <a:r>
              <a:rPr lang="es-ES" sz="1600" dirty="0">
                <a:solidFill>
                  <a:schemeClr val="bg1">
                    <a:lumMod val="50000"/>
                  </a:schemeClr>
                </a:solidFill>
                <a:latin typeface="Open Sans"/>
              </a:rPr>
              <a:t>Entender que las emociones varían en intensidad de leve a fuerte</a:t>
            </a:r>
          </a:p>
          <a:p>
            <a:pPr marL="285750" indent="-285750" algn="just">
              <a:buFont typeface="Arial" pitchFamily="34" charset="0"/>
              <a:buChar char="•"/>
            </a:pPr>
            <a:r>
              <a:rPr lang="es-ES" sz="1600" dirty="0">
                <a:solidFill>
                  <a:schemeClr val="bg1">
                    <a:lumMod val="50000"/>
                  </a:schemeClr>
                </a:solidFill>
                <a:latin typeface="Open Sans"/>
              </a:rPr>
              <a:t>Comprender que las emociones son provocadas por pensamientos y situaciones.</a:t>
            </a:r>
          </a:p>
          <a:p>
            <a:pPr marL="285750" indent="-285750" algn="just">
              <a:buFont typeface="Arial" pitchFamily="34" charset="0"/>
              <a:buChar char="•"/>
            </a:pPr>
            <a:r>
              <a:rPr lang="es-ES" sz="1600" dirty="0">
                <a:solidFill>
                  <a:schemeClr val="bg1">
                    <a:lumMod val="50000"/>
                  </a:schemeClr>
                </a:solidFill>
                <a:latin typeface="Open Sans"/>
              </a:rPr>
              <a:t>Ser capaz de identificar emociones en uno mismo y en los demás.</a:t>
            </a:r>
          </a:p>
          <a:p>
            <a:pPr marL="285750" indent="-285750" algn="just">
              <a:buFont typeface="Arial" pitchFamily="34" charset="0"/>
              <a:buChar char="•"/>
            </a:pPr>
            <a:r>
              <a:rPr lang="es-ES" sz="1600" dirty="0">
                <a:solidFill>
                  <a:schemeClr val="bg1">
                    <a:lumMod val="50000"/>
                  </a:schemeClr>
                </a:solidFill>
                <a:latin typeface="Open Sans"/>
              </a:rPr>
              <a:t>Ser capaz de expresar emociones y tomar medidas para hacer frente a las emociones negativas.</a:t>
            </a:r>
          </a:p>
        </p:txBody>
      </p:sp>
    </p:spTree>
    <p:extLst>
      <p:ext uri="{BB962C8B-B14F-4D97-AF65-F5344CB8AC3E}">
        <p14:creationId xmlns:p14="http://schemas.microsoft.com/office/powerpoint/2010/main" val="190791524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3953" y="267493"/>
            <a:ext cx="7632848" cy="301393"/>
          </a:xfrm>
        </p:spPr>
        <p:txBody>
          <a:bodyPr>
            <a:noAutofit/>
          </a:bodyPr>
          <a:lstStyle/>
          <a:p>
            <a:pPr algn="l"/>
            <a:r>
              <a:rPr lang="es-ES" sz="1400" dirty="0" smtClean="0"/>
              <a:t>Unidad </a:t>
            </a:r>
            <a:r>
              <a:rPr lang="es-ES" sz="1400" dirty="0"/>
              <a:t>5.2. Desarrollo emocional infantil y manejo de las emociones.</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702" y="439061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5859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843558"/>
            <a:ext cx="7992888" cy="32403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US" b="1" dirty="0" smtClean="0"/>
          </a:p>
        </p:txBody>
      </p:sp>
      <p:sp>
        <p:nvSpPr>
          <p:cNvPr id="2" name="Rectángulo 1"/>
          <p:cNvSpPr/>
          <p:nvPr/>
        </p:nvSpPr>
        <p:spPr>
          <a:xfrm>
            <a:off x="755576" y="987574"/>
            <a:ext cx="6840760" cy="2677656"/>
          </a:xfrm>
          <a:prstGeom prst="rect">
            <a:avLst/>
          </a:prstGeom>
        </p:spPr>
        <p:txBody>
          <a:bodyPr wrap="square">
            <a:spAutoFit/>
          </a:bodyPr>
          <a:lstStyle/>
          <a:p>
            <a:pPr algn="just"/>
            <a:r>
              <a:rPr lang="es-ES" sz="1400" b="1" dirty="0">
                <a:solidFill>
                  <a:schemeClr val="bg1">
                    <a:lumMod val="50000"/>
                  </a:schemeClr>
                </a:solidFill>
                <a:latin typeface="Open Sans"/>
              </a:rPr>
              <a:t>Reconocer y empatizar antes de hacer cualquier otra </a:t>
            </a:r>
            <a:r>
              <a:rPr lang="es-ES" sz="1400" b="1" dirty="0" smtClean="0">
                <a:solidFill>
                  <a:schemeClr val="bg1">
                    <a:lumMod val="50000"/>
                  </a:schemeClr>
                </a:solidFill>
                <a:latin typeface="Open Sans"/>
              </a:rPr>
              <a:t>cosa</a:t>
            </a:r>
            <a:endParaRPr lang="es-ES" sz="1400" b="1" dirty="0">
              <a:solidFill>
                <a:schemeClr val="bg1">
                  <a:lumMod val="50000"/>
                </a:schemeClr>
              </a:solidFill>
              <a:latin typeface="Open Sans"/>
            </a:endParaRPr>
          </a:p>
          <a:p>
            <a:pPr algn="just"/>
            <a:endParaRPr lang="es-ES" sz="1400" dirty="0">
              <a:solidFill>
                <a:schemeClr val="bg1">
                  <a:lumMod val="50000"/>
                </a:schemeClr>
              </a:solidFill>
              <a:latin typeface="Open Sans"/>
            </a:endParaRPr>
          </a:p>
          <a:p>
            <a:pPr algn="just"/>
            <a:r>
              <a:rPr lang="es-ES" sz="1400" dirty="0">
                <a:solidFill>
                  <a:schemeClr val="bg1">
                    <a:lumMod val="50000"/>
                  </a:schemeClr>
                </a:solidFill>
                <a:latin typeface="Open Sans"/>
              </a:rPr>
              <a:t>Reconocimiento y empatía significa una oración corta que menciona la posible emoción, verifica si esto es cierto y </a:t>
            </a:r>
            <a:r>
              <a:rPr lang="es-ES" sz="1400" dirty="0" smtClean="0">
                <a:solidFill>
                  <a:schemeClr val="bg1">
                    <a:lumMod val="50000"/>
                  </a:schemeClr>
                </a:solidFill>
                <a:latin typeface="Open Sans"/>
              </a:rPr>
              <a:t>decir </a:t>
            </a:r>
            <a:r>
              <a:rPr lang="es-ES" sz="1400" dirty="0">
                <a:solidFill>
                  <a:schemeClr val="bg1">
                    <a:lumMod val="50000"/>
                  </a:schemeClr>
                </a:solidFill>
                <a:latin typeface="Open Sans"/>
              </a:rPr>
              <a:t>que nos importa </a:t>
            </a:r>
            <a:r>
              <a:rPr lang="es-ES" sz="1400" dirty="0" smtClean="0">
                <a:solidFill>
                  <a:schemeClr val="bg1">
                    <a:lumMod val="50000"/>
                  </a:schemeClr>
                </a:solidFill>
                <a:latin typeface="Open Sans"/>
              </a:rPr>
              <a:t>su esfuerzo. </a:t>
            </a:r>
            <a:r>
              <a:rPr lang="es-ES" sz="1400" dirty="0">
                <a:solidFill>
                  <a:schemeClr val="bg1">
                    <a:lumMod val="50000"/>
                  </a:schemeClr>
                </a:solidFill>
                <a:latin typeface="Open Sans"/>
              </a:rPr>
              <a:t>Por ejemplo:</a:t>
            </a:r>
          </a:p>
          <a:p>
            <a:pPr algn="just"/>
            <a:endParaRPr lang="es-ES" sz="1400" dirty="0">
              <a:solidFill>
                <a:schemeClr val="bg1">
                  <a:lumMod val="50000"/>
                </a:schemeClr>
              </a:solidFill>
              <a:latin typeface="Open Sans"/>
            </a:endParaRPr>
          </a:p>
          <a:p>
            <a:pPr marL="285750" indent="-285750" algn="just">
              <a:buFont typeface="Arial" panose="020B0604020202020204" pitchFamily="34" charset="0"/>
              <a:buChar char="•"/>
            </a:pPr>
            <a:r>
              <a:rPr lang="es-ES" sz="1400" dirty="0">
                <a:solidFill>
                  <a:schemeClr val="bg1">
                    <a:lumMod val="50000"/>
                  </a:schemeClr>
                </a:solidFill>
                <a:latin typeface="Open Sans"/>
              </a:rPr>
              <a:t>Puedo ver que te sientes realmente frustrado en este momento. Siento que te </a:t>
            </a:r>
            <a:r>
              <a:rPr lang="es-ES" sz="1400" dirty="0" smtClean="0">
                <a:solidFill>
                  <a:schemeClr val="bg1">
                    <a:lumMod val="50000"/>
                  </a:schemeClr>
                </a:solidFill>
                <a:latin typeface="Open Sans"/>
              </a:rPr>
              <a:t>sientes </a:t>
            </a:r>
            <a:r>
              <a:rPr lang="es-ES" sz="1400" dirty="0">
                <a:solidFill>
                  <a:schemeClr val="bg1">
                    <a:lumMod val="50000"/>
                  </a:schemeClr>
                </a:solidFill>
                <a:latin typeface="Open Sans"/>
              </a:rPr>
              <a:t>tan mal.</a:t>
            </a:r>
          </a:p>
          <a:p>
            <a:pPr marL="285750" indent="-285750" algn="just">
              <a:buFont typeface="Arial" panose="020B0604020202020204" pitchFamily="34" charset="0"/>
              <a:buChar char="•"/>
            </a:pPr>
            <a:r>
              <a:rPr lang="es-ES" sz="1400" dirty="0">
                <a:solidFill>
                  <a:schemeClr val="bg1">
                    <a:lumMod val="50000"/>
                  </a:schemeClr>
                </a:solidFill>
                <a:latin typeface="Open Sans"/>
              </a:rPr>
              <a:t>Podría estar equivocado pero pareces un poco preocupado. Eso debe </a:t>
            </a:r>
            <a:r>
              <a:rPr lang="es-ES" sz="1400" dirty="0" smtClean="0">
                <a:solidFill>
                  <a:schemeClr val="bg1">
                    <a:lumMod val="50000"/>
                  </a:schemeClr>
                </a:solidFill>
                <a:latin typeface="Open Sans"/>
              </a:rPr>
              <a:t>ser </a:t>
            </a:r>
            <a:r>
              <a:rPr lang="es-ES" sz="1400" dirty="0">
                <a:solidFill>
                  <a:schemeClr val="bg1">
                    <a:lumMod val="50000"/>
                  </a:schemeClr>
                </a:solidFill>
                <a:latin typeface="Open Sans"/>
              </a:rPr>
              <a:t>duro.</a:t>
            </a:r>
          </a:p>
          <a:p>
            <a:pPr marL="285750" indent="-285750" algn="just">
              <a:buFont typeface="Arial" panose="020B0604020202020204" pitchFamily="34" charset="0"/>
              <a:buChar char="•"/>
            </a:pPr>
            <a:r>
              <a:rPr lang="es-ES" sz="1400" dirty="0">
                <a:solidFill>
                  <a:schemeClr val="bg1">
                    <a:lumMod val="50000"/>
                  </a:schemeClr>
                </a:solidFill>
                <a:latin typeface="Open Sans"/>
              </a:rPr>
              <a:t>Lamento que te sientas molesto por eso.</a:t>
            </a:r>
          </a:p>
          <a:p>
            <a:pPr marL="285750" indent="-285750" algn="just">
              <a:buFont typeface="Arial" panose="020B0604020202020204" pitchFamily="34" charset="0"/>
              <a:buChar char="•"/>
            </a:pPr>
            <a:r>
              <a:rPr lang="es-ES" sz="1400" dirty="0">
                <a:solidFill>
                  <a:schemeClr val="bg1">
                    <a:lumMod val="50000"/>
                  </a:schemeClr>
                </a:solidFill>
                <a:latin typeface="Open Sans"/>
              </a:rPr>
              <a:t>Creo que también me sentiría muy triste si </a:t>
            </a:r>
            <a:r>
              <a:rPr lang="es-ES" sz="1400" dirty="0" smtClean="0">
                <a:solidFill>
                  <a:schemeClr val="bg1">
                    <a:lumMod val="50000"/>
                  </a:schemeClr>
                </a:solidFill>
                <a:latin typeface="Open Sans"/>
              </a:rPr>
              <a:t>fuera </a:t>
            </a:r>
            <a:r>
              <a:rPr lang="es-ES" sz="1400" dirty="0">
                <a:solidFill>
                  <a:schemeClr val="bg1">
                    <a:lumMod val="50000"/>
                  </a:schemeClr>
                </a:solidFill>
                <a:latin typeface="Open Sans"/>
              </a:rPr>
              <a:t>yo.</a:t>
            </a:r>
          </a:p>
          <a:p>
            <a:pPr marL="285750" indent="-285750" algn="just">
              <a:buFont typeface="Arial" panose="020B0604020202020204" pitchFamily="34" charset="0"/>
              <a:buChar char="•"/>
            </a:pPr>
            <a:r>
              <a:rPr lang="es-ES" sz="1400" dirty="0">
                <a:solidFill>
                  <a:schemeClr val="bg1">
                    <a:lumMod val="50000"/>
                  </a:schemeClr>
                </a:solidFill>
                <a:latin typeface="Open Sans"/>
              </a:rPr>
              <a:t>Sé que estás muy </a:t>
            </a:r>
            <a:r>
              <a:rPr lang="es-ES" sz="1400" dirty="0" smtClean="0">
                <a:solidFill>
                  <a:schemeClr val="bg1">
                    <a:lumMod val="50000"/>
                  </a:schemeClr>
                </a:solidFill>
                <a:latin typeface="Open Sans"/>
              </a:rPr>
              <a:t>enfadado. </a:t>
            </a:r>
            <a:r>
              <a:rPr lang="es-ES" sz="1400" dirty="0">
                <a:solidFill>
                  <a:schemeClr val="bg1">
                    <a:lumMod val="50000"/>
                  </a:schemeClr>
                </a:solidFill>
                <a:latin typeface="Open Sans"/>
              </a:rPr>
              <a:t>No es divertido sentirse abrumado de esa manera.</a:t>
            </a:r>
          </a:p>
          <a:p>
            <a:pPr marL="285750" indent="-285750" algn="just">
              <a:buFont typeface="Arial" panose="020B0604020202020204" pitchFamily="34" charset="0"/>
              <a:buChar char="•"/>
            </a:pPr>
            <a:r>
              <a:rPr lang="es-ES" sz="1400" dirty="0">
                <a:solidFill>
                  <a:schemeClr val="bg1">
                    <a:lumMod val="50000"/>
                  </a:schemeClr>
                </a:solidFill>
                <a:latin typeface="Open Sans"/>
              </a:rPr>
              <a:t>Siento que te sientas tan triste.</a:t>
            </a:r>
          </a:p>
        </p:txBody>
      </p:sp>
    </p:spTree>
    <p:extLst>
      <p:ext uri="{BB962C8B-B14F-4D97-AF65-F5344CB8AC3E}">
        <p14:creationId xmlns:p14="http://schemas.microsoft.com/office/powerpoint/2010/main" val="38499420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985"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555776"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73355" y="772035"/>
            <a:ext cx="8112492" cy="5755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s-ES" sz="1800" b="1" dirty="0"/>
              <a:t>Teorías sobre la prevención del acoso escolar (comportamiento violento </a:t>
            </a:r>
            <a:r>
              <a:rPr lang="es-ES" sz="1800" b="1" dirty="0" smtClean="0"/>
              <a:t>/exclusivo</a:t>
            </a:r>
            <a:r>
              <a:rPr lang="es-ES" sz="1800" b="1" dirty="0"/>
              <a:t>)</a:t>
            </a:r>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971600" y="123479"/>
            <a:ext cx="7704856" cy="5040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dirty="0"/>
          </a:p>
        </p:txBody>
      </p:sp>
      <p:pic>
        <p:nvPicPr>
          <p:cNvPr id="4098" name="Picture 2" descr="C:\TEA\P R O J E K T I\SAVE projekt_KIFST\kurikulumi\predavanja\bm\slike\i4907393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992" y="1492115"/>
            <a:ext cx="3879631" cy="2183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629601" y="1544831"/>
            <a:ext cx="4056246" cy="2246769"/>
          </a:xfrm>
          <a:prstGeom prst="rect">
            <a:avLst/>
          </a:prstGeom>
        </p:spPr>
        <p:txBody>
          <a:bodyPr wrap="square">
            <a:spAutoFit/>
          </a:bodyPr>
          <a:lstStyle/>
          <a:p>
            <a:pPr algn="just"/>
            <a:r>
              <a:rPr lang="es-ES" sz="1400" dirty="0" smtClean="0">
                <a:solidFill>
                  <a:schemeClr val="bg1">
                    <a:lumMod val="50000"/>
                  </a:schemeClr>
                </a:solidFill>
                <a:latin typeface="Open Sans"/>
              </a:rPr>
              <a:t>La </a:t>
            </a:r>
            <a:r>
              <a:rPr lang="es-ES" sz="1400" dirty="0">
                <a:solidFill>
                  <a:schemeClr val="bg1">
                    <a:lumMod val="50000"/>
                  </a:schemeClr>
                </a:solidFill>
                <a:latin typeface="Open Sans"/>
              </a:rPr>
              <a:t>mayoría de las teorías contemporáneas tienen el mismo punto de partida:</a:t>
            </a:r>
          </a:p>
          <a:p>
            <a:pPr algn="just"/>
            <a:r>
              <a:rPr lang="es-ES" sz="1400" dirty="0">
                <a:solidFill>
                  <a:schemeClr val="bg1">
                    <a:lumMod val="50000"/>
                  </a:schemeClr>
                </a:solidFill>
                <a:latin typeface="Open Sans"/>
              </a:rPr>
              <a:t> </a:t>
            </a:r>
            <a:r>
              <a:rPr lang="es-ES" sz="1400" dirty="0" smtClean="0">
                <a:solidFill>
                  <a:schemeClr val="bg1">
                    <a:lumMod val="50000"/>
                  </a:schemeClr>
                </a:solidFill>
                <a:latin typeface="Open Sans"/>
              </a:rPr>
              <a:t> </a:t>
            </a:r>
            <a:r>
              <a:rPr lang="es-ES" sz="1400" b="1" i="1" dirty="0" smtClean="0">
                <a:solidFill>
                  <a:schemeClr val="bg1">
                    <a:lumMod val="50000"/>
                  </a:schemeClr>
                </a:solidFill>
                <a:latin typeface="Open Sans"/>
              </a:rPr>
              <a:t>Las </a:t>
            </a:r>
            <a:r>
              <a:rPr lang="es-ES" sz="1400" b="1" i="1" dirty="0">
                <a:solidFill>
                  <a:schemeClr val="bg1">
                    <a:lumMod val="50000"/>
                  </a:schemeClr>
                </a:solidFill>
                <a:latin typeface="Open Sans"/>
              </a:rPr>
              <a:t>personas están integradas en contextos que modulan el efecto de las características individuales en los resultados de desarrollo, sociales y de </a:t>
            </a:r>
            <a:r>
              <a:rPr lang="es-ES" sz="1400" b="1" i="1" dirty="0" smtClean="0">
                <a:solidFill>
                  <a:schemeClr val="bg1">
                    <a:lumMod val="50000"/>
                  </a:schemeClr>
                </a:solidFill>
                <a:latin typeface="Open Sans"/>
              </a:rPr>
              <a:t>salud.</a:t>
            </a:r>
            <a:endParaRPr lang="es-ES" sz="1400" b="1" i="1" dirty="0">
              <a:solidFill>
                <a:schemeClr val="bg1">
                  <a:lumMod val="50000"/>
                </a:schemeClr>
              </a:solidFill>
              <a:latin typeface="Open Sans"/>
            </a:endParaRPr>
          </a:p>
          <a:p>
            <a:pPr algn="just"/>
            <a:r>
              <a:rPr lang="es-ES" sz="1400" dirty="0">
                <a:solidFill>
                  <a:schemeClr val="bg1">
                    <a:lumMod val="50000"/>
                  </a:schemeClr>
                </a:solidFill>
                <a:latin typeface="Open Sans"/>
              </a:rPr>
              <a:t>  (Rivara, Le Menestrel, 2016)</a:t>
            </a:r>
          </a:p>
          <a:p>
            <a:pPr algn="just"/>
            <a:endParaRPr lang="es-ES" sz="1400" dirty="0">
              <a:solidFill>
                <a:schemeClr val="bg1">
                  <a:lumMod val="50000"/>
                </a:schemeClr>
              </a:solidFill>
              <a:latin typeface="Open Sans"/>
            </a:endParaRPr>
          </a:p>
          <a:p>
            <a:pPr algn="just"/>
            <a:r>
              <a:rPr lang="es-ES" sz="1400" dirty="0">
                <a:solidFill>
                  <a:schemeClr val="bg1">
                    <a:lumMod val="50000"/>
                  </a:schemeClr>
                </a:solidFill>
                <a:latin typeface="Open Sans"/>
              </a:rPr>
              <a:t>E</a:t>
            </a:r>
            <a:r>
              <a:rPr lang="es-ES" sz="1400" dirty="0" smtClean="0">
                <a:solidFill>
                  <a:schemeClr val="bg1">
                    <a:lumMod val="50000"/>
                  </a:schemeClr>
                </a:solidFill>
                <a:latin typeface="Open Sans"/>
              </a:rPr>
              <a:t>n </a:t>
            </a:r>
            <a:r>
              <a:rPr lang="es-ES" sz="1400" dirty="0">
                <a:solidFill>
                  <a:schemeClr val="bg1">
                    <a:lumMod val="50000"/>
                  </a:schemeClr>
                </a:solidFill>
                <a:latin typeface="Open Sans"/>
              </a:rPr>
              <a:t>nuestro </a:t>
            </a:r>
            <a:r>
              <a:rPr lang="es-ES" sz="1400" dirty="0" smtClean="0">
                <a:solidFill>
                  <a:schemeClr val="bg1">
                    <a:lumMod val="50000"/>
                  </a:schemeClr>
                </a:solidFill>
                <a:latin typeface="Open Sans"/>
              </a:rPr>
              <a:t>proyecto estos contextos son específicos al entorno deportivo.</a:t>
            </a:r>
            <a:endParaRPr lang="en-US" sz="1400" dirty="0">
              <a:solidFill>
                <a:schemeClr val="bg1">
                  <a:lumMod val="50000"/>
                </a:schemeClr>
              </a:solidFill>
              <a:latin typeface="Open Sans"/>
            </a:endParaRPr>
          </a:p>
        </p:txBody>
      </p:sp>
      <p:sp>
        <p:nvSpPr>
          <p:cNvPr id="4" name="Rectángulo 3"/>
          <p:cNvSpPr/>
          <p:nvPr/>
        </p:nvSpPr>
        <p:spPr>
          <a:xfrm>
            <a:off x="683568" y="83119"/>
            <a:ext cx="7272808" cy="584775"/>
          </a:xfrm>
          <a:prstGeom prst="rect">
            <a:avLst/>
          </a:prstGeom>
        </p:spPr>
        <p:txBody>
          <a:bodyPr wrap="square">
            <a:spAutoFit/>
          </a:bodyPr>
          <a:lstStyle/>
          <a:p>
            <a:pPr lvl="0" algn="just">
              <a:spcBef>
                <a:spcPct val="20000"/>
              </a:spcBef>
            </a:pPr>
            <a:r>
              <a:rPr lang="es-ES" sz="1400" dirty="0">
                <a:solidFill>
                  <a:prstClr val="white">
                    <a:lumMod val="65000"/>
                  </a:prstClr>
                </a:solidFill>
                <a:latin typeface="Open Sans" pitchFamily="34" charset="0"/>
              </a:rPr>
              <a:t>Unidad 1.1. Definición de situaciones peligrosas y ambientes peligrosos que </a:t>
            </a:r>
            <a:r>
              <a:rPr lang="es-ES" sz="1400" dirty="0" smtClean="0">
                <a:solidFill>
                  <a:prstClr val="white">
                    <a:lumMod val="65000"/>
                  </a:prstClr>
                </a:solidFill>
                <a:latin typeface="Open Sans" pitchFamily="34" charset="0"/>
              </a:rPr>
              <a:t>derivan </a:t>
            </a:r>
            <a:r>
              <a:rPr lang="es-ES" sz="1400" dirty="0">
                <a:solidFill>
                  <a:prstClr val="white">
                    <a:lumMod val="65000"/>
                  </a:prstClr>
                </a:solidFill>
                <a:latin typeface="Open Sans" pitchFamily="34" charset="0"/>
              </a:rPr>
              <a:t>en conductas socialmente inapropiadas</a:t>
            </a:r>
            <a:r>
              <a:rPr lang="es-ES" dirty="0">
                <a:solidFill>
                  <a:prstClr val="black">
                    <a:tint val="75000"/>
                  </a:prstClr>
                </a:solidFill>
                <a:latin typeface="Open Sans" pitchFamily="34" charset="0"/>
              </a:rPr>
              <a:t>.</a:t>
            </a:r>
            <a:endParaRPr lang="en-US" dirty="0">
              <a:solidFill>
                <a:prstClr val="black">
                  <a:tint val="75000"/>
                </a:prstClr>
              </a:solidFill>
              <a:latin typeface="Open Sans" pitchFamily="34" charset="0"/>
            </a:endParaRPr>
          </a:p>
        </p:txBody>
      </p:sp>
    </p:spTree>
    <p:extLst>
      <p:ext uri="{BB962C8B-B14F-4D97-AF65-F5344CB8AC3E}">
        <p14:creationId xmlns:p14="http://schemas.microsoft.com/office/powerpoint/2010/main" val="4980454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25048" y="220993"/>
            <a:ext cx="7560840" cy="288032"/>
          </a:xfrm>
        </p:spPr>
        <p:txBody>
          <a:bodyPr>
            <a:normAutofit fontScale="92500" lnSpcReduction="10000"/>
          </a:bodyPr>
          <a:lstStyle/>
          <a:p>
            <a:pPr algn="l"/>
            <a:r>
              <a:rPr lang="es-ES" sz="1500" dirty="0" smtClean="0"/>
              <a:t>Unidad </a:t>
            </a:r>
            <a:r>
              <a:rPr lang="es-ES" sz="1500" dirty="0"/>
              <a:t>5.2. Desarrollo emocional infantil y manejo de las emociones.</a:t>
            </a:r>
            <a:endParaRPr lang="hr-HR" sz="15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80905"/>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80905"/>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771550"/>
            <a:ext cx="8352928" cy="34563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US" dirty="0" smtClean="0"/>
          </a:p>
          <a:p>
            <a:pPr algn="just"/>
            <a:endParaRPr lang="en-US" dirty="0" smtClean="0"/>
          </a:p>
          <a:p>
            <a:pPr algn="just"/>
            <a:endParaRPr lang="hr-HR" dirty="0" smtClean="0"/>
          </a:p>
          <a:p>
            <a:pPr algn="just"/>
            <a:endParaRPr lang="en-US" b="1" dirty="0" smtClean="0"/>
          </a:p>
        </p:txBody>
      </p:sp>
      <p:sp>
        <p:nvSpPr>
          <p:cNvPr id="2" name="Rectángulo 1"/>
          <p:cNvSpPr/>
          <p:nvPr/>
        </p:nvSpPr>
        <p:spPr>
          <a:xfrm>
            <a:off x="539552" y="746573"/>
            <a:ext cx="7730819" cy="3108543"/>
          </a:xfrm>
          <a:prstGeom prst="rect">
            <a:avLst/>
          </a:prstGeom>
        </p:spPr>
        <p:txBody>
          <a:bodyPr wrap="square">
            <a:spAutoFit/>
          </a:bodyPr>
          <a:lstStyle/>
          <a:p>
            <a:pPr algn="just"/>
            <a:r>
              <a:rPr lang="es-ES" sz="1400" b="1" dirty="0">
                <a:solidFill>
                  <a:schemeClr val="bg1">
                    <a:lumMod val="50000"/>
                  </a:schemeClr>
                </a:solidFill>
                <a:latin typeface="Open Sans"/>
              </a:rPr>
              <a:t>Tener un plan para las emociones negativas.</a:t>
            </a:r>
          </a:p>
          <a:p>
            <a:pPr algn="just"/>
            <a:r>
              <a:rPr lang="es-ES" sz="1400" dirty="0">
                <a:solidFill>
                  <a:schemeClr val="bg1">
                    <a:lumMod val="50000"/>
                  </a:schemeClr>
                </a:solidFill>
                <a:latin typeface="Open Sans"/>
              </a:rPr>
              <a:t>Dado que los niños experimentan emociones fuertes con frecuencia (a menudo todos los días) necesitan una guía de "ir a" para enseñarles qué hacer cuando sucede:</a:t>
            </a:r>
          </a:p>
          <a:p>
            <a:pPr algn="just"/>
            <a:endParaRPr lang="es-ES" sz="1400" dirty="0">
              <a:solidFill>
                <a:schemeClr val="bg1">
                  <a:lumMod val="50000"/>
                </a:schemeClr>
              </a:solidFill>
              <a:latin typeface="Open Sans"/>
            </a:endParaRPr>
          </a:p>
          <a:p>
            <a:pPr marL="285750" indent="-285750" algn="just">
              <a:buFont typeface="Arial" panose="020B0604020202020204" pitchFamily="34" charset="0"/>
              <a:buChar char="•"/>
            </a:pPr>
            <a:r>
              <a:rPr lang="es-ES" sz="1400" dirty="0">
                <a:solidFill>
                  <a:schemeClr val="bg1">
                    <a:lumMod val="50000"/>
                  </a:schemeClr>
                </a:solidFill>
                <a:latin typeface="Open Sans"/>
              </a:rPr>
              <a:t>Inhala despacio y exhala incluso más despacio.</a:t>
            </a:r>
          </a:p>
          <a:p>
            <a:pPr marL="285750" indent="-285750" algn="just">
              <a:buFont typeface="Arial" panose="020B0604020202020204" pitchFamily="34" charset="0"/>
              <a:buChar char="•"/>
            </a:pPr>
            <a:r>
              <a:rPr lang="es-ES" sz="1400" dirty="0" smtClean="0">
                <a:solidFill>
                  <a:schemeClr val="bg1">
                    <a:lumMod val="50000"/>
                  </a:schemeClr>
                </a:solidFill>
                <a:latin typeface="Open Sans"/>
              </a:rPr>
              <a:t>Di </a:t>
            </a:r>
            <a:r>
              <a:rPr lang="es-ES" sz="1400" dirty="0">
                <a:solidFill>
                  <a:schemeClr val="bg1">
                    <a:lumMod val="50000"/>
                  </a:schemeClr>
                </a:solidFill>
                <a:latin typeface="Open Sans"/>
              </a:rPr>
              <a:t>mis </a:t>
            </a:r>
            <a:r>
              <a:rPr lang="es-ES" sz="1400" dirty="0" smtClean="0">
                <a:solidFill>
                  <a:schemeClr val="bg1">
                    <a:lumMod val="50000"/>
                  </a:schemeClr>
                </a:solidFill>
                <a:latin typeface="Open Sans"/>
              </a:rPr>
              <a:t>«piensa con calma» </a:t>
            </a:r>
            <a:r>
              <a:rPr lang="es-ES" sz="1400" dirty="0">
                <a:solidFill>
                  <a:schemeClr val="bg1">
                    <a:lumMod val="50000"/>
                  </a:schemeClr>
                </a:solidFill>
                <a:latin typeface="Open Sans"/>
              </a:rPr>
              <a:t>(los niños pueden haberlos preparado antes para guardarlos en su caja de lápices o en su bandeja; podrían ser frases que les resulten tranquilizadoras, como "estoy bien", "puedo </a:t>
            </a:r>
            <a:r>
              <a:rPr lang="es-ES" sz="1400" dirty="0" smtClean="0">
                <a:solidFill>
                  <a:schemeClr val="bg1">
                    <a:lumMod val="50000"/>
                  </a:schemeClr>
                </a:solidFill>
                <a:latin typeface="Open Sans"/>
              </a:rPr>
              <a:t>afrontar esto", </a:t>
            </a:r>
            <a:r>
              <a:rPr lang="es-ES" sz="1400" dirty="0">
                <a:solidFill>
                  <a:schemeClr val="bg1">
                    <a:lumMod val="50000"/>
                  </a:schemeClr>
                </a:solidFill>
                <a:latin typeface="Open Sans"/>
              </a:rPr>
              <a:t>"no es el final de el mundo "</a:t>
            </a:r>
            <a:r>
              <a:rPr lang="es-ES" sz="1400" dirty="0" err="1">
                <a:solidFill>
                  <a:schemeClr val="bg1">
                    <a:lumMod val="50000"/>
                  </a:schemeClr>
                </a:solidFill>
                <a:latin typeface="Open Sans"/>
              </a:rPr>
              <a:t>etc</a:t>
            </a:r>
            <a:r>
              <a:rPr lang="es-ES" sz="1400" dirty="0">
                <a:solidFill>
                  <a:schemeClr val="bg1">
                    <a:lumMod val="50000"/>
                  </a:schemeClr>
                </a:solidFill>
                <a:latin typeface="Open Sans"/>
              </a:rPr>
              <a:t>)</a:t>
            </a:r>
          </a:p>
          <a:p>
            <a:pPr marL="285750" indent="-285750" algn="just">
              <a:buFont typeface="Arial" panose="020B0604020202020204" pitchFamily="34" charset="0"/>
              <a:buChar char="•"/>
            </a:pPr>
            <a:r>
              <a:rPr lang="es-ES" sz="1400" dirty="0" smtClean="0">
                <a:solidFill>
                  <a:schemeClr val="bg1">
                    <a:lumMod val="50000"/>
                  </a:schemeClr>
                </a:solidFill>
                <a:latin typeface="Open Sans"/>
              </a:rPr>
              <a:t>Hago 2 </a:t>
            </a:r>
            <a:r>
              <a:rPr lang="es-ES" sz="1400" dirty="0">
                <a:solidFill>
                  <a:schemeClr val="bg1">
                    <a:lumMod val="50000"/>
                  </a:schemeClr>
                </a:solidFill>
                <a:latin typeface="Open Sans"/>
              </a:rPr>
              <a:t>minutos de esfuerzo </a:t>
            </a:r>
            <a:r>
              <a:rPr lang="es-ES" sz="1400" dirty="0" smtClean="0">
                <a:solidFill>
                  <a:schemeClr val="bg1">
                    <a:lumMod val="50000"/>
                  </a:schemeClr>
                </a:solidFill>
                <a:latin typeface="Open Sans"/>
              </a:rPr>
              <a:t>concentrándome </a:t>
            </a:r>
            <a:r>
              <a:rPr lang="es-ES" sz="1400" dirty="0">
                <a:solidFill>
                  <a:schemeClr val="bg1">
                    <a:lumMod val="50000"/>
                  </a:schemeClr>
                </a:solidFill>
                <a:latin typeface="Open Sans"/>
              </a:rPr>
              <a:t>en mi tarea para ayudar a "reiniciar" mi </a:t>
            </a:r>
            <a:r>
              <a:rPr lang="es-ES" sz="1400" dirty="0" smtClean="0">
                <a:solidFill>
                  <a:schemeClr val="bg1">
                    <a:lumMod val="50000"/>
                  </a:schemeClr>
                </a:solidFill>
                <a:latin typeface="Open Sans"/>
              </a:rPr>
              <a:t>cerebro.</a:t>
            </a:r>
            <a:endParaRPr lang="es-ES" sz="1400" dirty="0">
              <a:solidFill>
                <a:schemeClr val="bg1">
                  <a:lumMod val="50000"/>
                </a:schemeClr>
              </a:solidFill>
              <a:latin typeface="Open Sans"/>
            </a:endParaRPr>
          </a:p>
          <a:p>
            <a:pPr marL="285750" indent="-285750" algn="just">
              <a:buFont typeface="Arial" panose="020B0604020202020204" pitchFamily="34" charset="0"/>
              <a:buChar char="•"/>
            </a:pPr>
            <a:r>
              <a:rPr lang="es-ES" sz="1400" dirty="0" smtClean="0">
                <a:solidFill>
                  <a:schemeClr val="bg1">
                    <a:lumMod val="50000"/>
                  </a:schemeClr>
                </a:solidFill>
                <a:latin typeface="Open Sans"/>
              </a:rPr>
              <a:t>Juega </a:t>
            </a:r>
            <a:r>
              <a:rPr lang="es-ES" sz="1400" dirty="0">
                <a:solidFill>
                  <a:schemeClr val="bg1">
                    <a:lumMod val="50000"/>
                  </a:schemeClr>
                </a:solidFill>
                <a:latin typeface="Open Sans"/>
              </a:rPr>
              <a:t>un juego </a:t>
            </a:r>
            <a:r>
              <a:rPr lang="es-ES" sz="1400" dirty="0" smtClean="0">
                <a:solidFill>
                  <a:schemeClr val="bg1">
                    <a:lumMod val="50000"/>
                  </a:schemeClr>
                </a:solidFill>
                <a:latin typeface="Open Sans"/>
              </a:rPr>
              <a:t>«imagina si" </a:t>
            </a:r>
            <a:r>
              <a:rPr lang="es-ES" sz="1400" dirty="0">
                <a:solidFill>
                  <a:schemeClr val="bg1">
                    <a:lumMod val="50000"/>
                  </a:schemeClr>
                </a:solidFill>
                <a:latin typeface="Open Sans"/>
              </a:rPr>
              <a:t>(</a:t>
            </a:r>
            <a:r>
              <a:rPr lang="es-ES" sz="1400" dirty="0" smtClean="0">
                <a:solidFill>
                  <a:schemeClr val="bg1">
                    <a:lumMod val="50000"/>
                  </a:schemeClr>
                </a:solidFill>
                <a:latin typeface="Open Sans"/>
              </a:rPr>
              <a:t>imagina </a:t>
            </a:r>
            <a:r>
              <a:rPr lang="es-ES" sz="1400" dirty="0">
                <a:solidFill>
                  <a:schemeClr val="bg1">
                    <a:lumMod val="50000"/>
                  </a:schemeClr>
                </a:solidFill>
                <a:latin typeface="Open Sans"/>
              </a:rPr>
              <a:t>si </a:t>
            </a:r>
            <a:r>
              <a:rPr lang="es-ES" sz="1400" dirty="0" smtClean="0">
                <a:solidFill>
                  <a:schemeClr val="bg1">
                    <a:lumMod val="50000"/>
                  </a:schemeClr>
                </a:solidFill>
                <a:latin typeface="Open Sans"/>
              </a:rPr>
              <a:t>gano </a:t>
            </a:r>
            <a:r>
              <a:rPr lang="es-ES" sz="1400" dirty="0">
                <a:solidFill>
                  <a:schemeClr val="bg1">
                    <a:lumMod val="50000"/>
                  </a:schemeClr>
                </a:solidFill>
                <a:latin typeface="Open Sans"/>
              </a:rPr>
              <a:t>1000 dólares, </a:t>
            </a:r>
            <a:r>
              <a:rPr lang="es-ES" sz="1400" dirty="0" err="1" smtClean="0">
                <a:solidFill>
                  <a:schemeClr val="bg1">
                    <a:lumMod val="50000"/>
                  </a:schemeClr>
                </a:solidFill>
                <a:latin typeface="Open Sans"/>
              </a:rPr>
              <a:t>imagína</a:t>
            </a:r>
            <a:r>
              <a:rPr lang="es-ES" sz="1400" dirty="0" smtClean="0">
                <a:solidFill>
                  <a:schemeClr val="bg1">
                    <a:lumMod val="50000"/>
                  </a:schemeClr>
                </a:solidFill>
                <a:latin typeface="Open Sans"/>
              </a:rPr>
              <a:t> </a:t>
            </a:r>
            <a:r>
              <a:rPr lang="es-ES" sz="1400" dirty="0">
                <a:solidFill>
                  <a:schemeClr val="bg1">
                    <a:lumMod val="50000"/>
                  </a:schemeClr>
                </a:solidFill>
                <a:latin typeface="Open Sans"/>
              </a:rPr>
              <a:t>si pudiera volar</a:t>
            </a:r>
            <a:r>
              <a:rPr lang="es-ES" sz="1400" dirty="0" smtClean="0">
                <a:solidFill>
                  <a:schemeClr val="bg1">
                    <a:lumMod val="50000"/>
                  </a:schemeClr>
                </a:solidFill>
                <a:latin typeface="Open Sans"/>
              </a:rPr>
              <a:t>,)</a:t>
            </a:r>
            <a:endParaRPr lang="es-ES" sz="1400" dirty="0">
              <a:solidFill>
                <a:schemeClr val="bg1">
                  <a:lumMod val="50000"/>
                </a:schemeClr>
              </a:solidFill>
              <a:latin typeface="Open Sans"/>
            </a:endParaRPr>
          </a:p>
          <a:p>
            <a:pPr marL="285750" indent="-285750" algn="just">
              <a:buFont typeface="Arial" panose="020B0604020202020204" pitchFamily="34" charset="0"/>
              <a:buChar char="•"/>
            </a:pPr>
            <a:r>
              <a:rPr lang="es-ES" sz="1400" dirty="0">
                <a:solidFill>
                  <a:schemeClr val="bg1">
                    <a:lumMod val="50000"/>
                  </a:schemeClr>
                </a:solidFill>
                <a:latin typeface="Open Sans"/>
              </a:rPr>
              <a:t>Sostén un objeto calmante</a:t>
            </a:r>
          </a:p>
          <a:p>
            <a:pPr marL="285750" indent="-285750" algn="just">
              <a:buFont typeface="Arial" panose="020B0604020202020204" pitchFamily="34" charset="0"/>
              <a:buChar char="•"/>
            </a:pPr>
            <a:r>
              <a:rPr lang="es-ES" sz="1400" dirty="0">
                <a:solidFill>
                  <a:schemeClr val="bg1">
                    <a:lumMod val="50000"/>
                  </a:schemeClr>
                </a:solidFill>
                <a:latin typeface="Open Sans"/>
              </a:rPr>
              <a:t>Escribe una </a:t>
            </a:r>
            <a:r>
              <a:rPr lang="es-ES" sz="1400" dirty="0" smtClean="0">
                <a:solidFill>
                  <a:schemeClr val="bg1">
                    <a:lumMod val="50000"/>
                  </a:schemeClr>
                </a:solidFill>
                <a:latin typeface="Open Sans"/>
              </a:rPr>
              <a:t>nota/haz </a:t>
            </a:r>
            <a:r>
              <a:rPr lang="es-ES" sz="1400" dirty="0">
                <a:solidFill>
                  <a:schemeClr val="bg1">
                    <a:lumMod val="50000"/>
                  </a:schemeClr>
                </a:solidFill>
                <a:latin typeface="Open Sans"/>
              </a:rPr>
              <a:t>un dibujo para decirle al entrenador que me siento mal</a:t>
            </a:r>
          </a:p>
          <a:p>
            <a:pPr marL="285750" indent="-285750" algn="just">
              <a:buFont typeface="Arial" panose="020B0604020202020204" pitchFamily="34" charset="0"/>
              <a:buChar char="•"/>
            </a:pPr>
            <a:r>
              <a:rPr lang="es-ES" sz="1400" dirty="0" smtClean="0">
                <a:solidFill>
                  <a:schemeClr val="bg1">
                    <a:lumMod val="50000"/>
                  </a:schemeClr>
                </a:solidFill>
                <a:latin typeface="Open Sans"/>
              </a:rPr>
              <a:t>Estira el </a:t>
            </a:r>
            <a:r>
              <a:rPr lang="es-ES" sz="1400" dirty="0">
                <a:solidFill>
                  <a:schemeClr val="bg1">
                    <a:lumMod val="50000"/>
                  </a:schemeClr>
                </a:solidFill>
                <a:latin typeface="Open Sans"/>
              </a:rPr>
              <a:t>cuerpo</a:t>
            </a:r>
          </a:p>
        </p:txBody>
      </p:sp>
    </p:spTree>
    <p:extLst>
      <p:ext uri="{BB962C8B-B14F-4D97-AF65-F5344CB8AC3E}">
        <p14:creationId xmlns:p14="http://schemas.microsoft.com/office/powerpoint/2010/main" val="393894865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560840" cy="346512"/>
          </a:xfrm>
        </p:spPr>
        <p:txBody>
          <a:bodyPr>
            <a:normAutofit/>
          </a:bodyPr>
          <a:lstStyle/>
          <a:p>
            <a:pPr algn="l"/>
            <a:r>
              <a:rPr lang="es-ES" sz="1400" dirty="0" smtClean="0"/>
              <a:t>Unidad </a:t>
            </a:r>
            <a:r>
              <a:rPr lang="es-ES" sz="1400" dirty="0"/>
              <a:t>5.2. Desarrollo emocional infantil y manejo de las emociones.</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80" y="434489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44896"/>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10" name="Subtitle 3">
            <a:extLst>
              <a:ext uri="{FF2B5EF4-FFF2-40B4-BE49-F238E27FC236}">
                <a16:creationId xmlns:a16="http://schemas.microsoft.com/office/drawing/2014/main" id="{A96D0E6D-E0FB-46EC-9E78-FCE19977F902}"/>
              </a:ext>
            </a:extLst>
          </p:cNvPr>
          <p:cNvSpPr txBox="1">
            <a:spLocks/>
          </p:cNvSpPr>
          <p:nvPr/>
        </p:nvSpPr>
        <p:spPr>
          <a:xfrm>
            <a:off x="395536" y="699542"/>
            <a:ext cx="7848872" cy="35283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endParaRPr lang="en-US" b="1" dirty="0" smtClean="0"/>
          </a:p>
        </p:txBody>
      </p:sp>
      <p:sp>
        <p:nvSpPr>
          <p:cNvPr id="2" name="Rectángulo 1"/>
          <p:cNvSpPr/>
          <p:nvPr/>
        </p:nvSpPr>
        <p:spPr>
          <a:xfrm>
            <a:off x="797209" y="582580"/>
            <a:ext cx="7416824" cy="3539430"/>
          </a:xfrm>
          <a:prstGeom prst="rect">
            <a:avLst/>
          </a:prstGeom>
        </p:spPr>
        <p:txBody>
          <a:bodyPr wrap="square">
            <a:spAutoFit/>
          </a:bodyPr>
          <a:lstStyle/>
          <a:p>
            <a:pPr algn="just"/>
            <a:r>
              <a:rPr lang="es-ES" sz="1400" b="1" dirty="0">
                <a:solidFill>
                  <a:schemeClr val="bg1">
                    <a:lumMod val="50000"/>
                  </a:schemeClr>
                </a:solidFill>
                <a:latin typeface="Open Sans"/>
              </a:rPr>
              <a:t>Elogiar, reconocer y premiar el comportamiento valiente y tranquilo</a:t>
            </a:r>
          </a:p>
          <a:p>
            <a:pPr algn="just"/>
            <a:endParaRPr lang="es-ES" sz="1400" dirty="0">
              <a:solidFill>
                <a:schemeClr val="bg1">
                  <a:lumMod val="50000"/>
                </a:schemeClr>
              </a:solidFill>
              <a:latin typeface="Open Sans"/>
            </a:endParaRPr>
          </a:p>
          <a:p>
            <a:pPr algn="just"/>
            <a:r>
              <a:rPr lang="es-ES" sz="1400" dirty="0">
                <a:solidFill>
                  <a:schemeClr val="bg1">
                    <a:lumMod val="50000"/>
                  </a:schemeClr>
                </a:solidFill>
                <a:latin typeface="Open Sans"/>
              </a:rPr>
              <a:t>El refuerzo positivo es una herramienta increíblemente poderosa que puede aumentar dramáticamente la posibilidad de que el comportamiento vuelva a ocurrir. Al igual que un entrenador proporciona un refuerzo positivo a los niños que están trabajando arduamente en las tareas de aprendizaje, también deben proporcionar un refuerzo positivo a los niños cuando actúan de manera calmada o valiente:</a:t>
            </a:r>
          </a:p>
          <a:p>
            <a:pPr algn="just"/>
            <a:endParaRPr lang="es-ES" sz="1400" dirty="0">
              <a:solidFill>
                <a:schemeClr val="bg1">
                  <a:lumMod val="50000"/>
                </a:schemeClr>
              </a:solidFill>
              <a:latin typeface="Open Sans"/>
            </a:endParaRPr>
          </a:p>
          <a:p>
            <a:pPr marL="285750" indent="-285750" algn="just">
              <a:buFont typeface="Arial" panose="020B0604020202020204" pitchFamily="34" charset="0"/>
              <a:buChar char="•"/>
            </a:pPr>
            <a:r>
              <a:rPr lang="es-ES" sz="1400" dirty="0">
                <a:solidFill>
                  <a:schemeClr val="bg1">
                    <a:lumMod val="50000"/>
                  </a:schemeClr>
                </a:solidFill>
                <a:latin typeface="Open Sans"/>
              </a:rPr>
              <a:t>Noté que tomaste una gran bocanada de aire en lugar de huir. </a:t>
            </a:r>
            <a:r>
              <a:rPr lang="es-ES" sz="1400" dirty="0" smtClean="0">
                <a:solidFill>
                  <a:schemeClr val="bg1">
                    <a:lumMod val="50000"/>
                  </a:schemeClr>
                </a:solidFill>
                <a:latin typeface="Open Sans"/>
              </a:rPr>
              <a:t>¡Qué maravilloso!.</a:t>
            </a:r>
            <a:endParaRPr lang="es-ES" sz="1400" dirty="0">
              <a:solidFill>
                <a:schemeClr val="bg1">
                  <a:lumMod val="50000"/>
                </a:schemeClr>
              </a:solidFill>
              <a:latin typeface="Open Sans"/>
            </a:endParaRPr>
          </a:p>
          <a:p>
            <a:pPr marL="285750" indent="-285750" algn="just">
              <a:buFont typeface="Arial" panose="020B0604020202020204" pitchFamily="34" charset="0"/>
              <a:buChar char="•"/>
            </a:pPr>
            <a:r>
              <a:rPr lang="es-ES" sz="1400" dirty="0">
                <a:solidFill>
                  <a:schemeClr val="bg1">
                    <a:lumMod val="50000"/>
                  </a:schemeClr>
                </a:solidFill>
                <a:latin typeface="Open Sans"/>
              </a:rPr>
              <a:t>Realmente intentaste no </a:t>
            </a:r>
            <a:r>
              <a:rPr lang="es-ES" sz="1400" dirty="0" smtClean="0">
                <a:solidFill>
                  <a:schemeClr val="bg1">
                    <a:lumMod val="50000"/>
                  </a:schemeClr>
                </a:solidFill>
                <a:latin typeface="Open Sans"/>
              </a:rPr>
              <a:t>gritar, </a:t>
            </a:r>
            <a:r>
              <a:rPr lang="es-ES" sz="1400" dirty="0">
                <a:solidFill>
                  <a:schemeClr val="bg1">
                    <a:lumMod val="50000"/>
                  </a:schemeClr>
                </a:solidFill>
                <a:latin typeface="Open Sans"/>
              </a:rPr>
              <a:t>estoy realmente orgulloso de ti.</a:t>
            </a:r>
          </a:p>
          <a:p>
            <a:pPr marL="285750" indent="-285750" algn="just">
              <a:buFont typeface="Arial" panose="020B0604020202020204" pitchFamily="34" charset="0"/>
              <a:buChar char="•"/>
            </a:pPr>
            <a:r>
              <a:rPr lang="es-ES" sz="1400" dirty="0">
                <a:solidFill>
                  <a:schemeClr val="bg1">
                    <a:lumMod val="50000"/>
                  </a:schemeClr>
                </a:solidFill>
                <a:latin typeface="Open Sans"/>
              </a:rPr>
              <a:t>Gracias por hacer esa presentación para nosotros, sé </a:t>
            </a:r>
            <a:r>
              <a:rPr lang="es-ES" sz="1400" dirty="0" smtClean="0">
                <a:solidFill>
                  <a:schemeClr val="bg1">
                    <a:lumMod val="50000"/>
                  </a:schemeClr>
                </a:solidFill>
                <a:latin typeface="Open Sans"/>
              </a:rPr>
              <a:t>necesitaste mucho </a:t>
            </a:r>
            <a:r>
              <a:rPr lang="es-ES" sz="1400" dirty="0">
                <a:solidFill>
                  <a:schemeClr val="bg1">
                    <a:lumMod val="50000"/>
                  </a:schemeClr>
                </a:solidFill>
                <a:latin typeface="Open Sans"/>
              </a:rPr>
              <a:t>coraje.</a:t>
            </a:r>
          </a:p>
          <a:p>
            <a:pPr marL="285750" indent="-285750" algn="just">
              <a:buFont typeface="Arial" panose="020B0604020202020204" pitchFamily="34" charset="0"/>
              <a:buChar char="•"/>
            </a:pPr>
            <a:r>
              <a:rPr lang="es-ES" sz="1400" dirty="0" smtClean="0">
                <a:solidFill>
                  <a:schemeClr val="bg1">
                    <a:lumMod val="50000"/>
                  </a:schemeClr>
                </a:solidFill>
                <a:latin typeface="Open Sans"/>
              </a:rPr>
              <a:t>Leíste muy bien a </a:t>
            </a:r>
            <a:r>
              <a:rPr lang="es-ES" sz="1400" dirty="0">
                <a:solidFill>
                  <a:schemeClr val="bg1">
                    <a:lumMod val="50000"/>
                  </a:schemeClr>
                </a:solidFill>
                <a:latin typeface="Open Sans"/>
              </a:rPr>
              <a:t>pesar de que te sentías nervioso, muchas gracias por ser tan valiente.</a:t>
            </a:r>
          </a:p>
          <a:p>
            <a:pPr marL="285750" indent="-285750" algn="just">
              <a:buFont typeface="Arial" panose="020B0604020202020204" pitchFamily="34" charset="0"/>
              <a:buChar char="•"/>
            </a:pPr>
            <a:r>
              <a:rPr lang="es-ES" sz="1400" dirty="0">
                <a:solidFill>
                  <a:schemeClr val="bg1">
                    <a:lumMod val="50000"/>
                  </a:schemeClr>
                </a:solidFill>
                <a:latin typeface="Open Sans"/>
              </a:rPr>
              <a:t>Noté que hiciste un esfuerzo para continuar con tu trabajo incluso cuando estabas frustrado con John. Realmente te estás convirtiendo en un estudiante tranquilo y estoy impresionado.</a:t>
            </a:r>
          </a:p>
        </p:txBody>
      </p:sp>
    </p:spTree>
    <p:extLst>
      <p:ext uri="{BB962C8B-B14F-4D97-AF65-F5344CB8AC3E}">
        <p14:creationId xmlns:p14="http://schemas.microsoft.com/office/powerpoint/2010/main" val="413753120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141" y="439642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40992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mj-lt"/>
              <a:buAutoNum type="arabicPeriod"/>
            </a:pPr>
            <a:endParaRPr lang="en-US" sz="2000" dirty="0"/>
          </a:p>
        </p:txBody>
      </p:sp>
      <p:sp>
        <p:nvSpPr>
          <p:cNvPr id="9" name="Subtitle 3">
            <a:extLst>
              <a:ext uri="{FF2B5EF4-FFF2-40B4-BE49-F238E27FC236}">
                <a16:creationId xmlns:a16="http://schemas.microsoft.com/office/drawing/2014/main" id="{4969E57E-D235-4830-ADA6-993A0199924A}"/>
              </a:ext>
            </a:extLst>
          </p:cNvPr>
          <p:cNvSpPr txBox="1">
            <a:spLocks/>
          </p:cNvSpPr>
          <p:nvPr/>
        </p:nvSpPr>
        <p:spPr>
          <a:xfrm>
            <a:off x="792163" y="195486"/>
            <a:ext cx="8351837" cy="360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defRPr/>
            </a:pPr>
            <a:endParaRPr lang="lt-LT" sz="1400" dirty="0" smtClean="0"/>
          </a:p>
          <a:p>
            <a:pPr>
              <a:defRPr/>
            </a:pPr>
            <a:endParaRPr lang="en-US" sz="1400" dirty="0"/>
          </a:p>
        </p:txBody>
      </p:sp>
      <p:sp>
        <p:nvSpPr>
          <p:cNvPr id="10" name="Subtitle 3"/>
          <p:cNvSpPr txBox="1">
            <a:spLocks/>
          </p:cNvSpPr>
          <p:nvPr/>
        </p:nvSpPr>
        <p:spPr bwMode="auto">
          <a:xfrm>
            <a:off x="899592" y="844991"/>
            <a:ext cx="7200800" cy="3240360"/>
          </a:xfrm>
          <a:prstGeom prst="rect">
            <a:avLst/>
          </a:prstGeom>
          <a:noFill/>
          <a:ln w="9525">
            <a:noFill/>
            <a:miter lim="800000"/>
            <a:headEnd/>
            <a:tailEnd/>
          </a:ln>
        </p:spPr>
        <p:txBody>
          <a:bodyPr/>
          <a:lstStyle/>
          <a:p>
            <a:pPr algn="ctr">
              <a:spcBef>
                <a:spcPct val="20000"/>
              </a:spcBef>
            </a:pPr>
            <a:r>
              <a:rPr lang="es-ES" altLang="en-US" b="1" dirty="0">
                <a:solidFill>
                  <a:srgbClr val="898989"/>
                </a:solidFill>
                <a:latin typeface="Open Sans"/>
                <a:ea typeface="Open Sans"/>
                <a:cs typeface="Open Sans"/>
              </a:rPr>
              <a:t>Sección de conocimiento / Tareas de estudio.</a:t>
            </a:r>
          </a:p>
          <a:p>
            <a:pPr algn="ctr">
              <a:spcBef>
                <a:spcPct val="20000"/>
              </a:spcBef>
            </a:pPr>
            <a:endParaRPr lang="es-ES" altLang="en-US" dirty="0">
              <a:solidFill>
                <a:srgbClr val="898989"/>
              </a:solidFill>
              <a:latin typeface="Open Sans"/>
              <a:ea typeface="Open Sans"/>
              <a:cs typeface="Open Sans"/>
            </a:endParaRPr>
          </a:p>
          <a:p>
            <a:pPr marL="342900" indent="-342900" algn="just">
              <a:spcBef>
                <a:spcPct val="20000"/>
              </a:spcBef>
              <a:buAutoNum type="arabicPeriod"/>
            </a:pPr>
            <a:r>
              <a:rPr lang="es-ES" altLang="en-US" dirty="0" smtClean="0">
                <a:solidFill>
                  <a:srgbClr val="898989"/>
                </a:solidFill>
                <a:latin typeface="Open Sans"/>
                <a:ea typeface="Open Sans"/>
                <a:cs typeface="Open Sans"/>
              </a:rPr>
              <a:t>Escribe </a:t>
            </a:r>
            <a:r>
              <a:rPr lang="es-ES" altLang="en-US" dirty="0">
                <a:solidFill>
                  <a:srgbClr val="898989"/>
                </a:solidFill>
                <a:latin typeface="Open Sans"/>
                <a:ea typeface="Open Sans"/>
                <a:cs typeface="Open Sans"/>
              </a:rPr>
              <a:t>una presentación en </a:t>
            </a:r>
            <a:r>
              <a:rPr lang="es-ES" altLang="en-US" i="1" dirty="0" err="1">
                <a:solidFill>
                  <a:schemeClr val="bg1">
                    <a:lumMod val="50000"/>
                  </a:schemeClr>
                </a:solidFill>
              </a:rPr>
              <a:t>power</a:t>
            </a:r>
            <a:r>
              <a:rPr lang="es-ES" altLang="en-US" i="1" dirty="0">
                <a:solidFill>
                  <a:schemeClr val="bg1">
                    <a:lumMod val="50000"/>
                  </a:schemeClr>
                </a:solidFill>
              </a:rPr>
              <a:t> </a:t>
            </a:r>
            <a:r>
              <a:rPr lang="es-ES" altLang="en-US" i="1" dirty="0" err="1">
                <a:solidFill>
                  <a:schemeClr val="bg1">
                    <a:lumMod val="50000"/>
                  </a:schemeClr>
                </a:solidFill>
              </a:rPr>
              <a:t>point</a:t>
            </a:r>
            <a:r>
              <a:rPr lang="es-ES" altLang="en-US" i="1" dirty="0">
                <a:solidFill>
                  <a:schemeClr val="bg1">
                    <a:lumMod val="50000"/>
                  </a:schemeClr>
                </a:solidFill>
              </a:rPr>
              <a:t> </a:t>
            </a:r>
            <a:r>
              <a:rPr lang="es-ES" altLang="en-US" dirty="0">
                <a:solidFill>
                  <a:srgbClr val="898989"/>
                </a:solidFill>
                <a:latin typeface="Open Sans"/>
                <a:ea typeface="Open Sans"/>
                <a:cs typeface="Open Sans"/>
              </a:rPr>
              <a:t>sobre el tema de las respuestas emocionales grupales y la comunicación grupal con un máximo de 10 diapositivas</a:t>
            </a:r>
            <a:r>
              <a:rPr lang="es-ES" altLang="en-US" dirty="0" smtClean="0">
                <a:solidFill>
                  <a:srgbClr val="898989"/>
                </a:solidFill>
                <a:latin typeface="Open Sans"/>
                <a:ea typeface="Open Sans"/>
                <a:cs typeface="Open Sans"/>
              </a:rPr>
              <a:t>.</a:t>
            </a:r>
          </a:p>
          <a:p>
            <a:pPr marL="342900" indent="-342900" algn="just">
              <a:spcBef>
                <a:spcPct val="20000"/>
              </a:spcBef>
              <a:buAutoNum type="arabicPeriod"/>
            </a:pPr>
            <a:r>
              <a:rPr lang="es-ES" altLang="en-US" dirty="0" smtClean="0">
                <a:solidFill>
                  <a:srgbClr val="898989"/>
                </a:solidFill>
                <a:latin typeface="Open Sans"/>
                <a:ea typeface="Open Sans"/>
                <a:cs typeface="Open Sans"/>
              </a:rPr>
              <a:t> </a:t>
            </a:r>
            <a:r>
              <a:rPr lang="es-ES" altLang="en-US" dirty="0">
                <a:solidFill>
                  <a:srgbClr val="898989"/>
                </a:solidFill>
                <a:latin typeface="Open Sans"/>
                <a:ea typeface="Open Sans"/>
                <a:cs typeface="Open Sans"/>
              </a:rPr>
              <a:t>La presentación debe incluir </a:t>
            </a:r>
            <a:r>
              <a:rPr lang="es-ES" altLang="en-US" dirty="0" err="1" smtClean="0">
                <a:solidFill>
                  <a:srgbClr val="898989"/>
                </a:solidFill>
                <a:latin typeface="Open Sans"/>
                <a:ea typeface="Open Sans"/>
                <a:cs typeface="Open Sans"/>
              </a:rPr>
              <a:t>yu</a:t>
            </a:r>
            <a:r>
              <a:rPr lang="es-ES" altLang="en-US" dirty="0" smtClean="0">
                <a:solidFill>
                  <a:srgbClr val="898989"/>
                </a:solidFill>
                <a:latin typeface="Open Sans"/>
                <a:ea typeface="Open Sans"/>
                <a:cs typeface="Open Sans"/>
              </a:rPr>
              <a:t> </a:t>
            </a:r>
            <a:r>
              <a:rPr lang="es-ES" altLang="en-US" dirty="0">
                <a:solidFill>
                  <a:srgbClr val="898989"/>
                </a:solidFill>
                <a:latin typeface="Open Sans"/>
                <a:ea typeface="Open Sans"/>
                <a:cs typeface="Open Sans"/>
              </a:rPr>
              <a:t>propio ejemplo personal o un ejemplo de alguien que conozca o un ejemplo ficticio sobre cómo </a:t>
            </a:r>
            <a:r>
              <a:rPr lang="es-ES" altLang="en-US" dirty="0" smtClean="0">
                <a:solidFill>
                  <a:srgbClr val="898989"/>
                </a:solidFill>
                <a:latin typeface="Open Sans"/>
                <a:ea typeface="Open Sans"/>
                <a:cs typeface="Open Sans"/>
              </a:rPr>
              <a:t>tú, </a:t>
            </a:r>
            <a:r>
              <a:rPr lang="es-ES" altLang="en-US" dirty="0">
                <a:solidFill>
                  <a:srgbClr val="898989"/>
                </a:solidFill>
                <a:latin typeface="Open Sans"/>
                <a:ea typeface="Open Sans"/>
                <a:cs typeface="Open Sans"/>
              </a:rPr>
              <a:t>como entrenador, </a:t>
            </a:r>
            <a:r>
              <a:rPr lang="es-ES" altLang="en-US" dirty="0" smtClean="0">
                <a:solidFill>
                  <a:srgbClr val="898989"/>
                </a:solidFill>
                <a:latin typeface="Open Sans"/>
                <a:ea typeface="Open Sans"/>
                <a:cs typeface="Open Sans"/>
              </a:rPr>
              <a:t>has </a:t>
            </a:r>
            <a:r>
              <a:rPr lang="es-ES" altLang="en-US" dirty="0">
                <a:solidFill>
                  <a:srgbClr val="898989"/>
                </a:solidFill>
                <a:latin typeface="Open Sans"/>
                <a:ea typeface="Open Sans"/>
                <a:cs typeface="Open Sans"/>
              </a:rPr>
              <a:t>tratado las respuestas emocionales / comunicación grupal en una situación de acoso escolar.</a:t>
            </a:r>
            <a:endParaRPr lang="en-US" altLang="en-US" dirty="0">
              <a:solidFill>
                <a:srgbClr val="898989"/>
              </a:solidFill>
              <a:latin typeface="Open Sans"/>
              <a:ea typeface="Open Sans"/>
              <a:cs typeface="Open Sans"/>
            </a:endParaRPr>
          </a:p>
        </p:txBody>
      </p:sp>
      <p:sp>
        <p:nvSpPr>
          <p:cNvPr id="2" name="Rectángulo 1"/>
          <p:cNvSpPr/>
          <p:nvPr/>
        </p:nvSpPr>
        <p:spPr>
          <a:xfrm>
            <a:off x="611560" y="186993"/>
            <a:ext cx="7776864" cy="307777"/>
          </a:xfrm>
          <a:prstGeom prst="rect">
            <a:avLst/>
          </a:prstGeom>
        </p:spPr>
        <p:txBody>
          <a:bodyPr wrap="square">
            <a:spAutoFit/>
          </a:bodyPr>
          <a:lstStyle/>
          <a:p>
            <a:r>
              <a:rPr lang="es-ES" sz="1400" dirty="0">
                <a:solidFill>
                  <a:schemeClr val="bg1">
                    <a:lumMod val="50000"/>
                  </a:schemeClr>
                </a:solidFill>
                <a:latin typeface="Open Sans"/>
              </a:rPr>
              <a:t>Unidad 5. Respuestas emocionales grupales, comunicación grupal después de la violencia.</a:t>
            </a:r>
          </a:p>
        </p:txBody>
      </p:sp>
    </p:spTree>
    <p:extLst>
      <p:ext uri="{BB962C8B-B14F-4D97-AF65-F5344CB8AC3E}">
        <p14:creationId xmlns:p14="http://schemas.microsoft.com/office/powerpoint/2010/main" val="1274822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1596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107504" y="843558"/>
            <a:ext cx="8934896" cy="34563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lvl="0" indent="-457200" algn="l">
              <a:buFont typeface="+mj-lt"/>
              <a:buAutoNum type="arabicPeriod"/>
            </a:pPr>
            <a:r>
              <a:rPr lang="it-IT" sz="800" dirty="0"/>
              <a:t>Brännström, L., Kaunitz, C., Andershed, A., South, S:, Smedslund, G. (2016). Aggression replacement training (ART) for reducing antisocial behavior in adolescents and adults: A systematic review. </a:t>
            </a:r>
            <a:r>
              <a:rPr lang="it-IT" sz="800" i="1" dirty="0"/>
              <a:t>Aggression and Violent Behavior. </a:t>
            </a:r>
            <a:r>
              <a:rPr lang="it-IT" sz="800" dirty="0"/>
              <a:t>27: 30-41.</a:t>
            </a:r>
            <a:endParaRPr lang="hr-HR" sz="800" dirty="0"/>
          </a:p>
          <a:p>
            <a:pPr marL="457200" lvl="0" indent="-457200" algn="l">
              <a:buFont typeface="+mj-lt"/>
              <a:buAutoNum type="arabicPeriod"/>
            </a:pPr>
            <a:r>
              <a:rPr lang="it-IT" sz="800" dirty="0"/>
              <a:t>Brittian, A.S., Humphries, M.L. (2015). Prosocial Behavior during Adolescence, 2015-227. In Smelser, N. J., Baltes, P.B. </a:t>
            </a:r>
            <a:r>
              <a:rPr lang="it-IT" sz="800" i="1" dirty="0"/>
              <a:t>International Encyclopedia of the Social &amp; Behavioral Sciences</a:t>
            </a:r>
            <a:r>
              <a:rPr lang="it-IT" sz="800" dirty="0"/>
              <a:t>. 2nd Edition (vol.19). Oxford: Elsevier Science Ltd.</a:t>
            </a:r>
            <a:endParaRPr lang="hr-HR" sz="800" dirty="0"/>
          </a:p>
          <a:p>
            <a:pPr marL="457200" lvl="0" indent="-457200" algn="l">
              <a:buFont typeface="+mj-lt"/>
              <a:buAutoNum type="arabicPeriod"/>
            </a:pPr>
            <a:r>
              <a:rPr lang="hr-HR" sz="800" dirty="0" smtClean="0"/>
              <a:t>Calm Kid Central (2017). </a:t>
            </a:r>
            <a:r>
              <a:rPr lang="en-US" sz="800" i="1" dirty="0"/>
              <a:t>Helping Kids deal with Negative Emotions in the </a:t>
            </a:r>
            <a:r>
              <a:rPr lang="en-US" sz="800" i="1" dirty="0" smtClean="0"/>
              <a:t>Classroom</a:t>
            </a:r>
            <a:r>
              <a:rPr lang="hr-HR" sz="800" i="1" dirty="0" smtClean="0"/>
              <a:t>. </a:t>
            </a:r>
            <a:r>
              <a:rPr lang="hr-HR" sz="800" dirty="0"/>
              <a:t>Available at </a:t>
            </a:r>
            <a:r>
              <a:rPr lang="hr-HR" sz="800" dirty="0" smtClean="0"/>
              <a:t>https</a:t>
            </a:r>
            <a:r>
              <a:rPr lang="hr-HR" sz="800" dirty="0"/>
              <a:t>://</a:t>
            </a:r>
            <a:r>
              <a:rPr lang="hr-HR" sz="800" dirty="0" smtClean="0"/>
              <a:t>developingminds.net.au/articles-for-professionals/2017/5/21/helping-kids-deal-with-negative-emotions-in-the-classroom; 24.2.2019.</a:t>
            </a:r>
          </a:p>
          <a:p>
            <a:pPr marL="457200" lvl="0" indent="-457200" algn="l">
              <a:buFont typeface="+mj-lt"/>
              <a:buAutoNum type="arabicPeriod"/>
            </a:pPr>
            <a:r>
              <a:rPr lang="it-IT" sz="800" dirty="0" smtClean="0"/>
              <a:t>Estévez</a:t>
            </a:r>
            <a:r>
              <a:rPr lang="it-IT" sz="800" dirty="0"/>
              <a:t>, E., Inglés, C.J., Emler, N.P., Martínez-Monteagudo, M.C., Torregrosa, M.S. (2012). Analysis of the Relationship Between Victimization and School Violence: The Role of Antisocial Reputation. </a:t>
            </a:r>
            <a:r>
              <a:rPr lang="it-IT" sz="800" i="1" dirty="0"/>
              <a:t>Psychosocial Intervention</a:t>
            </a:r>
            <a:r>
              <a:rPr lang="it-IT" sz="800" dirty="0"/>
              <a:t>. 21 (1): 53-65</a:t>
            </a:r>
            <a:r>
              <a:rPr lang="it-IT" sz="800" dirty="0" smtClean="0"/>
              <a:t>.</a:t>
            </a:r>
          </a:p>
          <a:p>
            <a:pPr marL="457200" lvl="0" indent="-457200" algn="l">
              <a:buFont typeface="+mj-lt"/>
              <a:buAutoNum type="arabicPeriod"/>
            </a:pPr>
            <a:r>
              <a:rPr lang="it-IT" sz="800" dirty="0" smtClean="0"/>
              <a:t>Harris-Reeves, B. E., </a:t>
            </a:r>
            <a:r>
              <a:rPr lang="it-IT" sz="800" dirty="0" err="1" smtClean="0"/>
              <a:t>Skinner</a:t>
            </a:r>
            <a:r>
              <a:rPr lang="it-IT" sz="800" dirty="0" smtClean="0"/>
              <a:t>, </a:t>
            </a:r>
            <a:r>
              <a:rPr lang="it-IT" sz="800" dirty="0" err="1" smtClean="0"/>
              <a:t>J</a:t>
            </a:r>
            <a:r>
              <a:rPr lang="it-IT" sz="800" dirty="0" smtClean="0"/>
              <a:t>., </a:t>
            </a:r>
            <a:r>
              <a:rPr lang="it-IT" sz="800" dirty="0" err="1" smtClean="0"/>
              <a:t>Milburn</a:t>
            </a:r>
            <a:r>
              <a:rPr lang="it-IT" sz="800" dirty="0" smtClean="0"/>
              <a:t>, P., &amp; </a:t>
            </a:r>
            <a:r>
              <a:rPr lang="it-IT" sz="800" dirty="0" err="1" smtClean="0"/>
              <a:t>Reddan</a:t>
            </a:r>
            <a:r>
              <a:rPr lang="it-IT" sz="800" dirty="0" smtClean="0"/>
              <a:t>, G. (2013).</a:t>
            </a:r>
            <a:r>
              <a:rPr lang="it-IT" sz="800" dirty="0" err="1" smtClean="0"/>
              <a:t>Applying</a:t>
            </a:r>
            <a:r>
              <a:rPr lang="it-IT" sz="800" dirty="0" smtClean="0"/>
              <a:t> </a:t>
            </a:r>
            <a:r>
              <a:rPr lang="it-IT" sz="800" dirty="0" err="1" smtClean="0"/>
              <a:t>behavioural</a:t>
            </a:r>
            <a:r>
              <a:rPr lang="it-IT" sz="800" dirty="0" smtClean="0"/>
              <a:t> management </a:t>
            </a:r>
            <a:r>
              <a:rPr lang="it-IT" sz="800" dirty="0" err="1" smtClean="0"/>
              <a:t>strategies</a:t>
            </a:r>
            <a:r>
              <a:rPr lang="it-IT" sz="800" dirty="0" smtClean="0"/>
              <a:t> in a sport-</a:t>
            </a:r>
            <a:r>
              <a:rPr lang="it-IT" sz="800" dirty="0" err="1" smtClean="0"/>
              <a:t>coaching</a:t>
            </a:r>
            <a:r>
              <a:rPr lang="it-IT" sz="800" dirty="0" smtClean="0"/>
              <a:t> </a:t>
            </a:r>
            <a:r>
              <a:rPr lang="it-IT" sz="800" dirty="0" err="1" smtClean="0"/>
              <a:t>context</a:t>
            </a:r>
            <a:r>
              <a:rPr lang="it-IT" sz="800" dirty="0" smtClean="0"/>
              <a:t>. </a:t>
            </a:r>
            <a:r>
              <a:rPr lang="it-IT" sz="800" i="1" dirty="0" smtClean="0"/>
              <a:t>Journal of </a:t>
            </a:r>
            <a:r>
              <a:rPr lang="it-IT" sz="800" i="1" dirty="0" err="1" smtClean="0"/>
              <a:t>Coaching</a:t>
            </a:r>
            <a:r>
              <a:rPr lang="it-IT" sz="800" i="1" dirty="0" smtClean="0"/>
              <a:t> </a:t>
            </a:r>
            <a:r>
              <a:rPr lang="it-IT" sz="800" i="1" dirty="0" err="1" smtClean="0"/>
              <a:t>Educaiton</a:t>
            </a:r>
            <a:r>
              <a:rPr lang="it-IT" sz="800" i="1" dirty="0" smtClean="0"/>
              <a:t>, </a:t>
            </a:r>
            <a:r>
              <a:rPr lang="it-IT" sz="800" dirty="0" smtClean="0"/>
              <a:t>6(2),87-102.</a:t>
            </a:r>
          </a:p>
          <a:p>
            <a:pPr marL="457200" indent="-457200" algn="l">
              <a:buFont typeface="+mj-lt"/>
              <a:buAutoNum type="arabicPeriod"/>
            </a:pPr>
            <a:endParaRPr lang="hr-HR" sz="100" dirty="0"/>
          </a:p>
          <a:p>
            <a:pPr marL="457200" lvl="0" indent="-457200" algn="l">
              <a:buFont typeface="+mj-lt"/>
              <a:buAutoNum type="arabicPeriod"/>
            </a:pPr>
            <a:r>
              <a:rPr lang="it-IT" sz="800" dirty="0"/>
              <a:t>Hawkins, R., Nabors, L. (eds.) (2018). </a:t>
            </a:r>
            <a:r>
              <a:rPr lang="it-IT" sz="800" i="1" dirty="0"/>
              <a:t>Promoting Prosocial Behaviours in Children through Games and Play. Making Social Emotional Learning Fun. </a:t>
            </a:r>
            <a:r>
              <a:rPr lang="it-IT" sz="800" dirty="0"/>
              <a:t>New York: Nova Science Publisher</a:t>
            </a:r>
            <a:r>
              <a:rPr lang="it-IT" sz="800" dirty="0" smtClean="0"/>
              <a:t>.</a:t>
            </a:r>
          </a:p>
          <a:p>
            <a:pPr marL="457200" lvl="0" indent="-457200" algn="l">
              <a:buFont typeface="+mj-lt"/>
              <a:buAutoNum type="arabicPeriod"/>
            </a:pPr>
            <a:r>
              <a:rPr lang="it-IT" sz="800" dirty="0" smtClean="0"/>
              <a:t>General, U.S. (2001). Youth </a:t>
            </a:r>
            <a:r>
              <a:rPr lang="it-IT" sz="800" dirty="0" err="1" smtClean="0"/>
              <a:t>violence</a:t>
            </a:r>
            <a:r>
              <a:rPr lang="it-IT" sz="800" dirty="0" smtClean="0"/>
              <a:t>: A report of the </a:t>
            </a:r>
            <a:r>
              <a:rPr lang="it-IT" sz="800" dirty="0" err="1" smtClean="0"/>
              <a:t>Surgeon</a:t>
            </a:r>
            <a:r>
              <a:rPr lang="it-IT" sz="800" dirty="0" smtClean="0"/>
              <a:t> General. </a:t>
            </a:r>
            <a:r>
              <a:rPr lang="it-IT" sz="800" i="1" dirty="0" smtClean="0"/>
              <a:t>Washington SDC: US </a:t>
            </a:r>
            <a:r>
              <a:rPr lang="it-IT" sz="800" i="1" dirty="0" err="1" smtClean="0"/>
              <a:t>Department</a:t>
            </a:r>
            <a:r>
              <a:rPr lang="it-IT" sz="800" i="1" dirty="0" smtClean="0"/>
              <a:t> of </a:t>
            </a:r>
            <a:r>
              <a:rPr lang="it-IT" sz="800" i="1" dirty="0" err="1" smtClean="0"/>
              <a:t>Health</a:t>
            </a:r>
            <a:r>
              <a:rPr lang="it-IT" sz="800" i="1" dirty="0" smtClean="0"/>
              <a:t> and Human Services.</a:t>
            </a:r>
          </a:p>
          <a:p>
            <a:pPr marL="457200" indent="-457200" algn="l">
              <a:buFont typeface="+mj-lt"/>
              <a:buAutoNum type="arabicPeriod"/>
            </a:pPr>
            <a:endParaRPr lang="hr-HR" sz="100" dirty="0"/>
          </a:p>
          <a:p>
            <a:pPr marL="457200" lvl="0" indent="-457200" algn="l">
              <a:buFont typeface="+mj-lt"/>
              <a:buAutoNum type="arabicPeriod"/>
            </a:pPr>
            <a:r>
              <a:rPr lang="hr-HR" sz="800" dirty="0" smtClean="0"/>
              <a:t>Lee, A. (2010). </a:t>
            </a:r>
            <a:r>
              <a:rPr lang="hr-HR" sz="800" i="1" dirty="0" smtClean="0"/>
              <a:t>How to Grow Great Kids</a:t>
            </a:r>
            <a:r>
              <a:rPr lang="hr-HR" sz="800" dirty="0" smtClean="0"/>
              <a:t>. Spring Hill: How to Content.</a:t>
            </a:r>
          </a:p>
          <a:p>
            <a:pPr marL="457200" lvl="0" indent="-457200" algn="l">
              <a:buFont typeface="+mj-lt"/>
              <a:buAutoNum type="arabicPeriod"/>
            </a:pPr>
            <a:r>
              <a:rPr lang="it-IT" sz="800" dirty="0" smtClean="0"/>
              <a:t>Leff</a:t>
            </a:r>
            <a:r>
              <a:rPr lang="it-IT" sz="800" dirty="0"/>
              <a:t>, S.S., Crick, N.R. (2010). Interventions for Relational Aggression: Innovative Programming and Next Steps in Research and Practice. </a:t>
            </a:r>
            <a:r>
              <a:rPr lang="it-IT" sz="800" i="1" dirty="0"/>
              <a:t>School Psychology Review. </a:t>
            </a:r>
            <a:r>
              <a:rPr lang="it-IT" sz="800" dirty="0"/>
              <a:t>39 (4): 504-507.</a:t>
            </a:r>
            <a:endParaRPr lang="hr-HR" sz="800" dirty="0"/>
          </a:p>
          <a:p>
            <a:pPr marL="457200" lvl="0" indent="-457200" algn="l">
              <a:buFont typeface="+mj-lt"/>
              <a:buAutoNum type="arabicPeriod"/>
            </a:pPr>
            <a:r>
              <a:rPr lang="hr-HR" sz="800" dirty="0"/>
              <a:t>Leff, S.S., Waasdorp, T.E., Crick, N.R:. (2010). </a:t>
            </a:r>
            <a:r>
              <a:rPr lang="en-US" sz="800" dirty="0"/>
              <a:t>A Review of Existing Relational Aggression Programs: Strengths, Limitations, and Future Directions</a:t>
            </a:r>
            <a:r>
              <a:rPr lang="hr-HR" sz="800" dirty="0"/>
              <a:t>. </a:t>
            </a:r>
            <a:r>
              <a:rPr lang="hr-HR" sz="800" i="1" dirty="0"/>
              <a:t>School Psychology Review</a:t>
            </a:r>
            <a:r>
              <a:rPr lang="hr-HR" sz="800" dirty="0"/>
              <a:t>. 39(4): 508-535. </a:t>
            </a:r>
          </a:p>
          <a:p>
            <a:pPr marL="457200" lvl="0" indent="-457200" algn="l">
              <a:buFont typeface="+mj-lt"/>
              <a:buAutoNum type="arabicPeriod"/>
            </a:pPr>
            <a:r>
              <a:rPr lang="hr-HR" sz="800" dirty="0"/>
              <a:t>Leff, S.S., Waasdorp, T.E., Paskewich, B., Gullan, R.L., Jawad, A.F., MacEvoy, J.P., Feinberg, B.E., Power, T.J. (2010). </a:t>
            </a:r>
            <a:r>
              <a:rPr lang="en-US" sz="800" dirty="0"/>
              <a:t>The Preventing Relational Aggression in Schools Everyday Program: A Preliminary Evaluation of Acceptability and Impact</a:t>
            </a:r>
            <a:r>
              <a:rPr lang="hr-HR" sz="800" dirty="0"/>
              <a:t>. </a:t>
            </a:r>
            <a:r>
              <a:rPr lang="hr-HR" sz="800" i="1" dirty="0"/>
              <a:t>School Psychology Review</a:t>
            </a:r>
            <a:r>
              <a:rPr lang="hr-HR" sz="800" dirty="0"/>
              <a:t>. 39(4): 569-587. </a:t>
            </a:r>
          </a:p>
          <a:p>
            <a:pPr marL="457200" lvl="0" indent="-457200" algn="l">
              <a:buFont typeface="+mj-lt"/>
              <a:buAutoNum type="arabicPeriod"/>
            </a:pPr>
            <a:r>
              <a:rPr lang="it-IT" sz="800" dirty="0"/>
              <a:t>Llorca-Mestre, A., Malonda-Vidal, E., Samper-García, P. (2017). Prosocial reasoning and emotions in young offenders and non-offenders. </a:t>
            </a:r>
            <a:r>
              <a:rPr lang="it-IT" sz="800" i="1" dirty="0"/>
              <a:t>The European Journal of Psychology, Applied to Legal Context. </a:t>
            </a:r>
            <a:r>
              <a:rPr lang="it-IT" sz="800" dirty="0"/>
              <a:t>9 (2): 65-73</a:t>
            </a:r>
            <a:r>
              <a:rPr lang="hr-HR" sz="800" dirty="0"/>
              <a:t>.</a:t>
            </a:r>
          </a:p>
          <a:p>
            <a:pPr marL="457200" lvl="0" indent="-457200" algn="l">
              <a:buFont typeface="+mj-lt"/>
              <a:buAutoNum type="arabicPeriod"/>
            </a:pPr>
            <a:r>
              <a:rPr lang="en-US" sz="800" dirty="0"/>
              <a:t>Rivara, F., Le M</a:t>
            </a:r>
            <a:r>
              <a:rPr lang="hr-HR" sz="800" dirty="0"/>
              <a:t>e</a:t>
            </a:r>
            <a:r>
              <a:rPr lang="en-US" sz="800" dirty="0"/>
              <a:t>nestrel, S. (eds.) (2016). Preventing Bullying through Science, Policy and Practice. Washington, DC: The National Academies Press</a:t>
            </a:r>
            <a:r>
              <a:rPr lang="hr-HR" sz="800" dirty="0"/>
              <a:t>.</a:t>
            </a:r>
          </a:p>
          <a:p>
            <a:pPr marL="457200" lvl="0" indent="-457200" algn="l">
              <a:buFont typeface="+mj-lt"/>
              <a:buAutoNum type="arabicPeriod"/>
            </a:pPr>
            <a:r>
              <a:rPr lang="hr-HR" sz="800" dirty="0" smtClean="0"/>
              <a:t>Smout, K. (2015). </a:t>
            </a:r>
            <a:r>
              <a:rPr lang="hr-HR" sz="800" i="1" dirty="0" smtClean="0"/>
              <a:t>When Life Sucks for Kids. </a:t>
            </a:r>
            <a:r>
              <a:rPr lang="en-US" sz="800" i="1" dirty="0"/>
              <a:t>Ideas and tips for when you feel mad, worried or sad – or when life goes horribly </a:t>
            </a:r>
            <a:r>
              <a:rPr lang="en-US" sz="800" i="1" dirty="0" smtClean="0"/>
              <a:t>wrong</a:t>
            </a:r>
            <a:r>
              <a:rPr lang="hr-HR" sz="800" i="1" dirty="0" smtClean="0"/>
              <a:t>!  </a:t>
            </a:r>
            <a:r>
              <a:rPr lang="hr-HR" sz="800" dirty="0"/>
              <a:t>Available at https://</a:t>
            </a:r>
            <a:r>
              <a:rPr lang="hr-HR" sz="800" dirty="0" smtClean="0"/>
              <a:t>static1.squarespace.com/static/551dfbb6e4b06a5b2a85e190/t/55a9c23ce4b03f43f2a1152c/1437188668580/WhenLifeSucksforKidsFirstTwoChapters.pdf; 24.2.2019.</a:t>
            </a:r>
            <a:endParaRPr lang="hr-HR" sz="800" i="1" dirty="0" smtClean="0"/>
          </a:p>
          <a:p>
            <a:pPr marL="457200" lvl="0" indent="-457200" algn="l">
              <a:buFont typeface="+mj-lt"/>
              <a:buAutoNum type="arabicPeriod"/>
            </a:pPr>
            <a:r>
              <a:rPr lang="it-IT" sz="800" dirty="0" smtClean="0"/>
              <a:t>Twenge</a:t>
            </a:r>
            <a:r>
              <a:rPr lang="it-IT" sz="800" dirty="0"/>
              <a:t>, J.M., Ciarocco, N.J.,  Baumeister, R. F., DeWall, C.N., Bartels, J.M. (2007).Social Exclusion Decreases Prosocial Behavior. </a:t>
            </a:r>
            <a:r>
              <a:rPr lang="it-IT" sz="800" i="1" dirty="0"/>
              <a:t>Journal of Personality and Social Psychology</a:t>
            </a:r>
            <a:r>
              <a:rPr lang="it-IT" sz="800" dirty="0"/>
              <a:t>. 92 (1): 56-66.</a:t>
            </a:r>
            <a:endParaRPr lang="hr-HR" sz="800" dirty="0"/>
          </a:p>
          <a:p>
            <a:pPr marL="457200" lvl="0" indent="-457200" algn="l">
              <a:buFont typeface="+mj-lt"/>
              <a:buAutoNum type="arabicPeriod"/>
            </a:pPr>
            <a:r>
              <a:rPr lang="it-IT" sz="800" dirty="0"/>
              <a:t>Young, E.L., Boye, A.E., Nelson, D.A. (2006).</a:t>
            </a:r>
            <a:r>
              <a:rPr lang="it-IT" sz="800" i="1" dirty="0"/>
              <a:t> </a:t>
            </a:r>
            <a:r>
              <a:rPr lang="it-IT" sz="800" dirty="0"/>
              <a:t>Relational Aggression: Understanding, Identifying and Responding in Schools. </a:t>
            </a:r>
            <a:r>
              <a:rPr lang="it-IT" sz="800" i="1" dirty="0"/>
              <a:t>Psychology in the Schools. </a:t>
            </a:r>
            <a:r>
              <a:rPr lang="it-IT" sz="800" dirty="0"/>
              <a:t>43(3): 297-312.</a:t>
            </a:r>
            <a:endParaRPr lang="hr-HR" sz="800" dirty="0"/>
          </a:p>
        </p:txBody>
      </p:sp>
      <p:sp>
        <p:nvSpPr>
          <p:cNvPr id="2" name="Subtítulo 1"/>
          <p:cNvSpPr>
            <a:spLocks noGrp="1"/>
          </p:cNvSpPr>
          <p:nvPr>
            <p:ph type="subTitle" idx="1"/>
          </p:nvPr>
        </p:nvSpPr>
        <p:spPr>
          <a:xfrm>
            <a:off x="1619672" y="152199"/>
            <a:ext cx="6400800" cy="457200"/>
          </a:xfrm>
        </p:spPr>
        <p:txBody>
          <a:bodyPr>
            <a:normAutofit/>
          </a:bodyPr>
          <a:lstStyle/>
          <a:p>
            <a:r>
              <a:rPr lang="es-ES" sz="2000" b="1" dirty="0" smtClean="0"/>
              <a:t>Lista de referencias</a:t>
            </a:r>
            <a:endParaRPr lang="es-ES" sz="2000" b="1" dirty="0"/>
          </a:p>
        </p:txBody>
      </p:sp>
    </p:spTree>
    <p:extLst>
      <p:ext uri="{BB962C8B-B14F-4D97-AF65-F5344CB8AC3E}">
        <p14:creationId xmlns:p14="http://schemas.microsoft.com/office/powerpoint/2010/main" val="41640756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915566"/>
            <a:ext cx="6400800" cy="2777480"/>
          </a:xfrm>
        </p:spPr>
        <p:txBody>
          <a:bodyPr>
            <a:normAutofit/>
          </a:bodyPr>
          <a:lstStyle/>
          <a:p>
            <a:r>
              <a:rPr lang="es-ES" dirty="0" smtClean="0"/>
              <a:t>Preparado por:</a:t>
            </a:r>
            <a:endParaRPr lang="hr-HR" dirty="0" smtClean="0"/>
          </a:p>
          <a:p>
            <a:r>
              <a:rPr lang="hr-HR" dirty="0" smtClean="0"/>
              <a:t>Boris </a:t>
            </a:r>
            <a:r>
              <a:rPr lang="hr-HR" dirty="0"/>
              <a:t>Milavic, PhD</a:t>
            </a:r>
          </a:p>
          <a:p>
            <a:r>
              <a:rPr lang="hr-HR" dirty="0"/>
              <a:t>Zoran Grgantov, PhD</a:t>
            </a:r>
          </a:p>
          <a:p>
            <a:r>
              <a:rPr lang="hr-HR" dirty="0"/>
              <a:t>Goran Kuvacic, PhD</a:t>
            </a:r>
          </a:p>
          <a:p>
            <a:r>
              <a:rPr lang="hr-HR" dirty="0"/>
              <a:t>Doris Matosic, PhD</a:t>
            </a:r>
          </a:p>
          <a:p>
            <a:r>
              <a:rPr lang="hr-HR" dirty="0"/>
              <a:t>Tea Gutovic, PhD Candidate</a:t>
            </a:r>
          </a:p>
          <a:p>
            <a:endParaRPr lang="en-US" dirty="0"/>
          </a:p>
        </p:txBody>
      </p:sp>
      <p:pic>
        <p:nvPicPr>
          <p:cNvPr id="4" name="Picture 7" descr="K:\Progetti CESIE - da 26-11-2013\SAVE\Partners\SPLIT.jpg"/>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3888" y="3795886"/>
            <a:ext cx="2304256"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0772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lex\Desktop\Loghi progetto\Erasmus+\eu_flag_co_funded_vect_pos_[cmyk]_right-[Convert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pSp>
        <p:nvGrpSpPr>
          <p:cNvPr id="3" name="Gruppo 2"/>
          <p:cNvGrpSpPr/>
          <p:nvPr/>
        </p:nvGrpSpPr>
        <p:grpSpPr>
          <a:xfrm>
            <a:off x="395536" y="3223318"/>
            <a:ext cx="8289810" cy="503270"/>
            <a:chOff x="-5652934" y="7068537"/>
            <a:chExt cx="16749559" cy="1016857"/>
          </a:xfrm>
        </p:grpSpPr>
        <p:pic>
          <p:nvPicPr>
            <p:cNvPr id="2050" name="Picture 2" descr="K:\Progetti CESIE - da 26-11-2013\SAVE\Partners\defoin.jpe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5164" y="7089885"/>
              <a:ext cx="882923" cy="8829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Progetti CESIE - da 26-11-2013\SAVE\Partners\LithuanianUnionOfSportsFederations.jpg"/>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7232912"/>
              <a:ext cx="1502704" cy="686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Progetti CESIE - da 26-11-2013\SAVE\Partners\LSU.jpg"/>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934" y="7280408"/>
              <a:ext cx="1582921" cy="6740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Progetti CESIE - da 26-11-2013\SAVE\Partners\NOVISAD.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0692" y="7068537"/>
              <a:ext cx="953101" cy="9484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Progetti CESIE - da 26-11-2013\SAVE\Partners\sarajevo.jpg"/>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410" y="7114656"/>
              <a:ext cx="939133" cy="9391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Progetti CESIE - da 26-11-2013\SAVE\Partners\SPLIT.jpg"/>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0928" y="7315787"/>
              <a:ext cx="2221702" cy="6032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Progetti CESIE - da 26-11-2013\SAVE\Partners\UNIPA.jpg"/>
            <p:cNvPicPr>
              <a:picLocks noChangeAspect="1" noChangeArrowheads="1"/>
            </p:cNvPicPr>
            <p:nvPr/>
          </p:nvPicPr>
          <p:blipFill>
            <a:blip r:embed="rId9"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2704" y="7136927"/>
              <a:ext cx="2003904" cy="94846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Progetti CESIE - da 26-11-2013\SAVE\Partners\WUS AUSTRIA.jpg"/>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7337904"/>
              <a:ext cx="2519146" cy="492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Materiale CESIE\Logo\CESIE-logo-web.png"/>
            <p:cNvPicPr>
              <a:picLocks noChangeAspect="1" noChangeArrowheads="1"/>
            </p:cNvPicPr>
            <p:nvPr/>
          </p:nvPicPr>
          <p:blipFill>
            <a:blip r:embed="rId11"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7305617"/>
              <a:ext cx="1952625" cy="47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4118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42137"/>
            <a:ext cx="7632848" cy="609399"/>
          </a:xfrm>
        </p:spPr>
        <p:txBody>
          <a:bodyPr>
            <a:normAutofit fontScale="92500" lnSpcReduction="10000"/>
          </a:bodyPr>
          <a:lstStyle/>
          <a:p>
            <a:pPr algn="l"/>
            <a:r>
              <a:rPr lang="es-ES" sz="1600" dirty="0"/>
              <a:t>Unidad 1.1. Definición de situaciones peligrosas y ambientes peligrosos que </a:t>
            </a:r>
            <a:r>
              <a:rPr lang="es-ES" sz="1600" dirty="0" smtClean="0"/>
              <a:t>derivan </a:t>
            </a:r>
            <a:r>
              <a:rPr lang="es-ES" sz="1600" dirty="0"/>
              <a:t>en conductas socialmente inapropiadas</a:t>
            </a:r>
            <a:r>
              <a:rPr lang="es-ES" dirty="0"/>
              <a:t>.</a:t>
            </a: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67812" y="751536"/>
            <a:ext cx="8252660" cy="6768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r>
              <a:rPr lang="es-ES" sz="1800" b="1" dirty="0"/>
              <a:t>Consecuencias de </a:t>
            </a:r>
            <a:r>
              <a:rPr lang="es-ES" sz="1800" b="1" dirty="0" smtClean="0"/>
              <a:t>situaciones peligrosas</a:t>
            </a:r>
          </a:p>
          <a:p>
            <a:pPr marL="342900" indent="-342900" algn="l"/>
            <a:r>
              <a:rPr lang="es-ES" sz="1800" b="1" dirty="0" smtClean="0"/>
              <a:t>y </a:t>
            </a:r>
            <a:r>
              <a:rPr lang="es-ES" sz="1800" b="1" dirty="0"/>
              <a:t>comportamientos </a:t>
            </a:r>
            <a:r>
              <a:rPr lang="es-ES" sz="1800" b="1" dirty="0" smtClean="0"/>
              <a:t>violentos/exclusivos </a:t>
            </a:r>
            <a:r>
              <a:rPr lang="es-ES" sz="1800" b="1" dirty="0"/>
              <a:t>(Rivara, Le Menestrel, 2016)</a:t>
            </a:r>
          </a:p>
        </p:txBody>
      </p:sp>
      <p:pic>
        <p:nvPicPr>
          <p:cNvPr id="2050" name="Picture 2" descr="C:\TEA\P R O J E K T I\SAVE projekt_KIFST\kurikulumi\predavanja\bm\slike\D90B5208-FBB3-262E-AC48EB15120676E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591532"/>
            <a:ext cx="3571876" cy="2143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26072" y="1707654"/>
            <a:ext cx="4268070" cy="1600438"/>
          </a:xfrm>
          <a:prstGeom prst="rect">
            <a:avLst/>
          </a:prstGeom>
        </p:spPr>
        <p:txBody>
          <a:bodyPr wrap="square">
            <a:spAutoFit/>
          </a:bodyPr>
          <a:lstStyle/>
          <a:p>
            <a:pPr algn="just"/>
            <a:r>
              <a:rPr lang="es-ES" sz="1400" dirty="0">
                <a:solidFill>
                  <a:schemeClr val="bg1">
                    <a:lumMod val="50000"/>
                  </a:schemeClr>
                </a:solidFill>
                <a:latin typeface="Open Sans"/>
              </a:rPr>
              <a:t>L</a:t>
            </a:r>
            <a:r>
              <a:rPr lang="es-ES" sz="1400" dirty="0" smtClean="0">
                <a:solidFill>
                  <a:schemeClr val="bg1">
                    <a:lumMod val="50000"/>
                  </a:schemeClr>
                </a:solidFill>
                <a:latin typeface="Open Sans"/>
              </a:rPr>
              <a:t>as </a:t>
            </a:r>
            <a:r>
              <a:rPr lang="es-ES" sz="1400" dirty="0">
                <a:solidFill>
                  <a:schemeClr val="bg1">
                    <a:lumMod val="50000"/>
                  </a:schemeClr>
                </a:solidFill>
                <a:latin typeface="Open Sans"/>
              </a:rPr>
              <a:t>consecuencias </a:t>
            </a:r>
            <a:r>
              <a:rPr lang="es-ES" sz="1400" dirty="0" smtClean="0">
                <a:solidFill>
                  <a:schemeClr val="bg1">
                    <a:lumMod val="50000"/>
                  </a:schemeClr>
                </a:solidFill>
                <a:latin typeface="Open Sans"/>
              </a:rPr>
              <a:t>serian para:</a:t>
            </a:r>
          </a:p>
          <a:p>
            <a:pPr algn="just"/>
            <a:endParaRPr lang="es-ES" sz="1400" dirty="0">
              <a:solidFill>
                <a:schemeClr val="bg1">
                  <a:lumMod val="50000"/>
                </a:schemeClr>
              </a:solidFill>
              <a:latin typeface="Open Sans"/>
            </a:endParaRPr>
          </a:p>
          <a:p>
            <a:pPr marL="285750" indent="-285750" algn="just">
              <a:buFont typeface="Arial" panose="020B0604020202020204" pitchFamily="34" charset="0"/>
              <a:buChar char="•"/>
            </a:pPr>
            <a:r>
              <a:rPr lang="es-ES" sz="1400" dirty="0" smtClean="0">
                <a:solidFill>
                  <a:schemeClr val="bg1">
                    <a:lumMod val="50000"/>
                  </a:schemeClr>
                </a:solidFill>
                <a:latin typeface="Open Sans"/>
              </a:rPr>
              <a:t>el individuo que es intimidado,</a:t>
            </a:r>
          </a:p>
          <a:p>
            <a:pPr marL="285750" indent="-285750" algn="just">
              <a:buFont typeface="Arial" panose="020B0604020202020204" pitchFamily="34" charset="0"/>
              <a:buChar char="•"/>
            </a:pPr>
            <a:r>
              <a:rPr lang="es-ES" sz="1400" dirty="0" smtClean="0">
                <a:solidFill>
                  <a:schemeClr val="bg1">
                    <a:lumMod val="50000"/>
                  </a:schemeClr>
                </a:solidFill>
                <a:latin typeface="Open Sans"/>
              </a:rPr>
              <a:t>el </a:t>
            </a:r>
            <a:r>
              <a:rPr lang="es-ES" sz="1400" dirty="0">
                <a:solidFill>
                  <a:schemeClr val="bg1">
                    <a:lumMod val="50000"/>
                  </a:schemeClr>
                </a:solidFill>
                <a:latin typeface="Open Sans"/>
              </a:rPr>
              <a:t>individuo que intimida,</a:t>
            </a:r>
          </a:p>
          <a:p>
            <a:pPr marL="285750" indent="-285750" algn="just">
              <a:buFont typeface="Arial" panose="020B0604020202020204" pitchFamily="34" charset="0"/>
              <a:buChar char="•"/>
            </a:pPr>
            <a:r>
              <a:rPr lang="es-ES" sz="1400" dirty="0">
                <a:solidFill>
                  <a:schemeClr val="bg1">
                    <a:lumMod val="50000"/>
                  </a:schemeClr>
                </a:solidFill>
                <a:latin typeface="Open Sans"/>
              </a:rPr>
              <a:t>el individuo que es intimidado y acosa a </a:t>
            </a:r>
            <a:r>
              <a:rPr lang="es-ES" sz="1400" dirty="0" smtClean="0">
                <a:solidFill>
                  <a:schemeClr val="bg1">
                    <a:lumMod val="50000"/>
                  </a:schemeClr>
                </a:solidFill>
                <a:latin typeface="Open Sans"/>
              </a:rPr>
              <a:t>otros</a:t>
            </a:r>
          </a:p>
          <a:p>
            <a:pPr marL="285750" indent="-285750">
              <a:buFont typeface="Arial" panose="020B0604020202020204" pitchFamily="34" charset="0"/>
              <a:buChar char="•"/>
            </a:pPr>
            <a:r>
              <a:rPr lang="es-ES" sz="1400" dirty="0" smtClean="0">
                <a:solidFill>
                  <a:schemeClr val="bg1">
                    <a:lumMod val="50000"/>
                  </a:schemeClr>
                </a:solidFill>
                <a:latin typeface="Open Sans"/>
              </a:rPr>
              <a:t>el espectador </a:t>
            </a:r>
            <a:r>
              <a:rPr lang="es-ES" sz="1400" dirty="0">
                <a:solidFill>
                  <a:schemeClr val="bg1">
                    <a:lumMod val="50000"/>
                  </a:schemeClr>
                </a:solidFill>
                <a:latin typeface="Open Sans"/>
              </a:rPr>
              <a:t>presente durante el acoso escolar.</a:t>
            </a:r>
            <a:endParaRPr lang="en-US" sz="1400" dirty="0">
              <a:solidFill>
                <a:schemeClr val="bg1">
                  <a:lumMod val="50000"/>
                </a:schemeClr>
              </a:solidFill>
              <a:latin typeface="Open Sans"/>
            </a:endParaRPr>
          </a:p>
        </p:txBody>
      </p:sp>
    </p:spTree>
    <p:extLst>
      <p:ext uri="{BB962C8B-B14F-4D97-AF65-F5344CB8AC3E}">
        <p14:creationId xmlns:p14="http://schemas.microsoft.com/office/powerpoint/2010/main" val="34592853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99592" y="123479"/>
            <a:ext cx="7560840" cy="648072"/>
          </a:xfrm>
        </p:spPr>
        <p:txBody>
          <a:bodyPr>
            <a:normAutofit fontScale="92500" lnSpcReduction="10000"/>
          </a:bodyPr>
          <a:lstStyle/>
          <a:p>
            <a:pPr algn="l"/>
            <a:r>
              <a:rPr lang="es-ES" sz="1600" dirty="0">
                <a:solidFill>
                  <a:schemeClr val="bg1">
                    <a:lumMod val="50000"/>
                  </a:schemeClr>
                </a:solidFill>
              </a:rPr>
              <a:t>Unidad 1.1. Definición de situaciones peligrosas y ambientes peligrosos que </a:t>
            </a:r>
            <a:r>
              <a:rPr lang="es-ES" sz="1600" dirty="0" smtClean="0">
                <a:solidFill>
                  <a:schemeClr val="bg1">
                    <a:lumMod val="50000"/>
                  </a:schemeClr>
                </a:solidFill>
              </a:rPr>
              <a:t>derivan </a:t>
            </a:r>
            <a:r>
              <a:rPr lang="es-ES" sz="1600" dirty="0">
                <a:solidFill>
                  <a:schemeClr val="bg1">
                    <a:lumMod val="50000"/>
                  </a:schemeClr>
                </a:solidFill>
              </a:rPr>
              <a:t>en conductas socialmente inapropiadas</a:t>
            </a:r>
            <a:r>
              <a:rPr lang="es-ES" b="1" i="1" dirty="0">
                <a:solidFill>
                  <a:srgbClr val="FF0000"/>
                </a:solidFill>
              </a:rPr>
              <a:t>.</a:t>
            </a:r>
          </a:p>
          <a:p>
            <a:endParaRPr lang="en-US" b="1" i="1"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1596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147550" y="1752231"/>
            <a:ext cx="4856498" cy="2259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285750" indent="-285750" algn="l">
              <a:buFont typeface="Arial" panose="020B0604020202020204" pitchFamily="34" charset="0"/>
              <a:buChar char="•"/>
            </a:pPr>
            <a:r>
              <a:rPr lang="es-ES" sz="1400" dirty="0" smtClean="0"/>
              <a:t>Consecuencias </a:t>
            </a:r>
            <a:r>
              <a:rPr lang="es-ES" sz="1400" dirty="0"/>
              <a:t>físicas, psicosociales y académicas.</a:t>
            </a:r>
          </a:p>
          <a:p>
            <a:pPr marL="285750" indent="-285750" algn="l">
              <a:buFont typeface="Arial" panose="020B0604020202020204" pitchFamily="34" charset="0"/>
              <a:buChar char="•"/>
            </a:pPr>
            <a:r>
              <a:rPr lang="es-ES" sz="1400" dirty="0"/>
              <a:t>Las consecuencias físicas pueden ser inmediatas (lesiones) o a largo plazo (dolor de cabeza, trastornos del sueño, etc.)</a:t>
            </a:r>
          </a:p>
          <a:p>
            <a:pPr marL="285750" indent="-285750" algn="l">
              <a:buFont typeface="Arial" panose="020B0604020202020204" pitchFamily="34" charset="0"/>
              <a:buChar char="•"/>
            </a:pPr>
            <a:r>
              <a:rPr lang="es-ES" sz="1400" dirty="0"/>
              <a:t>P</a:t>
            </a:r>
            <a:r>
              <a:rPr lang="es-ES" sz="1400" dirty="0" smtClean="0"/>
              <a:t>uede </a:t>
            </a:r>
            <a:r>
              <a:rPr lang="es-ES" sz="1400" dirty="0"/>
              <a:t>notarse a través de síntomas somáticos (trastornos del sueño, problemas gastrointestinales, dolores de cabeza, palpitaciones y dolor crónico)</a:t>
            </a:r>
          </a:p>
          <a:p>
            <a:pPr marL="285750" indent="-285750" algn="l">
              <a:buFont typeface="Arial" panose="020B0604020202020204" pitchFamily="34" charset="0"/>
              <a:buChar char="•"/>
            </a:pPr>
            <a:r>
              <a:rPr lang="es-ES" sz="1400" dirty="0" smtClean="0"/>
              <a:t>Estar </a:t>
            </a:r>
            <a:r>
              <a:rPr lang="es-ES" sz="1400" dirty="0"/>
              <a:t>expuesto a la violencia o la exclusión activa el sistema de estrés y afecta la función cerebral</a:t>
            </a:r>
            <a:endParaRPr lang="en-US" sz="1400" dirty="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539552" y="843558"/>
            <a:ext cx="4300469" cy="3279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sz="1500" dirty="0" smtClean="0"/>
          </a:p>
        </p:txBody>
      </p:sp>
      <p:pic>
        <p:nvPicPr>
          <p:cNvPr id="5122" name="Picture 2" descr="C:\TEA\P R O J E K T I\SAVE projekt_KIFST\kurikulumi\predavanja\bm\slike\iStock_school%20bully_0000243292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152" y="1623128"/>
            <a:ext cx="3610026" cy="2400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5425" y="843558"/>
            <a:ext cx="4472591" cy="830997"/>
          </a:xfrm>
          <a:prstGeom prst="rect">
            <a:avLst/>
          </a:prstGeom>
        </p:spPr>
        <p:txBody>
          <a:bodyPr wrap="square">
            <a:spAutoFit/>
          </a:bodyPr>
          <a:lstStyle/>
          <a:p>
            <a:r>
              <a:rPr lang="es-ES" sz="1600" b="1" dirty="0">
                <a:solidFill>
                  <a:schemeClr val="bg1">
                    <a:lumMod val="50000"/>
                  </a:schemeClr>
                </a:solidFill>
                <a:latin typeface="Open Sans"/>
              </a:rPr>
              <a:t>Consecuencias de situaciones peligrosas y comportamientos violentos / </a:t>
            </a:r>
            <a:r>
              <a:rPr lang="es-ES" sz="1600" b="1" dirty="0" smtClean="0">
                <a:solidFill>
                  <a:schemeClr val="bg1">
                    <a:lumMod val="50000"/>
                  </a:schemeClr>
                </a:solidFill>
                <a:latin typeface="Open Sans"/>
              </a:rPr>
              <a:t>exclusivos</a:t>
            </a:r>
          </a:p>
          <a:p>
            <a:pPr algn="ctr"/>
            <a:r>
              <a:rPr lang="es-ES" sz="1600" b="1" i="1" dirty="0" smtClean="0">
                <a:solidFill>
                  <a:schemeClr val="bg1">
                    <a:lumMod val="50000"/>
                  </a:schemeClr>
                </a:solidFill>
                <a:latin typeface="Open Sans"/>
              </a:rPr>
              <a:t>El </a:t>
            </a:r>
            <a:r>
              <a:rPr lang="es-ES" sz="1600" b="1" i="1" dirty="0">
                <a:solidFill>
                  <a:schemeClr val="bg1">
                    <a:lumMod val="50000"/>
                  </a:schemeClr>
                </a:solidFill>
                <a:latin typeface="Open Sans"/>
              </a:rPr>
              <a:t>individuo que es </a:t>
            </a:r>
            <a:r>
              <a:rPr lang="es-ES" sz="1600" b="1" i="1" dirty="0" smtClean="0">
                <a:solidFill>
                  <a:schemeClr val="bg1">
                    <a:lumMod val="50000"/>
                  </a:schemeClr>
                </a:solidFill>
                <a:latin typeface="Open Sans"/>
              </a:rPr>
              <a:t>intimidado</a:t>
            </a:r>
            <a:endParaRPr lang="es-ES" sz="1600" b="1" i="1" dirty="0">
              <a:solidFill>
                <a:schemeClr val="bg1">
                  <a:lumMod val="50000"/>
                </a:schemeClr>
              </a:solidFill>
              <a:latin typeface="Open Sans"/>
            </a:endParaRPr>
          </a:p>
        </p:txBody>
      </p:sp>
    </p:spTree>
    <p:extLst>
      <p:ext uri="{BB962C8B-B14F-4D97-AF65-F5344CB8AC3E}">
        <p14:creationId xmlns:p14="http://schemas.microsoft.com/office/powerpoint/2010/main" val="3495652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27584" y="123479"/>
            <a:ext cx="7704856" cy="482352"/>
          </a:xfrm>
        </p:spPr>
        <p:txBody>
          <a:bodyPr>
            <a:normAutofit lnSpcReduction="10000"/>
          </a:bodyPr>
          <a:lstStyle/>
          <a:p>
            <a:pPr algn="l"/>
            <a:r>
              <a:rPr lang="es-ES" sz="1400" dirty="0">
                <a:solidFill>
                  <a:schemeClr val="bg1">
                    <a:lumMod val="50000"/>
                  </a:schemeClr>
                </a:solidFill>
              </a:rPr>
              <a:t>Unidad 1.1. Definición de situaciones peligrosas y ambientes peligrosos que </a:t>
            </a:r>
            <a:r>
              <a:rPr lang="es-ES" sz="1400" dirty="0" smtClean="0">
                <a:solidFill>
                  <a:schemeClr val="bg1">
                    <a:lumMod val="50000"/>
                  </a:schemeClr>
                </a:solidFill>
              </a:rPr>
              <a:t>derivan </a:t>
            </a:r>
            <a:r>
              <a:rPr lang="es-ES" sz="1400" dirty="0">
                <a:solidFill>
                  <a:schemeClr val="bg1">
                    <a:lumMod val="50000"/>
                  </a:schemeClr>
                </a:solidFill>
              </a:rPr>
              <a:t>en conductas socialmente inapropiadas.</a:t>
            </a:r>
          </a:p>
          <a:p>
            <a:pPr algn="l"/>
            <a:endParaRPr lang="en-US" sz="1400"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3958"/>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44395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539552" y="1059582"/>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sz="1500" dirty="0" smtClean="0"/>
          </a:p>
        </p:txBody>
      </p:sp>
      <p:pic>
        <p:nvPicPr>
          <p:cNvPr id="10" name="Picture 9" descr="C:\TEA\P R O J E K T I\SAVE projekt_KIFST\kurikulumi\predavanja\bm\slike\Fotball_None_ipadFull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41882"/>
            <a:ext cx="2952750"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979515" y="1841882"/>
            <a:ext cx="3399716" cy="2031325"/>
          </a:xfrm>
          <a:prstGeom prst="rect">
            <a:avLst/>
          </a:prstGeom>
        </p:spPr>
        <p:txBody>
          <a:bodyPr wrap="square">
            <a:spAutoFit/>
          </a:bodyPr>
          <a:lstStyle/>
          <a:p>
            <a:pPr marL="285750" indent="-285750">
              <a:buFont typeface="Arial" panose="020B0604020202020204" pitchFamily="34" charset="0"/>
              <a:buChar char="•"/>
            </a:pPr>
            <a:r>
              <a:rPr lang="es-ES" sz="1400" dirty="0" smtClean="0">
                <a:solidFill>
                  <a:schemeClr val="bg1">
                    <a:lumMod val="50000"/>
                  </a:schemeClr>
                </a:solidFill>
                <a:latin typeface="Open Sans"/>
              </a:rPr>
              <a:t>A </a:t>
            </a:r>
            <a:r>
              <a:rPr lang="es-ES" sz="1400" dirty="0">
                <a:solidFill>
                  <a:schemeClr val="bg1">
                    <a:lumMod val="50000"/>
                  </a:schemeClr>
                </a:solidFill>
                <a:latin typeface="Open Sans"/>
              </a:rPr>
              <a:t>nivel psicosocial crea dolor social, “sentimientos de dolor que siguen a las experiencias de rechazo de los compañeros, ostracismo o pérdida</a:t>
            </a:r>
            <a:r>
              <a:rPr lang="es-ES" sz="1400" dirty="0" smtClean="0">
                <a:solidFill>
                  <a:schemeClr val="bg1">
                    <a:lumMod val="50000"/>
                  </a:schemeClr>
                </a:solidFill>
                <a:latin typeface="Open Sans"/>
              </a:rPr>
              <a:t>”.</a:t>
            </a:r>
            <a:endParaRPr lang="es-ES" sz="1400" dirty="0">
              <a:solidFill>
                <a:schemeClr val="bg1">
                  <a:lumMod val="50000"/>
                </a:schemeClr>
              </a:solidFill>
              <a:latin typeface="Open Sans"/>
            </a:endParaRPr>
          </a:p>
          <a:p>
            <a:pPr marL="285750" indent="-285750">
              <a:buFont typeface="Arial" panose="020B0604020202020204" pitchFamily="34" charset="0"/>
              <a:buChar char="•"/>
            </a:pPr>
            <a:r>
              <a:rPr lang="es-ES" sz="1400" dirty="0">
                <a:solidFill>
                  <a:schemeClr val="bg1">
                    <a:lumMod val="50000"/>
                  </a:schemeClr>
                </a:solidFill>
                <a:latin typeface="Open Sans"/>
              </a:rPr>
              <a:t>El individuo puede </a:t>
            </a:r>
            <a:r>
              <a:rPr lang="es-ES" sz="1400" dirty="0" smtClean="0">
                <a:solidFill>
                  <a:schemeClr val="bg1">
                    <a:lumMod val="50000"/>
                  </a:schemeClr>
                </a:solidFill>
                <a:latin typeface="Open Sans"/>
              </a:rPr>
              <a:t>internalizar o exagerar </a:t>
            </a:r>
            <a:r>
              <a:rPr lang="es-ES" sz="1400" dirty="0">
                <a:solidFill>
                  <a:schemeClr val="bg1">
                    <a:lumMod val="50000"/>
                  </a:schemeClr>
                </a:solidFill>
                <a:latin typeface="Open Sans"/>
              </a:rPr>
              <a:t>los problemas.</a:t>
            </a:r>
          </a:p>
          <a:p>
            <a:pPr marL="285750" indent="-285750">
              <a:buFont typeface="Arial" panose="020B0604020202020204" pitchFamily="34" charset="0"/>
              <a:buChar char="•"/>
            </a:pPr>
            <a:r>
              <a:rPr lang="es-ES" sz="1400" dirty="0">
                <a:solidFill>
                  <a:schemeClr val="bg1">
                    <a:lumMod val="50000"/>
                  </a:schemeClr>
                </a:solidFill>
                <a:latin typeface="Open Sans"/>
              </a:rPr>
              <a:t>Las víctimas graves y </a:t>
            </a:r>
            <a:r>
              <a:rPr lang="es-ES" sz="1400" dirty="0" smtClean="0">
                <a:solidFill>
                  <a:schemeClr val="bg1">
                    <a:lumMod val="50000"/>
                  </a:schemeClr>
                </a:solidFill>
                <a:latin typeface="Open Sans"/>
              </a:rPr>
              <a:t>por un tiempo prolongado desarrollan </a:t>
            </a:r>
            <a:r>
              <a:rPr lang="es-ES" sz="1400" dirty="0">
                <a:solidFill>
                  <a:schemeClr val="bg1">
                    <a:lumMod val="50000"/>
                  </a:schemeClr>
                </a:solidFill>
                <a:latin typeface="Open Sans"/>
              </a:rPr>
              <a:t>síntomas psicóticos.</a:t>
            </a:r>
          </a:p>
        </p:txBody>
      </p:sp>
      <p:sp>
        <p:nvSpPr>
          <p:cNvPr id="3" name="Rectángulo 2"/>
          <p:cNvSpPr/>
          <p:nvPr/>
        </p:nvSpPr>
        <p:spPr>
          <a:xfrm>
            <a:off x="533609" y="855214"/>
            <a:ext cx="4291529" cy="830997"/>
          </a:xfrm>
          <a:prstGeom prst="rect">
            <a:avLst/>
          </a:prstGeom>
        </p:spPr>
        <p:txBody>
          <a:bodyPr wrap="square">
            <a:spAutoFit/>
          </a:bodyPr>
          <a:lstStyle/>
          <a:p>
            <a:r>
              <a:rPr lang="es-ES" sz="1600" b="1" dirty="0">
                <a:solidFill>
                  <a:schemeClr val="bg1">
                    <a:lumMod val="50000"/>
                  </a:schemeClr>
                </a:solidFill>
                <a:latin typeface="Open Sans"/>
              </a:rPr>
              <a:t>Consecuencias de situaciones peligrosas y comportamientos violentos / </a:t>
            </a:r>
            <a:r>
              <a:rPr lang="es-ES" sz="1600" b="1" dirty="0" smtClean="0">
                <a:solidFill>
                  <a:schemeClr val="bg1">
                    <a:lumMod val="50000"/>
                  </a:schemeClr>
                </a:solidFill>
                <a:latin typeface="Open Sans"/>
              </a:rPr>
              <a:t>exclusivos</a:t>
            </a:r>
          </a:p>
          <a:p>
            <a:pPr algn="ctr"/>
            <a:r>
              <a:rPr lang="es-ES" sz="1600" b="1" dirty="0" smtClean="0">
                <a:solidFill>
                  <a:schemeClr val="bg1">
                    <a:lumMod val="50000"/>
                  </a:schemeClr>
                </a:solidFill>
                <a:latin typeface="Open Sans"/>
              </a:rPr>
              <a:t> </a:t>
            </a:r>
            <a:r>
              <a:rPr lang="es-ES" sz="1600" b="1" i="1" dirty="0" smtClean="0">
                <a:solidFill>
                  <a:schemeClr val="bg1">
                    <a:lumMod val="50000"/>
                  </a:schemeClr>
                </a:solidFill>
                <a:latin typeface="Open Sans"/>
              </a:rPr>
              <a:t>El </a:t>
            </a:r>
            <a:r>
              <a:rPr lang="es-ES" sz="1600" b="1" i="1" dirty="0">
                <a:solidFill>
                  <a:schemeClr val="bg1">
                    <a:lumMod val="50000"/>
                  </a:schemeClr>
                </a:solidFill>
                <a:latin typeface="Open Sans"/>
              </a:rPr>
              <a:t>individuo que es intimidado</a:t>
            </a:r>
          </a:p>
        </p:txBody>
      </p:sp>
    </p:spTree>
    <p:extLst>
      <p:ext uri="{BB962C8B-B14F-4D97-AF65-F5344CB8AC3E}">
        <p14:creationId xmlns:p14="http://schemas.microsoft.com/office/powerpoint/2010/main" val="60471421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39263" y="124493"/>
            <a:ext cx="7704856" cy="453129"/>
          </a:xfrm>
        </p:spPr>
        <p:txBody>
          <a:bodyPr>
            <a:normAutofit fontScale="92500" lnSpcReduction="10000"/>
          </a:bodyPr>
          <a:lstStyle/>
          <a:p>
            <a:pPr algn="l"/>
            <a:r>
              <a:rPr lang="es-ES" sz="1400" dirty="0">
                <a:solidFill>
                  <a:schemeClr val="bg1">
                    <a:lumMod val="50000"/>
                  </a:schemeClr>
                </a:solidFill>
              </a:rPr>
              <a:t>Unidad 1.1. Definición de situaciones peligrosas y ambientes peligrosos que </a:t>
            </a:r>
            <a:r>
              <a:rPr lang="es-ES" sz="1400" dirty="0" smtClean="0">
                <a:solidFill>
                  <a:schemeClr val="bg1">
                    <a:lumMod val="50000"/>
                  </a:schemeClr>
                </a:solidFill>
              </a:rPr>
              <a:t>derivan </a:t>
            </a:r>
            <a:r>
              <a:rPr lang="es-ES" sz="1400" dirty="0">
                <a:solidFill>
                  <a:schemeClr val="bg1">
                    <a:lumMod val="50000"/>
                  </a:schemeClr>
                </a:solidFill>
              </a:rPr>
              <a:t>en conductas socialmente </a:t>
            </a:r>
            <a:r>
              <a:rPr lang="es-ES" sz="1400" dirty="0" smtClean="0">
                <a:solidFill>
                  <a:schemeClr val="bg1">
                    <a:lumMod val="50000"/>
                  </a:schemeClr>
                </a:solidFill>
              </a:rPr>
              <a:t>inapropiadas</a:t>
            </a:r>
            <a:endParaRPr lang="es-ES" sz="1400" b="1" i="1" dirty="0">
              <a:solidFill>
                <a:srgbClr val="FF0000"/>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1596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555776"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7170" name="Picture 2" descr="C:\TEA\P R O J E K T I\SAVE projekt_KIFST\kurikulumi\predavanja\bm\slike\bulliedstudent2_s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99" y="2005979"/>
            <a:ext cx="3385319" cy="1894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435791" y="1924412"/>
            <a:ext cx="4221563" cy="2462213"/>
          </a:xfrm>
          <a:prstGeom prst="rect">
            <a:avLst/>
          </a:prstGeom>
        </p:spPr>
        <p:txBody>
          <a:bodyPr wrap="square">
            <a:spAutoFit/>
          </a:bodyPr>
          <a:lstStyle/>
          <a:p>
            <a:pPr marL="285750" indent="-285750">
              <a:buFont typeface="Arial" panose="020B0604020202020204" pitchFamily="34" charset="0"/>
              <a:buChar char="•"/>
            </a:pPr>
            <a:r>
              <a:rPr lang="es-ES" sz="1400" dirty="0" smtClean="0">
                <a:solidFill>
                  <a:schemeClr val="bg1">
                    <a:lumMod val="50000"/>
                  </a:schemeClr>
                </a:solidFill>
                <a:latin typeface="Open Sans"/>
              </a:rPr>
              <a:t>Niños </a:t>
            </a:r>
            <a:r>
              <a:rPr lang="es-ES" sz="1400" dirty="0">
                <a:solidFill>
                  <a:schemeClr val="bg1">
                    <a:lumMod val="50000"/>
                  </a:schemeClr>
                </a:solidFill>
                <a:latin typeface="Open Sans"/>
              </a:rPr>
              <a:t>y adolescentes que intimidan a otros porque tienen algún tipo de inadaptación o </a:t>
            </a:r>
            <a:r>
              <a:rPr lang="es-ES" sz="1400" dirty="0" smtClean="0">
                <a:solidFill>
                  <a:schemeClr val="bg1">
                    <a:lumMod val="50000"/>
                  </a:schemeClr>
                </a:solidFill>
                <a:latin typeface="Open Sans"/>
              </a:rPr>
              <a:t>están motivados </a:t>
            </a:r>
            <a:r>
              <a:rPr lang="es-ES" sz="1400" dirty="0">
                <a:solidFill>
                  <a:schemeClr val="bg1">
                    <a:lumMod val="50000"/>
                  </a:schemeClr>
                </a:solidFill>
                <a:latin typeface="Open Sans"/>
              </a:rPr>
              <a:t>al establecer su estado en una </a:t>
            </a:r>
            <a:r>
              <a:rPr lang="es-ES" sz="1400" dirty="0" smtClean="0">
                <a:solidFill>
                  <a:schemeClr val="bg1">
                    <a:lumMod val="50000"/>
                  </a:schemeClr>
                </a:solidFill>
                <a:latin typeface="Open Sans"/>
              </a:rPr>
              <a:t>red social</a:t>
            </a:r>
            <a:endParaRPr lang="es-ES" sz="1400" dirty="0">
              <a:solidFill>
                <a:schemeClr val="bg1">
                  <a:lumMod val="50000"/>
                </a:schemeClr>
              </a:solidFill>
              <a:latin typeface="Open Sans"/>
            </a:endParaRPr>
          </a:p>
          <a:p>
            <a:pPr marL="285750" indent="-285750">
              <a:buFont typeface="Arial" panose="020B0604020202020204" pitchFamily="34" charset="0"/>
              <a:buChar char="•"/>
            </a:pPr>
            <a:r>
              <a:rPr lang="es-ES" sz="1400" dirty="0">
                <a:solidFill>
                  <a:schemeClr val="bg1">
                    <a:lumMod val="50000"/>
                  </a:schemeClr>
                </a:solidFill>
                <a:latin typeface="Open Sans"/>
              </a:rPr>
              <a:t>E</a:t>
            </a:r>
            <a:r>
              <a:rPr lang="es-ES" sz="1400" dirty="0" smtClean="0">
                <a:solidFill>
                  <a:schemeClr val="bg1">
                    <a:lumMod val="50000"/>
                  </a:schemeClr>
                </a:solidFill>
                <a:latin typeface="Open Sans"/>
              </a:rPr>
              <a:t>l </a:t>
            </a:r>
            <a:r>
              <a:rPr lang="es-ES" sz="1400" dirty="0">
                <a:solidFill>
                  <a:schemeClr val="bg1">
                    <a:lumMod val="50000"/>
                  </a:schemeClr>
                </a:solidFill>
                <a:latin typeface="Open Sans"/>
              </a:rPr>
              <a:t>estereotipo arroja a los niños y jóvenes que intimidan a otros por su alta psicopatología, por sus habilidades sociales y por tener pocos activos y competencias que el grupo de </a:t>
            </a:r>
            <a:r>
              <a:rPr lang="es-ES" sz="1400" dirty="0" smtClean="0">
                <a:solidFill>
                  <a:schemeClr val="bg1">
                    <a:lumMod val="50000"/>
                  </a:schemeClr>
                </a:solidFill>
                <a:latin typeface="Open Sans"/>
              </a:rPr>
              <a:t>compañeros valora</a:t>
            </a:r>
            <a:endParaRPr lang="es-ES" sz="1400" dirty="0">
              <a:solidFill>
                <a:schemeClr val="bg1">
                  <a:lumMod val="50000"/>
                </a:schemeClr>
              </a:solidFill>
              <a:latin typeface="Open Sans"/>
            </a:endParaRPr>
          </a:p>
          <a:p>
            <a:pPr marL="285750" indent="-285750">
              <a:buFont typeface="Arial" panose="020B0604020202020204" pitchFamily="34" charset="0"/>
              <a:buChar char="•"/>
            </a:pPr>
            <a:r>
              <a:rPr lang="es-ES" sz="1400" dirty="0">
                <a:solidFill>
                  <a:schemeClr val="bg1">
                    <a:lumMod val="50000"/>
                  </a:schemeClr>
                </a:solidFill>
                <a:latin typeface="Open Sans"/>
              </a:rPr>
              <a:t>Niños y adolescentes que intimidan desarrollan consecuencias psicosomáticas y psicóticas.</a:t>
            </a:r>
          </a:p>
        </p:txBody>
      </p:sp>
      <p:sp>
        <p:nvSpPr>
          <p:cNvPr id="3" name="Rectángulo 2"/>
          <p:cNvSpPr/>
          <p:nvPr/>
        </p:nvSpPr>
        <p:spPr>
          <a:xfrm>
            <a:off x="4782377" y="576608"/>
            <a:ext cx="3528392" cy="1200329"/>
          </a:xfrm>
          <a:prstGeom prst="rect">
            <a:avLst/>
          </a:prstGeom>
        </p:spPr>
        <p:txBody>
          <a:bodyPr wrap="square">
            <a:spAutoFit/>
          </a:bodyPr>
          <a:lstStyle/>
          <a:p>
            <a:r>
              <a:rPr lang="es-ES" b="1" dirty="0">
                <a:solidFill>
                  <a:schemeClr val="bg1">
                    <a:lumMod val="50000"/>
                  </a:schemeClr>
                </a:solidFill>
                <a:latin typeface="Open Sans"/>
              </a:rPr>
              <a:t>Consecuencias </a:t>
            </a:r>
            <a:r>
              <a:rPr lang="es-ES" b="1" dirty="0" smtClean="0">
                <a:solidFill>
                  <a:schemeClr val="bg1">
                    <a:lumMod val="50000"/>
                  </a:schemeClr>
                </a:solidFill>
                <a:latin typeface="Open Sans"/>
              </a:rPr>
              <a:t>de situaciones peligrosas </a:t>
            </a:r>
            <a:r>
              <a:rPr lang="es-ES" b="1" dirty="0">
                <a:solidFill>
                  <a:schemeClr val="bg1">
                    <a:lumMod val="50000"/>
                  </a:schemeClr>
                </a:solidFill>
                <a:latin typeface="Open Sans"/>
              </a:rPr>
              <a:t>y comportamientos violentos / exclusivos.</a:t>
            </a:r>
          </a:p>
          <a:p>
            <a:pPr algn="ctr"/>
            <a:r>
              <a:rPr lang="es-ES" b="1" i="1" dirty="0">
                <a:solidFill>
                  <a:schemeClr val="bg1">
                    <a:lumMod val="50000"/>
                  </a:schemeClr>
                </a:solidFill>
                <a:latin typeface="Open Sans"/>
              </a:rPr>
              <a:t>E</a:t>
            </a:r>
            <a:r>
              <a:rPr lang="es-ES" b="1" i="1" dirty="0" smtClean="0">
                <a:solidFill>
                  <a:schemeClr val="bg1">
                    <a:lumMod val="50000"/>
                  </a:schemeClr>
                </a:solidFill>
                <a:latin typeface="Open Sans"/>
              </a:rPr>
              <a:t>l </a:t>
            </a:r>
            <a:r>
              <a:rPr lang="es-ES" b="1" i="1" dirty="0">
                <a:solidFill>
                  <a:schemeClr val="bg1">
                    <a:lumMod val="50000"/>
                  </a:schemeClr>
                </a:solidFill>
                <a:latin typeface="Open Sans"/>
              </a:rPr>
              <a:t>individuo que acosa</a:t>
            </a:r>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65550" y="132657"/>
            <a:ext cx="7704856" cy="535873"/>
          </a:xfrm>
        </p:spPr>
        <p:txBody>
          <a:bodyPr>
            <a:normAutofit/>
          </a:bodyPr>
          <a:lstStyle/>
          <a:p>
            <a:pPr algn="l"/>
            <a:r>
              <a:rPr lang="es-ES" sz="1400" dirty="0">
                <a:solidFill>
                  <a:schemeClr val="bg1">
                    <a:lumMod val="50000"/>
                  </a:schemeClr>
                </a:solidFill>
              </a:rPr>
              <a:t>Unidad 1.1. Definición de situaciones peligrosas y ambientes peligrosos que </a:t>
            </a:r>
            <a:r>
              <a:rPr lang="es-ES" sz="1400" dirty="0" smtClean="0">
                <a:solidFill>
                  <a:schemeClr val="bg1">
                    <a:lumMod val="50000"/>
                  </a:schemeClr>
                </a:solidFill>
              </a:rPr>
              <a:t>derivan </a:t>
            </a:r>
            <a:r>
              <a:rPr lang="es-ES" sz="1400" dirty="0">
                <a:solidFill>
                  <a:schemeClr val="bg1">
                    <a:lumMod val="50000"/>
                  </a:schemeClr>
                </a:solidFill>
              </a:rPr>
              <a:t>en conductas socialmente inapropiadas.</a:t>
            </a:r>
          </a:p>
          <a:p>
            <a:pPr algn="l"/>
            <a:endParaRPr lang="en-US" sz="1400" dirty="0">
              <a:solidFill>
                <a:schemeClr val="bg1">
                  <a:lumMod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51596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57569" y="1635646"/>
            <a:ext cx="8012837"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800" dirty="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251520" y="915566"/>
            <a:ext cx="8424936" cy="33843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sz="1600" dirty="0" smtClean="0"/>
          </a:p>
        </p:txBody>
      </p:sp>
      <p:sp>
        <p:nvSpPr>
          <p:cNvPr id="2" name="Rectángulo 1"/>
          <p:cNvSpPr/>
          <p:nvPr/>
        </p:nvSpPr>
        <p:spPr>
          <a:xfrm>
            <a:off x="829484" y="893511"/>
            <a:ext cx="7475055" cy="923330"/>
          </a:xfrm>
          <a:prstGeom prst="rect">
            <a:avLst/>
          </a:prstGeom>
        </p:spPr>
        <p:txBody>
          <a:bodyPr wrap="square">
            <a:spAutoFit/>
          </a:bodyPr>
          <a:lstStyle/>
          <a:p>
            <a:r>
              <a:rPr lang="es-ES" b="1" dirty="0">
                <a:solidFill>
                  <a:schemeClr val="bg1">
                    <a:lumMod val="50000"/>
                  </a:schemeClr>
                </a:solidFill>
                <a:latin typeface="Open Sans"/>
              </a:rPr>
              <a:t>Consecuencias de situaciones peligrosas y comportamientos </a:t>
            </a:r>
            <a:r>
              <a:rPr lang="es-ES" b="1" dirty="0" smtClean="0">
                <a:solidFill>
                  <a:schemeClr val="bg1">
                    <a:lumMod val="50000"/>
                  </a:schemeClr>
                </a:solidFill>
                <a:latin typeface="Open Sans"/>
              </a:rPr>
              <a:t>violentos/exclusivos</a:t>
            </a:r>
            <a:r>
              <a:rPr lang="es-ES" b="1" dirty="0">
                <a:solidFill>
                  <a:schemeClr val="bg1">
                    <a:lumMod val="50000"/>
                  </a:schemeClr>
                </a:solidFill>
                <a:latin typeface="Open Sans"/>
              </a:rPr>
              <a:t>.</a:t>
            </a:r>
          </a:p>
          <a:p>
            <a:pPr algn="ctr"/>
            <a:r>
              <a:rPr lang="es-ES" b="1" i="1" dirty="0" smtClean="0">
                <a:solidFill>
                  <a:schemeClr val="bg1">
                    <a:lumMod val="50000"/>
                  </a:schemeClr>
                </a:solidFill>
                <a:latin typeface="Open Sans"/>
              </a:rPr>
              <a:t>El </a:t>
            </a:r>
            <a:r>
              <a:rPr lang="es-ES" b="1" i="1" dirty="0">
                <a:solidFill>
                  <a:schemeClr val="bg1">
                    <a:lumMod val="50000"/>
                  </a:schemeClr>
                </a:solidFill>
                <a:latin typeface="Open Sans"/>
              </a:rPr>
              <a:t>individuo que es intimidado y acosa a </a:t>
            </a:r>
            <a:r>
              <a:rPr lang="es-ES" b="1" i="1" dirty="0" smtClean="0">
                <a:solidFill>
                  <a:schemeClr val="bg1">
                    <a:lumMod val="50000"/>
                  </a:schemeClr>
                </a:solidFill>
                <a:latin typeface="Open Sans"/>
              </a:rPr>
              <a:t>otros</a:t>
            </a:r>
            <a:endParaRPr lang="es-ES" b="1" i="1" dirty="0">
              <a:solidFill>
                <a:schemeClr val="bg1">
                  <a:lumMod val="50000"/>
                </a:schemeClr>
              </a:solidFill>
              <a:latin typeface="Open Sans"/>
            </a:endParaRPr>
          </a:p>
        </p:txBody>
      </p:sp>
      <p:sp>
        <p:nvSpPr>
          <p:cNvPr id="3" name="Rectángulo 2"/>
          <p:cNvSpPr/>
          <p:nvPr/>
        </p:nvSpPr>
        <p:spPr>
          <a:xfrm>
            <a:off x="457569" y="2146529"/>
            <a:ext cx="8218886" cy="1815882"/>
          </a:xfrm>
          <a:prstGeom prst="rect">
            <a:avLst/>
          </a:prstGeom>
        </p:spPr>
        <p:txBody>
          <a:bodyPr wrap="square">
            <a:spAutoFit/>
          </a:bodyPr>
          <a:lstStyle/>
          <a:p>
            <a:pPr marL="285750" indent="-285750" algn="just">
              <a:buFont typeface="Arial" panose="020B0604020202020204" pitchFamily="34" charset="0"/>
              <a:buChar char="•"/>
            </a:pPr>
            <a:r>
              <a:rPr lang="es-ES" sz="1600" dirty="0" smtClean="0">
                <a:solidFill>
                  <a:schemeClr val="bg1">
                    <a:lumMod val="50000"/>
                  </a:schemeClr>
                </a:solidFill>
                <a:latin typeface="Open Sans"/>
              </a:rPr>
              <a:t>Niños </a:t>
            </a:r>
            <a:r>
              <a:rPr lang="es-ES" sz="1600" dirty="0">
                <a:solidFill>
                  <a:schemeClr val="bg1">
                    <a:lumMod val="50000"/>
                  </a:schemeClr>
                </a:solidFill>
                <a:latin typeface="Open Sans"/>
              </a:rPr>
              <a:t>y adolescentes que intimidan a otros porque tienen algún tipo de inadaptación o están motivados al establecer su estado en una red </a:t>
            </a:r>
            <a:r>
              <a:rPr lang="es-ES" sz="1600" dirty="0" smtClean="0">
                <a:solidFill>
                  <a:schemeClr val="bg1">
                    <a:lumMod val="50000"/>
                  </a:schemeClr>
                </a:solidFill>
                <a:latin typeface="Open Sans"/>
              </a:rPr>
              <a:t>social</a:t>
            </a:r>
          </a:p>
          <a:p>
            <a:pPr marL="285750" indent="-285750" algn="just">
              <a:buFont typeface="Arial" panose="020B0604020202020204" pitchFamily="34" charset="0"/>
              <a:buChar char="•"/>
            </a:pPr>
            <a:r>
              <a:rPr lang="es-ES" sz="1600" dirty="0">
                <a:solidFill>
                  <a:schemeClr val="bg1">
                    <a:lumMod val="50000"/>
                  </a:schemeClr>
                </a:solidFill>
                <a:latin typeface="Open Sans"/>
              </a:rPr>
              <a:t>E</a:t>
            </a:r>
            <a:r>
              <a:rPr lang="es-ES" sz="1600" dirty="0" smtClean="0">
                <a:solidFill>
                  <a:schemeClr val="bg1">
                    <a:lumMod val="50000"/>
                  </a:schemeClr>
                </a:solidFill>
                <a:latin typeface="Open Sans"/>
              </a:rPr>
              <a:t>l </a:t>
            </a:r>
            <a:r>
              <a:rPr lang="es-ES" sz="1600" dirty="0">
                <a:solidFill>
                  <a:schemeClr val="bg1">
                    <a:lumMod val="50000"/>
                  </a:schemeClr>
                </a:solidFill>
                <a:latin typeface="Open Sans"/>
              </a:rPr>
              <a:t>estereotipo </a:t>
            </a:r>
            <a:r>
              <a:rPr lang="es-ES" sz="1600" dirty="0" smtClean="0">
                <a:solidFill>
                  <a:schemeClr val="bg1">
                    <a:lumMod val="50000"/>
                  </a:schemeClr>
                </a:solidFill>
                <a:latin typeface="Open Sans"/>
              </a:rPr>
              <a:t>salpica </a:t>
            </a:r>
            <a:r>
              <a:rPr lang="es-ES" sz="1600" dirty="0">
                <a:solidFill>
                  <a:schemeClr val="bg1">
                    <a:lumMod val="50000"/>
                  </a:schemeClr>
                </a:solidFill>
                <a:latin typeface="Open Sans"/>
              </a:rPr>
              <a:t>a los niños y jóvenes que intimidan a otros por su alta psicopatología, por sus habilidades sociales y por tener pocos activos y competencias que el grupo de </a:t>
            </a:r>
            <a:r>
              <a:rPr lang="es-ES" sz="1600" dirty="0" smtClean="0">
                <a:solidFill>
                  <a:schemeClr val="bg1">
                    <a:lumMod val="50000"/>
                  </a:schemeClr>
                </a:solidFill>
                <a:latin typeface="Open Sans"/>
              </a:rPr>
              <a:t>compañeros valora.</a:t>
            </a:r>
            <a:endParaRPr lang="es-ES" sz="1600" dirty="0">
              <a:solidFill>
                <a:schemeClr val="bg1">
                  <a:lumMod val="50000"/>
                </a:schemeClr>
              </a:solidFill>
              <a:latin typeface="Open Sans"/>
            </a:endParaRPr>
          </a:p>
          <a:p>
            <a:pPr marL="285750" indent="-285750" algn="just">
              <a:buFont typeface="Arial" panose="020B0604020202020204" pitchFamily="34" charset="0"/>
              <a:buChar char="•"/>
            </a:pPr>
            <a:r>
              <a:rPr lang="es-ES" sz="1600" dirty="0">
                <a:solidFill>
                  <a:schemeClr val="bg1">
                    <a:lumMod val="50000"/>
                  </a:schemeClr>
                </a:solidFill>
                <a:latin typeface="Open Sans"/>
              </a:rPr>
              <a:t>Niños y adolescentes que intimidan desarrollan consecuencias psicosomáticas y psicóticas.</a:t>
            </a:r>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23628" y="11967"/>
            <a:ext cx="7704856" cy="615568"/>
          </a:xfrm>
        </p:spPr>
        <p:txBody>
          <a:bodyPr>
            <a:normAutofit/>
          </a:bodyPr>
          <a:lstStyle/>
          <a:p>
            <a:pPr algn="l"/>
            <a:r>
              <a:rPr lang="es-ES" sz="1400" dirty="0"/>
              <a:t>Unidad 1.1. Definición de situaciones peligrosas y ambientes peligrosos que </a:t>
            </a:r>
            <a:r>
              <a:rPr lang="es-ES" sz="1400" dirty="0" smtClean="0"/>
              <a:t>derivan </a:t>
            </a:r>
            <a:r>
              <a:rPr lang="es-ES" sz="1400" dirty="0"/>
              <a:t>en conductas socialmente inapropiadas.</a:t>
            </a:r>
          </a:p>
          <a:p>
            <a:pPr algn="l"/>
            <a:endParaRPr lang="en-US" sz="15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3958"/>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44395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2" name="Rectángulo 1"/>
          <p:cNvSpPr/>
          <p:nvPr/>
        </p:nvSpPr>
        <p:spPr>
          <a:xfrm>
            <a:off x="293914" y="2214148"/>
            <a:ext cx="8526558" cy="1569660"/>
          </a:xfrm>
          <a:prstGeom prst="rect">
            <a:avLst/>
          </a:prstGeom>
        </p:spPr>
        <p:txBody>
          <a:bodyPr wrap="square">
            <a:spAutoFit/>
          </a:bodyPr>
          <a:lstStyle/>
          <a:p>
            <a:pPr marL="285750" indent="-285750">
              <a:buFont typeface="Arial" panose="020B0604020202020204" pitchFamily="34" charset="0"/>
              <a:buChar char="•"/>
            </a:pPr>
            <a:r>
              <a:rPr lang="es-ES" sz="1600" dirty="0" smtClean="0">
                <a:solidFill>
                  <a:schemeClr val="bg1">
                    <a:lumMod val="50000"/>
                  </a:schemeClr>
                </a:solidFill>
                <a:latin typeface="Open Sans"/>
              </a:rPr>
              <a:t>Sentimientos </a:t>
            </a:r>
            <a:r>
              <a:rPr lang="es-ES" sz="1600" dirty="0">
                <a:solidFill>
                  <a:schemeClr val="bg1">
                    <a:lumMod val="50000"/>
                  </a:schemeClr>
                </a:solidFill>
                <a:latin typeface="Open Sans"/>
              </a:rPr>
              <a:t>de ansiedad e inseguridad.</a:t>
            </a:r>
          </a:p>
          <a:p>
            <a:pPr marL="285750" indent="-285750">
              <a:buFont typeface="Arial" panose="020B0604020202020204" pitchFamily="34" charset="0"/>
              <a:buChar char="•"/>
            </a:pPr>
            <a:r>
              <a:rPr lang="es-ES" sz="1600" dirty="0">
                <a:solidFill>
                  <a:schemeClr val="bg1">
                    <a:lumMod val="50000"/>
                  </a:schemeClr>
                </a:solidFill>
                <a:latin typeface="Open Sans"/>
              </a:rPr>
              <a:t>Temores de represalias que a menudo impiden que los </a:t>
            </a:r>
            <a:r>
              <a:rPr lang="es-ES" sz="1600" dirty="0" smtClean="0">
                <a:solidFill>
                  <a:schemeClr val="bg1">
                    <a:lumMod val="50000"/>
                  </a:schemeClr>
                </a:solidFill>
                <a:latin typeface="Open Sans"/>
              </a:rPr>
              <a:t>espectadores </a:t>
            </a:r>
            <a:r>
              <a:rPr lang="es-ES" sz="1600" dirty="0">
                <a:solidFill>
                  <a:schemeClr val="bg1">
                    <a:lumMod val="50000"/>
                  </a:schemeClr>
                </a:solidFill>
                <a:latin typeface="Open Sans"/>
              </a:rPr>
              <a:t>busquen ayuda.</a:t>
            </a:r>
          </a:p>
          <a:p>
            <a:pPr marL="285750" indent="-285750">
              <a:buFont typeface="Arial" panose="020B0604020202020204" pitchFamily="34" charset="0"/>
              <a:buChar char="•"/>
            </a:pPr>
            <a:r>
              <a:rPr lang="es-ES" sz="1600" dirty="0">
                <a:solidFill>
                  <a:schemeClr val="bg1">
                    <a:lumMod val="50000"/>
                  </a:schemeClr>
                </a:solidFill>
                <a:latin typeface="Open Sans"/>
              </a:rPr>
              <a:t>H</a:t>
            </a:r>
            <a:r>
              <a:rPr lang="es-ES" sz="1600" dirty="0" smtClean="0">
                <a:solidFill>
                  <a:schemeClr val="bg1">
                    <a:lumMod val="50000"/>
                  </a:schemeClr>
                </a:solidFill>
                <a:latin typeface="Open Sans"/>
              </a:rPr>
              <a:t>ay </a:t>
            </a:r>
            <a:r>
              <a:rPr lang="es-ES" sz="1600" dirty="0">
                <a:solidFill>
                  <a:schemeClr val="bg1">
                    <a:lumMod val="50000"/>
                  </a:schemeClr>
                </a:solidFill>
                <a:latin typeface="Open Sans"/>
              </a:rPr>
              <a:t>muy poca investigación disponible sobre las consecuencias de presenciar el acoso escolar para aquellos niños y jóvenes que son los espectadores</a:t>
            </a:r>
          </a:p>
          <a:p>
            <a:pPr marL="285750" indent="-285750">
              <a:buFont typeface="Arial" panose="020B0604020202020204" pitchFamily="34" charset="0"/>
              <a:buChar char="•"/>
            </a:pPr>
            <a:r>
              <a:rPr lang="es-ES" sz="1600" dirty="0" smtClean="0">
                <a:solidFill>
                  <a:schemeClr val="bg1">
                    <a:lumMod val="50000"/>
                  </a:schemeClr>
                </a:solidFill>
                <a:latin typeface="Open Sans"/>
              </a:rPr>
              <a:t>Las </a:t>
            </a:r>
            <a:r>
              <a:rPr lang="es-ES" sz="1600" dirty="0">
                <a:solidFill>
                  <a:schemeClr val="bg1">
                    <a:lumMod val="50000"/>
                  </a:schemeClr>
                </a:solidFill>
                <a:latin typeface="Open Sans"/>
              </a:rPr>
              <a:t>consecuencias existen, pero son más difíciles de categorizar y concluir que la razón principal de varios síntomas se oculta al presenciar un episodio </a:t>
            </a:r>
            <a:r>
              <a:rPr lang="es-ES" sz="1600" dirty="0" smtClean="0">
                <a:solidFill>
                  <a:schemeClr val="bg1">
                    <a:lumMod val="50000"/>
                  </a:schemeClr>
                </a:solidFill>
                <a:latin typeface="Open Sans"/>
              </a:rPr>
              <a:t>violento/exclusivo</a:t>
            </a:r>
            <a:endParaRPr lang="es-ES" sz="1600" dirty="0">
              <a:solidFill>
                <a:schemeClr val="bg1">
                  <a:lumMod val="50000"/>
                </a:schemeClr>
              </a:solidFill>
              <a:latin typeface="Open Sans"/>
            </a:endParaRPr>
          </a:p>
        </p:txBody>
      </p:sp>
      <p:sp>
        <p:nvSpPr>
          <p:cNvPr id="3" name="Rectángulo 2"/>
          <p:cNvSpPr/>
          <p:nvPr/>
        </p:nvSpPr>
        <p:spPr>
          <a:xfrm>
            <a:off x="893658" y="909397"/>
            <a:ext cx="7564796" cy="923330"/>
          </a:xfrm>
          <a:prstGeom prst="rect">
            <a:avLst/>
          </a:prstGeom>
        </p:spPr>
        <p:txBody>
          <a:bodyPr wrap="square">
            <a:spAutoFit/>
          </a:bodyPr>
          <a:lstStyle/>
          <a:p>
            <a:r>
              <a:rPr lang="es-ES" b="1" dirty="0">
                <a:solidFill>
                  <a:schemeClr val="bg1">
                    <a:lumMod val="50000"/>
                  </a:schemeClr>
                </a:solidFill>
                <a:latin typeface="Open Sans"/>
              </a:rPr>
              <a:t>Consecuencias de situaciones peligrosas y comportamientos violentos / exclusivos.</a:t>
            </a:r>
          </a:p>
          <a:p>
            <a:pPr algn="ctr"/>
            <a:r>
              <a:rPr lang="es-ES" b="1" i="1" dirty="0" smtClean="0">
                <a:solidFill>
                  <a:schemeClr val="bg1">
                    <a:lumMod val="50000"/>
                  </a:schemeClr>
                </a:solidFill>
                <a:latin typeface="Open Sans"/>
              </a:rPr>
              <a:t>El </a:t>
            </a:r>
            <a:r>
              <a:rPr lang="es-ES" b="1" i="1" dirty="0">
                <a:solidFill>
                  <a:schemeClr val="bg1">
                    <a:lumMod val="50000"/>
                  </a:schemeClr>
                </a:solidFill>
                <a:latin typeface="Open Sans"/>
              </a:rPr>
              <a:t>espectador presente durante el acoso escolar</a:t>
            </a:r>
          </a:p>
        </p:txBody>
      </p:sp>
    </p:spTree>
    <p:extLst>
      <p:ext uri="{BB962C8B-B14F-4D97-AF65-F5344CB8AC3E}">
        <p14:creationId xmlns:p14="http://schemas.microsoft.com/office/powerpoint/2010/main" val="19870254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969E57E-D235-4830-ADA6-993A0199924A}"/>
              </a:ext>
            </a:extLst>
          </p:cNvPr>
          <p:cNvSpPr>
            <a:spLocks noGrp="1"/>
          </p:cNvSpPr>
          <p:nvPr>
            <p:ph type="subTitle" idx="1"/>
          </p:nvPr>
        </p:nvSpPr>
        <p:spPr>
          <a:xfrm>
            <a:off x="684213" y="203200"/>
            <a:ext cx="8351837" cy="360363"/>
          </a:xfrm>
        </p:spPr>
        <p:txBody>
          <a:bodyPr rtlCol="0">
            <a:noAutofit/>
          </a:bodyPr>
          <a:lstStyle/>
          <a:p>
            <a:pPr algn="l">
              <a:defRPr/>
            </a:pPr>
            <a:r>
              <a:rPr lang="es-ES" altLang="en-US" sz="1400" dirty="0">
                <a:solidFill>
                  <a:schemeClr val="tx1">
                    <a:lumMod val="50000"/>
                    <a:lumOff val="50000"/>
                  </a:schemeClr>
                </a:solidFill>
                <a:latin typeface="Open Sans"/>
                <a:ea typeface="Open Sans"/>
                <a:cs typeface="Open Sans"/>
              </a:rPr>
              <a:t>Unidad 1. Situaciones peligrosas y la reducción de los prejuicios.</a:t>
            </a:r>
            <a:endParaRPr lang="en-US" altLang="en-US" sz="1400" dirty="0">
              <a:solidFill>
                <a:schemeClr val="tx1">
                  <a:lumMod val="50000"/>
                  <a:lumOff val="50000"/>
                </a:schemeClr>
              </a:solidFill>
              <a:latin typeface="Open Sans"/>
              <a:ea typeface="Open Sans"/>
              <a:cs typeface="Open Sans"/>
            </a:endParaRPr>
          </a:p>
          <a:p>
            <a:pPr eaLnBrk="1" fontAlgn="auto" hangingPunct="1">
              <a:spcAft>
                <a:spcPts val="0"/>
              </a:spcAft>
              <a:defRPr/>
            </a:pPr>
            <a:endParaRPr lang="lt-LT" sz="1400" b="1" dirty="0"/>
          </a:p>
          <a:p>
            <a:pPr eaLnBrk="1" fontAlgn="auto" hangingPunct="1">
              <a:spcAft>
                <a:spcPts val="0"/>
              </a:spcAft>
              <a:defRPr/>
            </a:pPr>
            <a:endParaRPr lang="en-US" sz="1400" b="1"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58932" y="4329214"/>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id="{5BA2D83B-E34E-42B4-9917-DD453E283EE5}"/>
              </a:ext>
            </a:extLst>
          </p:cNvPr>
          <p:cNvSpPr txBox="1"/>
          <p:nvPr/>
        </p:nvSpPr>
        <p:spPr>
          <a:xfrm>
            <a:off x="2290177" y="4329214"/>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476375" y="730250"/>
            <a:ext cx="6400800" cy="410567"/>
          </a:xfrm>
          <a:prstGeom prst="rect">
            <a:avLst/>
          </a:prstGeom>
          <a:noFill/>
          <a:ln w="9525">
            <a:noFill/>
            <a:miter lim="800000"/>
            <a:headEnd/>
            <a:tailEnd/>
          </a:ln>
        </p:spPr>
        <p:txBody>
          <a:bodyPr/>
          <a:lstStyle/>
          <a:p>
            <a:pPr algn="ctr">
              <a:spcBef>
                <a:spcPct val="20000"/>
              </a:spcBef>
            </a:pPr>
            <a:r>
              <a:rPr lang="es-ES" altLang="en-US" b="1" dirty="0">
                <a:solidFill>
                  <a:srgbClr val="898989"/>
                </a:solidFill>
                <a:latin typeface="Open Sans"/>
                <a:ea typeface="Open Sans"/>
                <a:cs typeface="Open Sans"/>
              </a:rPr>
              <a:t>Sección de </a:t>
            </a:r>
            <a:r>
              <a:rPr lang="es-ES" altLang="en-US" b="1" dirty="0" smtClean="0">
                <a:solidFill>
                  <a:srgbClr val="898989"/>
                </a:solidFill>
                <a:latin typeface="Open Sans"/>
                <a:ea typeface="Open Sans"/>
                <a:cs typeface="Open Sans"/>
              </a:rPr>
              <a:t>conocimiento/Tareas </a:t>
            </a:r>
            <a:r>
              <a:rPr lang="es-ES" altLang="en-US" b="1" dirty="0">
                <a:solidFill>
                  <a:srgbClr val="898989"/>
                </a:solidFill>
                <a:latin typeface="Open Sans"/>
                <a:ea typeface="Open Sans"/>
                <a:cs typeface="Open Sans"/>
              </a:rPr>
              <a:t>de estudio.</a:t>
            </a:r>
            <a:endParaRPr lang="en-US" altLang="en-US" b="1" dirty="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755576" y="1339850"/>
            <a:ext cx="7121599"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800" dirty="0" smtClean="0"/>
          </a:p>
        </p:txBody>
      </p:sp>
      <p:sp>
        <p:nvSpPr>
          <p:cNvPr id="2" name="Rectángulo 1"/>
          <p:cNvSpPr/>
          <p:nvPr/>
        </p:nvSpPr>
        <p:spPr>
          <a:xfrm>
            <a:off x="358933" y="1507235"/>
            <a:ext cx="8389532" cy="2554545"/>
          </a:xfrm>
          <a:prstGeom prst="rect">
            <a:avLst/>
          </a:prstGeom>
        </p:spPr>
        <p:txBody>
          <a:bodyPr wrap="square">
            <a:spAutoFit/>
          </a:bodyPr>
          <a:lstStyle/>
          <a:p>
            <a:pPr marL="342900" indent="-342900">
              <a:buFont typeface="+mj-lt"/>
              <a:buAutoNum type="arabicPeriod"/>
            </a:pPr>
            <a:r>
              <a:rPr lang="es-ES" sz="1600" dirty="0" smtClean="0">
                <a:solidFill>
                  <a:schemeClr val="bg1">
                    <a:lumMod val="50000"/>
                  </a:schemeClr>
                </a:solidFill>
                <a:latin typeface="Open Sans"/>
              </a:rPr>
              <a:t>Nombra </a:t>
            </a:r>
            <a:r>
              <a:rPr lang="es-ES" sz="1600" dirty="0">
                <a:solidFill>
                  <a:schemeClr val="bg1">
                    <a:lumMod val="50000"/>
                  </a:schemeClr>
                </a:solidFill>
                <a:latin typeface="Open Sans"/>
              </a:rPr>
              <a:t>algunas situaciones peligrosas que se pueden ver entre los niños de </a:t>
            </a:r>
            <a:r>
              <a:rPr lang="es-ES" sz="1600" dirty="0" smtClean="0">
                <a:solidFill>
                  <a:schemeClr val="bg1">
                    <a:lumMod val="50000"/>
                  </a:schemeClr>
                </a:solidFill>
                <a:latin typeface="Open Sans"/>
              </a:rPr>
              <a:t>tu equipo/niños </a:t>
            </a:r>
            <a:r>
              <a:rPr lang="es-ES" sz="1600" dirty="0">
                <a:solidFill>
                  <a:schemeClr val="bg1">
                    <a:lumMod val="50000"/>
                  </a:schemeClr>
                </a:solidFill>
                <a:latin typeface="Open Sans"/>
              </a:rPr>
              <a:t>en general</a:t>
            </a:r>
            <a:r>
              <a:rPr lang="es-ES" sz="1600" dirty="0" smtClean="0">
                <a:solidFill>
                  <a:schemeClr val="bg1">
                    <a:lumMod val="50000"/>
                  </a:schemeClr>
                </a:solidFill>
                <a:latin typeface="Open Sans"/>
              </a:rPr>
              <a:t>.</a:t>
            </a:r>
          </a:p>
          <a:p>
            <a:pPr marL="342900" indent="-342900">
              <a:buFont typeface="+mj-lt"/>
              <a:buAutoNum type="arabicPeriod"/>
            </a:pPr>
            <a:endParaRPr lang="es-ES" sz="1600" dirty="0" smtClean="0">
              <a:solidFill>
                <a:schemeClr val="bg1">
                  <a:lumMod val="50000"/>
                </a:schemeClr>
              </a:solidFill>
              <a:latin typeface="Open Sans"/>
            </a:endParaRPr>
          </a:p>
          <a:p>
            <a:pPr marL="342900" indent="-342900">
              <a:buFont typeface="+mj-lt"/>
              <a:buAutoNum type="arabicPeriod"/>
            </a:pPr>
            <a:r>
              <a:rPr lang="es-ES" sz="1600" dirty="0" smtClean="0">
                <a:solidFill>
                  <a:schemeClr val="bg1">
                    <a:lumMod val="50000"/>
                  </a:schemeClr>
                </a:solidFill>
                <a:latin typeface="Open Sans"/>
              </a:rPr>
              <a:t>¿</a:t>
            </a:r>
            <a:r>
              <a:rPr lang="es-ES" sz="1600" dirty="0">
                <a:solidFill>
                  <a:schemeClr val="bg1">
                    <a:lumMod val="50000"/>
                  </a:schemeClr>
                </a:solidFill>
                <a:latin typeface="Open Sans"/>
              </a:rPr>
              <a:t>A quiénes afectan las consecuencias del comportamiento </a:t>
            </a:r>
            <a:r>
              <a:rPr lang="es-ES" sz="1600" dirty="0" smtClean="0">
                <a:solidFill>
                  <a:schemeClr val="bg1">
                    <a:lumMod val="50000"/>
                  </a:schemeClr>
                </a:solidFill>
                <a:latin typeface="Open Sans"/>
              </a:rPr>
              <a:t>violento/exclusivo?</a:t>
            </a:r>
          </a:p>
          <a:p>
            <a:pPr marL="342900" indent="-342900">
              <a:buFont typeface="+mj-lt"/>
              <a:buAutoNum type="arabicPeriod"/>
            </a:pPr>
            <a:endParaRPr lang="es-ES" sz="1600" dirty="0" smtClean="0">
              <a:solidFill>
                <a:schemeClr val="bg1">
                  <a:lumMod val="50000"/>
                </a:schemeClr>
              </a:solidFill>
              <a:latin typeface="Open Sans"/>
            </a:endParaRPr>
          </a:p>
          <a:p>
            <a:pPr marL="342900" indent="-342900">
              <a:buFont typeface="+mj-lt"/>
              <a:buAutoNum type="arabicPeriod"/>
            </a:pPr>
            <a:r>
              <a:rPr lang="es-ES" sz="1600" dirty="0" smtClean="0">
                <a:solidFill>
                  <a:schemeClr val="bg1">
                    <a:lumMod val="50000"/>
                  </a:schemeClr>
                </a:solidFill>
                <a:latin typeface="Open Sans"/>
              </a:rPr>
              <a:t>Divida </a:t>
            </a:r>
            <a:r>
              <a:rPr lang="es-ES" sz="1600" dirty="0">
                <a:solidFill>
                  <a:schemeClr val="bg1">
                    <a:lumMod val="50000"/>
                  </a:schemeClr>
                </a:solidFill>
                <a:latin typeface="Open Sans"/>
              </a:rPr>
              <a:t>en grupos de 5. Uno toma el papel de un individuo que intimida, uno de los individuos que es intimidado, uno de los individuos que es ambos, uno de los espectadores presentes durante un episodio. Actúa una situación peligrosa específica (posiblemente en tu deporte). El quinto miembro del grupo es un entrenador real que tiene que presentar su forma de hacer frente a estas situaciones.</a:t>
            </a:r>
            <a:endParaRPr lang="en-US" sz="1600" dirty="0">
              <a:solidFill>
                <a:schemeClr val="bg1">
                  <a:lumMod val="50000"/>
                </a:schemeClr>
              </a:solidFill>
              <a:latin typeface="Open Sans"/>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67494"/>
            <a:ext cx="6400800" cy="432048"/>
          </a:xfrm>
        </p:spPr>
        <p:txBody>
          <a:bodyPr/>
          <a:lstStyle/>
          <a:p>
            <a:r>
              <a:rPr lang="hu-HU" sz="1800" u="sng" dirty="0" smtClean="0"/>
              <a:t>Contact</a:t>
            </a:r>
            <a:r>
              <a:rPr lang="es-ES_tradnl" sz="1800" u="sng" dirty="0"/>
              <a:t>o</a:t>
            </a:r>
            <a:endParaRPr lang="it-IT" sz="1800" u="sng" dirty="0"/>
          </a:p>
        </p:txBody>
      </p:sp>
      <p:sp>
        <p:nvSpPr>
          <p:cNvPr id="3" name="Sottotitolo 2"/>
          <p:cNvSpPr>
            <a:spLocks noGrp="1"/>
          </p:cNvSpPr>
          <p:nvPr>
            <p:ph type="subTitle" idx="1"/>
          </p:nvPr>
        </p:nvSpPr>
        <p:spPr>
          <a:xfrm>
            <a:off x="1384603" y="1059582"/>
            <a:ext cx="6400800" cy="2808312"/>
          </a:xfrm>
        </p:spPr>
        <p:txBody>
          <a:bodyPr>
            <a:noAutofit/>
          </a:bodyPr>
          <a:lstStyle/>
          <a:p>
            <a:r>
              <a:rPr lang="de-AT" sz="1800" b="1" dirty="0" smtClean="0"/>
              <a:t>COORDINADOR DEL PROYECTO</a:t>
            </a:r>
            <a:endParaRPr lang="de-AT" sz="1800" b="1" dirty="0"/>
          </a:p>
          <a:p>
            <a:r>
              <a:rPr lang="de-AT" sz="1800" dirty="0" smtClean="0"/>
              <a:t>UNIVERSIDAD DEPORTIVA  LITUANA</a:t>
            </a:r>
          </a:p>
          <a:p>
            <a:r>
              <a:rPr lang="de-AT" sz="1800" dirty="0" smtClean="0"/>
              <a:t>Assoc</a:t>
            </a:r>
            <a:r>
              <a:rPr lang="de-AT" sz="1800" dirty="0"/>
              <a:t>. Prof. Dr. Rasa Kreivyte</a:t>
            </a:r>
          </a:p>
          <a:p>
            <a:r>
              <a:rPr lang="de-AT" sz="1800" dirty="0">
                <a:hlinkClick r:id="rId2"/>
              </a:rPr>
              <a:t>rasa.kreivyte@lsu.lt</a:t>
            </a:r>
            <a:endParaRPr lang="de-AT" sz="1800" dirty="0"/>
          </a:p>
          <a:p>
            <a:r>
              <a:rPr lang="de-AT" sz="2000" dirty="0" smtClean="0"/>
              <a:t>Unete a nosotros:</a:t>
            </a:r>
            <a:endParaRPr lang="de-AT" sz="2000" dirty="0"/>
          </a:p>
        </p:txBody>
      </p:sp>
      <p:sp>
        <p:nvSpPr>
          <p:cNvPr id="5" name="Rectangle 4">
            <a:extLst>
              <a:ext uri="{FF2B5EF4-FFF2-40B4-BE49-F238E27FC236}">
                <a16:creationId xmlns:a16="http://schemas.microsoft.com/office/drawing/2014/main" id="{CE90D4A3-4C51-4185-80C6-60B73B7637A1}"/>
              </a:ext>
            </a:extLst>
          </p:cNvPr>
          <p:cNvSpPr/>
          <p:nvPr/>
        </p:nvSpPr>
        <p:spPr>
          <a:xfrm>
            <a:off x="2627784" y="2859782"/>
            <a:ext cx="3929281" cy="646331"/>
          </a:xfrm>
          <a:prstGeom prst="rect">
            <a:avLst/>
          </a:prstGeom>
        </p:spPr>
        <p:txBody>
          <a:bodyPr wrap="none">
            <a:spAutoFit/>
          </a:bodyPr>
          <a:lstStyle/>
          <a:p>
            <a:r>
              <a:rPr lang="de-AT" dirty="0" smtClean="0">
                <a:solidFill>
                  <a:schemeClr val="bg1">
                    <a:lumMod val="50000"/>
                  </a:schemeClr>
                </a:solidFill>
                <a:latin typeface="Open Sans"/>
              </a:rPr>
              <a:t>Página web </a:t>
            </a:r>
            <a:r>
              <a:rPr lang="de-AT" dirty="0">
                <a:solidFill>
                  <a:schemeClr val="bg1">
                    <a:lumMod val="50000"/>
                  </a:schemeClr>
                </a:solidFill>
                <a:latin typeface="Open Sans"/>
              </a:rPr>
              <a:t>– </a:t>
            </a:r>
            <a:r>
              <a:rPr lang="de-AT" dirty="0">
                <a:solidFill>
                  <a:schemeClr val="bg1">
                    <a:lumMod val="50000"/>
                  </a:schemeClr>
                </a:solidFill>
                <a:latin typeface="Open Sans"/>
                <a:hlinkClick r:id="rId3"/>
              </a:rPr>
              <a:t>www.sportsave.eu</a:t>
            </a:r>
            <a:endParaRPr lang="de-AT" dirty="0">
              <a:solidFill>
                <a:schemeClr val="bg1">
                  <a:lumMod val="50000"/>
                </a:schemeClr>
              </a:solidFill>
              <a:latin typeface="Open Sans"/>
            </a:endParaRPr>
          </a:p>
          <a:p>
            <a:r>
              <a:rPr lang="de-AT" dirty="0">
                <a:solidFill>
                  <a:schemeClr val="bg1">
                    <a:lumMod val="50000"/>
                  </a:schemeClr>
                </a:solidFill>
                <a:latin typeface="Open Sans"/>
              </a:rPr>
              <a:t>Moodle - </a:t>
            </a:r>
            <a:r>
              <a:rPr lang="de-AT" dirty="0">
                <a:solidFill>
                  <a:schemeClr val="bg1">
                    <a:lumMod val="50000"/>
                  </a:schemeClr>
                </a:solidFill>
                <a:latin typeface="Open Sans"/>
                <a:hlinkClick r:id="rId4"/>
              </a:rPr>
              <a:t>http://moodle.sportsave.eu/</a:t>
            </a:r>
            <a:endParaRPr lang="de-AT" dirty="0">
              <a:solidFill>
                <a:schemeClr val="bg1">
                  <a:lumMod val="50000"/>
                </a:schemeClr>
              </a:solidFill>
              <a:latin typeface="Open Sans"/>
            </a:endParaRPr>
          </a:p>
        </p:txBody>
      </p:sp>
      <p:pic>
        <p:nvPicPr>
          <p:cNvPr id="6" name="Picture 4" descr="C:\Users\Alex\Desktop\Loghi progetto\Erasmus+\eu_flag_co_funded_vect_pos_[cmyk]_right-[Convertito].png">
            <a:extLst>
              <a:ext uri="{FF2B5EF4-FFF2-40B4-BE49-F238E27FC236}">
                <a16:creationId xmlns:a16="http://schemas.microsoft.com/office/drawing/2014/main" id="{DB5B39F1-3799-4702-8C9D-BFEF5EE37C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188" y="43117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806E92CC-3A6B-4D08-B53D-EDACCD69DB51}"/>
              </a:ext>
            </a:extLst>
          </p:cNvPr>
          <p:cNvSpPr txBox="1"/>
          <p:nvPr/>
        </p:nvSpPr>
        <p:spPr>
          <a:xfrm>
            <a:off x="2483768" y="429900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Tree>
    <p:extLst>
      <p:ext uri="{BB962C8B-B14F-4D97-AF65-F5344CB8AC3E}">
        <p14:creationId xmlns:p14="http://schemas.microsoft.com/office/powerpoint/2010/main" val="37426376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685800" y="3507854"/>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smtClean="0"/>
              <a:t/>
            </a:r>
            <a:br>
              <a:rPr lang="en-US" dirty="0" smtClean="0"/>
            </a:br>
            <a:r>
              <a:rPr lang="es-ES" dirty="0"/>
              <a:t>FIN DE LA UNIDAD 1</a:t>
            </a:r>
            <a:endParaRPr lang="en-US" dirty="0"/>
          </a:p>
        </p:txBody>
      </p:sp>
      <p:sp>
        <p:nvSpPr>
          <p:cNvPr id="3" name="Title 1">
            <a:extLst>
              <a:ext uri="{FF2B5EF4-FFF2-40B4-BE49-F238E27FC236}">
                <a16:creationId xmlns:a16="http://schemas.microsoft.com/office/drawing/2014/main"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685800" y="3435846"/>
            <a:ext cx="7772400" cy="627534"/>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smtClean="0"/>
              <a:t/>
            </a:r>
            <a:br>
              <a:rPr lang="hr-HR" dirty="0" smtClean="0"/>
            </a:br>
            <a:r>
              <a:rPr lang="hr-HR" dirty="0" smtClean="0"/>
              <a:t/>
            </a:r>
            <a:br>
              <a:rPr lang="hr-HR" dirty="0" smtClean="0"/>
            </a:br>
            <a:r>
              <a:rPr lang="en-US" dirty="0"/>
              <a:t/>
            </a:r>
            <a:br>
              <a:rPr lang="en-US" dirty="0"/>
            </a:br>
            <a:r>
              <a:rPr lang="es-ES" sz="1800" dirty="0"/>
              <a:t>Unidad 2. El concepto de respeto y prejuicio después de un episodio </a:t>
            </a:r>
            <a:r>
              <a:rPr lang="es-ES" sz="1800" dirty="0" smtClean="0"/>
              <a:t>violento/exclusivo</a:t>
            </a:r>
            <a:r>
              <a:rPr lang="es-ES" sz="1800" dirty="0"/>
              <a:t>.</a:t>
            </a:r>
            <a:endParaRPr lang="en-US" sz="1800" dirty="0"/>
          </a:p>
        </p:txBody>
      </p:sp>
      <p:sp>
        <p:nvSpPr>
          <p:cNvPr id="3" name="Title 1">
            <a:extLst>
              <a:ext uri="{FF2B5EF4-FFF2-40B4-BE49-F238E27FC236}">
                <a16:creationId xmlns:a16="http://schemas.microsoft.com/office/drawing/2014/main"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240419"/>
            <a:ext cx="7226249" cy="257491"/>
          </a:xfrm>
        </p:spPr>
        <p:txBody>
          <a:bodyPr>
            <a:normAutofit fontScale="70000" lnSpcReduction="20000"/>
          </a:bodyPr>
          <a:lstStyle/>
          <a:p>
            <a:pPr algn="l"/>
            <a:r>
              <a:rPr lang="es-ES" sz="1800" dirty="0"/>
              <a:t>Unidad 2. El concepto de respeto y prejuicio después de un episodio </a:t>
            </a:r>
            <a:r>
              <a:rPr lang="es-ES" sz="1800" dirty="0" smtClean="0"/>
              <a:t>violento/exclusivo</a:t>
            </a:r>
            <a:r>
              <a:rPr lang="es-ES" sz="1800" dirty="0"/>
              <a:t>.</a:t>
            </a:r>
            <a:endParaRPr lang="lt-LT" sz="1800" dirty="0"/>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223"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id="{A96D0E6D-E0FB-46EC-9E78-FCE19977F902}"/>
              </a:ext>
            </a:extLst>
          </p:cNvPr>
          <p:cNvSpPr txBox="1">
            <a:spLocks/>
          </p:cNvSpPr>
          <p:nvPr/>
        </p:nvSpPr>
        <p:spPr>
          <a:xfrm>
            <a:off x="1115616" y="1203598"/>
            <a:ext cx="702078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800" dirty="0" smtClean="0"/>
          </a:p>
          <a:p>
            <a:pPr algn="l"/>
            <a:endParaRPr lang="hr-HR" sz="1800" dirty="0" smtClean="0"/>
          </a:p>
          <a:p>
            <a:pPr algn="l"/>
            <a:endParaRPr lang="en-US" sz="1800" dirty="0"/>
          </a:p>
        </p:txBody>
      </p:sp>
      <p:sp>
        <p:nvSpPr>
          <p:cNvPr id="9" name="Pravokutnik 8"/>
          <p:cNvSpPr/>
          <p:nvPr/>
        </p:nvSpPr>
        <p:spPr>
          <a:xfrm>
            <a:off x="375587" y="843558"/>
            <a:ext cx="8444885" cy="369332"/>
          </a:xfrm>
          <a:prstGeom prst="rect">
            <a:avLst/>
          </a:prstGeom>
        </p:spPr>
        <p:txBody>
          <a:bodyPr wrap="square">
            <a:spAutoFit/>
          </a:bodyPr>
          <a:lstStyle/>
          <a:p>
            <a:pPr lvl="0" algn="ctr">
              <a:spcBef>
                <a:spcPct val="20000"/>
              </a:spcBef>
            </a:pPr>
            <a:r>
              <a:rPr lang="hr-HR" b="1" dirty="0" smtClean="0">
                <a:solidFill>
                  <a:prstClr val="black">
                    <a:tint val="75000"/>
                  </a:prstClr>
                </a:solidFill>
                <a:latin typeface="Open Sans" pitchFamily="34" charset="0"/>
              </a:rPr>
              <a:t>Conte</a:t>
            </a:r>
            <a:r>
              <a:rPr lang="es-ES_tradnl" b="1" dirty="0" smtClean="0">
                <a:solidFill>
                  <a:prstClr val="black">
                    <a:tint val="75000"/>
                  </a:prstClr>
                </a:solidFill>
                <a:latin typeface="Open Sans" pitchFamily="34" charset="0"/>
              </a:rPr>
              <a:t>nido</a:t>
            </a:r>
            <a:endParaRPr lang="lt-LT" b="1" dirty="0">
              <a:solidFill>
                <a:prstClr val="black">
                  <a:tint val="75000"/>
                </a:prstClr>
              </a:solidFill>
            </a:endParaRPr>
          </a:p>
        </p:txBody>
      </p:sp>
      <p:sp>
        <p:nvSpPr>
          <p:cNvPr id="2" name="Rectángulo 1"/>
          <p:cNvSpPr/>
          <p:nvPr/>
        </p:nvSpPr>
        <p:spPr>
          <a:xfrm>
            <a:off x="1115615" y="1955242"/>
            <a:ext cx="7020781" cy="2031325"/>
          </a:xfrm>
          <a:prstGeom prst="rect">
            <a:avLst/>
          </a:prstGeom>
        </p:spPr>
        <p:txBody>
          <a:bodyPr wrap="square">
            <a:spAutoFit/>
          </a:bodyPr>
          <a:lstStyle/>
          <a:p>
            <a:r>
              <a:rPr lang="es-ES" b="1" dirty="0" smtClean="0">
                <a:solidFill>
                  <a:schemeClr val="bg1">
                    <a:lumMod val="50000"/>
                  </a:schemeClr>
                </a:solidFill>
                <a:latin typeface="Open Sans"/>
              </a:rPr>
              <a:t>Unidad </a:t>
            </a:r>
            <a:r>
              <a:rPr lang="es-ES" b="1" dirty="0">
                <a:solidFill>
                  <a:schemeClr val="bg1">
                    <a:lumMod val="50000"/>
                  </a:schemeClr>
                </a:solidFill>
                <a:latin typeface="Open Sans"/>
              </a:rPr>
              <a:t>2.1. </a:t>
            </a:r>
            <a:endParaRPr lang="es-ES" b="1" dirty="0" smtClean="0">
              <a:solidFill>
                <a:schemeClr val="bg1">
                  <a:lumMod val="50000"/>
                </a:schemeClr>
              </a:solidFill>
              <a:latin typeface="Open Sans"/>
            </a:endParaRPr>
          </a:p>
          <a:p>
            <a:r>
              <a:rPr lang="es-ES" dirty="0" smtClean="0">
                <a:solidFill>
                  <a:schemeClr val="bg1">
                    <a:lumMod val="50000"/>
                  </a:schemeClr>
                </a:solidFill>
                <a:latin typeface="Open Sans"/>
              </a:rPr>
              <a:t>Entender</a:t>
            </a:r>
            <a:r>
              <a:rPr lang="es-ES" dirty="0">
                <a:solidFill>
                  <a:schemeClr val="bg1">
                    <a:lumMod val="50000"/>
                  </a:schemeClr>
                </a:solidFill>
                <a:latin typeface="Open Sans"/>
              </a:rPr>
              <a:t>, identificar y responder a episodios violentos / exclusivos en un entorno específico</a:t>
            </a:r>
          </a:p>
          <a:p>
            <a:endParaRPr lang="es-ES" b="1" dirty="0">
              <a:solidFill>
                <a:schemeClr val="bg1">
                  <a:lumMod val="50000"/>
                </a:schemeClr>
              </a:solidFill>
              <a:latin typeface="Open Sans"/>
            </a:endParaRPr>
          </a:p>
          <a:p>
            <a:r>
              <a:rPr lang="es-ES" b="1" dirty="0">
                <a:solidFill>
                  <a:schemeClr val="bg1">
                    <a:lumMod val="50000"/>
                  </a:schemeClr>
                </a:solidFill>
                <a:latin typeface="Open Sans"/>
              </a:rPr>
              <a:t>Unidad 2.2</a:t>
            </a:r>
            <a:r>
              <a:rPr lang="es-ES" dirty="0">
                <a:solidFill>
                  <a:schemeClr val="bg1">
                    <a:lumMod val="50000"/>
                  </a:schemeClr>
                </a:solidFill>
                <a:latin typeface="Open Sans"/>
              </a:rPr>
              <a:t>. </a:t>
            </a:r>
            <a:endParaRPr lang="es-ES" dirty="0" smtClean="0">
              <a:solidFill>
                <a:schemeClr val="bg1">
                  <a:lumMod val="50000"/>
                </a:schemeClr>
              </a:solidFill>
              <a:latin typeface="Open Sans"/>
            </a:endParaRPr>
          </a:p>
          <a:p>
            <a:r>
              <a:rPr lang="es-ES" dirty="0" smtClean="0">
                <a:solidFill>
                  <a:schemeClr val="bg1">
                    <a:lumMod val="50000"/>
                  </a:schemeClr>
                </a:solidFill>
                <a:latin typeface="Open Sans"/>
              </a:rPr>
              <a:t>Desarrollo </a:t>
            </a:r>
            <a:r>
              <a:rPr lang="es-ES" dirty="0">
                <a:solidFill>
                  <a:schemeClr val="bg1">
                    <a:lumMod val="50000"/>
                  </a:schemeClr>
                </a:solidFill>
                <a:latin typeface="Open Sans"/>
              </a:rPr>
              <a:t>de conductas positivas entre compañeros (en el entorno escolar y deportivo</a:t>
            </a:r>
            <a:r>
              <a:rPr lang="es-ES" sz="1600" dirty="0">
                <a:solidFill>
                  <a:schemeClr val="bg1">
                    <a:lumMod val="50000"/>
                  </a:schemeClr>
                </a:solidFill>
                <a:latin typeface="Open Sans"/>
              </a:rPr>
              <a:t>).</a:t>
            </a:r>
            <a:endParaRPr lang="en-US" sz="1600" dirty="0">
              <a:solidFill>
                <a:schemeClr val="bg1">
                  <a:lumMod val="50000"/>
                </a:schemeClr>
              </a:solidFill>
              <a:latin typeface="Open Sans"/>
            </a:endParaRPr>
          </a:p>
        </p:txBody>
      </p:sp>
    </p:spTree>
    <p:extLst>
      <p:ext uri="{BB962C8B-B14F-4D97-AF65-F5344CB8AC3E}">
        <p14:creationId xmlns:p14="http://schemas.microsoft.com/office/powerpoint/2010/main" val="23087479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9218" name="Picture 2" descr="C:\TEA\P R O J E K T I\SAVE projekt_KIFST\kurikulumi\predavanja\bm\slike\aggression-in-children-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897" y="1275606"/>
            <a:ext cx="3121025" cy="2462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3" y="123479"/>
            <a:ext cx="8091068"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s-ES" sz="1400" dirty="0"/>
              <a:t>Unidad 2.1. </a:t>
            </a:r>
            <a:r>
              <a:rPr lang="es-ES" sz="1400" dirty="0" smtClean="0"/>
              <a:t>Entender</a:t>
            </a:r>
            <a:r>
              <a:rPr lang="es-ES" sz="1400" dirty="0"/>
              <a:t>, identificar y responder a episodios violentos / exclusivos en un entorno específico</a:t>
            </a:r>
          </a:p>
        </p:txBody>
      </p:sp>
      <p:sp>
        <p:nvSpPr>
          <p:cNvPr id="2" name="Rectángulo 1"/>
          <p:cNvSpPr/>
          <p:nvPr/>
        </p:nvSpPr>
        <p:spPr>
          <a:xfrm>
            <a:off x="4240221" y="1275606"/>
            <a:ext cx="4572000" cy="2554545"/>
          </a:xfrm>
          <a:prstGeom prst="rect">
            <a:avLst/>
          </a:prstGeom>
        </p:spPr>
        <p:txBody>
          <a:bodyPr>
            <a:spAutoFit/>
          </a:bodyPr>
          <a:lstStyle/>
          <a:p>
            <a:pPr marL="285750" indent="-285750">
              <a:buFont typeface="Wingdings" panose="05000000000000000000" pitchFamily="2" charset="2"/>
              <a:buChar char="§"/>
            </a:pPr>
            <a:r>
              <a:rPr lang="es-ES" sz="1600" dirty="0">
                <a:solidFill>
                  <a:schemeClr val="bg1">
                    <a:lumMod val="50000"/>
                  </a:schemeClr>
                </a:solidFill>
                <a:latin typeface="Open Sans"/>
              </a:rPr>
              <a:t>La agresión se define generalmente como cualquier acto destinado a herir a otra persona.</a:t>
            </a:r>
          </a:p>
          <a:p>
            <a:pPr marL="285750" indent="-285750">
              <a:buFont typeface="Wingdings" panose="05000000000000000000" pitchFamily="2" charset="2"/>
              <a:buChar char="§"/>
            </a:pPr>
            <a:r>
              <a:rPr lang="es-ES" sz="1600" dirty="0">
                <a:solidFill>
                  <a:schemeClr val="bg1">
                    <a:lumMod val="50000"/>
                  </a:schemeClr>
                </a:solidFill>
                <a:latin typeface="Open Sans"/>
              </a:rPr>
              <a:t>El daño puede tomar muchas formas y cumplir funciones distintas.</a:t>
            </a:r>
          </a:p>
          <a:p>
            <a:pPr marL="285750" indent="-285750">
              <a:buFont typeface="Wingdings" panose="05000000000000000000" pitchFamily="2" charset="2"/>
              <a:buChar char="§"/>
            </a:pPr>
            <a:r>
              <a:rPr lang="es-ES" sz="1600" dirty="0" smtClean="0">
                <a:solidFill>
                  <a:schemeClr val="bg1">
                    <a:lumMod val="50000"/>
                  </a:schemeClr>
                </a:solidFill>
                <a:latin typeface="Open Sans"/>
              </a:rPr>
              <a:t>La </a:t>
            </a:r>
            <a:r>
              <a:rPr lang="es-ES" sz="1600" dirty="0">
                <a:solidFill>
                  <a:schemeClr val="bg1">
                    <a:lumMod val="50000"/>
                  </a:schemeClr>
                </a:solidFill>
                <a:latin typeface="Open Sans"/>
              </a:rPr>
              <a:t>agresión física implica que los compañeros sufran daños </a:t>
            </a:r>
            <a:r>
              <a:rPr lang="es-ES" sz="1600" dirty="0" err="1" smtClean="0">
                <a:solidFill>
                  <a:schemeClr val="bg1">
                    <a:lumMod val="50000"/>
                  </a:schemeClr>
                </a:solidFill>
                <a:latin typeface="Open Sans"/>
              </a:rPr>
              <a:t>debiao</a:t>
            </a:r>
            <a:r>
              <a:rPr lang="es-ES" sz="1600" dirty="0" smtClean="0">
                <a:solidFill>
                  <a:schemeClr val="bg1">
                    <a:lumMod val="50000"/>
                  </a:schemeClr>
                </a:solidFill>
                <a:latin typeface="Open Sans"/>
              </a:rPr>
              <a:t> a </a:t>
            </a:r>
            <a:r>
              <a:rPr lang="es-ES" sz="1600" dirty="0">
                <a:solidFill>
                  <a:schemeClr val="bg1">
                    <a:lumMod val="50000"/>
                  </a:schemeClr>
                </a:solidFill>
                <a:latin typeface="Open Sans"/>
              </a:rPr>
              <a:t>daños físicos o por la amenaza de tales daños (por ejemplo, empujar, morder, patear, etc.; </a:t>
            </a:r>
            <a:r>
              <a:rPr lang="es-ES" sz="1600" dirty="0" err="1">
                <a:solidFill>
                  <a:schemeClr val="bg1">
                    <a:lumMod val="50000"/>
                  </a:schemeClr>
                </a:solidFill>
                <a:latin typeface="Open Sans"/>
              </a:rPr>
              <a:t>Leff</a:t>
            </a:r>
            <a:r>
              <a:rPr lang="es-ES" sz="1600" dirty="0">
                <a:solidFill>
                  <a:schemeClr val="bg1">
                    <a:lumMod val="50000"/>
                  </a:schemeClr>
                </a:solidFill>
                <a:latin typeface="Open Sans"/>
              </a:rPr>
              <a:t> et al., 2010)</a:t>
            </a:r>
            <a:endParaRPr lang="en-US" sz="1600" dirty="0">
              <a:solidFill>
                <a:schemeClr val="bg1">
                  <a:lumMod val="50000"/>
                </a:schemeClr>
              </a:solidFill>
              <a:latin typeface="Open Sans"/>
            </a:endParaRPr>
          </a:p>
        </p:txBody>
      </p:sp>
    </p:spTree>
    <p:extLst>
      <p:ext uri="{BB962C8B-B14F-4D97-AF65-F5344CB8AC3E}">
        <p14:creationId xmlns:p14="http://schemas.microsoft.com/office/powerpoint/2010/main" val="1497281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3" y="123478"/>
            <a:ext cx="8099318" cy="4605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400" dirty="0" smtClean="0"/>
          </a:p>
        </p:txBody>
      </p:sp>
      <p:pic>
        <p:nvPicPr>
          <p:cNvPr id="8194" name="Picture 2" descr="C:\TEA\P R O J E K T I\SAVE projekt_KIFST\kurikulumi\predavanja\bm\slike\78748752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543" y="1115742"/>
            <a:ext cx="2362449" cy="236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067944" y="1604468"/>
            <a:ext cx="4572000" cy="1569660"/>
          </a:xfrm>
          <a:prstGeom prst="rect">
            <a:avLst/>
          </a:prstGeom>
        </p:spPr>
        <p:txBody>
          <a:bodyPr>
            <a:spAutoFit/>
          </a:bodyPr>
          <a:lstStyle/>
          <a:p>
            <a:pPr marL="285750" indent="-285750">
              <a:buFont typeface="Wingdings" panose="05000000000000000000" pitchFamily="2" charset="2"/>
              <a:buChar char="§"/>
            </a:pPr>
            <a:r>
              <a:rPr lang="es-ES" sz="1600" dirty="0" smtClean="0">
                <a:solidFill>
                  <a:schemeClr val="bg1">
                    <a:lumMod val="50000"/>
                  </a:schemeClr>
                </a:solidFill>
                <a:latin typeface="Open Sans"/>
              </a:rPr>
              <a:t>La </a:t>
            </a:r>
            <a:r>
              <a:rPr lang="es-ES" sz="1600" dirty="0">
                <a:solidFill>
                  <a:schemeClr val="bg1">
                    <a:lumMod val="50000"/>
                  </a:schemeClr>
                </a:solidFill>
                <a:latin typeface="Open Sans"/>
              </a:rPr>
              <a:t>agresión relacional inflige daño por lesión o manipulación de una relación (por ejemplo, amenazar con dejar de hablar, aislar a alguien, </a:t>
            </a:r>
            <a:r>
              <a:rPr lang="es-ES" sz="1600" dirty="0" smtClean="0">
                <a:solidFill>
                  <a:schemeClr val="bg1">
                    <a:lumMod val="50000"/>
                  </a:schemeClr>
                </a:solidFill>
                <a:latin typeface="Open Sans"/>
              </a:rPr>
              <a:t>chismorrear</a:t>
            </a:r>
            <a:r>
              <a:rPr lang="es-ES" sz="1600" dirty="0">
                <a:solidFill>
                  <a:schemeClr val="bg1">
                    <a:lumMod val="50000"/>
                  </a:schemeClr>
                </a:solidFill>
                <a:latin typeface="Open Sans"/>
              </a:rPr>
              <a:t>, etc.; </a:t>
            </a:r>
            <a:r>
              <a:rPr lang="es-ES" sz="1600" dirty="0" err="1">
                <a:solidFill>
                  <a:schemeClr val="bg1">
                    <a:lumMod val="50000"/>
                  </a:schemeClr>
                </a:solidFill>
                <a:latin typeface="Open Sans"/>
              </a:rPr>
              <a:t>Leff</a:t>
            </a:r>
            <a:r>
              <a:rPr lang="es-ES" sz="1600" dirty="0">
                <a:solidFill>
                  <a:schemeClr val="bg1">
                    <a:lumMod val="50000"/>
                  </a:schemeClr>
                </a:solidFill>
                <a:latin typeface="Open Sans"/>
              </a:rPr>
              <a:t>, Crick, 2010)</a:t>
            </a:r>
          </a:p>
          <a:p>
            <a:pPr marL="285750" indent="-285750">
              <a:buFont typeface="Wingdings" panose="05000000000000000000" pitchFamily="2" charset="2"/>
              <a:buChar char="§"/>
            </a:pPr>
            <a:r>
              <a:rPr lang="es-ES" sz="1600" dirty="0">
                <a:solidFill>
                  <a:schemeClr val="bg1">
                    <a:lumMod val="50000"/>
                  </a:schemeClr>
                </a:solidFill>
                <a:latin typeface="Open Sans"/>
              </a:rPr>
              <a:t>Los términos comunes también son agresión indirecta y agresión social.</a:t>
            </a:r>
            <a:endParaRPr lang="en-US" sz="1600" dirty="0">
              <a:solidFill>
                <a:schemeClr val="bg1">
                  <a:lumMod val="50000"/>
                </a:schemeClr>
              </a:solidFill>
              <a:latin typeface="Open Sans"/>
            </a:endParaRPr>
          </a:p>
        </p:txBody>
      </p:sp>
      <p:sp>
        <p:nvSpPr>
          <p:cNvPr id="3" name="Rectángulo 2"/>
          <p:cNvSpPr/>
          <p:nvPr/>
        </p:nvSpPr>
        <p:spPr>
          <a:xfrm>
            <a:off x="721153" y="147301"/>
            <a:ext cx="7488832" cy="523220"/>
          </a:xfrm>
          <a:prstGeom prst="rect">
            <a:avLst/>
          </a:prstGeom>
        </p:spPr>
        <p:txBody>
          <a:bodyPr wrap="square">
            <a:spAutoFit/>
          </a:bodyPr>
          <a:lstStyle/>
          <a:p>
            <a:r>
              <a:rPr lang="es-ES" sz="1400" dirty="0">
                <a:solidFill>
                  <a:schemeClr val="bg1">
                    <a:lumMod val="50000"/>
                  </a:schemeClr>
                </a:solidFill>
                <a:latin typeface="Open Sans"/>
              </a:rPr>
              <a:t>Unidad 2.1. Entender, identificar y responder a episodios </a:t>
            </a:r>
            <a:r>
              <a:rPr lang="es-ES" sz="1400" dirty="0" smtClean="0">
                <a:solidFill>
                  <a:schemeClr val="bg1">
                    <a:lumMod val="50000"/>
                  </a:schemeClr>
                </a:solidFill>
                <a:latin typeface="Open Sans"/>
              </a:rPr>
              <a:t>violentos/exclusivos </a:t>
            </a:r>
            <a:r>
              <a:rPr lang="es-ES" sz="1400" dirty="0">
                <a:solidFill>
                  <a:schemeClr val="bg1">
                    <a:lumMod val="50000"/>
                  </a:schemeClr>
                </a:solidFill>
                <a:latin typeface="Open Sans"/>
              </a:rPr>
              <a:t>en un entorno específico</a:t>
            </a:r>
          </a:p>
        </p:txBody>
      </p:sp>
    </p:spTree>
    <p:extLst>
      <p:ext uri="{BB962C8B-B14F-4D97-AF65-F5344CB8AC3E}">
        <p14:creationId xmlns:p14="http://schemas.microsoft.com/office/powerpoint/2010/main" val="31626893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6891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92069" y="4389475"/>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800" dirty="0" smtClean="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2" y="123479"/>
            <a:ext cx="8099319" cy="523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500" dirty="0" smtClean="0"/>
          </a:p>
        </p:txBody>
      </p:sp>
      <p:pic>
        <p:nvPicPr>
          <p:cNvPr id="10" name="Picture 2" descr="C:\TEA\P R O J E K T I\SAVE projekt_KIFST\kurikulumi\predavanja\bm\slike\Do-Sports-Help-Boys-Become-Men-e13916266484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53" y="1275606"/>
            <a:ext cx="3483592" cy="2484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572000" y="1289888"/>
            <a:ext cx="4248471" cy="2554545"/>
          </a:xfrm>
          <a:prstGeom prst="rect">
            <a:avLst/>
          </a:prstGeom>
        </p:spPr>
        <p:txBody>
          <a:bodyPr wrap="square">
            <a:spAutoFit/>
          </a:bodyPr>
          <a:lstStyle/>
          <a:p>
            <a:pPr marL="285750" indent="-285750">
              <a:buFont typeface="Wingdings" panose="05000000000000000000" pitchFamily="2" charset="2"/>
              <a:buChar char="§"/>
            </a:pPr>
            <a:r>
              <a:rPr lang="es-ES" sz="1600" dirty="0" smtClean="0">
                <a:solidFill>
                  <a:schemeClr val="bg1">
                    <a:lumMod val="50000"/>
                  </a:schemeClr>
                </a:solidFill>
                <a:latin typeface="Open Sans"/>
              </a:rPr>
              <a:t>Cuando se </a:t>
            </a:r>
            <a:r>
              <a:rPr lang="es-ES" sz="1600" dirty="0">
                <a:solidFill>
                  <a:schemeClr val="bg1">
                    <a:lumMod val="50000"/>
                  </a:schemeClr>
                </a:solidFill>
                <a:latin typeface="Open Sans"/>
              </a:rPr>
              <a:t>visualizan escenarios con agresión física, los niños generalmente se representan como el agresor y el </a:t>
            </a:r>
            <a:r>
              <a:rPr lang="es-ES" sz="1600" dirty="0" smtClean="0">
                <a:solidFill>
                  <a:schemeClr val="bg1">
                    <a:lumMod val="50000"/>
                  </a:schemeClr>
                </a:solidFill>
                <a:latin typeface="Open Sans"/>
              </a:rPr>
              <a:t>objetivo.</a:t>
            </a:r>
            <a:endParaRPr lang="es-ES" sz="1600" dirty="0">
              <a:solidFill>
                <a:schemeClr val="bg1">
                  <a:lumMod val="50000"/>
                </a:schemeClr>
              </a:solidFill>
              <a:latin typeface="Open Sans"/>
            </a:endParaRPr>
          </a:p>
          <a:p>
            <a:pPr marL="285750" indent="-285750">
              <a:buFont typeface="Wingdings" panose="05000000000000000000" pitchFamily="2" charset="2"/>
              <a:buChar char="§"/>
            </a:pPr>
            <a:r>
              <a:rPr lang="es-ES" sz="1600" dirty="0">
                <a:solidFill>
                  <a:schemeClr val="bg1">
                    <a:lumMod val="50000"/>
                  </a:schemeClr>
                </a:solidFill>
                <a:latin typeface="Open Sans"/>
              </a:rPr>
              <a:t>Agresión </a:t>
            </a:r>
            <a:r>
              <a:rPr lang="es-ES" sz="1600" dirty="0" smtClean="0">
                <a:solidFill>
                  <a:schemeClr val="bg1">
                    <a:lumMod val="50000"/>
                  </a:schemeClr>
                </a:solidFill>
                <a:latin typeface="Open Sans"/>
              </a:rPr>
              <a:t>relacional = daño </a:t>
            </a:r>
            <a:r>
              <a:rPr lang="es-ES" sz="1600" dirty="0">
                <a:solidFill>
                  <a:schemeClr val="bg1">
                    <a:lumMod val="50000"/>
                  </a:schemeClr>
                </a:solidFill>
                <a:latin typeface="Open Sans"/>
              </a:rPr>
              <a:t>que se produce a través de una lesión o la manipulación de una relación.</a:t>
            </a:r>
          </a:p>
          <a:p>
            <a:pPr marL="285750" indent="-285750">
              <a:buFont typeface="Wingdings" panose="05000000000000000000" pitchFamily="2" charset="2"/>
              <a:buChar char="§"/>
            </a:pPr>
            <a:r>
              <a:rPr lang="es-ES" sz="1600" dirty="0">
                <a:solidFill>
                  <a:schemeClr val="bg1">
                    <a:lumMod val="50000"/>
                  </a:schemeClr>
                </a:solidFill>
                <a:latin typeface="Open Sans"/>
              </a:rPr>
              <a:t>Investigaciones recientes muestran que las niñas usan la agresión relacional más que los niños.</a:t>
            </a:r>
            <a:endParaRPr lang="en-US" sz="1600" dirty="0">
              <a:solidFill>
                <a:schemeClr val="bg1">
                  <a:lumMod val="50000"/>
                </a:schemeClr>
              </a:solidFill>
              <a:latin typeface="Open Sans"/>
            </a:endParaRPr>
          </a:p>
        </p:txBody>
      </p:sp>
      <p:sp>
        <p:nvSpPr>
          <p:cNvPr id="3" name="Rectángulo 2"/>
          <p:cNvSpPr/>
          <p:nvPr/>
        </p:nvSpPr>
        <p:spPr>
          <a:xfrm>
            <a:off x="721152" y="124884"/>
            <a:ext cx="7955304" cy="523220"/>
          </a:xfrm>
          <a:prstGeom prst="rect">
            <a:avLst/>
          </a:prstGeom>
        </p:spPr>
        <p:txBody>
          <a:bodyPr wrap="square">
            <a:spAutoFit/>
          </a:bodyPr>
          <a:lstStyle/>
          <a:p>
            <a:r>
              <a:rPr lang="es-ES" sz="1400" dirty="0">
                <a:solidFill>
                  <a:schemeClr val="bg1">
                    <a:lumMod val="50000"/>
                  </a:schemeClr>
                </a:solidFill>
                <a:latin typeface="Open Sans"/>
              </a:rPr>
              <a:t>Unidad 2.1. Entender, identificar y responder a episodios </a:t>
            </a:r>
            <a:r>
              <a:rPr lang="es-ES" sz="1400" dirty="0" smtClean="0">
                <a:solidFill>
                  <a:schemeClr val="bg1">
                    <a:lumMod val="50000"/>
                  </a:schemeClr>
                </a:solidFill>
                <a:latin typeface="Open Sans"/>
              </a:rPr>
              <a:t>violentos/exclusivos </a:t>
            </a:r>
            <a:r>
              <a:rPr lang="es-ES" sz="1400" dirty="0">
                <a:solidFill>
                  <a:schemeClr val="bg1">
                    <a:lumMod val="50000"/>
                  </a:schemeClr>
                </a:solidFill>
                <a:latin typeface="Open Sans"/>
              </a:rPr>
              <a:t>en un entorno específico</a:t>
            </a:r>
          </a:p>
        </p:txBody>
      </p:sp>
    </p:spTree>
    <p:extLst>
      <p:ext uri="{BB962C8B-B14F-4D97-AF65-F5344CB8AC3E}">
        <p14:creationId xmlns:p14="http://schemas.microsoft.com/office/powerpoint/2010/main" val="27571913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800" dirty="0" smtClean="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3" y="123478"/>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500" dirty="0" smtClean="0"/>
          </a:p>
        </p:txBody>
      </p:sp>
      <p:pic>
        <p:nvPicPr>
          <p:cNvPr id="11266" name="Picture 2" descr="C:\TEA\P R O J E K T I\SAVE projekt_KIFST\kurikulumi\predavanja\bm\slike\shutterstock_200319638-705x4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39963"/>
            <a:ext cx="3669395" cy="2446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573581" y="1385821"/>
            <a:ext cx="4246890" cy="2554545"/>
          </a:xfrm>
          <a:prstGeom prst="rect">
            <a:avLst/>
          </a:prstGeom>
        </p:spPr>
        <p:txBody>
          <a:bodyPr wrap="square">
            <a:spAutoFit/>
          </a:bodyPr>
          <a:lstStyle/>
          <a:p>
            <a:pPr marL="285750" indent="-285750">
              <a:buFont typeface="Wingdings" panose="05000000000000000000" pitchFamily="2" charset="2"/>
              <a:buChar char="§"/>
            </a:pPr>
            <a:r>
              <a:rPr lang="es-ES" sz="1600" dirty="0">
                <a:solidFill>
                  <a:schemeClr val="bg1">
                    <a:lumMod val="50000"/>
                  </a:schemeClr>
                </a:solidFill>
                <a:latin typeface="Open Sans"/>
              </a:rPr>
              <a:t>La identificación de la agresión relacional en el entorno escolar no es un proceso </a:t>
            </a:r>
            <a:r>
              <a:rPr lang="es-ES" sz="1600" dirty="0" smtClean="0">
                <a:solidFill>
                  <a:schemeClr val="bg1">
                    <a:lumMod val="50000"/>
                  </a:schemeClr>
                </a:solidFill>
                <a:latin typeface="Open Sans"/>
              </a:rPr>
              <a:t>sencillo - los </a:t>
            </a:r>
            <a:r>
              <a:rPr lang="es-ES" sz="1600" dirty="0">
                <a:solidFill>
                  <a:schemeClr val="bg1">
                    <a:lumMod val="50000"/>
                  </a:schemeClr>
                </a:solidFill>
                <a:latin typeface="Open Sans"/>
              </a:rPr>
              <a:t>adultos y los estudiantes no pueden observar la agresión relacional ni pueden identificarla como agresión </a:t>
            </a:r>
            <a:r>
              <a:rPr lang="es-ES" sz="1600" dirty="0" smtClean="0">
                <a:solidFill>
                  <a:schemeClr val="bg1">
                    <a:lumMod val="50000"/>
                  </a:schemeClr>
                </a:solidFill>
                <a:latin typeface="Open Sans"/>
              </a:rPr>
              <a:t>(pasar lo mismo </a:t>
            </a:r>
            <a:r>
              <a:rPr lang="es-ES" sz="1600" dirty="0">
                <a:solidFill>
                  <a:schemeClr val="bg1">
                    <a:lumMod val="50000"/>
                  </a:schemeClr>
                </a:solidFill>
                <a:latin typeface="Open Sans"/>
              </a:rPr>
              <a:t>en equipos deportivos)</a:t>
            </a:r>
          </a:p>
          <a:p>
            <a:pPr marL="285750" indent="-285750">
              <a:buFont typeface="Wingdings" panose="05000000000000000000" pitchFamily="2" charset="2"/>
              <a:buChar char="§"/>
            </a:pPr>
            <a:r>
              <a:rPr lang="es-ES" sz="1600" dirty="0">
                <a:solidFill>
                  <a:schemeClr val="bg1">
                    <a:lumMod val="50000"/>
                  </a:schemeClr>
                </a:solidFill>
                <a:latin typeface="Open Sans"/>
              </a:rPr>
              <a:t>El uso de </a:t>
            </a:r>
            <a:r>
              <a:rPr lang="es-ES" sz="1600" dirty="0" smtClean="0">
                <a:solidFill>
                  <a:schemeClr val="bg1">
                    <a:lumMod val="50000"/>
                  </a:schemeClr>
                </a:solidFill>
                <a:latin typeface="Open Sans"/>
              </a:rPr>
              <a:t>circunstancias </a:t>
            </a:r>
            <a:r>
              <a:rPr lang="es-ES" sz="1600" dirty="0">
                <a:solidFill>
                  <a:schemeClr val="bg1">
                    <a:lumMod val="50000"/>
                  </a:schemeClr>
                </a:solidFill>
                <a:latin typeface="Open Sans"/>
              </a:rPr>
              <a:t>tanto de compañeros como de adultos crea percepciones superpuestas de los comportamientos</a:t>
            </a:r>
            <a:r>
              <a:rPr lang="es-ES" sz="1400" dirty="0">
                <a:solidFill>
                  <a:schemeClr val="bg1">
                    <a:lumMod val="50000"/>
                  </a:schemeClr>
                </a:solidFill>
                <a:latin typeface="Open Sans"/>
              </a:rPr>
              <a:t>.</a:t>
            </a:r>
            <a:endParaRPr lang="en-US" sz="1400" dirty="0">
              <a:solidFill>
                <a:schemeClr val="bg1">
                  <a:lumMod val="50000"/>
                </a:schemeClr>
              </a:solidFill>
              <a:latin typeface="Open Sans"/>
            </a:endParaRPr>
          </a:p>
        </p:txBody>
      </p:sp>
      <p:sp>
        <p:nvSpPr>
          <p:cNvPr id="4" name="Rectángulo 3"/>
          <p:cNvSpPr/>
          <p:nvPr/>
        </p:nvSpPr>
        <p:spPr>
          <a:xfrm>
            <a:off x="721153" y="136259"/>
            <a:ext cx="7333457" cy="523220"/>
          </a:xfrm>
          <a:prstGeom prst="rect">
            <a:avLst/>
          </a:prstGeom>
        </p:spPr>
        <p:txBody>
          <a:bodyPr wrap="square">
            <a:spAutoFit/>
          </a:bodyPr>
          <a:lstStyle/>
          <a:p>
            <a:r>
              <a:rPr lang="es-ES" sz="1400" dirty="0">
                <a:solidFill>
                  <a:schemeClr val="bg1">
                    <a:lumMod val="50000"/>
                  </a:schemeClr>
                </a:solidFill>
                <a:latin typeface="Open Sans"/>
              </a:rPr>
              <a:t>Unidad 2.1. Entender, identificar y responder a episodios violentos / exclusivos en un entorno específico</a:t>
            </a:r>
          </a:p>
        </p:txBody>
      </p:sp>
    </p:spTree>
    <p:extLst>
      <p:ext uri="{BB962C8B-B14F-4D97-AF65-F5344CB8AC3E}">
        <p14:creationId xmlns:p14="http://schemas.microsoft.com/office/powerpoint/2010/main" val="13879387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3759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hr-HR" sz="1800" dirty="0" smtClean="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609599" y="109337"/>
            <a:ext cx="7704856"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s-ES" sz="1400" dirty="0"/>
              <a:t>Unidad 2.1. Entender, identificar y responder a episodios violentos / exclusivos en un entorno específico</a:t>
            </a:r>
          </a:p>
        </p:txBody>
      </p:sp>
      <p:pic>
        <p:nvPicPr>
          <p:cNvPr id="12290" name="Picture 2" descr="C:\TEA\P R O J E K T I\SAVE projekt_KIFST\kurikulumi\predavanja\bm\slike\shutterstock_997979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131591"/>
            <a:ext cx="3167693" cy="2108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104456" y="1571907"/>
            <a:ext cx="4572000" cy="1600438"/>
          </a:xfrm>
          <a:prstGeom prst="rect">
            <a:avLst/>
          </a:prstGeom>
        </p:spPr>
        <p:txBody>
          <a:bodyPr>
            <a:spAutoFit/>
          </a:bodyPr>
          <a:lstStyle/>
          <a:p>
            <a:pPr marL="285750" indent="-285750">
              <a:buFont typeface="Wingdings" panose="05000000000000000000" pitchFamily="2" charset="2"/>
              <a:buChar char="§"/>
            </a:pPr>
            <a:r>
              <a:rPr lang="es-ES" sz="1400" dirty="0" smtClean="0">
                <a:solidFill>
                  <a:schemeClr val="bg1">
                    <a:lumMod val="65000"/>
                  </a:schemeClr>
                </a:solidFill>
                <a:latin typeface="Open Sans"/>
              </a:rPr>
              <a:t>Centrarse </a:t>
            </a:r>
            <a:r>
              <a:rPr lang="es-ES" sz="1400" dirty="0">
                <a:solidFill>
                  <a:schemeClr val="bg1">
                    <a:lumMod val="65000"/>
                  </a:schemeClr>
                </a:solidFill>
                <a:latin typeface="Open Sans"/>
              </a:rPr>
              <a:t>en las habilidades que ayudan a los niños a desarrollar y mantener el apoyo social puede minimizar el impacto de la victimización de varias formas de agresión</a:t>
            </a:r>
          </a:p>
          <a:p>
            <a:pPr marL="285750" indent="-285750">
              <a:buFont typeface="Wingdings" panose="05000000000000000000" pitchFamily="2" charset="2"/>
              <a:buChar char="§"/>
            </a:pPr>
            <a:r>
              <a:rPr lang="es-ES" sz="1400" dirty="0">
                <a:solidFill>
                  <a:schemeClr val="bg1">
                    <a:lumMod val="65000"/>
                  </a:schemeClr>
                </a:solidFill>
                <a:latin typeface="Open Sans"/>
              </a:rPr>
              <a:t>Desarrollo de relaciones de apoyo entre compañeros.</a:t>
            </a:r>
          </a:p>
          <a:p>
            <a:pPr marL="285750" indent="-285750">
              <a:buFont typeface="Wingdings" panose="05000000000000000000" pitchFamily="2" charset="2"/>
              <a:buChar char="§"/>
            </a:pPr>
            <a:r>
              <a:rPr lang="es-ES" sz="1400" dirty="0">
                <a:solidFill>
                  <a:schemeClr val="bg1">
                    <a:lumMod val="65000"/>
                  </a:schemeClr>
                </a:solidFill>
                <a:latin typeface="Open Sans"/>
              </a:rPr>
              <a:t>Adaptación a dinámica grupal específica.</a:t>
            </a:r>
            <a:endParaRPr lang="en-US" sz="1400" dirty="0">
              <a:solidFill>
                <a:schemeClr val="bg1">
                  <a:lumMod val="65000"/>
                </a:schemeClr>
              </a:solidFill>
              <a:latin typeface="Open Sans"/>
            </a:endParaRPr>
          </a:p>
        </p:txBody>
      </p:sp>
    </p:spTree>
    <p:extLst>
      <p:ext uri="{BB962C8B-B14F-4D97-AF65-F5344CB8AC3E}">
        <p14:creationId xmlns:p14="http://schemas.microsoft.com/office/powerpoint/2010/main" val="16386767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1059582"/>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800" dirty="0" smtClean="0"/>
          </a:p>
        </p:txBody>
      </p:sp>
      <p:pic>
        <p:nvPicPr>
          <p:cNvPr id="6146" name="Picture 2" descr="C:\TEA\P R O J E K T I\SAVE projekt_KIFST\kurikulumi\predavanja\bm\slike\Bullying-Lawsu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10968"/>
            <a:ext cx="3623465" cy="2040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dirty="0" smtClean="0"/>
              <a:t> </a:t>
            </a:r>
            <a:endParaRPr lang="en-US" sz="1500" dirty="0" smtClean="0"/>
          </a:p>
        </p:txBody>
      </p:sp>
      <p:sp>
        <p:nvSpPr>
          <p:cNvPr id="2" name="Rectángulo 1"/>
          <p:cNvSpPr/>
          <p:nvPr/>
        </p:nvSpPr>
        <p:spPr>
          <a:xfrm>
            <a:off x="478057" y="1654239"/>
            <a:ext cx="4335965" cy="1600438"/>
          </a:xfrm>
          <a:prstGeom prst="rect">
            <a:avLst/>
          </a:prstGeom>
        </p:spPr>
        <p:txBody>
          <a:bodyPr wrap="square">
            <a:spAutoFit/>
          </a:bodyPr>
          <a:lstStyle/>
          <a:p>
            <a:r>
              <a:rPr lang="es-ES" sz="1400" dirty="0">
                <a:solidFill>
                  <a:schemeClr val="bg1">
                    <a:lumMod val="65000"/>
                  </a:schemeClr>
                </a:solidFill>
                <a:latin typeface="Open Sans"/>
              </a:rPr>
              <a:t>Desarrollar conductas </a:t>
            </a:r>
            <a:r>
              <a:rPr lang="es-ES" sz="1400" dirty="0" smtClean="0">
                <a:solidFill>
                  <a:schemeClr val="bg1">
                    <a:lumMod val="65000"/>
                  </a:schemeClr>
                </a:solidFill>
                <a:latin typeface="Open Sans"/>
              </a:rPr>
              <a:t>positivas</a:t>
            </a:r>
            <a:endParaRPr lang="es-ES" sz="1400" dirty="0">
              <a:solidFill>
                <a:schemeClr val="bg1">
                  <a:lumMod val="65000"/>
                </a:schemeClr>
              </a:solidFill>
              <a:latin typeface="Open Sans"/>
            </a:endParaRPr>
          </a:p>
          <a:p>
            <a:endParaRPr lang="es-ES" sz="1400" dirty="0">
              <a:solidFill>
                <a:schemeClr val="bg1">
                  <a:lumMod val="65000"/>
                </a:schemeClr>
              </a:solidFill>
              <a:latin typeface="Open Sans"/>
            </a:endParaRPr>
          </a:p>
          <a:p>
            <a:pPr algn="just"/>
            <a:r>
              <a:rPr lang="es-ES" sz="1400" dirty="0">
                <a:solidFill>
                  <a:schemeClr val="bg1">
                    <a:lumMod val="65000"/>
                  </a:schemeClr>
                </a:solidFill>
                <a:latin typeface="Open Sans"/>
              </a:rPr>
              <a:t>Una vez que </a:t>
            </a:r>
            <a:r>
              <a:rPr lang="es-ES" sz="1400" dirty="0" smtClean="0">
                <a:solidFill>
                  <a:schemeClr val="bg1">
                    <a:lumMod val="65000"/>
                  </a:schemeClr>
                </a:solidFill>
                <a:latin typeface="Open Sans"/>
              </a:rPr>
              <a:t>ocurre </a:t>
            </a:r>
            <a:r>
              <a:rPr lang="es-ES" sz="1400" dirty="0">
                <a:solidFill>
                  <a:schemeClr val="bg1">
                    <a:lumMod val="65000"/>
                  </a:schemeClr>
                </a:solidFill>
                <a:latin typeface="Open Sans"/>
              </a:rPr>
              <a:t>un episodio </a:t>
            </a:r>
            <a:r>
              <a:rPr lang="es-ES" sz="1400" dirty="0" smtClean="0">
                <a:solidFill>
                  <a:schemeClr val="bg1">
                    <a:lumMod val="65000"/>
                  </a:schemeClr>
                </a:solidFill>
                <a:latin typeface="Open Sans"/>
              </a:rPr>
              <a:t>violento/exclusivo </a:t>
            </a:r>
            <a:r>
              <a:rPr lang="es-ES" sz="1400" dirty="0">
                <a:solidFill>
                  <a:schemeClr val="bg1">
                    <a:lumMod val="65000"/>
                  </a:schemeClr>
                </a:solidFill>
                <a:latin typeface="Open Sans"/>
              </a:rPr>
              <a:t>en el grupo (equipo o clase), no hay vuelta atrás.</a:t>
            </a:r>
          </a:p>
          <a:p>
            <a:pPr algn="just"/>
            <a:r>
              <a:rPr lang="es-ES" sz="1400" dirty="0">
                <a:solidFill>
                  <a:schemeClr val="bg1">
                    <a:lumMod val="65000"/>
                  </a:schemeClr>
                </a:solidFill>
                <a:latin typeface="Open Sans"/>
              </a:rPr>
              <a:t>N</a:t>
            </a:r>
            <a:r>
              <a:rPr lang="es-ES" sz="1400" dirty="0" smtClean="0">
                <a:solidFill>
                  <a:schemeClr val="bg1">
                    <a:lumMod val="65000"/>
                  </a:schemeClr>
                </a:solidFill>
                <a:latin typeface="Open Sans"/>
              </a:rPr>
              <a:t>egar </a:t>
            </a:r>
            <a:r>
              <a:rPr lang="es-ES" sz="1400" dirty="0">
                <a:solidFill>
                  <a:schemeClr val="bg1">
                    <a:lumMod val="65000"/>
                  </a:schemeClr>
                </a:solidFill>
                <a:latin typeface="Open Sans"/>
              </a:rPr>
              <a:t>que sucedió solo puede empeorar las cosas</a:t>
            </a:r>
          </a:p>
          <a:p>
            <a:pPr algn="just"/>
            <a:r>
              <a:rPr lang="es-ES" sz="1400" dirty="0" smtClean="0">
                <a:solidFill>
                  <a:schemeClr val="bg1">
                    <a:lumMod val="65000"/>
                  </a:schemeClr>
                </a:solidFill>
                <a:latin typeface="Open Sans"/>
              </a:rPr>
              <a:t>Trata </a:t>
            </a:r>
            <a:r>
              <a:rPr lang="es-ES" sz="1400" dirty="0">
                <a:solidFill>
                  <a:schemeClr val="bg1">
                    <a:lumMod val="65000"/>
                  </a:schemeClr>
                </a:solidFill>
                <a:latin typeface="Open Sans"/>
              </a:rPr>
              <a:t>de resumir las razones y </a:t>
            </a:r>
            <a:r>
              <a:rPr lang="es-ES" sz="1400" dirty="0" smtClean="0">
                <a:solidFill>
                  <a:schemeClr val="bg1">
                    <a:lumMod val="65000"/>
                  </a:schemeClr>
                </a:solidFill>
                <a:latin typeface="Open Sans"/>
              </a:rPr>
              <a:t>trabaja </a:t>
            </a:r>
            <a:r>
              <a:rPr lang="es-ES" sz="1400" dirty="0">
                <a:solidFill>
                  <a:schemeClr val="bg1">
                    <a:lumMod val="65000"/>
                  </a:schemeClr>
                </a:solidFill>
                <a:latin typeface="Open Sans"/>
              </a:rPr>
              <a:t>con el grupo para que no </a:t>
            </a:r>
            <a:r>
              <a:rPr lang="es-ES" sz="1400" dirty="0" smtClean="0">
                <a:solidFill>
                  <a:schemeClr val="bg1">
                    <a:lumMod val="65000"/>
                  </a:schemeClr>
                </a:solidFill>
                <a:latin typeface="Open Sans"/>
              </a:rPr>
              <a:t>se vuelva a repetir.</a:t>
            </a:r>
            <a:endParaRPr lang="en-US" sz="1400" dirty="0">
              <a:solidFill>
                <a:schemeClr val="bg1">
                  <a:lumMod val="65000"/>
                </a:schemeClr>
              </a:solidFill>
              <a:latin typeface="Open Sans"/>
            </a:endParaRPr>
          </a:p>
        </p:txBody>
      </p:sp>
      <p:sp>
        <p:nvSpPr>
          <p:cNvPr id="3" name="Rectángulo 2"/>
          <p:cNvSpPr/>
          <p:nvPr/>
        </p:nvSpPr>
        <p:spPr>
          <a:xfrm>
            <a:off x="723789" y="150848"/>
            <a:ext cx="5326504" cy="523220"/>
          </a:xfrm>
          <a:prstGeom prst="rect">
            <a:avLst/>
          </a:prstGeom>
        </p:spPr>
        <p:txBody>
          <a:bodyPr wrap="square">
            <a:spAutoFit/>
          </a:bodyPr>
          <a:lstStyle/>
          <a:p>
            <a:r>
              <a:rPr lang="es-ES" sz="1400" dirty="0" smtClean="0">
                <a:solidFill>
                  <a:schemeClr val="bg1">
                    <a:lumMod val="50000"/>
                  </a:schemeClr>
                </a:solidFill>
                <a:latin typeface="Open Sans"/>
              </a:rPr>
              <a:t>Unidad </a:t>
            </a:r>
            <a:r>
              <a:rPr lang="es-ES" sz="1400" dirty="0">
                <a:solidFill>
                  <a:schemeClr val="bg1">
                    <a:lumMod val="50000"/>
                  </a:schemeClr>
                </a:solidFill>
                <a:latin typeface="Open Sans"/>
              </a:rPr>
              <a:t>2.2. Desarrollo de conductas positivas entre compañeros (en el entorno escolar y deportivo).</a:t>
            </a:r>
          </a:p>
        </p:txBody>
      </p:sp>
    </p:spTree>
    <p:extLst>
      <p:ext uri="{BB962C8B-B14F-4D97-AF65-F5344CB8AC3E}">
        <p14:creationId xmlns:p14="http://schemas.microsoft.com/office/powerpoint/2010/main" val="8787732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33" y="456612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75586" y="1092918"/>
            <a:ext cx="8156854" cy="30630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sz="1600" dirty="0" smtClean="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500" dirty="0" smtClean="0"/>
          </a:p>
        </p:txBody>
      </p:sp>
      <p:sp>
        <p:nvSpPr>
          <p:cNvPr id="2" name="Rectángulo 1"/>
          <p:cNvSpPr/>
          <p:nvPr/>
        </p:nvSpPr>
        <p:spPr>
          <a:xfrm>
            <a:off x="721152" y="1173063"/>
            <a:ext cx="7344816" cy="2554545"/>
          </a:xfrm>
          <a:prstGeom prst="rect">
            <a:avLst/>
          </a:prstGeom>
        </p:spPr>
        <p:txBody>
          <a:bodyPr wrap="square">
            <a:spAutoFit/>
          </a:bodyPr>
          <a:lstStyle/>
          <a:p>
            <a:pPr algn="ctr"/>
            <a:r>
              <a:rPr lang="es-ES" b="1" dirty="0">
                <a:solidFill>
                  <a:schemeClr val="bg1">
                    <a:lumMod val="65000"/>
                  </a:schemeClr>
                </a:solidFill>
                <a:latin typeface="Open Sans"/>
              </a:rPr>
              <a:t>Desarrollar conductas </a:t>
            </a:r>
            <a:r>
              <a:rPr lang="es-ES" b="1" dirty="0" smtClean="0">
                <a:solidFill>
                  <a:schemeClr val="bg1">
                    <a:lumMod val="65000"/>
                  </a:schemeClr>
                </a:solidFill>
                <a:latin typeface="Open Sans"/>
              </a:rPr>
              <a:t>positivas</a:t>
            </a:r>
            <a:endParaRPr lang="es-ES" sz="1400" dirty="0" smtClean="0">
              <a:solidFill>
                <a:schemeClr val="bg1">
                  <a:lumMod val="65000"/>
                </a:schemeClr>
              </a:solidFill>
              <a:latin typeface="Open Sans"/>
            </a:endParaRPr>
          </a:p>
          <a:p>
            <a:endParaRPr lang="es-ES" sz="1400" dirty="0">
              <a:solidFill>
                <a:schemeClr val="bg1">
                  <a:lumMod val="65000"/>
                </a:schemeClr>
              </a:solidFill>
              <a:latin typeface="Open Sans"/>
            </a:endParaRPr>
          </a:p>
          <a:p>
            <a:pPr marL="285750" indent="-285750">
              <a:buFont typeface="Wingdings" panose="05000000000000000000" pitchFamily="2" charset="2"/>
              <a:buChar char="§"/>
            </a:pPr>
            <a:r>
              <a:rPr lang="es-ES" sz="1600" dirty="0">
                <a:solidFill>
                  <a:schemeClr val="bg1">
                    <a:lumMod val="65000"/>
                  </a:schemeClr>
                </a:solidFill>
                <a:latin typeface="Open Sans"/>
              </a:rPr>
              <a:t>Los comportamientos positivos como el respeto, la tolerancia, la comprensión y la cohesión general del grupo se consideran útiles en la prevención del comportamiento </a:t>
            </a:r>
            <a:r>
              <a:rPr lang="es-ES" sz="1600" dirty="0" smtClean="0">
                <a:solidFill>
                  <a:schemeClr val="bg1">
                    <a:lumMod val="65000"/>
                  </a:schemeClr>
                </a:solidFill>
                <a:latin typeface="Open Sans"/>
              </a:rPr>
              <a:t>violento/exclusivo </a:t>
            </a:r>
            <a:r>
              <a:rPr lang="es-ES" sz="1600" dirty="0">
                <a:solidFill>
                  <a:schemeClr val="bg1">
                    <a:lumMod val="65000"/>
                  </a:schemeClr>
                </a:solidFill>
                <a:latin typeface="Open Sans"/>
              </a:rPr>
              <a:t>(Hawkins, </a:t>
            </a:r>
            <a:r>
              <a:rPr lang="es-ES" sz="1600" dirty="0" err="1">
                <a:solidFill>
                  <a:schemeClr val="bg1">
                    <a:lumMod val="65000"/>
                  </a:schemeClr>
                </a:solidFill>
                <a:latin typeface="Open Sans"/>
              </a:rPr>
              <a:t>Nabors</a:t>
            </a:r>
            <a:r>
              <a:rPr lang="es-ES" sz="1600" dirty="0">
                <a:solidFill>
                  <a:schemeClr val="bg1">
                    <a:lumMod val="65000"/>
                  </a:schemeClr>
                </a:solidFill>
                <a:latin typeface="Open Sans"/>
              </a:rPr>
              <a:t>, 2018).</a:t>
            </a:r>
          </a:p>
          <a:p>
            <a:pPr marL="285750" indent="-285750">
              <a:buFont typeface="Wingdings" panose="05000000000000000000" pitchFamily="2" charset="2"/>
              <a:buChar char="§"/>
            </a:pPr>
            <a:r>
              <a:rPr lang="es-ES" sz="1600" dirty="0" smtClean="0">
                <a:solidFill>
                  <a:schemeClr val="bg1">
                    <a:lumMod val="65000"/>
                  </a:schemeClr>
                </a:solidFill>
                <a:latin typeface="Open Sans"/>
              </a:rPr>
              <a:t>Los </a:t>
            </a:r>
            <a:r>
              <a:rPr lang="es-ES" sz="1600" dirty="0">
                <a:solidFill>
                  <a:schemeClr val="bg1">
                    <a:lumMod val="65000"/>
                  </a:schemeClr>
                </a:solidFill>
                <a:latin typeface="Open Sans"/>
              </a:rPr>
              <a:t>niños pueden ser aceptados o rechazados por sus compañeros, a menudo definidos en el entorno del aula (o equipo deportivo) </a:t>
            </a:r>
            <a:r>
              <a:rPr lang="es-ES" sz="1600" dirty="0" smtClean="0">
                <a:solidFill>
                  <a:schemeClr val="bg1">
                    <a:lumMod val="65000"/>
                  </a:schemeClr>
                </a:solidFill>
                <a:latin typeface="Open Sans"/>
              </a:rPr>
              <a:t>o gustar o no gustar a otros. </a:t>
            </a:r>
          </a:p>
          <a:p>
            <a:pPr marL="285750" indent="-285750">
              <a:buFont typeface="Wingdings" panose="05000000000000000000" pitchFamily="2" charset="2"/>
              <a:buChar char="§"/>
            </a:pPr>
            <a:r>
              <a:rPr lang="es-ES" sz="1600" dirty="0" smtClean="0">
                <a:solidFill>
                  <a:schemeClr val="bg1">
                    <a:lumMod val="65000"/>
                  </a:schemeClr>
                </a:solidFill>
                <a:latin typeface="Open Sans"/>
              </a:rPr>
              <a:t>Los </a:t>
            </a:r>
            <a:r>
              <a:rPr lang="es-ES" sz="1600" dirty="0">
                <a:solidFill>
                  <a:schemeClr val="bg1">
                    <a:lumMod val="65000"/>
                  </a:schemeClr>
                </a:solidFill>
                <a:latin typeface="Open Sans"/>
              </a:rPr>
              <a:t>niños que son muy queridos por sus compañeros son más socialmente competentes y cooperativos que los niños rechazados</a:t>
            </a:r>
            <a:endParaRPr lang="en-US" sz="1600" dirty="0">
              <a:solidFill>
                <a:schemeClr val="bg1">
                  <a:lumMod val="65000"/>
                </a:schemeClr>
              </a:solidFill>
              <a:latin typeface="Open Sans"/>
            </a:endParaRPr>
          </a:p>
        </p:txBody>
      </p:sp>
      <p:sp>
        <p:nvSpPr>
          <p:cNvPr id="3" name="Rectángulo 2"/>
          <p:cNvSpPr/>
          <p:nvPr/>
        </p:nvSpPr>
        <p:spPr>
          <a:xfrm>
            <a:off x="710553" y="159500"/>
            <a:ext cx="7166376" cy="523220"/>
          </a:xfrm>
          <a:prstGeom prst="rect">
            <a:avLst/>
          </a:prstGeom>
        </p:spPr>
        <p:txBody>
          <a:bodyPr wrap="square">
            <a:spAutoFit/>
          </a:bodyPr>
          <a:lstStyle/>
          <a:p>
            <a:r>
              <a:rPr lang="es-ES" sz="1400" dirty="0">
                <a:solidFill>
                  <a:schemeClr val="bg1">
                    <a:lumMod val="50000"/>
                  </a:schemeClr>
                </a:solidFill>
                <a:latin typeface="Open Sans"/>
              </a:rPr>
              <a:t>U</a:t>
            </a:r>
            <a:r>
              <a:rPr lang="es-ES" sz="1400" dirty="0" smtClean="0">
                <a:solidFill>
                  <a:schemeClr val="bg1">
                    <a:lumMod val="50000"/>
                  </a:schemeClr>
                </a:solidFill>
                <a:latin typeface="Open Sans"/>
              </a:rPr>
              <a:t>nidad </a:t>
            </a:r>
            <a:r>
              <a:rPr lang="es-ES" sz="1400" dirty="0">
                <a:solidFill>
                  <a:schemeClr val="bg1">
                    <a:lumMod val="50000"/>
                  </a:schemeClr>
                </a:solidFill>
                <a:latin typeface="Open Sans"/>
              </a:rPr>
              <a:t>2.2. Desarrollo de conductas positivas entre compañeros (en el entorno escolar y deportivo).</a:t>
            </a:r>
          </a:p>
        </p:txBody>
      </p:sp>
    </p:spTree>
    <p:extLst>
      <p:ext uri="{BB962C8B-B14F-4D97-AF65-F5344CB8AC3E}">
        <p14:creationId xmlns:p14="http://schemas.microsoft.com/office/powerpoint/2010/main" val="225340347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915816" y="699542"/>
            <a:ext cx="3096344" cy="432048"/>
          </a:xfrm>
        </p:spPr>
        <p:txBody>
          <a:bodyPr/>
          <a:lstStyle/>
          <a:p>
            <a:r>
              <a:rPr lang="es-ES_tradnl" sz="1800" dirty="0" smtClean="0"/>
              <a:t>INTRODUCCIÓN</a:t>
            </a:r>
            <a:endParaRPr lang="hr-HR" sz="1800" dirty="0"/>
          </a:p>
        </p:txBody>
      </p:sp>
      <p:sp>
        <p:nvSpPr>
          <p:cNvPr id="3" name="Podnaslov 2"/>
          <p:cNvSpPr>
            <a:spLocks noGrp="1"/>
          </p:cNvSpPr>
          <p:nvPr>
            <p:ph type="subTitle" idx="1"/>
          </p:nvPr>
        </p:nvSpPr>
        <p:spPr>
          <a:xfrm>
            <a:off x="827584" y="1779662"/>
            <a:ext cx="7484368" cy="2160240"/>
          </a:xfrm>
        </p:spPr>
        <p:txBody>
          <a:bodyPr>
            <a:normAutofit/>
          </a:bodyPr>
          <a:lstStyle/>
          <a:p>
            <a:pPr algn="just"/>
            <a:r>
              <a:rPr lang="es-ES" sz="1400" dirty="0" smtClean="0"/>
              <a:t>Este </a:t>
            </a:r>
            <a:r>
              <a:rPr lang="es-ES" sz="1400" dirty="0"/>
              <a:t>módulo está diseñado para proporcionar una introducción a los comportamientos violentos y exclusivos en el entorno deportivo.</a:t>
            </a:r>
          </a:p>
          <a:p>
            <a:pPr algn="just"/>
            <a:r>
              <a:rPr lang="es-ES" sz="1400" dirty="0"/>
              <a:t>El módulo </a:t>
            </a:r>
            <a:r>
              <a:rPr lang="es-ES" sz="1400" dirty="0" smtClean="0"/>
              <a:t>consistirá en </a:t>
            </a:r>
            <a:r>
              <a:rPr lang="es-ES" sz="1400" dirty="0"/>
              <a:t>aprender y comprender los comportamientos violentos y exclusivos y sus características psicosociales.</a:t>
            </a:r>
          </a:p>
          <a:p>
            <a:pPr algn="just"/>
            <a:r>
              <a:rPr lang="es-ES" sz="1400" dirty="0"/>
              <a:t>El propósito principal de este módulo es enseñar a los entrenadores de </a:t>
            </a:r>
            <a:r>
              <a:rPr lang="es-ES" sz="1400" dirty="0" smtClean="0"/>
              <a:t>deportes base </a:t>
            </a:r>
            <a:r>
              <a:rPr lang="es-ES" sz="1400" dirty="0"/>
              <a:t>a reconocer comportamientos violentos y exclusivos </a:t>
            </a:r>
            <a:r>
              <a:rPr lang="es-ES" sz="1400" dirty="0" smtClean="0"/>
              <a:t>en sus atletas </a:t>
            </a:r>
            <a:r>
              <a:rPr lang="es-ES" sz="1400" dirty="0"/>
              <a:t>y usar diversas estrategias (por ejemplo, mejorar las respuestas emocionales, la comunicación) diseñadas para promover comportamientos </a:t>
            </a:r>
            <a:r>
              <a:rPr lang="es-ES" sz="1400" dirty="0" smtClean="0"/>
              <a:t>pro-sociales y </a:t>
            </a:r>
            <a:r>
              <a:rPr lang="es-ES" sz="1400" dirty="0"/>
              <a:t>reducir comportamientos violentos y exclusivos en </a:t>
            </a:r>
            <a:r>
              <a:rPr lang="es-ES" sz="1400" dirty="0" smtClean="0"/>
              <a:t>el deporte practicado.</a:t>
            </a:r>
            <a:endParaRPr lang="hr-HR" sz="1400"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327837"/>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501619" y="4327837"/>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75587" y="1131591"/>
            <a:ext cx="4300469" cy="3063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s-ES" sz="1800" dirty="0" smtClean="0"/>
              <a:t>Desarrollar </a:t>
            </a:r>
            <a:r>
              <a:rPr lang="es-ES" sz="1800" dirty="0"/>
              <a:t>conductas </a:t>
            </a:r>
            <a:r>
              <a:rPr lang="es-ES" sz="1800" dirty="0" smtClean="0"/>
              <a:t>positivas</a:t>
            </a:r>
            <a:endParaRPr lang="es-ES" sz="1800" dirty="0"/>
          </a:p>
          <a:p>
            <a:pPr algn="l"/>
            <a:endParaRPr lang="es-ES" sz="1800" dirty="0"/>
          </a:p>
          <a:p>
            <a:pPr marL="285750" indent="-285750" algn="l">
              <a:buFont typeface="Wingdings" panose="05000000000000000000" pitchFamily="2" charset="2"/>
              <a:buChar char="§"/>
            </a:pPr>
            <a:r>
              <a:rPr lang="es-ES" sz="1500" dirty="0"/>
              <a:t>los programas efectivos contra el acoso escolar han enfatizado la inhibición de la agresión física y el aumento de las habilidades </a:t>
            </a:r>
            <a:r>
              <a:rPr lang="es-ES" sz="1500" dirty="0" err="1"/>
              <a:t>prosociales</a:t>
            </a:r>
            <a:endParaRPr lang="es-ES" sz="1500" dirty="0"/>
          </a:p>
          <a:p>
            <a:pPr marL="285750" indent="-285750" algn="l">
              <a:buFont typeface="Wingdings" panose="05000000000000000000" pitchFamily="2" charset="2"/>
              <a:buChar char="§"/>
            </a:pPr>
            <a:r>
              <a:rPr lang="es-ES" sz="1500" dirty="0"/>
              <a:t>los compañeros influyen en las normas, las actitudes y el comportamiento del grupo: desarrollan un comportamiento positivo en el grupo como un todo</a:t>
            </a:r>
            <a:endParaRPr lang="hr-HR" sz="1500" dirty="0" smtClean="0"/>
          </a:p>
          <a:p>
            <a:pPr marL="342900" indent="-342900" algn="l">
              <a:buFont typeface="Arial" panose="020B0604020202020204" pitchFamily="34" charset="0"/>
              <a:buChar char="•"/>
            </a:pPr>
            <a:endParaRPr lang="hr-HR" sz="1800" dirty="0" smtClean="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2" y="123478"/>
            <a:ext cx="8027312"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dirty="0" smtClean="0"/>
              <a:t> </a:t>
            </a:r>
            <a:endParaRPr lang="en-US" sz="1500" dirty="0" smtClean="0"/>
          </a:p>
        </p:txBody>
      </p:sp>
      <p:pic>
        <p:nvPicPr>
          <p:cNvPr id="10" name="Picture 2" descr="C:\TEA\P R O J E K T I\SAVE projekt_KIFST\kurikulumi\predavanja\bm\slike\neimenovan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428" y="1375508"/>
            <a:ext cx="3131161" cy="2348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721152" y="123478"/>
            <a:ext cx="5652120" cy="523220"/>
          </a:xfrm>
          <a:prstGeom prst="rect">
            <a:avLst/>
          </a:prstGeom>
        </p:spPr>
        <p:txBody>
          <a:bodyPr wrap="square">
            <a:spAutoFit/>
          </a:bodyPr>
          <a:lstStyle/>
          <a:p>
            <a:r>
              <a:rPr lang="es-ES" sz="1400" dirty="0" smtClean="0">
                <a:solidFill>
                  <a:schemeClr val="bg1">
                    <a:lumMod val="50000"/>
                  </a:schemeClr>
                </a:solidFill>
                <a:latin typeface="Open Sans"/>
              </a:rPr>
              <a:t>Unidad </a:t>
            </a:r>
            <a:r>
              <a:rPr lang="es-ES" sz="1400" dirty="0">
                <a:solidFill>
                  <a:schemeClr val="bg1">
                    <a:lumMod val="50000"/>
                  </a:schemeClr>
                </a:solidFill>
                <a:latin typeface="Open Sans"/>
              </a:rPr>
              <a:t>2.2. Desarrollo de conductas positivas entre compañeros (en el entorno escolar y deportivo).</a:t>
            </a:r>
          </a:p>
        </p:txBody>
      </p:sp>
    </p:spTree>
    <p:extLst>
      <p:ext uri="{BB962C8B-B14F-4D97-AF65-F5344CB8AC3E}">
        <p14:creationId xmlns:p14="http://schemas.microsoft.com/office/powerpoint/2010/main" val="1188027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945" y="448097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42729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375987" y="915566"/>
            <a:ext cx="4300469"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sz="1600" dirty="0" smtClean="0"/>
          </a:p>
        </p:txBody>
      </p:sp>
      <p:pic>
        <p:nvPicPr>
          <p:cNvPr id="7170" name="Picture 2" descr="C:\TEA\P R O J E K T I\SAVE projekt_KIFST\kurikulumi\predavanja\bm\slike\bullying_in_youth_sports-resized-600_jp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47614"/>
            <a:ext cx="3714780" cy="2464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2" y="123479"/>
            <a:ext cx="7955303" cy="360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dirty="0" smtClean="0"/>
              <a:t> </a:t>
            </a:r>
            <a:endParaRPr lang="en-US" sz="1500" dirty="0" smtClean="0"/>
          </a:p>
        </p:txBody>
      </p:sp>
      <p:sp>
        <p:nvSpPr>
          <p:cNvPr id="2" name="Rectángulo 1"/>
          <p:cNvSpPr/>
          <p:nvPr/>
        </p:nvSpPr>
        <p:spPr>
          <a:xfrm>
            <a:off x="4375987" y="810332"/>
            <a:ext cx="4572000" cy="3539430"/>
          </a:xfrm>
          <a:prstGeom prst="rect">
            <a:avLst/>
          </a:prstGeom>
        </p:spPr>
        <p:txBody>
          <a:bodyPr>
            <a:spAutoFit/>
          </a:bodyPr>
          <a:lstStyle/>
          <a:p>
            <a:pPr algn="ctr"/>
            <a:r>
              <a:rPr lang="es-ES" b="1" dirty="0">
                <a:solidFill>
                  <a:schemeClr val="bg1">
                    <a:lumMod val="50000"/>
                  </a:schemeClr>
                </a:solidFill>
                <a:latin typeface="Open Sans"/>
              </a:rPr>
              <a:t>Relación entre iguales</a:t>
            </a:r>
          </a:p>
          <a:p>
            <a:endParaRPr lang="es-ES" sz="1400" dirty="0">
              <a:solidFill>
                <a:schemeClr val="bg1">
                  <a:lumMod val="65000"/>
                </a:schemeClr>
              </a:solidFill>
              <a:latin typeface="Open Sans"/>
            </a:endParaRPr>
          </a:p>
          <a:p>
            <a:r>
              <a:rPr lang="es-ES" sz="1600" dirty="0" smtClean="0">
                <a:solidFill>
                  <a:schemeClr val="bg1">
                    <a:lumMod val="50000"/>
                  </a:schemeClr>
                </a:solidFill>
                <a:latin typeface="Open Sans"/>
              </a:rPr>
              <a:t>A través </a:t>
            </a:r>
            <a:r>
              <a:rPr lang="es-ES" sz="1600" dirty="0">
                <a:solidFill>
                  <a:schemeClr val="bg1">
                    <a:lumMod val="50000"/>
                  </a:schemeClr>
                </a:solidFill>
                <a:latin typeface="Open Sans"/>
              </a:rPr>
              <a:t>del proceso de socialización, los niños se ven afectados por diversos factores, principalmente sus padres, más adelante sus compañeros</a:t>
            </a:r>
          </a:p>
          <a:p>
            <a:r>
              <a:rPr lang="es-ES" sz="1600" dirty="0">
                <a:solidFill>
                  <a:schemeClr val="bg1">
                    <a:lumMod val="50000"/>
                  </a:schemeClr>
                </a:solidFill>
                <a:latin typeface="Open Sans"/>
              </a:rPr>
              <a:t>la aceptación del grupo de compañeros está asociada con la presión de grupo</a:t>
            </a:r>
          </a:p>
          <a:p>
            <a:r>
              <a:rPr lang="es-ES" sz="1600" dirty="0">
                <a:solidFill>
                  <a:schemeClr val="bg1">
                    <a:lumMod val="50000"/>
                  </a:schemeClr>
                </a:solidFill>
                <a:latin typeface="Open Sans"/>
              </a:rPr>
              <a:t>"</a:t>
            </a:r>
            <a:r>
              <a:rPr lang="es-ES" sz="1600" i="1" dirty="0">
                <a:solidFill>
                  <a:schemeClr val="bg1">
                    <a:lumMod val="50000"/>
                  </a:schemeClr>
                </a:solidFill>
                <a:latin typeface="Open Sans"/>
              </a:rPr>
              <a:t>Por lo tanto, la presión de los compañeros se ha definido como parte del proceso normal de desarrollo psicológico y como un factor importante para el desarrollo de conductas de riesgo"</a:t>
            </a:r>
          </a:p>
          <a:p>
            <a:r>
              <a:rPr lang="es-ES" sz="1600" i="1" dirty="0">
                <a:solidFill>
                  <a:schemeClr val="bg1">
                    <a:lumMod val="50000"/>
                  </a:schemeClr>
                </a:solidFill>
                <a:latin typeface="Open Sans"/>
              </a:rPr>
              <a:t>(Lewis &amp; Lewis, 1984)</a:t>
            </a:r>
            <a:endParaRPr lang="en-US" sz="1600" i="1" dirty="0">
              <a:solidFill>
                <a:schemeClr val="bg1">
                  <a:lumMod val="50000"/>
                </a:schemeClr>
              </a:solidFill>
              <a:latin typeface="Open Sans"/>
            </a:endParaRPr>
          </a:p>
        </p:txBody>
      </p:sp>
      <p:sp>
        <p:nvSpPr>
          <p:cNvPr id="3" name="Rectángulo 2"/>
          <p:cNvSpPr/>
          <p:nvPr/>
        </p:nvSpPr>
        <p:spPr>
          <a:xfrm>
            <a:off x="741740" y="110196"/>
            <a:ext cx="4572000" cy="523220"/>
          </a:xfrm>
          <a:prstGeom prst="rect">
            <a:avLst/>
          </a:prstGeom>
        </p:spPr>
        <p:txBody>
          <a:bodyPr>
            <a:spAutoFit/>
          </a:bodyPr>
          <a:lstStyle/>
          <a:p>
            <a:r>
              <a:rPr lang="es-ES" sz="1400" dirty="0" smtClean="0">
                <a:solidFill>
                  <a:schemeClr val="bg1">
                    <a:lumMod val="50000"/>
                  </a:schemeClr>
                </a:solidFill>
                <a:latin typeface="Open Sans"/>
              </a:rPr>
              <a:t>Unidad </a:t>
            </a:r>
            <a:r>
              <a:rPr lang="es-ES" sz="1400" dirty="0">
                <a:solidFill>
                  <a:schemeClr val="bg1">
                    <a:lumMod val="50000"/>
                  </a:schemeClr>
                </a:solidFill>
                <a:latin typeface="Open Sans"/>
              </a:rPr>
              <a:t>2.2. Desarrollo de conductas positivas entre compañeros (en el entorno escolar y deportivo).</a:t>
            </a:r>
          </a:p>
        </p:txBody>
      </p:sp>
    </p:spTree>
    <p:extLst>
      <p:ext uri="{BB962C8B-B14F-4D97-AF65-F5344CB8AC3E}">
        <p14:creationId xmlns:p14="http://schemas.microsoft.com/office/powerpoint/2010/main" val="14761441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9023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75922" y="4388617"/>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447995" y="876894"/>
            <a:ext cx="4300469" cy="32070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sz="1800" dirty="0" smtClean="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2" y="123478"/>
            <a:ext cx="8027311"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sz="1500" dirty="0" smtClean="0"/>
              <a:t> </a:t>
            </a:r>
            <a:endParaRPr lang="en-US" sz="1500" dirty="0" smtClean="0"/>
          </a:p>
        </p:txBody>
      </p:sp>
      <p:pic>
        <p:nvPicPr>
          <p:cNvPr id="13314" name="Picture 2" descr="C:\TEA\P R O J E K T I\SAVE projekt_KIFST\kurikulumi\predavanja\bm\slike\Bully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66" y="1253449"/>
            <a:ext cx="3464422" cy="23098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266728" y="761793"/>
            <a:ext cx="4572000" cy="3293209"/>
          </a:xfrm>
          <a:prstGeom prst="rect">
            <a:avLst/>
          </a:prstGeom>
        </p:spPr>
        <p:txBody>
          <a:bodyPr>
            <a:spAutoFit/>
          </a:bodyPr>
          <a:lstStyle/>
          <a:p>
            <a:pPr algn="ctr"/>
            <a:r>
              <a:rPr lang="es-ES" b="1" dirty="0">
                <a:solidFill>
                  <a:schemeClr val="bg1">
                    <a:lumMod val="50000"/>
                  </a:schemeClr>
                </a:solidFill>
                <a:latin typeface="Open Sans"/>
              </a:rPr>
              <a:t>Relación entre </a:t>
            </a:r>
            <a:r>
              <a:rPr lang="es-ES" b="1" dirty="0" smtClean="0">
                <a:solidFill>
                  <a:schemeClr val="bg1">
                    <a:lumMod val="50000"/>
                  </a:schemeClr>
                </a:solidFill>
                <a:latin typeface="Open Sans"/>
              </a:rPr>
              <a:t>iguales</a:t>
            </a:r>
          </a:p>
          <a:p>
            <a:pPr algn="ctr"/>
            <a:endParaRPr lang="es-ES" sz="1400" dirty="0">
              <a:solidFill>
                <a:schemeClr val="bg1">
                  <a:lumMod val="65000"/>
                </a:schemeClr>
              </a:solidFill>
              <a:latin typeface="Open Sans"/>
            </a:endParaRPr>
          </a:p>
          <a:p>
            <a:pPr marL="285750" indent="-285750">
              <a:buFont typeface="Wingdings" panose="05000000000000000000" pitchFamily="2" charset="2"/>
              <a:buChar char="§"/>
            </a:pPr>
            <a:r>
              <a:rPr lang="es-ES" sz="1600" dirty="0">
                <a:solidFill>
                  <a:schemeClr val="bg1">
                    <a:lumMod val="50000"/>
                  </a:schemeClr>
                </a:solidFill>
                <a:latin typeface="Open Sans"/>
              </a:rPr>
              <a:t>L</a:t>
            </a:r>
            <a:r>
              <a:rPr lang="es-ES" sz="1600" dirty="0" smtClean="0">
                <a:solidFill>
                  <a:schemeClr val="bg1">
                    <a:lumMod val="50000"/>
                  </a:schemeClr>
                </a:solidFill>
                <a:latin typeface="Open Sans"/>
              </a:rPr>
              <a:t>os </a:t>
            </a:r>
            <a:r>
              <a:rPr lang="es-ES" sz="1600" dirty="0">
                <a:solidFill>
                  <a:schemeClr val="bg1">
                    <a:lumMod val="50000"/>
                  </a:schemeClr>
                </a:solidFill>
                <a:latin typeface="Open Sans"/>
              </a:rPr>
              <a:t>niños tienden a hablar más sobre los eventos negativos que sobre los comportamientos positivos;</a:t>
            </a:r>
          </a:p>
          <a:p>
            <a:pPr marL="285750" indent="-285750">
              <a:buFont typeface="Wingdings" panose="05000000000000000000" pitchFamily="2" charset="2"/>
              <a:buChar char="§"/>
            </a:pPr>
            <a:r>
              <a:rPr lang="es-ES" sz="1600" dirty="0">
                <a:solidFill>
                  <a:schemeClr val="bg1">
                    <a:lumMod val="50000"/>
                  </a:schemeClr>
                </a:solidFill>
                <a:latin typeface="Open Sans"/>
              </a:rPr>
              <a:t>E</a:t>
            </a:r>
            <a:r>
              <a:rPr lang="es-ES" sz="1600" dirty="0" smtClean="0">
                <a:solidFill>
                  <a:schemeClr val="bg1">
                    <a:lumMod val="50000"/>
                  </a:schemeClr>
                </a:solidFill>
                <a:latin typeface="Open Sans"/>
              </a:rPr>
              <a:t>nseñar </a:t>
            </a:r>
            <a:r>
              <a:rPr lang="es-ES" sz="1600" dirty="0">
                <a:solidFill>
                  <a:schemeClr val="bg1">
                    <a:lumMod val="50000"/>
                  </a:schemeClr>
                </a:solidFill>
                <a:latin typeface="Open Sans"/>
              </a:rPr>
              <a:t>y alentar a los estudiantes a proporcionar afirmaciones positivas y específicas sobre el comportamiento acerca de los comportamientos de sus compañeros cambia el enfoque tanto del personal como de los niños, desde castigar los comportamientos inapropiados hasta reconocer los comportamientos </a:t>
            </a:r>
            <a:r>
              <a:rPr lang="es-ES" sz="1600" dirty="0" smtClean="0">
                <a:solidFill>
                  <a:schemeClr val="bg1">
                    <a:lumMod val="50000"/>
                  </a:schemeClr>
                </a:solidFill>
                <a:latin typeface="Open Sans"/>
              </a:rPr>
              <a:t>pro-sociales</a:t>
            </a:r>
            <a:endParaRPr lang="en-US" sz="1600" dirty="0">
              <a:solidFill>
                <a:schemeClr val="bg1">
                  <a:lumMod val="50000"/>
                </a:schemeClr>
              </a:solidFill>
              <a:latin typeface="Open Sans"/>
            </a:endParaRPr>
          </a:p>
        </p:txBody>
      </p:sp>
      <p:sp>
        <p:nvSpPr>
          <p:cNvPr id="3" name="Rectángulo 2"/>
          <p:cNvSpPr/>
          <p:nvPr/>
        </p:nvSpPr>
        <p:spPr>
          <a:xfrm>
            <a:off x="713166" y="153527"/>
            <a:ext cx="7452320" cy="523220"/>
          </a:xfrm>
          <a:prstGeom prst="rect">
            <a:avLst/>
          </a:prstGeom>
        </p:spPr>
        <p:txBody>
          <a:bodyPr wrap="square">
            <a:spAutoFit/>
          </a:bodyPr>
          <a:lstStyle/>
          <a:p>
            <a:r>
              <a:rPr lang="es-ES" sz="1400" dirty="0" smtClean="0">
                <a:solidFill>
                  <a:schemeClr val="bg1">
                    <a:lumMod val="50000"/>
                  </a:schemeClr>
                </a:solidFill>
                <a:latin typeface="Open Sans"/>
              </a:rPr>
              <a:t>Unidad </a:t>
            </a:r>
            <a:r>
              <a:rPr lang="es-ES" sz="1400" dirty="0">
                <a:solidFill>
                  <a:schemeClr val="bg1">
                    <a:lumMod val="50000"/>
                  </a:schemeClr>
                </a:solidFill>
                <a:latin typeface="Open Sans"/>
              </a:rPr>
              <a:t>2.2. Desarrollo de conductas positivas entre compañeros (en el entorno escolar y deportivo).</a:t>
            </a:r>
          </a:p>
        </p:txBody>
      </p:sp>
    </p:spTree>
    <p:extLst>
      <p:ext uri="{BB962C8B-B14F-4D97-AF65-F5344CB8AC3E}">
        <p14:creationId xmlns:p14="http://schemas.microsoft.com/office/powerpoint/2010/main" val="328698898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6" y="453132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46727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8194" name="Picture 2" descr="C:\TEA\P R O J E K T I\SAVE projekt_KIFST\kurikulumi\predavanja\bm\slike\peer relationsh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148" y="674799"/>
            <a:ext cx="5053704" cy="3656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3">
            <a:extLst>
              <a:ext uri="{FF2B5EF4-FFF2-40B4-BE49-F238E27FC236}">
                <a16:creationId xmlns:a16="http://schemas.microsoft.com/office/drawing/2014/main" id="{2AB5D1A3-B1E7-4421-B55E-5DBB46C18533}"/>
              </a:ext>
            </a:extLst>
          </p:cNvPr>
          <p:cNvSpPr txBox="1">
            <a:spLocks/>
          </p:cNvSpPr>
          <p:nvPr/>
        </p:nvSpPr>
        <p:spPr>
          <a:xfrm>
            <a:off x="1" y="1131591"/>
            <a:ext cx="2045148" cy="10801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r"/>
            <a:r>
              <a:rPr lang="hr-HR" dirty="0" smtClean="0"/>
              <a:t>.</a:t>
            </a:r>
          </a:p>
        </p:txBody>
      </p:sp>
      <p:sp>
        <p:nvSpPr>
          <p:cNvPr id="11" name="Subtitle 3">
            <a:extLst>
              <a:ext uri="{FF2B5EF4-FFF2-40B4-BE49-F238E27FC236}">
                <a16:creationId xmlns:a16="http://schemas.microsoft.com/office/drawing/2014/main" id="{2AB5D1A3-B1E7-4421-B55E-5DBB46C18533}"/>
              </a:ext>
            </a:extLst>
          </p:cNvPr>
          <p:cNvSpPr txBox="1">
            <a:spLocks/>
          </p:cNvSpPr>
          <p:nvPr/>
        </p:nvSpPr>
        <p:spPr>
          <a:xfrm>
            <a:off x="7236296" y="3075806"/>
            <a:ext cx="1721620" cy="1080119"/>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hr-HR" b="1" i="1" dirty="0" smtClean="0"/>
              <a:t>SOURCE</a:t>
            </a:r>
            <a:r>
              <a:rPr lang="hr-HR" b="1" i="1" dirty="0"/>
              <a:t>: </a:t>
            </a:r>
            <a:endParaRPr lang="hr-HR" b="1" i="1" dirty="0" smtClean="0"/>
          </a:p>
          <a:p>
            <a:pPr algn="l"/>
            <a:r>
              <a:rPr lang="hr-HR" dirty="0" smtClean="0"/>
              <a:t>adapted </a:t>
            </a:r>
            <a:r>
              <a:rPr lang="hr-HR" dirty="0"/>
              <a:t>from </a:t>
            </a:r>
            <a:r>
              <a:rPr lang="hr-HR" dirty="0" smtClean="0"/>
              <a:t>Olweus, 2001, cited by Rivara, Le Menestrel, 2016, 78 </a:t>
            </a:r>
          </a:p>
        </p:txBody>
      </p:sp>
      <p:sp>
        <p:nvSpPr>
          <p:cNvPr id="10" name="Subtitle 3">
            <a:extLst>
              <a:ext uri="{FF2B5EF4-FFF2-40B4-BE49-F238E27FC236}">
                <a16:creationId xmlns:a16="http://schemas.microsoft.com/office/drawing/2014/main" id="{2AB5D1A3-B1E7-4421-B55E-5DBB46C18533}"/>
              </a:ext>
            </a:extLst>
          </p:cNvPr>
          <p:cNvSpPr txBox="1">
            <a:spLocks/>
          </p:cNvSpPr>
          <p:nvPr/>
        </p:nvSpPr>
        <p:spPr>
          <a:xfrm>
            <a:off x="721152" y="123478"/>
            <a:ext cx="8027311"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500" dirty="0" smtClean="0"/>
          </a:p>
        </p:txBody>
      </p:sp>
      <p:sp>
        <p:nvSpPr>
          <p:cNvPr id="2" name="Rectángulo 1"/>
          <p:cNvSpPr/>
          <p:nvPr/>
        </p:nvSpPr>
        <p:spPr>
          <a:xfrm>
            <a:off x="-3591" y="1173931"/>
            <a:ext cx="1911295" cy="1569660"/>
          </a:xfrm>
          <a:prstGeom prst="rect">
            <a:avLst/>
          </a:prstGeom>
        </p:spPr>
        <p:txBody>
          <a:bodyPr wrap="square">
            <a:spAutoFit/>
          </a:bodyPr>
          <a:lstStyle/>
          <a:p>
            <a:r>
              <a:rPr lang="es-ES" sz="1600" dirty="0">
                <a:solidFill>
                  <a:schemeClr val="bg1">
                    <a:lumMod val="50000"/>
                  </a:schemeClr>
                </a:solidFill>
                <a:latin typeface="Open Sans"/>
              </a:rPr>
              <a:t>E</a:t>
            </a:r>
            <a:r>
              <a:rPr lang="es-ES" sz="1600" dirty="0" smtClean="0">
                <a:solidFill>
                  <a:schemeClr val="bg1">
                    <a:lumMod val="50000"/>
                  </a:schemeClr>
                </a:solidFill>
                <a:latin typeface="Open Sans"/>
              </a:rPr>
              <a:t>l </a:t>
            </a:r>
            <a:r>
              <a:rPr lang="es-ES" sz="1600" dirty="0">
                <a:solidFill>
                  <a:schemeClr val="bg1">
                    <a:lumMod val="50000"/>
                  </a:schemeClr>
                </a:solidFill>
                <a:latin typeface="Open Sans"/>
              </a:rPr>
              <a:t>Círculo </a:t>
            </a:r>
            <a:r>
              <a:rPr lang="es-ES" sz="1600" dirty="0" smtClean="0">
                <a:solidFill>
                  <a:schemeClr val="bg1">
                    <a:lumMod val="50000"/>
                  </a:schemeClr>
                </a:solidFill>
                <a:latin typeface="Open Sans"/>
              </a:rPr>
              <a:t>del </a:t>
            </a:r>
            <a:r>
              <a:rPr lang="es-ES" sz="1600" dirty="0" err="1">
                <a:solidFill>
                  <a:schemeClr val="bg1">
                    <a:lumMod val="50000"/>
                  </a:schemeClr>
                </a:solidFill>
                <a:latin typeface="Open Sans"/>
              </a:rPr>
              <a:t>Bullying</a:t>
            </a:r>
            <a:r>
              <a:rPr lang="es-ES" sz="1600" dirty="0">
                <a:solidFill>
                  <a:schemeClr val="bg1">
                    <a:lumMod val="50000"/>
                  </a:schemeClr>
                </a:solidFill>
                <a:latin typeface="Open Sans"/>
              </a:rPr>
              <a:t>: </a:t>
            </a:r>
            <a:r>
              <a:rPr lang="es-ES" sz="1600" dirty="0" smtClean="0">
                <a:solidFill>
                  <a:schemeClr val="bg1">
                    <a:lumMod val="50000"/>
                  </a:schemeClr>
                </a:solidFill>
                <a:latin typeface="Open Sans"/>
              </a:rPr>
              <a:t>modos </a:t>
            </a:r>
            <a:r>
              <a:rPr lang="es-ES" sz="1600" dirty="0">
                <a:solidFill>
                  <a:schemeClr val="bg1">
                    <a:lumMod val="50000"/>
                  </a:schemeClr>
                </a:solidFill>
                <a:latin typeface="Open Sans"/>
              </a:rPr>
              <a:t>de </a:t>
            </a:r>
            <a:r>
              <a:rPr lang="es-ES" sz="1600" dirty="0" smtClean="0">
                <a:solidFill>
                  <a:schemeClr val="bg1">
                    <a:lumMod val="50000"/>
                  </a:schemeClr>
                </a:solidFill>
                <a:latin typeface="Open Sans"/>
              </a:rPr>
              <a:t>reacción/roles </a:t>
            </a:r>
            <a:r>
              <a:rPr lang="es-ES" sz="1600" dirty="0">
                <a:solidFill>
                  <a:schemeClr val="bg1">
                    <a:lumMod val="50000"/>
                  </a:schemeClr>
                </a:solidFill>
                <a:latin typeface="Open Sans"/>
              </a:rPr>
              <a:t>de los estudiantes en una situación de </a:t>
            </a:r>
            <a:r>
              <a:rPr lang="es-ES" sz="1600" dirty="0" err="1">
                <a:solidFill>
                  <a:schemeClr val="bg1">
                    <a:lumMod val="50000"/>
                  </a:schemeClr>
                </a:solidFill>
                <a:latin typeface="Open Sans"/>
              </a:rPr>
              <a:t>bullying</a:t>
            </a:r>
            <a:r>
              <a:rPr lang="es-ES" sz="1600" dirty="0">
                <a:solidFill>
                  <a:schemeClr val="bg1">
                    <a:lumMod val="50000"/>
                  </a:schemeClr>
                </a:solidFill>
                <a:latin typeface="Open Sans"/>
              </a:rPr>
              <a:t> agudo</a:t>
            </a:r>
          </a:p>
        </p:txBody>
      </p:sp>
      <p:sp>
        <p:nvSpPr>
          <p:cNvPr id="3" name="Rectángulo 2"/>
          <p:cNvSpPr/>
          <p:nvPr/>
        </p:nvSpPr>
        <p:spPr>
          <a:xfrm>
            <a:off x="721152" y="159568"/>
            <a:ext cx="7595264" cy="523220"/>
          </a:xfrm>
          <a:prstGeom prst="rect">
            <a:avLst/>
          </a:prstGeom>
        </p:spPr>
        <p:txBody>
          <a:bodyPr wrap="square">
            <a:spAutoFit/>
          </a:bodyPr>
          <a:lstStyle/>
          <a:p>
            <a:r>
              <a:rPr lang="es-ES" sz="1400" dirty="0">
                <a:solidFill>
                  <a:schemeClr val="bg1">
                    <a:lumMod val="50000"/>
                  </a:schemeClr>
                </a:solidFill>
                <a:latin typeface="Open Sans"/>
              </a:rPr>
              <a:t>U</a:t>
            </a:r>
            <a:r>
              <a:rPr lang="es-ES" sz="1400" dirty="0" smtClean="0">
                <a:solidFill>
                  <a:schemeClr val="bg1">
                    <a:lumMod val="50000"/>
                  </a:schemeClr>
                </a:solidFill>
                <a:latin typeface="Open Sans"/>
              </a:rPr>
              <a:t>nidad </a:t>
            </a:r>
            <a:r>
              <a:rPr lang="es-ES" sz="1400" dirty="0">
                <a:solidFill>
                  <a:schemeClr val="bg1">
                    <a:lumMod val="50000"/>
                  </a:schemeClr>
                </a:solidFill>
                <a:latin typeface="Open Sans"/>
              </a:rPr>
              <a:t>2.2. Desarrollo de conductas positivas entre compañeros (en el entorno escolar y deportivo).</a:t>
            </a:r>
          </a:p>
        </p:txBody>
      </p:sp>
    </p:spTree>
    <p:extLst>
      <p:ext uri="{BB962C8B-B14F-4D97-AF65-F5344CB8AC3E}">
        <p14:creationId xmlns:p14="http://schemas.microsoft.com/office/powerpoint/2010/main" val="419744083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4781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7" y="444781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1475656" y="987574"/>
            <a:ext cx="5976664" cy="30630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hr-HR" sz="1800" b="1" dirty="0">
                <a:solidFill>
                  <a:schemeClr val="bg1">
                    <a:lumMod val="50000"/>
                  </a:schemeClr>
                </a:solidFill>
              </a:rPr>
              <a:t>Relación entre </a:t>
            </a:r>
            <a:r>
              <a:rPr lang="hr-HR" sz="1800" b="1" dirty="0" smtClean="0">
                <a:solidFill>
                  <a:schemeClr val="bg1">
                    <a:lumMod val="50000"/>
                  </a:schemeClr>
                </a:solidFill>
              </a:rPr>
              <a:t>iguales</a:t>
            </a:r>
            <a:endParaRPr lang="es-ES" sz="1800" b="1" dirty="0" smtClean="0">
              <a:solidFill>
                <a:schemeClr val="bg1">
                  <a:lumMod val="50000"/>
                </a:schemeClr>
              </a:solidFill>
            </a:endParaRPr>
          </a:p>
          <a:p>
            <a:endParaRPr lang="es-ES" sz="1800" dirty="0" smtClean="0"/>
          </a:p>
          <a:p>
            <a:pPr marL="285750" indent="-285750" algn="just">
              <a:buFont typeface="Wingdings" panose="05000000000000000000" pitchFamily="2" charset="2"/>
              <a:buChar char="§"/>
            </a:pPr>
            <a:r>
              <a:rPr lang="es-ES" sz="1600" dirty="0"/>
              <a:t>Los amigos como factores protectores.</a:t>
            </a:r>
          </a:p>
          <a:p>
            <a:pPr marL="285750" indent="-285750" algn="just">
              <a:buFont typeface="Wingdings" panose="05000000000000000000" pitchFamily="2" charset="2"/>
              <a:buChar char="§"/>
            </a:pPr>
            <a:r>
              <a:rPr lang="es-ES" sz="1600" dirty="0"/>
              <a:t>Las amistades son muy importantes para el desarrollo de los niños: hacen posible que los niños adquieran habilidades sociales básicas (Hawkins, </a:t>
            </a:r>
            <a:r>
              <a:rPr lang="es-ES" sz="1600" dirty="0" err="1"/>
              <a:t>Nabors</a:t>
            </a:r>
            <a:r>
              <a:rPr lang="es-ES" sz="1600" dirty="0"/>
              <a:t>, 2018).</a:t>
            </a:r>
          </a:p>
          <a:p>
            <a:pPr marL="285750" indent="-285750" algn="just">
              <a:buFont typeface="Wingdings" panose="05000000000000000000" pitchFamily="2" charset="2"/>
              <a:buChar char="§"/>
            </a:pPr>
            <a:r>
              <a:rPr lang="es-ES" sz="1600" dirty="0"/>
              <a:t>Tener una mejor amistad de alta calidad podría funcionar en diferentes capacidades para proteger a los niños de convertirse en objetivos de acoso escolar.</a:t>
            </a:r>
            <a:endParaRPr lang="hr-HR" sz="1600" dirty="0" smtClean="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21152" y="123478"/>
            <a:ext cx="8099319" cy="648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500" dirty="0" smtClean="0"/>
          </a:p>
        </p:txBody>
      </p:sp>
      <p:sp>
        <p:nvSpPr>
          <p:cNvPr id="2" name="Rectángulo 1"/>
          <p:cNvSpPr/>
          <p:nvPr/>
        </p:nvSpPr>
        <p:spPr>
          <a:xfrm>
            <a:off x="721152" y="136352"/>
            <a:ext cx="7019200" cy="523220"/>
          </a:xfrm>
          <a:prstGeom prst="rect">
            <a:avLst/>
          </a:prstGeom>
        </p:spPr>
        <p:txBody>
          <a:bodyPr wrap="square">
            <a:spAutoFit/>
          </a:bodyPr>
          <a:lstStyle/>
          <a:p>
            <a:r>
              <a:rPr lang="es-ES" sz="1400" dirty="0" smtClean="0">
                <a:solidFill>
                  <a:schemeClr val="bg1">
                    <a:lumMod val="50000"/>
                  </a:schemeClr>
                </a:solidFill>
                <a:latin typeface="Open Sans"/>
              </a:rPr>
              <a:t>Unidad </a:t>
            </a:r>
            <a:r>
              <a:rPr lang="es-ES" sz="1400" dirty="0">
                <a:solidFill>
                  <a:schemeClr val="bg1">
                    <a:lumMod val="50000"/>
                  </a:schemeClr>
                </a:solidFill>
                <a:latin typeface="Open Sans"/>
              </a:rPr>
              <a:t>2.2. Desarrollo de conductas positivas entre compañeros (en el entorno escolar y deportivo).</a:t>
            </a:r>
          </a:p>
        </p:txBody>
      </p:sp>
    </p:spTree>
    <p:extLst>
      <p:ext uri="{BB962C8B-B14F-4D97-AF65-F5344CB8AC3E}">
        <p14:creationId xmlns:p14="http://schemas.microsoft.com/office/powerpoint/2010/main" val="10811731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969E57E-D235-4830-ADA6-993A0199924A}"/>
              </a:ext>
            </a:extLst>
          </p:cNvPr>
          <p:cNvSpPr>
            <a:spLocks noGrp="1"/>
          </p:cNvSpPr>
          <p:nvPr>
            <p:ph type="subTitle" idx="1"/>
          </p:nvPr>
        </p:nvSpPr>
        <p:spPr>
          <a:xfrm>
            <a:off x="684213" y="203200"/>
            <a:ext cx="8351837" cy="360363"/>
          </a:xfrm>
        </p:spPr>
        <p:txBody>
          <a:bodyPr rtlCol="0">
            <a:noAutofit/>
          </a:bodyPr>
          <a:lstStyle/>
          <a:p>
            <a:pPr algn="l">
              <a:defRPr/>
            </a:pPr>
            <a:r>
              <a:rPr lang="es-ES" sz="1400" dirty="0"/>
              <a:t>Unidad 2. El concepto de respeto y prejuicio después de un episodio violento / exclusivo</a:t>
            </a:r>
            <a:r>
              <a:rPr lang="es-ES" sz="1500" b="1" dirty="0"/>
              <a:t>.</a:t>
            </a:r>
            <a:endParaRPr lang="lt-LT" sz="1500" b="1" dirty="0" smtClean="0"/>
          </a:p>
          <a:p>
            <a:pPr eaLnBrk="1" hangingPunct="1">
              <a:defRPr/>
            </a:pPr>
            <a:endParaRPr lang="en-US" altLang="en-US" sz="1400" dirty="0">
              <a:solidFill>
                <a:schemeClr val="tx1">
                  <a:lumMod val="50000"/>
                  <a:lumOff val="50000"/>
                </a:schemeClr>
              </a:solidFill>
              <a:latin typeface="Open Sans"/>
              <a:ea typeface="Open Sans"/>
              <a:cs typeface="Open Sans"/>
            </a:endParaRPr>
          </a:p>
          <a:p>
            <a:pPr eaLnBrk="1" fontAlgn="auto" hangingPunct="1">
              <a:spcAft>
                <a:spcPts val="0"/>
              </a:spcAft>
              <a:defRPr/>
            </a:pPr>
            <a:endParaRPr lang="lt-LT" sz="1400" dirty="0"/>
          </a:p>
          <a:p>
            <a:pPr eaLnBrk="1" fontAlgn="auto" hangingPunct="1">
              <a:spcAft>
                <a:spcPts val="0"/>
              </a:spcAft>
              <a:defRPr/>
            </a:pPr>
            <a:endParaRPr lang="en-US" sz="1400" dirty="0"/>
          </a:p>
        </p:txBody>
      </p:sp>
      <p:pic>
        <p:nvPicPr>
          <p:cNvPr id="43011" name="Picture 4" descr="C:\Users\Alex\Desktop\Loghi progetto\Erasmus+\eu_flag_co_funded_vect_pos_[cmyk]_right-[Convertito].png"/>
          <p:cNvPicPr>
            <a:picLocks noChangeAspect="1" noChangeArrowheads="1"/>
          </p:cNvPicPr>
          <p:nvPr/>
        </p:nvPicPr>
        <p:blipFill>
          <a:blip r:embed="rId2" cstate="print"/>
          <a:srcRect/>
          <a:stretch>
            <a:fillRect/>
          </a:stretch>
        </p:blipFill>
        <p:spPr bwMode="auto">
          <a:xfrm>
            <a:off x="395536" y="4442718"/>
            <a:ext cx="1906587" cy="544513"/>
          </a:xfrm>
          <a:prstGeom prst="rect">
            <a:avLst/>
          </a:prstGeom>
          <a:noFill/>
          <a:ln w="9525">
            <a:noFill/>
            <a:miter lim="800000"/>
            <a:headEnd/>
            <a:tailEnd/>
          </a:ln>
        </p:spPr>
      </p:pic>
      <p:sp>
        <p:nvSpPr>
          <p:cNvPr id="7" name="CasellaDiTesto 4">
            <a:extLst>
              <a:ext uri="{FF2B5EF4-FFF2-40B4-BE49-F238E27FC236}">
                <a16:creationId xmlns:a16="http://schemas.microsoft.com/office/drawing/2014/main" id="{5BA2D83B-E34E-42B4-9917-DD453E283EE5}"/>
              </a:ext>
            </a:extLst>
          </p:cNvPr>
          <p:cNvSpPr txBox="1"/>
          <p:nvPr/>
        </p:nvSpPr>
        <p:spPr>
          <a:xfrm>
            <a:off x="2483768" y="4442718"/>
            <a:ext cx="6335712" cy="609600"/>
          </a:xfrm>
          <a:prstGeom prst="rect">
            <a:avLst/>
          </a:prstGeom>
          <a:noFill/>
        </p:spPr>
        <p:txBody>
          <a:bodyPr>
            <a:spAutoFit/>
          </a:bodyPr>
          <a:lstStyle/>
          <a:p>
            <a:pPr eaLnBrk="1" fontAlgn="auto" hangingPunct="1">
              <a:spcBef>
                <a:spcPts val="0"/>
              </a:spcBef>
              <a:spcAft>
                <a:spcPts val="0"/>
              </a:spcAft>
              <a:defRPr/>
            </a:pPr>
            <a:r>
              <a:rPr lang="en-US" sz="1000" dirty="0">
                <a:solidFill>
                  <a:schemeClr val="bg1">
                    <a:lumMod val="50000"/>
                  </a:schemeClr>
                </a:solidFill>
                <a:latin typeface="Arial Narrow" pitchFamily="34" charset="0"/>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cs typeface="+mn-cs"/>
            </a:endParaRPr>
          </a:p>
        </p:txBody>
      </p:sp>
      <p:sp>
        <p:nvSpPr>
          <p:cNvPr id="43013" name="Subtitle 3"/>
          <p:cNvSpPr txBox="1">
            <a:spLocks/>
          </p:cNvSpPr>
          <p:nvPr/>
        </p:nvSpPr>
        <p:spPr bwMode="auto">
          <a:xfrm>
            <a:off x="1348829" y="730250"/>
            <a:ext cx="6400800" cy="609600"/>
          </a:xfrm>
          <a:prstGeom prst="rect">
            <a:avLst/>
          </a:prstGeom>
          <a:noFill/>
          <a:ln w="9525">
            <a:noFill/>
            <a:miter lim="800000"/>
            <a:headEnd/>
            <a:tailEnd/>
          </a:ln>
        </p:spPr>
        <p:txBody>
          <a:bodyPr/>
          <a:lstStyle/>
          <a:p>
            <a:pPr algn="ctr">
              <a:spcBef>
                <a:spcPct val="20000"/>
              </a:spcBef>
            </a:pPr>
            <a:r>
              <a:rPr lang="es-ES" altLang="en-US" b="1" dirty="0">
                <a:solidFill>
                  <a:schemeClr val="bg1">
                    <a:lumMod val="50000"/>
                  </a:schemeClr>
                </a:solidFill>
                <a:latin typeface="Open Sans"/>
                <a:ea typeface="Open Sans"/>
                <a:cs typeface="Open Sans"/>
              </a:rPr>
              <a:t>Sección de </a:t>
            </a:r>
            <a:r>
              <a:rPr lang="es-ES" altLang="en-US" b="1" dirty="0" smtClean="0">
                <a:solidFill>
                  <a:schemeClr val="bg1">
                    <a:lumMod val="50000"/>
                  </a:schemeClr>
                </a:solidFill>
                <a:latin typeface="Open Sans"/>
                <a:ea typeface="Open Sans"/>
                <a:cs typeface="Open Sans"/>
              </a:rPr>
              <a:t>conocimiento/Tareas </a:t>
            </a:r>
            <a:r>
              <a:rPr lang="es-ES" altLang="en-US" b="1" dirty="0">
                <a:solidFill>
                  <a:schemeClr val="bg1">
                    <a:lumMod val="50000"/>
                  </a:schemeClr>
                </a:solidFill>
                <a:latin typeface="Open Sans"/>
                <a:ea typeface="Open Sans"/>
                <a:cs typeface="Open Sans"/>
              </a:rPr>
              <a:t>de estudio</a:t>
            </a:r>
            <a:r>
              <a:rPr lang="es-ES" altLang="en-US" sz="2400" dirty="0">
                <a:solidFill>
                  <a:srgbClr val="898989"/>
                </a:solidFill>
                <a:latin typeface="Open Sans"/>
                <a:ea typeface="Open Sans"/>
                <a:cs typeface="Open Sans"/>
              </a:rPr>
              <a:t>.</a:t>
            </a:r>
            <a:endParaRPr lang="en-US" altLang="en-US" sz="2400" dirty="0">
              <a:solidFill>
                <a:srgbClr val="898989"/>
              </a:solidFill>
              <a:latin typeface="Open Sans"/>
              <a:ea typeface="Open Sans"/>
              <a:cs typeface="Open Sans"/>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1475656" y="1339850"/>
            <a:ext cx="5942285" cy="26552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s-ES" sz="1600" dirty="0"/>
              <a:t>D</a:t>
            </a:r>
            <a:r>
              <a:rPr lang="es-ES" sz="1600" dirty="0" smtClean="0"/>
              <a:t>ivide </a:t>
            </a:r>
            <a:r>
              <a:rPr lang="es-ES" sz="1600" dirty="0"/>
              <a:t>en grupos de 5 y contesta las siguientes </a:t>
            </a:r>
            <a:r>
              <a:rPr lang="es-ES" sz="1600" dirty="0" smtClean="0"/>
              <a:t>preguntas:</a:t>
            </a:r>
            <a:endParaRPr lang="hr-HR" sz="1600" dirty="0" smtClean="0"/>
          </a:p>
          <a:p>
            <a:pPr marL="342900" indent="-342900" algn="just">
              <a:buAutoNum type="arabicPeriod"/>
            </a:pPr>
            <a:endParaRPr lang="hr-HR" sz="1600" dirty="0"/>
          </a:p>
          <a:p>
            <a:pPr marL="342900" indent="-342900" algn="just">
              <a:buAutoNum type="arabicPeriod"/>
            </a:pPr>
            <a:r>
              <a:rPr lang="es-ES" sz="1600" dirty="0"/>
              <a:t>Cuáles son los principales tipos de agresión?</a:t>
            </a:r>
          </a:p>
          <a:p>
            <a:pPr marL="342900" indent="-342900" algn="just">
              <a:buAutoNum type="arabicPeriod"/>
            </a:pPr>
            <a:r>
              <a:rPr lang="es-ES" sz="1600" dirty="0" smtClean="0"/>
              <a:t>Cuál </a:t>
            </a:r>
            <a:r>
              <a:rPr lang="es-ES" sz="1600" dirty="0"/>
              <a:t>es la manera de desarrollar comportamientos positivos?</a:t>
            </a:r>
          </a:p>
          <a:p>
            <a:pPr marL="342900" indent="-342900" algn="just">
              <a:buAutoNum type="arabicPeriod"/>
            </a:pPr>
            <a:r>
              <a:rPr lang="es-ES" sz="1600" dirty="0" smtClean="0"/>
              <a:t>Por </a:t>
            </a:r>
            <a:r>
              <a:rPr lang="es-ES" sz="1600" dirty="0"/>
              <a:t>qué es importante la relación entre pares?</a:t>
            </a:r>
          </a:p>
          <a:p>
            <a:pPr marL="342900" indent="-342900" algn="just">
              <a:buAutoNum type="arabicPeriod"/>
            </a:pPr>
            <a:r>
              <a:rPr lang="es-ES" sz="1600" dirty="0"/>
              <a:t>Proporcione un ejemplo de un comportamiento agresivo entre sus grupos deportivos y discuta dentro de los grupos la posible manera de lidiar con estas situaciones.</a:t>
            </a:r>
            <a:endParaRPr lang="hr-HR" sz="1600" dirty="0" smtClean="0"/>
          </a:p>
        </p:txBody>
      </p:sp>
    </p:spTree>
    <p:extLst>
      <p:ext uri="{BB962C8B-B14F-4D97-AF65-F5344CB8AC3E}">
        <p14:creationId xmlns:p14="http://schemas.microsoft.com/office/powerpoint/2010/main" val="153005262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702788" y="3507854"/>
            <a:ext cx="7772400" cy="355600"/>
          </a:xfrm>
        </p:spPr>
        <p:txBody>
          <a:bodyPr/>
          <a:lstStyle/>
          <a:p>
            <a:pPr>
              <a:defRPr/>
            </a:pP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lt-LT" sz="1600" dirty="0" smtClean="0"/>
              <a:t/>
            </a:r>
            <a:br>
              <a:rPr lang="lt-LT" sz="1600" dirty="0" smtClean="0"/>
            </a:br>
            <a:r>
              <a:rPr lang="en-US" sz="1600" dirty="0"/>
              <a:t/>
            </a:r>
            <a:br>
              <a:rPr lang="en-US" sz="1600" dirty="0"/>
            </a:br>
            <a:r>
              <a:rPr lang="es-ES" sz="1600" dirty="0"/>
              <a:t>FIN DE LA UNIDAD 2</a:t>
            </a:r>
            <a:endParaRPr lang="en-US" sz="1600" dirty="0"/>
          </a:p>
        </p:txBody>
      </p:sp>
      <p:sp>
        <p:nvSpPr>
          <p:cNvPr id="3" name="Title 1">
            <a:extLst>
              <a:ext uri="{FF2B5EF4-FFF2-40B4-BE49-F238E27FC236}">
                <a16:creationId xmlns:a16="http://schemas.microsoft.com/office/drawing/2014/main"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683568" y="4965700"/>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smtClean="0"/>
              <a:t/>
            </a:r>
            <a:br>
              <a:rPr lang="hr-HR" dirty="0" smtClean="0"/>
            </a:br>
            <a:r>
              <a:rPr lang="hr-HR" dirty="0" smtClean="0"/>
              <a:t/>
            </a:r>
            <a:br>
              <a:rPr lang="hr-HR" dirty="0" smtClean="0"/>
            </a:br>
            <a:r>
              <a:rPr lang="lt-LT" sz="1800" dirty="0" smtClean="0"/>
              <a:t/>
            </a:r>
            <a:br>
              <a:rPr lang="lt-LT" sz="1800" dirty="0" smtClean="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
        <p:nvSpPr>
          <p:cNvPr id="4" name="Rectángulo 3"/>
          <p:cNvSpPr/>
          <p:nvPr/>
        </p:nvSpPr>
        <p:spPr>
          <a:xfrm>
            <a:off x="1509428" y="3435846"/>
            <a:ext cx="6120680" cy="830997"/>
          </a:xfrm>
          <a:prstGeom prst="rect">
            <a:avLst/>
          </a:prstGeom>
        </p:spPr>
        <p:txBody>
          <a:bodyPr wrap="square">
            <a:spAutoFit/>
          </a:bodyPr>
          <a:lstStyle/>
          <a:p>
            <a:r>
              <a:rPr lang="es-ES" sz="1600" b="1" dirty="0">
                <a:solidFill>
                  <a:schemeClr val="bg1">
                    <a:lumMod val="50000"/>
                  </a:schemeClr>
                </a:solidFill>
                <a:latin typeface="Open Sans"/>
              </a:rPr>
              <a:t>Unidad 3. </a:t>
            </a:r>
            <a:endParaRPr lang="es-ES" sz="1600" b="1" dirty="0" smtClean="0">
              <a:solidFill>
                <a:schemeClr val="bg1">
                  <a:lumMod val="50000"/>
                </a:schemeClr>
              </a:solidFill>
              <a:latin typeface="Open Sans"/>
            </a:endParaRPr>
          </a:p>
          <a:p>
            <a:r>
              <a:rPr lang="es-ES" sz="1600" dirty="0" smtClean="0">
                <a:solidFill>
                  <a:schemeClr val="bg1">
                    <a:lumMod val="50000"/>
                  </a:schemeClr>
                </a:solidFill>
                <a:latin typeface="Open Sans"/>
              </a:rPr>
              <a:t>Respuestas </a:t>
            </a:r>
            <a:r>
              <a:rPr lang="es-ES" sz="1600" dirty="0">
                <a:solidFill>
                  <a:schemeClr val="bg1">
                    <a:lumMod val="50000"/>
                  </a:schemeClr>
                </a:solidFill>
                <a:latin typeface="Open Sans"/>
              </a:rPr>
              <a:t>emocionales grupales, comunicación grupal después de la violencia.</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95486"/>
            <a:ext cx="7226249" cy="288032"/>
          </a:xfrm>
        </p:spPr>
        <p:txBody>
          <a:bodyPr>
            <a:normAutofit fontScale="55000" lnSpcReduction="20000"/>
          </a:bodyPr>
          <a:lstStyle/>
          <a:p>
            <a:pPr algn="l"/>
            <a:r>
              <a:rPr lang="es-ES" dirty="0"/>
              <a:t>Unidad 3. Respuestas emocionales grupales, comunicación grupal después de la violencia.</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id="{A96D0E6D-E0FB-46EC-9E78-FCE19977F902}"/>
              </a:ext>
            </a:extLst>
          </p:cNvPr>
          <p:cNvSpPr txBox="1">
            <a:spLocks/>
          </p:cNvSpPr>
          <p:nvPr/>
        </p:nvSpPr>
        <p:spPr>
          <a:xfrm>
            <a:off x="1043608" y="915566"/>
            <a:ext cx="6990368" cy="30963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sz="1800" b="1" dirty="0" smtClean="0">
                <a:solidFill>
                  <a:schemeClr val="bg1">
                    <a:lumMod val="50000"/>
                  </a:schemeClr>
                </a:solidFill>
              </a:rPr>
              <a:t>Conten</a:t>
            </a:r>
            <a:r>
              <a:rPr lang="es-ES" sz="1800" b="1" dirty="0" smtClean="0">
                <a:solidFill>
                  <a:schemeClr val="bg1">
                    <a:lumMod val="50000"/>
                  </a:schemeClr>
                </a:solidFill>
              </a:rPr>
              <a:t>ido</a:t>
            </a:r>
          </a:p>
          <a:p>
            <a:pPr marL="457200" indent="-457200"/>
            <a:endParaRPr lang="hr-HR" sz="1800" b="1" dirty="0" smtClean="0">
              <a:solidFill>
                <a:schemeClr val="bg1">
                  <a:lumMod val="50000"/>
                </a:schemeClr>
              </a:solidFill>
            </a:endParaRPr>
          </a:p>
          <a:p>
            <a:pPr marL="457200" indent="-457200" algn="l"/>
            <a:r>
              <a:rPr lang="es-ES" sz="1600" b="1" dirty="0">
                <a:solidFill>
                  <a:schemeClr val="bg1">
                    <a:lumMod val="50000"/>
                  </a:schemeClr>
                </a:solidFill>
              </a:rPr>
              <a:t>Unidad </a:t>
            </a:r>
            <a:r>
              <a:rPr lang="es-ES" sz="1600" b="1" dirty="0" smtClean="0">
                <a:solidFill>
                  <a:schemeClr val="bg1">
                    <a:lumMod val="50000"/>
                  </a:schemeClr>
                </a:solidFill>
              </a:rPr>
              <a:t>3.1</a:t>
            </a:r>
          </a:p>
          <a:p>
            <a:pPr marL="457200" indent="-457200" algn="just"/>
            <a:r>
              <a:rPr lang="es-ES" sz="1600" b="1" dirty="0" smtClean="0">
                <a:solidFill>
                  <a:schemeClr val="bg1">
                    <a:lumMod val="50000"/>
                  </a:schemeClr>
                </a:solidFill>
              </a:rPr>
              <a:t>Definición </a:t>
            </a:r>
            <a:r>
              <a:rPr lang="es-ES" sz="1600" b="1" dirty="0">
                <a:solidFill>
                  <a:schemeClr val="bg1">
                    <a:lumMod val="50000"/>
                  </a:schemeClr>
                </a:solidFill>
              </a:rPr>
              <a:t>de las emociones y la importancia del grupo.</a:t>
            </a:r>
          </a:p>
          <a:p>
            <a:pPr marL="457200" indent="-457200" algn="just"/>
            <a:r>
              <a:rPr lang="es-ES" sz="1600" b="1" dirty="0">
                <a:solidFill>
                  <a:schemeClr val="bg1">
                    <a:lumMod val="50000"/>
                  </a:schemeClr>
                </a:solidFill>
              </a:rPr>
              <a:t>Comunicación después de un episodio </a:t>
            </a:r>
            <a:r>
              <a:rPr lang="es-ES" sz="1600" b="1" dirty="0" smtClean="0">
                <a:solidFill>
                  <a:schemeClr val="bg1">
                    <a:lumMod val="50000"/>
                  </a:schemeClr>
                </a:solidFill>
              </a:rPr>
              <a:t>violento/exclusivo</a:t>
            </a:r>
            <a:r>
              <a:rPr lang="es-ES" sz="1600" b="1" dirty="0">
                <a:solidFill>
                  <a:schemeClr val="bg1">
                    <a:lumMod val="50000"/>
                  </a:schemeClr>
                </a:solidFill>
              </a:rPr>
              <a:t>.</a:t>
            </a:r>
          </a:p>
          <a:p>
            <a:pPr marL="457200" indent="-457200" algn="l"/>
            <a:endParaRPr lang="es-ES" sz="1600" b="1" dirty="0">
              <a:solidFill>
                <a:schemeClr val="bg1">
                  <a:lumMod val="50000"/>
                </a:schemeClr>
              </a:solidFill>
            </a:endParaRPr>
          </a:p>
          <a:p>
            <a:pPr marL="457200" indent="-457200" algn="l"/>
            <a:r>
              <a:rPr lang="es-ES" sz="1600" b="1" dirty="0">
                <a:solidFill>
                  <a:schemeClr val="bg1">
                    <a:lumMod val="50000"/>
                  </a:schemeClr>
                </a:solidFill>
              </a:rPr>
              <a:t>Unidad </a:t>
            </a:r>
            <a:r>
              <a:rPr lang="es-ES" sz="1600" b="1" dirty="0" smtClean="0">
                <a:solidFill>
                  <a:schemeClr val="bg1">
                    <a:lumMod val="50000"/>
                  </a:schemeClr>
                </a:solidFill>
              </a:rPr>
              <a:t>3.2</a:t>
            </a:r>
          </a:p>
          <a:p>
            <a:pPr marL="457200" indent="-457200" algn="just"/>
            <a:r>
              <a:rPr lang="es-ES" sz="1600" b="1" dirty="0" smtClean="0">
                <a:solidFill>
                  <a:schemeClr val="bg1">
                    <a:lumMod val="50000"/>
                  </a:schemeClr>
                </a:solidFill>
              </a:rPr>
              <a:t>GBG </a:t>
            </a:r>
            <a:r>
              <a:rPr lang="en-US" sz="1600" b="1" dirty="0"/>
              <a:t>(</a:t>
            </a:r>
            <a:r>
              <a:rPr lang="en-US" sz="1600" b="1" dirty="0" err="1"/>
              <a:t>Buen</a:t>
            </a:r>
            <a:r>
              <a:rPr lang="en-US" sz="1600" b="1" dirty="0"/>
              <a:t> </a:t>
            </a:r>
            <a:r>
              <a:rPr lang="en-US" sz="1600" b="1" dirty="0" err="1"/>
              <a:t>Ambiente</a:t>
            </a:r>
            <a:r>
              <a:rPr lang="en-US" sz="1600" b="1" dirty="0"/>
              <a:t> de </a:t>
            </a:r>
            <a:r>
              <a:rPr lang="en-US" sz="1600" b="1" dirty="0" err="1" smtClean="0"/>
              <a:t>Juego</a:t>
            </a:r>
            <a:r>
              <a:rPr lang="en-US" sz="1600" b="1" dirty="0" smtClean="0"/>
              <a:t>)</a:t>
            </a:r>
            <a:r>
              <a:rPr lang="es-ES" sz="1600" b="1" dirty="0" smtClean="0">
                <a:solidFill>
                  <a:schemeClr val="bg1">
                    <a:lumMod val="50000"/>
                  </a:schemeClr>
                </a:solidFill>
              </a:rPr>
              <a:t> </a:t>
            </a:r>
            <a:r>
              <a:rPr lang="es-ES" sz="1600" b="1" dirty="0">
                <a:solidFill>
                  <a:schemeClr val="bg1">
                    <a:lumMod val="50000"/>
                  </a:schemeClr>
                </a:solidFill>
              </a:rPr>
              <a:t>y los informes de pares positivos como un juego y </a:t>
            </a:r>
            <a:r>
              <a:rPr lang="es-ES" sz="1600" b="1" dirty="0" smtClean="0">
                <a:solidFill>
                  <a:schemeClr val="bg1">
                    <a:lumMod val="50000"/>
                  </a:schemeClr>
                </a:solidFill>
              </a:rPr>
              <a:t>métodos basados </a:t>
            </a:r>
            <a:r>
              <a:rPr lang="es-ES" sz="1600" b="1" dirty="0">
                <a:solidFill>
                  <a:schemeClr val="bg1">
                    <a:lumMod val="50000"/>
                  </a:schemeClr>
                </a:solidFill>
              </a:rPr>
              <a:t>en juegos para promover la capacidad social y emocional de los </a:t>
            </a:r>
            <a:r>
              <a:rPr lang="es-ES" sz="1600" b="1" dirty="0" smtClean="0">
                <a:solidFill>
                  <a:schemeClr val="bg1">
                    <a:lumMod val="50000"/>
                  </a:schemeClr>
                </a:solidFill>
              </a:rPr>
              <a:t>niños desarrollo</a:t>
            </a:r>
            <a:endParaRPr lang="hr-HR" sz="1600" b="1" dirty="0" smtClean="0">
              <a:solidFill>
                <a:schemeClr val="bg1">
                  <a:lumMod val="50000"/>
                </a:schemeClr>
              </a:solidFill>
            </a:endParaRPr>
          </a:p>
        </p:txBody>
      </p:sp>
    </p:spTree>
    <p:extLst>
      <p:ext uri="{BB962C8B-B14F-4D97-AF65-F5344CB8AC3E}">
        <p14:creationId xmlns:p14="http://schemas.microsoft.com/office/powerpoint/2010/main" val="16640722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35315"/>
            <a:ext cx="7704856" cy="609399"/>
          </a:xfrm>
        </p:spPr>
        <p:txBody>
          <a:bodyPr>
            <a:normAutofit/>
          </a:bodyPr>
          <a:lstStyle/>
          <a:p>
            <a:pPr algn="l"/>
            <a:r>
              <a:rPr lang="es-ES" sz="1400" dirty="0" smtClean="0"/>
              <a:t>Unidad </a:t>
            </a:r>
            <a:r>
              <a:rPr lang="es-ES" sz="1400" dirty="0"/>
              <a:t>3.1. Definición de emociones y la importancia de la comunicación grupal después de un episodio violento / exclusivo</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54637"/>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374367" y="445825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683568" y="1131590"/>
            <a:ext cx="7962108" cy="29397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endParaRPr lang="en-US" sz="2300" dirty="0"/>
          </a:p>
        </p:txBody>
      </p:sp>
      <p:sp>
        <p:nvSpPr>
          <p:cNvPr id="2" name="Rectángulo 1"/>
          <p:cNvSpPr/>
          <p:nvPr/>
        </p:nvSpPr>
        <p:spPr>
          <a:xfrm>
            <a:off x="1632857" y="969102"/>
            <a:ext cx="5387415" cy="3354765"/>
          </a:xfrm>
          <a:prstGeom prst="rect">
            <a:avLst/>
          </a:prstGeom>
        </p:spPr>
        <p:txBody>
          <a:bodyPr wrap="square">
            <a:spAutoFit/>
          </a:bodyPr>
          <a:lstStyle/>
          <a:p>
            <a:pPr algn="ctr"/>
            <a:r>
              <a:rPr lang="es-ES" b="1" dirty="0" smtClean="0">
                <a:solidFill>
                  <a:schemeClr val="bg1">
                    <a:lumMod val="50000"/>
                  </a:schemeClr>
                </a:solidFill>
                <a:latin typeface="Open Sans"/>
              </a:rPr>
              <a:t>Emociones</a:t>
            </a:r>
            <a:endParaRPr lang="es-ES" b="1" dirty="0">
              <a:solidFill>
                <a:schemeClr val="bg1">
                  <a:lumMod val="50000"/>
                </a:schemeClr>
              </a:solidFill>
              <a:latin typeface="Open Sans"/>
            </a:endParaRPr>
          </a:p>
          <a:p>
            <a:endParaRPr lang="es-ES" dirty="0"/>
          </a:p>
          <a:p>
            <a:pPr algn="just"/>
            <a:r>
              <a:rPr lang="es-ES" sz="1600" dirty="0">
                <a:solidFill>
                  <a:schemeClr val="bg1">
                    <a:lumMod val="50000"/>
                  </a:schemeClr>
                </a:solidFill>
                <a:latin typeface="Open Sans"/>
              </a:rPr>
              <a:t>Las emociones funcionan principalmente para motivar el comportamiento tanto a nivel individual como grupal.</a:t>
            </a:r>
          </a:p>
          <a:p>
            <a:pPr algn="just"/>
            <a:r>
              <a:rPr lang="es-ES" sz="1600" dirty="0">
                <a:solidFill>
                  <a:schemeClr val="bg1">
                    <a:lumMod val="50000"/>
                  </a:schemeClr>
                </a:solidFill>
                <a:latin typeface="Open Sans"/>
              </a:rPr>
              <a:t>El estudio científico de la emoción se ha centrado tradicionalmente en el individuo.</a:t>
            </a:r>
          </a:p>
          <a:p>
            <a:pPr algn="just"/>
            <a:r>
              <a:rPr lang="es-ES" sz="1600" dirty="0">
                <a:solidFill>
                  <a:schemeClr val="bg1">
                    <a:lumMod val="50000"/>
                  </a:schemeClr>
                </a:solidFill>
                <a:latin typeface="Open Sans"/>
              </a:rPr>
              <a:t>En los últimos años, se ha centrado cada vez más en las emociones grupales.</a:t>
            </a:r>
          </a:p>
          <a:p>
            <a:pPr algn="just"/>
            <a:r>
              <a:rPr lang="es-ES" sz="1600" dirty="0">
                <a:solidFill>
                  <a:schemeClr val="bg1">
                    <a:lumMod val="50000"/>
                  </a:schemeClr>
                </a:solidFill>
                <a:latin typeface="Open Sans"/>
              </a:rPr>
              <a:t>Las emociones grupales son instrumentales para crear y mantener actitudes y relaciones intergrupales.</a:t>
            </a:r>
          </a:p>
          <a:p>
            <a:pPr algn="just"/>
            <a:r>
              <a:rPr lang="es-ES" sz="1600" dirty="0">
                <a:solidFill>
                  <a:schemeClr val="bg1">
                    <a:lumMod val="50000"/>
                  </a:schemeClr>
                </a:solidFill>
                <a:latin typeface="Open Sans"/>
              </a:rPr>
              <a:t>Los cambios en esas emociones a lo largo del tiempo pueden asociarse con diferentes comportamientos intergrupales.</a:t>
            </a:r>
          </a:p>
        </p:txBody>
      </p:sp>
    </p:spTree>
    <p:extLst>
      <p:ext uri="{BB962C8B-B14F-4D97-AF65-F5344CB8AC3E}">
        <p14:creationId xmlns:p14="http://schemas.microsoft.com/office/powerpoint/2010/main" val="31903475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690563" y="4516438"/>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lt-LT" sz="1800" dirty="0" smtClean="0"/>
              <a:t/>
            </a:r>
            <a:br>
              <a:rPr lang="lt-LT" sz="1800" dirty="0" smtClean="0"/>
            </a:br>
            <a:endParaRPr lang="en-US" dirty="0"/>
          </a:p>
        </p:txBody>
      </p:sp>
      <p:sp>
        <p:nvSpPr>
          <p:cNvPr id="5" name="Rectángulo 4"/>
          <p:cNvSpPr/>
          <p:nvPr/>
        </p:nvSpPr>
        <p:spPr>
          <a:xfrm>
            <a:off x="685800" y="3579862"/>
            <a:ext cx="7558608" cy="646331"/>
          </a:xfrm>
          <a:prstGeom prst="rect">
            <a:avLst/>
          </a:prstGeom>
        </p:spPr>
        <p:txBody>
          <a:bodyPr wrap="square">
            <a:spAutoFit/>
          </a:bodyPr>
          <a:lstStyle/>
          <a:p>
            <a:pPr algn="ctr"/>
            <a:r>
              <a:rPr lang="es-ES" b="1" dirty="0">
                <a:solidFill>
                  <a:schemeClr val="bg1">
                    <a:lumMod val="50000"/>
                  </a:schemeClr>
                </a:solidFill>
                <a:latin typeface="Open Sans"/>
              </a:rPr>
              <a:t>Unidad 1. </a:t>
            </a:r>
            <a:endParaRPr lang="es-ES" b="1" dirty="0" smtClean="0">
              <a:solidFill>
                <a:schemeClr val="bg1">
                  <a:lumMod val="50000"/>
                </a:schemeClr>
              </a:solidFill>
              <a:latin typeface="Open Sans"/>
            </a:endParaRPr>
          </a:p>
          <a:p>
            <a:pPr algn="ctr"/>
            <a:r>
              <a:rPr lang="es-ES" b="1" dirty="0" smtClean="0">
                <a:solidFill>
                  <a:schemeClr val="bg1">
                    <a:lumMod val="50000"/>
                  </a:schemeClr>
                </a:solidFill>
                <a:latin typeface="Open Sans"/>
              </a:rPr>
              <a:t>Situaciones </a:t>
            </a:r>
            <a:r>
              <a:rPr lang="es-ES" b="1" dirty="0">
                <a:solidFill>
                  <a:schemeClr val="bg1">
                    <a:lumMod val="50000"/>
                  </a:schemeClr>
                </a:solidFill>
                <a:latin typeface="Open Sans"/>
              </a:rPr>
              <a:t>peligrosas y la reducción </a:t>
            </a:r>
            <a:r>
              <a:rPr lang="es-ES" b="1" dirty="0" smtClean="0">
                <a:solidFill>
                  <a:schemeClr val="bg1">
                    <a:lumMod val="50000"/>
                  </a:schemeClr>
                </a:solidFill>
                <a:latin typeface="Open Sans"/>
              </a:rPr>
              <a:t>de prejuicios</a:t>
            </a:r>
            <a:endParaRPr lang="en-US" b="1" dirty="0">
              <a:latin typeface="Open Sans"/>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52381" y="123478"/>
            <a:ext cx="7632848" cy="504056"/>
          </a:xfrm>
        </p:spPr>
        <p:txBody>
          <a:bodyPr>
            <a:noAutofit/>
          </a:bodyPr>
          <a:lstStyle/>
          <a:p>
            <a:pPr algn="l"/>
            <a:r>
              <a:rPr lang="es-ES" sz="1400" dirty="0">
                <a:solidFill>
                  <a:schemeClr val="accent6"/>
                </a:solidFill>
              </a:rPr>
              <a:t>U</a:t>
            </a:r>
            <a:r>
              <a:rPr lang="es-ES" sz="1400" dirty="0" smtClean="0">
                <a:solidFill>
                  <a:schemeClr val="accent6"/>
                </a:solidFill>
              </a:rPr>
              <a:t>nidad </a:t>
            </a:r>
            <a:r>
              <a:rPr lang="es-ES" sz="1400" dirty="0">
                <a:solidFill>
                  <a:schemeClr val="accent6"/>
                </a:solidFill>
              </a:rPr>
              <a:t>3.1. Definición de emociones y la importancia de la comunicación grupal después de un episodio violento / exclusivo</a:t>
            </a:r>
            <a:endParaRPr lang="hr-HR" sz="14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822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4822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683568" y="1059582"/>
            <a:ext cx="7704856"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es-ES" sz="1800" b="1" dirty="0">
                <a:solidFill>
                  <a:schemeClr val="bg1">
                    <a:lumMod val="50000"/>
                  </a:schemeClr>
                </a:solidFill>
              </a:rPr>
              <a:t>Cuatro criterios clave que definen las emociones a nivel de grupo</a:t>
            </a:r>
            <a:r>
              <a:rPr lang="es-ES" sz="1800" b="1" dirty="0" smtClean="0">
                <a:solidFill>
                  <a:schemeClr val="bg1">
                    <a:lumMod val="50000"/>
                  </a:schemeClr>
                </a:solidFill>
              </a:rPr>
              <a:t>.</a:t>
            </a:r>
          </a:p>
          <a:p>
            <a:pPr marL="457200" indent="-457200" algn="l"/>
            <a:endParaRPr lang="hr-HR" sz="1800" dirty="0" smtClean="0"/>
          </a:p>
        </p:txBody>
      </p:sp>
      <p:sp>
        <p:nvSpPr>
          <p:cNvPr id="2" name="Rectángulo 1"/>
          <p:cNvSpPr/>
          <p:nvPr/>
        </p:nvSpPr>
        <p:spPr>
          <a:xfrm>
            <a:off x="1727684" y="1815418"/>
            <a:ext cx="5616624" cy="1600438"/>
          </a:xfrm>
          <a:prstGeom prst="rect">
            <a:avLst/>
          </a:prstGeom>
        </p:spPr>
        <p:txBody>
          <a:bodyPr wrap="square">
            <a:spAutoFit/>
          </a:bodyPr>
          <a:lstStyle/>
          <a:p>
            <a:r>
              <a:rPr lang="es-ES" sz="1600" dirty="0">
                <a:solidFill>
                  <a:schemeClr val="bg1">
                    <a:lumMod val="50000"/>
                  </a:schemeClr>
                </a:solidFill>
                <a:latin typeface="Open Sans"/>
              </a:rPr>
              <a:t>Son distintos de las emociones a nivel individual de la misma persona.</a:t>
            </a:r>
          </a:p>
          <a:p>
            <a:r>
              <a:rPr lang="es-ES" sz="1600" dirty="0">
                <a:solidFill>
                  <a:schemeClr val="bg1">
                    <a:lumMod val="50000"/>
                  </a:schemeClr>
                </a:solidFill>
                <a:latin typeface="Open Sans"/>
              </a:rPr>
              <a:t>Dependen del grado de identificación de la persona.</a:t>
            </a:r>
          </a:p>
          <a:p>
            <a:r>
              <a:rPr lang="es-ES" sz="1600" dirty="0">
                <a:solidFill>
                  <a:schemeClr val="bg1">
                    <a:lumMod val="50000"/>
                  </a:schemeClr>
                </a:solidFill>
                <a:latin typeface="Open Sans"/>
              </a:rPr>
              <a:t>Se comparten socialmente dentro de un grupo.</a:t>
            </a:r>
          </a:p>
          <a:p>
            <a:r>
              <a:rPr lang="es-ES" sz="1600" dirty="0">
                <a:solidFill>
                  <a:schemeClr val="bg1">
                    <a:lumMod val="50000"/>
                  </a:schemeClr>
                </a:solidFill>
                <a:latin typeface="Open Sans"/>
              </a:rPr>
              <a:t>Contribuyen a regular las actitudes y comportamientos </a:t>
            </a:r>
            <a:r>
              <a:rPr lang="es-ES" sz="1600" dirty="0" err="1">
                <a:solidFill>
                  <a:schemeClr val="bg1">
                    <a:lumMod val="50000"/>
                  </a:schemeClr>
                </a:solidFill>
                <a:latin typeface="Open Sans"/>
              </a:rPr>
              <a:t>intragrupo</a:t>
            </a:r>
            <a:r>
              <a:rPr lang="es-ES" sz="1600" dirty="0">
                <a:solidFill>
                  <a:schemeClr val="bg1">
                    <a:lumMod val="50000"/>
                  </a:schemeClr>
                </a:solidFill>
                <a:latin typeface="Open Sans"/>
              </a:rPr>
              <a:t> e </a:t>
            </a:r>
            <a:r>
              <a:rPr lang="es-ES" sz="1600" dirty="0" err="1">
                <a:solidFill>
                  <a:schemeClr val="bg1">
                    <a:lumMod val="50000"/>
                  </a:schemeClr>
                </a:solidFill>
                <a:latin typeface="Open Sans"/>
              </a:rPr>
              <a:t>intergrupo</a:t>
            </a:r>
            <a:r>
              <a:rPr lang="es-ES" dirty="0"/>
              <a:t>.</a:t>
            </a:r>
          </a:p>
        </p:txBody>
      </p:sp>
    </p:spTree>
    <p:extLst>
      <p:ext uri="{BB962C8B-B14F-4D97-AF65-F5344CB8AC3E}">
        <p14:creationId xmlns:p14="http://schemas.microsoft.com/office/powerpoint/2010/main" val="59544358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05670" y="108344"/>
            <a:ext cx="7632848" cy="609399"/>
          </a:xfrm>
        </p:spPr>
        <p:txBody>
          <a:bodyPr>
            <a:normAutofit/>
          </a:bodyPr>
          <a:lstStyle/>
          <a:p>
            <a:pPr algn="l"/>
            <a:r>
              <a:rPr lang="es-ES" sz="1400" dirty="0" smtClean="0">
                <a:solidFill>
                  <a:schemeClr val="accent6"/>
                </a:solidFill>
              </a:rPr>
              <a:t>Unidad </a:t>
            </a:r>
            <a:r>
              <a:rPr lang="es-ES" sz="1400" dirty="0">
                <a:solidFill>
                  <a:schemeClr val="accent6"/>
                </a:solidFill>
              </a:rPr>
              <a:t>3.1. Definición de emociones y la importancia de la comunicación grupal después de un episodio violento / exclusivo</a:t>
            </a:r>
            <a:endParaRPr lang="hr-HR" sz="14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8953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89533"/>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1619672" y="1106830"/>
            <a:ext cx="5347211"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s-ES" sz="1800" b="1" dirty="0">
                <a:solidFill>
                  <a:schemeClr val="bg1">
                    <a:lumMod val="50000"/>
                  </a:schemeClr>
                </a:solidFill>
              </a:rPr>
              <a:t>Comunicación</a:t>
            </a:r>
          </a:p>
          <a:p>
            <a:pPr algn="l"/>
            <a:endParaRPr lang="es-ES" sz="1600" dirty="0"/>
          </a:p>
          <a:p>
            <a:pPr algn="just"/>
            <a:r>
              <a:rPr lang="es-ES" sz="1600" dirty="0"/>
              <a:t>La comunicación (verbal y no verbal) es la clave para resolver problemas con éxito y adaptarse a nuevas situaciones.</a:t>
            </a:r>
          </a:p>
          <a:p>
            <a:pPr algn="just"/>
            <a:r>
              <a:rPr lang="es-ES" sz="1600" dirty="0"/>
              <a:t>Los niños que tienen dificultades para comunicarse tendrán menos capacidad para socializar y hacer amigos, lo que a su vez hará que se sientan infravalorados o inseguros.</a:t>
            </a:r>
            <a:endParaRPr lang="en-US" sz="1600" dirty="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34068" y="1275606"/>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hr-HR" sz="1800" dirty="0" smtClean="0"/>
          </a:p>
        </p:txBody>
      </p:sp>
    </p:spTree>
    <p:extLst>
      <p:ext uri="{BB962C8B-B14F-4D97-AF65-F5344CB8AC3E}">
        <p14:creationId xmlns:p14="http://schemas.microsoft.com/office/powerpoint/2010/main" val="10583960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63790" y="148437"/>
            <a:ext cx="7560840" cy="470548"/>
          </a:xfrm>
        </p:spPr>
        <p:txBody>
          <a:bodyPr>
            <a:normAutofit fontScale="92500" lnSpcReduction="10000"/>
          </a:bodyPr>
          <a:lstStyle/>
          <a:p>
            <a:pPr algn="l"/>
            <a:r>
              <a:rPr lang="es-ES" sz="1400" dirty="0" smtClean="0">
                <a:solidFill>
                  <a:schemeClr val="accent6"/>
                </a:solidFill>
              </a:rPr>
              <a:t>Unidad </a:t>
            </a:r>
            <a:r>
              <a:rPr lang="es-ES" sz="1400" dirty="0">
                <a:solidFill>
                  <a:schemeClr val="accent6"/>
                </a:solidFill>
              </a:rPr>
              <a:t>3.1. Definición de emociones y la importancia de la comunicación grupal después de un episodio violento / exclusivo</a:t>
            </a:r>
            <a:endParaRPr lang="hr-HR" sz="14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7738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386819" y="443357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714348" y="1500180"/>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dirty="0"/>
          </a:p>
        </p:txBody>
      </p:sp>
      <p:sp>
        <p:nvSpPr>
          <p:cNvPr id="9" name="Subtitle 3">
            <a:extLst>
              <a:ext uri="{FF2B5EF4-FFF2-40B4-BE49-F238E27FC236}">
                <a16:creationId xmlns:a16="http://schemas.microsoft.com/office/drawing/2014/main" id="{2AB5D1A3-B1E7-4421-B55E-5DBB46C18533}"/>
              </a:ext>
            </a:extLst>
          </p:cNvPr>
          <p:cNvSpPr txBox="1">
            <a:spLocks/>
          </p:cNvSpPr>
          <p:nvPr/>
        </p:nvSpPr>
        <p:spPr>
          <a:xfrm>
            <a:off x="755576" y="1059582"/>
            <a:ext cx="821537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900" dirty="0"/>
          </a:p>
        </p:txBody>
      </p:sp>
      <p:sp>
        <p:nvSpPr>
          <p:cNvPr id="2" name="Rectángulo 1"/>
          <p:cNvSpPr/>
          <p:nvPr/>
        </p:nvSpPr>
        <p:spPr>
          <a:xfrm>
            <a:off x="1402803" y="804885"/>
            <a:ext cx="5777283" cy="3323987"/>
          </a:xfrm>
          <a:prstGeom prst="rect">
            <a:avLst/>
          </a:prstGeom>
        </p:spPr>
        <p:txBody>
          <a:bodyPr wrap="square">
            <a:spAutoFit/>
          </a:bodyPr>
          <a:lstStyle/>
          <a:p>
            <a:pPr algn="ctr"/>
            <a:r>
              <a:rPr lang="es-ES" b="1" dirty="0" smtClean="0">
                <a:solidFill>
                  <a:schemeClr val="bg1">
                    <a:lumMod val="50000"/>
                  </a:schemeClr>
                </a:solidFill>
                <a:latin typeface="Open Sans"/>
              </a:rPr>
              <a:t>Comunicación</a:t>
            </a:r>
            <a:endParaRPr lang="es-ES" b="1" dirty="0">
              <a:solidFill>
                <a:schemeClr val="bg1">
                  <a:lumMod val="50000"/>
                </a:schemeClr>
              </a:solidFill>
              <a:latin typeface="Open Sans"/>
            </a:endParaRPr>
          </a:p>
          <a:p>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La comunicación puede ser positiva y negativa - perjudicial</a:t>
            </a:r>
          </a:p>
          <a:p>
            <a:pPr algn="just"/>
            <a:r>
              <a:rPr lang="es-ES" sz="1600" dirty="0">
                <a:solidFill>
                  <a:schemeClr val="bg1">
                    <a:lumMod val="50000"/>
                  </a:schemeClr>
                </a:solidFill>
                <a:latin typeface="Open Sans"/>
              </a:rPr>
              <a:t>La comunicación puede presentar una forma de comportamiento agresivo.</a:t>
            </a:r>
          </a:p>
          <a:p>
            <a:pPr algn="just"/>
            <a:r>
              <a:rPr lang="es-ES" sz="1600" dirty="0">
                <a:solidFill>
                  <a:schemeClr val="bg1">
                    <a:lumMod val="50000"/>
                  </a:schemeClr>
                </a:solidFill>
                <a:latin typeface="Open Sans"/>
              </a:rPr>
              <a:t>La comunicación abierta y sincera es una herramienta necesaria en las estrategias de resolución de problemas.</a:t>
            </a:r>
          </a:p>
          <a:p>
            <a:pPr algn="just"/>
            <a:r>
              <a:rPr lang="es-ES" sz="1600" dirty="0">
                <a:solidFill>
                  <a:schemeClr val="bg1">
                    <a:lumMod val="50000"/>
                  </a:schemeClr>
                </a:solidFill>
                <a:latin typeface="Open Sans"/>
              </a:rPr>
              <a:t>La comunicación es un vínculo entre estos tres dominios:</a:t>
            </a:r>
          </a:p>
          <a:p>
            <a:pPr algn="just"/>
            <a:r>
              <a:rPr lang="es-ES" sz="1600" dirty="0">
                <a:solidFill>
                  <a:schemeClr val="bg1">
                    <a:lumMod val="50000"/>
                  </a:schemeClr>
                </a:solidFill>
                <a:latin typeface="Open Sans"/>
              </a:rPr>
              <a:t>para mejorar las habilidades sociales, cognitivas y de resolución de problemas de los niños;</a:t>
            </a:r>
          </a:p>
          <a:p>
            <a:pPr algn="just"/>
            <a:r>
              <a:rPr lang="es-ES" sz="1600" dirty="0">
                <a:solidFill>
                  <a:schemeClr val="bg1">
                    <a:lumMod val="50000"/>
                  </a:schemeClr>
                </a:solidFill>
                <a:latin typeface="Open Sans"/>
              </a:rPr>
              <a:t>para mejorar las relaciones con los compañeros;</a:t>
            </a:r>
          </a:p>
          <a:p>
            <a:pPr algn="just"/>
            <a:r>
              <a:rPr lang="es-ES" sz="1600" dirty="0">
                <a:solidFill>
                  <a:schemeClr val="bg1">
                    <a:lumMod val="50000"/>
                  </a:schemeClr>
                </a:solidFill>
                <a:latin typeface="Open Sans"/>
              </a:rPr>
              <a:t>para disminuir el comportamiento negativo en el hogar y en la escuela (o equipo deportivo)</a:t>
            </a:r>
          </a:p>
        </p:txBody>
      </p:sp>
    </p:spTree>
    <p:extLst>
      <p:ext uri="{BB962C8B-B14F-4D97-AF65-F5344CB8AC3E}">
        <p14:creationId xmlns:p14="http://schemas.microsoft.com/office/powerpoint/2010/main" val="142379999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67239" y="148899"/>
            <a:ext cx="7848872" cy="449701"/>
          </a:xfrm>
        </p:spPr>
        <p:txBody>
          <a:bodyPr>
            <a:normAutofit fontScale="92500" lnSpcReduction="10000"/>
          </a:bodyPr>
          <a:lstStyle/>
          <a:p>
            <a:pPr algn="l"/>
            <a:r>
              <a:rPr lang="es-ES" sz="1400" dirty="0" smtClean="0"/>
              <a:t>Unidad </a:t>
            </a:r>
            <a:r>
              <a:rPr lang="es-ES" sz="1400" dirty="0"/>
              <a:t>3.1. Definición de emociones y la importancia de la comunicación grupal después de un episodio violento / exclusivo</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58487"/>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33464" y="4458487"/>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857620" y="1203598"/>
            <a:ext cx="5143536" cy="293978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dirty="0"/>
          </a:p>
        </p:txBody>
      </p:sp>
      <p:pic>
        <p:nvPicPr>
          <p:cNvPr id="1026" name="Picture 2" descr="D:\Users\Zoran\Pictures\SAVE 1.jpg"/>
          <p:cNvPicPr>
            <a:picLocks noChangeAspect="1" noChangeArrowheads="1"/>
          </p:cNvPicPr>
          <p:nvPr/>
        </p:nvPicPr>
        <p:blipFill>
          <a:blip r:embed="rId3" cstate="print"/>
          <a:srcRect/>
          <a:stretch>
            <a:fillRect/>
          </a:stretch>
        </p:blipFill>
        <p:spPr bwMode="auto">
          <a:xfrm>
            <a:off x="683568" y="1923678"/>
            <a:ext cx="3048000" cy="1495425"/>
          </a:xfrm>
          <a:prstGeom prst="rect">
            <a:avLst/>
          </a:prstGeom>
          <a:noFill/>
        </p:spPr>
      </p:pic>
      <p:sp>
        <p:nvSpPr>
          <p:cNvPr id="2" name="Rectángulo 1"/>
          <p:cNvSpPr/>
          <p:nvPr/>
        </p:nvSpPr>
        <p:spPr>
          <a:xfrm>
            <a:off x="4067944" y="789442"/>
            <a:ext cx="4536504" cy="3570208"/>
          </a:xfrm>
          <a:prstGeom prst="rect">
            <a:avLst/>
          </a:prstGeom>
        </p:spPr>
        <p:txBody>
          <a:bodyPr wrap="square">
            <a:spAutoFit/>
          </a:bodyPr>
          <a:lstStyle/>
          <a:p>
            <a:pPr algn="ctr"/>
            <a:r>
              <a:rPr lang="es-ES" b="1" dirty="0" smtClean="0">
                <a:solidFill>
                  <a:schemeClr val="bg1">
                    <a:lumMod val="50000"/>
                  </a:schemeClr>
                </a:solidFill>
                <a:latin typeface="Open Sans"/>
              </a:rPr>
              <a:t>Desarrollo </a:t>
            </a:r>
            <a:r>
              <a:rPr lang="es-ES" b="1" dirty="0">
                <a:solidFill>
                  <a:schemeClr val="bg1">
                    <a:lumMod val="50000"/>
                  </a:schemeClr>
                </a:solidFill>
                <a:latin typeface="Open Sans"/>
              </a:rPr>
              <a:t>infantil</a:t>
            </a:r>
          </a:p>
          <a:p>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Los atletas que exhiben un comportamiento perturbador durante el entrenamiento interfieren con su propio aprendizaje así como con el aprendizaje de otros atletas, lo que reduce el tiempo de instrucción y limita el rendimiento deportivo.</a:t>
            </a:r>
          </a:p>
          <a:p>
            <a:pPr algn="just"/>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Para evitar que ocurra un comportamiento tan desafiante, los entrenadores necesitan estrategias efectivas de manejo del comportamiento para promover un comportamiento positivo durante la capacitación</a:t>
            </a:r>
          </a:p>
        </p:txBody>
      </p:sp>
    </p:spTree>
    <p:extLst>
      <p:ext uri="{BB962C8B-B14F-4D97-AF65-F5344CB8AC3E}">
        <p14:creationId xmlns:p14="http://schemas.microsoft.com/office/powerpoint/2010/main" val="341976939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2107"/>
            <a:ext cx="7776864" cy="609399"/>
          </a:xfrm>
        </p:spPr>
        <p:txBody>
          <a:bodyPr>
            <a:normAutofit/>
          </a:bodyPr>
          <a:lstStyle/>
          <a:p>
            <a:pPr algn="l"/>
            <a:r>
              <a:rPr lang="es-ES" sz="1400" dirty="0" smtClean="0">
                <a:solidFill>
                  <a:schemeClr val="accent6"/>
                </a:solidFill>
              </a:rPr>
              <a:t>Unidad </a:t>
            </a:r>
            <a:r>
              <a:rPr lang="es-ES" sz="1400" dirty="0">
                <a:solidFill>
                  <a:schemeClr val="accent6"/>
                </a:solidFill>
              </a:rPr>
              <a:t>3.1. Definición de emociones y la importancia de la comunicación grupal después de un episodio violento / exclusivo</a:t>
            </a:r>
            <a:endParaRPr lang="hr-HR" sz="14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65" y="439638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44610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139952" y="1131590"/>
            <a:ext cx="4500594" cy="30003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2000" dirty="0"/>
          </a:p>
        </p:txBody>
      </p:sp>
      <p:pic>
        <p:nvPicPr>
          <p:cNvPr id="2050" name="Picture 2" descr="D:\Users\Zoran\Pictures\SAVE 8.jpg"/>
          <p:cNvPicPr>
            <a:picLocks noChangeAspect="1" noChangeArrowheads="1"/>
          </p:cNvPicPr>
          <p:nvPr/>
        </p:nvPicPr>
        <p:blipFill>
          <a:blip r:embed="rId3" cstate="print"/>
          <a:srcRect/>
          <a:stretch>
            <a:fillRect/>
          </a:stretch>
        </p:blipFill>
        <p:spPr bwMode="auto">
          <a:xfrm>
            <a:off x="1043608" y="1491630"/>
            <a:ext cx="2619375" cy="1743075"/>
          </a:xfrm>
          <a:prstGeom prst="rect">
            <a:avLst/>
          </a:prstGeom>
          <a:noFill/>
        </p:spPr>
      </p:pic>
      <p:sp>
        <p:nvSpPr>
          <p:cNvPr id="2" name="Rectángulo 1"/>
          <p:cNvSpPr/>
          <p:nvPr/>
        </p:nvSpPr>
        <p:spPr>
          <a:xfrm>
            <a:off x="3995936" y="740925"/>
            <a:ext cx="4320480" cy="3570208"/>
          </a:xfrm>
          <a:prstGeom prst="rect">
            <a:avLst/>
          </a:prstGeom>
        </p:spPr>
        <p:txBody>
          <a:bodyPr wrap="square">
            <a:spAutoFit/>
          </a:bodyPr>
          <a:lstStyle/>
          <a:p>
            <a:pPr algn="ctr"/>
            <a:r>
              <a:rPr lang="es-ES" b="1" dirty="0" smtClean="0">
                <a:solidFill>
                  <a:schemeClr val="bg1">
                    <a:lumMod val="50000"/>
                  </a:schemeClr>
                </a:solidFill>
                <a:latin typeface="Open Sans"/>
              </a:rPr>
              <a:t>Desarrollo </a:t>
            </a:r>
            <a:r>
              <a:rPr lang="es-ES" b="1" dirty="0">
                <a:solidFill>
                  <a:schemeClr val="bg1">
                    <a:lumMod val="50000"/>
                  </a:schemeClr>
                </a:solidFill>
                <a:latin typeface="Open Sans"/>
              </a:rPr>
              <a:t>infantil</a:t>
            </a:r>
          </a:p>
          <a:p>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Afortunadamente, los investigadores han identificado estrategias efectivas para apoyar el desarrollo social y emocional de los niños.</a:t>
            </a:r>
          </a:p>
          <a:p>
            <a:pPr algn="just"/>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Dado que los niños aprenden a través del juego, y participar en juegos y actividades de juego es una característica central de la infancia, no es sorprendente que se hayan encontrado varios métodos basados en juegos y juegos que sean eficaces para promover el desarrollo social y emocional de los niños.</a:t>
            </a:r>
          </a:p>
        </p:txBody>
      </p:sp>
    </p:spTree>
    <p:extLst>
      <p:ext uri="{BB962C8B-B14F-4D97-AF65-F5344CB8AC3E}">
        <p14:creationId xmlns:p14="http://schemas.microsoft.com/office/powerpoint/2010/main" val="26650296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47666"/>
            <a:ext cx="7416824" cy="609399"/>
          </a:xfrm>
        </p:spPr>
        <p:txBody>
          <a:bodyPr>
            <a:normAutofit/>
          </a:bodyPr>
          <a:lstStyle/>
          <a:p>
            <a:pPr algn="l"/>
            <a:r>
              <a:rPr lang="en-US" sz="1400" dirty="0" err="1" smtClean="0">
                <a:solidFill>
                  <a:schemeClr val="bg1">
                    <a:lumMod val="50000"/>
                  </a:schemeClr>
                </a:solidFill>
              </a:rPr>
              <a:t>Unidad</a:t>
            </a:r>
            <a:r>
              <a:rPr lang="en-US" sz="1400" dirty="0" smtClean="0">
                <a:solidFill>
                  <a:schemeClr val="bg1">
                    <a:lumMod val="50000"/>
                  </a:schemeClr>
                </a:solidFill>
              </a:rPr>
              <a:t> </a:t>
            </a:r>
            <a:r>
              <a:rPr lang="en-US" sz="1400" dirty="0">
                <a:solidFill>
                  <a:schemeClr val="bg1">
                    <a:lumMod val="50000"/>
                  </a:schemeClr>
                </a:solidFill>
              </a:rPr>
              <a:t>3.2. </a:t>
            </a:r>
            <a:r>
              <a:rPr lang="es-ES" sz="1400" dirty="0">
                <a:solidFill>
                  <a:schemeClr val="bg1">
                    <a:lumMod val="50000"/>
                  </a:schemeClr>
                </a:solidFill>
              </a:rPr>
              <a:t>GBG y los informes de pares positivos como un juego y métodos basados en juegos para promover la capacidad social y emocional de los niños desarrollo</a:t>
            </a:r>
          </a:p>
          <a:p>
            <a:pPr algn="l"/>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7735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501817" y="4362494"/>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251520" y="1059582"/>
            <a:ext cx="4500594" cy="3000395"/>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es-ES" sz="2900" b="1" dirty="0" smtClean="0"/>
              <a:t>Sobre</a:t>
            </a:r>
            <a:r>
              <a:rPr lang="hr-HR" sz="2900" b="1" dirty="0" smtClean="0"/>
              <a:t> </a:t>
            </a:r>
            <a:r>
              <a:rPr lang="en-US" sz="2900" b="1" dirty="0" smtClean="0"/>
              <a:t>GBG (</a:t>
            </a:r>
            <a:r>
              <a:rPr lang="en-US" sz="2900" b="1" dirty="0" err="1" smtClean="0"/>
              <a:t>Buen</a:t>
            </a:r>
            <a:r>
              <a:rPr lang="en-US" sz="2900" b="1" dirty="0" smtClean="0"/>
              <a:t> </a:t>
            </a:r>
            <a:r>
              <a:rPr lang="en-US" sz="2900" b="1" dirty="0" err="1" smtClean="0"/>
              <a:t>Ambiente</a:t>
            </a:r>
            <a:r>
              <a:rPr lang="en-US" sz="2900" b="1" dirty="0" smtClean="0"/>
              <a:t> de </a:t>
            </a:r>
            <a:r>
              <a:rPr lang="en-US" sz="2900" b="1" dirty="0" err="1" smtClean="0"/>
              <a:t>Juego</a:t>
            </a:r>
            <a:r>
              <a:rPr lang="en-US" sz="2900" b="1" dirty="0" smtClean="0"/>
              <a:t>)</a:t>
            </a:r>
          </a:p>
          <a:p>
            <a:pPr marL="457200" indent="-457200" algn="l"/>
            <a:r>
              <a:rPr lang="hr-HR" sz="2900" b="1" dirty="0" smtClean="0"/>
              <a:t> (</a:t>
            </a:r>
            <a:r>
              <a:rPr lang="it-IT" sz="2900" b="1" dirty="0" err="1" smtClean="0"/>
              <a:t>Hawkins</a:t>
            </a:r>
            <a:r>
              <a:rPr lang="it-IT" sz="2900" b="1" dirty="0" smtClean="0"/>
              <a:t>, R., </a:t>
            </a:r>
            <a:r>
              <a:rPr lang="it-IT" sz="2900" b="1" dirty="0" err="1" smtClean="0"/>
              <a:t>Nabors</a:t>
            </a:r>
            <a:r>
              <a:rPr lang="it-IT" sz="2900" b="1" dirty="0" smtClean="0"/>
              <a:t>, L. (eds.) 2018</a:t>
            </a:r>
            <a:r>
              <a:rPr lang="it-IT" sz="2900" dirty="0" smtClean="0"/>
              <a:t>)</a:t>
            </a:r>
          </a:p>
          <a:p>
            <a:pPr marL="457200" indent="-457200" algn="l"/>
            <a:endParaRPr lang="en-US" sz="2900" b="1" dirty="0" smtClean="0"/>
          </a:p>
          <a:p>
            <a:pPr marL="457200" indent="-457200" algn="l"/>
            <a:r>
              <a:rPr lang="es-ES" sz="2600" dirty="0"/>
              <a:t>Tipo de contingencia grupal interdependiente que tiene una aplicabilidad particular al aula</a:t>
            </a:r>
          </a:p>
          <a:p>
            <a:pPr marL="457200" indent="-457200" algn="l"/>
            <a:r>
              <a:rPr lang="es-ES" sz="2600" dirty="0"/>
              <a:t>El GBG incrementó los comportamientos sociales apropiados y redujo los comportamientos sociales inapropiados en la clase de educación física</a:t>
            </a:r>
            <a:endParaRPr lang="hr-HR" sz="2600" dirty="0" smtClean="0"/>
          </a:p>
        </p:txBody>
      </p:sp>
      <p:pic>
        <p:nvPicPr>
          <p:cNvPr id="3074" name="Picture 2" descr="D:\Users\Zoran\Pictures\SAVE 12.jpg"/>
          <p:cNvPicPr>
            <a:picLocks noChangeAspect="1" noChangeArrowheads="1"/>
          </p:cNvPicPr>
          <p:nvPr/>
        </p:nvPicPr>
        <p:blipFill>
          <a:blip r:embed="rId3" cstate="print"/>
          <a:srcRect/>
          <a:stretch>
            <a:fillRect/>
          </a:stretch>
        </p:blipFill>
        <p:spPr bwMode="auto">
          <a:xfrm>
            <a:off x="5580112" y="1275606"/>
            <a:ext cx="1809750" cy="2533650"/>
          </a:xfrm>
          <a:prstGeom prst="rect">
            <a:avLst/>
          </a:prstGeom>
          <a:noFill/>
        </p:spPr>
      </p:pic>
    </p:spTree>
    <p:extLst>
      <p:ext uri="{BB962C8B-B14F-4D97-AF65-F5344CB8AC3E}">
        <p14:creationId xmlns:p14="http://schemas.microsoft.com/office/powerpoint/2010/main" val="12527897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632848" cy="565465"/>
          </a:xfrm>
        </p:spPr>
        <p:txBody>
          <a:bodyPr>
            <a:normAutofit/>
          </a:bodyPr>
          <a:lstStyle/>
          <a:p>
            <a:pPr algn="l"/>
            <a:r>
              <a:rPr lang="en-US" sz="1400" dirty="0" err="1" smtClean="0">
                <a:solidFill>
                  <a:schemeClr val="tx1">
                    <a:lumMod val="50000"/>
                    <a:lumOff val="50000"/>
                  </a:schemeClr>
                </a:solidFill>
              </a:rPr>
              <a:t>Unidad</a:t>
            </a:r>
            <a:r>
              <a:rPr lang="en-US" sz="1400" dirty="0" smtClean="0">
                <a:solidFill>
                  <a:schemeClr val="tx1">
                    <a:lumMod val="50000"/>
                    <a:lumOff val="50000"/>
                  </a:schemeClr>
                </a:solidFill>
              </a:rPr>
              <a:t> </a:t>
            </a:r>
            <a:r>
              <a:rPr lang="en-US" sz="1400" dirty="0">
                <a:solidFill>
                  <a:schemeClr val="tx1">
                    <a:lumMod val="50000"/>
                    <a:lumOff val="50000"/>
                  </a:schemeClr>
                </a:solidFill>
              </a:rPr>
              <a:t>3.2. </a:t>
            </a:r>
            <a:r>
              <a:rPr lang="es-ES" sz="1400" dirty="0">
                <a:solidFill>
                  <a:schemeClr val="bg1">
                    <a:lumMod val="50000"/>
                  </a:schemeClr>
                </a:solidFill>
              </a:rPr>
              <a:t>GBG y los informes de pares positivos como un juego y métodos basados en juegos para promover la capacidad social y emocional de los niños desarrollo</a:t>
            </a:r>
          </a:p>
          <a:p>
            <a:pPr algn="l"/>
            <a:endParaRPr lang="en-GB" sz="1500" dirty="0">
              <a:solidFill>
                <a:schemeClr val="tx1">
                  <a:lumMod val="50000"/>
                  <a:lumOff val="50000"/>
                </a:schemeClr>
              </a:solidFill>
            </a:endParaRPr>
          </a:p>
          <a:p>
            <a:pPr algn="l"/>
            <a:endParaRPr lang="en-GB" sz="14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491880" y="1131590"/>
            <a:ext cx="4929222" cy="292895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dirty="0"/>
          </a:p>
        </p:txBody>
      </p:sp>
      <p:pic>
        <p:nvPicPr>
          <p:cNvPr id="4098" name="Picture 2" descr="D:\Users\Zoran\Pictures\SAVE 13.jpg"/>
          <p:cNvPicPr>
            <a:picLocks noChangeAspect="1" noChangeArrowheads="1"/>
          </p:cNvPicPr>
          <p:nvPr/>
        </p:nvPicPr>
        <p:blipFill>
          <a:blip r:embed="rId3" cstate="print"/>
          <a:srcRect/>
          <a:stretch>
            <a:fillRect/>
          </a:stretch>
        </p:blipFill>
        <p:spPr bwMode="auto">
          <a:xfrm>
            <a:off x="1043608" y="1491630"/>
            <a:ext cx="1895475" cy="2409825"/>
          </a:xfrm>
          <a:prstGeom prst="rect">
            <a:avLst/>
          </a:prstGeom>
          <a:noFill/>
        </p:spPr>
      </p:pic>
      <p:sp>
        <p:nvSpPr>
          <p:cNvPr id="2" name="Rectángulo 1"/>
          <p:cNvSpPr/>
          <p:nvPr/>
        </p:nvSpPr>
        <p:spPr>
          <a:xfrm>
            <a:off x="3275856" y="1309576"/>
            <a:ext cx="4572000" cy="2308324"/>
          </a:xfrm>
          <a:prstGeom prst="rect">
            <a:avLst/>
          </a:prstGeom>
        </p:spPr>
        <p:txBody>
          <a:bodyPr>
            <a:spAutoFit/>
          </a:bodyPr>
          <a:lstStyle/>
          <a:p>
            <a:r>
              <a:rPr lang="es-ES" sz="1600" dirty="0">
                <a:solidFill>
                  <a:schemeClr val="bg1">
                    <a:lumMod val="50000"/>
                  </a:schemeClr>
                </a:solidFill>
                <a:latin typeface="Open Sans"/>
              </a:rPr>
              <a:t>Manejo de la contingencia</a:t>
            </a:r>
          </a:p>
          <a:p>
            <a:endParaRPr lang="es-ES" sz="1600" dirty="0">
              <a:solidFill>
                <a:schemeClr val="bg1">
                  <a:lumMod val="50000"/>
                </a:schemeClr>
              </a:solidFill>
              <a:latin typeface="Open Sans"/>
            </a:endParaRPr>
          </a:p>
          <a:p>
            <a:r>
              <a:rPr lang="es-ES" sz="1600" dirty="0">
                <a:solidFill>
                  <a:schemeClr val="bg1">
                    <a:lumMod val="50000"/>
                  </a:schemeClr>
                </a:solidFill>
                <a:latin typeface="Open Sans"/>
              </a:rPr>
              <a:t>S</a:t>
            </a:r>
            <a:r>
              <a:rPr lang="es-ES" sz="1600" dirty="0" smtClean="0">
                <a:solidFill>
                  <a:schemeClr val="bg1">
                    <a:lumMod val="50000"/>
                  </a:schemeClr>
                </a:solidFill>
                <a:latin typeface="Open Sans"/>
              </a:rPr>
              <a:t>e </a:t>
            </a:r>
            <a:r>
              <a:rPr lang="es-ES" sz="1600" dirty="0">
                <a:solidFill>
                  <a:schemeClr val="bg1">
                    <a:lumMod val="50000"/>
                  </a:schemeClr>
                </a:solidFill>
                <a:latin typeface="Open Sans"/>
              </a:rPr>
              <a:t>refiere a un tipo de terapia conductual en la que los individuos o un grupo son "reforzados" o recompensados, para evidencia de un cambio de comportamiento positivo</a:t>
            </a:r>
          </a:p>
          <a:p>
            <a:r>
              <a:rPr lang="es-ES" sz="1600" dirty="0">
                <a:solidFill>
                  <a:schemeClr val="bg1">
                    <a:lumMod val="50000"/>
                  </a:schemeClr>
                </a:solidFill>
                <a:latin typeface="Open Sans"/>
              </a:rPr>
              <a:t>diseñado para aumentar la aparición de un comportamiento apropiado y disminuir la aparición de un comportamiento inapropiado</a:t>
            </a:r>
          </a:p>
        </p:txBody>
      </p:sp>
    </p:spTree>
    <p:extLst>
      <p:ext uri="{BB962C8B-B14F-4D97-AF65-F5344CB8AC3E}">
        <p14:creationId xmlns:p14="http://schemas.microsoft.com/office/powerpoint/2010/main" val="10198350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39503"/>
            <a:ext cx="7416824" cy="515672"/>
          </a:xfrm>
        </p:spPr>
        <p:txBody>
          <a:bodyPr>
            <a:normAutofit lnSpcReduction="10000"/>
          </a:bodyPr>
          <a:lstStyle/>
          <a:p>
            <a:pPr algn="l"/>
            <a:r>
              <a:rPr lang="en-US" sz="1400" dirty="0" err="1" smtClean="0">
                <a:solidFill>
                  <a:schemeClr val="tx1">
                    <a:lumMod val="50000"/>
                    <a:lumOff val="50000"/>
                  </a:schemeClr>
                </a:solidFill>
              </a:rPr>
              <a:t>Unidad</a:t>
            </a:r>
            <a:r>
              <a:rPr lang="en-US" sz="1400" dirty="0" smtClean="0">
                <a:solidFill>
                  <a:schemeClr val="tx1">
                    <a:lumMod val="50000"/>
                    <a:lumOff val="50000"/>
                  </a:schemeClr>
                </a:solidFill>
              </a:rPr>
              <a:t> </a:t>
            </a:r>
            <a:r>
              <a:rPr lang="en-US" sz="1400" dirty="0">
                <a:solidFill>
                  <a:schemeClr val="tx1">
                    <a:lumMod val="50000"/>
                    <a:lumOff val="50000"/>
                  </a:schemeClr>
                </a:solidFill>
              </a:rPr>
              <a:t>3.2. </a:t>
            </a:r>
            <a:r>
              <a:rPr lang="es-ES" sz="1400" dirty="0">
                <a:solidFill>
                  <a:schemeClr val="bg1">
                    <a:lumMod val="50000"/>
                  </a:schemeClr>
                </a:solidFill>
              </a:rPr>
              <a:t>GBG y los informes de pares positivos como un juego y métodos basados en juegos para promover la capacidad social y emocional de los niños desarrollo</a:t>
            </a:r>
          </a:p>
          <a:p>
            <a:pPr algn="l"/>
            <a:endParaRPr lang="en-GB" sz="1500" dirty="0">
              <a:solidFill>
                <a:schemeClr val="tx1">
                  <a:lumMod val="50000"/>
                  <a:lumOff val="50000"/>
                </a:schemeClr>
              </a:solidFill>
            </a:endParaRPr>
          </a:p>
          <a:p>
            <a:pPr algn="l"/>
            <a:endParaRPr lang="en-GB" sz="14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67544" y="1131590"/>
            <a:ext cx="4608512" cy="292895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dirty="0"/>
          </a:p>
        </p:txBody>
      </p:sp>
      <p:pic>
        <p:nvPicPr>
          <p:cNvPr id="5122" name="Picture 2" descr="D:\Users\Zoran\Pictures\SAVE 14.jpg"/>
          <p:cNvPicPr>
            <a:picLocks noChangeAspect="1" noChangeArrowheads="1"/>
          </p:cNvPicPr>
          <p:nvPr/>
        </p:nvPicPr>
        <p:blipFill>
          <a:blip r:embed="rId3" cstate="print"/>
          <a:srcRect/>
          <a:stretch>
            <a:fillRect/>
          </a:stretch>
        </p:blipFill>
        <p:spPr bwMode="auto">
          <a:xfrm>
            <a:off x="5364088" y="1419622"/>
            <a:ext cx="3024336" cy="2376264"/>
          </a:xfrm>
          <a:prstGeom prst="rect">
            <a:avLst/>
          </a:prstGeom>
          <a:noFill/>
        </p:spPr>
      </p:pic>
      <p:sp>
        <p:nvSpPr>
          <p:cNvPr id="2" name="Rectángulo 1"/>
          <p:cNvSpPr/>
          <p:nvPr/>
        </p:nvSpPr>
        <p:spPr>
          <a:xfrm>
            <a:off x="683568" y="1147614"/>
            <a:ext cx="4572000" cy="2554545"/>
          </a:xfrm>
          <a:prstGeom prst="rect">
            <a:avLst/>
          </a:prstGeom>
        </p:spPr>
        <p:txBody>
          <a:bodyPr>
            <a:spAutoFit/>
          </a:bodyPr>
          <a:lstStyle/>
          <a:p>
            <a:r>
              <a:rPr lang="es-ES" sz="1600" dirty="0">
                <a:solidFill>
                  <a:schemeClr val="bg1">
                    <a:lumMod val="50000"/>
                  </a:schemeClr>
                </a:solidFill>
                <a:latin typeface="Open Sans"/>
              </a:rPr>
              <a:t>Contingencias grupales</a:t>
            </a:r>
          </a:p>
          <a:p>
            <a:endParaRPr lang="es-ES" sz="1600" dirty="0">
              <a:solidFill>
                <a:schemeClr val="bg1">
                  <a:lumMod val="50000"/>
                </a:schemeClr>
              </a:solidFill>
              <a:latin typeface="Open Sans"/>
            </a:endParaRPr>
          </a:p>
          <a:p>
            <a:pPr marL="285750" indent="-285750">
              <a:buFont typeface="Arial" pitchFamily="34" charset="0"/>
              <a:buChar char="•"/>
            </a:pPr>
            <a:r>
              <a:rPr lang="es-ES" sz="1600" dirty="0">
                <a:solidFill>
                  <a:schemeClr val="bg1">
                    <a:lumMod val="50000"/>
                  </a:schemeClr>
                </a:solidFill>
                <a:latin typeface="Open Sans"/>
              </a:rPr>
              <a:t>Diseñado para promover el comportamiento positivo de todos los estudiantes en el aula.</a:t>
            </a:r>
          </a:p>
          <a:p>
            <a:pPr marL="285750" indent="-285750">
              <a:buFont typeface="Arial" pitchFamily="34" charset="0"/>
              <a:buChar char="•"/>
            </a:pPr>
            <a:r>
              <a:rPr lang="es-ES" sz="1600" dirty="0">
                <a:solidFill>
                  <a:schemeClr val="bg1">
                    <a:lumMod val="50000"/>
                  </a:schemeClr>
                </a:solidFill>
                <a:latin typeface="Open Sans"/>
              </a:rPr>
              <a:t>Se puede utilizar durante las clases de educación física o durante las sesiones de entrenamiento </a:t>
            </a:r>
            <a:r>
              <a:rPr lang="es-ES" sz="1600" dirty="0" smtClean="0">
                <a:solidFill>
                  <a:schemeClr val="bg1">
                    <a:lumMod val="50000"/>
                  </a:schemeClr>
                </a:solidFill>
                <a:latin typeface="Open Sans"/>
              </a:rPr>
              <a:t>deportivo</a:t>
            </a:r>
          </a:p>
          <a:p>
            <a:pPr marL="285750" indent="-285750">
              <a:buFont typeface="Arial" pitchFamily="34" charset="0"/>
              <a:buChar char="•"/>
            </a:pPr>
            <a:r>
              <a:rPr lang="es-ES" sz="1600" dirty="0" smtClean="0">
                <a:solidFill>
                  <a:schemeClr val="bg1">
                    <a:lumMod val="50000"/>
                  </a:schemeClr>
                </a:solidFill>
                <a:latin typeface="Open Sans"/>
              </a:rPr>
              <a:t>bien </a:t>
            </a:r>
            <a:r>
              <a:rPr lang="es-ES" sz="1600" dirty="0">
                <a:solidFill>
                  <a:schemeClr val="bg1">
                    <a:lumMod val="50000"/>
                  </a:schemeClr>
                </a:solidFill>
                <a:latin typeface="Open Sans"/>
              </a:rPr>
              <a:t>apoyado por la investigación y puede ser considerado una estrategia basada en la evidencia</a:t>
            </a:r>
          </a:p>
        </p:txBody>
      </p:sp>
    </p:spTree>
    <p:extLst>
      <p:ext uri="{BB962C8B-B14F-4D97-AF65-F5344CB8AC3E}">
        <p14:creationId xmlns:p14="http://schemas.microsoft.com/office/powerpoint/2010/main" val="21946954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99592" y="123478"/>
            <a:ext cx="7704856" cy="609399"/>
          </a:xfrm>
        </p:spPr>
        <p:txBody>
          <a:bodyPr>
            <a:normAutofit fontScale="85000" lnSpcReduction="10000"/>
          </a:bodyPr>
          <a:lstStyle/>
          <a:p>
            <a:pPr algn="l"/>
            <a:r>
              <a:rPr lang="en-US" sz="1800" dirty="0" err="1" smtClean="0"/>
              <a:t>Unidad</a:t>
            </a:r>
            <a:r>
              <a:rPr lang="en-US" sz="1800" dirty="0" smtClean="0"/>
              <a:t> </a:t>
            </a:r>
            <a:r>
              <a:rPr lang="en-US" sz="1800" dirty="0"/>
              <a:t>3.2. </a:t>
            </a:r>
            <a:r>
              <a:rPr lang="es-ES" sz="1800" dirty="0">
                <a:solidFill>
                  <a:schemeClr val="bg1">
                    <a:lumMod val="50000"/>
                  </a:schemeClr>
                </a:solidFill>
              </a:rPr>
              <a:t>GBG y los informes de pares positivos como un juego y métodos basados en juegos para promover la capacidad social y emocional de los niños desarrollo</a:t>
            </a: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683568" y="1142991"/>
            <a:ext cx="7632848"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1979712" y="1174837"/>
            <a:ext cx="4572000" cy="2554545"/>
          </a:xfrm>
          <a:prstGeom prst="rect">
            <a:avLst/>
          </a:prstGeom>
        </p:spPr>
        <p:txBody>
          <a:bodyPr>
            <a:spAutoFit/>
          </a:bodyPr>
          <a:lstStyle/>
          <a:p>
            <a:r>
              <a:rPr lang="es-ES" sz="1600" u="sng" dirty="0">
                <a:solidFill>
                  <a:schemeClr val="bg1">
                    <a:lumMod val="50000"/>
                  </a:schemeClr>
                </a:solidFill>
                <a:latin typeface="Open Sans"/>
              </a:rPr>
              <a:t>Contingencias grupales</a:t>
            </a:r>
          </a:p>
          <a:p>
            <a:endParaRPr lang="es-ES" sz="1600" dirty="0">
              <a:solidFill>
                <a:schemeClr val="bg1">
                  <a:lumMod val="50000"/>
                </a:schemeClr>
              </a:solidFill>
              <a:latin typeface="Open Sans"/>
            </a:endParaRPr>
          </a:p>
          <a:p>
            <a:pPr marL="285750" indent="-285750">
              <a:buFont typeface="Arial" pitchFamily="34" charset="0"/>
              <a:buChar char="•"/>
            </a:pPr>
            <a:r>
              <a:rPr lang="es-ES" sz="1600" dirty="0">
                <a:solidFill>
                  <a:schemeClr val="bg1">
                    <a:lumMod val="50000"/>
                  </a:schemeClr>
                </a:solidFill>
                <a:latin typeface="Open Sans"/>
              </a:rPr>
              <a:t>A</a:t>
            </a:r>
            <a:r>
              <a:rPr lang="es-ES" sz="1600" dirty="0" smtClean="0">
                <a:solidFill>
                  <a:schemeClr val="bg1">
                    <a:lumMod val="50000"/>
                  </a:schemeClr>
                </a:solidFill>
                <a:latin typeface="Open Sans"/>
              </a:rPr>
              <a:t>plicar </a:t>
            </a:r>
            <a:r>
              <a:rPr lang="es-ES" sz="1600" dirty="0">
                <a:solidFill>
                  <a:schemeClr val="bg1">
                    <a:lumMod val="50000"/>
                  </a:schemeClr>
                </a:solidFill>
                <a:latin typeface="Open Sans"/>
              </a:rPr>
              <a:t>los mismos comportamientos objetivo, criterios y refuerzo a todos los atletas</a:t>
            </a:r>
          </a:p>
          <a:p>
            <a:pPr marL="285750" indent="-285750">
              <a:buFont typeface="Arial" pitchFamily="34" charset="0"/>
              <a:buChar char="•"/>
            </a:pPr>
            <a:r>
              <a:rPr lang="es-ES" sz="1600" dirty="0">
                <a:solidFill>
                  <a:schemeClr val="bg1">
                    <a:lumMod val="50000"/>
                  </a:schemeClr>
                </a:solidFill>
                <a:latin typeface="Open Sans"/>
              </a:rPr>
              <a:t>P</a:t>
            </a:r>
            <a:r>
              <a:rPr lang="es-ES" sz="1600" dirty="0" smtClean="0">
                <a:solidFill>
                  <a:schemeClr val="bg1">
                    <a:lumMod val="50000"/>
                  </a:schemeClr>
                </a:solidFill>
                <a:latin typeface="Open Sans"/>
              </a:rPr>
              <a:t>uede </a:t>
            </a:r>
            <a:r>
              <a:rPr lang="es-ES" sz="1600" dirty="0">
                <a:solidFill>
                  <a:schemeClr val="bg1">
                    <a:lumMod val="50000"/>
                  </a:schemeClr>
                </a:solidFill>
                <a:latin typeface="Open Sans"/>
              </a:rPr>
              <a:t>reducir o posiblemente incluso eliminar la necesidad de múltiples planes de intervención individualizados para atletas que demuestren tasas más altas de comportamiento desafiante</a:t>
            </a:r>
          </a:p>
        </p:txBody>
      </p:sp>
    </p:spTree>
    <p:extLst>
      <p:ext uri="{BB962C8B-B14F-4D97-AF65-F5344CB8AC3E}">
        <p14:creationId xmlns:p14="http://schemas.microsoft.com/office/powerpoint/2010/main" val="331724088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45505"/>
            <a:ext cx="7632848" cy="609399"/>
          </a:xfrm>
        </p:spPr>
        <p:txBody>
          <a:bodyPr>
            <a:normAutofit/>
          </a:bodyPr>
          <a:lstStyle/>
          <a:p>
            <a:pPr algn="l"/>
            <a:r>
              <a:rPr lang="en-US" sz="1400" dirty="0" err="1">
                <a:solidFill>
                  <a:schemeClr val="bg1">
                    <a:lumMod val="50000"/>
                  </a:schemeClr>
                </a:solidFill>
              </a:rPr>
              <a:t>Unidad</a:t>
            </a:r>
            <a:r>
              <a:rPr lang="en-US" sz="1400" dirty="0">
                <a:solidFill>
                  <a:schemeClr val="bg1">
                    <a:lumMod val="50000"/>
                  </a:schemeClr>
                </a:solidFill>
              </a:rPr>
              <a:t> 3.2. </a:t>
            </a:r>
            <a:r>
              <a:rPr lang="es-ES" sz="1400" dirty="0">
                <a:solidFill>
                  <a:schemeClr val="bg1">
                    <a:lumMod val="50000"/>
                  </a:schemeClr>
                </a:solidFill>
              </a:rPr>
              <a:t>GBG y los informes de pares positivos como un juego y métodos basados en juegos para promover la capacidad social y emocional de los niños desarrollo</a:t>
            </a:r>
          </a:p>
          <a:p>
            <a:pPr algn="l"/>
            <a:endParaRPr lang="en-GB"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142844" y="1357304"/>
            <a:ext cx="3565060"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800" dirty="0"/>
          </a:p>
        </p:txBody>
      </p:sp>
      <p:pic>
        <p:nvPicPr>
          <p:cNvPr id="9" name="Picture 2" descr="D:\Users\Zoran\Pictures\SAVE 15.jpg"/>
          <p:cNvPicPr>
            <a:picLocks noChangeAspect="1" noChangeArrowheads="1"/>
          </p:cNvPicPr>
          <p:nvPr/>
        </p:nvPicPr>
        <p:blipFill>
          <a:blip r:embed="rId3" cstate="print"/>
          <a:srcRect/>
          <a:stretch>
            <a:fillRect/>
          </a:stretch>
        </p:blipFill>
        <p:spPr bwMode="auto">
          <a:xfrm>
            <a:off x="4644008" y="1347614"/>
            <a:ext cx="3312368" cy="2520280"/>
          </a:xfrm>
          <a:prstGeom prst="rect">
            <a:avLst/>
          </a:prstGeom>
          <a:noFill/>
        </p:spPr>
      </p:pic>
      <p:sp>
        <p:nvSpPr>
          <p:cNvPr id="2" name="Rectángulo 1"/>
          <p:cNvSpPr/>
          <p:nvPr/>
        </p:nvSpPr>
        <p:spPr>
          <a:xfrm>
            <a:off x="539552" y="1563638"/>
            <a:ext cx="4572000" cy="1323439"/>
          </a:xfrm>
          <a:prstGeom prst="rect">
            <a:avLst/>
          </a:prstGeom>
        </p:spPr>
        <p:txBody>
          <a:bodyPr>
            <a:spAutoFit/>
          </a:bodyPr>
          <a:lstStyle/>
          <a:p>
            <a:r>
              <a:rPr lang="es-ES" sz="1600" dirty="0">
                <a:solidFill>
                  <a:schemeClr val="bg1">
                    <a:lumMod val="50000"/>
                  </a:schemeClr>
                </a:solidFill>
                <a:latin typeface="Open Sans"/>
              </a:rPr>
              <a:t>Tipos de contingencias grupales:</a:t>
            </a:r>
          </a:p>
          <a:p>
            <a:endParaRPr lang="es-ES" sz="1600" dirty="0">
              <a:solidFill>
                <a:schemeClr val="bg1">
                  <a:lumMod val="50000"/>
                </a:schemeClr>
              </a:solidFill>
              <a:latin typeface="Open Sans"/>
            </a:endParaRPr>
          </a:p>
          <a:p>
            <a:pPr marL="285750" indent="-285750">
              <a:buFont typeface="Wingdings" panose="05000000000000000000" pitchFamily="2" charset="2"/>
              <a:buChar char="§"/>
            </a:pPr>
            <a:r>
              <a:rPr lang="es-ES" sz="1600" dirty="0">
                <a:solidFill>
                  <a:schemeClr val="bg1">
                    <a:lumMod val="50000"/>
                  </a:schemeClr>
                </a:solidFill>
                <a:latin typeface="Open Sans"/>
              </a:rPr>
              <a:t>Independiente</a:t>
            </a:r>
          </a:p>
          <a:p>
            <a:pPr marL="285750" indent="-285750">
              <a:buFont typeface="Wingdings" panose="05000000000000000000" pitchFamily="2" charset="2"/>
              <a:buChar char="§"/>
            </a:pPr>
            <a:r>
              <a:rPr lang="es-ES" sz="1600" dirty="0">
                <a:solidFill>
                  <a:schemeClr val="bg1">
                    <a:lumMod val="50000"/>
                  </a:schemeClr>
                </a:solidFill>
                <a:latin typeface="Open Sans"/>
              </a:rPr>
              <a:t>Dependiente</a:t>
            </a:r>
          </a:p>
          <a:p>
            <a:pPr marL="285750" indent="-285750">
              <a:buFont typeface="Wingdings" panose="05000000000000000000" pitchFamily="2" charset="2"/>
              <a:buChar char="§"/>
            </a:pPr>
            <a:r>
              <a:rPr lang="es-ES" sz="1600" dirty="0">
                <a:solidFill>
                  <a:schemeClr val="bg1">
                    <a:lumMod val="50000"/>
                  </a:schemeClr>
                </a:solidFill>
                <a:latin typeface="Open Sans"/>
              </a:rPr>
              <a:t>Interdependiente</a:t>
            </a:r>
          </a:p>
        </p:txBody>
      </p:sp>
    </p:spTree>
    <p:extLst>
      <p:ext uri="{BB962C8B-B14F-4D97-AF65-F5344CB8AC3E}">
        <p14:creationId xmlns:p14="http://schemas.microsoft.com/office/powerpoint/2010/main" val="30409674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91145"/>
            <a:ext cx="7704856" cy="432048"/>
          </a:xfrm>
        </p:spPr>
        <p:txBody>
          <a:bodyPr>
            <a:normAutofit lnSpcReduction="10000"/>
          </a:bodyPr>
          <a:lstStyle/>
          <a:p>
            <a:pPr algn="l"/>
            <a:r>
              <a:rPr lang="es-ES" sz="1400" dirty="0"/>
              <a:t>Unidad 1. Situaciones peligrosas y la reducción </a:t>
            </a:r>
            <a:r>
              <a:rPr lang="es-ES" sz="1400" dirty="0" smtClean="0"/>
              <a:t>de </a:t>
            </a:r>
            <a:r>
              <a:rPr lang="es-ES" sz="1400" dirty="0"/>
              <a:t>prejuicios</a:t>
            </a:r>
            <a:r>
              <a:rPr lang="es-ES" dirty="0"/>
              <a:t>.</a:t>
            </a:r>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883" y="432551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25516"/>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id="{A96D0E6D-E0FB-46EC-9E78-FCE19977F902}"/>
              </a:ext>
            </a:extLst>
          </p:cNvPr>
          <p:cNvSpPr txBox="1">
            <a:spLocks/>
          </p:cNvSpPr>
          <p:nvPr/>
        </p:nvSpPr>
        <p:spPr>
          <a:xfrm>
            <a:off x="360883" y="1574690"/>
            <a:ext cx="8280920" cy="23179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800" dirty="0"/>
          </a:p>
        </p:txBody>
      </p:sp>
      <p:sp>
        <p:nvSpPr>
          <p:cNvPr id="9" name="Pravokutnik 8"/>
          <p:cNvSpPr/>
          <p:nvPr/>
        </p:nvSpPr>
        <p:spPr>
          <a:xfrm>
            <a:off x="2411760" y="988921"/>
            <a:ext cx="3923085" cy="369332"/>
          </a:xfrm>
          <a:prstGeom prst="rect">
            <a:avLst/>
          </a:prstGeom>
        </p:spPr>
        <p:txBody>
          <a:bodyPr wrap="square">
            <a:spAutoFit/>
          </a:bodyPr>
          <a:lstStyle/>
          <a:p>
            <a:pPr lvl="0" algn="ctr">
              <a:spcBef>
                <a:spcPct val="20000"/>
              </a:spcBef>
            </a:pPr>
            <a:r>
              <a:rPr lang="hr-HR" b="1" dirty="0" smtClean="0">
                <a:solidFill>
                  <a:prstClr val="black">
                    <a:tint val="75000"/>
                  </a:prstClr>
                </a:solidFill>
                <a:latin typeface="Open Sans" pitchFamily="34" charset="0"/>
              </a:rPr>
              <a:t>Cont</a:t>
            </a:r>
            <a:r>
              <a:rPr lang="es-ES_tradnl" b="1" dirty="0" smtClean="0">
                <a:solidFill>
                  <a:prstClr val="black">
                    <a:tint val="75000"/>
                  </a:prstClr>
                </a:solidFill>
                <a:latin typeface="Open Sans" pitchFamily="34" charset="0"/>
              </a:rPr>
              <a:t>enido</a:t>
            </a:r>
            <a:endParaRPr lang="lt-LT" b="1" dirty="0">
              <a:solidFill>
                <a:prstClr val="black">
                  <a:tint val="75000"/>
                </a:prstClr>
              </a:solidFill>
            </a:endParaRPr>
          </a:p>
        </p:txBody>
      </p:sp>
      <p:sp>
        <p:nvSpPr>
          <p:cNvPr id="2" name="Rectángulo 1"/>
          <p:cNvSpPr/>
          <p:nvPr/>
        </p:nvSpPr>
        <p:spPr>
          <a:xfrm>
            <a:off x="1763688" y="1584318"/>
            <a:ext cx="5544616" cy="2308324"/>
          </a:xfrm>
          <a:prstGeom prst="rect">
            <a:avLst/>
          </a:prstGeom>
        </p:spPr>
        <p:txBody>
          <a:bodyPr wrap="square">
            <a:spAutoFit/>
          </a:bodyPr>
          <a:lstStyle/>
          <a:p>
            <a:pPr algn="just"/>
            <a:r>
              <a:rPr lang="es-ES" sz="1600" dirty="0" smtClean="0">
                <a:solidFill>
                  <a:schemeClr val="bg1">
                    <a:lumMod val="50000"/>
                  </a:schemeClr>
                </a:solidFill>
                <a:latin typeface="Open Sans"/>
              </a:rPr>
              <a:t>Unidad </a:t>
            </a:r>
            <a:r>
              <a:rPr lang="es-ES" sz="1600" dirty="0">
                <a:solidFill>
                  <a:schemeClr val="bg1">
                    <a:lumMod val="50000"/>
                  </a:schemeClr>
                </a:solidFill>
                <a:latin typeface="Open Sans"/>
              </a:rPr>
              <a:t>1.1</a:t>
            </a:r>
            <a:r>
              <a:rPr lang="es-ES" sz="1600" dirty="0" smtClean="0">
                <a:solidFill>
                  <a:schemeClr val="bg1">
                    <a:lumMod val="50000"/>
                  </a:schemeClr>
                </a:solidFill>
                <a:latin typeface="Open Sans"/>
              </a:rPr>
              <a:t>.</a:t>
            </a:r>
          </a:p>
          <a:p>
            <a:pPr algn="just"/>
            <a:r>
              <a:rPr lang="es-ES" sz="1600" dirty="0" smtClean="0">
                <a:solidFill>
                  <a:schemeClr val="bg1">
                    <a:lumMod val="50000"/>
                  </a:schemeClr>
                </a:solidFill>
                <a:latin typeface="Open Sans"/>
              </a:rPr>
              <a:t> </a:t>
            </a:r>
            <a:r>
              <a:rPr lang="es-ES" sz="1600" dirty="0">
                <a:solidFill>
                  <a:schemeClr val="bg1">
                    <a:lumMod val="50000"/>
                  </a:schemeClr>
                </a:solidFill>
                <a:latin typeface="Open Sans"/>
              </a:rPr>
              <a:t>Definición de situaciones peligrosas y ambientes peligrosos que </a:t>
            </a:r>
            <a:r>
              <a:rPr lang="es-ES" sz="1600" dirty="0" smtClean="0">
                <a:solidFill>
                  <a:schemeClr val="bg1">
                    <a:lumMod val="50000"/>
                  </a:schemeClr>
                </a:solidFill>
                <a:latin typeface="Open Sans"/>
              </a:rPr>
              <a:t>derivan </a:t>
            </a:r>
            <a:r>
              <a:rPr lang="es-ES" sz="1600" dirty="0">
                <a:solidFill>
                  <a:schemeClr val="bg1">
                    <a:lumMod val="50000"/>
                  </a:schemeClr>
                </a:solidFill>
                <a:latin typeface="Open Sans"/>
              </a:rPr>
              <a:t>en conductas socialmente inapropiadas</a:t>
            </a:r>
            <a:r>
              <a:rPr lang="es-ES" sz="1600" dirty="0" smtClean="0">
                <a:solidFill>
                  <a:schemeClr val="bg1">
                    <a:lumMod val="50000"/>
                  </a:schemeClr>
                </a:solidFill>
                <a:latin typeface="Open Sans"/>
              </a:rPr>
              <a:t>.</a:t>
            </a:r>
          </a:p>
          <a:p>
            <a:pPr algn="just"/>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Unidad 1.2</a:t>
            </a:r>
            <a:r>
              <a:rPr lang="es-ES" sz="1600" dirty="0" smtClean="0">
                <a:solidFill>
                  <a:schemeClr val="bg1">
                    <a:lumMod val="50000"/>
                  </a:schemeClr>
                </a:solidFill>
                <a:latin typeface="Open Sans"/>
              </a:rPr>
              <a:t>.</a:t>
            </a:r>
          </a:p>
          <a:p>
            <a:pPr algn="just"/>
            <a:r>
              <a:rPr lang="es-ES" sz="1600" dirty="0" smtClean="0">
                <a:solidFill>
                  <a:schemeClr val="bg1">
                    <a:lumMod val="50000"/>
                  </a:schemeClr>
                </a:solidFill>
                <a:latin typeface="Open Sans"/>
              </a:rPr>
              <a:t> </a:t>
            </a:r>
            <a:r>
              <a:rPr lang="es-ES" sz="1600" dirty="0">
                <a:solidFill>
                  <a:schemeClr val="bg1">
                    <a:lumMod val="50000"/>
                  </a:schemeClr>
                </a:solidFill>
                <a:latin typeface="Open Sans"/>
              </a:rPr>
              <a:t>Definición de prejuicio como el requisito previo más común para el desarrollo de comportamientos violentos y </a:t>
            </a:r>
            <a:r>
              <a:rPr lang="es-ES" sz="1600" dirty="0" smtClean="0">
                <a:solidFill>
                  <a:schemeClr val="bg1">
                    <a:lumMod val="50000"/>
                  </a:schemeClr>
                </a:solidFill>
                <a:latin typeface="Open Sans"/>
              </a:rPr>
              <a:t>exclusivos.</a:t>
            </a:r>
            <a:endParaRPr lang="en-US" sz="1600" dirty="0">
              <a:solidFill>
                <a:schemeClr val="bg1">
                  <a:lumMod val="50000"/>
                </a:schemeClr>
              </a:solidFill>
              <a:latin typeface="Open Sans"/>
            </a:endParaRPr>
          </a:p>
        </p:txBody>
      </p:sp>
    </p:spTree>
    <p:extLst>
      <p:ext uri="{BB962C8B-B14F-4D97-AF65-F5344CB8AC3E}">
        <p14:creationId xmlns:p14="http://schemas.microsoft.com/office/powerpoint/2010/main" val="23087479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23479"/>
            <a:ext cx="7344816" cy="432047"/>
          </a:xfrm>
        </p:spPr>
        <p:txBody>
          <a:bodyPr>
            <a:noAutofit/>
          </a:bodyPr>
          <a:lstStyle/>
          <a:p>
            <a:pPr algn="l"/>
            <a:r>
              <a:rPr lang="en-US" sz="1400" dirty="0" err="1">
                <a:solidFill>
                  <a:schemeClr val="bg1">
                    <a:lumMod val="50000"/>
                  </a:schemeClr>
                </a:solidFill>
              </a:rPr>
              <a:t>Unidad</a:t>
            </a:r>
            <a:r>
              <a:rPr lang="en-US" sz="1400" dirty="0">
                <a:solidFill>
                  <a:schemeClr val="bg1">
                    <a:lumMod val="50000"/>
                  </a:schemeClr>
                </a:solidFill>
              </a:rPr>
              <a:t> 3.2. </a:t>
            </a:r>
            <a:r>
              <a:rPr lang="es-ES" sz="1400" dirty="0">
                <a:solidFill>
                  <a:schemeClr val="bg1">
                    <a:lumMod val="50000"/>
                  </a:schemeClr>
                </a:solidFill>
              </a:rPr>
              <a:t>GBG y los informes de pares positivos como un juego y métodos basados en juegos para promover la capacidad social y emocional de los niños desarrollo</a:t>
            </a:r>
          </a:p>
          <a:p>
            <a:pPr algn="l"/>
            <a:endParaRPr lang="en-GB" sz="14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28596" y="1142990"/>
            <a:ext cx="8286808" cy="28575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hr-HR" dirty="0" smtClean="0"/>
          </a:p>
          <a:p>
            <a:endParaRPr lang="hr-HR" dirty="0" smtClean="0"/>
          </a:p>
          <a:p>
            <a:endParaRPr lang="hr-HR" dirty="0" smtClean="0"/>
          </a:p>
          <a:p>
            <a:endParaRPr lang="en-US" dirty="0"/>
          </a:p>
        </p:txBody>
      </p:sp>
      <p:graphicFrame>
        <p:nvGraphicFramePr>
          <p:cNvPr id="12" name="Tablica 11"/>
          <p:cNvGraphicFramePr>
            <a:graphicFrameLocks noGrp="1"/>
          </p:cNvGraphicFramePr>
          <p:nvPr>
            <p:extLst>
              <p:ext uri="{D42A27DB-BD31-4B8C-83A1-F6EECF244321}">
                <p14:modId xmlns:p14="http://schemas.microsoft.com/office/powerpoint/2010/main" val="896421096"/>
              </p:ext>
            </p:extLst>
          </p:nvPr>
        </p:nvGraphicFramePr>
        <p:xfrm>
          <a:off x="683568" y="1346510"/>
          <a:ext cx="7215238" cy="2839720"/>
        </p:xfrm>
        <a:graphic>
          <a:graphicData uri="http://schemas.openxmlformats.org/drawingml/2006/table">
            <a:tbl>
              <a:tblPr firstRow="1" bandRow="1">
                <a:tableStyleId>{5940675A-B579-460E-94D1-54222C63F5DA}</a:tableStyleId>
              </a:tblPr>
              <a:tblGrid>
                <a:gridCol w="1954127">
                  <a:extLst>
                    <a:ext uri="{9D8B030D-6E8A-4147-A177-3AD203B41FA5}">
                      <a16:colId xmlns:a16="http://schemas.microsoft.com/office/drawing/2014/main" val="20000"/>
                    </a:ext>
                  </a:extLst>
                </a:gridCol>
                <a:gridCol w="1878968">
                  <a:extLst>
                    <a:ext uri="{9D8B030D-6E8A-4147-A177-3AD203B41FA5}">
                      <a16:colId xmlns:a16="http://schemas.microsoft.com/office/drawing/2014/main" val="20001"/>
                    </a:ext>
                  </a:extLst>
                </a:gridCol>
                <a:gridCol w="1728651">
                  <a:extLst>
                    <a:ext uri="{9D8B030D-6E8A-4147-A177-3AD203B41FA5}">
                      <a16:colId xmlns:a16="http://schemas.microsoft.com/office/drawing/2014/main" val="20002"/>
                    </a:ext>
                  </a:extLst>
                </a:gridCol>
                <a:gridCol w="1653492">
                  <a:extLst>
                    <a:ext uri="{9D8B030D-6E8A-4147-A177-3AD203B41FA5}">
                      <a16:colId xmlns:a16="http://schemas.microsoft.com/office/drawing/2014/main" val="20003"/>
                    </a:ext>
                  </a:extLst>
                </a:gridCol>
              </a:tblGrid>
              <a:tr h="370840">
                <a:tc>
                  <a:txBody>
                    <a:bodyPr/>
                    <a:lstStyle/>
                    <a:p>
                      <a:r>
                        <a:rPr lang="hr-HR" dirty="0" smtClean="0"/>
                        <a:t>Contingencia</a:t>
                      </a:r>
                      <a:endParaRPr lang="hr-HR" dirty="0"/>
                    </a:p>
                  </a:txBody>
                  <a:tcPr/>
                </a:tc>
                <a:tc>
                  <a:txBody>
                    <a:bodyPr/>
                    <a:lstStyle/>
                    <a:p>
                      <a:r>
                        <a:rPr lang="hr-HR" dirty="0" smtClean="0"/>
                        <a:t>La responsabilidad cae en</a:t>
                      </a:r>
                      <a:endParaRPr lang="hr-HR" dirty="0"/>
                    </a:p>
                  </a:txBody>
                  <a:tcPr/>
                </a:tc>
                <a:tc>
                  <a:txBody>
                    <a:bodyPr/>
                    <a:lstStyle/>
                    <a:p>
                      <a:r>
                        <a:rPr lang="hr-HR" dirty="0" smtClean="0"/>
                        <a:t>Comportamiento observado para criterio</a:t>
                      </a:r>
                      <a:endParaRPr lang="hr-HR" dirty="0"/>
                    </a:p>
                  </a:txBody>
                  <a:tcPr/>
                </a:tc>
                <a:tc>
                  <a:txBody>
                    <a:bodyPr/>
                    <a:lstStyle/>
                    <a:p>
                      <a:r>
                        <a:rPr lang="hr-HR" dirty="0" smtClean="0"/>
                        <a:t>Quien recibe la recompensa</a:t>
                      </a:r>
                      <a:endParaRPr lang="hr-HR" dirty="0"/>
                    </a:p>
                  </a:txBody>
                  <a:tcPr/>
                </a:tc>
                <a:extLst>
                  <a:ext uri="{0D108BD9-81ED-4DB2-BD59-A6C34878D82A}">
                    <a16:rowId xmlns:a16="http://schemas.microsoft.com/office/drawing/2014/main" val="10000"/>
                  </a:ext>
                </a:extLst>
              </a:tr>
              <a:tr h="370840">
                <a:tc>
                  <a:txBody>
                    <a:bodyPr/>
                    <a:lstStyle/>
                    <a:p>
                      <a:r>
                        <a:rPr lang="hr-HR" dirty="0" smtClean="0"/>
                        <a:t>Interdependiente</a:t>
                      </a:r>
                      <a:endParaRPr lang="hr-HR" dirty="0"/>
                    </a:p>
                  </a:txBody>
                  <a:tcPr/>
                </a:tc>
                <a:tc>
                  <a:txBody>
                    <a:bodyPr/>
                    <a:lstStyle/>
                    <a:p>
                      <a:r>
                        <a:rPr lang="hr-HR" dirty="0" smtClean="0"/>
                        <a:t>Grupo entero</a:t>
                      </a:r>
                      <a:endParaRPr lang="hr-HR" dirty="0"/>
                    </a:p>
                  </a:txBody>
                  <a:tcPr/>
                </a:tc>
                <a:tc>
                  <a:txBody>
                    <a:bodyPr/>
                    <a:lstStyle/>
                    <a:p>
                      <a:r>
                        <a:rPr lang="hr-HR" dirty="0" smtClean="0"/>
                        <a:t>Grupo entero</a:t>
                      </a:r>
                      <a:endParaRPr lang="hr-HR" dirty="0"/>
                    </a:p>
                  </a:txBody>
                  <a:tcPr/>
                </a:tc>
                <a:tc>
                  <a:txBody>
                    <a:bodyPr/>
                    <a:lstStyle/>
                    <a:p>
                      <a:r>
                        <a:rPr lang="hr-HR" dirty="0" smtClean="0"/>
                        <a:t>Grupo entero</a:t>
                      </a:r>
                      <a:endParaRPr lang="hr-HR" dirty="0"/>
                    </a:p>
                  </a:txBody>
                  <a:tcPr/>
                </a:tc>
                <a:extLst>
                  <a:ext uri="{0D108BD9-81ED-4DB2-BD59-A6C34878D82A}">
                    <a16:rowId xmlns:a16="http://schemas.microsoft.com/office/drawing/2014/main" val="10001"/>
                  </a:ext>
                </a:extLst>
              </a:tr>
              <a:tr h="370840">
                <a:tc>
                  <a:txBody>
                    <a:bodyPr/>
                    <a:lstStyle/>
                    <a:p>
                      <a:r>
                        <a:rPr lang="hr-HR" dirty="0" smtClean="0"/>
                        <a:t>Independiente</a:t>
                      </a:r>
                      <a:endParaRPr lang="hr-HR" dirty="0"/>
                    </a:p>
                  </a:txBody>
                  <a:tcPr/>
                </a:tc>
                <a:tc>
                  <a:txBody>
                    <a:bodyPr/>
                    <a:lstStyle/>
                    <a:p>
                      <a:r>
                        <a:rPr lang="hr-HR" dirty="0" smtClean="0"/>
                        <a:t>Grupo entero</a:t>
                      </a:r>
                    </a:p>
                    <a:p>
                      <a:endParaRPr lang="hr-HR" dirty="0"/>
                    </a:p>
                  </a:txBody>
                  <a:tcPr/>
                </a:tc>
                <a:tc>
                  <a:txBody>
                    <a:bodyPr/>
                    <a:lstStyle/>
                    <a:p>
                      <a:r>
                        <a:rPr lang="hr-HR" dirty="0" err="1" smtClean="0"/>
                        <a:t>Individual</a:t>
                      </a:r>
                      <a:endParaRPr lang="hr-H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err="1" smtClean="0"/>
                        <a:t>Individual</a:t>
                      </a:r>
                      <a:endParaRPr lang="hr-HR" dirty="0" smtClean="0"/>
                    </a:p>
                    <a:p>
                      <a:endParaRPr lang="hr-HR" dirty="0"/>
                    </a:p>
                  </a:txBody>
                  <a:tcPr/>
                </a:tc>
                <a:extLst>
                  <a:ext uri="{0D108BD9-81ED-4DB2-BD59-A6C34878D82A}">
                    <a16:rowId xmlns:a16="http://schemas.microsoft.com/office/drawing/2014/main" val="10002"/>
                  </a:ext>
                </a:extLst>
              </a:tr>
              <a:tr h="370840">
                <a:tc>
                  <a:txBody>
                    <a:bodyPr/>
                    <a:lstStyle/>
                    <a:p>
                      <a:r>
                        <a:rPr lang="hr-HR" dirty="0" smtClean="0"/>
                        <a:t>Dependiente</a:t>
                      </a:r>
                      <a:endParaRPr lang="hr-HR" dirty="0"/>
                    </a:p>
                  </a:txBody>
                  <a:tcPr/>
                </a:tc>
                <a:tc>
                  <a:txBody>
                    <a:bodyPr/>
                    <a:lstStyle/>
                    <a:p>
                      <a:r>
                        <a:rPr lang="es-ES" dirty="0" smtClean="0"/>
                        <a:t>Individual o un grupo pequeño</a:t>
                      </a:r>
                      <a:endParaRPr lang="hr-HR" dirty="0"/>
                    </a:p>
                  </a:txBody>
                  <a:tcPr/>
                </a:tc>
                <a:tc>
                  <a:txBody>
                    <a:bodyPr/>
                    <a:lstStyle/>
                    <a:p>
                      <a:r>
                        <a:rPr lang="es-ES" dirty="0" smtClean="0"/>
                        <a:t>Individual o un grupo pequeño</a:t>
                      </a:r>
                      <a:endParaRPr lang="hr-HR" dirty="0"/>
                    </a:p>
                  </a:txBody>
                  <a:tcPr/>
                </a:tc>
                <a:tc>
                  <a:txBody>
                    <a:bodyPr/>
                    <a:lstStyle/>
                    <a:p>
                      <a:r>
                        <a:rPr lang="hr-HR" dirty="0" smtClean="0"/>
                        <a:t>Grupo entero</a:t>
                      </a:r>
                    </a:p>
                    <a:p>
                      <a:endParaRPr lang="hr-HR" dirty="0"/>
                    </a:p>
                  </a:txBody>
                  <a:tcPr/>
                </a:tc>
                <a:extLst>
                  <a:ext uri="{0D108BD9-81ED-4DB2-BD59-A6C34878D82A}">
                    <a16:rowId xmlns:a16="http://schemas.microsoft.com/office/drawing/2014/main" val="10003"/>
                  </a:ext>
                </a:extLst>
              </a:tr>
            </a:tbl>
          </a:graphicData>
        </a:graphic>
      </p:graphicFrame>
      <p:sp>
        <p:nvSpPr>
          <p:cNvPr id="2" name="Rectángulo 1"/>
          <p:cNvSpPr/>
          <p:nvPr/>
        </p:nvSpPr>
        <p:spPr>
          <a:xfrm>
            <a:off x="899592" y="734907"/>
            <a:ext cx="5877222" cy="369332"/>
          </a:xfrm>
          <a:prstGeom prst="rect">
            <a:avLst/>
          </a:prstGeom>
        </p:spPr>
        <p:txBody>
          <a:bodyPr wrap="square">
            <a:spAutoFit/>
          </a:bodyPr>
          <a:lstStyle/>
          <a:p>
            <a:pPr algn="ctr"/>
            <a:r>
              <a:rPr lang="hr-HR" b="1" dirty="0"/>
              <a:t>Características de las contingencias grupales</a:t>
            </a:r>
          </a:p>
        </p:txBody>
      </p:sp>
    </p:spTree>
    <p:extLst>
      <p:ext uri="{BB962C8B-B14F-4D97-AF65-F5344CB8AC3E}">
        <p14:creationId xmlns:p14="http://schemas.microsoft.com/office/powerpoint/2010/main" val="88891354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78546"/>
            <a:ext cx="7488832" cy="504056"/>
          </a:xfrm>
        </p:spPr>
        <p:txBody>
          <a:bodyPr>
            <a:normAutofit lnSpcReduction="10000"/>
          </a:bodyPr>
          <a:lstStyle/>
          <a:p>
            <a:pPr algn="l"/>
            <a:r>
              <a:rPr lang="en-US" sz="1400" dirty="0" err="1">
                <a:solidFill>
                  <a:schemeClr val="bg1">
                    <a:lumMod val="50000"/>
                  </a:schemeClr>
                </a:solidFill>
              </a:rPr>
              <a:t>Unidad</a:t>
            </a:r>
            <a:r>
              <a:rPr lang="en-US" sz="1400" dirty="0">
                <a:solidFill>
                  <a:schemeClr val="bg1">
                    <a:lumMod val="50000"/>
                  </a:schemeClr>
                </a:solidFill>
              </a:rPr>
              <a:t> 3.2. </a:t>
            </a:r>
            <a:r>
              <a:rPr lang="es-ES" sz="1400" dirty="0">
                <a:solidFill>
                  <a:schemeClr val="bg1">
                    <a:lumMod val="50000"/>
                  </a:schemeClr>
                </a:solidFill>
              </a:rPr>
              <a:t>GBG y los informes de pares positivos como un juego y métodos basados en juegos para promover la capacidad social y emocional de los niños desarrollo</a:t>
            </a:r>
          </a:p>
          <a:p>
            <a:pPr algn="l"/>
            <a:endParaRPr lang="hr-HR" sz="14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67544" y="987574"/>
            <a:ext cx="7672936" cy="30129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928344" y="1011380"/>
            <a:ext cx="7100040" cy="2308324"/>
          </a:xfrm>
          <a:prstGeom prst="rect">
            <a:avLst/>
          </a:prstGeom>
        </p:spPr>
        <p:txBody>
          <a:bodyPr wrap="square">
            <a:spAutoFit/>
          </a:bodyPr>
          <a:lstStyle/>
          <a:p>
            <a:r>
              <a:rPr lang="es-ES" sz="1600" dirty="0" smtClean="0">
                <a:solidFill>
                  <a:schemeClr val="bg1">
                    <a:lumMod val="50000"/>
                  </a:schemeClr>
                </a:solidFill>
                <a:latin typeface="Open Sans"/>
              </a:rPr>
              <a:t>Ventajas </a:t>
            </a:r>
            <a:r>
              <a:rPr lang="es-ES" sz="1600" dirty="0">
                <a:solidFill>
                  <a:schemeClr val="bg1">
                    <a:lumMod val="50000"/>
                  </a:schemeClr>
                </a:solidFill>
                <a:latin typeface="Open Sans"/>
              </a:rPr>
              <a:t>de las contingencias grupales interdependientes.</a:t>
            </a: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De los tres tipos de contingencias grupales (es decir, dependientes, independientes, interdependientes), las contingencias grupales interdependientes son las más propensas a alentar a los estudiantes a trabajar juntos para demostrar el comportamiento apropiado en el aula para que el grupo pueda acceder a la recompensa</a:t>
            </a:r>
          </a:p>
          <a:p>
            <a:pPr marL="285750" indent="-285750" algn="just">
              <a:buFont typeface="Arial" pitchFamily="34" charset="0"/>
              <a:buChar char="•"/>
            </a:pPr>
            <a:r>
              <a:rPr lang="es-ES" sz="1600" dirty="0">
                <a:solidFill>
                  <a:schemeClr val="bg1">
                    <a:lumMod val="50000"/>
                  </a:schemeClr>
                </a:solidFill>
                <a:latin typeface="Open Sans"/>
              </a:rPr>
              <a:t>Las recompensas por actividades se pueden entregar más fácilmente a nivel de grupo</a:t>
            </a:r>
          </a:p>
        </p:txBody>
      </p:sp>
    </p:spTree>
    <p:extLst>
      <p:ext uri="{BB962C8B-B14F-4D97-AF65-F5344CB8AC3E}">
        <p14:creationId xmlns:p14="http://schemas.microsoft.com/office/powerpoint/2010/main" val="25641490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92306" y="148500"/>
            <a:ext cx="7560840" cy="487233"/>
          </a:xfrm>
        </p:spPr>
        <p:txBody>
          <a:bodyPr>
            <a:normAutofit lnSpcReduction="10000"/>
          </a:bodyPr>
          <a:lstStyle/>
          <a:p>
            <a:pPr algn="l"/>
            <a:r>
              <a:rPr lang="en-US" sz="1400" dirty="0" err="1">
                <a:solidFill>
                  <a:schemeClr val="bg1">
                    <a:lumMod val="50000"/>
                  </a:schemeClr>
                </a:solidFill>
              </a:rPr>
              <a:t>Unidad</a:t>
            </a:r>
            <a:r>
              <a:rPr lang="en-US" sz="1400" dirty="0">
                <a:solidFill>
                  <a:schemeClr val="bg1">
                    <a:lumMod val="50000"/>
                  </a:schemeClr>
                </a:solidFill>
              </a:rPr>
              <a:t> 3.2. </a:t>
            </a:r>
            <a:r>
              <a:rPr lang="es-ES" sz="1400" dirty="0">
                <a:solidFill>
                  <a:schemeClr val="bg1">
                    <a:lumMod val="50000"/>
                  </a:schemeClr>
                </a:solidFill>
              </a:rPr>
              <a:t>GBG y los informes de pares positivos como un juego y métodos basados en juegos para promover la capacidad social y emocional de los niños desarrollo</a:t>
            </a:r>
          </a:p>
          <a:p>
            <a:pPr algn="l"/>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467544" y="1064000"/>
            <a:ext cx="7344816" cy="2800767"/>
          </a:xfrm>
          <a:prstGeom prst="rect">
            <a:avLst/>
          </a:prstGeom>
        </p:spPr>
        <p:txBody>
          <a:bodyPr wrap="square">
            <a:spAutoFit/>
          </a:bodyPr>
          <a:lstStyle/>
          <a:p>
            <a:r>
              <a:rPr lang="es-ES" sz="1600" u="sng" dirty="0">
                <a:solidFill>
                  <a:schemeClr val="bg1">
                    <a:lumMod val="50000"/>
                  </a:schemeClr>
                </a:solidFill>
                <a:latin typeface="Open Sans"/>
              </a:rPr>
              <a:t>Desventajas de las contingencias grupales interdependientes</a:t>
            </a:r>
            <a:r>
              <a:rPr lang="es-ES" sz="1600" dirty="0">
                <a:solidFill>
                  <a:schemeClr val="bg1">
                    <a:lumMod val="50000"/>
                  </a:schemeClr>
                </a:solidFill>
                <a:latin typeface="Open Sans"/>
              </a:rPr>
              <a:t>.</a:t>
            </a: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S</a:t>
            </a:r>
            <a:r>
              <a:rPr lang="es-ES" sz="1600" dirty="0" smtClean="0">
                <a:solidFill>
                  <a:schemeClr val="bg1">
                    <a:lumMod val="50000"/>
                  </a:schemeClr>
                </a:solidFill>
                <a:latin typeface="Open Sans"/>
              </a:rPr>
              <a:t>e </a:t>
            </a:r>
            <a:r>
              <a:rPr lang="es-ES" sz="1600" dirty="0">
                <a:solidFill>
                  <a:schemeClr val="bg1">
                    <a:lumMod val="50000"/>
                  </a:schemeClr>
                </a:solidFill>
                <a:latin typeface="Open Sans"/>
              </a:rPr>
              <a:t>pueden producir interacciones negativas entre pares si el grupo (o equipo) siente que no tuvo acceso al refuerzo debido al comportamiento de un individuo (s)</a:t>
            </a:r>
          </a:p>
          <a:p>
            <a:pPr marL="285750" indent="-285750" algn="just">
              <a:buFont typeface="Arial" pitchFamily="34" charset="0"/>
              <a:buChar char="•"/>
            </a:pPr>
            <a:r>
              <a:rPr lang="es-ES" sz="1600" dirty="0">
                <a:solidFill>
                  <a:schemeClr val="bg1">
                    <a:lumMod val="50000"/>
                  </a:schemeClr>
                </a:solidFill>
                <a:latin typeface="Open Sans"/>
              </a:rPr>
              <a:t>L</a:t>
            </a:r>
            <a:r>
              <a:rPr lang="es-ES" sz="1600" dirty="0" smtClean="0">
                <a:solidFill>
                  <a:schemeClr val="bg1">
                    <a:lumMod val="50000"/>
                  </a:schemeClr>
                </a:solidFill>
                <a:latin typeface="Open Sans"/>
              </a:rPr>
              <a:t>os </a:t>
            </a:r>
            <a:r>
              <a:rPr lang="es-ES" sz="1600" dirty="0">
                <a:solidFill>
                  <a:schemeClr val="bg1">
                    <a:lumMod val="50000"/>
                  </a:schemeClr>
                </a:solidFill>
                <a:latin typeface="Open Sans"/>
              </a:rPr>
              <a:t>miembros del grupo que están demostrando un comportamiento apropiado pueden sentirse frustrados por no estar ganando la recompensa y, en realidad, se sienten menos motivados para seguir las reglas del aula</a:t>
            </a:r>
          </a:p>
          <a:p>
            <a:pPr marL="285750" indent="-285750" algn="just">
              <a:buFont typeface="Arial" pitchFamily="34" charset="0"/>
              <a:buChar char="•"/>
            </a:pPr>
            <a:r>
              <a:rPr lang="es-ES" sz="1600" dirty="0">
                <a:solidFill>
                  <a:schemeClr val="bg1">
                    <a:lumMod val="50000"/>
                  </a:schemeClr>
                </a:solidFill>
                <a:latin typeface="Open Sans"/>
              </a:rPr>
              <a:t>los maestros pueden ser reacios a recompensar a los estudiantes que no perciben por estar haciendo todo lo posible o contribuyendo a la meta del grupo</a:t>
            </a:r>
          </a:p>
        </p:txBody>
      </p:sp>
    </p:spTree>
    <p:extLst>
      <p:ext uri="{BB962C8B-B14F-4D97-AF65-F5344CB8AC3E}">
        <p14:creationId xmlns:p14="http://schemas.microsoft.com/office/powerpoint/2010/main" val="6994090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27584" y="123478"/>
            <a:ext cx="7848872" cy="714380"/>
          </a:xfrm>
        </p:spPr>
        <p:txBody>
          <a:bodyPr>
            <a:normAutofit/>
          </a:bodyPr>
          <a:lstStyle/>
          <a:p>
            <a:pPr algn="l"/>
            <a:r>
              <a:rPr lang="en-US" sz="1400" dirty="0" err="1">
                <a:solidFill>
                  <a:schemeClr val="bg1">
                    <a:lumMod val="50000"/>
                  </a:schemeClr>
                </a:solidFill>
              </a:rPr>
              <a:t>Unidad</a:t>
            </a:r>
            <a:r>
              <a:rPr lang="en-US" sz="1400" dirty="0">
                <a:solidFill>
                  <a:schemeClr val="bg1">
                    <a:lumMod val="50000"/>
                  </a:schemeClr>
                </a:solidFill>
              </a:rPr>
              <a:t> 3.2. </a:t>
            </a:r>
            <a:r>
              <a:rPr lang="es-ES" sz="1400" dirty="0">
                <a:solidFill>
                  <a:schemeClr val="bg1">
                    <a:lumMod val="50000"/>
                  </a:schemeClr>
                </a:solidFill>
              </a:rPr>
              <a:t>GBG y los informes de pares positivos como un juego y métodos basados en juegos para promover la capacidad social y emocional de los niños desarrollo</a:t>
            </a: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1059582"/>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827584" y="1279089"/>
            <a:ext cx="7632848" cy="1569660"/>
          </a:xfrm>
          <a:prstGeom prst="rect">
            <a:avLst/>
          </a:prstGeom>
        </p:spPr>
        <p:txBody>
          <a:bodyPr wrap="square">
            <a:spAutoFit/>
          </a:bodyPr>
          <a:lstStyle/>
          <a:p>
            <a:r>
              <a:rPr lang="es-ES" sz="1600" dirty="0">
                <a:solidFill>
                  <a:schemeClr val="bg1">
                    <a:lumMod val="50000"/>
                  </a:schemeClr>
                </a:solidFill>
                <a:latin typeface="Open Sans"/>
              </a:rPr>
              <a:t>Pasos para desarrollar e implementar el GBG.</a:t>
            </a:r>
          </a:p>
          <a:p>
            <a:endParaRPr lang="es-ES" sz="1600" dirty="0">
              <a:solidFill>
                <a:schemeClr val="bg1">
                  <a:lumMod val="50000"/>
                </a:schemeClr>
              </a:solidFill>
              <a:latin typeface="Open Sans"/>
            </a:endParaRPr>
          </a:p>
          <a:p>
            <a:pPr marL="285750" indent="-285750">
              <a:buFont typeface="Arial" pitchFamily="34" charset="0"/>
              <a:buChar char="•"/>
            </a:pPr>
            <a:r>
              <a:rPr lang="es-ES" sz="1600" dirty="0">
                <a:solidFill>
                  <a:schemeClr val="bg1">
                    <a:lumMod val="50000"/>
                  </a:schemeClr>
                </a:solidFill>
                <a:latin typeface="Open Sans"/>
              </a:rPr>
              <a:t>Desarrollando reglas grupales y enseñando un comportamiento apropiado.</a:t>
            </a:r>
          </a:p>
          <a:p>
            <a:pPr marL="285750" indent="-285750">
              <a:buFont typeface="Arial" pitchFamily="34" charset="0"/>
              <a:buChar char="•"/>
            </a:pPr>
            <a:r>
              <a:rPr lang="es-ES" sz="1600" dirty="0">
                <a:solidFill>
                  <a:schemeClr val="bg1">
                    <a:lumMod val="50000"/>
                  </a:schemeClr>
                </a:solidFill>
                <a:latin typeface="Open Sans"/>
              </a:rPr>
              <a:t>desarrollo de procedimientos GBG</a:t>
            </a:r>
          </a:p>
          <a:p>
            <a:pPr marL="285750" indent="-285750">
              <a:buFont typeface="Arial" pitchFamily="34" charset="0"/>
              <a:buChar char="•"/>
            </a:pPr>
            <a:r>
              <a:rPr lang="es-ES" sz="1600" dirty="0" smtClean="0">
                <a:solidFill>
                  <a:schemeClr val="bg1">
                    <a:lumMod val="50000"/>
                  </a:schemeClr>
                </a:solidFill>
                <a:latin typeface="Open Sans"/>
              </a:rPr>
              <a:t>Introducir el </a:t>
            </a:r>
            <a:r>
              <a:rPr lang="es-ES" sz="1600" dirty="0">
                <a:solidFill>
                  <a:schemeClr val="bg1">
                    <a:lumMod val="50000"/>
                  </a:schemeClr>
                </a:solidFill>
                <a:latin typeface="Open Sans"/>
              </a:rPr>
              <a:t>juego a los niños.</a:t>
            </a:r>
          </a:p>
          <a:p>
            <a:pPr marL="285750" indent="-285750">
              <a:buFont typeface="Arial" pitchFamily="34" charset="0"/>
              <a:buChar char="•"/>
            </a:pPr>
            <a:r>
              <a:rPr lang="es-ES" sz="1600" dirty="0">
                <a:solidFill>
                  <a:schemeClr val="bg1">
                    <a:lumMod val="50000"/>
                  </a:schemeClr>
                </a:solidFill>
                <a:latin typeface="Open Sans"/>
              </a:rPr>
              <a:t>Seguimiento del progreso y resolución de problemas.</a:t>
            </a:r>
          </a:p>
        </p:txBody>
      </p:sp>
    </p:spTree>
    <p:extLst>
      <p:ext uri="{BB962C8B-B14F-4D97-AF65-F5344CB8AC3E}">
        <p14:creationId xmlns:p14="http://schemas.microsoft.com/office/powerpoint/2010/main" val="6062138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12395"/>
            <a:ext cx="7488832" cy="504056"/>
          </a:xfrm>
        </p:spPr>
        <p:txBody>
          <a:bodyPr>
            <a:normAutofit fontScale="92500" lnSpcReduction="10000"/>
          </a:bodyPr>
          <a:lstStyle/>
          <a:p>
            <a:pPr algn="l"/>
            <a:r>
              <a:rPr lang="en-US" sz="1600" dirty="0" err="1">
                <a:solidFill>
                  <a:schemeClr val="bg1">
                    <a:lumMod val="50000"/>
                  </a:schemeClr>
                </a:solidFill>
              </a:rPr>
              <a:t>Unidad</a:t>
            </a:r>
            <a:r>
              <a:rPr lang="en-US" sz="1600" dirty="0">
                <a:solidFill>
                  <a:schemeClr val="bg1">
                    <a:lumMod val="50000"/>
                  </a:schemeClr>
                </a:solidFill>
              </a:rPr>
              <a:t> 3.2. </a:t>
            </a:r>
            <a:r>
              <a:rPr lang="es-ES" sz="1600" dirty="0">
                <a:solidFill>
                  <a:schemeClr val="bg1">
                    <a:lumMod val="50000"/>
                  </a:schemeClr>
                </a:solidFill>
              </a:rPr>
              <a:t>GBG y los informes de pares positivos como un juego y métodos basados en juegos para promover la capacidad social y emocional de los niños desarrollo</a:t>
            </a:r>
          </a:p>
          <a:p>
            <a:pPr algn="l"/>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539552" y="1473408"/>
            <a:ext cx="6702976" cy="2308324"/>
          </a:xfrm>
          <a:prstGeom prst="rect">
            <a:avLst/>
          </a:prstGeom>
        </p:spPr>
        <p:txBody>
          <a:bodyPr wrap="square">
            <a:spAutoFit/>
          </a:bodyPr>
          <a:lstStyle/>
          <a:p>
            <a:r>
              <a:rPr lang="es-ES" sz="1600" dirty="0">
                <a:solidFill>
                  <a:schemeClr val="bg1">
                    <a:lumMod val="50000"/>
                  </a:schemeClr>
                </a:solidFill>
                <a:latin typeface="Open Sans"/>
              </a:rPr>
              <a:t>Desarrollar reglas grupales y enseñar comportamientos apropiados.</a:t>
            </a: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identificar las expectativas de comportamiento de los estudiantes (3-5 reglas de grupo). Si es posible, los entrenadores deben incluir a los niños en el desarrollo de reglas grupales para crear un sentido de propiedad compartida</a:t>
            </a:r>
          </a:p>
          <a:p>
            <a:pPr marL="285750" indent="-285750" algn="just">
              <a:buFont typeface="Arial" pitchFamily="34" charset="0"/>
              <a:buChar char="•"/>
            </a:pPr>
            <a:r>
              <a:rPr lang="es-ES" sz="1600" dirty="0">
                <a:solidFill>
                  <a:schemeClr val="bg1">
                    <a:lumMod val="50000"/>
                  </a:schemeClr>
                </a:solidFill>
                <a:latin typeface="Open Sans"/>
              </a:rPr>
              <a:t>Una vez que se identifican las reglas, se deben proporcionar a los estudiantes instrucciones explícitas sobre el comportamiento apropiado vinculado a las reglas.</a:t>
            </a:r>
          </a:p>
        </p:txBody>
      </p:sp>
    </p:spTree>
    <p:extLst>
      <p:ext uri="{BB962C8B-B14F-4D97-AF65-F5344CB8AC3E}">
        <p14:creationId xmlns:p14="http://schemas.microsoft.com/office/powerpoint/2010/main" val="175669168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93826" y="89655"/>
            <a:ext cx="7982629" cy="537879"/>
          </a:xfrm>
        </p:spPr>
        <p:txBody>
          <a:bodyPr>
            <a:normAutofit/>
          </a:bodyPr>
          <a:lstStyle/>
          <a:p>
            <a:pPr algn="l"/>
            <a:r>
              <a:rPr lang="es-ES" sz="1400" dirty="0"/>
              <a:t>Unidad 3.2. GBG y los informes de pares positivos como un juego y métodos basados en juegos para promover el desarrollo social y emocional de los niños</a:t>
            </a:r>
          </a:p>
          <a:p>
            <a:pPr algn="l"/>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smtClean="0"/>
          </a:p>
        </p:txBody>
      </p:sp>
      <p:sp>
        <p:nvSpPr>
          <p:cNvPr id="2" name="Rectángulo 1"/>
          <p:cNvSpPr/>
          <p:nvPr/>
        </p:nvSpPr>
        <p:spPr>
          <a:xfrm>
            <a:off x="683568" y="1219103"/>
            <a:ext cx="6246440" cy="2554545"/>
          </a:xfrm>
          <a:prstGeom prst="rect">
            <a:avLst/>
          </a:prstGeom>
        </p:spPr>
        <p:txBody>
          <a:bodyPr wrap="square">
            <a:spAutoFit/>
          </a:bodyPr>
          <a:lstStyle/>
          <a:p>
            <a:r>
              <a:rPr lang="es-ES" sz="1600" dirty="0" smtClean="0">
                <a:solidFill>
                  <a:schemeClr val="bg1">
                    <a:lumMod val="50000"/>
                  </a:schemeClr>
                </a:solidFill>
                <a:latin typeface="Open Sans"/>
              </a:rPr>
              <a:t>Desarrollar </a:t>
            </a:r>
            <a:r>
              <a:rPr lang="es-ES" sz="1600" dirty="0">
                <a:solidFill>
                  <a:schemeClr val="bg1">
                    <a:lumMod val="50000"/>
                  </a:schemeClr>
                </a:solidFill>
                <a:latin typeface="Open Sans"/>
              </a:rPr>
              <a:t>reglas grupales y enseñar comportamientos apropiados.</a:t>
            </a:r>
          </a:p>
          <a:p>
            <a:endParaRPr lang="es-ES" sz="1600" dirty="0">
              <a:solidFill>
                <a:schemeClr val="bg1">
                  <a:lumMod val="50000"/>
                </a:schemeClr>
              </a:solidFill>
              <a:latin typeface="Open Sans"/>
            </a:endParaRPr>
          </a:p>
          <a:p>
            <a:pPr marL="285750" indent="-285750">
              <a:buFont typeface="Arial" pitchFamily="34" charset="0"/>
              <a:buChar char="•"/>
            </a:pPr>
            <a:r>
              <a:rPr lang="es-ES" sz="1600" dirty="0">
                <a:solidFill>
                  <a:schemeClr val="bg1">
                    <a:lumMod val="50000"/>
                  </a:schemeClr>
                </a:solidFill>
                <a:latin typeface="Open Sans"/>
              </a:rPr>
              <a:t>Los entrenadores pueden revisar ejemplos y ejemplos de comportamientos apropiados relevantes para su contexto deportivo</a:t>
            </a:r>
          </a:p>
          <a:p>
            <a:pPr marL="285750" indent="-285750">
              <a:buFont typeface="Arial" pitchFamily="34" charset="0"/>
              <a:buChar char="•"/>
            </a:pPr>
            <a:r>
              <a:rPr lang="es-ES" sz="1600" dirty="0">
                <a:solidFill>
                  <a:schemeClr val="bg1">
                    <a:lumMod val="50000"/>
                  </a:schemeClr>
                </a:solidFill>
                <a:latin typeface="Open Sans"/>
              </a:rPr>
              <a:t>Los niños deben participar a través de la discusión de diferentes escenarios y actividades de juego de roles para mejorar su comprensión de las expectativas de comportamiento deportivo</a:t>
            </a:r>
          </a:p>
        </p:txBody>
      </p:sp>
    </p:spTree>
    <p:extLst>
      <p:ext uri="{BB962C8B-B14F-4D97-AF65-F5344CB8AC3E}">
        <p14:creationId xmlns:p14="http://schemas.microsoft.com/office/powerpoint/2010/main" val="3756630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20080" y="95579"/>
            <a:ext cx="7488832" cy="617348"/>
          </a:xfrm>
        </p:spPr>
        <p:txBody>
          <a:bodyPr>
            <a:normAutofit fontScale="92500"/>
          </a:bodyPr>
          <a:lstStyle/>
          <a:p>
            <a:pPr algn="l"/>
            <a:r>
              <a:rPr lang="en-US" sz="1600" dirty="0" err="1">
                <a:solidFill>
                  <a:schemeClr val="bg1">
                    <a:lumMod val="50000"/>
                  </a:schemeClr>
                </a:solidFill>
              </a:rPr>
              <a:t>Unidad</a:t>
            </a:r>
            <a:r>
              <a:rPr lang="en-US" sz="1600" dirty="0">
                <a:solidFill>
                  <a:schemeClr val="bg1">
                    <a:lumMod val="50000"/>
                  </a:schemeClr>
                </a:solidFill>
              </a:rPr>
              <a:t> 3.2. </a:t>
            </a:r>
            <a:r>
              <a:rPr lang="es-ES" sz="1600" dirty="0">
                <a:solidFill>
                  <a:schemeClr val="bg1">
                    <a:lumMod val="50000"/>
                  </a:schemeClr>
                </a:solidFill>
              </a:rPr>
              <a:t>GBG y los informes de pares positivos como un juego y métodos basados en juegos para promover la capacidad social y emocional de los niños desarrollo</a:t>
            </a:r>
          </a:p>
          <a:p>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44668"/>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4466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1203598"/>
            <a:ext cx="439248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smtClean="0"/>
          </a:p>
        </p:txBody>
      </p:sp>
      <p:pic>
        <p:nvPicPr>
          <p:cNvPr id="2" name="Picture 1"/>
          <p:cNvPicPr>
            <a:picLocks noChangeAspect="1"/>
          </p:cNvPicPr>
          <p:nvPr/>
        </p:nvPicPr>
        <p:blipFill>
          <a:blip r:embed="rId3"/>
          <a:stretch>
            <a:fillRect/>
          </a:stretch>
        </p:blipFill>
        <p:spPr>
          <a:xfrm>
            <a:off x="5292080" y="1419622"/>
            <a:ext cx="3112563" cy="2491358"/>
          </a:xfrm>
          <a:prstGeom prst="rect">
            <a:avLst/>
          </a:prstGeom>
        </p:spPr>
      </p:pic>
      <p:sp>
        <p:nvSpPr>
          <p:cNvPr id="3" name="Rectángulo 2"/>
          <p:cNvSpPr/>
          <p:nvPr/>
        </p:nvSpPr>
        <p:spPr>
          <a:xfrm>
            <a:off x="720080" y="1451315"/>
            <a:ext cx="4572000" cy="2092881"/>
          </a:xfrm>
          <a:prstGeom prst="rect">
            <a:avLst/>
          </a:prstGeom>
        </p:spPr>
        <p:txBody>
          <a:bodyPr>
            <a:spAutoFit/>
          </a:bodyPr>
          <a:lstStyle/>
          <a:p>
            <a:pPr algn="just"/>
            <a:r>
              <a:rPr lang="es-ES" sz="1600" dirty="0">
                <a:solidFill>
                  <a:schemeClr val="bg1">
                    <a:lumMod val="50000"/>
                  </a:schemeClr>
                </a:solidFill>
                <a:latin typeface="Open Sans"/>
              </a:rPr>
              <a:t>Desarrollando reglas de grupo y</a:t>
            </a:r>
          </a:p>
          <a:p>
            <a:pPr algn="just"/>
            <a:r>
              <a:rPr lang="es-ES" sz="1600" dirty="0">
                <a:solidFill>
                  <a:schemeClr val="bg1">
                    <a:lumMod val="50000"/>
                  </a:schemeClr>
                </a:solidFill>
                <a:latin typeface="Open Sans"/>
              </a:rPr>
              <a:t>enseñando el comportamiento apropiado</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A lo largo de varias sesiones de capacitación, los maestros deben usar el comportamiento de los niños como ocurre como un ejemplo de comportamiento apropiado para reforzar el aprendizaje</a:t>
            </a:r>
            <a:r>
              <a:rPr lang="es-ES" dirty="0"/>
              <a:t>.</a:t>
            </a:r>
          </a:p>
        </p:txBody>
      </p:sp>
    </p:spTree>
    <p:extLst>
      <p:ext uri="{BB962C8B-B14F-4D97-AF65-F5344CB8AC3E}">
        <p14:creationId xmlns:p14="http://schemas.microsoft.com/office/powerpoint/2010/main" val="82697585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23478"/>
            <a:ext cx="7704856" cy="611696"/>
          </a:xfrm>
        </p:spPr>
        <p:txBody>
          <a:bodyPr>
            <a:normAutofit/>
          </a:bodyPr>
          <a:lstStyle/>
          <a:p>
            <a:pPr algn="l"/>
            <a:r>
              <a:rPr lang="es-ES" sz="1400" dirty="0"/>
              <a:t>Unidad 3.2. GBG y los informes de pares positivos como un juego y métodos basados en juegos para promover el desarrollo social y emocional de los niños</a:t>
            </a:r>
          </a:p>
          <a:p>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984"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2123728" y="1419622"/>
            <a:ext cx="4806280" cy="1815882"/>
          </a:xfrm>
          <a:prstGeom prst="rect">
            <a:avLst/>
          </a:prstGeom>
        </p:spPr>
        <p:txBody>
          <a:bodyPr wrap="square">
            <a:spAutoFit/>
          </a:bodyPr>
          <a:lstStyle/>
          <a:p>
            <a:r>
              <a:rPr lang="es-ES" sz="1600" dirty="0">
                <a:solidFill>
                  <a:schemeClr val="bg1">
                    <a:lumMod val="50000"/>
                  </a:schemeClr>
                </a:solidFill>
                <a:latin typeface="Open Sans"/>
              </a:rPr>
              <a:t>Desarrollo de procedimientos GBG.</a:t>
            </a:r>
          </a:p>
          <a:p>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smtClean="0">
                <a:solidFill>
                  <a:schemeClr val="bg1">
                    <a:lumMod val="50000"/>
                  </a:schemeClr>
                </a:solidFill>
                <a:latin typeface="Open Sans"/>
              </a:rPr>
              <a:t>Dividir </a:t>
            </a:r>
            <a:r>
              <a:rPr lang="es-ES" sz="1600" dirty="0">
                <a:solidFill>
                  <a:schemeClr val="bg1">
                    <a:lumMod val="50000"/>
                  </a:schemeClr>
                </a:solidFill>
                <a:latin typeface="Open Sans"/>
              </a:rPr>
              <a:t>la clase en equipos</a:t>
            </a:r>
          </a:p>
          <a:p>
            <a:pPr marL="285750" indent="-285750" algn="just">
              <a:buFont typeface="Wingdings" panose="05000000000000000000" pitchFamily="2" charset="2"/>
              <a:buChar char="§"/>
            </a:pPr>
            <a:r>
              <a:rPr lang="es-ES" sz="1600" dirty="0">
                <a:solidFill>
                  <a:schemeClr val="bg1">
                    <a:lumMod val="50000"/>
                  </a:schemeClr>
                </a:solidFill>
                <a:latin typeface="Open Sans"/>
              </a:rPr>
              <a:t>Selección de comportamientos de destino</a:t>
            </a:r>
          </a:p>
          <a:p>
            <a:pPr marL="285750" indent="-285750" algn="just">
              <a:buFont typeface="Wingdings" panose="05000000000000000000" pitchFamily="2" charset="2"/>
              <a:buChar char="§"/>
            </a:pPr>
            <a:r>
              <a:rPr lang="es-ES" sz="1600" dirty="0" smtClean="0">
                <a:solidFill>
                  <a:schemeClr val="bg1">
                    <a:lumMod val="50000"/>
                  </a:schemeClr>
                </a:solidFill>
                <a:latin typeface="Open Sans"/>
              </a:rPr>
              <a:t>Determinar los </a:t>
            </a:r>
            <a:r>
              <a:rPr lang="es-ES" sz="1600" dirty="0">
                <a:solidFill>
                  <a:schemeClr val="bg1">
                    <a:lumMod val="50000"/>
                  </a:schemeClr>
                </a:solidFill>
                <a:latin typeface="Open Sans"/>
              </a:rPr>
              <a:t>criterios de recompensa</a:t>
            </a:r>
          </a:p>
          <a:p>
            <a:pPr marL="285750" indent="-285750" algn="just">
              <a:buFont typeface="Wingdings" panose="05000000000000000000" pitchFamily="2" charset="2"/>
              <a:buChar char="§"/>
            </a:pPr>
            <a:r>
              <a:rPr lang="es-ES" sz="1600" dirty="0" smtClean="0">
                <a:solidFill>
                  <a:schemeClr val="bg1">
                    <a:lumMod val="50000"/>
                  </a:schemeClr>
                </a:solidFill>
                <a:latin typeface="Open Sans"/>
              </a:rPr>
              <a:t>Seleccionar Recompensas </a:t>
            </a:r>
            <a:r>
              <a:rPr lang="es-ES" sz="1600" dirty="0">
                <a:solidFill>
                  <a:schemeClr val="bg1">
                    <a:lumMod val="50000"/>
                  </a:schemeClr>
                </a:solidFill>
                <a:latin typeface="Open Sans"/>
              </a:rPr>
              <a:t>y el </a:t>
            </a:r>
            <a:r>
              <a:rPr lang="es-ES" sz="1600" dirty="0" smtClean="0">
                <a:solidFill>
                  <a:schemeClr val="bg1">
                    <a:lumMod val="50000"/>
                  </a:schemeClr>
                </a:solidFill>
                <a:latin typeface="Open Sans"/>
              </a:rPr>
              <a:t>Programa </a:t>
            </a:r>
            <a:r>
              <a:rPr lang="es-ES" sz="1600" dirty="0">
                <a:solidFill>
                  <a:schemeClr val="bg1">
                    <a:lumMod val="50000"/>
                  </a:schemeClr>
                </a:solidFill>
                <a:latin typeface="Open Sans"/>
              </a:rPr>
              <a:t>de </a:t>
            </a:r>
            <a:r>
              <a:rPr lang="es-ES" sz="1600" dirty="0" smtClean="0">
                <a:solidFill>
                  <a:schemeClr val="bg1">
                    <a:lumMod val="50000"/>
                  </a:schemeClr>
                </a:solidFill>
                <a:latin typeface="Open Sans"/>
              </a:rPr>
              <a:t>Recompensas</a:t>
            </a:r>
            <a:endParaRPr lang="es-ES" sz="1600" dirty="0">
              <a:solidFill>
                <a:schemeClr val="bg1">
                  <a:lumMod val="50000"/>
                </a:schemeClr>
              </a:solidFill>
              <a:latin typeface="Open Sans"/>
            </a:endParaRPr>
          </a:p>
        </p:txBody>
      </p:sp>
    </p:spTree>
    <p:extLst>
      <p:ext uri="{BB962C8B-B14F-4D97-AF65-F5344CB8AC3E}">
        <p14:creationId xmlns:p14="http://schemas.microsoft.com/office/powerpoint/2010/main" val="27821094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99592" y="123478"/>
            <a:ext cx="7488832" cy="504056"/>
          </a:xfrm>
        </p:spPr>
        <p:txBody>
          <a:bodyPr>
            <a:normAutofit lnSpcReduction="10000"/>
          </a:bodyPr>
          <a:lstStyle/>
          <a:p>
            <a:pPr algn="l"/>
            <a:r>
              <a:rPr lang="es-ES" sz="1400" dirty="0"/>
              <a:t>Unidad 3.2. GBG y los informes de pares positivos como un juego y métodos basados en juegos para promover el desarrollo social y emocional de los niños</a:t>
            </a:r>
          </a:p>
          <a:p>
            <a:pPr algn="l"/>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949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2949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1907704" y="1083577"/>
            <a:ext cx="5094312" cy="2308324"/>
          </a:xfrm>
          <a:prstGeom prst="rect">
            <a:avLst/>
          </a:prstGeom>
        </p:spPr>
        <p:txBody>
          <a:bodyPr wrap="square">
            <a:spAutoFit/>
          </a:bodyPr>
          <a:lstStyle/>
          <a:p>
            <a:r>
              <a:rPr lang="es-ES" sz="1600" dirty="0">
                <a:solidFill>
                  <a:schemeClr val="bg1">
                    <a:lumMod val="50000"/>
                  </a:schemeClr>
                </a:solidFill>
                <a:latin typeface="Open Sans"/>
              </a:rPr>
              <a:t>Introduciendo el GBG a los niños.</a:t>
            </a:r>
          </a:p>
          <a:p>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Las reglas del juego deben explicarse junto con las recompensas disponibles y cómo los niños pueden obtener acceso a las recompensas.</a:t>
            </a:r>
          </a:p>
          <a:p>
            <a:pPr marL="285750" indent="-285750" algn="just">
              <a:buFont typeface="Wingdings" panose="05000000000000000000" pitchFamily="2" charset="2"/>
              <a:buChar char="§"/>
            </a:pPr>
            <a:r>
              <a:rPr lang="es-ES" sz="1600" dirty="0">
                <a:solidFill>
                  <a:schemeClr val="bg1">
                    <a:lumMod val="50000"/>
                  </a:schemeClr>
                </a:solidFill>
                <a:latin typeface="Open Sans"/>
              </a:rPr>
              <a:t>Para ayudar a guiar a los niños y promover la adherencia a los procedimientos, los entrenadores pueden desarrollar y seguir un </a:t>
            </a:r>
            <a:r>
              <a:rPr lang="es-ES" sz="1600" dirty="0" err="1">
                <a:solidFill>
                  <a:schemeClr val="bg1">
                    <a:lumMod val="50000"/>
                  </a:schemeClr>
                </a:solidFill>
                <a:latin typeface="Open Sans"/>
              </a:rPr>
              <a:t>guión</a:t>
            </a:r>
            <a:r>
              <a:rPr lang="es-ES" sz="1600" dirty="0">
                <a:solidFill>
                  <a:schemeClr val="bg1">
                    <a:lumMod val="50000"/>
                  </a:schemeClr>
                </a:solidFill>
                <a:latin typeface="Open Sans"/>
              </a:rPr>
              <a:t> a lo largo de la implementación</a:t>
            </a:r>
          </a:p>
        </p:txBody>
      </p:sp>
    </p:spTree>
    <p:extLst>
      <p:ext uri="{BB962C8B-B14F-4D97-AF65-F5344CB8AC3E}">
        <p14:creationId xmlns:p14="http://schemas.microsoft.com/office/powerpoint/2010/main" val="240714372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27584" y="123478"/>
            <a:ext cx="7488832" cy="572237"/>
          </a:xfrm>
        </p:spPr>
        <p:txBody>
          <a:bodyPr>
            <a:normAutofit/>
          </a:bodyPr>
          <a:lstStyle/>
          <a:p>
            <a:pPr algn="l"/>
            <a:r>
              <a:rPr lang="es-ES" sz="1400" dirty="0"/>
              <a:t>Unidad 3.2. GBG y los informes de pares positivos como un juego y métodos basados en juegos para promover el desarrollo social y emocional de los niños</a:t>
            </a:r>
          </a:p>
          <a:p>
            <a:pPr algn="l"/>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915566"/>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611560" y="1275606"/>
            <a:ext cx="7488832" cy="2339102"/>
          </a:xfrm>
          <a:prstGeom prst="rect">
            <a:avLst/>
          </a:prstGeom>
        </p:spPr>
        <p:txBody>
          <a:bodyPr wrap="square">
            <a:spAutoFit/>
          </a:bodyPr>
          <a:lstStyle/>
          <a:p>
            <a:r>
              <a:rPr lang="es-ES" sz="1600" u="sng" dirty="0">
                <a:solidFill>
                  <a:schemeClr val="bg1">
                    <a:lumMod val="50000"/>
                  </a:schemeClr>
                </a:solidFill>
                <a:latin typeface="Open Sans"/>
              </a:rPr>
              <a:t>Monitoreando el progreso</a:t>
            </a: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Una vez que se implementa el juego, debe haber un plan para evaluar el progreso de los estudiantes y tomar decisiones sobre continuar con el juego tal como está, modificando el guión o </a:t>
            </a:r>
            <a:r>
              <a:rPr lang="es-ES" sz="1600" dirty="0" smtClean="0">
                <a:solidFill>
                  <a:schemeClr val="bg1">
                    <a:lumMod val="50000"/>
                  </a:schemeClr>
                </a:solidFill>
                <a:latin typeface="Open Sans"/>
              </a:rPr>
              <a:t>diluyendo/retirando </a:t>
            </a:r>
            <a:r>
              <a:rPr lang="es-ES" sz="1600" dirty="0">
                <a:solidFill>
                  <a:schemeClr val="bg1">
                    <a:lumMod val="50000"/>
                  </a:schemeClr>
                </a:solidFill>
                <a:latin typeface="Open Sans"/>
              </a:rPr>
              <a:t>los procedimientos.</a:t>
            </a:r>
          </a:p>
          <a:p>
            <a:pPr marL="285750" indent="-285750" algn="just">
              <a:buFont typeface="Arial" pitchFamily="34" charset="0"/>
              <a:buChar char="•"/>
            </a:pPr>
            <a:r>
              <a:rPr lang="es-ES" sz="1600" dirty="0">
                <a:solidFill>
                  <a:schemeClr val="bg1">
                    <a:lumMod val="50000"/>
                  </a:schemeClr>
                </a:solidFill>
                <a:latin typeface="Open Sans"/>
              </a:rPr>
              <a:t>Los entrenadores deben determinar si el GBG está teniendo los efectos deseados en el comportamiento de un estudiante</a:t>
            </a:r>
          </a:p>
          <a:p>
            <a:pPr marL="285750" indent="-285750" algn="just">
              <a:buFont typeface="Arial" pitchFamily="34" charset="0"/>
              <a:buChar char="•"/>
            </a:pPr>
            <a:r>
              <a:rPr lang="es-ES" sz="1600" dirty="0">
                <a:solidFill>
                  <a:schemeClr val="bg1">
                    <a:lumMod val="50000"/>
                  </a:schemeClr>
                </a:solidFill>
                <a:latin typeface="Open Sans"/>
              </a:rPr>
              <a:t>Aunque el GBG es una estrategia bien investigada, cada contexto en el aula es diferente y los ajustes al plan inicial pueden ser necesarios para el éxito</a:t>
            </a:r>
            <a:r>
              <a:rPr lang="es-ES" dirty="0"/>
              <a:t>.</a:t>
            </a:r>
          </a:p>
        </p:txBody>
      </p:sp>
    </p:spTree>
    <p:extLst>
      <p:ext uri="{BB962C8B-B14F-4D97-AF65-F5344CB8AC3E}">
        <p14:creationId xmlns:p14="http://schemas.microsoft.com/office/powerpoint/2010/main" val="372576512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52265" y="178819"/>
            <a:ext cx="7992888" cy="504056"/>
          </a:xfrm>
        </p:spPr>
        <p:txBody>
          <a:bodyPr>
            <a:normAutofit lnSpcReduction="10000"/>
          </a:bodyPr>
          <a:lstStyle/>
          <a:p>
            <a:pPr algn="just"/>
            <a:r>
              <a:rPr lang="es-ES" sz="1400" dirty="0">
                <a:solidFill>
                  <a:schemeClr val="bg1">
                    <a:lumMod val="65000"/>
                  </a:schemeClr>
                </a:solidFill>
              </a:rPr>
              <a:t>Unidad 1.1. Definición de situaciones peligrosas y ambientes peligrosos que </a:t>
            </a:r>
            <a:r>
              <a:rPr lang="es-ES" sz="1400" dirty="0" smtClean="0">
                <a:solidFill>
                  <a:schemeClr val="bg1">
                    <a:lumMod val="65000"/>
                  </a:schemeClr>
                </a:solidFill>
              </a:rPr>
              <a:t>derivan </a:t>
            </a:r>
            <a:r>
              <a:rPr lang="es-ES" sz="1400" dirty="0">
                <a:solidFill>
                  <a:schemeClr val="bg1">
                    <a:lumMod val="65000"/>
                  </a:schemeClr>
                </a:solidFill>
              </a:rPr>
              <a:t>en conductas socialmente inapropiadas</a:t>
            </a:r>
            <a:r>
              <a:rPr lang="es-ES" sz="1400" dirty="0"/>
              <a:t>.</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67" y="4499298"/>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pic>
        <p:nvPicPr>
          <p:cNvPr id="1026" name="Picture 2" descr="C:\TEA\P R O J E K T I\SAVE projekt_KIFST\kurikulumi\predavanja\bm\slike\bullying77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35646"/>
            <a:ext cx="3641105" cy="1891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67543" y="1334834"/>
            <a:ext cx="4340429" cy="2893100"/>
          </a:xfrm>
          <a:prstGeom prst="rect">
            <a:avLst/>
          </a:prstGeom>
        </p:spPr>
        <p:txBody>
          <a:bodyPr wrap="square">
            <a:spAutoFit/>
          </a:bodyPr>
          <a:lstStyle/>
          <a:p>
            <a:pPr algn="just"/>
            <a:r>
              <a:rPr lang="es-ES" sz="1400" dirty="0" smtClean="0">
                <a:solidFill>
                  <a:schemeClr val="bg1">
                    <a:lumMod val="50000"/>
                  </a:schemeClr>
                </a:solidFill>
                <a:latin typeface="Open Sans"/>
              </a:rPr>
              <a:t>Las </a:t>
            </a:r>
            <a:r>
              <a:rPr lang="es-ES" sz="1400" dirty="0">
                <a:solidFill>
                  <a:schemeClr val="bg1">
                    <a:lumMod val="50000"/>
                  </a:schemeClr>
                </a:solidFill>
                <a:latin typeface="Open Sans"/>
              </a:rPr>
              <a:t>conductas de acoso (violencia y exclusión social) pueden aparecer en diversos contextos sociales y en diversas situaciones.</a:t>
            </a:r>
          </a:p>
          <a:p>
            <a:pPr algn="just"/>
            <a:r>
              <a:rPr lang="es-ES" sz="1400" dirty="0">
                <a:solidFill>
                  <a:schemeClr val="bg1">
                    <a:lumMod val="50000"/>
                  </a:schemeClr>
                </a:solidFill>
                <a:latin typeface="Open Sans"/>
              </a:rPr>
              <a:t>Hasta ahora, la investigación sobre estos comportamientos </a:t>
            </a:r>
            <a:r>
              <a:rPr lang="es-ES" sz="1400" dirty="0" smtClean="0">
                <a:solidFill>
                  <a:schemeClr val="bg1">
                    <a:lumMod val="50000"/>
                  </a:schemeClr>
                </a:solidFill>
                <a:latin typeface="Open Sans"/>
              </a:rPr>
              <a:t>fue mayormente descrita como lo siguiente: </a:t>
            </a:r>
            <a:r>
              <a:rPr lang="es-ES" sz="1400" dirty="0">
                <a:solidFill>
                  <a:schemeClr val="bg1">
                    <a:lumMod val="50000"/>
                  </a:schemeClr>
                </a:solidFill>
                <a:latin typeface="Open Sans"/>
              </a:rPr>
              <a:t>se </a:t>
            </a:r>
            <a:r>
              <a:rPr lang="es-ES" sz="1400" dirty="0" smtClean="0">
                <a:solidFill>
                  <a:schemeClr val="bg1">
                    <a:lumMod val="50000"/>
                  </a:schemeClr>
                </a:solidFill>
                <a:latin typeface="Open Sans"/>
              </a:rPr>
              <a:t>ha enfocado </a:t>
            </a:r>
            <a:r>
              <a:rPr lang="es-ES" sz="1400" dirty="0">
                <a:solidFill>
                  <a:schemeClr val="bg1">
                    <a:lumMod val="50000"/>
                  </a:schemeClr>
                </a:solidFill>
                <a:latin typeface="Open Sans"/>
              </a:rPr>
              <a:t>en individuos sin tener en cuenta el contexto social (Rivara, Le Menestrel, 2016)</a:t>
            </a:r>
          </a:p>
          <a:p>
            <a:pPr algn="just"/>
            <a:r>
              <a:rPr lang="es-ES" sz="1400" dirty="0">
                <a:solidFill>
                  <a:schemeClr val="bg1">
                    <a:lumMod val="50000"/>
                  </a:schemeClr>
                </a:solidFill>
                <a:latin typeface="Open Sans"/>
              </a:rPr>
              <a:t>L</a:t>
            </a:r>
            <a:r>
              <a:rPr lang="es-ES" sz="1400" dirty="0" smtClean="0">
                <a:solidFill>
                  <a:schemeClr val="bg1">
                    <a:lumMod val="50000"/>
                  </a:schemeClr>
                </a:solidFill>
                <a:latin typeface="Open Sans"/>
              </a:rPr>
              <a:t>os </a:t>
            </a:r>
            <a:r>
              <a:rPr lang="es-ES" sz="1400" dirty="0">
                <a:solidFill>
                  <a:schemeClr val="bg1">
                    <a:lumMod val="50000"/>
                  </a:schemeClr>
                </a:solidFill>
                <a:latin typeface="Open Sans"/>
              </a:rPr>
              <a:t>individuos </a:t>
            </a:r>
            <a:r>
              <a:rPr lang="es-ES" sz="1400" dirty="0" smtClean="0">
                <a:solidFill>
                  <a:schemeClr val="bg1">
                    <a:lumMod val="50000"/>
                  </a:schemeClr>
                </a:solidFill>
                <a:latin typeface="Open Sans"/>
              </a:rPr>
              <a:t>están incluidos </a:t>
            </a:r>
            <a:r>
              <a:rPr lang="es-ES" sz="1400" dirty="0">
                <a:solidFill>
                  <a:schemeClr val="bg1">
                    <a:lumMod val="50000"/>
                  </a:schemeClr>
                </a:solidFill>
                <a:latin typeface="Open Sans"/>
              </a:rPr>
              <a:t>en situaciones que ellos mismos </a:t>
            </a:r>
            <a:r>
              <a:rPr lang="es-ES" sz="1400" dirty="0" smtClean="0">
                <a:solidFill>
                  <a:schemeClr val="bg1">
                    <a:lumMod val="50000"/>
                  </a:schemeClr>
                </a:solidFill>
                <a:latin typeface="Open Sans"/>
              </a:rPr>
              <a:t>crean  </a:t>
            </a:r>
            <a:r>
              <a:rPr lang="es-ES" sz="1400" dirty="0">
                <a:solidFill>
                  <a:schemeClr val="bg1">
                    <a:lumMod val="50000"/>
                  </a:schemeClr>
                </a:solidFill>
                <a:latin typeface="Open Sans"/>
              </a:rPr>
              <a:t>en contextos sociales más </a:t>
            </a:r>
            <a:r>
              <a:rPr lang="es-ES" sz="1400" dirty="0" smtClean="0">
                <a:solidFill>
                  <a:schemeClr val="bg1">
                    <a:lumMod val="50000"/>
                  </a:schemeClr>
                </a:solidFill>
                <a:latin typeface="Open Sans"/>
              </a:rPr>
              <a:t>amplios.</a:t>
            </a:r>
            <a:endParaRPr lang="es-ES" sz="1400" dirty="0">
              <a:solidFill>
                <a:schemeClr val="bg1">
                  <a:lumMod val="50000"/>
                </a:schemeClr>
              </a:solidFill>
              <a:latin typeface="Open Sans"/>
            </a:endParaRPr>
          </a:p>
          <a:p>
            <a:pPr algn="just"/>
            <a:r>
              <a:rPr lang="es-ES" sz="1400" dirty="0">
                <a:solidFill>
                  <a:schemeClr val="bg1">
                    <a:lumMod val="50000"/>
                  </a:schemeClr>
                </a:solidFill>
                <a:latin typeface="Open Sans"/>
              </a:rPr>
              <a:t>Estos comportamientos son un problema grave entre los niños en edad escolar y los adolescentes.</a:t>
            </a:r>
            <a:endParaRPr lang="en-US" sz="1400" dirty="0">
              <a:solidFill>
                <a:schemeClr val="bg1">
                  <a:lumMod val="50000"/>
                </a:schemeClr>
              </a:solidFill>
              <a:latin typeface="Open Sans"/>
            </a:endParaRPr>
          </a:p>
        </p:txBody>
      </p:sp>
      <p:sp>
        <p:nvSpPr>
          <p:cNvPr id="3" name="Rectángulo 2"/>
          <p:cNvSpPr/>
          <p:nvPr/>
        </p:nvSpPr>
        <p:spPr>
          <a:xfrm>
            <a:off x="467543" y="824188"/>
            <a:ext cx="4929555" cy="369332"/>
          </a:xfrm>
          <a:prstGeom prst="rect">
            <a:avLst/>
          </a:prstGeom>
        </p:spPr>
        <p:txBody>
          <a:bodyPr wrap="none">
            <a:spAutoFit/>
          </a:bodyPr>
          <a:lstStyle/>
          <a:p>
            <a:r>
              <a:rPr lang="es-ES" dirty="0" smtClean="0">
                <a:solidFill>
                  <a:schemeClr val="bg1">
                    <a:lumMod val="50000"/>
                  </a:schemeClr>
                </a:solidFill>
                <a:latin typeface="Open Sans"/>
              </a:rPr>
              <a:t>¿</a:t>
            </a:r>
            <a:r>
              <a:rPr lang="es-ES" b="1" dirty="0" smtClean="0">
                <a:solidFill>
                  <a:schemeClr val="bg1">
                    <a:lumMod val="50000"/>
                  </a:schemeClr>
                </a:solidFill>
                <a:latin typeface="Open Sans"/>
              </a:rPr>
              <a:t>Cómo </a:t>
            </a:r>
            <a:r>
              <a:rPr lang="es-ES" b="1" dirty="0">
                <a:solidFill>
                  <a:schemeClr val="bg1">
                    <a:lumMod val="50000"/>
                  </a:schemeClr>
                </a:solidFill>
                <a:latin typeface="Open Sans"/>
              </a:rPr>
              <a:t>reconocer una situación peligrosa</a:t>
            </a:r>
            <a:r>
              <a:rPr lang="es-ES" dirty="0">
                <a:solidFill>
                  <a:schemeClr val="bg1">
                    <a:lumMod val="50000"/>
                  </a:schemeClr>
                </a:solidFill>
                <a:latin typeface="Open Sans"/>
              </a:rPr>
              <a:t>?</a:t>
            </a:r>
          </a:p>
        </p:txBody>
      </p:sp>
    </p:spTree>
    <p:extLst>
      <p:ext uri="{BB962C8B-B14F-4D97-AF65-F5344CB8AC3E}">
        <p14:creationId xmlns:p14="http://schemas.microsoft.com/office/powerpoint/2010/main" val="9558509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416824" cy="504056"/>
          </a:xfrm>
        </p:spPr>
        <p:txBody>
          <a:bodyPr>
            <a:normAutofit lnSpcReduction="10000"/>
          </a:bodyPr>
          <a:lstStyle/>
          <a:p>
            <a:pPr algn="l"/>
            <a:r>
              <a:rPr lang="es-ES" sz="1400" dirty="0"/>
              <a:t>Unidad 3.2. GBG y los informes de pares positivos como un juego y métodos basados en juegos para promover el desarrollo social y emocional de los niños</a:t>
            </a:r>
          </a:p>
          <a:p>
            <a:pPr algn="l"/>
            <a:endParaRPr lang="hr-HR" sz="1500" b="1"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1131590"/>
            <a:ext cx="7929618" cy="250033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r>
              <a:rPr lang="es-ES" sz="1800" u="sng" dirty="0" smtClean="0"/>
              <a:t>Resolución </a:t>
            </a:r>
            <a:r>
              <a:rPr lang="es-ES" sz="1800" u="sng" dirty="0"/>
              <a:t>de problemas</a:t>
            </a:r>
          </a:p>
          <a:p>
            <a:pPr marL="457200" indent="-457200" algn="l"/>
            <a:endParaRPr lang="es-ES" sz="1800" dirty="0"/>
          </a:p>
          <a:p>
            <a:pPr marL="457200" indent="-457200" algn="just">
              <a:buFont typeface="Arial" pitchFamily="34" charset="0"/>
              <a:buChar char="•"/>
            </a:pPr>
            <a:r>
              <a:rPr lang="es-ES" sz="1800" dirty="0"/>
              <a:t>Si el plan no tiene el efecto deseado y se implementa según lo planificado </a:t>
            </a:r>
            <a:r>
              <a:rPr lang="es-ES" sz="1800" dirty="0" smtClean="0"/>
              <a:t>y en </a:t>
            </a:r>
            <a:r>
              <a:rPr lang="es-ES" sz="1800" dirty="0"/>
              <a:t>línea con la investigación previa sobre el GBG, los procedimientos pueden volver a examinarse.</a:t>
            </a:r>
          </a:p>
          <a:p>
            <a:pPr marL="457200" indent="-457200" algn="just">
              <a:buFont typeface="Arial" pitchFamily="34" charset="0"/>
              <a:buChar char="•"/>
            </a:pPr>
            <a:r>
              <a:rPr lang="es-ES" sz="1800" dirty="0"/>
              <a:t>La composición de los equipos, los comportamientos objetivo que se monitorean y recompensan, los criterios de refuerzo, las recompensas utilizadas y el calendario de refuerzo pueden revisarse y modificarse con el tiempo</a:t>
            </a:r>
            <a:endParaRPr lang="en-US" sz="1800" dirty="0"/>
          </a:p>
        </p:txBody>
      </p:sp>
    </p:spTree>
    <p:extLst>
      <p:ext uri="{BB962C8B-B14F-4D97-AF65-F5344CB8AC3E}">
        <p14:creationId xmlns:p14="http://schemas.microsoft.com/office/powerpoint/2010/main" val="419664207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09531" y="123478"/>
            <a:ext cx="7416824" cy="539078"/>
          </a:xfrm>
        </p:spPr>
        <p:txBody>
          <a:bodyPr>
            <a:normAutofit/>
          </a:bodyPr>
          <a:lstStyle/>
          <a:p>
            <a:pPr algn="l"/>
            <a:r>
              <a:rPr lang="es-ES" sz="1400" dirty="0"/>
              <a:t>Unidad 3.2. GBG y los informes de pares positivos como un juego y métodos basados en juegos para promover el desarrollo social y emocional de los niños</a:t>
            </a:r>
          </a:p>
          <a:p>
            <a:pPr algn="l"/>
            <a:endParaRPr lang="hr-HR" sz="1500" b="1"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29"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339752"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683568" y="1115845"/>
            <a:ext cx="7569578" cy="2554545"/>
          </a:xfrm>
          <a:prstGeom prst="rect">
            <a:avLst/>
          </a:prstGeom>
        </p:spPr>
        <p:txBody>
          <a:bodyPr wrap="square">
            <a:spAutoFit/>
          </a:bodyPr>
          <a:lstStyle/>
          <a:p>
            <a:r>
              <a:rPr lang="es-ES" sz="1600" u="sng" dirty="0">
                <a:solidFill>
                  <a:schemeClr val="bg1">
                    <a:lumMod val="50000"/>
                  </a:schemeClr>
                </a:solidFill>
                <a:latin typeface="Open Sans"/>
              </a:rPr>
              <a:t>Resolución de problemas</a:t>
            </a: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Haciendo preguntas como: “¿Siguen las recompensas </a:t>
            </a:r>
            <a:r>
              <a:rPr lang="es-ES" sz="1600" dirty="0" smtClean="0">
                <a:solidFill>
                  <a:schemeClr val="bg1">
                    <a:lumMod val="50000"/>
                  </a:schemeClr>
                </a:solidFill>
                <a:latin typeface="Open Sans"/>
              </a:rPr>
              <a:t>motivando?”, </a:t>
            </a:r>
            <a:r>
              <a:rPr lang="es-ES" sz="1600" dirty="0">
                <a:solidFill>
                  <a:schemeClr val="bg1">
                    <a:lumMod val="50000"/>
                  </a:schemeClr>
                </a:solidFill>
                <a:latin typeface="Open Sans"/>
              </a:rPr>
              <a:t>“¿Son los criterios de recompensa demasiado altos?” “Cuando los estudiantes obtienen las recompensas, ¿las entrego según lo prometido?” </a:t>
            </a:r>
            <a:r>
              <a:rPr lang="es-ES" sz="1600" dirty="0" smtClean="0">
                <a:solidFill>
                  <a:schemeClr val="bg1">
                    <a:lumMod val="50000"/>
                  </a:schemeClr>
                </a:solidFill>
                <a:latin typeface="Open Sans"/>
              </a:rPr>
              <a:t>¿</a:t>
            </a:r>
            <a:r>
              <a:rPr lang="es-ES" sz="1600" dirty="0">
                <a:solidFill>
                  <a:schemeClr val="bg1">
                    <a:lumMod val="50000"/>
                  </a:schemeClr>
                </a:solidFill>
                <a:latin typeface="Open Sans"/>
              </a:rPr>
              <a:t>Entienden los estudiantes por qué </a:t>
            </a:r>
            <a:r>
              <a:rPr lang="es-ES" sz="1600" dirty="0" smtClean="0">
                <a:solidFill>
                  <a:schemeClr val="bg1">
                    <a:lumMod val="50000"/>
                  </a:schemeClr>
                </a:solidFill>
                <a:latin typeface="Open Sans"/>
              </a:rPr>
              <a:t>ganan o no </a:t>
            </a:r>
            <a:r>
              <a:rPr lang="es-ES" sz="1600" dirty="0">
                <a:solidFill>
                  <a:schemeClr val="bg1">
                    <a:lumMod val="50000"/>
                  </a:schemeClr>
                </a:solidFill>
                <a:latin typeface="Open Sans"/>
              </a:rPr>
              <a:t>puntos durante el juego</a:t>
            </a:r>
            <a:r>
              <a:rPr lang="es-ES" sz="1600" dirty="0" smtClean="0">
                <a:solidFill>
                  <a:schemeClr val="bg1">
                    <a:lumMod val="50000"/>
                  </a:schemeClr>
                </a:solidFill>
                <a:latin typeface="Open Sans"/>
              </a:rPr>
              <a:t>? Esto puede </a:t>
            </a:r>
            <a:r>
              <a:rPr lang="es-ES" sz="1600" dirty="0">
                <a:solidFill>
                  <a:schemeClr val="bg1">
                    <a:lumMod val="50000"/>
                  </a:schemeClr>
                </a:solidFill>
                <a:latin typeface="Open Sans"/>
              </a:rPr>
              <a:t>ayudar a identificar problemas potenciales que pueden abordarse</a:t>
            </a:r>
          </a:p>
          <a:p>
            <a:pPr marL="285750" indent="-285750" algn="just">
              <a:buFont typeface="Arial" pitchFamily="34" charset="0"/>
              <a:buChar char="•"/>
            </a:pPr>
            <a:r>
              <a:rPr lang="es-ES" sz="1600" dirty="0">
                <a:solidFill>
                  <a:schemeClr val="bg1">
                    <a:lumMod val="50000"/>
                  </a:schemeClr>
                </a:solidFill>
                <a:latin typeface="Open Sans"/>
              </a:rPr>
              <a:t>Si el GBG tiene sus efectos deseados en el comportamiento de un estudiante, los maestros pueden preguntarse si continuar con los procedimientos o retirarlos.</a:t>
            </a:r>
          </a:p>
        </p:txBody>
      </p:sp>
    </p:spTree>
    <p:extLst>
      <p:ext uri="{BB962C8B-B14F-4D97-AF65-F5344CB8AC3E}">
        <p14:creationId xmlns:p14="http://schemas.microsoft.com/office/powerpoint/2010/main" val="222968806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30660"/>
            <a:ext cx="7632848" cy="576064"/>
          </a:xfrm>
        </p:spPr>
        <p:txBody>
          <a:bodyPr>
            <a:normAutofit/>
          </a:bodyPr>
          <a:lstStyle/>
          <a:p>
            <a:pPr algn="l"/>
            <a:r>
              <a:rPr lang="es-ES" sz="1400" dirty="0"/>
              <a:t>Unidad 3.2. GBG y los informes de pares positivos como un juego y métodos basados en juegos para promover el desarrollo social y emocional de los niños</a:t>
            </a:r>
          </a:p>
          <a:p>
            <a:pPr algn="l"/>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1131590"/>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611560" y="981371"/>
            <a:ext cx="7560840" cy="2554545"/>
          </a:xfrm>
          <a:prstGeom prst="rect">
            <a:avLst/>
          </a:prstGeom>
        </p:spPr>
        <p:txBody>
          <a:bodyPr wrap="square">
            <a:spAutoFit/>
          </a:bodyPr>
          <a:lstStyle/>
          <a:p>
            <a:r>
              <a:rPr lang="es-ES" sz="1600" u="sng" dirty="0">
                <a:solidFill>
                  <a:schemeClr val="bg1">
                    <a:lumMod val="50000"/>
                  </a:schemeClr>
                </a:solidFill>
                <a:latin typeface="Open Sans"/>
              </a:rPr>
              <a:t>El GBG - Conclusiones</a:t>
            </a: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El GBG es una estrategia de manejo de comportamiento grupal con una investigación significativa que documenta sus efectos positivos en el comportamiento de los niños.</a:t>
            </a:r>
          </a:p>
          <a:p>
            <a:pPr marL="285750" indent="-285750" algn="just">
              <a:buFont typeface="Arial" pitchFamily="34" charset="0"/>
              <a:buChar char="•"/>
            </a:pPr>
            <a:r>
              <a:rPr lang="es-ES" sz="1600" dirty="0">
                <a:solidFill>
                  <a:schemeClr val="bg1">
                    <a:lumMod val="50000"/>
                  </a:schemeClr>
                </a:solidFill>
                <a:latin typeface="Open Sans"/>
              </a:rPr>
              <a:t>El examen de la implementación del GBG en diferentes contextos, con diferentes poblaciones y con procedimientos modificados o en combinación con otros procedimientos (por ejemplo, autocontrol, contingencias de grupos independientes) puede ayudar a informar las mejores prácticas para promover un comportamiento positivo</a:t>
            </a:r>
          </a:p>
        </p:txBody>
      </p:sp>
    </p:spTree>
    <p:extLst>
      <p:ext uri="{BB962C8B-B14F-4D97-AF65-F5344CB8AC3E}">
        <p14:creationId xmlns:p14="http://schemas.microsoft.com/office/powerpoint/2010/main" val="37894060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704856" cy="504056"/>
          </a:xfrm>
        </p:spPr>
        <p:txBody>
          <a:bodyPr>
            <a:normAutofit lnSpcReduction="10000"/>
          </a:bodyPr>
          <a:lstStyle/>
          <a:p>
            <a:pPr algn="l"/>
            <a:r>
              <a:rPr lang="es-ES" sz="1400" dirty="0"/>
              <a:t>Unidad 3.2. GBG y los informes de pares positivos como un juego y métodos basados en juegos para promover el desarrollo social y emocional de los niños</a:t>
            </a:r>
          </a:p>
          <a:p>
            <a:pPr algn="l"/>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359" y="429498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2949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987574"/>
            <a:ext cx="7929618"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467544" y="969318"/>
            <a:ext cx="7704856" cy="2308324"/>
          </a:xfrm>
          <a:prstGeom prst="rect">
            <a:avLst/>
          </a:prstGeom>
        </p:spPr>
        <p:txBody>
          <a:bodyPr wrap="square">
            <a:spAutoFit/>
          </a:bodyPr>
          <a:lstStyle/>
          <a:p>
            <a:pPr algn="just"/>
            <a:r>
              <a:rPr lang="es-ES" sz="1600" b="1" dirty="0">
                <a:solidFill>
                  <a:schemeClr val="bg1">
                    <a:lumMod val="50000"/>
                  </a:schemeClr>
                </a:solidFill>
                <a:latin typeface="Open Sans"/>
              </a:rPr>
              <a:t>La justificación de las intervenciones de información entre pares</a:t>
            </a:r>
          </a:p>
          <a:p>
            <a:pPr algn="just"/>
            <a:r>
              <a:rPr lang="es-ES" sz="1600" dirty="0">
                <a:solidFill>
                  <a:schemeClr val="bg1">
                    <a:lumMod val="50000"/>
                  </a:schemeClr>
                </a:solidFill>
                <a:latin typeface="Open Sans"/>
              </a:rPr>
              <a:t>  (Hawkins, R., </a:t>
            </a:r>
            <a:r>
              <a:rPr lang="es-ES" sz="1600" dirty="0" err="1">
                <a:solidFill>
                  <a:schemeClr val="bg1">
                    <a:lumMod val="50000"/>
                  </a:schemeClr>
                </a:solidFill>
                <a:latin typeface="Open Sans"/>
              </a:rPr>
              <a:t>Nabors</a:t>
            </a:r>
            <a:r>
              <a:rPr lang="es-ES" sz="1600" dirty="0">
                <a:solidFill>
                  <a:schemeClr val="bg1">
                    <a:lumMod val="50000"/>
                  </a:schemeClr>
                </a:solidFill>
                <a:latin typeface="Open Sans"/>
              </a:rPr>
              <a:t>, L. (eds.) 2018)</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El enfoque más tradicional para manejar la conducta de los estudiantes es castigar las conductas antisociales en un modelo de tolerancia cero</a:t>
            </a:r>
          </a:p>
          <a:p>
            <a:pPr marL="285750" indent="-285750" algn="just">
              <a:buFont typeface="Arial" pitchFamily="34" charset="0"/>
              <a:buChar char="•"/>
            </a:pPr>
            <a:r>
              <a:rPr lang="es-ES" sz="1600" dirty="0">
                <a:solidFill>
                  <a:schemeClr val="bg1">
                    <a:lumMod val="50000"/>
                  </a:schemeClr>
                </a:solidFill>
                <a:latin typeface="Open Sans"/>
              </a:rPr>
              <a:t>Dentro de este modelo, los estudiantes a menudo evitan los procedimientos de castigo al involucrarse en las conductas problemáticas encubiertas que los maestros no pueden ver, lo que puede conducir a un problema (es decir, informar conductas inapropiadas de los compañeros a los adultos)</a:t>
            </a:r>
          </a:p>
        </p:txBody>
      </p:sp>
    </p:spTree>
    <p:extLst>
      <p:ext uri="{BB962C8B-B14F-4D97-AF65-F5344CB8AC3E}">
        <p14:creationId xmlns:p14="http://schemas.microsoft.com/office/powerpoint/2010/main" val="18844281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632848" cy="458040"/>
          </a:xfrm>
        </p:spPr>
        <p:txBody>
          <a:bodyPr>
            <a:normAutofit fontScale="92500" lnSpcReduction="10000"/>
          </a:bodyPr>
          <a:lstStyle/>
          <a:p>
            <a:pPr algn="l"/>
            <a:r>
              <a:rPr lang="es-ES" sz="1400" dirty="0"/>
              <a:t>Unidad 3.2. GBG y los informes de pares positivos como un juego y métodos basados en juegos para promover el desarrollo social y emocional de los niños</a:t>
            </a:r>
          </a:p>
          <a:p>
            <a:pPr algn="l"/>
            <a:endParaRPr lang="hr-HR" sz="1500" b="1"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70"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23528"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700" dirty="0"/>
          </a:p>
        </p:txBody>
      </p:sp>
      <p:sp>
        <p:nvSpPr>
          <p:cNvPr id="2" name="Rectángulo 1"/>
          <p:cNvSpPr/>
          <p:nvPr/>
        </p:nvSpPr>
        <p:spPr>
          <a:xfrm>
            <a:off x="370870" y="987776"/>
            <a:ext cx="8017553" cy="3046988"/>
          </a:xfrm>
          <a:prstGeom prst="rect">
            <a:avLst/>
          </a:prstGeom>
        </p:spPr>
        <p:txBody>
          <a:bodyPr wrap="square">
            <a:spAutoFit/>
          </a:bodyPr>
          <a:lstStyle/>
          <a:p>
            <a:pPr algn="just"/>
            <a:r>
              <a:rPr lang="es-ES" sz="1600" b="1" dirty="0" smtClean="0">
                <a:solidFill>
                  <a:schemeClr val="bg1">
                    <a:lumMod val="50000"/>
                  </a:schemeClr>
                </a:solidFill>
                <a:latin typeface="Open Sans"/>
              </a:rPr>
              <a:t>La </a:t>
            </a:r>
            <a:r>
              <a:rPr lang="es-ES" sz="1600" b="1" dirty="0">
                <a:solidFill>
                  <a:schemeClr val="bg1">
                    <a:lumMod val="50000"/>
                  </a:schemeClr>
                </a:solidFill>
                <a:latin typeface="Open Sans"/>
              </a:rPr>
              <a:t>justificación de las intervenciones de información entre </a:t>
            </a:r>
            <a:r>
              <a:rPr lang="es-ES" sz="1600" b="1" dirty="0" smtClean="0">
                <a:solidFill>
                  <a:schemeClr val="bg1">
                    <a:lumMod val="50000"/>
                  </a:schemeClr>
                </a:solidFill>
                <a:latin typeface="Open Sans"/>
              </a:rPr>
              <a:t>pares</a:t>
            </a:r>
          </a:p>
          <a:p>
            <a:pPr algn="just"/>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Los </a:t>
            </a:r>
            <a:r>
              <a:rPr lang="es-ES" sz="1600" dirty="0" smtClean="0">
                <a:solidFill>
                  <a:schemeClr val="bg1">
                    <a:lumMod val="50000"/>
                  </a:schemeClr>
                </a:solidFill>
                <a:latin typeface="Open Sans"/>
              </a:rPr>
              <a:t>chismes </a:t>
            </a:r>
            <a:r>
              <a:rPr lang="es-ES" sz="1600" dirty="0">
                <a:solidFill>
                  <a:schemeClr val="bg1">
                    <a:lumMod val="50000"/>
                  </a:schemeClr>
                </a:solidFill>
                <a:latin typeface="Open Sans"/>
              </a:rPr>
              <a:t>son problemáticos por varias razones.</a:t>
            </a:r>
          </a:p>
          <a:p>
            <a:pPr marL="285750" indent="-285750" algn="just">
              <a:buFont typeface="Wingdings" panose="05000000000000000000" pitchFamily="2" charset="2"/>
              <a:buChar char="§"/>
            </a:pPr>
            <a:r>
              <a:rPr lang="es-ES" sz="1600" dirty="0">
                <a:solidFill>
                  <a:schemeClr val="bg1">
                    <a:lumMod val="50000"/>
                  </a:schemeClr>
                </a:solidFill>
                <a:latin typeface="Open Sans"/>
              </a:rPr>
              <a:t>Los </a:t>
            </a:r>
            <a:r>
              <a:rPr lang="es-ES" sz="1600" dirty="0" smtClean="0">
                <a:solidFill>
                  <a:schemeClr val="bg1">
                    <a:lumMod val="50000"/>
                  </a:schemeClr>
                </a:solidFill>
                <a:latin typeface="Open Sans"/>
              </a:rPr>
              <a:t>chismes </a:t>
            </a:r>
            <a:r>
              <a:rPr lang="es-ES" sz="1600" dirty="0">
                <a:solidFill>
                  <a:schemeClr val="bg1">
                    <a:lumMod val="50000"/>
                  </a:schemeClr>
                </a:solidFill>
                <a:latin typeface="Open Sans"/>
              </a:rPr>
              <a:t>pueden conducir a la intimidación y la victimización entre compañeros, ya que los niños que informan sobre conductas inapropiadas de sus compañeros pueden ser objeto de denuncias</a:t>
            </a:r>
          </a:p>
          <a:p>
            <a:pPr marL="285750" indent="-285750" algn="just">
              <a:buFont typeface="Wingdings" panose="05000000000000000000" pitchFamily="2" charset="2"/>
              <a:buChar char="§"/>
            </a:pPr>
            <a:r>
              <a:rPr lang="es-ES" sz="1600" dirty="0">
                <a:solidFill>
                  <a:schemeClr val="bg1">
                    <a:lumMod val="50000"/>
                  </a:schemeClr>
                </a:solidFill>
                <a:latin typeface="Open Sans"/>
              </a:rPr>
              <a:t>Los entrenadores deben </a:t>
            </a:r>
            <a:r>
              <a:rPr lang="es-ES" sz="1600" dirty="0" smtClean="0">
                <a:solidFill>
                  <a:schemeClr val="bg1">
                    <a:lumMod val="50000"/>
                  </a:schemeClr>
                </a:solidFill>
                <a:latin typeface="Open Sans"/>
              </a:rPr>
              <a:t>dedicar </a:t>
            </a:r>
            <a:r>
              <a:rPr lang="es-ES" sz="1600" dirty="0">
                <a:solidFill>
                  <a:schemeClr val="bg1">
                    <a:lumMod val="50000"/>
                  </a:schemeClr>
                </a:solidFill>
                <a:latin typeface="Open Sans"/>
              </a:rPr>
              <a:t>un valioso tiempo de instrucción para investigar el reporte de conductas problemáticas en lugar de enseñar conductas deportivas o </a:t>
            </a:r>
            <a:r>
              <a:rPr lang="es-ES" sz="1600" dirty="0" err="1">
                <a:solidFill>
                  <a:schemeClr val="bg1">
                    <a:lumMod val="50000"/>
                  </a:schemeClr>
                </a:solidFill>
                <a:latin typeface="Open Sans"/>
              </a:rPr>
              <a:t>prosociales</a:t>
            </a:r>
            <a:r>
              <a:rPr lang="es-ES" sz="1600" dirty="0">
                <a:solidFill>
                  <a:schemeClr val="bg1">
                    <a:lumMod val="50000"/>
                  </a:schemeClr>
                </a:solidFill>
                <a:latin typeface="Open Sans"/>
              </a:rPr>
              <a:t> apropiadas</a:t>
            </a:r>
          </a:p>
          <a:p>
            <a:pPr marL="285750" indent="-285750" algn="just">
              <a:buFont typeface="Wingdings" panose="05000000000000000000" pitchFamily="2" charset="2"/>
              <a:buChar char="§"/>
            </a:pPr>
            <a:r>
              <a:rPr lang="es-ES" sz="1600" dirty="0">
                <a:solidFill>
                  <a:schemeClr val="bg1">
                    <a:lumMod val="50000"/>
                  </a:schemeClr>
                </a:solidFill>
                <a:latin typeface="Open Sans"/>
              </a:rPr>
              <a:t>Los </a:t>
            </a:r>
            <a:r>
              <a:rPr lang="es-ES" sz="1600" dirty="0" smtClean="0">
                <a:solidFill>
                  <a:schemeClr val="bg1">
                    <a:lumMod val="50000"/>
                  </a:schemeClr>
                </a:solidFill>
                <a:latin typeface="Open Sans"/>
              </a:rPr>
              <a:t>chismes </a:t>
            </a:r>
            <a:r>
              <a:rPr lang="es-ES" sz="1600" dirty="0">
                <a:solidFill>
                  <a:schemeClr val="bg1">
                    <a:lumMod val="50000"/>
                  </a:schemeClr>
                </a:solidFill>
                <a:latin typeface="Open Sans"/>
              </a:rPr>
              <a:t>pueden ser particularmente problemáticos para los niños con trastornos emocionales y de conducta, que tienen más probabilidades de participar en comportamientos inapropiados</a:t>
            </a:r>
          </a:p>
        </p:txBody>
      </p:sp>
    </p:spTree>
    <p:extLst>
      <p:ext uri="{BB962C8B-B14F-4D97-AF65-F5344CB8AC3E}">
        <p14:creationId xmlns:p14="http://schemas.microsoft.com/office/powerpoint/2010/main" val="149363805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27584" y="123478"/>
            <a:ext cx="7488832" cy="576064"/>
          </a:xfrm>
        </p:spPr>
        <p:txBody>
          <a:bodyPr>
            <a:normAutofit/>
          </a:bodyPr>
          <a:lstStyle/>
          <a:p>
            <a:pPr algn="l"/>
            <a:r>
              <a:rPr lang="es-ES" sz="1400" dirty="0"/>
              <a:t>Unidad 3.2. GBG y los informes de pares positivos como un juego y métodos basados en juegos para promover el desarrollo social y emocional de los niños</a:t>
            </a:r>
          </a:p>
          <a:p>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2" name="Rectángulo 1"/>
          <p:cNvSpPr/>
          <p:nvPr/>
        </p:nvSpPr>
        <p:spPr>
          <a:xfrm>
            <a:off x="683568" y="1227187"/>
            <a:ext cx="7632848" cy="2554545"/>
          </a:xfrm>
          <a:prstGeom prst="rect">
            <a:avLst/>
          </a:prstGeom>
        </p:spPr>
        <p:txBody>
          <a:bodyPr wrap="square">
            <a:spAutoFit/>
          </a:bodyPr>
          <a:lstStyle/>
          <a:p>
            <a:pPr algn="just"/>
            <a:r>
              <a:rPr lang="es-ES" sz="1600" u="sng" dirty="0" smtClean="0">
                <a:solidFill>
                  <a:schemeClr val="bg1">
                    <a:lumMod val="50000"/>
                  </a:schemeClr>
                </a:solidFill>
                <a:latin typeface="Open Sans"/>
              </a:rPr>
              <a:t>La </a:t>
            </a:r>
            <a:r>
              <a:rPr lang="es-ES" sz="1600" u="sng" dirty="0">
                <a:solidFill>
                  <a:schemeClr val="bg1">
                    <a:lumMod val="50000"/>
                  </a:schemeClr>
                </a:solidFill>
                <a:latin typeface="Open Sans"/>
              </a:rPr>
              <a:t>justificación de las intervenciones de información entre pares</a:t>
            </a:r>
          </a:p>
          <a:p>
            <a:pPr algn="just"/>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En lugar de centrarse únicamente en castigar los comportamientos antisociales, los clubes deportivos deberían hacer esfuerzos para reconocer y reforzar los comportamientos </a:t>
            </a:r>
            <a:r>
              <a:rPr lang="es-ES" sz="1600" dirty="0" smtClean="0">
                <a:solidFill>
                  <a:schemeClr val="bg1">
                    <a:lumMod val="50000"/>
                  </a:schemeClr>
                </a:solidFill>
                <a:latin typeface="Open Sans"/>
              </a:rPr>
              <a:t>pro-sociales</a:t>
            </a:r>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Es probable que los entrenadores no noten y elogien los comportamientos apropiados porque dedican mucho tiempo y esfuerzo a enseñar las habilidades de un deporte en particular</a:t>
            </a:r>
          </a:p>
          <a:p>
            <a:pPr marL="285750" indent="-285750" algn="just">
              <a:buFont typeface="Wingdings" panose="05000000000000000000" pitchFamily="2" charset="2"/>
              <a:buChar char="§"/>
            </a:pPr>
            <a:r>
              <a:rPr lang="es-ES" sz="1600" dirty="0">
                <a:solidFill>
                  <a:schemeClr val="bg1">
                    <a:lumMod val="50000"/>
                  </a:schemeClr>
                </a:solidFill>
                <a:latin typeface="Open Sans"/>
              </a:rPr>
              <a:t>Como tales, los clubes deportivos pueden utilizar compañeros para reforzar conductas apropiadas</a:t>
            </a:r>
          </a:p>
        </p:txBody>
      </p:sp>
    </p:spTree>
    <p:extLst>
      <p:ext uri="{BB962C8B-B14F-4D97-AF65-F5344CB8AC3E}">
        <p14:creationId xmlns:p14="http://schemas.microsoft.com/office/powerpoint/2010/main" val="61725283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64314" y="96520"/>
            <a:ext cx="7560840" cy="537706"/>
          </a:xfrm>
        </p:spPr>
        <p:txBody>
          <a:bodyPr>
            <a:normAutofit/>
          </a:bodyPr>
          <a:lstStyle/>
          <a:p>
            <a:pPr algn="l"/>
            <a:r>
              <a:rPr lang="es-ES" sz="1400" dirty="0"/>
              <a:t>Unidad 3.2. GBG y los informes de pares positivos como un juego y métodos basados en juegos para promover el desarrollo social y emocional de los niños</a:t>
            </a:r>
          </a:p>
          <a:p>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683568" y="1040484"/>
            <a:ext cx="7488832" cy="2554545"/>
          </a:xfrm>
          <a:prstGeom prst="rect">
            <a:avLst/>
          </a:prstGeom>
        </p:spPr>
        <p:txBody>
          <a:bodyPr wrap="square">
            <a:spAutoFit/>
          </a:bodyPr>
          <a:lstStyle/>
          <a:p>
            <a:pPr algn="just"/>
            <a:r>
              <a:rPr lang="es-ES" sz="1600" u="sng" dirty="0">
                <a:solidFill>
                  <a:schemeClr val="bg1">
                    <a:lumMod val="50000"/>
                  </a:schemeClr>
                </a:solidFill>
                <a:latin typeface="Open Sans"/>
              </a:rPr>
              <a:t>La justificación de las intervenciones de información entre pares</a:t>
            </a:r>
          </a:p>
          <a:p>
            <a:pPr algn="just"/>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Enseñar a los compañeros a prestar atención e informar sobre los comportamientos apropiados de los demás conduce a una mayor probabilidad de que los comportamientos apropiados sean reconocidos y elogiados, lo que puede conducir a un aprendizaje incidental de comportamientos </a:t>
            </a:r>
            <a:r>
              <a:rPr lang="es-ES" sz="1600" dirty="0" err="1">
                <a:solidFill>
                  <a:schemeClr val="bg1">
                    <a:lumMod val="50000"/>
                  </a:schemeClr>
                </a:solidFill>
                <a:latin typeface="Open Sans"/>
              </a:rPr>
              <a:t>prosociales</a:t>
            </a:r>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Los informes de los compañeros sobre comportamientos apropiados alientan a todos los niños a participar en comportamientos positivos y </a:t>
            </a:r>
            <a:r>
              <a:rPr lang="es-ES" sz="1600" dirty="0" err="1">
                <a:solidFill>
                  <a:schemeClr val="bg1">
                    <a:lumMod val="50000"/>
                  </a:schemeClr>
                </a:solidFill>
                <a:latin typeface="Open Sans"/>
              </a:rPr>
              <a:t>prosociales</a:t>
            </a:r>
            <a:r>
              <a:rPr lang="es-ES" sz="1600" dirty="0">
                <a:solidFill>
                  <a:schemeClr val="bg1">
                    <a:lumMod val="50000"/>
                  </a:schemeClr>
                </a:solidFill>
                <a:latin typeface="Open Sans"/>
              </a:rPr>
              <a:t>, en oposición a los efectos típicos de los chismes.</a:t>
            </a:r>
          </a:p>
        </p:txBody>
      </p:sp>
    </p:spTree>
    <p:extLst>
      <p:ext uri="{BB962C8B-B14F-4D97-AF65-F5344CB8AC3E}">
        <p14:creationId xmlns:p14="http://schemas.microsoft.com/office/powerpoint/2010/main" val="24862107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23478"/>
            <a:ext cx="7704856" cy="576064"/>
          </a:xfrm>
        </p:spPr>
        <p:txBody>
          <a:bodyPr>
            <a:normAutofit/>
          </a:bodyPr>
          <a:lstStyle/>
          <a:p>
            <a:pPr algn="l"/>
            <a:r>
              <a:rPr lang="es-ES" sz="1400" dirty="0"/>
              <a:t>Unidad 3.2. GBG y los informes de pares positivos como un juego y métodos basados en juegos para promover el desarrollo social y emocional de los niños</a:t>
            </a:r>
          </a:p>
          <a:p>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37"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987574"/>
            <a:ext cx="792961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611560" y="1104170"/>
            <a:ext cx="7632848" cy="2554545"/>
          </a:xfrm>
          <a:prstGeom prst="rect">
            <a:avLst/>
          </a:prstGeom>
        </p:spPr>
        <p:txBody>
          <a:bodyPr wrap="square">
            <a:spAutoFit/>
          </a:bodyPr>
          <a:lstStyle/>
          <a:p>
            <a:pPr algn="just"/>
            <a:r>
              <a:rPr lang="es-ES" sz="1600" u="sng" dirty="0">
                <a:solidFill>
                  <a:schemeClr val="bg1">
                    <a:lumMod val="50000"/>
                  </a:schemeClr>
                </a:solidFill>
                <a:latin typeface="Open Sans"/>
              </a:rPr>
              <a:t>La justificación de las intervenciones de información entre pares</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Las intervenciones de información de pares alientan a los niños a participar en comportamientos apropiados en su entorno natural, lo que puede ayudar a generalizar las habilidades sociales aprendidas de manera incidental o por medio de instrucción directa</a:t>
            </a:r>
          </a:p>
          <a:p>
            <a:pPr marL="285750" indent="-285750" algn="just">
              <a:buFont typeface="Arial" pitchFamily="34" charset="0"/>
              <a:buChar char="•"/>
            </a:pPr>
            <a:r>
              <a:rPr lang="es-ES" sz="1600" dirty="0">
                <a:solidFill>
                  <a:schemeClr val="bg1">
                    <a:lumMod val="50000"/>
                  </a:schemeClr>
                </a:solidFill>
                <a:latin typeface="Open Sans"/>
              </a:rPr>
              <a:t>También brindan oportunidades para que los niños de bajo estatus social (es decir, aquellos que pueden ser descuidados o rechazados por sus compañeros) para practicar comportamientos </a:t>
            </a:r>
            <a:r>
              <a:rPr lang="es-ES" sz="1600" dirty="0" smtClean="0">
                <a:solidFill>
                  <a:schemeClr val="bg1">
                    <a:lumMod val="50000"/>
                  </a:schemeClr>
                </a:solidFill>
                <a:latin typeface="Open Sans"/>
              </a:rPr>
              <a:t>pro-sociales </a:t>
            </a:r>
            <a:r>
              <a:rPr lang="es-ES" sz="1600" dirty="0">
                <a:solidFill>
                  <a:schemeClr val="bg1">
                    <a:lumMod val="50000"/>
                  </a:schemeClr>
                </a:solidFill>
                <a:latin typeface="Open Sans"/>
              </a:rPr>
              <a:t>y experimentar refuerzo social</a:t>
            </a:r>
          </a:p>
        </p:txBody>
      </p:sp>
    </p:spTree>
    <p:extLst>
      <p:ext uri="{BB962C8B-B14F-4D97-AF65-F5344CB8AC3E}">
        <p14:creationId xmlns:p14="http://schemas.microsoft.com/office/powerpoint/2010/main" val="22170620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66453" y="151668"/>
            <a:ext cx="7128792" cy="576064"/>
          </a:xfrm>
        </p:spPr>
        <p:txBody>
          <a:bodyPr>
            <a:normAutofit/>
          </a:bodyPr>
          <a:lstStyle/>
          <a:p>
            <a:pPr algn="l"/>
            <a:r>
              <a:rPr lang="es-ES" sz="1400" dirty="0"/>
              <a:t>Unidad 3.2. GBG y los informes de pares positivos como un juego y métodos basados en juegos para promover el desarrollo social y emocional de los niños</a:t>
            </a:r>
          </a:p>
          <a:p>
            <a:pPr algn="l"/>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96" y="442122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62419" y="444395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1071552"/>
            <a:ext cx="4608512" cy="13561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pic>
        <p:nvPicPr>
          <p:cNvPr id="1026" name="Picture 2" descr="C:\Users\Zoran\Pictures\Positive peer reporting.jpg"/>
          <p:cNvPicPr>
            <a:picLocks noChangeAspect="1" noChangeArrowheads="1"/>
          </p:cNvPicPr>
          <p:nvPr/>
        </p:nvPicPr>
        <p:blipFill>
          <a:blip r:embed="rId3" cstate="print"/>
          <a:srcRect/>
          <a:stretch>
            <a:fillRect/>
          </a:stretch>
        </p:blipFill>
        <p:spPr bwMode="auto">
          <a:xfrm>
            <a:off x="2699792" y="2488970"/>
            <a:ext cx="2232248" cy="1617410"/>
          </a:xfrm>
          <a:prstGeom prst="rect">
            <a:avLst/>
          </a:prstGeom>
          <a:ln>
            <a:noFill/>
          </a:ln>
          <a:effectLst>
            <a:outerShdw blurRad="292100" dist="139700" dir="2700000" algn="tl" rotWithShape="0">
              <a:srgbClr val="333333">
                <a:alpha val="65000"/>
              </a:srgbClr>
            </a:outerShdw>
          </a:effectLst>
        </p:spPr>
      </p:pic>
      <p:pic>
        <p:nvPicPr>
          <p:cNvPr id="1027" name="Picture 3" descr="C:\Users\Zoran\Pictures\Tootling.jpg"/>
          <p:cNvPicPr>
            <a:picLocks noChangeAspect="1" noChangeArrowheads="1"/>
          </p:cNvPicPr>
          <p:nvPr/>
        </p:nvPicPr>
        <p:blipFill>
          <a:blip r:embed="rId4" cstate="print"/>
          <a:srcRect/>
          <a:stretch>
            <a:fillRect/>
          </a:stretch>
        </p:blipFill>
        <p:spPr bwMode="auto">
          <a:xfrm>
            <a:off x="5652120" y="1131590"/>
            <a:ext cx="2143125" cy="2143125"/>
          </a:xfrm>
          <a:prstGeom prst="rect">
            <a:avLst/>
          </a:prstGeom>
          <a:ln>
            <a:noFill/>
          </a:ln>
          <a:effectLst>
            <a:outerShdw blurRad="292100" dist="139700" dir="2700000" algn="tl" rotWithShape="0">
              <a:srgbClr val="333333">
                <a:alpha val="65000"/>
              </a:srgbClr>
            </a:outerShdw>
          </a:effectLst>
        </p:spPr>
      </p:pic>
      <p:sp>
        <p:nvSpPr>
          <p:cNvPr id="2" name="Rectángulo 1"/>
          <p:cNvSpPr/>
          <p:nvPr/>
        </p:nvSpPr>
        <p:spPr>
          <a:xfrm>
            <a:off x="360040" y="1292896"/>
            <a:ext cx="4572000" cy="1323439"/>
          </a:xfrm>
          <a:prstGeom prst="rect">
            <a:avLst/>
          </a:prstGeom>
        </p:spPr>
        <p:txBody>
          <a:bodyPr>
            <a:spAutoFit/>
          </a:bodyPr>
          <a:lstStyle/>
          <a:p>
            <a:r>
              <a:rPr lang="es-ES" sz="1600" u="sng" dirty="0" smtClean="0">
                <a:solidFill>
                  <a:schemeClr val="bg1">
                    <a:lumMod val="50000"/>
                  </a:schemeClr>
                </a:solidFill>
                <a:latin typeface="Open Sans"/>
              </a:rPr>
              <a:t>Tipos </a:t>
            </a:r>
            <a:r>
              <a:rPr lang="es-ES" sz="1600" u="sng" dirty="0">
                <a:solidFill>
                  <a:schemeClr val="bg1">
                    <a:lumMod val="50000"/>
                  </a:schemeClr>
                </a:solidFill>
                <a:latin typeface="Open Sans"/>
              </a:rPr>
              <a:t>de intervenciones de informe de pares</a:t>
            </a:r>
          </a:p>
          <a:p>
            <a:endParaRPr lang="es-ES" sz="1600" u="sng" dirty="0">
              <a:solidFill>
                <a:schemeClr val="bg1">
                  <a:lumMod val="50000"/>
                </a:schemeClr>
              </a:solidFill>
              <a:latin typeface="Open Sans"/>
            </a:endParaRPr>
          </a:p>
          <a:p>
            <a:pPr algn="just"/>
            <a:r>
              <a:rPr lang="es-ES" sz="1600" dirty="0">
                <a:solidFill>
                  <a:schemeClr val="bg1">
                    <a:lumMod val="50000"/>
                  </a:schemeClr>
                </a:solidFill>
                <a:latin typeface="Open Sans"/>
              </a:rPr>
              <a:t>Los informes de pares positivos (PPR) y </a:t>
            </a:r>
            <a:r>
              <a:rPr lang="es-ES" sz="1600" dirty="0" smtClean="0">
                <a:solidFill>
                  <a:schemeClr val="bg1">
                    <a:lumMod val="50000"/>
                  </a:schemeClr>
                </a:solidFill>
                <a:latin typeface="Open Sans"/>
              </a:rPr>
              <a:t>el </a:t>
            </a:r>
            <a:r>
              <a:rPr lang="es-ES" sz="1600" i="1" dirty="0" err="1">
                <a:solidFill>
                  <a:schemeClr val="bg1">
                    <a:lumMod val="50000"/>
                  </a:schemeClr>
                </a:solidFill>
                <a:latin typeface="Open Sans"/>
              </a:rPr>
              <a:t>tootling</a:t>
            </a:r>
            <a:r>
              <a:rPr lang="es-ES" sz="1600" dirty="0">
                <a:solidFill>
                  <a:schemeClr val="bg1">
                    <a:lumMod val="50000"/>
                  </a:schemeClr>
                </a:solidFill>
                <a:latin typeface="Open Sans"/>
              </a:rPr>
              <a:t> son dos tipos de intervenciones de informes de </a:t>
            </a:r>
            <a:r>
              <a:rPr lang="es-ES" sz="1600" dirty="0" smtClean="0">
                <a:solidFill>
                  <a:schemeClr val="bg1">
                    <a:lumMod val="50000"/>
                  </a:schemeClr>
                </a:solidFill>
                <a:latin typeface="Open Sans"/>
              </a:rPr>
              <a:t>pares.</a:t>
            </a:r>
            <a:endParaRPr lang="es-ES" sz="1600" dirty="0">
              <a:solidFill>
                <a:schemeClr val="bg1">
                  <a:lumMod val="50000"/>
                </a:schemeClr>
              </a:solidFill>
              <a:latin typeface="Open Sans"/>
            </a:endParaRPr>
          </a:p>
        </p:txBody>
      </p:sp>
    </p:spTree>
    <p:extLst>
      <p:ext uri="{BB962C8B-B14F-4D97-AF65-F5344CB8AC3E}">
        <p14:creationId xmlns:p14="http://schemas.microsoft.com/office/powerpoint/2010/main" val="339777675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632848" cy="568121"/>
          </a:xfrm>
        </p:spPr>
        <p:txBody>
          <a:bodyPr>
            <a:normAutofit/>
          </a:bodyPr>
          <a:lstStyle/>
          <a:p>
            <a:pPr algn="l"/>
            <a:r>
              <a:rPr lang="es-ES" sz="1400" dirty="0" smtClean="0"/>
              <a:t>Unidad </a:t>
            </a:r>
            <a:r>
              <a:rPr lang="es-ES" sz="1400" dirty="0"/>
              <a:t>3.2. GBG y los informes de pares positivos como un juego y métodos basados en juegos para promover el desarrollo social y emocional de los niños</a:t>
            </a:r>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433157"/>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44395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915566"/>
            <a:ext cx="8031836" cy="27974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700" dirty="0"/>
          </a:p>
        </p:txBody>
      </p:sp>
      <p:sp>
        <p:nvSpPr>
          <p:cNvPr id="2" name="Rectángulo 1"/>
          <p:cNvSpPr/>
          <p:nvPr/>
        </p:nvSpPr>
        <p:spPr>
          <a:xfrm>
            <a:off x="683568" y="849166"/>
            <a:ext cx="7920880" cy="3293209"/>
          </a:xfrm>
          <a:prstGeom prst="rect">
            <a:avLst/>
          </a:prstGeom>
        </p:spPr>
        <p:txBody>
          <a:bodyPr wrap="square">
            <a:spAutoFit/>
          </a:bodyPr>
          <a:lstStyle/>
          <a:p>
            <a:r>
              <a:rPr lang="es-ES" sz="1600" b="1" u="sng" dirty="0">
                <a:solidFill>
                  <a:schemeClr val="bg1">
                    <a:lumMod val="50000"/>
                  </a:schemeClr>
                </a:solidFill>
                <a:latin typeface="Open Sans"/>
              </a:rPr>
              <a:t>Similitudes entre PPR </a:t>
            </a:r>
            <a:r>
              <a:rPr lang="es-ES" sz="1600" b="1" u="sng" dirty="0" smtClean="0">
                <a:solidFill>
                  <a:schemeClr val="bg1">
                    <a:lumMod val="50000"/>
                  </a:schemeClr>
                </a:solidFill>
                <a:latin typeface="Open Sans"/>
              </a:rPr>
              <a:t>y el  </a:t>
            </a:r>
            <a:r>
              <a:rPr lang="es-ES" sz="1600" b="1" i="1" u="sng" dirty="0" err="1">
                <a:solidFill>
                  <a:schemeClr val="bg1">
                    <a:lumMod val="50000"/>
                  </a:schemeClr>
                </a:solidFill>
                <a:latin typeface="Open Sans"/>
              </a:rPr>
              <a:t>tootling</a:t>
            </a:r>
            <a:endParaRPr lang="es-ES" sz="1600" b="1" i="1" u="sng" dirty="0">
              <a:solidFill>
                <a:schemeClr val="bg1">
                  <a:lumMod val="50000"/>
                </a:schemeClr>
              </a:solidFill>
              <a:latin typeface="Open Sans"/>
            </a:endParaRP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Alentar a los niños a participar en comportamientos </a:t>
            </a:r>
            <a:r>
              <a:rPr lang="es-ES" sz="1600" dirty="0" err="1">
                <a:solidFill>
                  <a:schemeClr val="bg1">
                    <a:lumMod val="50000"/>
                  </a:schemeClr>
                </a:solidFill>
                <a:latin typeface="Open Sans"/>
              </a:rPr>
              <a:t>prosociales</a:t>
            </a:r>
            <a:r>
              <a:rPr lang="es-ES" sz="1600" dirty="0">
                <a:solidFill>
                  <a:schemeClr val="bg1">
                    <a:lumMod val="50000"/>
                  </a:schemeClr>
                </a:solidFill>
                <a:latin typeface="Open Sans"/>
              </a:rPr>
              <a:t> positivos y apropiados</a:t>
            </a:r>
          </a:p>
          <a:p>
            <a:pPr marL="285750" indent="-285750" algn="just">
              <a:buFont typeface="Arial" pitchFamily="34" charset="0"/>
              <a:buChar char="•"/>
            </a:pPr>
            <a:r>
              <a:rPr lang="es-ES" sz="1600" dirty="0" smtClean="0">
                <a:solidFill>
                  <a:schemeClr val="bg1">
                    <a:lumMod val="50000"/>
                  </a:schemeClr>
                </a:solidFill>
                <a:latin typeface="Open Sans"/>
              </a:rPr>
              <a:t>Incluir </a:t>
            </a:r>
            <a:r>
              <a:rPr lang="es-ES" sz="1600" dirty="0">
                <a:solidFill>
                  <a:schemeClr val="bg1">
                    <a:lumMod val="50000"/>
                  </a:schemeClr>
                </a:solidFill>
                <a:latin typeface="Open Sans"/>
              </a:rPr>
              <a:t>oportunidades para los niños de bajo estatus social (es decir, aquellos que pueden ser descuidados o rechazados por sus compañeros) para practicar comportamientos </a:t>
            </a:r>
            <a:r>
              <a:rPr lang="es-ES" sz="1600" dirty="0" smtClean="0">
                <a:solidFill>
                  <a:schemeClr val="bg1">
                    <a:lumMod val="50000"/>
                  </a:schemeClr>
                </a:solidFill>
                <a:latin typeface="Open Sans"/>
              </a:rPr>
              <a:t>pro-sociales </a:t>
            </a:r>
            <a:r>
              <a:rPr lang="es-ES" sz="1600" dirty="0">
                <a:solidFill>
                  <a:schemeClr val="bg1">
                    <a:lumMod val="50000"/>
                  </a:schemeClr>
                </a:solidFill>
                <a:latin typeface="Open Sans"/>
              </a:rPr>
              <a:t>y experimentar refuerzo social</a:t>
            </a:r>
          </a:p>
          <a:p>
            <a:pPr marL="285750" indent="-285750" algn="just">
              <a:buFont typeface="Arial" pitchFamily="34" charset="0"/>
              <a:buChar char="•"/>
            </a:pPr>
            <a:r>
              <a:rPr lang="es-ES" sz="1600" dirty="0">
                <a:solidFill>
                  <a:schemeClr val="bg1">
                    <a:lumMod val="50000"/>
                  </a:schemeClr>
                </a:solidFill>
                <a:latin typeface="Open Sans"/>
              </a:rPr>
              <a:t>Efectivo en una variedad de entornos, y con diferentes comportamientos y poblaciones objetivo</a:t>
            </a:r>
          </a:p>
          <a:p>
            <a:pPr marL="285750" indent="-285750" algn="just">
              <a:buFont typeface="Arial" pitchFamily="34" charset="0"/>
              <a:buChar char="•"/>
            </a:pPr>
            <a:r>
              <a:rPr lang="es-ES" sz="1600" dirty="0">
                <a:solidFill>
                  <a:schemeClr val="bg1">
                    <a:lumMod val="50000"/>
                  </a:schemeClr>
                </a:solidFill>
                <a:latin typeface="Open Sans"/>
              </a:rPr>
              <a:t>Se puede utilizar con una contingencia grupal.</a:t>
            </a:r>
          </a:p>
          <a:p>
            <a:pPr marL="285750" indent="-285750" algn="just">
              <a:buFont typeface="Arial" pitchFamily="34" charset="0"/>
              <a:buChar char="•"/>
            </a:pPr>
            <a:r>
              <a:rPr lang="es-ES" sz="1600" dirty="0">
                <a:solidFill>
                  <a:schemeClr val="bg1">
                    <a:lumMod val="50000"/>
                  </a:schemeClr>
                </a:solidFill>
                <a:latin typeface="Open Sans"/>
              </a:rPr>
              <a:t>Implica entrenar a los niños para reportar comportamientos </a:t>
            </a:r>
            <a:r>
              <a:rPr lang="es-ES" sz="1600" dirty="0" err="1">
                <a:solidFill>
                  <a:schemeClr val="bg1">
                    <a:lumMod val="50000"/>
                  </a:schemeClr>
                </a:solidFill>
                <a:latin typeface="Open Sans"/>
              </a:rPr>
              <a:t>prosociales</a:t>
            </a:r>
            <a:r>
              <a:rPr lang="es-ES" sz="1600" dirty="0">
                <a:solidFill>
                  <a:schemeClr val="bg1">
                    <a:lumMod val="50000"/>
                  </a:schemeClr>
                </a:solidFill>
                <a:latin typeface="Open Sans"/>
              </a:rPr>
              <a:t> de sus compañeros</a:t>
            </a:r>
          </a:p>
          <a:p>
            <a:pPr marL="285750" indent="-285750" algn="just">
              <a:buFont typeface="Arial" pitchFamily="34" charset="0"/>
              <a:buChar char="•"/>
            </a:pPr>
            <a:r>
              <a:rPr lang="es-ES" sz="1600" dirty="0">
                <a:solidFill>
                  <a:schemeClr val="bg1">
                    <a:lumMod val="50000"/>
                  </a:schemeClr>
                </a:solidFill>
                <a:latin typeface="Open Sans"/>
              </a:rPr>
              <a:t>Incluye publicación </a:t>
            </a:r>
            <a:r>
              <a:rPr lang="es-ES" sz="1600" dirty="0" smtClean="0">
                <a:solidFill>
                  <a:schemeClr val="bg1">
                    <a:lumMod val="50000"/>
                  </a:schemeClr>
                </a:solidFill>
                <a:latin typeface="Open Sans"/>
              </a:rPr>
              <a:t>abierta </a:t>
            </a:r>
            <a:r>
              <a:rPr lang="es-ES" sz="1600" dirty="0">
                <a:solidFill>
                  <a:schemeClr val="bg1">
                    <a:lumMod val="50000"/>
                  </a:schemeClr>
                </a:solidFill>
                <a:latin typeface="Open Sans"/>
              </a:rPr>
              <a:t>del progreso del grupo hacia los objetivos.</a:t>
            </a:r>
          </a:p>
        </p:txBody>
      </p:sp>
    </p:spTree>
    <p:extLst>
      <p:ext uri="{BB962C8B-B14F-4D97-AF65-F5344CB8AC3E}">
        <p14:creationId xmlns:p14="http://schemas.microsoft.com/office/powerpoint/2010/main" val="4526863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451382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851920" y="1126585"/>
            <a:ext cx="4824536" cy="2885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just"/>
            <a:r>
              <a:rPr lang="hr-HR" sz="1400" b="1" dirty="0" smtClean="0"/>
              <a:t> </a:t>
            </a:r>
            <a:r>
              <a:rPr lang="es-ES" sz="1400" dirty="0" smtClean="0">
                <a:solidFill>
                  <a:schemeClr val="bg1">
                    <a:lumMod val="50000"/>
                  </a:schemeClr>
                </a:solidFill>
              </a:rPr>
              <a:t>La </a:t>
            </a:r>
            <a:r>
              <a:rPr lang="es-ES" sz="1400" dirty="0">
                <a:solidFill>
                  <a:schemeClr val="bg1">
                    <a:lumMod val="50000"/>
                  </a:schemeClr>
                </a:solidFill>
              </a:rPr>
              <a:t>situación se refiere a "un entorno físico y </a:t>
            </a:r>
            <a:r>
              <a:rPr lang="es-ES" sz="1400" dirty="0" smtClean="0">
                <a:solidFill>
                  <a:schemeClr val="bg1">
                    <a:lumMod val="50000"/>
                  </a:schemeClr>
                </a:solidFill>
              </a:rPr>
              <a:t>social</a:t>
            </a:r>
          </a:p>
          <a:p>
            <a:pPr marL="342900" indent="-342900" algn="just"/>
            <a:r>
              <a:rPr lang="es-ES" sz="1400" dirty="0" smtClean="0">
                <a:solidFill>
                  <a:schemeClr val="bg1">
                    <a:lumMod val="50000"/>
                  </a:schemeClr>
                </a:solidFill>
              </a:rPr>
              <a:t>concreto </a:t>
            </a:r>
            <a:r>
              <a:rPr lang="es-ES" sz="1400" dirty="0">
                <a:solidFill>
                  <a:schemeClr val="bg1">
                    <a:lumMod val="50000"/>
                  </a:schemeClr>
                </a:solidFill>
              </a:rPr>
              <a:t>en el que una persona está </a:t>
            </a:r>
            <a:r>
              <a:rPr lang="es-ES" sz="1400" dirty="0" smtClean="0">
                <a:solidFill>
                  <a:schemeClr val="bg1">
                    <a:lumMod val="50000"/>
                  </a:schemeClr>
                </a:solidFill>
              </a:rPr>
              <a:t>involucrada </a:t>
            </a:r>
            <a:r>
              <a:rPr lang="es-ES" sz="1400" dirty="0">
                <a:solidFill>
                  <a:schemeClr val="bg1">
                    <a:lumMod val="50000"/>
                  </a:schemeClr>
                </a:solidFill>
              </a:rPr>
              <a:t>en </a:t>
            </a:r>
            <a:r>
              <a:rPr lang="es-ES" sz="1400" dirty="0" smtClean="0">
                <a:solidFill>
                  <a:schemeClr val="bg1">
                    <a:lumMod val="50000"/>
                  </a:schemeClr>
                </a:solidFill>
              </a:rPr>
              <a:t>un</a:t>
            </a:r>
          </a:p>
          <a:p>
            <a:pPr marL="342900" indent="-342900" algn="just"/>
            <a:r>
              <a:rPr lang="es-ES" sz="1400" dirty="0" smtClean="0">
                <a:solidFill>
                  <a:schemeClr val="bg1">
                    <a:lumMod val="50000"/>
                  </a:schemeClr>
                </a:solidFill>
              </a:rPr>
              <a:t>momento </a:t>
            </a:r>
            <a:r>
              <a:rPr lang="es-ES" sz="1400" dirty="0">
                <a:solidFill>
                  <a:schemeClr val="bg1">
                    <a:lumMod val="50000"/>
                  </a:schemeClr>
                </a:solidFill>
              </a:rPr>
              <a:t>dado" (Rivara, Le Menestrel, 2016, p.69)</a:t>
            </a:r>
          </a:p>
          <a:p>
            <a:pPr algn="just"/>
            <a:r>
              <a:rPr lang="es-ES" sz="1400" dirty="0">
                <a:solidFill>
                  <a:schemeClr val="bg1">
                    <a:lumMod val="50000"/>
                  </a:schemeClr>
                </a:solidFill>
              </a:rPr>
              <a:t>El contexto es </a:t>
            </a:r>
            <a:r>
              <a:rPr lang="es-ES" sz="1400" dirty="0" smtClean="0">
                <a:solidFill>
                  <a:schemeClr val="bg1">
                    <a:lumMod val="50000"/>
                  </a:schemeClr>
                </a:solidFill>
              </a:rPr>
              <a:t>"el entorno </a:t>
            </a:r>
            <a:r>
              <a:rPr lang="es-ES" sz="1400" dirty="0">
                <a:solidFill>
                  <a:schemeClr val="bg1">
                    <a:lumMod val="50000"/>
                  </a:schemeClr>
                </a:solidFill>
              </a:rPr>
              <a:t>para situaciones (y personas en situaciones). El contexto es el conjunto general y continuo de múltiples realidades materiales, estructuras sociales, patrones de relaciones sociales y sistemas de creencias compartidas que rodean cualquier situación dada "(Rivara, Le Menestrel, 2016, p.69)</a:t>
            </a:r>
          </a:p>
          <a:p>
            <a:pPr algn="just"/>
            <a:r>
              <a:rPr lang="es-ES" sz="1400" dirty="0">
                <a:solidFill>
                  <a:schemeClr val="bg1">
                    <a:lumMod val="50000"/>
                  </a:schemeClr>
                </a:solidFill>
              </a:rPr>
              <a:t>La interacción "persona por situación por contexto" se ha aplicado a la personalidad y las características sociales, pero también se aplica al acoso </a:t>
            </a:r>
            <a:r>
              <a:rPr lang="es-ES" sz="1400" dirty="0" smtClean="0">
                <a:solidFill>
                  <a:schemeClr val="bg1">
                    <a:lumMod val="50000"/>
                  </a:schemeClr>
                </a:solidFill>
              </a:rPr>
              <a:t>escolar</a:t>
            </a:r>
          </a:p>
        </p:txBody>
      </p:sp>
      <p:sp>
        <p:nvSpPr>
          <p:cNvPr id="10"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992888" cy="576064"/>
          </a:xfrm>
        </p:spPr>
        <p:txBody>
          <a:bodyPr>
            <a:normAutofit lnSpcReduction="10000"/>
          </a:bodyPr>
          <a:lstStyle/>
          <a:p>
            <a:pPr algn="just"/>
            <a:r>
              <a:rPr lang="es-ES" sz="1400" dirty="0">
                <a:solidFill>
                  <a:schemeClr val="bg1">
                    <a:lumMod val="65000"/>
                  </a:schemeClr>
                </a:solidFill>
              </a:rPr>
              <a:t>Unidad 1.1. Definición de situaciones peligrosas y ambientes peligrosos que </a:t>
            </a:r>
            <a:r>
              <a:rPr lang="es-ES" sz="1400" dirty="0" smtClean="0">
                <a:solidFill>
                  <a:schemeClr val="bg1">
                    <a:lumMod val="65000"/>
                  </a:schemeClr>
                </a:solidFill>
              </a:rPr>
              <a:t>derivan </a:t>
            </a:r>
            <a:r>
              <a:rPr lang="es-ES" sz="1400" dirty="0">
                <a:solidFill>
                  <a:schemeClr val="bg1">
                    <a:lumMod val="65000"/>
                  </a:schemeClr>
                </a:solidFill>
              </a:rPr>
              <a:t>en conductas socialmente inapropiadas</a:t>
            </a:r>
            <a:r>
              <a:rPr lang="es-ES" sz="1800" dirty="0"/>
              <a:t>.</a:t>
            </a:r>
            <a:endParaRPr lang="en-US" sz="1800" dirty="0"/>
          </a:p>
        </p:txBody>
      </p:sp>
      <p:pic>
        <p:nvPicPr>
          <p:cNvPr id="2" name="Picture 2" descr="C:\TEA\P R O J E K T I\SAVE projekt_KIFST\kurikulumi\predavanja\bm\slike\12535050-no-bulling-sign-with-different-words-on-a-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69031"/>
            <a:ext cx="2589413" cy="2589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3941530" y="643343"/>
            <a:ext cx="4852610" cy="369332"/>
          </a:xfrm>
          <a:prstGeom prst="rect">
            <a:avLst/>
          </a:prstGeom>
        </p:spPr>
        <p:txBody>
          <a:bodyPr wrap="none">
            <a:spAutoFit/>
          </a:bodyPr>
          <a:lstStyle/>
          <a:p>
            <a:r>
              <a:rPr lang="es-ES" b="1" dirty="0">
                <a:solidFill>
                  <a:schemeClr val="bg1">
                    <a:lumMod val="50000"/>
                  </a:schemeClr>
                </a:solidFill>
                <a:latin typeface="Open Sans"/>
              </a:rPr>
              <a:t>¿</a:t>
            </a:r>
            <a:r>
              <a:rPr lang="es-ES" b="1" dirty="0" smtClean="0">
                <a:solidFill>
                  <a:schemeClr val="bg1">
                    <a:lumMod val="50000"/>
                  </a:schemeClr>
                </a:solidFill>
                <a:latin typeface="Open Sans"/>
              </a:rPr>
              <a:t>Cómo </a:t>
            </a:r>
            <a:r>
              <a:rPr lang="es-ES" b="1" dirty="0">
                <a:solidFill>
                  <a:schemeClr val="bg1">
                    <a:lumMod val="50000"/>
                  </a:schemeClr>
                </a:solidFill>
                <a:latin typeface="Open Sans"/>
              </a:rPr>
              <a:t>reconocer situaciones peligrosas?</a:t>
            </a:r>
          </a:p>
        </p:txBody>
      </p:sp>
    </p:spTree>
    <p:extLst>
      <p:ext uri="{BB962C8B-B14F-4D97-AF65-F5344CB8AC3E}">
        <p14:creationId xmlns:p14="http://schemas.microsoft.com/office/powerpoint/2010/main" val="31980221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98376" y="51470"/>
            <a:ext cx="7488832" cy="527809"/>
          </a:xfrm>
        </p:spPr>
        <p:txBody>
          <a:bodyPr>
            <a:normAutofit/>
          </a:bodyPr>
          <a:lstStyle/>
          <a:p>
            <a:pPr algn="l"/>
            <a:r>
              <a:rPr lang="es-ES" sz="1400" dirty="0" smtClean="0"/>
              <a:t>Unidad </a:t>
            </a:r>
            <a:r>
              <a:rPr lang="es-ES" sz="1400" dirty="0"/>
              <a:t>3.2. GBG y los informes de pares positivos como un juego y métodos basados en juegos para promover el desarrollo social y emocional de los niños</a:t>
            </a:r>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445339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58202" y="4473835"/>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sz="2000" dirty="0"/>
          </a:p>
        </p:txBody>
      </p:sp>
      <p:graphicFrame>
        <p:nvGraphicFramePr>
          <p:cNvPr id="9" name="Tablica 8"/>
          <p:cNvGraphicFramePr>
            <a:graphicFrameLocks noGrp="1"/>
          </p:cNvGraphicFramePr>
          <p:nvPr>
            <p:extLst>
              <p:ext uri="{D42A27DB-BD31-4B8C-83A1-F6EECF244321}">
                <p14:modId xmlns:p14="http://schemas.microsoft.com/office/powerpoint/2010/main" val="2556509036"/>
              </p:ext>
            </p:extLst>
          </p:nvPr>
        </p:nvGraphicFramePr>
        <p:xfrm>
          <a:off x="755576" y="1491630"/>
          <a:ext cx="7416824" cy="2539262"/>
        </p:xfrm>
        <a:graphic>
          <a:graphicData uri="http://schemas.openxmlformats.org/drawingml/2006/table">
            <a:tbl>
              <a:tblPr firstRow="1" bandRow="1">
                <a:tableStyleId>{5940675A-B579-460E-94D1-54222C63F5DA}</a:tableStyleId>
              </a:tblPr>
              <a:tblGrid>
                <a:gridCol w="3620802">
                  <a:extLst>
                    <a:ext uri="{9D8B030D-6E8A-4147-A177-3AD203B41FA5}">
                      <a16:colId xmlns:a16="http://schemas.microsoft.com/office/drawing/2014/main" val="20000"/>
                    </a:ext>
                  </a:extLst>
                </a:gridCol>
                <a:gridCol w="3796022">
                  <a:extLst>
                    <a:ext uri="{9D8B030D-6E8A-4147-A177-3AD203B41FA5}">
                      <a16:colId xmlns:a16="http://schemas.microsoft.com/office/drawing/2014/main" val="20001"/>
                    </a:ext>
                  </a:extLst>
                </a:gridCol>
              </a:tblGrid>
              <a:tr h="558062">
                <a:tc>
                  <a:txBody>
                    <a:bodyPr/>
                    <a:lstStyle/>
                    <a:p>
                      <a:pPr algn="ctr"/>
                      <a:r>
                        <a:rPr lang="hr-HR" b="1" dirty="0" smtClean="0">
                          <a:solidFill>
                            <a:schemeClr val="tx1"/>
                          </a:solidFill>
                        </a:rPr>
                        <a:t>PPR</a:t>
                      </a:r>
                      <a:endParaRPr lang="hr-HR" b="1" dirty="0">
                        <a:solidFill>
                          <a:schemeClr val="tx1"/>
                        </a:solidFill>
                      </a:endParaRPr>
                    </a:p>
                  </a:txBody>
                  <a:tcPr/>
                </a:tc>
                <a:tc>
                  <a:txBody>
                    <a:bodyPr/>
                    <a:lstStyle/>
                    <a:p>
                      <a:pPr algn="ctr"/>
                      <a:r>
                        <a:rPr lang="hr-HR" b="1" dirty="0" smtClean="0">
                          <a:solidFill>
                            <a:srgbClr val="000000"/>
                          </a:solidFill>
                        </a:rPr>
                        <a:t>TOOTLING</a:t>
                      </a:r>
                      <a:endParaRPr lang="hr-HR" b="1" dirty="0">
                        <a:solidFill>
                          <a:srgbClr val="000000"/>
                        </a:solidFill>
                      </a:endParaRPr>
                    </a:p>
                  </a:txBody>
                  <a:tcPr/>
                </a:tc>
                <a:extLst>
                  <a:ext uri="{0D108BD9-81ED-4DB2-BD59-A6C34878D82A}">
                    <a16:rowId xmlns:a16="http://schemas.microsoft.com/office/drawing/2014/main" val="10000"/>
                  </a:ext>
                </a:extLst>
              </a:tr>
              <a:tr h="558062">
                <a:tc>
                  <a:txBody>
                    <a:bodyPr/>
                    <a:lstStyle/>
                    <a:p>
                      <a:r>
                        <a:rPr lang="es-ES" sz="1600" dirty="0" smtClean="0">
                          <a:solidFill>
                            <a:schemeClr val="bg1">
                              <a:lumMod val="50000"/>
                            </a:schemeClr>
                          </a:solidFill>
                        </a:rPr>
                        <a:t>U</a:t>
                      </a:r>
                      <a:r>
                        <a:rPr lang="hr-HR" sz="1600" dirty="0" smtClean="0">
                          <a:solidFill>
                            <a:schemeClr val="bg1">
                              <a:lumMod val="50000"/>
                            </a:schemeClr>
                          </a:solidFill>
                        </a:rPr>
                        <a:t>tiliza informes públicos</a:t>
                      </a:r>
                      <a:endParaRPr lang="hr-HR" sz="1600" dirty="0">
                        <a:solidFill>
                          <a:schemeClr val="bg1">
                            <a:lumMod val="50000"/>
                          </a:schemeClr>
                        </a:solidFill>
                      </a:endParaRPr>
                    </a:p>
                  </a:txBody>
                  <a:tcPr/>
                </a:tc>
                <a:tc>
                  <a:txBody>
                    <a:bodyPr/>
                    <a:lstStyle/>
                    <a:p>
                      <a:r>
                        <a:rPr lang="es-ES" sz="1600" dirty="0" smtClean="0">
                          <a:solidFill>
                            <a:schemeClr val="bg1">
                              <a:lumMod val="50000"/>
                            </a:schemeClr>
                          </a:solidFill>
                          <a:latin typeface="Open Sans"/>
                        </a:rPr>
                        <a:t>utiliza informes privados (aunque los </a:t>
                      </a:r>
                      <a:r>
                        <a:rPr lang="es-ES" sz="1600" i="1" dirty="0" err="1" smtClean="0">
                          <a:solidFill>
                            <a:schemeClr val="bg1">
                              <a:lumMod val="50000"/>
                            </a:schemeClr>
                          </a:solidFill>
                          <a:latin typeface="Open Sans"/>
                        </a:rPr>
                        <a:t>tootles</a:t>
                      </a:r>
                      <a:r>
                        <a:rPr lang="es-ES" sz="1600" dirty="0" smtClean="0">
                          <a:solidFill>
                            <a:schemeClr val="bg1">
                              <a:lumMod val="50000"/>
                            </a:schemeClr>
                          </a:solidFill>
                          <a:latin typeface="Open Sans"/>
                        </a:rPr>
                        <a:t> seleccionados pueden leerse en voz alta)</a:t>
                      </a:r>
                      <a:endParaRPr lang="hr-HR" sz="1600" dirty="0">
                        <a:solidFill>
                          <a:schemeClr val="bg1">
                            <a:lumMod val="50000"/>
                          </a:schemeClr>
                        </a:solidFill>
                      </a:endParaRPr>
                    </a:p>
                  </a:txBody>
                  <a:tcPr/>
                </a:tc>
                <a:extLst>
                  <a:ext uri="{0D108BD9-81ED-4DB2-BD59-A6C34878D82A}">
                    <a16:rowId xmlns:a16="http://schemas.microsoft.com/office/drawing/2014/main" val="10001"/>
                  </a:ext>
                </a:extLst>
              </a:tr>
              <a:tr h="558062">
                <a:tc>
                  <a:txBody>
                    <a:bodyPr/>
                    <a:lstStyle/>
                    <a:p>
                      <a:r>
                        <a:rPr lang="es-ES" sz="1600" dirty="0" smtClean="0">
                          <a:solidFill>
                            <a:schemeClr val="bg1">
                              <a:lumMod val="50000"/>
                            </a:schemeClr>
                          </a:solidFill>
                          <a:latin typeface="Open Sans"/>
                        </a:rPr>
                        <a:t>requiere habilidades de información oral</a:t>
                      </a:r>
                      <a:endParaRPr lang="hr-HR" sz="1600" dirty="0">
                        <a:solidFill>
                          <a:schemeClr val="bg1">
                            <a:lumMod val="50000"/>
                          </a:schemeClr>
                        </a:solidFill>
                      </a:endParaRPr>
                    </a:p>
                  </a:txBody>
                  <a:tcPr/>
                </a:tc>
                <a:tc>
                  <a:txBody>
                    <a:bodyPr/>
                    <a:lstStyle/>
                    <a:p>
                      <a:r>
                        <a:rPr lang="hr-HR" sz="1600" dirty="0" smtClean="0">
                          <a:solidFill>
                            <a:schemeClr val="bg1">
                              <a:lumMod val="50000"/>
                            </a:schemeClr>
                          </a:solidFill>
                        </a:rPr>
                        <a:t>requiere habilidades de reporte por escrito</a:t>
                      </a:r>
                      <a:endParaRPr lang="hr-HR" sz="1600" dirty="0">
                        <a:solidFill>
                          <a:schemeClr val="bg1">
                            <a:lumMod val="50000"/>
                          </a:schemeClr>
                        </a:solidFill>
                      </a:endParaRPr>
                    </a:p>
                  </a:txBody>
                  <a:tcPr/>
                </a:tc>
                <a:extLst>
                  <a:ext uri="{0D108BD9-81ED-4DB2-BD59-A6C34878D82A}">
                    <a16:rowId xmlns:a16="http://schemas.microsoft.com/office/drawing/2014/main" val="10002"/>
                  </a:ext>
                </a:extLst>
              </a:tr>
              <a:tr h="558062">
                <a:tc>
                  <a:txBody>
                    <a:bodyPr/>
                    <a:lstStyle/>
                    <a:p>
                      <a:pPr algn="just"/>
                      <a:r>
                        <a:rPr lang="es-ES" sz="1600" dirty="0" smtClean="0">
                          <a:solidFill>
                            <a:schemeClr val="bg1">
                              <a:lumMod val="50000"/>
                            </a:schemeClr>
                          </a:solidFill>
                          <a:latin typeface="Open Sans"/>
                        </a:rPr>
                        <a:t>a menudo involucra el reporte de un niño estrella/MVP</a:t>
                      </a:r>
                      <a:endParaRPr lang="hr-HR" sz="1600" dirty="0">
                        <a:solidFill>
                          <a:schemeClr val="bg1">
                            <a:lumMod val="50000"/>
                          </a:schemeClr>
                        </a:solidFill>
                      </a:endParaRPr>
                    </a:p>
                  </a:txBody>
                  <a:tcPr/>
                </a:tc>
                <a:tc>
                  <a:txBody>
                    <a:bodyPr/>
                    <a:lstStyle/>
                    <a:p>
                      <a:r>
                        <a:rPr lang="es-ES" sz="1600" dirty="0" smtClean="0">
                          <a:solidFill>
                            <a:schemeClr val="bg1">
                              <a:lumMod val="50000"/>
                            </a:schemeClr>
                          </a:solidFill>
                          <a:latin typeface="Open Sans"/>
                        </a:rPr>
                        <a:t>Implica reportar el comportamiento de cualquier miembro del grupo.</a:t>
                      </a:r>
                      <a:endParaRPr lang="hr-HR" sz="1600" dirty="0">
                        <a:solidFill>
                          <a:schemeClr val="bg1">
                            <a:lumMod val="50000"/>
                          </a:schemeClr>
                        </a:solidFill>
                      </a:endParaRPr>
                    </a:p>
                  </a:txBody>
                  <a:tcPr/>
                </a:tc>
                <a:extLst>
                  <a:ext uri="{0D108BD9-81ED-4DB2-BD59-A6C34878D82A}">
                    <a16:rowId xmlns:a16="http://schemas.microsoft.com/office/drawing/2014/main" val="10003"/>
                  </a:ext>
                </a:extLst>
              </a:tr>
            </a:tbl>
          </a:graphicData>
        </a:graphic>
      </p:graphicFrame>
      <p:sp>
        <p:nvSpPr>
          <p:cNvPr id="2" name="Rectángulo 1"/>
          <p:cNvSpPr/>
          <p:nvPr/>
        </p:nvSpPr>
        <p:spPr>
          <a:xfrm>
            <a:off x="734141" y="790017"/>
            <a:ext cx="3279809" cy="369332"/>
          </a:xfrm>
          <a:prstGeom prst="rect">
            <a:avLst/>
          </a:prstGeom>
        </p:spPr>
        <p:txBody>
          <a:bodyPr wrap="none">
            <a:spAutoFit/>
          </a:bodyPr>
          <a:lstStyle/>
          <a:p>
            <a:r>
              <a:rPr lang="es-ES" dirty="0" smtClean="0"/>
              <a:t>Diferencia </a:t>
            </a:r>
            <a:r>
              <a:rPr lang="es-ES" dirty="0"/>
              <a:t>entre PPR y </a:t>
            </a:r>
            <a:r>
              <a:rPr lang="es-ES" i="1" dirty="0" err="1"/>
              <a:t>tootling</a:t>
            </a:r>
            <a:endParaRPr lang="es-ES" i="1" dirty="0"/>
          </a:p>
        </p:txBody>
      </p:sp>
    </p:spTree>
    <p:extLst>
      <p:ext uri="{BB962C8B-B14F-4D97-AF65-F5344CB8AC3E}">
        <p14:creationId xmlns:p14="http://schemas.microsoft.com/office/powerpoint/2010/main" val="19904106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36863"/>
            <a:ext cx="7560840" cy="576064"/>
          </a:xfrm>
        </p:spPr>
        <p:txBody>
          <a:bodyPr>
            <a:normAutofit/>
          </a:bodyPr>
          <a:lstStyle/>
          <a:p>
            <a:pPr algn="l"/>
            <a:r>
              <a:rPr lang="es-ES" sz="1400" dirty="0" smtClean="0"/>
              <a:t>Unidad </a:t>
            </a:r>
            <a:r>
              <a:rPr lang="es-ES" sz="1400" dirty="0"/>
              <a:t>3.2. GBG y los informes de pares positivos como un juego y métodos basados en juegos para promover el desarrollo social y emocional de los niños</a:t>
            </a:r>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87" y="424163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19459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67544" y="915566"/>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683568" y="1227187"/>
            <a:ext cx="7416824" cy="2062103"/>
          </a:xfrm>
          <a:prstGeom prst="rect">
            <a:avLst/>
          </a:prstGeom>
        </p:spPr>
        <p:txBody>
          <a:bodyPr wrap="square">
            <a:spAutoFit/>
          </a:bodyPr>
          <a:lstStyle/>
          <a:p>
            <a:pPr algn="just"/>
            <a:r>
              <a:rPr lang="es-ES" sz="1600" b="1" u="sng" dirty="0">
                <a:solidFill>
                  <a:schemeClr val="bg1">
                    <a:lumMod val="50000"/>
                  </a:schemeClr>
                </a:solidFill>
                <a:latin typeface="Open Sans"/>
              </a:rPr>
              <a:t>Intervenciones de PPR</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Los entrenadores suelen apartar de 10 a 15 minutos al final de la capacitación para una sesión pública en la que se solicitan informes de los compañeros sobre las conductas </a:t>
            </a:r>
            <a:r>
              <a:rPr lang="es-ES" sz="1600" dirty="0" smtClean="0">
                <a:solidFill>
                  <a:schemeClr val="bg1">
                    <a:lumMod val="50000"/>
                  </a:schemeClr>
                </a:solidFill>
                <a:latin typeface="Open Sans"/>
              </a:rPr>
              <a:t>pro-sociales </a:t>
            </a:r>
            <a:r>
              <a:rPr lang="es-ES" sz="1600" dirty="0">
                <a:solidFill>
                  <a:schemeClr val="bg1">
                    <a:lumMod val="50000"/>
                  </a:schemeClr>
                </a:solidFill>
                <a:latin typeface="Open Sans"/>
              </a:rPr>
              <a:t>del niño </a:t>
            </a:r>
            <a:r>
              <a:rPr lang="es-ES" sz="1600" dirty="0" smtClean="0">
                <a:solidFill>
                  <a:schemeClr val="bg1">
                    <a:lumMod val="50000"/>
                  </a:schemeClr>
                </a:solidFill>
                <a:latin typeface="Open Sans"/>
              </a:rPr>
              <a:t>objetivo</a:t>
            </a:r>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Los compañeros están capacitados para proporcionar informes apropiados del comportamiento de cada uno, y los informes se intercambian generalmente por puntos hacia la recompensa del grupo</a:t>
            </a:r>
          </a:p>
        </p:txBody>
      </p:sp>
    </p:spTree>
    <p:extLst>
      <p:ext uri="{BB962C8B-B14F-4D97-AF65-F5344CB8AC3E}">
        <p14:creationId xmlns:p14="http://schemas.microsoft.com/office/powerpoint/2010/main" val="7909292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23478"/>
            <a:ext cx="7488832" cy="576064"/>
          </a:xfrm>
        </p:spPr>
        <p:txBody>
          <a:bodyPr>
            <a:normAutofit/>
          </a:bodyPr>
          <a:lstStyle/>
          <a:p>
            <a:pPr algn="l"/>
            <a:r>
              <a:rPr lang="es-ES" sz="1400" dirty="0" smtClean="0"/>
              <a:t>Unidad </a:t>
            </a:r>
            <a:r>
              <a:rPr lang="es-ES" sz="1400" dirty="0"/>
              <a:t>3.2. GBG y los informes de pares positivos como un juego y métodos basados en juegos para promover el desarrollo social y emocional de los niños</a:t>
            </a:r>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987574"/>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600" dirty="0"/>
          </a:p>
        </p:txBody>
      </p:sp>
      <p:sp>
        <p:nvSpPr>
          <p:cNvPr id="2" name="Rectángulo 1"/>
          <p:cNvSpPr/>
          <p:nvPr/>
        </p:nvSpPr>
        <p:spPr>
          <a:xfrm>
            <a:off x="627620" y="1275606"/>
            <a:ext cx="7616787" cy="2062103"/>
          </a:xfrm>
          <a:prstGeom prst="rect">
            <a:avLst/>
          </a:prstGeom>
        </p:spPr>
        <p:txBody>
          <a:bodyPr wrap="square">
            <a:spAutoFit/>
          </a:bodyPr>
          <a:lstStyle/>
          <a:p>
            <a:pPr algn="just"/>
            <a:r>
              <a:rPr lang="es-ES" sz="1600" u="sng" dirty="0" smtClean="0">
                <a:solidFill>
                  <a:schemeClr val="bg1">
                    <a:lumMod val="50000"/>
                  </a:schemeClr>
                </a:solidFill>
                <a:latin typeface="Open Sans"/>
              </a:rPr>
              <a:t>Intervenciones </a:t>
            </a:r>
            <a:r>
              <a:rPr lang="es-ES" sz="1600" u="sng" dirty="0">
                <a:solidFill>
                  <a:schemeClr val="bg1">
                    <a:lumMod val="50000"/>
                  </a:schemeClr>
                </a:solidFill>
                <a:latin typeface="Open Sans"/>
              </a:rPr>
              <a:t>de </a:t>
            </a:r>
            <a:r>
              <a:rPr lang="es-ES" sz="1600" i="1" u="sng" dirty="0" err="1" smtClean="0">
                <a:solidFill>
                  <a:schemeClr val="bg1">
                    <a:lumMod val="50000"/>
                  </a:schemeClr>
                </a:solidFill>
                <a:latin typeface="Open Sans"/>
              </a:rPr>
              <a:t>Tootling</a:t>
            </a:r>
            <a:endParaRPr lang="es-ES" sz="1600" i="1" u="sng" dirty="0">
              <a:solidFill>
                <a:schemeClr val="bg1">
                  <a:lumMod val="50000"/>
                </a:schemeClr>
              </a:solidFill>
              <a:latin typeface="Open Sans"/>
            </a:endParaRP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Utilizando una combinación de </a:t>
            </a:r>
            <a:r>
              <a:rPr lang="es-ES" sz="1600" i="1" dirty="0" err="1">
                <a:solidFill>
                  <a:schemeClr val="bg1">
                    <a:lumMod val="50000"/>
                  </a:schemeClr>
                </a:solidFill>
                <a:latin typeface="Open Sans"/>
              </a:rPr>
              <a:t>tattling</a:t>
            </a:r>
            <a:r>
              <a:rPr lang="es-ES" sz="1600" i="1" dirty="0">
                <a:solidFill>
                  <a:schemeClr val="bg1">
                    <a:lumMod val="50000"/>
                  </a:schemeClr>
                </a:solidFill>
                <a:latin typeface="Open Sans"/>
              </a:rPr>
              <a:t> y </a:t>
            </a:r>
            <a:r>
              <a:rPr lang="es-ES" sz="1600" i="1" dirty="0" err="1">
                <a:solidFill>
                  <a:schemeClr val="bg1">
                    <a:lumMod val="50000"/>
                  </a:schemeClr>
                </a:solidFill>
                <a:latin typeface="Open Sans"/>
              </a:rPr>
              <a:t>tooting</a:t>
            </a:r>
            <a:r>
              <a:rPr lang="es-ES" sz="1600" dirty="0">
                <a:solidFill>
                  <a:schemeClr val="bg1">
                    <a:lumMod val="50000"/>
                  </a:schemeClr>
                </a:solidFill>
                <a:latin typeface="Open Sans"/>
              </a:rPr>
              <a:t>, </a:t>
            </a:r>
            <a:r>
              <a:rPr lang="es-ES" sz="1600" dirty="0" err="1">
                <a:solidFill>
                  <a:schemeClr val="bg1">
                    <a:lumMod val="50000"/>
                  </a:schemeClr>
                </a:solidFill>
                <a:latin typeface="Open Sans"/>
              </a:rPr>
              <a:t>Skinner</a:t>
            </a:r>
            <a:r>
              <a:rPr lang="es-ES" sz="1600" dirty="0">
                <a:solidFill>
                  <a:schemeClr val="bg1">
                    <a:lumMod val="50000"/>
                  </a:schemeClr>
                </a:solidFill>
                <a:latin typeface="Open Sans"/>
              </a:rPr>
              <a:t> y sus colegas (2000) acuñaron el término </a:t>
            </a:r>
            <a:r>
              <a:rPr lang="es-ES" sz="1600" i="1" dirty="0" err="1">
                <a:solidFill>
                  <a:schemeClr val="bg1">
                    <a:lumMod val="50000"/>
                  </a:schemeClr>
                </a:solidFill>
                <a:latin typeface="Open Sans"/>
              </a:rPr>
              <a:t>tootling</a:t>
            </a:r>
            <a:r>
              <a:rPr lang="es-ES" sz="1600" dirty="0">
                <a:solidFill>
                  <a:schemeClr val="bg1">
                    <a:lumMod val="50000"/>
                  </a:schemeClr>
                </a:solidFill>
                <a:latin typeface="Open Sans"/>
              </a:rPr>
              <a:t>.</a:t>
            </a:r>
          </a:p>
          <a:p>
            <a:pPr marL="285750" indent="-285750" algn="just">
              <a:buFont typeface="Arial" pitchFamily="34" charset="0"/>
              <a:buChar char="•"/>
            </a:pPr>
            <a:r>
              <a:rPr lang="es-ES" sz="1600" dirty="0">
                <a:solidFill>
                  <a:schemeClr val="bg1">
                    <a:lumMod val="50000"/>
                  </a:schemeClr>
                </a:solidFill>
                <a:latin typeface="Open Sans"/>
              </a:rPr>
              <a:t>Con las intervenciones de </a:t>
            </a:r>
            <a:r>
              <a:rPr lang="es-ES" sz="1600" i="1" dirty="0" err="1">
                <a:solidFill>
                  <a:schemeClr val="bg1">
                    <a:lumMod val="50000"/>
                  </a:schemeClr>
                </a:solidFill>
                <a:latin typeface="Open Sans"/>
              </a:rPr>
              <a:t>tootling</a:t>
            </a:r>
            <a:r>
              <a:rPr lang="es-ES" sz="1600" dirty="0">
                <a:solidFill>
                  <a:schemeClr val="bg1">
                    <a:lumMod val="50000"/>
                  </a:schemeClr>
                </a:solidFill>
                <a:latin typeface="Open Sans"/>
              </a:rPr>
              <a:t>, los niños están capacitados para escribir informes de los comportamientos apropiados de sus compañeros (es decir, que indican quiénes participaron en el comportamiento </a:t>
            </a:r>
            <a:r>
              <a:rPr lang="es-ES" sz="1600" dirty="0" smtClean="0">
                <a:solidFill>
                  <a:schemeClr val="bg1">
                    <a:lumMod val="50000"/>
                  </a:schemeClr>
                </a:solidFill>
                <a:latin typeface="Open Sans"/>
              </a:rPr>
              <a:t>pro-social</a:t>
            </a:r>
            <a:r>
              <a:rPr lang="es-ES" sz="1600" dirty="0">
                <a:solidFill>
                  <a:schemeClr val="bg1">
                    <a:lumMod val="50000"/>
                  </a:schemeClr>
                </a:solidFill>
                <a:latin typeface="Open Sans"/>
              </a:rPr>
              <a:t>, qué hicieron los compañeros y a quién benefició la conducta)</a:t>
            </a:r>
          </a:p>
        </p:txBody>
      </p:sp>
    </p:spTree>
    <p:extLst>
      <p:ext uri="{BB962C8B-B14F-4D97-AF65-F5344CB8AC3E}">
        <p14:creationId xmlns:p14="http://schemas.microsoft.com/office/powerpoint/2010/main" val="258294276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72868" y="167069"/>
            <a:ext cx="7704856" cy="521849"/>
          </a:xfrm>
        </p:spPr>
        <p:txBody>
          <a:bodyPr>
            <a:normAutofit/>
          </a:bodyPr>
          <a:lstStyle/>
          <a:p>
            <a:pPr algn="l"/>
            <a:r>
              <a:rPr lang="es-ES" sz="1400" dirty="0" smtClean="0"/>
              <a:t>Unidad </a:t>
            </a:r>
            <a:r>
              <a:rPr lang="es-ES" sz="1400" dirty="0"/>
              <a:t>3.2. GBG y los informes de pares positivos como un juego y métodos basados en juegos para promover el desarrollo social y emocional de los niños</a:t>
            </a:r>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33" y="4354455"/>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289256"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843558"/>
            <a:ext cx="7215238" cy="25003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hr-HR" sz="1800" dirty="0" smtClean="0"/>
          </a:p>
        </p:txBody>
      </p:sp>
      <p:sp>
        <p:nvSpPr>
          <p:cNvPr id="2" name="Rectángulo 1"/>
          <p:cNvSpPr/>
          <p:nvPr/>
        </p:nvSpPr>
        <p:spPr>
          <a:xfrm>
            <a:off x="683568" y="1281785"/>
            <a:ext cx="7683304" cy="2554545"/>
          </a:xfrm>
          <a:prstGeom prst="rect">
            <a:avLst/>
          </a:prstGeom>
        </p:spPr>
        <p:txBody>
          <a:bodyPr wrap="square">
            <a:spAutoFit/>
          </a:bodyPr>
          <a:lstStyle/>
          <a:p>
            <a:pPr algn="just"/>
            <a:r>
              <a:rPr lang="es-ES" sz="1600" b="1" u="sng" dirty="0">
                <a:solidFill>
                  <a:schemeClr val="bg1">
                    <a:lumMod val="50000"/>
                  </a:schemeClr>
                </a:solidFill>
                <a:latin typeface="Open Sans"/>
              </a:rPr>
              <a:t>La efectividad de las intervenciones de informe de pares</a:t>
            </a:r>
          </a:p>
          <a:p>
            <a:pPr algn="just"/>
            <a:endParaRPr lang="es-ES" sz="1600" b="1"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Ya sea que se implementen como </a:t>
            </a:r>
            <a:r>
              <a:rPr lang="es-ES" sz="1600" i="1" dirty="0" err="1">
                <a:solidFill>
                  <a:schemeClr val="bg1">
                    <a:lumMod val="50000"/>
                  </a:schemeClr>
                </a:solidFill>
                <a:latin typeface="Open Sans"/>
              </a:rPr>
              <a:t>tootles</a:t>
            </a:r>
            <a:r>
              <a:rPr lang="es-ES" sz="1600" dirty="0">
                <a:solidFill>
                  <a:schemeClr val="bg1">
                    <a:lumMod val="50000"/>
                  </a:schemeClr>
                </a:solidFill>
                <a:latin typeface="Open Sans"/>
              </a:rPr>
              <a:t> privados escritos o informes orales públicos, las intervenciones de informes de pares están respaldadas por una sólida base bibliográfica que indica su efectividad en todos los entornos y poblaciones</a:t>
            </a:r>
          </a:p>
          <a:p>
            <a:pPr marL="285750" indent="-285750" algn="just">
              <a:buFont typeface="Arial" pitchFamily="34" charset="0"/>
              <a:buChar char="•"/>
            </a:pPr>
            <a:r>
              <a:rPr lang="es-ES" sz="1600" dirty="0">
                <a:solidFill>
                  <a:schemeClr val="bg1">
                    <a:lumMod val="50000"/>
                  </a:schemeClr>
                </a:solidFill>
                <a:latin typeface="Open Sans"/>
              </a:rPr>
              <a:t>E</a:t>
            </a:r>
            <a:r>
              <a:rPr lang="es-ES" sz="1600" dirty="0" smtClean="0">
                <a:solidFill>
                  <a:schemeClr val="bg1">
                    <a:lumMod val="50000"/>
                  </a:schemeClr>
                </a:solidFill>
                <a:latin typeface="Open Sans"/>
              </a:rPr>
              <a:t>fectividad </a:t>
            </a:r>
            <a:r>
              <a:rPr lang="es-ES" sz="1600" dirty="0">
                <a:solidFill>
                  <a:schemeClr val="bg1">
                    <a:lumMod val="50000"/>
                  </a:schemeClr>
                </a:solidFill>
                <a:latin typeface="Open Sans"/>
              </a:rPr>
              <a:t>de las intervenciones para mejorar la tasa de informes de pares de comportamientos </a:t>
            </a:r>
            <a:r>
              <a:rPr lang="es-ES" sz="1600" dirty="0" smtClean="0">
                <a:solidFill>
                  <a:schemeClr val="bg1">
                    <a:lumMod val="50000"/>
                  </a:schemeClr>
                </a:solidFill>
                <a:latin typeface="Open Sans"/>
              </a:rPr>
              <a:t>pro-sociales</a:t>
            </a:r>
            <a:r>
              <a:rPr lang="es-ES" sz="1600" dirty="0">
                <a:solidFill>
                  <a:schemeClr val="bg1">
                    <a:lumMod val="50000"/>
                  </a:schemeClr>
                </a:solidFill>
                <a:latin typeface="Open Sans"/>
              </a:rPr>
              <a:t>, interacciones sociales positivas entre compañeros, así como las habilidades sociales exhibidas por niños seleccionados</a:t>
            </a:r>
          </a:p>
        </p:txBody>
      </p:sp>
    </p:spTree>
    <p:extLst>
      <p:ext uri="{BB962C8B-B14F-4D97-AF65-F5344CB8AC3E}">
        <p14:creationId xmlns:p14="http://schemas.microsoft.com/office/powerpoint/2010/main" val="42942938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99592" y="123478"/>
            <a:ext cx="7632848" cy="576064"/>
          </a:xfrm>
        </p:spPr>
        <p:txBody>
          <a:bodyPr>
            <a:normAutofit/>
          </a:bodyPr>
          <a:lstStyle/>
          <a:p>
            <a:pPr algn="l"/>
            <a:r>
              <a:rPr lang="es-ES" sz="1400" dirty="0" smtClean="0"/>
              <a:t>Unidad </a:t>
            </a:r>
            <a:r>
              <a:rPr lang="es-ES" sz="1400" dirty="0"/>
              <a:t>3.2. GBG y los informes de pares positivos como un juego y métodos basados en juegos para promover el desarrollo social y emocional de los niños</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7078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915566"/>
            <a:ext cx="7215238" cy="25003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sz="2000" dirty="0"/>
          </a:p>
        </p:txBody>
      </p:sp>
      <p:sp>
        <p:nvSpPr>
          <p:cNvPr id="2" name="Rectángulo 1"/>
          <p:cNvSpPr/>
          <p:nvPr/>
        </p:nvSpPr>
        <p:spPr>
          <a:xfrm>
            <a:off x="611560" y="1274218"/>
            <a:ext cx="7632848" cy="2308324"/>
          </a:xfrm>
          <a:prstGeom prst="rect">
            <a:avLst/>
          </a:prstGeom>
        </p:spPr>
        <p:txBody>
          <a:bodyPr wrap="square">
            <a:spAutoFit/>
          </a:bodyPr>
          <a:lstStyle/>
          <a:p>
            <a:pPr algn="just"/>
            <a:r>
              <a:rPr lang="es-ES" sz="1600" b="1" u="sng" dirty="0">
                <a:solidFill>
                  <a:schemeClr val="bg1">
                    <a:lumMod val="50000"/>
                  </a:schemeClr>
                </a:solidFill>
                <a:latin typeface="Open Sans"/>
              </a:rPr>
              <a:t>La efectividad de las intervenciones de informe de pares</a:t>
            </a:r>
          </a:p>
          <a:p>
            <a:pPr algn="just"/>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L</a:t>
            </a:r>
            <a:r>
              <a:rPr lang="es-ES" sz="1600" dirty="0" smtClean="0">
                <a:solidFill>
                  <a:schemeClr val="bg1">
                    <a:lumMod val="50000"/>
                  </a:schemeClr>
                </a:solidFill>
                <a:latin typeface="Open Sans"/>
              </a:rPr>
              <a:t>os </a:t>
            </a:r>
            <a:r>
              <a:rPr lang="es-ES" sz="1600" dirty="0">
                <a:solidFill>
                  <a:schemeClr val="bg1">
                    <a:lumMod val="50000"/>
                  </a:schemeClr>
                </a:solidFill>
                <a:latin typeface="Open Sans"/>
              </a:rPr>
              <a:t>maestros y los niños indican de manera consistente una sólida validez social de las intervenciones de información de pares, ya que son una manera eficiente de utilizar los recursos y el tiempo de fomentar comportamientos apropiados en los niños</a:t>
            </a:r>
          </a:p>
          <a:p>
            <a:pPr marL="285750" indent="-285750" algn="just">
              <a:buFont typeface="Wingdings" panose="05000000000000000000" pitchFamily="2" charset="2"/>
              <a:buChar char="§"/>
            </a:pPr>
            <a:r>
              <a:rPr lang="es-ES" sz="1600" dirty="0">
                <a:solidFill>
                  <a:schemeClr val="bg1">
                    <a:lumMod val="50000"/>
                  </a:schemeClr>
                </a:solidFill>
                <a:latin typeface="Open Sans"/>
              </a:rPr>
              <a:t>L</a:t>
            </a:r>
            <a:r>
              <a:rPr lang="es-ES" sz="1600" dirty="0" smtClean="0">
                <a:solidFill>
                  <a:schemeClr val="bg1">
                    <a:lumMod val="50000"/>
                  </a:schemeClr>
                </a:solidFill>
                <a:latin typeface="Open Sans"/>
              </a:rPr>
              <a:t>os </a:t>
            </a:r>
            <a:r>
              <a:rPr lang="es-ES" sz="1600" dirty="0">
                <a:solidFill>
                  <a:schemeClr val="bg1">
                    <a:lumMod val="50000"/>
                  </a:schemeClr>
                </a:solidFill>
                <a:latin typeface="Open Sans"/>
              </a:rPr>
              <a:t>estudios han indicado que los maestros continuaron implementando las intervenciones de informes de pares después de que fueron retirados para fines de investigación</a:t>
            </a:r>
          </a:p>
        </p:txBody>
      </p:sp>
    </p:spTree>
    <p:extLst>
      <p:ext uri="{BB962C8B-B14F-4D97-AF65-F5344CB8AC3E}">
        <p14:creationId xmlns:p14="http://schemas.microsoft.com/office/powerpoint/2010/main" val="28802275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27396"/>
            <a:ext cx="7488832" cy="526561"/>
          </a:xfrm>
        </p:spPr>
        <p:txBody>
          <a:bodyPr>
            <a:normAutofit/>
          </a:bodyPr>
          <a:lstStyle/>
          <a:p>
            <a:pPr algn="l"/>
            <a:r>
              <a:rPr lang="es-ES" sz="1400" dirty="0" smtClean="0"/>
              <a:t>Unidad </a:t>
            </a:r>
            <a:r>
              <a:rPr lang="es-ES" sz="1400" dirty="0"/>
              <a:t>3.2. GBG y los informes de pares positivos como un juego y métodos basados en juegos para promover el desarrollo social y emocional de los niños</a:t>
            </a:r>
            <a:endParaRPr lang="hr-HR"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021" y="4362526"/>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62526"/>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28596" y="915566"/>
            <a:ext cx="7215238" cy="30135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800" dirty="0"/>
          </a:p>
        </p:txBody>
      </p:sp>
      <p:sp>
        <p:nvSpPr>
          <p:cNvPr id="2" name="Rectángulo 1"/>
          <p:cNvSpPr/>
          <p:nvPr/>
        </p:nvSpPr>
        <p:spPr>
          <a:xfrm>
            <a:off x="755576" y="1087411"/>
            <a:ext cx="7488832" cy="2062103"/>
          </a:xfrm>
          <a:prstGeom prst="rect">
            <a:avLst/>
          </a:prstGeom>
        </p:spPr>
        <p:txBody>
          <a:bodyPr wrap="square">
            <a:spAutoFit/>
          </a:bodyPr>
          <a:lstStyle/>
          <a:p>
            <a:pPr algn="just"/>
            <a:r>
              <a:rPr lang="es-ES" sz="1600" b="1" u="sng" dirty="0">
                <a:solidFill>
                  <a:schemeClr val="bg1">
                    <a:lumMod val="50000"/>
                  </a:schemeClr>
                </a:solidFill>
                <a:latin typeface="Open Sans"/>
              </a:rPr>
              <a:t>Pautas de implementación para las intervenciones de informe de pares</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El número de pautas de implementación debe considerarse al implementar intervenciones de informes de pares. Estas consideraciones incluyen: (1) Informes públicos frente a privados; (2) Informes individuales frente a toda la clase; (3) entrenamiento de estudiantes; (4) Uso de una contingencia grupal apropiada con publicación pública; (5) Protección contra interacciones negativas; y (6) Crear un plan de monitoreo de progreso.</a:t>
            </a:r>
          </a:p>
        </p:txBody>
      </p:sp>
    </p:spTree>
    <p:extLst>
      <p:ext uri="{BB962C8B-B14F-4D97-AF65-F5344CB8AC3E}">
        <p14:creationId xmlns:p14="http://schemas.microsoft.com/office/powerpoint/2010/main" val="28906917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455" y="435902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2949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428596" y="1428742"/>
            <a:ext cx="7215238" cy="250033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just">
              <a:buFont typeface="+mj-lt"/>
              <a:buAutoNum type="arabicPeriod"/>
            </a:pPr>
            <a:r>
              <a:rPr lang="en-US" sz="2000" dirty="0" err="1" smtClean="0">
                <a:solidFill>
                  <a:schemeClr val="bg1">
                    <a:lumMod val="50000"/>
                  </a:schemeClr>
                </a:solidFill>
              </a:rPr>
              <a:t>Usar</a:t>
            </a:r>
            <a:r>
              <a:rPr lang="en-US" sz="2000" dirty="0" smtClean="0">
                <a:solidFill>
                  <a:schemeClr val="bg1">
                    <a:lumMod val="50000"/>
                  </a:schemeClr>
                </a:solidFill>
              </a:rPr>
              <a:t> </a:t>
            </a:r>
            <a:r>
              <a:rPr lang="en-US" sz="2000" dirty="0" err="1" smtClean="0">
                <a:solidFill>
                  <a:schemeClr val="bg1">
                    <a:lumMod val="50000"/>
                  </a:schemeClr>
                </a:solidFill>
              </a:rPr>
              <a:t>las</a:t>
            </a:r>
            <a:r>
              <a:rPr lang="en-US" sz="2000" dirty="0" smtClean="0">
                <a:solidFill>
                  <a:schemeClr val="bg1">
                    <a:lumMod val="50000"/>
                  </a:schemeClr>
                </a:solidFill>
              </a:rPr>
              <a:t> </a:t>
            </a:r>
            <a:r>
              <a:rPr lang="en-US" sz="2000" dirty="0" err="1" smtClean="0">
                <a:solidFill>
                  <a:schemeClr val="bg1">
                    <a:lumMod val="50000"/>
                  </a:schemeClr>
                </a:solidFill>
              </a:rPr>
              <a:t>guías</a:t>
            </a:r>
            <a:r>
              <a:rPr lang="en-US" sz="2000" dirty="0" smtClean="0">
                <a:solidFill>
                  <a:schemeClr val="bg1">
                    <a:lumMod val="50000"/>
                  </a:schemeClr>
                </a:solidFill>
              </a:rPr>
              <a:t> GBG (chapter 1. in the book Hawkins, R., Nabors, L. (eds.) (2018). </a:t>
            </a:r>
            <a:r>
              <a:rPr lang="en-US" sz="2000" i="1" dirty="0" smtClean="0">
                <a:solidFill>
                  <a:schemeClr val="bg1">
                    <a:lumMod val="50000"/>
                  </a:schemeClr>
                </a:solidFill>
              </a:rPr>
              <a:t>Promoting </a:t>
            </a:r>
            <a:r>
              <a:rPr lang="en-US" sz="2000" i="1" dirty="0" err="1" smtClean="0">
                <a:solidFill>
                  <a:schemeClr val="bg1">
                    <a:lumMod val="50000"/>
                  </a:schemeClr>
                </a:solidFill>
              </a:rPr>
              <a:t>Prosocial</a:t>
            </a:r>
            <a:r>
              <a:rPr lang="en-US" sz="2000" i="1" dirty="0" smtClean="0">
                <a:solidFill>
                  <a:schemeClr val="bg1">
                    <a:lumMod val="50000"/>
                  </a:schemeClr>
                </a:solidFill>
              </a:rPr>
              <a:t> </a:t>
            </a:r>
            <a:r>
              <a:rPr lang="en-US" sz="2000" i="1" dirty="0" err="1" smtClean="0">
                <a:solidFill>
                  <a:schemeClr val="bg1">
                    <a:lumMod val="50000"/>
                  </a:schemeClr>
                </a:solidFill>
              </a:rPr>
              <a:t>Behaviours</a:t>
            </a:r>
            <a:r>
              <a:rPr lang="en-US" sz="2000" i="1" dirty="0" smtClean="0">
                <a:solidFill>
                  <a:schemeClr val="bg1">
                    <a:lumMod val="50000"/>
                  </a:schemeClr>
                </a:solidFill>
              </a:rPr>
              <a:t> in Children through Games and Play. Making Social Emotional Learning Fun). </a:t>
            </a:r>
            <a:r>
              <a:rPr lang="es-ES" sz="2000" dirty="0">
                <a:solidFill>
                  <a:schemeClr val="bg1">
                    <a:lumMod val="50000"/>
                  </a:schemeClr>
                </a:solidFill>
              </a:rPr>
              <a:t>cada entrenador / alumno debe crear su propia versión para llevar a cabo los procedimientos de GBG en su club </a:t>
            </a:r>
            <a:r>
              <a:rPr lang="es-ES" sz="2000" dirty="0" smtClean="0">
                <a:solidFill>
                  <a:schemeClr val="bg1">
                    <a:lumMod val="50000"/>
                  </a:schemeClr>
                </a:solidFill>
              </a:rPr>
              <a:t>deportivo</a:t>
            </a:r>
          </a:p>
          <a:p>
            <a:pPr marL="457200" indent="-457200" algn="just">
              <a:buFont typeface="+mj-lt"/>
              <a:buAutoNum type="arabicPeriod"/>
            </a:pPr>
            <a:r>
              <a:rPr lang="en-US" sz="2000" dirty="0" err="1" smtClean="0">
                <a:solidFill>
                  <a:schemeClr val="bg1">
                    <a:lumMod val="50000"/>
                  </a:schemeClr>
                </a:solidFill>
              </a:rPr>
              <a:t>Usar</a:t>
            </a:r>
            <a:r>
              <a:rPr lang="en-US" sz="2000" dirty="0" smtClean="0">
                <a:solidFill>
                  <a:schemeClr val="bg1">
                    <a:lumMod val="50000"/>
                  </a:schemeClr>
                </a:solidFill>
              </a:rPr>
              <a:t> </a:t>
            </a:r>
            <a:r>
              <a:rPr lang="en-US" sz="2000" dirty="0" err="1" smtClean="0">
                <a:solidFill>
                  <a:schemeClr val="bg1">
                    <a:lumMod val="50000"/>
                  </a:schemeClr>
                </a:solidFill>
              </a:rPr>
              <a:t>las</a:t>
            </a:r>
            <a:r>
              <a:rPr lang="en-US" sz="2000" dirty="0" smtClean="0">
                <a:solidFill>
                  <a:schemeClr val="bg1">
                    <a:lumMod val="50000"/>
                  </a:schemeClr>
                </a:solidFill>
              </a:rPr>
              <a:t> </a:t>
            </a:r>
            <a:r>
              <a:rPr lang="en-US" sz="2000" dirty="0" err="1" smtClean="0">
                <a:solidFill>
                  <a:schemeClr val="bg1">
                    <a:lumMod val="50000"/>
                  </a:schemeClr>
                </a:solidFill>
              </a:rPr>
              <a:t>guías</a:t>
            </a:r>
            <a:r>
              <a:rPr lang="en-US" sz="2000" dirty="0" smtClean="0">
                <a:solidFill>
                  <a:schemeClr val="bg1">
                    <a:lumMod val="50000"/>
                  </a:schemeClr>
                </a:solidFill>
              </a:rPr>
              <a:t> de </a:t>
            </a:r>
            <a:r>
              <a:rPr lang="en-US" sz="2000" dirty="0" err="1" smtClean="0">
                <a:solidFill>
                  <a:schemeClr val="bg1">
                    <a:lumMod val="50000"/>
                  </a:schemeClr>
                </a:solidFill>
              </a:rPr>
              <a:t>Información</a:t>
            </a:r>
            <a:r>
              <a:rPr lang="en-US" sz="2000" dirty="0" smtClean="0">
                <a:solidFill>
                  <a:schemeClr val="bg1">
                    <a:lumMod val="50000"/>
                  </a:schemeClr>
                </a:solidFill>
              </a:rPr>
              <a:t> de pares </a:t>
            </a:r>
            <a:r>
              <a:rPr lang="en-US" sz="2000" dirty="0" err="1" smtClean="0">
                <a:solidFill>
                  <a:schemeClr val="bg1">
                    <a:lumMod val="50000"/>
                  </a:schemeClr>
                </a:solidFill>
              </a:rPr>
              <a:t>para</a:t>
            </a:r>
            <a:r>
              <a:rPr lang="en-US" sz="2000" dirty="0" smtClean="0">
                <a:solidFill>
                  <a:schemeClr val="bg1">
                    <a:lumMod val="50000"/>
                  </a:schemeClr>
                </a:solidFill>
              </a:rPr>
              <a:t> </a:t>
            </a:r>
            <a:r>
              <a:rPr lang="en-US" sz="2000" dirty="0" err="1" smtClean="0">
                <a:solidFill>
                  <a:schemeClr val="bg1">
                    <a:lumMod val="50000"/>
                  </a:schemeClr>
                </a:solidFill>
              </a:rPr>
              <a:t>su</a:t>
            </a:r>
            <a:r>
              <a:rPr lang="en-US" sz="2000" dirty="0" smtClean="0">
                <a:solidFill>
                  <a:schemeClr val="bg1">
                    <a:lumMod val="50000"/>
                  </a:schemeClr>
                </a:solidFill>
              </a:rPr>
              <a:t> </a:t>
            </a:r>
            <a:r>
              <a:rPr lang="en-US" sz="2000" dirty="0" err="1" smtClean="0">
                <a:solidFill>
                  <a:schemeClr val="bg1">
                    <a:lumMod val="50000"/>
                  </a:schemeClr>
                </a:solidFill>
              </a:rPr>
              <a:t>implementación</a:t>
            </a:r>
            <a:r>
              <a:rPr lang="en-US" sz="2000" dirty="0" smtClean="0">
                <a:solidFill>
                  <a:schemeClr val="bg1">
                    <a:lumMod val="50000"/>
                  </a:schemeClr>
                </a:solidFill>
              </a:rPr>
              <a:t> (Chapter 3. in the book Hawkins, R., Nabors, L. (eds.) (2018). </a:t>
            </a:r>
            <a:r>
              <a:rPr lang="en-US" sz="2000" i="1" dirty="0" smtClean="0">
                <a:solidFill>
                  <a:schemeClr val="bg1">
                    <a:lumMod val="50000"/>
                  </a:schemeClr>
                </a:solidFill>
              </a:rPr>
              <a:t>Promoting </a:t>
            </a:r>
            <a:r>
              <a:rPr lang="en-US" sz="2000" i="1" dirty="0" err="1" smtClean="0">
                <a:solidFill>
                  <a:schemeClr val="bg1">
                    <a:lumMod val="50000"/>
                  </a:schemeClr>
                </a:solidFill>
              </a:rPr>
              <a:t>Prosocial</a:t>
            </a:r>
            <a:r>
              <a:rPr lang="en-US" sz="2000" i="1" dirty="0" smtClean="0">
                <a:solidFill>
                  <a:schemeClr val="bg1">
                    <a:lumMod val="50000"/>
                  </a:schemeClr>
                </a:solidFill>
              </a:rPr>
              <a:t> </a:t>
            </a:r>
            <a:r>
              <a:rPr lang="en-US" sz="2000" i="1" dirty="0" err="1" smtClean="0">
                <a:solidFill>
                  <a:schemeClr val="bg1">
                    <a:lumMod val="50000"/>
                  </a:schemeClr>
                </a:solidFill>
              </a:rPr>
              <a:t>Behaviours</a:t>
            </a:r>
            <a:r>
              <a:rPr lang="en-US" sz="2000" i="1" dirty="0" smtClean="0">
                <a:solidFill>
                  <a:schemeClr val="bg1">
                    <a:lumMod val="50000"/>
                  </a:schemeClr>
                </a:solidFill>
              </a:rPr>
              <a:t> in Children through Games and Play. Making Social Emotional Learning Fun) </a:t>
            </a:r>
            <a:r>
              <a:rPr lang="es-ES" sz="2000" dirty="0">
                <a:solidFill>
                  <a:schemeClr val="bg1">
                    <a:lumMod val="50000"/>
                  </a:schemeClr>
                </a:solidFill>
              </a:rPr>
              <a:t>cada </a:t>
            </a:r>
            <a:r>
              <a:rPr lang="es-ES" sz="2000" dirty="0" smtClean="0">
                <a:solidFill>
                  <a:schemeClr val="bg1">
                    <a:lumMod val="50000"/>
                  </a:schemeClr>
                </a:solidFill>
              </a:rPr>
              <a:t>entrenador/ </a:t>
            </a:r>
            <a:r>
              <a:rPr lang="es-ES" sz="2000" dirty="0">
                <a:solidFill>
                  <a:schemeClr val="bg1">
                    <a:lumMod val="50000"/>
                  </a:schemeClr>
                </a:solidFill>
              </a:rPr>
              <a:t>alumno debe crear su propia versión para llevar a cabo procedimientos de PPR y trucos en su club deportivo</a:t>
            </a:r>
            <a:endParaRPr lang="en-US" sz="2000" dirty="0"/>
          </a:p>
        </p:txBody>
      </p:sp>
      <p:sp>
        <p:nvSpPr>
          <p:cNvPr id="9" name="Subtitle 3">
            <a:extLst>
              <a:ext uri="{FF2B5EF4-FFF2-40B4-BE49-F238E27FC236}">
                <a16:creationId xmlns:a16="http://schemas.microsoft.com/office/drawing/2014/main" id="{4969E57E-D235-4830-ADA6-993A0199924A}"/>
              </a:ext>
            </a:extLst>
          </p:cNvPr>
          <p:cNvSpPr txBox="1">
            <a:spLocks/>
          </p:cNvSpPr>
          <p:nvPr/>
        </p:nvSpPr>
        <p:spPr>
          <a:xfrm>
            <a:off x="792163" y="195486"/>
            <a:ext cx="8351837" cy="360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defRPr/>
            </a:pPr>
            <a:endParaRPr lang="en-US" sz="1400" dirty="0"/>
          </a:p>
        </p:txBody>
      </p:sp>
      <p:sp>
        <p:nvSpPr>
          <p:cNvPr id="10" name="Subtitle 3"/>
          <p:cNvSpPr txBox="1">
            <a:spLocks/>
          </p:cNvSpPr>
          <p:nvPr/>
        </p:nvSpPr>
        <p:spPr bwMode="auto">
          <a:xfrm>
            <a:off x="1301564" y="735497"/>
            <a:ext cx="6400800" cy="609600"/>
          </a:xfrm>
          <a:prstGeom prst="rect">
            <a:avLst/>
          </a:prstGeom>
          <a:noFill/>
          <a:ln w="9525">
            <a:noFill/>
            <a:miter lim="800000"/>
            <a:headEnd/>
            <a:tailEnd/>
          </a:ln>
        </p:spPr>
        <p:txBody>
          <a:bodyPr/>
          <a:lstStyle/>
          <a:p>
            <a:pPr algn="ctr">
              <a:spcBef>
                <a:spcPct val="20000"/>
              </a:spcBef>
            </a:pPr>
            <a:r>
              <a:rPr lang="es-ES" altLang="en-US" sz="2400">
                <a:solidFill>
                  <a:srgbClr val="898989"/>
                </a:solidFill>
                <a:latin typeface="Open Sans"/>
                <a:ea typeface="Open Sans"/>
                <a:cs typeface="Open Sans"/>
              </a:rPr>
              <a:t>Sección de conocimiento / Tareas de estudio.</a:t>
            </a:r>
            <a:endParaRPr lang="en-US" altLang="en-US" sz="2400" dirty="0">
              <a:solidFill>
                <a:srgbClr val="898989"/>
              </a:solidFill>
              <a:latin typeface="Open Sans"/>
              <a:ea typeface="Open Sans"/>
              <a:cs typeface="Open Sans"/>
            </a:endParaRPr>
          </a:p>
        </p:txBody>
      </p:sp>
      <p:sp>
        <p:nvSpPr>
          <p:cNvPr id="2" name="Rectángulo 1"/>
          <p:cNvSpPr/>
          <p:nvPr/>
        </p:nvSpPr>
        <p:spPr>
          <a:xfrm>
            <a:off x="785976" y="114057"/>
            <a:ext cx="7236221" cy="523220"/>
          </a:xfrm>
          <a:prstGeom prst="rect">
            <a:avLst/>
          </a:prstGeom>
        </p:spPr>
        <p:txBody>
          <a:bodyPr wrap="square">
            <a:spAutoFit/>
          </a:bodyPr>
          <a:lstStyle/>
          <a:p>
            <a:r>
              <a:rPr lang="es-ES" sz="1400" dirty="0">
                <a:solidFill>
                  <a:schemeClr val="bg1">
                    <a:lumMod val="50000"/>
                  </a:schemeClr>
                </a:solidFill>
                <a:latin typeface="Open Sans"/>
              </a:rPr>
              <a:t>Unidad 3. Respuestas emocionales grupales, comunicación grupal después de la violencia.</a:t>
            </a:r>
          </a:p>
        </p:txBody>
      </p:sp>
    </p:spTree>
    <p:extLst>
      <p:ext uri="{BB962C8B-B14F-4D97-AF65-F5344CB8AC3E}">
        <p14:creationId xmlns:p14="http://schemas.microsoft.com/office/powerpoint/2010/main" val="1440959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611560" y="3579862"/>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s-ES" sz="1800" dirty="0"/>
              <a:t>FIN DE LA UNIDAD 3</a:t>
            </a:r>
            <a:endParaRPr lang="en-US" sz="1800" dirty="0"/>
          </a:p>
        </p:txBody>
      </p:sp>
      <p:sp>
        <p:nvSpPr>
          <p:cNvPr id="3" name="Title 1">
            <a:extLst>
              <a:ext uri="{FF2B5EF4-FFF2-40B4-BE49-F238E27FC236}">
                <a16:creationId xmlns:a16="http://schemas.microsoft.com/office/drawing/2014/main"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20A0-0736-432E-83A1-F516E93820F1}"/>
              </a:ext>
            </a:extLst>
          </p:cNvPr>
          <p:cNvSpPr>
            <a:spLocks noGrp="1"/>
          </p:cNvSpPr>
          <p:nvPr>
            <p:ph type="ctrTitle"/>
          </p:nvPr>
        </p:nvSpPr>
        <p:spPr>
          <a:xfrm>
            <a:off x="755576" y="3579862"/>
            <a:ext cx="7772400" cy="355600"/>
          </a:xfrm>
        </p:spPr>
        <p:txBody>
          <a:bodyPr/>
          <a:lstStyle/>
          <a:p>
            <a:pPr>
              <a:defRPr/>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hr-HR" dirty="0" smtClean="0"/>
              <a:t/>
            </a:r>
            <a:br>
              <a:rPr lang="hr-HR" dirty="0" smtClean="0"/>
            </a:br>
            <a:r>
              <a:rPr lang="hr-HR" dirty="0" smtClean="0"/>
              <a:t/>
            </a:r>
            <a:br>
              <a:rPr lang="hr-HR" dirty="0" smtClean="0"/>
            </a:br>
            <a:r>
              <a:rPr lang="lt-LT" sz="1800" dirty="0" smtClean="0"/>
              <a:t/>
            </a:r>
            <a:br>
              <a:rPr lang="lt-LT" sz="1800" dirty="0" smtClean="0"/>
            </a:br>
            <a:r>
              <a:rPr lang="lt-LT" sz="1800" dirty="0" smtClean="0"/>
              <a:t/>
            </a:r>
            <a:br>
              <a:rPr lang="lt-LT" sz="1800" dirty="0" smtClean="0"/>
            </a:br>
            <a:r>
              <a:rPr lang="en-US" dirty="0"/>
              <a:t/>
            </a:r>
            <a:br>
              <a:rPr lang="en-US" dirty="0"/>
            </a:br>
            <a:endParaRPr lang="en-US" dirty="0"/>
          </a:p>
        </p:txBody>
      </p:sp>
      <p:sp>
        <p:nvSpPr>
          <p:cNvPr id="3" name="Title 1">
            <a:extLst>
              <a:ext uri="{FF2B5EF4-FFF2-40B4-BE49-F238E27FC236}">
                <a16:creationId xmlns:a16="http://schemas.microsoft.com/office/drawing/2014/main" id="{324EB0DB-6C5A-4587-BE6B-1899EC11A596}"/>
              </a:ext>
            </a:extLst>
          </p:cNvPr>
          <p:cNvSpPr txBox="1">
            <a:spLocks/>
          </p:cNvSpPr>
          <p:nvPr/>
        </p:nvSpPr>
        <p:spPr bwMode="auto">
          <a:xfrm>
            <a:off x="685800" y="1563688"/>
            <a:ext cx="7772400" cy="431800"/>
          </a:xfrm>
          <a:prstGeom prst="rect">
            <a:avLst/>
          </a:prstGeom>
          <a:noFill/>
          <a:ln w="9525">
            <a:noFill/>
            <a:miter lim="800000"/>
            <a:headEnd/>
            <a:tailEnd/>
          </a:ln>
        </p:spPr>
        <p:txBody>
          <a:bodyPr anchor="b"/>
          <a:lstStyle/>
          <a:p>
            <a:pPr algn="ctr">
              <a:defRPr/>
            </a:pPr>
            <a:endParaRPr lang="en-US" sz="2500" b="1" dirty="0">
              <a:solidFill>
                <a:schemeClr val="bg1">
                  <a:lumMod val="50000"/>
                </a:schemeClr>
              </a:solidFill>
              <a:latin typeface="Open Sans" pitchFamily="34" charset="0"/>
              <a:ea typeface="Open Sans" pitchFamily="34" charset="0"/>
              <a:cs typeface="Open Sans" pitchFamily="34" charset="0"/>
            </a:endParaRPr>
          </a:p>
        </p:txBody>
      </p:sp>
      <p:sp>
        <p:nvSpPr>
          <p:cNvPr id="4" name="Rectángulo 3"/>
          <p:cNvSpPr/>
          <p:nvPr/>
        </p:nvSpPr>
        <p:spPr>
          <a:xfrm>
            <a:off x="1907704" y="3434496"/>
            <a:ext cx="5544616" cy="369332"/>
          </a:xfrm>
          <a:prstGeom prst="rect">
            <a:avLst/>
          </a:prstGeom>
        </p:spPr>
        <p:txBody>
          <a:bodyPr wrap="square">
            <a:spAutoFit/>
          </a:bodyPr>
          <a:lstStyle/>
          <a:p>
            <a:r>
              <a:rPr lang="es-ES" dirty="0">
                <a:solidFill>
                  <a:schemeClr val="bg1">
                    <a:lumMod val="50000"/>
                  </a:schemeClr>
                </a:solidFill>
                <a:latin typeface="Open Sans"/>
              </a:rPr>
              <a:t>Unidad 4. Estrategias según factores situacionales.</a:t>
            </a:r>
          </a:p>
        </p:txBody>
      </p:sp>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99592" y="195486"/>
            <a:ext cx="7226249" cy="360040"/>
          </a:xfrm>
        </p:spPr>
        <p:txBody>
          <a:bodyPr>
            <a:normAutofit fontScale="25000" lnSpcReduction="20000"/>
          </a:bodyPr>
          <a:lstStyle/>
          <a:p>
            <a:pPr algn="l"/>
            <a:r>
              <a:rPr lang="es-ES" sz="6000" dirty="0"/>
              <a:t>Unidad 4. Estrategias según factores </a:t>
            </a:r>
            <a:r>
              <a:rPr lang="es-ES" sz="6000" dirty="0" smtClean="0"/>
              <a:t>situacionales</a:t>
            </a:r>
            <a:r>
              <a:rPr lang="hr-HR" sz="6000" dirty="0" smtClean="0"/>
              <a:t/>
            </a:r>
            <a:br>
              <a:rPr lang="hr-HR" sz="6000" dirty="0" smtClean="0"/>
            </a:br>
            <a:endParaRPr lang="lt-LT" sz="6000" dirty="0"/>
          </a:p>
          <a:p>
            <a:pPr algn="l"/>
            <a:endParaRPr lang="en-US"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37" y="442266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42266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5" name="Subtitle 3">
            <a:extLst>
              <a:ext uri="{FF2B5EF4-FFF2-40B4-BE49-F238E27FC236}">
                <a16:creationId xmlns:a16="http://schemas.microsoft.com/office/drawing/2014/main" id="{A96D0E6D-E0FB-46EC-9E78-FCE19977F902}"/>
              </a:ext>
            </a:extLst>
          </p:cNvPr>
          <p:cNvSpPr txBox="1">
            <a:spLocks/>
          </p:cNvSpPr>
          <p:nvPr/>
        </p:nvSpPr>
        <p:spPr>
          <a:xfrm>
            <a:off x="827584" y="843558"/>
            <a:ext cx="7128792" cy="332606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r>
              <a:rPr lang="hr-HR" sz="1800" b="1" dirty="0" smtClean="0">
                <a:solidFill>
                  <a:schemeClr val="bg1">
                    <a:lumMod val="50000"/>
                  </a:schemeClr>
                </a:solidFill>
              </a:rPr>
              <a:t>Conten</a:t>
            </a:r>
            <a:r>
              <a:rPr lang="es-ES" sz="1800" b="1" dirty="0" smtClean="0">
                <a:solidFill>
                  <a:schemeClr val="bg1">
                    <a:lumMod val="50000"/>
                  </a:schemeClr>
                </a:solidFill>
              </a:rPr>
              <a:t>ido</a:t>
            </a:r>
            <a:endParaRPr lang="hr-HR" sz="1800" b="1" dirty="0" smtClean="0">
              <a:solidFill>
                <a:schemeClr val="bg1">
                  <a:lumMod val="50000"/>
                </a:schemeClr>
              </a:solidFill>
            </a:endParaRPr>
          </a:p>
          <a:p>
            <a:pPr marL="457200" indent="-457200" algn="l"/>
            <a:endParaRPr lang="hr-HR" sz="1800" b="1" dirty="0" smtClean="0">
              <a:solidFill>
                <a:schemeClr val="bg1">
                  <a:lumMod val="50000"/>
                </a:schemeClr>
              </a:solidFill>
            </a:endParaRPr>
          </a:p>
          <a:p>
            <a:pPr marL="457200" indent="-457200" algn="just"/>
            <a:r>
              <a:rPr lang="es-ES" sz="1800" b="1" dirty="0">
                <a:solidFill>
                  <a:schemeClr val="tx1">
                    <a:lumMod val="50000"/>
                    <a:lumOff val="50000"/>
                  </a:schemeClr>
                </a:solidFill>
              </a:rPr>
              <a:t>Unidad </a:t>
            </a:r>
            <a:r>
              <a:rPr lang="es-ES" sz="1800" b="1" dirty="0" smtClean="0">
                <a:solidFill>
                  <a:schemeClr val="tx1">
                    <a:lumMod val="50000"/>
                    <a:lumOff val="50000"/>
                  </a:schemeClr>
                </a:solidFill>
              </a:rPr>
              <a:t>4.1</a:t>
            </a:r>
            <a:endParaRPr lang="es-ES" sz="1800" dirty="0" smtClean="0">
              <a:solidFill>
                <a:schemeClr val="tx1">
                  <a:lumMod val="50000"/>
                  <a:lumOff val="50000"/>
                </a:schemeClr>
              </a:solidFill>
            </a:endParaRPr>
          </a:p>
          <a:p>
            <a:pPr marL="457200" indent="-457200" algn="just"/>
            <a:r>
              <a:rPr lang="es-ES" sz="1800" dirty="0" smtClean="0">
                <a:solidFill>
                  <a:schemeClr val="tx1">
                    <a:lumMod val="50000"/>
                    <a:lumOff val="50000"/>
                  </a:schemeClr>
                </a:solidFill>
              </a:rPr>
              <a:t> 	Riesgo </a:t>
            </a:r>
            <a:r>
              <a:rPr lang="es-ES" sz="1800" dirty="0">
                <a:solidFill>
                  <a:schemeClr val="tx1">
                    <a:lumMod val="50000"/>
                    <a:lumOff val="50000"/>
                  </a:schemeClr>
                </a:solidFill>
              </a:rPr>
              <a:t>situacional y factores protectores por violencia </a:t>
            </a:r>
            <a:r>
              <a:rPr lang="es-ES" sz="1800" dirty="0" smtClean="0">
                <a:solidFill>
                  <a:schemeClr val="tx1">
                    <a:lumMod val="50000"/>
                    <a:lumOff val="50000"/>
                  </a:schemeClr>
                </a:solidFill>
              </a:rPr>
              <a:t>y exclusión </a:t>
            </a:r>
            <a:r>
              <a:rPr lang="es-ES" sz="1800" dirty="0">
                <a:solidFill>
                  <a:schemeClr val="tx1">
                    <a:lumMod val="50000"/>
                    <a:lumOff val="50000"/>
                  </a:schemeClr>
                </a:solidFill>
              </a:rPr>
              <a:t>social</a:t>
            </a:r>
          </a:p>
          <a:p>
            <a:pPr marL="457200" indent="-457200" algn="just"/>
            <a:endParaRPr lang="es-ES" sz="1800" dirty="0">
              <a:solidFill>
                <a:schemeClr val="tx1">
                  <a:lumMod val="50000"/>
                  <a:lumOff val="50000"/>
                </a:schemeClr>
              </a:solidFill>
            </a:endParaRPr>
          </a:p>
          <a:p>
            <a:pPr marL="457200" indent="-457200" algn="just"/>
            <a:r>
              <a:rPr lang="es-ES" sz="1800" b="1" dirty="0">
                <a:solidFill>
                  <a:schemeClr val="tx1">
                    <a:lumMod val="50000"/>
                    <a:lumOff val="50000"/>
                  </a:schemeClr>
                </a:solidFill>
              </a:rPr>
              <a:t>Unidad </a:t>
            </a:r>
            <a:r>
              <a:rPr lang="es-ES" sz="1800" b="1" dirty="0" smtClean="0">
                <a:solidFill>
                  <a:schemeClr val="tx1">
                    <a:lumMod val="50000"/>
                    <a:lumOff val="50000"/>
                  </a:schemeClr>
                </a:solidFill>
              </a:rPr>
              <a:t>4.2</a:t>
            </a:r>
            <a:endParaRPr lang="es-ES" sz="1800" dirty="0" smtClean="0">
              <a:solidFill>
                <a:schemeClr val="tx1">
                  <a:lumMod val="50000"/>
                  <a:lumOff val="50000"/>
                </a:schemeClr>
              </a:solidFill>
            </a:endParaRPr>
          </a:p>
          <a:p>
            <a:pPr marL="457200" indent="-457200" algn="just"/>
            <a:r>
              <a:rPr lang="es-ES" sz="1800" dirty="0" smtClean="0">
                <a:solidFill>
                  <a:schemeClr val="tx1">
                    <a:lumMod val="50000"/>
                    <a:lumOff val="50000"/>
                  </a:schemeClr>
                </a:solidFill>
              </a:rPr>
              <a:t>	 </a:t>
            </a:r>
            <a:r>
              <a:rPr lang="es-ES" sz="1800" dirty="0">
                <a:solidFill>
                  <a:schemeClr val="tx1">
                    <a:lumMod val="50000"/>
                    <a:lumOff val="50000"/>
                  </a:schemeClr>
                </a:solidFill>
              </a:rPr>
              <a:t>Programas diseñados para luchar contra la violencia y la </a:t>
            </a:r>
            <a:r>
              <a:rPr lang="es-ES" sz="1800" dirty="0" smtClean="0">
                <a:solidFill>
                  <a:schemeClr val="tx1">
                    <a:lumMod val="50000"/>
                    <a:lumOff val="50000"/>
                  </a:schemeClr>
                </a:solidFill>
              </a:rPr>
              <a:t>exclusión</a:t>
            </a:r>
            <a:endParaRPr lang="es-ES" sz="1800" dirty="0">
              <a:solidFill>
                <a:schemeClr val="tx1">
                  <a:lumMod val="50000"/>
                  <a:lumOff val="50000"/>
                </a:schemeClr>
              </a:solidFill>
            </a:endParaRPr>
          </a:p>
          <a:p>
            <a:pPr marL="457200" indent="-457200" algn="just"/>
            <a:endParaRPr lang="es-ES" sz="1800" dirty="0">
              <a:solidFill>
                <a:schemeClr val="tx1">
                  <a:lumMod val="50000"/>
                  <a:lumOff val="50000"/>
                </a:schemeClr>
              </a:solidFill>
            </a:endParaRPr>
          </a:p>
          <a:p>
            <a:pPr marL="457200" indent="-457200" algn="just"/>
            <a:r>
              <a:rPr lang="es-ES" sz="1800" b="1" dirty="0">
                <a:solidFill>
                  <a:schemeClr val="tx1">
                    <a:lumMod val="50000"/>
                    <a:lumOff val="50000"/>
                  </a:schemeClr>
                </a:solidFill>
              </a:rPr>
              <a:t>Unidad </a:t>
            </a:r>
            <a:r>
              <a:rPr lang="es-ES" sz="1800" b="1" dirty="0" smtClean="0">
                <a:solidFill>
                  <a:schemeClr val="tx1">
                    <a:lumMod val="50000"/>
                    <a:lumOff val="50000"/>
                  </a:schemeClr>
                </a:solidFill>
              </a:rPr>
              <a:t>4.3</a:t>
            </a:r>
          </a:p>
          <a:p>
            <a:pPr marL="457200" indent="-457200" algn="just"/>
            <a:r>
              <a:rPr lang="es-ES" sz="1800" dirty="0" smtClean="0">
                <a:solidFill>
                  <a:schemeClr val="tx1">
                    <a:lumMod val="50000"/>
                    <a:lumOff val="50000"/>
                  </a:schemeClr>
                </a:solidFill>
              </a:rPr>
              <a:t> 	Ejemplos </a:t>
            </a:r>
            <a:r>
              <a:rPr lang="es-ES" sz="1800" dirty="0">
                <a:solidFill>
                  <a:schemeClr val="tx1">
                    <a:lumMod val="50000"/>
                    <a:lumOff val="50000"/>
                  </a:schemeClr>
                </a:solidFill>
              </a:rPr>
              <a:t>de posibles estrategias de coaching para la </a:t>
            </a:r>
            <a:r>
              <a:rPr lang="es-ES" sz="1800" dirty="0" smtClean="0">
                <a:solidFill>
                  <a:schemeClr val="tx1">
                    <a:lumMod val="50000"/>
                    <a:lumOff val="50000"/>
                  </a:schemeClr>
                </a:solidFill>
              </a:rPr>
              <a:t>gestión del comportamiento </a:t>
            </a:r>
            <a:r>
              <a:rPr lang="es-ES" sz="1800" dirty="0">
                <a:solidFill>
                  <a:schemeClr val="tx1">
                    <a:lumMod val="50000"/>
                    <a:lumOff val="50000"/>
                  </a:schemeClr>
                </a:solidFill>
              </a:rPr>
              <a:t>del atleta</a:t>
            </a:r>
            <a:endParaRPr lang="en-US" sz="1800" dirty="0" smtClean="0">
              <a:solidFill>
                <a:schemeClr val="tx1">
                  <a:lumMod val="50000"/>
                  <a:lumOff val="50000"/>
                </a:schemeClr>
              </a:solidFill>
            </a:endParaRPr>
          </a:p>
          <a:p>
            <a:pPr marL="457200" indent="-457200" algn="l"/>
            <a:endParaRPr lang="en-GB" sz="1800" dirty="0">
              <a:solidFill>
                <a:schemeClr val="tx1">
                  <a:lumMod val="50000"/>
                  <a:lumOff val="50000"/>
                </a:schemeClr>
              </a:solidFill>
            </a:endParaRPr>
          </a:p>
        </p:txBody>
      </p:sp>
    </p:spTree>
    <p:extLst>
      <p:ext uri="{BB962C8B-B14F-4D97-AF65-F5344CB8AC3E}">
        <p14:creationId xmlns:p14="http://schemas.microsoft.com/office/powerpoint/2010/main" val="16640722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9"/>
            <a:ext cx="7992888" cy="504056"/>
          </a:xfrm>
        </p:spPr>
        <p:txBody>
          <a:bodyPr>
            <a:normAutofit lnSpcReduction="10000"/>
          </a:bodyPr>
          <a:lstStyle/>
          <a:p>
            <a:pPr algn="l"/>
            <a:r>
              <a:rPr lang="es-ES" sz="1400" dirty="0">
                <a:solidFill>
                  <a:schemeClr val="bg1">
                    <a:lumMod val="65000"/>
                  </a:schemeClr>
                </a:solidFill>
              </a:rPr>
              <a:t>Unidad 1.1. Definición de situaciones peligrosas y ambientes peligrosos que derivan en conductas socialmente inapropiadas</a:t>
            </a:r>
            <a:r>
              <a:rPr lang="es-ES" sz="1400" dirty="0"/>
              <a:t>.</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22" y="4378795"/>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8795"/>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2" name="Rectángulo 1"/>
          <p:cNvSpPr/>
          <p:nvPr/>
        </p:nvSpPr>
        <p:spPr>
          <a:xfrm>
            <a:off x="375588" y="1851670"/>
            <a:ext cx="8300868" cy="1815882"/>
          </a:xfrm>
          <a:prstGeom prst="rect">
            <a:avLst/>
          </a:prstGeom>
        </p:spPr>
        <p:txBody>
          <a:bodyPr wrap="square">
            <a:spAutoFit/>
          </a:bodyPr>
          <a:lstStyle/>
          <a:p>
            <a:pPr algn="just"/>
            <a:r>
              <a:rPr lang="es-ES" sz="1600" dirty="0" smtClean="0">
                <a:solidFill>
                  <a:schemeClr val="bg1">
                    <a:lumMod val="50000"/>
                  </a:schemeClr>
                </a:solidFill>
                <a:latin typeface="Open Sans"/>
              </a:rPr>
              <a:t>Las </a:t>
            </a:r>
            <a:r>
              <a:rPr lang="es-ES" sz="1600" dirty="0">
                <a:solidFill>
                  <a:schemeClr val="bg1">
                    <a:lumMod val="50000"/>
                  </a:schemeClr>
                </a:solidFill>
                <a:latin typeface="Open Sans"/>
              </a:rPr>
              <a:t>situaciones peligrosas son las que crean un contexto, factor o interacción específicos y</a:t>
            </a:r>
            <a:r>
              <a:rPr lang="es-ES" sz="1600" dirty="0" smtClean="0">
                <a:solidFill>
                  <a:schemeClr val="bg1">
                    <a:lumMod val="50000"/>
                  </a:schemeClr>
                </a:solidFill>
                <a:latin typeface="Open Sans"/>
              </a:rPr>
              <a:t> son productos de comportamientos </a:t>
            </a:r>
            <a:r>
              <a:rPr lang="es-ES" sz="1600" dirty="0">
                <a:solidFill>
                  <a:schemeClr val="bg1">
                    <a:lumMod val="50000"/>
                  </a:schemeClr>
                </a:solidFill>
                <a:latin typeface="Open Sans"/>
              </a:rPr>
              <a:t>violentos / exclusivos (Rivara, Le Menestrel, 2016)</a:t>
            </a:r>
          </a:p>
          <a:p>
            <a:pPr algn="just"/>
            <a:r>
              <a:rPr lang="es-ES" sz="1600" dirty="0">
                <a:solidFill>
                  <a:schemeClr val="bg1">
                    <a:lumMod val="50000"/>
                  </a:schemeClr>
                </a:solidFill>
                <a:latin typeface="Open Sans"/>
              </a:rPr>
              <a:t>El </a:t>
            </a:r>
            <a:r>
              <a:rPr lang="es-ES" sz="1600" dirty="0" smtClean="0">
                <a:solidFill>
                  <a:schemeClr val="bg1">
                    <a:lumMod val="50000"/>
                  </a:schemeClr>
                </a:solidFill>
                <a:latin typeface="Open Sans"/>
              </a:rPr>
              <a:t>entrenador/profesor </a:t>
            </a:r>
            <a:r>
              <a:rPr lang="es-ES" sz="1600" dirty="0">
                <a:solidFill>
                  <a:schemeClr val="bg1">
                    <a:lumMod val="50000"/>
                  </a:schemeClr>
                </a:solidFill>
                <a:latin typeface="Open Sans"/>
              </a:rPr>
              <a:t>de la escuela debe ser consciente de las amenazas potenciales y tratar de reducirlas incluso antes de que se intensifiquen.</a:t>
            </a:r>
          </a:p>
          <a:p>
            <a:pPr algn="just"/>
            <a:r>
              <a:rPr lang="es-ES" sz="1600" dirty="0">
                <a:solidFill>
                  <a:schemeClr val="bg1">
                    <a:lumMod val="50000"/>
                  </a:schemeClr>
                </a:solidFill>
                <a:latin typeface="Open Sans"/>
              </a:rPr>
              <a:t>Se puede hacer mediante una comunicación adecuada con los niños, preparándolos para los cambios potenciales que pueden afectarlos y educándolos sobre el respeto, la tolerancia y la cohesión del grupo.</a:t>
            </a:r>
            <a:endParaRPr lang="en-US" sz="1600" dirty="0">
              <a:solidFill>
                <a:schemeClr val="bg1">
                  <a:lumMod val="50000"/>
                </a:schemeClr>
              </a:solidFill>
              <a:latin typeface="Open Sans"/>
            </a:endParaRPr>
          </a:p>
        </p:txBody>
      </p:sp>
      <p:sp>
        <p:nvSpPr>
          <p:cNvPr id="3" name="Rectángulo 2"/>
          <p:cNvSpPr/>
          <p:nvPr/>
        </p:nvSpPr>
        <p:spPr>
          <a:xfrm>
            <a:off x="2279253" y="1054936"/>
            <a:ext cx="4852610" cy="369332"/>
          </a:xfrm>
          <a:prstGeom prst="rect">
            <a:avLst/>
          </a:prstGeom>
        </p:spPr>
        <p:txBody>
          <a:bodyPr wrap="none">
            <a:spAutoFit/>
          </a:bodyPr>
          <a:lstStyle/>
          <a:p>
            <a:r>
              <a:rPr lang="es-ES" b="1" dirty="0" smtClean="0">
                <a:solidFill>
                  <a:schemeClr val="bg1">
                    <a:lumMod val="50000"/>
                  </a:schemeClr>
                </a:solidFill>
                <a:latin typeface="Open Sans"/>
              </a:rPr>
              <a:t>¿Cómo </a:t>
            </a:r>
            <a:r>
              <a:rPr lang="es-ES" b="1" dirty="0">
                <a:solidFill>
                  <a:schemeClr val="bg1">
                    <a:lumMod val="50000"/>
                  </a:schemeClr>
                </a:solidFill>
                <a:latin typeface="Open Sans"/>
              </a:rPr>
              <a:t>reconocer situaciones peligrosas?</a:t>
            </a:r>
          </a:p>
        </p:txBody>
      </p:sp>
    </p:spTree>
    <p:extLst>
      <p:ext uri="{BB962C8B-B14F-4D97-AF65-F5344CB8AC3E}">
        <p14:creationId xmlns:p14="http://schemas.microsoft.com/office/powerpoint/2010/main" val="290170966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96144" y="171064"/>
            <a:ext cx="7344816" cy="337018"/>
          </a:xfrm>
        </p:spPr>
        <p:txBody>
          <a:bodyPr>
            <a:normAutofit/>
          </a:bodyPr>
          <a:lstStyle/>
          <a:p>
            <a:pPr algn="l"/>
            <a:r>
              <a:rPr lang="es-ES" sz="1400" dirty="0">
                <a:solidFill>
                  <a:schemeClr val="accent6"/>
                </a:solidFill>
              </a:rPr>
              <a:t>Unidad 4.1. Riesgo situacional y factores protectores de la violencia y la exclusión social.</a:t>
            </a:r>
            <a:endParaRPr lang="hr-HR" sz="14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446" y="439773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97733"/>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683568" y="843558"/>
            <a:ext cx="7162108" cy="27146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899592" y="1347614"/>
            <a:ext cx="7272808" cy="1815882"/>
          </a:xfrm>
          <a:prstGeom prst="rect">
            <a:avLst/>
          </a:prstGeom>
        </p:spPr>
        <p:txBody>
          <a:bodyPr wrap="square">
            <a:spAutoFit/>
          </a:bodyPr>
          <a:lstStyle/>
          <a:p>
            <a:pPr algn="just"/>
            <a:r>
              <a:rPr lang="es-ES" sz="1600" b="1" u="sng" dirty="0">
                <a:solidFill>
                  <a:schemeClr val="bg1">
                    <a:lumMod val="50000"/>
                  </a:schemeClr>
                </a:solidFill>
                <a:latin typeface="Open Sans"/>
              </a:rPr>
              <a:t>El enfoque de salud pública a la violencia </a:t>
            </a:r>
            <a:r>
              <a:rPr lang="es-ES" sz="1600" b="1" u="sng" dirty="0" smtClean="0">
                <a:solidFill>
                  <a:schemeClr val="bg1">
                    <a:lumMod val="50000"/>
                  </a:schemeClr>
                </a:solidFill>
                <a:latin typeface="Open Sans"/>
              </a:rPr>
              <a:t>juvenil</a:t>
            </a:r>
            <a:endParaRPr lang="es-ES" sz="1600" b="1" u="sng" dirty="0">
              <a:solidFill>
                <a:schemeClr val="bg1">
                  <a:lumMod val="50000"/>
                </a:schemeClr>
              </a:solidFill>
              <a:latin typeface="Open Sans"/>
            </a:endParaRPr>
          </a:p>
          <a:p>
            <a:pPr algn="just"/>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Identificación de factores de riesgo y protección.</a:t>
            </a:r>
          </a:p>
          <a:p>
            <a:pPr marL="285750" indent="-285750" algn="just">
              <a:buFont typeface="Wingdings" panose="05000000000000000000" pitchFamily="2" charset="2"/>
              <a:buChar char="§"/>
            </a:pPr>
            <a:r>
              <a:rPr lang="es-ES" sz="1600" dirty="0" smtClean="0">
                <a:solidFill>
                  <a:schemeClr val="bg1">
                    <a:lumMod val="50000"/>
                  </a:schemeClr>
                </a:solidFill>
                <a:latin typeface="Open Sans"/>
              </a:rPr>
              <a:t>Determinación de </a:t>
            </a:r>
            <a:r>
              <a:rPr lang="es-ES" sz="1600" dirty="0">
                <a:solidFill>
                  <a:schemeClr val="bg1">
                    <a:lumMod val="50000"/>
                  </a:schemeClr>
                </a:solidFill>
                <a:latin typeface="Open Sans"/>
              </a:rPr>
              <a:t>cuándo en el curso de la vida </a:t>
            </a:r>
            <a:r>
              <a:rPr lang="es-ES" sz="1600" dirty="0" smtClean="0">
                <a:solidFill>
                  <a:schemeClr val="bg1">
                    <a:lumMod val="50000"/>
                  </a:schemeClr>
                </a:solidFill>
                <a:latin typeface="Open Sans"/>
              </a:rPr>
              <a:t>entra </a:t>
            </a:r>
            <a:r>
              <a:rPr lang="es-ES" sz="1600" dirty="0">
                <a:solidFill>
                  <a:schemeClr val="bg1">
                    <a:lumMod val="50000"/>
                  </a:schemeClr>
                </a:solidFill>
                <a:latin typeface="Open Sans"/>
              </a:rPr>
              <a:t>en </a:t>
            </a:r>
            <a:r>
              <a:rPr lang="es-ES" sz="1600" dirty="0" smtClean="0">
                <a:solidFill>
                  <a:schemeClr val="bg1">
                    <a:lumMod val="50000"/>
                  </a:schemeClr>
                </a:solidFill>
                <a:latin typeface="Open Sans"/>
              </a:rPr>
              <a:t>juego</a:t>
            </a:r>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smtClean="0">
                <a:solidFill>
                  <a:schemeClr val="bg1">
                    <a:lumMod val="50000"/>
                  </a:schemeClr>
                </a:solidFill>
                <a:latin typeface="Open Sans"/>
              </a:rPr>
              <a:t>Diseñar </a:t>
            </a:r>
            <a:r>
              <a:rPr lang="es-ES" sz="1600" dirty="0">
                <a:solidFill>
                  <a:schemeClr val="bg1">
                    <a:lumMod val="50000"/>
                  </a:schemeClr>
                </a:solidFill>
                <a:latin typeface="Open Sans"/>
              </a:rPr>
              <a:t>programas preventivos que se pueden implementar en el momento justo para ser más efectivos</a:t>
            </a:r>
          </a:p>
          <a:p>
            <a:pPr marL="285750" indent="-285750" algn="just">
              <a:buFont typeface="Wingdings" panose="05000000000000000000" pitchFamily="2" charset="2"/>
              <a:buChar char="§"/>
            </a:pPr>
            <a:r>
              <a:rPr lang="es-ES" sz="1600" dirty="0">
                <a:solidFill>
                  <a:schemeClr val="bg1">
                    <a:lumMod val="50000"/>
                  </a:schemeClr>
                </a:solidFill>
                <a:latin typeface="Open Sans"/>
              </a:rPr>
              <a:t>Dar a conocer al público estos hallazgos.</a:t>
            </a:r>
          </a:p>
        </p:txBody>
      </p:sp>
    </p:spTree>
    <p:extLst>
      <p:ext uri="{BB962C8B-B14F-4D97-AF65-F5344CB8AC3E}">
        <p14:creationId xmlns:p14="http://schemas.microsoft.com/office/powerpoint/2010/main" val="354227260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96704"/>
            <a:ext cx="7704856" cy="360040"/>
          </a:xfrm>
        </p:spPr>
        <p:txBody>
          <a:bodyPr>
            <a:normAutofit/>
          </a:bodyPr>
          <a:lstStyle/>
          <a:p>
            <a:pPr algn="l"/>
            <a:r>
              <a:rPr lang="es-ES" sz="1400" dirty="0">
                <a:solidFill>
                  <a:schemeClr val="accent6"/>
                </a:solidFill>
              </a:rPr>
              <a:t>Unidad 4.1. Riesgo situacional y factores protectores de la violencia y la exclusión social.</a:t>
            </a:r>
            <a:endParaRPr lang="hr-HR" sz="1400" dirty="0" smtClean="0">
              <a:solidFill>
                <a:schemeClr val="accent6"/>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31965"/>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299942"/>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611560" y="987574"/>
            <a:ext cx="7233546" cy="264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751164" y="1167594"/>
            <a:ext cx="7344816" cy="2062103"/>
          </a:xfrm>
          <a:prstGeom prst="rect">
            <a:avLst/>
          </a:prstGeom>
        </p:spPr>
        <p:txBody>
          <a:bodyPr wrap="square">
            <a:spAutoFit/>
          </a:bodyPr>
          <a:lstStyle/>
          <a:p>
            <a:r>
              <a:rPr lang="es-ES" sz="1600" b="1" u="sng" dirty="0" smtClean="0">
                <a:solidFill>
                  <a:schemeClr val="bg1">
                    <a:lumMod val="50000"/>
                  </a:schemeClr>
                </a:solidFill>
                <a:latin typeface="Open Sans"/>
              </a:rPr>
              <a:t>Factores </a:t>
            </a:r>
            <a:r>
              <a:rPr lang="es-ES" sz="1600" b="1" u="sng" dirty="0">
                <a:solidFill>
                  <a:schemeClr val="bg1">
                    <a:lumMod val="50000"/>
                  </a:schemeClr>
                </a:solidFill>
                <a:latin typeface="Open Sans"/>
              </a:rPr>
              <a:t>de riesgo y </a:t>
            </a:r>
            <a:r>
              <a:rPr lang="es-ES" sz="1600" b="1" u="sng" dirty="0" smtClean="0">
                <a:solidFill>
                  <a:schemeClr val="bg1">
                    <a:lumMod val="50000"/>
                  </a:schemeClr>
                </a:solidFill>
                <a:latin typeface="Open Sans"/>
              </a:rPr>
              <a:t>protección</a:t>
            </a:r>
            <a:endParaRPr lang="es-ES" sz="1600" dirty="0">
              <a:solidFill>
                <a:schemeClr val="bg1">
                  <a:lumMod val="50000"/>
                </a:schemeClr>
              </a:solidFill>
              <a:latin typeface="Open Sans"/>
            </a:endParaRPr>
          </a:p>
          <a:p>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Los científicos han identificado una serie de características personales y condiciones ambientales que ponen a los niños y adolescentes en riesgo de comportamiento violento y algunos que parecen protegerlos de los efectos del riesgo.</a:t>
            </a:r>
          </a:p>
          <a:p>
            <a:pPr marL="285750" indent="-285750" algn="just">
              <a:buFont typeface="Arial" pitchFamily="34" charset="0"/>
              <a:buChar char="•"/>
            </a:pPr>
            <a:r>
              <a:rPr lang="es-ES" sz="1600" dirty="0">
                <a:solidFill>
                  <a:schemeClr val="bg1">
                    <a:lumMod val="50000"/>
                  </a:schemeClr>
                </a:solidFill>
                <a:latin typeface="Open Sans"/>
              </a:rPr>
              <a:t>Estos factores de riesgo y de protección se pueden encontrar en cada área de la vida, ejercen diferentes efectos en diferentes etapas de desarrollo.</a:t>
            </a:r>
          </a:p>
        </p:txBody>
      </p:sp>
    </p:spTree>
    <p:extLst>
      <p:ext uri="{BB962C8B-B14F-4D97-AF65-F5344CB8AC3E}">
        <p14:creationId xmlns:p14="http://schemas.microsoft.com/office/powerpoint/2010/main" val="73883719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89312"/>
            <a:ext cx="7848872" cy="360040"/>
          </a:xfrm>
        </p:spPr>
        <p:txBody>
          <a:bodyPr>
            <a:normAutofit/>
          </a:bodyPr>
          <a:lstStyle/>
          <a:p>
            <a:pPr algn="l"/>
            <a:r>
              <a:rPr lang="es-ES" sz="1400" dirty="0"/>
              <a:t>Unidad 4.1. Riesgo situacional y factores protectores de la violencia y la exclusión social</a:t>
            </a:r>
            <a:r>
              <a:rPr lang="es-ES" sz="1500" dirty="0"/>
              <a:t>.</a:t>
            </a:r>
            <a:endParaRPr lang="en-US" sz="15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843558"/>
            <a:ext cx="7858180" cy="30963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539552" y="1203598"/>
            <a:ext cx="7858180" cy="2554545"/>
          </a:xfrm>
          <a:prstGeom prst="rect">
            <a:avLst/>
          </a:prstGeom>
        </p:spPr>
        <p:txBody>
          <a:bodyPr wrap="square">
            <a:spAutoFit/>
          </a:bodyPr>
          <a:lstStyle/>
          <a:p>
            <a:pPr marL="285750" indent="-285750" algn="just">
              <a:buFont typeface="Wingdings" panose="05000000000000000000" pitchFamily="2" charset="2"/>
              <a:buChar char="§"/>
            </a:pPr>
            <a:r>
              <a:rPr lang="es-ES" sz="1600" b="1" u="sng" dirty="0">
                <a:solidFill>
                  <a:schemeClr val="bg1">
                    <a:lumMod val="50000"/>
                  </a:schemeClr>
                </a:solidFill>
                <a:latin typeface="Open Sans"/>
              </a:rPr>
              <a:t>Principios básicos de los estudios de investigación.</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Los factores de riesgo y de protección existen en todas las áreas de la vida: individuo, familia, escuela, grupo de pares y comunidad. Las características individuales interactúan de manera compleja con el entorno de un niño o adolescente para producir un comportamiento violento</a:t>
            </a:r>
          </a:p>
          <a:p>
            <a:pPr marL="285750" indent="-285750" algn="just">
              <a:buFont typeface="Arial" pitchFamily="34" charset="0"/>
              <a:buChar char="•"/>
            </a:pPr>
            <a:r>
              <a:rPr lang="es-ES" sz="1600" dirty="0">
                <a:solidFill>
                  <a:schemeClr val="bg1">
                    <a:lumMod val="50000"/>
                  </a:schemeClr>
                </a:solidFill>
                <a:latin typeface="Open Sans"/>
              </a:rPr>
              <a:t>Los factores de riesgo y de protección varían en poder predictivo dependiendo de cuándo ocurren en el curso del desarrollo humano. A medida que los niños pasan de la infancia a la edad adulta temprana, algunos factores de riesgo se vuelven más importantes que otros.</a:t>
            </a:r>
          </a:p>
        </p:txBody>
      </p:sp>
    </p:spTree>
    <p:extLst>
      <p:ext uri="{BB962C8B-B14F-4D97-AF65-F5344CB8AC3E}">
        <p14:creationId xmlns:p14="http://schemas.microsoft.com/office/powerpoint/2010/main" val="182580873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23479"/>
            <a:ext cx="7920880" cy="360040"/>
          </a:xfrm>
        </p:spPr>
        <p:txBody>
          <a:bodyPr>
            <a:noAutofit/>
          </a:bodyPr>
          <a:lstStyle/>
          <a:p>
            <a:pPr algn="l"/>
            <a:r>
              <a:rPr lang="es-ES" sz="1400" dirty="0"/>
              <a:t>Unidad 4.1. Riesgo situacional y factores protectores de la violencia y la exclusión social.</a:t>
            </a:r>
            <a:endParaRPr lang="en-US"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9994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299942"/>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105958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755576" y="1033162"/>
            <a:ext cx="7344816" cy="2308324"/>
          </a:xfrm>
          <a:prstGeom prst="rect">
            <a:avLst/>
          </a:prstGeom>
        </p:spPr>
        <p:txBody>
          <a:bodyPr wrap="square">
            <a:spAutoFit/>
          </a:bodyPr>
          <a:lstStyle/>
          <a:p>
            <a:pPr algn="just"/>
            <a:r>
              <a:rPr lang="es-ES" sz="1600" b="1" u="sng" dirty="0">
                <a:solidFill>
                  <a:schemeClr val="bg1">
                    <a:lumMod val="50000"/>
                  </a:schemeClr>
                </a:solidFill>
                <a:latin typeface="Open Sans"/>
              </a:rPr>
              <a:t>Principios básicos de los estudios de investigación.</a:t>
            </a:r>
          </a:p>
          <a:p>
            <a:pPr algn="just"/>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Los factores de riesgo no operan aisladamente: mientras más factores de riesgo esté expuesto un niño o joven, mayor será la probabilidad de que se vuelva violento. </a:t>
            </a:r>
            <a:r>
              <a:rPr lang="es-ES" sz="1600" dirty="0" smtClean="0">
                <a:solidFill>
                  <a:schemeClr val="bg1">
                    <a:lumMod val="50000"/>
                  </a:schemeClr>
                </a:solidFill>
                <a:latin typeface="Open Sans"/>
              </a:rPr>
              <a:t>Los </a:t>
            </a:r>
            <a:r>
              <a:rPr lang="es-ES" sz="1600" dirty="0">
                <a:solidFill>
                  <a:schemeClr val="bg1">
                    <a:lumMod val="50000"/>
                  </a:schemeClr>
                </a:solidFill>
                <a:latin typeface="Open Sans"/>
              </a:rPr>
              <a:t>factores de riesgo pueden ser amortiguados por factores protectores, sin embargo, es poco probable que un adolescente con una actitud intolerante hacia la violencia se involucre en la violencia, incluso si se está asociando con compañeros delincuentes, un factor de riesgo importante para la violencia a esa </a:t>
            </a:r>
            <a:r>
              <a:rPr lang="es-ES" sz="1600" dirty="0" smtClean="0">
                <a:solidFill>
                  <a:schemeClr val="bg1">
                    <a:lumMod val="50000"/>
                  </a:schemeClr>
                </a:solidFill>
                <a:latin typeface="Open Sans"/>
              </a:rPr>
              <a:t>edad.</a:t>
            </a:r>
            <a:endParaRPr lang="es-ES" sz="1600" dirty="0">
              <a:solidFill>
                <a:schemeClr val="bg1">
                  <a:lumMod val="50000"/>
                </a:schemeClr>
              </a:solidFill>
              <a:latin typeface="Open Sans"/>
            </a:endParaRPr>
          </a:p>
        </p:txBody>
      </p:sp>
    </p:spTree>
    <p:extLst>
      <p:ext uri="{BB962C8B-B14F-4D97-AF65-F5344CB8AC3E}">
        <p14:creationId xmlns:p14="http://schemas.microsoft.com/office/powerpoint/2010/main" val="148020764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704856" cy="369203"/>
          </a:xfrm>
        </p:spPr>
        <p:txBody>
          <a:bodyPr>
            <a:normAutofit/>
          </a:bodyPr>
          <a:lstStyle/>
          <a:p>
            <a:pPr algn="l"/>
            <a:r>
              <a:rPr lang="es-ES" sz="1400" dirty="0"/>
              <a:t>Unidad 4.1. Riesgo situacional y factores protectores de la violencia y la exclusión social</a:t>
            </a:r>
            <a:r>
              <a:rPr lang="es-ES" sz="1500" dirty="0"/>
              <a:t>.</a:t>
            </a:r>
            <a:endParaRPr lang="en-US" sz="15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2943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297408"/>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611560" y="987574"/>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827584" y="913624"/>
            <a:ext cx="7344816" cy="2800767"/>
          </a:xfrm>
          <a:prstGeom prst="rect">
            <a:avLst/>
          </a:prstGeom>
        </p:spPr>
        <p:txBody>
          <a:bodyPr wrap="square">
            <a:spAutoFit/>
          </a:bodyPr>
          <a:lstStyle/>
          <a:p>
            <a:pPr algn="just"/>
            <a:r>
              <a:rPr lang="es-ES" sz="1600" b="1" u="sng" dirty="0">
                <a:solidFill>
                  <a:schemeClr val="bg1">
                    <a:lumMod val="50000"/>
                  </a:schemeClr>
                </a:solidFill>
                <a:latin typeface="Open Sans"/>
              </a:rPr>
              <a:t>Principios básicos de los estudios de investigación.</a:t>
            </a:r>
          </a:p>
          <a:p>
            <a:pPr algn="just"/>
            <a:endParaRPr lang="es-ES" sz="1600" u="sng"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Los factores de riesgo aumentan la probabilidad de que una persona joven se vuelva violenta, pero en realidad no puede hacer que una persona joven se vuelva violenta. </a:t>
            </a:r>
            <a:r>
              <a:rPr lang="es-ES" sz="1600" dirty="0" smtClean="0">
                <a:solidFill>
                  <a:schemeClr val="bg1">
                    <a:lumMod val="50000"/>
                  </a:schemeClr>
                </a:solidFill>
                <a:latin typeface="Open Sans"/>
              </a:rPr>
              <a:t>Los </a:t>
            </a:r>
            <a:r>
              <a:rPr lang="es-ES" sz="1600" dirty="0">
                <a:solidFill>
                  <a:schemeClr val="bg1">
                    <a:lumMod val="50000"/>
                  </a:schemeClr>
                </a:solidFill>
                <a:latin typeface="Open Sans"/>
              </a:rPr>
              <a:t>científicos los ven como predictores confiables o incluso como causas probables de violencia juvenil. Son útiles para identificar poblaciones vulnerables que pueden ser susceptibles de esfuerzos de intervención.</a:t>
            </a:r>
          </a:p>
          <a:p>
            <a:pPr marL="285750" indent="-285750" algn="just">
              <a:buFont typeface="Wingdings" panose="05000000000000000000" pitchFamily="2" charset="2"/>
              <a:buChar char="§"/>
            </a:pPr>
            <a:r>
              <a:rPr lang="es-ES" sz="1600" dirty="0">
                <a:solidFill>
                  <a:schemeClr val="bg1">
                    <a:lumMod val="50000"/>
                  </a:schemeClr>
                </a:solidFill>
                <a:latin typeface="Open Sans"/>
              </a:rPr>
              <a:t>Los marcadores de riesgo, como la raza o el origen étnico, se confunden con frecuencia con los factores de riesgo; Los marcadores de riesgo no tienen relación causal con la violencia.</a:t>
            </a:r>
          </a:p>
        </p:txBody>
      </p:sp>
    </p:spTree>
    <p:extLst>
      <p:ext uri="{BB962C8B-B14F-4D97-AF65-F5344CB8AC3E}">
        <p14:creationId xmlns:p14="http://schemas.microsoft.com/office/powerpoint/2010/main" val="11234118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23478"/>
            <a:ext cx="7632848" cy="299137"/>
          </a:xfrm>
        </p:spPr>
        <p:txBody>
          <a:bodyPr>
            <a:normAutofit lnSpcReduction="10000"/>
          </a:bodyPr>
          <a:lstStyle/>
          <a:p>
            <a:pPr algn="l"/>
            <a:r>
              <a:rPr lang="es-ES" sz="1400" dirty="0"/>
              <a:t>Unidad 4.1. Riesgo situacional y factores protectores de la violencia y la exclusión social.</a:t>
            </a:r>
            <a:endParaRPr lang="en-US" sz="14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1884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339752" y="4286817"/>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9155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755576" y="1248721"/>
            <a:ext cx="7272808" cy="2062103"/>
          </a:xfrm>
          <a:prstGeom prst="rect">
            <a:avLst/>
          </a:prstGeom>
        </p:spPr>
        <p:txBody>
          <a:bodyPr wrap="square">
            <a:spAutoFit/>
          </a:bodyPr>
          <a:lstStyle/>
          <a:p>
            <a:pPr algn="just"/>
            <a:r>
              <a:rPr lang="es-ES" sz="1600" b="1" u="sng" dirty="0" smtClean="0">
                <a:solidFill>
                  <a:schemeClr val="bg1">
                    <a:lumMod val="50000"/>
                  </a:schemeClr>
                </a:solidFill>
                <a:latin typeface="Open Sans"/>
              </a:rPr>
              <a:t>Principios </a:t>
            </a:r>
            <a:r>
              <a:rPr lang="es-ES" sz="1600" b="1" u="sng" dirty="0">
                <a:solidFill>
                  <a:schemeClr val="bg1">
                    <a:lumMod val="50000"/>
                  </a:schemeClr>
                </a:solidFill>
                <a:latin typeface="Open Sans"/>
              </a:rPr>
              <a:t>básicos de los estudios de investigación.</a:t>
            </a:r>
          </a:p>
          <a:p>
            <a:pPr algn="just"/>
            <a:endParaRPr lang="es-ES" sz="1600" u="sng"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Ningún factor de riesgo o combinación de factores puede predecir la violencia con una precisión infalible. Pocos jóvenes expuestos a un solo factor de riesgo se involucrarán en el comportamiento violento; De manera similar, la mayoría de los jóvenes expuestos a múltiples riesgos no se volverán violentos. De la misma manera, los factores de protección no pueden garantizar que un niño expuesto al riesgo no se vuelva </a:t>
            </a:r>
            <a:r>
              <a:rPr lang="es-ES" sz="1600" dirty="0" smtClean="0">
                <a:solidFill>
                  <a:schemeClr val="bg1">
                    <a:lumMod val="50000"/>
                  </a:schemeClr>
                </a:solidFill>
                <a:latin typeface="Open Sans"/>
              </a:rPr>
              <a:t>violento.</a:t>
            </a:r>
            <a:endParaRPr lang="es-ES" sz="1600" dirty="0">
              <a:solidFill>
                <a:schemeClr val="bg1">
                  <a:lumMod val="50000"/>
                </a:schemeClr>
              </a:solidFill>
              <a:latin typeface="Open Sans"/>
            </a:endParaRPr>
          </a:p>
        </p:txBody>
      </p:sp>
    </p:spTree>
    <p:extLst>
      <p:ext uri="{BB962C8B-B14F-4D97-AF65-F5344CB8AC3E}">
        <p14:creationId xmlns:p14="http://schemas.microsoft.com/office/powerpoint/2010/main" val="41416881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56891"/>
            <a:ext cx="7488832" cy="360040"/>
          </a:xfrm>
        </p:spPr>
        <p:txBody>
          <a:bodyPr>
            <a:normAutofit/>
          </a:bodyPr>
          <a:lstStyle/>
          <a:p>
            <a:pPr algn="l"/>
            <a:r>
              <a:rPr lang="es-ES" sz="1400" dirty="0"/>
              <a:t>Unidad 4.1. Riesgo situacional y factores protectores de la violencia y la exclusión social</a:t>
            </a:r>
            <a:r>
              <a:rPr lang="es-ES" sz="1500" dirty="0"/>
              <a:t>.</a:t>
            </a:r>
            <a:endParaRPr lang="en-US" sz="15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88315"/>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88315"/>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105958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755576" y="912897"/>
            <a:ext cx="7344816" cy="2308324"/>
          </a:xfrm>
          <a:prstGeom prst="rect">
            <a:avLst/>
          </a:prstGeom>
        </p:spPr>
        <p:txBody>
          <a:bodyPr wrap="square">
            <a:spAutoFit/>
          </a:bodyPr>
          <a:lstStyle/>
          <a:p>
            <a:pPr algn="just"/>
            <a:r>
              <a:rPr lang="es-ES" sz="1600" b="1" dirty="0">
                <a:solidFill>
                  <a:schemeClr val="bg1">
                    <a:lumMod val="50000"/>
                  </a:schemeClr>
                </a:solidFill>
                <a:latin typeface="Open Sans"/>
              </a:rPr>
              <a:t>Principios básicos de los estudios de investigación</a:t>
            </a:r>
            <a:r>
              <a:rPr lang="es-ES" sz="1600" dirty="0">
                <a:solidFill>
                  <a:schemeClr val="bg1">
                    <a:lumMod val="50000"/>
                  </a:schemeClr>
                </a:solidFill>
                <a:latin typeface="Open Sans"/>
              </a:rPr>
              <a:t>.</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Los investigadores han identificado al menos dos trayectorias de inicio para la violencia juvenil: una trayectoria infantil que comienza antes de la pubertad y una adolescente que comienza después de la pubertad. La violencia alcanza su punto máximo durante la segunda década de la vida. El pequeño grupo de delincuentes que comenzó su comportamiento violento en la infancia comete más delitos violentos, y el grupo más grande de adolescentes delincuentes comienza a involucrarse en la violencia.</a:t>
            </a:r>
          </a:p>
        </p:txBody>
      </p:sp>
    </p:spTree>
    <p:extLst>
      <p:ext uri="{BB962C8B-B14F-4D97-AF65-F5344CB8AC3E}">
        <p14:creationId xmlns:p14="http://schemas.microsoft.com/office/powerpoint/2010/main" val="15737202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560840" cy="360040"/>
          </a:xfrm>
        </p:spPr>
        <p:txBody>
          <a:bodyPr>
            <a:normAutofit/>
          </a:bodyPr>
          <a:lstStyle/>
          <a:p>
            <a:pPr algn="l"/>
            <a:r>
              <a:rPr lang="es-ES" sz="1400" dirty="0"/>
              <a:t>Unidad 4.1. Riesgo situacional y factores protectores de la violencia y la exclusión social</a:t>
            </a:r>
            <a:r>
              <a:rPr lang="es-ES" sz="1500" dirty="0"/>
              <a:t>.</a:t>
            </a:r>
            <a:endParaRPr lang="en-US" sz="1500" dirty="0" smtClean="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987574"/>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755576" y="1081812"/>
            <a:ext cx="7217838" cy="2308324"/>
          </a:xfrm>
          <a:prstGeom prst="rect">
            <a:avLst/>
          </a:prstGeom>
        </p:spPr>
        <p:txBody>
          <a:bodyPr wrap="square">
            <a:spAutoFit/>
          </a:bodyPr>
          <a:lstStyle/>
          <a:p>
            <a:pPr algn="just"/>
            <a:r>
              <a:rPr lang="es-ES" sz="1600" b="1" u="sng" dirty="0">
                <a:solidFill>
                  <a:schemeClr val="bg1">
                    <a:lumMod val="50000"/>
                  </a:schemeClr>
                </a:solidFill>
                <a:latin typeface="Open Sans"/>
              </a:rPr>
              <a:t>Principios básicos de los estudios de investigación</a:t>
            </a:r>
            <a:r>
              <a:rPr lang="es-ES" sz="1600" u="sng" dirty="0">
                <a:solidFill>
                  <a:schemeClr val="bg1">
                    <a:lumMod val="50000"/>
                  </a:schemeClr>
                </a:solidFill>
                <a:latin typeface="Open Sans"/>
              </a:rPr>
              <a:t>.</a:t>
            </a:r>
          </a:p>
          <a:p>
            <a:pPr algn="just"/>
            <a:endParaRPr lang="es-ES" sz="1600" u="sng"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Identificar y comprender cómo operan los factores de protección es potencialmente tan importante para prevenir y detener la violencia como identificar y comprender los factores de riesgo. Se han propuesto varios factores de protección, pero hasta la fecha solo se han encontrado dos para amortiguar el riesgo de violencia, una actitud intolerante hacia la desviación y el compromiso con la escuela. Factores protectores merecen mayor atención en la investigación.</a:t>
            </a:r>
          </a:p>
        </p:txBody>
      </p:sp>
    </p:spTree>
    <p:extLst>
      <p:ext uri="{BB962C8B-B14F-4D97-AF65-F5344CB8AC3E}">
        <p14:creationId xmlns:p14="http://schemas.microsoft.com/office/powerpoint/2010/main" val="37870866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88415"/>
            <a:ext cx="7128792" cy="355214"/>
          </a:xfrm>
        </p:spPr>
        <p:txBody>
          <a:bodyPr>
            <a:normAutofit/>
          </a:bodyPr>
          <a:lstStyle/>
          <a:p>
            <a:pPr algn="l"/>
            <a:r>
              <a:rPr lang="es-ES" sz="1400" dirty="0" smtClean="0"/>
              <a:t>Unidad </a:t>
            </a:r>
            <a:r>
              <a:rPr lang="es-ES" sz="1400" dirty="0"/>
              <a:t>4.2. Programas diseñados para luchar contra la violencia y la exclusión.</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843558"/>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hr-HR" sz="1800" dirty="0" smtClean="0"/>
          </a:p>
        </p:txBody>
      </p:sp>
      <p:sp>
        <p:nvSpPr>
          <p:cNvPr id="2" name="Rectángulo 1"/>
          <p:cNvSpPr/>
          <p:nvPr/>
        </p:nvSpPr>
        <p:spPr>
          <a:xfrm>
            <a:off x="904246" y="1211812"/>
            <a:ext cx="7128792" cy="1815882"/>
          </a:xfrm>
          <a:prstGeom prst="rect">
            <a:avLst/>
          </a:prstGeom>
        </p:spPr>
        <p:txBody>
          <a:bodyPr wrap="square">
            <a:spAutoFit/>
          </a:bodyPr>
          <a:lstStyle/>
          <a:p>
            <a:pPr algn="just"/>
            <a:r>
              <a:rPr lang="es-ES" sz="1600" b="1" u="sng" dirty="0">
                <a:solidFill>
                  <a:schemeClr val="bg1">
                    <a:lumMod val="50000"/>
                  </a:schemeClr>
                </a:solidFill>
                <a:latin typeface="Open Sans"/>
              </a:rPr>
              <a:t>Métodos científicos utilizados para identificar las mejores prácticas.</a:t>
            </a:r>
          </a:p>
          <a:p>
            <a:pPr algn="just"/>
            <a:endParaRPr lang="es-ES" sz="1600" u="sng" dirty="0">
              <a:solidFill>
                <a:schemeClr val="bg1">
                  <a:lumMod val="50000"/>
                </a:schemeClr>
              </a:solidFill>
              <a:latin typeface="Open Sans"/>
            </a:endParaRPr>
          </a:p>
          <a:p>
            <a:pPr marL="285750" indent="-285750" algn="just">
              <a:buFont typeface="Arial" pitchFamily="34" charset="0"/>
              <a:buChar char="•"/>
            </a:pPr>
            <a:r>
              <a:rPr lang="es-ES" sz="1600" dirty="0" smtClean="0">
                <a:solidFill>
                  <a:schemeClr val="bg1">
                    <a:lumMod val="50000"/>
                  </a:schemeClr>
                </a:solidFill>
                <a:latin typeface="Open Sans"/>
              </a:rPr>
              <a:t>Meta-análisis</a:t>
            </a:r>
            <a:r>
              <a:rPr lang="es-ES" sz="1600" dirty="0">
                <a:solidFill>
                  <a:schemeClr val="bg1">
                    <a:lumMod val="50000"/>
                  </a:schemeClr>
                </a:solidFill>
                <a:latin typeface="Open Sans"/>
              </a:rPr>
              <a:t>: método estadístico riguroso de combinar los resultados de varios estudios para obtener estimaciones más confiables de los efectos de un tipo general de tratamiento o intervención.</a:t>
            </a:r>
          </a:p>
          <a:p>
            <a:pPr marL="285750" indent="-285750" algn="just">
              <a:buFont typeface="Arial" pitchFamily="34" charset="0"/>
              <a:buChar char="•"/>
            </a:pPr>
            <a:r>
              <a:rPr lang="es-ES" sz="1600" dirty="0">
                <a:solidFill>
                  <a:schemeClr val="bg1">
                    <a:lumMod val="50000"/>
                  </a:schemeClr>
                </a:solidFill>
                <a:latin typeface="Open Sans"/>
              </a:rPr>
              <a:t>Revisar la investigación de evaluación e identificar las estrategias generales que caracterizan los programas efectivos.</a:t>
            </a:r>
          </a:p>
        </p:txBody>
      </p:sp>
    </p:spTree>
    <p:extLst>
      <p:ext uri="{BB962C8B-B14F-4D97-AF65-F5344CB8AC3E}">
        <p14:creationId xmlns:p14="http://schemas.microsoft.com/office/powerpoint/2010/main" val="31702476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28629" y="183456"/>
            <a:ext cx="7344816" cy="372070"/>
          </a:xfrm>
        </p:spPr>
        <p:txBody>
          <a:bodyPr>
            <a:noAutofit/>
          </a:bodyPr>
          <a:lstStyle/>
          <a:p>
            <a:pPr algn="l"/>
            <a:r>
              <a:rPr lang="es-ES" sz="1400" dirty="0" smtClean="0">
                <a:solidFill>
                  <a:schemeClr val="tx1">
                    <a:lumMod val="50000"/>
                    <a:lumOff val="50000"/>
                  </a:schemeClr>
                </a:solidFill>
              </a:rPr>
              <a:t>Unidad </a:t>
            </a:r>
            <a:r>
              <a:rPr lang="es-ES" sz="1400" dirty="0">
                <a:solidFill>
                  <a:schemeClr val="tx1">
                    <a:lumMod val="50000"/>
                    <a:lumOff val="50000"/>
                  </a:schemeClr>
                </a:solidFill>
              </a:rPr>
              <a:t>4.2. Programas diseñados para luchar contra la violencia y la exclusión.</a:t>
            </a:r>
            <a:endParaRPr lang="hr-HR" sz="1400" dirty="0" smtClean="0">
              <a:solidFill>
                <a:schemeClr val="tx1">
                  <a:lumMod val="50000"/>
                  <a:lumOff val="50000"/>
                </a:schemeClr>
              </a:solidFill>
            </a:endParaRPr>
          </a:p>
          <a:p>
            <a:r>
              <a:rPr lang="en-US" sz="1400" dirty="0" smtClean="0"/>
              <a:t> </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29"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281092"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843558"/>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728629" y="1519425"/>
            <a:ext cx="7344816" cy="2062103"/>
          </a:xfrm>
          <a:prstGeom prst="rect">
            <a:avLst/>
          </a:prstGeom>
        </p:spPr>
        <p:txBody>
          <a:bodyPr wrap="square">
            <a:spAutoFit/>
          </a:bodyPr>
          <a:lstStyle/>
          <a:p>
            <a:pPr algn="just"/>
            <a:r>
              <a:rPr lang="es-ES" sz="1600" b="1" dirty="0">
                <a:solidFill>
                  <a:schemeClr val="bg1">
                    <a:lumMod val="50000"/>
                  </a:schemeClr>
                </a:solidFill>
                <a:latin typeface="Open Sans"/>
              </a:rPr>
              <a:t>Clasificación de estrategias y programas de efectividad.</a:t>
            </a:r>
          </a:p>
          <a:p>
            <a:pPr algn="just"/>
            <a:r>
              <a:rPr lang="es-ES" sz="1600" b="1" dirty="0">
                <a:solidFill>
                  <a:schemeClr val="bg1">
                    <a:lumMod val="50000"/>
                  </a:schemeClr>
                </a:solidFill>
                <a:latin typeface="Open Sans"/>
              </a:rPr>
              <a:t>(General, EE.UU. S. 2001).</a:t>
            </a:r>
          </a:p>
          <a:p>
            <a:pPr marL="285750" indent="-285750" algn="just">
              <a:buFont typeface="Arial" pitchFamily="34" charset="0"/>
              <a:buChar char="•"/>
            </a:pPr>
            <a:r>
              <a:rPr lang="es-ES" sz="1600" dirty="0">
                <a:solidFill>
                  <a:schemeClr val="bg1">
                    <a:lumMod val="50000"/>
                  </a:schemeClr>
                </a:solidFill>
                <a:latin typeface="Open Sans"/>
              </a:rPr>
              <a:t>Eficaz o ineficaz</a:t>
            </a:r>
          </a:p>
          <a:p>
            <a:pPr algn="just"/>
            <a:endParaRPr lang="es-ES" sz="1600" dirty="0">
              <a:solidFill>
                <a:schemeClr val="bg1">
                  <a:lumMod val="50000"/>
                </a:schemeClr>
              </a:solidFill>
              <a:latin typeface="Open Sans"/>
            </a:endParaRPr>
          </a:p>
          <a:p>
            <a:pPr algn="just"/>
            <a:r>
              <a:rPr lang="es-ES" sz="1600" b="1" dirty="0">
                <a:solidFill>
                  <a:schemeClr val="bg1">
                    <a:lumMod val="50000"/>
                  </a:schemeClr>
                </a:solidFill>
                <a:latin typeface="Open Sans"/>
              </a:rPr>
              <a:t>Clasificación de programas efectivos.</a:t>
            </a:r>
          </a:p>
          <a:p>
            <a:pPr marL="285750" indent="-285750" algn="just">
              <a:buFont typeface="Arial" pitchFamily="34" charset="0"/>
              <a:buChar char="•"/>
            </a:pPr>
            <a:r>
              <a:rPr lang="es-ES" sz="1600" dirty="0">
                <a:solidFill>
                  <a:schemeClr val="bg1">
                    <a:lumMod val="50000"/>
                  </a:schemeClr>
                </a:solidFill>
                <a:latin typeface="Open Sans"/>
              </a:rPr>
              <a:t>Programas modelo (cumplen muy altos estándares de eficacia demostrada)</a:t>
            </a:r>
          </a:p>
          <a:p>
            <a:pPr marL="285750" indent="-285750" algn="just">
              <a:buFont typeface="Arial" pitchFamily="34" charset="0"/>
              <a:buChar char="•"/>
            </a:pPr>
            <a:r>
              <a:rPr lang="es-ES" sz="1600" dirty="0">
                <a:solidFill>
                  <a:schemeClr val="bg1">
                    <a:lumMod val="50000"/>
                  </a:schemeClr>
                </a:solidFill>
                <a:latin typeface="Open Sans"/>
              </a:rPr>
              <a:t>Programas prometedores (cumplir con un estándar mínimo de eficacia demostrada)</a:t>
            </a:r>
          </a:p>
        </p:txBody>
      </p:sp>
    </p:spTree>
    <p:extLst>
      <p:ext uri="{BB962C8B-B14F-4D97-AF65-F5344CB8AC3E}">
        <p14:creationId xmlns:p14="http://schemas.microsoft.com/office/powerpoint/2010/main" val="2744423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23478"/>
            <a:ext cx="7992888" cy="609399"/>
          </a:xfrm>
        </p:spPr>
        <p:txBody>
          <a:bodyPr>
            <a:normAutofit/>
          </a:bodyPr>
          <a:lstStyle/>
          <a:p>
            <a:pPr algn="l"/>
            <a:r>
              <a:rPr lang="es-ES" sz="1500" dirty="0">
                <a:latin typeface="Open Sans"/>
              </a:rPr>
              <a:t>Unidad 1.1. Definición de situaciones peligrosas y ambientes peligrosos que derivan en conductas socialmente inapropiadas.</a:t>
            </a:r>
          </a:p>
          <a:p>
            <a:pPr algn="l"/>
            <a:endParaRPr lang="en-US" sz="1500" dirty="0" smtClean="0">
              <a:latin typeface="Open Sans"/>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79" y="4458709"/>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458709"/>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395536" y="915566"/>
            <a:ext cx="4464496"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42900" indent="-342900" algn="l"/>
            <a:endParaRPr lang="en-US" sz="1500" dirty="0" smtClean="0"/>
          </a:p>
        </p:txBody>
      </p:sp>
      <p:pic>
        <p:nvPicPr>
          <p:cNvPr id="3074" name="Picture 2" descr="C:\TEA\P R O J E K T I\SAVE projekt_KIFST\kurikulumi\predavanja\bm\slike\addressing-Bullying-in-Schools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563638"/>
            <a:ext cx="3279665" cy="1715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431488" y="1390241"/>
            <a:ext cx="4284476" cy="2677656"/>
          </a:xfrm>
          <a:prstGeom prst="rect">
            <a:avLst/>
          </a:prstGeom>
        </p:spPr>
        <p:txBody>
          <a:bodyPr wrap="square">
            <a:spAutoFit/>
          </a:bodyPr>
          <a:lstStyle/>
          <a:p>
            <a:pPr algn="just"/>
            <a:r>
              <a:rPr lang="es-ES" sz="1400" dirty="0" smtClean="0">
                <a:solidFill>
                  <a:schemeClr val="bg1">
                    <a:lumMod val="50000"/>
                  </a:schemeClr>
                </a:solidFill>
                <a:latin typeface="Open Sans"/>
              </a:rPr>
              <a:t>Ejemplos de </a:t>
            </a:r>
            <a:r>
              <a:rPr lang="es-ES" sz="1400" dirty="0">
                <a:solidFill>
                  <a:schemeClr val="bg1">
                    <a:lumMod val="50000"/>
                  </a:schemeClr>
                </a:solidFill>
                <a:latin typeface="Open Sans"/>
              </a:rPr>
              <a:t>situaciones potencialmente </a:t>
            </a:r>
            <a:r>
              <a:rPr lang="es-ES" sz="1400" dirty="0" smtClean="0">
                <a:solidFill>
                  <a:schemeClr val="bg1">
                    <a:lumMod val="50000"/>
                  </a:schemeClr>
                </a:solidFill>
                <a:latin typeface="Open Sans"/>
              </a:rPr>
              <a:t>peligrosas:</a:t>
            </a:r>
          </a:p>
          <a:p>
            <a:pPr algn="just"/>
            <a:endParaRPr lang="es-ES" sz="1400" dirty="0">
              <a:solidFill>
                <a:schemeClr val="bg1">
                  <a:lumMod val="50000"/>
                </a:schemeClr>
              </a:solidFill>
              <a:latin typeface="Open Sans"/>
            </a:endParaRPr>
          </a:p>
          <a:p>
            <a:pPr marL="285750" indent="-285750" algn="just">
              <a:buFont typeface="Wingdings" panose="05000000000000000000" pitchFamily="2" charset="2"/>
              <a:buChar char="§"/>
            </a:pPr>
            <a:r>
              <a:rPr lang="es-ES" sz="1400" dirty="0">
                <a:solidFill>
                  <a:schemeClr val="bg1">
                    <a:lumMod val="50000"/>
                  </a:schemeClr>
                </a:solidFill>
                <a:latin typeface="Open Sans"/>
              </a:rPr>
              <a:t>Nuevo niño en el grupo (clase o equipo deportivo).</a:t>
            </a:r>
          </a:p>
          <a:p>
            <a:pPr marL="285750" indent="-285750" algn="just">
              <a:buFont typeface="Wingdings" panose="05000000000000000000" pitchFamily="2" charset="2"/>
              <a:buChar char="§"/>
            </a:pPr>
            <a:r>
              <a:rPr lang="es-ES" sz="1400" dirty="0">
                <a:solidFill>
                  <a:schemeClr val="bg1">
                    <a:lumMod val="50000"/>
                  </a:schemeClr>
                </a:solidFill>
                <a:latin typeface="Open Sans"/>
              </a:rPr>
              <a:t>Próxima competición deportiva </a:t>
            </a:r>
            <a:r>
              <a:rPr lang="es-ES" sz="1400" dirty="0" smtClean="0">
                <a:solidFill>
                  <a:schemeClr val="bg1">
                    <a:lumMod val="50000"/>
                  </a:schemeClr>
                </a:solidFill>
                <a:latin typeface="Open Sans"/>
              </a:rPr>
              <a:t>importante-</a:t>
            </a:r>
          </a:p>
          <a:p>
            <a:pPr algn="just"/>
            <a:r>
              <a:rPr lang="es-ES" sz="1400" dirty="0">
                <a:solidFill>
                  <a:schemeClr val="bg1">
                    <a:lumMod val="50000"/>
                  </a:schemeClr>
                </a:solidFill>
                <a:latin typeface="Open Sans"/>
              </a:rPr>
              <a:t> </a:t>
            </a:r>
            <a:r>
              <a:rPr lang="es-ES" sz="1400" dirty="0" smtClean="0">
                <a:solidFill>
                  <a:schemeClr val="bg1">
                    <a:lumMod val="50000"/>
                  </a:schemeClr>
                </a:solidFill>
                <a:latin typeface="Open Sans"/>
              </a:rPr>
              <a:t>                     -el </a:t>
            </a:r>
            <a:r>
              <a:rPr lang="es-ES" sz="1400" dirty="0">
                <a:solidFill>
                  <a:schemeClr val="bg1">
                    <a:lumMod val="50000"/>
                  </a:schemeClr>
                </a:solidFill>
                <a:latin typeface="Open Sans"/>
              </a:rPr>
              <a:t>efecto de la presión para el éxito.</a:t>
            </a:r>
          </a:p>
          <a:p>
            <a:pPr marL="285750" indent="-285750" algn="just">
              <a:buFont typeface="Wingdings" panose="05000000000000000000" pitchFamily="2" charset="2"/>
              <a:buChar char="§"/>
            </a:pPr>
            <a:r>
              <a:rPr lang="es-ES" sz="1400" dirty="0">
                <a:solidFill>
                  <a:schemeClr val="bg1">
                    <a:lumMod val="50000"/>
                  </a:schemeClr>
                </a:solidFill>
                <a:latin typeface="Open Sans"/>
              </a:rPr>
              <a:t>N</a:t>
            </a:r>
            <a:r>
              <a:rPr lang="es-ES" sz="1400" dirty="0" smtClean="0">
                <a:solidFill>
                  <a:schemeClr val="bg1">
                    <a:lumMod val="50000"/>
                  </a:schemeClr>
                </a:solidFill>
                <a:latin typeface="Open Sans"/>
              </a:rPr>
              <a:t>iño perteneciente a una clase </a:t>
            </a:r>
            <a:r>
              <a:rPr lang="es-ES" sz="1400" dirty="0">
                <a:solidFill>
                  <a:schemeClr val="bg1">
                    <a:lumMod val="50000"/>
                  </a:schemeClr>
                </a:solidFill>
                <a:latin typeface="Open Sans"/>
              </a:rPr>
              <a:t>específica (religión, etnicidad, estándar financiero)</a:t>
            </a:r>
          </a:p>
          <a:p>
            <a:pPr marL="285750" indent="-285750" algn="just">
              <a:buFont typeface="Wingdings" panose="05000000000000000000" pitchFamily="2" charset="2"/>
              <a:buChar char="§"/>
            </a:pPr>
            <a:r>
              <a:rPr lang="es-ES" sz="1400" dirty="0">
                <a:solidFill>
                  <a:schemeClr val="bg1">
                    <a:lumMod val="50000"/>
                  </a:schemeClr>
                </a:solidFill>
                <a:latin typeface="Open Sans"/>
              </a:rPr>
              <a:t>P</a:t>
            </a:r>
            <a:r>
              <a:rPr lang="es-ES" sz="1400" dirty="0" smtClean="0">
                <a:solidFill>
                  <a:schemeClr val="bg1">
                    <a:lumMod val="50000"/>
                  </a:schemeClr>
                </a:solidFill>
                <a:latin typeface="Open Sans"/>
              </a:rPr>
              <a:t>roblemas </a:t>
            </a:r>
            <a:r>
              <a:rPr lang="es-ES" sz="1400" dirty="0">
                <a:solidFill>
                  <a:schemeClr val="bg1">
                    <a:lumMod val="50000"/>
                  </a:schemeClr>
                </a:solidFill>
                <a:latin typeface="Open Sans"/>
              </a:rPr>
              <a:t>en el hogar (los niños a menudo cambian su comportamiento cuando están pasando por un cambio que no pueden controlar)</a:t>
            </a:r>
            <a:endParaRPr lang="en-US" sz="1400" dirty="0">
              <a:solidFill>
                <a:schemeClr val="bg1">
                  <a:lumMod val="50000"/>
                </a:schemeClr>
              </a:solidFill>
              <a:latin typeface="Open Sans"/>
            </a:endParaRPr>
          </a:p>
        </p:txBody>
      </p:sp>
      <p:sp>
        <p:nvSpPr>
          <p:cNvPr id="3" name="Rectángulo 2"/>
          <p:cNvSpPr/>
          <p:nvPr/>
        </p:nvSpPr>
        <p:spPr>
          <a:xfrm>
            <a:off x="431488" y="876893"/>
            <a:ext cx="4839786" cy="369332"/>
          </a:xfrm>
          <a:prstGeom prst="rect">
            <a:avLst/>
          </a:prstGeom>
        </p:spPr>
        <p:txBody>
          <a:bodyPr wrap="none">
            <a:spAutoFit/>
          </a:bodyPr>
          <a:lstStyle/>
          <a:p>
            <a:r>
              <a:rPr lang="es-ES" b="1" dirty="0">
                <a:solidFill>
                  <a:schemeClr val="bg1">
                    <a:lumMod val="50000"/>
                  </a:schemeClr>
                </a:solidFill>
                <a:latin typeface="Open Sans"/>
              </a:rPr>
              <a:t>¿Cómo reconocer situaciones peligrosas</a:t>
            </a:r>
            <a:r>
              <a:rPr lang="es-ES" dirty="0">
                <a:solidFill>
                  <a:schemeClr val="bg1">
                    <a:lumMod val="50000"/>
                  </a:schemeClr>
                </a:solidFill>
                <a:latin typeface="Open Sans"/>
              </a:rPr>
              <a:t>?</a:t>
            </a:r>
          </a:p>
        </p:txBody>
      </p:sp>
    </p:spTree>
    <p:extLst>
      <p:ext uri="{BB962C8B-B14F-4D97-AF65-F5344CB8AC3E}">
        <p14:creationId xmlns:p14="http://schemas.microsoft.com/office/powerpoint/2010/main" val="2477137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95563"/>
            <a:ext cx="7560840" cy="360040"/>
          </a:xfrm>
        </p:spPr>
        <p:txBody>
          <a:bodyPr>
            <a:normAutofit/>
          </a:bodyPr>
          <a:lstStyle/>
          <a:p>
            <a:pPr algn="l"/>
            <a:r>
              <a:rPr lang="es-ES" sz="1500" dirty="0" smtClean="0">
                <a:solidFill>
                  <a:schemeClr val="tx1">
                    <a:lumMod val="50000"/>
                    <a:lumOff val="50000"/>
                  </a:schemeClr>
                </a:solidFill>
              </a:rPr>
              <a:t>Unidad </a:t>
            </a:r>
            <a:r>
              <a:rPr lang="es-ES" sz="1500" dirty="0">
                <a:solidFill>
                  <a:schemeClr val="tx1">
                    <a:lumMod val="50000"/>
                    <a:lumOff val="50000"/>
                  </a:schemeClr>
                </a:solidFill>
              </a:rPr>
              <a:t>4.2. Programas diseñados para luchar contra la violencia y la exclusión.</a:t>
            </a:r>
            <a:endParaRPr lang="hr-HR"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6262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611560" y="915566"/>
            <a:ext cx="7858180" cy="27860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endParaRPr lang="en-US" sz="1800" dirty="0"/>
          </a:p>
        </p:txBody>
      </p:sp>
      <p:sp>
        <p:nvSpPr>
          <p:cNvPr id="2" name="Rectángulo 1"/>
          <p:cNvSpPr/>
          <p:nvPr/>
        </p:nvSpPr>
        <p:spPr>
          <a:xfrm>
            <a:off x="467544" y="1031334"/>
            <a:ext cx="7560840" cy="2308324"/>
          </a:xfrm>
          <a:prstGeom prst="rect">
            <a:avLst/>
          </a:prstGeom>
        </p:spPr>
        <p:txBody>
          <a:bodyPr wrap="square">
            <a:spAutoFit/>
          </a:bodyPr>
          <a:lstStyle/>
          <a:p>
            <a:pPr algn="just"/>
            <a:r>
              <a:rPr lang="es-ES" sz="1600" u="sng" dirty="0">
                <a:solidFill>
                  <a:schemeClr val="bg1">
                    <a:lumMod val="50000"/>
                  </a:schemeClr>
                </a:solidFill>
                <a:latin typeface="Open Sans"/>
              </a:rPr>
              <a:t>Clasificación de estrategias y programas.</a:t>
            </a:r>
          </a:p>
          <a:p>
            <a:pPr algn="just"/>
            <a:endParaRPr lang="es-ES" sz="1600" dirty="0">
              <a:solidFill>
                <a:schemeClr val="bg1">
                  <a:lumMod val="50000"/>
                </a:schemeClr>
              </a:solidFill>
              <a:latin typeface="Open Sans"/>
            </a:endParaRPr>
          </a:p>
          <a:p>
            <a:pPr marL="285750" indent="-285750" algn="just">
              <a:buFont typeface="Arial" pitchFamily="34" charset="0"/>
              <a:buChar char="•"/>
            </a:pPr>
            <a:r>
              <a:rPr lang="es-ES" sz="1600" dirty="0">
                <a:solidFill>
                  <a:schemeClr val="bg1">
                    <a:lumMod val="50000"/>
                  </a:schemeClr>
                </a:solidFill>
                <a:latin typeface="Open Sans"/>
              </a:rPr>
              <a:t>Programas y estrategias de prevención (prevención primaria): prevención de la violencia en la población general de jóvenes</a:t>
            </a:r>
          </a:p>
          <a:p>
            <a:pPr marL="285750" indent="-285750" algn="just">
              <a:buFont typeface="Arial" pitchFamily="34" charset="0"/>
              <a:buChar char="•"/>
            </a:pPr>
            <a:r>
              <a:rPr lang="es-ES" sz="1600" dirty="0">
                <a:solidFill>
                  <a:schemeClr val="bg1">
                    <a:lumMod val="50000"/>
                  </a:schemeClr>
                </a:solidFill>
                <a:latin typeface="Open Sans"/>
              </a:rPr>
              <a:t>Programas y estrategias de intervención (prevención secundaria y terciaria): reducir el riesgo de violencia entre los jóvenes que muestran uno o más factores de riesgo de violencia (jóvenes en alto riesgo) o prevenir más violencia o la escalada de violencia entre los jóvenes que ya están involucrados en un comportamiento violento</a:t>
            </a:r>
          </a:p>
        </p:txBody>
      </p:sp>
    </p:spTree>
    <p:extLst>
      <p:ext uri="{BB962C8B-B14F-4D97-AF65-F5344CB8AC3E}">
        <p14:creationId xmlns:p14="http://schemas.microsoft.com/office/powerpoint/2010/main" val="8636466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801953" y="248913"/>
            <a:ext cx="7560840" cy="288032"/>
          </a:xfrm>
        </p:spPr>
        <p:txBody>
          <a:bodyPr>
            <a:normAutofit fontScale="92500" lnSpcReduction="10000"/>
          </a:bodyPr>
          <a:lstStyle/>
          <a:p>
            <a:pPr marL="457200" indent="-457200" algn="l"/>
            <a:r>
              <a:rPr lang="es-ES" sz="1400" dirty="0" smtClean="0">
                <a:solidFill>
                  <a:schemeClr val="tx1">
                    <a:lumMod val="50000"/>
                    <a:lumOff val="50000"/>
                  </a:schemeClr>
                </a:solidFill>
              </a:rPr>
              <a:t>Unidad</a:t>
            </a:r>
            <a:r>
              <a:rPr lang="es-ES" sz="1500" dirty="0" smtClean="0">
                <a:solidFill>
                  <a:schemeClr val="tx1">
                    <a:lumMod val="50000"/>
                    <a:lumOff val="50000"/>
                  </a:schemeClr>
                </a:solidFill>
              </a:rPr>
              <a:t> </a:t>
            </a:r>
            <a:r>
              <a:rPr lang="es-ES" sz="1500" dirty="0">
                <a:solidFill>
                  <a:schemeClr val="tx1">
                    <a:lumMod val="50000"/>
                    <a:lumOff val="50000"/>
                  </a:schemeClr>
                </a:solidFill>
              </a:rPr>
              <a:t>4.2. Programas diseñados para luchar contra la violencia y la exclusión.</a:t>
            </a:r>
            <a:endParaRPr lang="hr-HR" sz="1500" dirty="0" smtClean="0">
              <a:solidFill>
                <a:schemeClr val="tx1">
                  <a:lumMod val="50000"/>
                  <a:lumOff val="50000"/>
                </a:schemeClr>
              </a:solidFill>
            </a:endParaRPr>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117" y="4390531"/>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9053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2" name="Rectángulo 1"/>
          <p:cNvSpPr/>
          <p:nvPr/>
        </p:nvSpPr>
        <p:spPr>
          <a:xfrm>
            <a:off x="801953" y="1294187"/>
            <a:ext cx="7226432" cy="2339102"/>
          </a:xfrm>
          <a:prstGeom prst="rect">
            <a:avLst/>
          </a:prstGeom>
        </p:spPr>
        <p:txBody>
          <a:bodyPr wrap="square">
            <a:spAutoFit/>
          </a:bodyPr>
          <a:lstStyle/>
          <a:p>
            <a:pPr algn="ctr"/>
            <a:r>
              <a:rPr lang="es-ES" sz="1600" b="1" dirty="0">
                <a:solidFill>
                  <a:schemeClr val="bg1">
                    <a:lumMod val="50000"/>
                  </a:schemeClr>
                </a:solidFill>
                <a:latin typeface="Open Sans"/>
              </a:rPr>
              <a:t>Programas y estrategias de prevención primaria.</a:t>
            </a:r>
          </a:p>
          <a:p>
            <a:pPr algn="ctr"/>
            <a:r>
              <a:rPr lang="es-ES" sz="1600" b="1" dirty="0">
                <a:solidFill>
                  <a:schemeClr val="bg1">
                    <a:lumMod val="50000"/>
                  </a:schemeClr>
                </a:solidFill>
                <a:latin typeface="Open Sans"/>
              </a:rPr>
              <a:t>M = programas modelo; P = programas prometedores</a:t>
            </a:r>
          </a:p>
          <a:p>
            <a:pPr algn="just"/>
            <a:endParaRPr lang="es-ES" sz="1600" dirty="0">
              <a:solidFill>
                <a:schemeClr val="bg1">
                  <a:lumMod val="50000"/>
                </a:schemeClr>
              </a:solidFill>
              <a:latin typeface="Open Sans"/>
            </a:endParaRPr>
          </a:p>
          <a:p>
            <a:pPr algn="just"/>
            <a:r>
              <a:rPr lang="es-ES" sz="1600" b="1" dirty="0">
                <a:solidFill>
                  <a:schemeClr val="bg1">
                    <a:lumMod val="50000"/>
                  </a:schemeClr>
                </a:solidFill>
                <a:latin typeface="Open Sans"/>
              </a:rPr>
              <a:t>Programas de desarrollo de habilidades y competencias</a:t>
            </a:r>
            <a:r>
              <a:rPr lang="es-ES" sz="1600" dirty="0">
                <a:solidFill>
                  <a:schemeClr val="bg1">
                    <a:lumMod val="50000"/>
                  </a:schemeClr>
                </a:solidFill>
                <a:latin typeface="Open Sans"/>
              </a:rPr>
              <a:t>.</a:t>
            </a:r>
          </a:p>
          <a:p>
            <a:pPr algn="just"/>
            <a:endParaRPr lang="es-ES" sz="1600" dirty="0">
              <a:solidFill>
                <a:schemeClr val="bg1">
                  <a:lumMod val="50000"/>
                </a:schemeClr>
              </a:solidFill>
              <a:latin typeface="Open Sans"/>
            </a:endParaRPr>
          </a:p>
          <a:p>
            <a:pPr marL="285750" indent="-285750" algn="just">
              <a:buFont typeface="Wingdings" panose="05000000000000000000" pitchFamily="2" charset="2"/>
              <a:buChar char="§"/>
            </a:pPr>
            <a:r>
              <a:rPr lang="es-ES" sz="1600" dirty="0">
                <a:solidFill>
                  <a:schemeClr val="bg1">
                    <a:lumMod val="50000"/>
                  </a:schemeClr>
                </a:solidFill>
                <a:latin typeface="Open Sans"/>
              </a:rPr>
              <a:t>Entrenamiento de habilidades para la vida (M)</a:t>
            </a:r>
          </a:p>
          <a:p>
            <a:pPr marL="285750" indent="-285750" algn="just">
              <a:buFont typeface="Wingdings" panose="05000000000000000000" pitchFamily="2" charset="2"/>
              <a:buChar char="§"/>
            </a:pPr>
            <a:r>
              <a:rPr lang="es-ES" sz="1600" dirty="0">
                <a:solidFill>
                  <a:schemeClr val="bg1">
                    <a:lumMod val="50000"/>
                  </a:schemeClr>
                </a:solidFill>
                <a:latin typeface="Open Sans"/>
              </a:rPr>
              <a:t>Proyecto de Prevención del Medio Oeste (M)</a:t>
            </a:r>
          </a:p>
          <a:p>
            <a:pPr marL="285750" indent="-285750" algn="just">
              <a:buFont typeface="Wingdings" panose="05000000000000000000" pitchFamily="2" charset="2"/>
              <a:buChar char="§"/>
            </a:pPr>
            <a:r>
              <a:rPr lang="es-ES" sz="1600" dirty="0">
                <a:solidFill>
                  <a:schemeClr val="bg1">
                    <a:lumMod val="50000"/>
                  </a:schemeClr>
                </a:solidFill>
                <a:latin typeface="Open Sans"/>
              </a:rPr>
              <a:t>Promoviendo Estrategias de Pensamiento Alternativas (P)</a:t>
            </a:r>
          </a:p>
          <a:p>
            <a:pPr marL="285750" indent="-285750" algn="just">
              <a:buFont typeface="Wingdings" panose="05000000000000000000" pitchFamily="2" charset="2"/>
              <a:buChar char="§"/>
            </a:pPr>
            <a:r>
              <a:rPr lang="es-ES" sz="1600" dirty="0">
                <a:solidFill>
                  <a:schemeClr val="bg1">
                    <a:lumMod val="50000"/>
                  </a:schemeClr>
                </a:solidFill>
                <a:latin typeface="Open Sans"/>
              </a:rPr>
              <a:t>Puedo resolver problemas </a:t>
            </a:r>
            <a:r>
              <a:rPr lang="es-ES" dirty="0" smtClean="0">
                <a:solidFill>
                  <a:schemeClr val="bg1">
                    <a:lumMod val="50000"/>
                  </a:schemeClr>
                </a:solidFill>
              </a:rPr>
              <a:t>(P)</a:t>
            </a:r>
            <a:endParaRPr lang="es-ES" dirty="0">
              <a:solidFill>
                <a:schemeClr val="bg1">
                  <a:lumMod val="50000"/>
                </a:schemeClr>
              </a:solidFill>
            </a:endParaRPr>
          </a:p>
        </p:txBody>
      </p:sp>
    </p:spTree>
    <p:extLst>
      <p:ext uri="{BB962C8B-B14F-4D97-AF65-F5344CB8AC3E}">
        <p14:creationId xmlns:p14="http://schemas.microsoft.com/office/powerpoint/2010/main" val="2403657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231568"/>
            <a:ext cx="7200800" cy="288032"/>
          </a:xfrm>
        </p:spPr>
        <p:txBody>
          <a:bodyPr>
            <a:normAutofit lnSpcReduction="10000"/>
          </a:bodyPr>
          <a:lstStyle/>
          <a:p>
            <a:pPr algn="l"/>
            <a:r>
              <a:rPr lang="es-ES" sz="1400" dirty="0"/>
              <a:t>U</a:t>
            </a:r>
            <a:r>
              <a:rPr lang="es-ES" sz="1400" dirty="0" smtClean="0"/>
              <a:t>nidad </a:t>
            </a:r>
            <a:r>
              <a:rPr lang="es-ES" sz="1400" dirty="0"/>
              <a:t>4.2. Programas diseñados para luchar contra la violencia y la exclusión.</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6784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9155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800" dirty="0"/>
          </a:p>
        </p:txBody>
      </p:sp>
      <p:sp>
        <p:nvSpPr>
          <p:cNvPr id="2" name="Rectángulo 1"/>
          <p:cNvSpPr/>
          <p:nvPr/>
        </p:nvSpPr>
        <p:spPr>
          <a:xfrm>
            <a:off x="899592" y="1400666"/>
            <a:ext cx="7056784" cy="1815882"/>
          </a:xfrm>
          <a:prstGeom prst="rect">
            <a:avLst/>
          </a:prstGeom>
        </p:spPr>
        <p:txBody>
          <a:bodyPr wrap="square">
            <a:spAutoFit/>
          </a:bodyPr>
          <a:lstStyle/>
          <a:p>
            <a:pPr algn="ctr"/>
            <a:r>
              <a:rPr lang="es-ES" sz="1600" b="1" dirty="0">
                <a:solidFill>
                  <a:schemeClr val="bg1">
                    <a:lumMod val="50000"/>
                  </a:schemeClr>
                </a:solidFill>
                <a:latin typeface="Open Sans"/>
              </a:rPr>
              <a:t>Programas y estrategias de prevención primaria.</a:t>
            </a:r>
          </a:p>
          <a:p>
            <a:pPr algn="ctr"/>
            <a:r>
              <a:rPr lang="es-ES" sz="1600" b="1" dirty="0">
                <a:solidFill>
                  <a:schemeClr val="bg1">
                    <a:lumMod val="50000"/>
                  </a:schemeClr>
                </a:solidFill>
                <a:latin typeface="Open Sans"/>
              </a:rPr>
              <a:t>M = programas modelo; P = programas prometedores</a:t>
            </a:r>
          </a:p>
          <a:p>
            <a:pPr algn="just"/>
            <a:endParaRPr lang="es-ES" sz="1600" dirty="0">
              <a:solidFill>
                <a:schemeClr val="bg1">
                  <a:lumMod val="50000"/>
                </a:schemeClr>
              </a:solidFill>
              <a:latin typeface="Open Sans"/>
            </a:endParaRPr>
          </a:p>
          <a:p>
            <a:pPr algn="just"/>
            <a:r>
              <a:rPr lang="es-ES" sz="1600" dirty="0">
                <a:solidFill>
                  <a:schemeClr val="bg1">
                    <a:lumMod val="50000"/>
                  </a:schemeClr>
                </a:solidFill>
                <a:latin typeface="Open Sans"/>
              </a:rPr>
              <a:t>Programas de formación para padres.</a:t>
            </a:r>
          </a:p>
          <a:p>
            <a:pPr marL="285750" indent="-285750" algn="just">
              <a:buFont typeface="Arial" pitchFamily="34" charset="0"/>
              <a:buChar char="•"/>
            </a:pPr>
            <a:r>
              <a:rPr lang="es-ES" sz="1600" dirty="0">
                <a:solidFill>
                  <a:schemeClr val="bg1">
                    <a:lumMod val="50000"/>
                  </a:schemeClr>
                </a:solidFill>
                <a:latin typeface="Open Sans"/>
              </a:rPr>
              <a:t>Programa de fortalecimiento de familias de Iowa (P)</a:t>
            </a:r>
          </a:p>
          <a:p>
            <a:pPr marL="285750" indent="-285750" algn="just">
              <a:buFont typeface="Arial" pitchFamily="34" charset="0"/>
              <a:buChar char="•"/>
            </a:pPr>
            <a:r>
              <a:rPr lang="es-ES" sz="1600" dirty="0" smtClean="0">
                <a:solidFill>
                  <a:schemeClr val="bg1">
                    <a:lumMod val="50000"/>
                  </a:schemeClr>
                </a:solidFill>
                <a:latin typeface="Open Sans"/>
              </a:rPr>
              <a:t>Preparación </a:t>
            </a:r>
            <a:r>
              <a:rPr lang="es-ES" sz="1600" dirty="0">
                <a:solidFill>
                  <a:schemeClr val="bg1">
                    <a:lumMod val="50000"/>
                  </a:schemeClr>
                </a:solidFill>
                <a:latin typeface="Open Sans"/>
              </a:rPr>
              <a:t>para los años sin drogas (P)</a:t>
            </a:r>
          </a:p>
          <a:p>
            <a:pPr marL="285750" indent="-285750" algn="just">
              <a:buFont typeface="Arial" pitchFamily="34" charset="0"/>
              <a:buChar char="•"/>
            </a:pPr>
            <a:r>
              <a:rPr lang="es-ES" sz="1600" dirty="0">
                <a:solidFill>
                  <a:schemeClr val="bg1">
                    <a:lumMod val="50000"/>
                  </a:schemeClr>
                </a:solidFill>
                <a:latin typeface="Open Sans"/>
              </a:rPr>
              <a:t>Vinculando los intereses de familias y maestros (P)</a:t>
            </a:r>
          </a:p>
        </p:txBody>
      </p:sp>
    </p:spTree>
    <p:extLst>
      <p:ext uri="{BB962C8B-B14F-4D97-AF65-F5344CB8AC3E}">
        <p14:creationId xmlns:p14="http://schemas.microsoft.com/office/powerpoint/2010/main" val="8867328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683568" y="170509"/>
            <a:ext cx="7488832" cy="382442"/>
          </a:xfrm>
        </p:spPr>
        <p:txBody>
          <a:bodyPr>
            <a:normAutofit/>
          </a:bodyPr>
          <a:lstStyle/>
          <a:p>
            <a:pPr algn="l"/>
            <a:r>
              <a:rPr lang="es-ES" sz="1400" dirty="0" smtClean="0"/>
              <a:t>Unidad </a:t>
            </a:r>
            <a:r>
              <a:rPr lang="es-ES" sz="1400" dirty="0"/>
              <a:t>4.2. Programas diseñados para luchar contra la violencia y la exclusión.</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3969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439693"/>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21926" y="980734"/>
            <a:ext cx="8226537" cy="30311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s-ES" sz="1600" b="1" dirty="0">
                <a:solidFill>
                  <a:schemeClr val="bg1">
                    <a:lumMod val="50000"/>
                  </a:schemeClr>
                </a:solidFill>
              </a:rPr>
              <a:t>Programas y estrategias de prevención primaria.</a:t>
            </a:r>
          </a:p>
          <a:p>
            <a:r>
              <a:rPr lang="es-ES" sz="1600" b="1" dirty="0">
                <a:solidFill>
                  <a:schemeClr val="bg1">
                    <a:lumMod val="50000"/>
                  </a:schemeClr>
                </a:solidFill>
              </a:rPr>
              <a:t>M = programas modelo; P = programas prometedores</a:t>
            </a:r>
          </a:p>
          <a:p>
            <a:pPr algn="just"/>
            <a:endParaRPr lang="es-ES" sz="1600" dirty="0"/>
          </a:p>
          <a:p>
            <a:pPr algn="just"/>
            <a:r>
              <a:rPr lang="es-ES" sz="1600" b="1" dirty="0"/>
              <a:t>Programas y estrategias de manejo del comportamiento</a:t>
            </a:r>
            <a:r>
              <a:rPr lang="es-ES" sz="1600" dirty="0"/>
              <a:t>.</a:t>
            </a:r>
          </a:p>
          <a:p>
            <a:pPr marL="285750" indent="-285750" algn="just">
              <a:buFont typeface="Wingdings" panose="05000000000000000000" pitchFamily="2" charset="2"/>
              <a:buChar char="§"/>
            </a:pPr>
            <a:r>
              <a:rPr lang="es-ES" sz="1600" dirty="0"/>
              <a:t>Monitoreo del comportamiento y estrategia de refuerzo (M).</a:t>
            </a:r>
          </a:p>
          <a:p>
            <a:pPr marL="285750" indent="-285750" algn="just">
              <a:buFont typeface="Wingdings" panose="05000000000000000000" pitchFamily="2" charset="2"/>
              <a:buChar char="§"/>
            </a:pPr>
            <a:r>
              <a:rPr lang="es-ES" sz="1600" dirty="0"/>
              <a:t>Técnicas de comportamiento para la gestión del aula (M)</a:t>
            </a:r>
          </a:p>
          <a:p>
            <a:pPr marL="285750" indent="-285750" algn="just">
              <a:buFont typeface="Wingdings" panose="05000000000000000000" pitchFamily="2" charset="2"/>
              <a:buChar char="§"/>
            </a:pPr>
            <a:r>
              <a:rPr lang="es-ES" sz="1600" dirty="0"/>
              <a:t>Proyecto de Desarrollo Social de Seattle (M)</a:t>
            </a:r>
          </a:p>
          <a:p>
            <a:pPr marL="285750" indent="-285750" algn="just">
              <a:buFont typeface="Wingdings" panose="05000000000000000000" pitchFamily="2" charset="2"/>
              <a:buChar char="§"/>
            </a:pPr>
            <a:r>
              <a:rPr lang="es-ES" sz="1600" dirty="0"/>
              <a:t>Programa de Prevención de Intimidación (P)</a:t>
            </a:r>
          </a:p>
          <a:p>
            <a:pPr marL="285750" indent="-285750" algn="just">
              <a:buFont typeface="Wingdings" panose="05000000000000000000" pitchFamily="2" charset="2"/>
              <a:buChar char="§"/>
            </a:pPr>
            <a:r>
              <a:rPr lang="es-ES" sz="1600" dirty="0"/>
              <a:t>Buen juego de comportamiento (P)</a:t>
            </a:r>
          </a:p>
          <a:p>
            <a:pPr marL="285750" indent="-285750" algn="just">
              <a:buFont typeface="Wingdings" panose="05000000000000000000" pitchFamily="2" charset="2"/>
              <a:buChar char="§"/>
            </a:pPr>
            <a:r>
              <a:rPr lang="es-ES" sz="1600" dirty="0"/>
              <a:t>Programa de Transición Ambiental Escolar (P)</a:t>
            </a:r>
            <a:endParaRPr lang="en-US" sz="1600" dirty="0"/>
          </a:p>
        </p:txBody>
      </p:sp>
    </p:spTree>
    <p:extLst>
      <p:ext uri="{BB962C8B-B14F-4D97-AF65-F5344CB8AC3E}">
        <p14:creationId xmlns:p14="http://schemas.microsoft.com/office/powerpoint/2010/main" val="25597757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54866"/>
            <a:ext cx="7488832" cy="288032"/>
          </a:xfrm>
        </p:spPr>
        <p:txBody>
          <a:bodyPr>
            <a:normAutofit lnSpcReduction="10000"/>
          </a:bodyPr>
          <a:lstStyle/>
          <a:p>
            <a:pPr algn="l"/>
            <a:r>
              <a:rPr lang="es-ES" sz="1400" dirty="0" smtClean="0"/>
              <a:t>Unidad </a:t>
            </a:r>
            <a:r>
              <a:rPr lang="es-ES" sz="1400" dirty="0"/>
              <a:t>4.2. Programas diseñados para luchar contra la violencia y la exclusión.</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0784"/>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771550"/>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800" dirty="0"/>
          </a:p>
        </p:txBody>
      </p:sp>
      <p:sp>
        <p:nvSpPr>
          <p:cNvPr id="2" name="Rectángulo 1"/>
          <p:cNvSpPr/>
          <p:nvPr/>
        </p:nvSpPr>
        <p:spPr>
          <a:xfrm>
            <a:off x="971600" y="1502871"/>
            <a:ext cx="5742384" cy="1323439"/>
          </a:xfrm>
          <a:prstGeom prst="rect">
            <a:avLst/>
          </a:prstGeom>
        </p:spPr>
        <p:txBody>
          <a:bodyPr wrap="square">
            <a:spAutoFit/>
          </a:bodyPr>
          <a:lstStyle/>
          <a:p>
            <a:pPr algn="ctr"/>
            <a:r>
              <a:rPr lang="es-ES" sz="1600" b="1" dirty="0">
                <a:solidFill>
                  <a:schemeClr val="bg1">
                    <a:lumMod val="50000"/>
                  </a:schemeClr>
                </a:solidFill>
                <a:latin typeface="Open Sans"/>
              </a:rPr>
              <a:t>Programas y estrategias de prevención primaria.</a:t>
            </a:r>
          </a:p>
          <a:p>
            <a:pPr algn="ctr"/>
            <a:r>
              <a:rPr lang="es-ES" sz="1600" b="1" dirty="0">
                <a:solidFill>
                  <a:schemeClr val="bg1">
                    <a:lumMod val="50000"/>
                  </a:schemeClr>
                </a:solidFill>
                <a:latin typeface="Open Sans"/>
              </a:rPr>
              <a:t>M = programas modelo; P = programas prometedores</a:t>
            </a:r>
          </a:p>
          <a:p>
            <a:pPr algn="just"/>
            <a:endParaRPr lang="es-ES" sz="1600" dirty="0">
              <a:solidFill>
                <a:schemeClr val="bg1">
                  <a:lumMod val="50000"/>
                </a:schemeClr>
              </a:solidFill>
              <a:latin typeface="Open Sans"/>
            </a:endParaRPr>
          </a:p>
          <a:p>
            <a:pPr algn="just"/>
            <a:r>
              <a:rPr lang="es-ES" sz="1600" b="1" dirty="0">
                <a:solidFill>
                  <a:schemeClr val="bg1">
                    <a:lumMod val="50000"/>
                  </a:schemeClr>
                </a:solidFill>
                <a:latin typeface="Open Sans"/>
              </a:rPr>
              <a:t>Programas de desarrollo de capacidades</a:t>
            </a:r>
          </a:p>
          <a:p>
            <a:pPr marL="285750" indent="-285750" algn="just">
              <a:buFont typeface="Arial" pitchFamily="34" charset="0"/>
              <a:buChar char="•"/>
            </a:pPr>
            <a:r>
              <a:rPr lang="es-ES" sz="1600" dirty="0">
                <a:solidFill>
                  <a:schemeClr val="bg1">
                    <a:lumMod val="50000"/>
                  </a:schemeClr>
                </a:solidFill>
                <a:latin typeface="Open Sans"/>
              </a:rPr>
              <a:t>Programa de Educación para el Desarrollo (M)</a:t>
            </a:r>
          </a:p>
        </p:txBody>
      </p:sp>
    </p:spTree>
    <p:extLst>
      <p:ext uri="{BB962C8B-B14F-4D97-AF65-F5344CB8AC3E}">
        <p14:creationId xmlns:p14="http://schemas.microsoft.com/office/powerpoint/2010/main" val="38088963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195486"/>
            <a:ext cx="7488832" cy="335395"/>
          </a:xfrm>
        </p:spPr>
        <p:txBody>
          <a:bodyPr>
            <a:normAutofit/>
          </a:bodyPr>
          <a:lstStyle/>
          <a:p>
            <a:pPr algn="l"/>
            <a:r>
              <a:rPr lang="es-ES" sz="1400" dirty="0" smtClean="0"/>
              <a:t>Unidad </a:t>
            </a:r>
            <a:r>
              <a:rPr lang="es-ES" sz="1400" dirty="0"/>
              <a:t>4.2. Programas diseñados para luchar contra la violencia y la exclusión.</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83768"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800" dirty="0"/>
          </a:p>
        </p:txBody>
      </p:sp>
      <p:sp>
        <p:nvSpPr>
          <p:cNvPr id="2" name="Rectángulo 1"/>
          <p:cNvSpPr/>
          <p:nvPr/>
        </p:nvSpPr>
        <p:spPr>
          <a:xfrm>
            <a:off x="827584" y="1417588"/>
            <a:ext cx="7128792" cy="1569660"/>
          </a:xfrm>
          <a:prstGeom prst="rect">
            <a:avLst/>
          </a:prstGeom>
        </p:spPr>
        <p:txBody>
          <a:bodyPr wrap="square">
            <a:spAutoFit/>
          </a:bodyPr>
          <a:lstStyle/>
          <a:p>
            <a:pPr algn="just"/>
            <a:r>
              <a:rPr lang="es-ES" sz="1600" b="1" dirty="0">
                <a:solidFill>
                  <a:schemeClr val="bg1">
                    <a:lumMod val="50000"/>
                  </a:schemeClr>
                </a:solidFill>
                <a:latin typeface="Open Sans"/>
              </a:rPr>
              <a:t>Programas y estrategias de prevención primaria.</a:t>
            </a:r>
          </a:p>
          <a:p>
            <a:pPr algn="just"/>
            <a:r>
              <a:rPr lang="es-ES" sz="1600" b="1" dirty="0">
                <a:solidFill>
                  <a:schemeClr val="bg1">
                    <a:lumMod val="50000"/>
                  </a:schemeClr>
                </a:solidFill>
                <a:latin typeface="Open Sans"/>
              </a:rPr>
              <a:t>M = programas modelo; P = programas prometedores</a:t>
            </a:r>
          </a:p>
          <a:p>
            <a:pPr algn="just"/>
            <a:endParaRPr lang="es-ES" sz="1600" dirty="0">
              <a:solidFill>
                <a:schemeClr val="bg1">
                  <a:lumMod val="50000"/>
                </a:schemeClr>
              </a:solidFill>
              <a:latin typeface="Open Sans"/>
            </a:endParaRPr>
          </a:p>
          <a:p>
            <a:pPr algn="just"/>
            <a:r>
              <a:rPr lang="es-ES" sz="1600" b="1" dirty="0" smtClean="0">
                <a:solidFill>
                  <a:schemeClr val="bg1">
                    <a:lumMod val="50000"/>
                  </a:schemeClr>
                </a:solidFill>
                <a:latin typeface="Open Sans"/>
              </a:rPr>
              <a:t>Estrategias </a:t>
            </a:r>
            <a:r>
              <a:rPr lang="es-ES" sz="1600" b="1" dirty="0">
                <a:solidFill>
                  <a:schemeClr val="bg1">
                    <a:lumMod val="50000"/>
                  </a:schemeClr>
                </a:solidFill>
                <a:latin typeface="Open Sans"/>
              </a:rPr>
              <a:t>de enseñanza</a:t>
            </a:r>
          </a:p>
          <a:p>
            <a:pPr marL="285750" indent="-285750" algn="just">
              <a:buFont typeface="Arial" pitchFamily="34" charset="0"/>
              <a:buChar char="•"/>
            </a:pPr>
            <a:r>
              <a:rPr lang="es-ES" sz="1600" dirty="0">
                <a:solidFill>
                  <a:schemeClr val="bg1">
                    <a:lumMod val="50000"/>
                  </a:schemeClr>
                </a:solidFill>
                <a:latin typeface="Open Sans"/>
              </a:rPr>
              <a:t>Programas de progreso continuo (M)</a:t>
            </a:r>
          </a:p>
          <a:p>
            <a:pPr marL="285750" indent="-285750" algn="just">
              <a:buFont typeface="Arial" pitchFamily="34" charset="0"/>
              <a:buChar char="•"/>
            </a:pPr>
            <a:r>
              <a:rPr lang="es-ES" sz="1600" dirty="0">
                <a:solidFill>
                  <a:schemeClr val="bg1">
                    <a:lumMod val="50000"/>
                  </a:schemeClr>
                </a:solidFill>
                <a:latin typeface="Open Sans"/>
              </a:rPr>
              <a:t>Aprendizaje cooperativo (M)</a:t>
            </a:r>
          </a:p>
        </p:txBody>
      </p:sp>
    </p:spTree>
    <p:extLst>
      <p:ext uri="{BB962C8B-B14F-4D97-AF65-F5344CB8AC3E}">
        <p14:creationId xmlns:p14="http://schemas.microsoft.com/office/powerpoint/2010/main" val="196745456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AB5D1A3-B1E7-4421-B55E-5DBB46C18533}"/>
              </a:ext>
            </a:extLst>
          </p:cNvPr>
          <p:cNvSpPr>
            <a:spLocks noGrp="1"/>
          </p:cNvSpPr>
          <p:nvPr>
            <p:ph type="subTitle" idx="1"/>
          </p:nvPr>
        </p:nvSpPr>
        <p:spPr>
          <a:xfrm>
            <a:off x="755576" y="201166"/>
            <a:ext cx="7488832" cy="288032"/>
          </a:xfrm>
        </p:spPr>
        <p:txBody>
          <a:bodyPr>
            <a:normAutofit lnSpcReduction="10000"/>
          </a:bodyPr>
          <a:lstStyle/>
          <a:p>
            <a:pPr algn="l"/>
            <a:r>
              <a:rPr lang="es-ES" sz="1400" dirty="0"/>
              <a:t>U</a:t>
            </a:r>
            <a:r>
              <a:rPr lang="es-ES" sz="1400" dirty="0" smtClean="0"/>
              <a:t>nidad </a:t>
            </a:r>
            <a:r>
              <a:rPr lang="es-ES" sz="1400" dirty="0"/>
              <a:t>4.2. Programas diseñados para luchar contra la violencia y la exclusión.</a:t>
            </a:r>
            <a:endParaRPr lang="en-US" sz="1400" dirty="0"/>
          </a:p>
        </p:txBody>
      </p:sp>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371950"/>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371950"/>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39552" y="699542"/>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1800" dirty="0"/>
          </a:p>
        </p:txBody>
      </p:sp>
      <p:sp>
        <p:nvSpPr>
          <p:cNvPr id="2" name="Rectángulo 1"/>
          <p:cNvSpPr/>
          <p:nvPr/>
        </p:nvSpPr>
        <p:spPr>
          <a:xfrm>
            <a:off x="899592" y="1417588"/>
            <a:ext cx="7056784" cy="1323439"/>
          </a:xfrm>
          <a:prstGeom prst="rect">
            <a:avLst/>
          </a:prstGeom>
        </p:spPr>
        <p:txBody>
          <a:bodyPr wrap="square">
            <a:spAutoFit/>
          </a:bodyPr>
          <a:lstStyle/>
          <a:p>
            <a:pPr algn="ctr"/>
            <a:r>
              <a:rPr lang="es-ES" sz="1600" b="1" dirty="0">
                <a:solidFill>
                  <a:schemeClr val="bg1">
                    <a:lumMod val="50000"/>
                  </a:schemeClr>
                </a:solidFill>
                <a:latin typeface="Open Sans"/>
              </a:rPr>
              <a:t>Programas y estrategias de prevención primaria.</a:t>
            </a:r>
          </a:p>
          <a:p>
            <a:pPr algn="ctr"/>
            <a:r>
              <a:rPr lang="es-ES" sz="1600" b="1" dirty="0">
                <a:solidFill>
                  <a:schemeClr val="bg1">
                    <a:lumMod val="50000"/>
                  </a:schemeClr>
                </a:solidFill>
                <a:latin typeface="Open Sans"/>
              </a:rPr>
              <a:t>M = programas modelo; P = programas prometedores</a:t>
            </a:r>
          </a:p>
          <a:p>
            <a:pPr algn="just"/>
            <a:endParaRPr lang="es-ES" sz="1600" dirty="0">
              <a:solidFill>
                <a:schemeClr val="bg1">
                  <a:lumMod val="50000"/>
                </a:schemeClr>
              </a:solidFill>
              <a:latin typeface="Open Sans"/>
            </a:endParaRPr>
          </a:p>
          <a:p>
            <a:pPr algn="just"/>
            <a:r>
              <a:rPr lang="es-ES" sz="1600" b="1" dirty="0">
                <a:solidFill>
                  <a:schemeClr val="bg1">
                    <a:lumMod val="50000"/>
                  </a:schemeClr>
                </a:solidFill>
                <a:latin typeface="Open Sans"/>
              </a:rPr>
              <a:t>Programas basados en la comunidad</a:t>
            </a:r>
          </a:p>
          <a:p>
            <a:pPr marL="285750" indent="-285750" algn="just">
              <a:buFont typeface="Arial" pitchFamily="34" charset="0"/>
              <a:buChar char="•"/>
            </a:pPr>
            <a:r>
              <a:rPr lang="es-ES" sz="1600" dirty="0">
                <a:solidFill>
                  <a:schemeClr val="bg1">
                    <a:lumMod val="50000"/>
                  </a:schemeClr>
                </a:solidFill>
                <a:latin typeface="Open Sans"/>
              </a:rPr>
              <a:t>Programas positivos de desarrollo juvenil (P)</a:t>
            </a:r>
          </a:p>
        </p:txBody>
      </p:sp>
    </p:spTree>
    <p:extLst>
      <p:ext uri="{BB962C8B-B14F-4D97-AF65-F5344CB8AC3E}">
        <p14:creationId xmlns:p14="http://schemas.microsoft.com/office/powerpoint/2010/main" val="404552638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431" y="4517612"/>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48322" y="453410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en-US" sz="1000" dirty="0" smtClean="0">
                <a:solidFill>
                  <a:schemeClr val="bg1">
                    <a:lumMod val="50000"/>
                  </a:schemeClr>
                </a:solidFill>
                <a:latin typeface="Arial Narrow" pitchFamily="34" charset="0"/>
              </a:rPr>
              <a:t>.</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560878471"/>
              </p:ext>
            </p:extLst>
          </p:nvPr>
        </p:nvGraphicFramePr>
        <p:xfrm>
          <a:off x="539552" y="843558"/>
          <a:ext cx="7848872" cy="3513572"/>
        </p:xfrm>
        <a:graphic>
          <a:graphicData uri="http://schemas.openxmlformats.org/drawingml/2006/table">
            <a:tbl>
              <a:tblPr firstRow="1" bandRow="1">
                <a:tableStyleId>{5940675A-B579-460E-94D1-54222C63F5DA}</a:tableStyleId>
              </a:tblPr>
              <a:tblGrid>
                <a:gridCol w="3296527">
                  <a:extLst>
                    <a:ext uri="{9D8B030D-6E8A-4147-A177-3AD203B41FA5}">
                      <a16:colId xmlns:a16="http://schemas.microsoft.com/office/drawing/2014/main" val="20000"/>
                    </a:ext>
                  </a:extLst>
                </a:gridCol>
                <a:gridCol w="1569774">
                  <a:extLst>
                    <a:ext uri="{9D8B030D-6E8A-4147-A177-3AD203B41FA5}">
                      <a16:colId xmlns:a16="http://schemas.microsoft.com/office/drawing/2014/main" val="20001"/>
                    </a:ext>
                  </a:extLst>
                </a:gridCol>
                <a:gridCol w="2982571">
                  <a:extLst>
                    <a:ext uri="{9D8B030D-6E8A-4147-A177-3AD203B41FA5}">
                      <a16:colId xmlns:a16="http://schemas.microsoft.com/office/drawing/2014/main" val="20002"/>
                    </a:ext>
                  </a:extLst>
                </a:gridCol>
              </a:tblGrid>
              <a:tr h="363972">
                <a:tc>
                  <a:txBody>
                    <a:bodyPr/>
                    <a:lstStyle/>
                    <a:p>
                      <a:pPr algn="ctr"/>
                      <a:r>
                        <a:rPr lang="hr-HR" sz="1400" b="1" dirty="0" smtClean="0">
                          <a:solidFill>
                            <a:schemeClr val="bg1">
                              <a:lumMod val="50000"/>
                            </a:schemeClr>
                          </a:solidFill>
                          <a:latin typeface="Open Sans"/>
                        </a:rPr>
                        <a:t>Estrategia</a:t>
                      </a:r>
                      <a:endParaRPr lang="hr-HR" sz="1400" b="1" dirty="0">
                        <a:solidFill>
                          <a:schemeClr val="bg1">
                            <a:lumMod val="50000"/>
                          </a:schemeClr>
                        </a:solidFill>
                        <a:latin typeface="Open Sans"/>
                      </a:endParaRPr>
                    </a:p>
                  </a:txBody>
                  <a:tcPr/>
                </a:tc>
                <a:tc>
                  <a:txBody>
                    <a:bodyPr/>
                    <a:lstStyle/>
                    <a:p>
                      <a:pPr algn="ctr"/>
                      <a:r>
                        <a:rPr lang="hr-HR" sz="1400" b="1" dirty="0" smtClean="0">
                          <a:solidFill>
                            <a:schemeClr val="bg1">
                              <a:lumMod val="50000"/>
                            </a:schemeClr>
                          </a:solidFill>
                          <a:latin typeface="Open Sans"/>
                        </a:rPr>
                        <a:t>Teórico</a:t>
                      </a:r>
                      <a:endParaRPr lang="hr-HR" sz="1400" b="1" dirty="0">
                        <a:solidFill>
                          <a:schemeClr val="bg1">
                            <a:lumMod val="50000"/>
                          </a:schemeClr>
                        </a:solidFill>
                        <a:latin typeface="Open Sans"/>
                      </a:endParaRPr>
                    </a:p>
                  </a:txBody>
                  <a:tcPr/>
                </a:tc>
                <a:tc>
                  <a:txBody>
                    <a:bodyPr/>
                    <a:lstStyle/>
                    <a:p>
                      <a:pPr algn="ctr"/>
                      <a:r>
                        <a:rPr lang="hr-HR" sz="1400" b="1" dirty="0" smtClean="0">
                          <a:solidFill>
                            <a:schemeClr val="bg1">
                              <a:lumMod val="50000"/>
                            </a:schemeClr>
                          </a:solidFill>
                          <a:latin typeface="Open Sans"/>
                        </a:rPr>
                        <a:t>Ejemplo de Coaching</a:t>
                      </a:r>
                      <a:endParaRPr lang="hr-HR" sz="1400" b="1" dirty="0">
                        <a:solidFill>
                          <a:schemeClr val="bg1">
                            <a:lumMod val="50000"/>
                          </a:schemeClr>
                        </a:solidFill>
                        <a:latin typeface="Open Sans"/>
                      </a:endParaRPr>
                    </a:p>
                  </a:txBody>
                  <a:tcPr/>
                </a:tc>
                <a:extLst>
                  <a:ext uri="{0D108BD9-81ED-4DB2-BD59-A6C34878D82A}">
                    <a16:rowId xmlns:a16="http://schemas.microsoft.com/office/drawing/2014/main" val="10000"/>
                  </a:ext>
                </a:extLst>
              </a:tr>
              <a:tr h="2032176">
                <a:tc>
                  <a:txBody>
                    <a:bodyPr/>
                    <a:lstStyle/>
                    <a:p>
                      <a:r>
                        <a:rPr lang="en-US" sz="1400" dirty="0" smtClean="0">
                          <a:solidFill>
                            <a:schemeClr val="bg1">
                              <a:lumMod val="50000"/>
                            </a:schemeClr>
                          </a:solidFill>
                          <a:latin typeface="Open Sans"/>
                        </a:rPr>
                        <a:t> </a:t>
                      </a:r>
                    </a:p>
                    <a:p>
                      <a:r>
                        <a:rPr lang="en-US" sz="1400" dirty="0" smtClean="0">
                          <a:solidFill>
                            <a:schemeClr val="bg1">
                              <a:lumMod val="50000"/>
                            </a:schemeClr>
                          </a:solidFill>
                          <a:latin typeface="Open Sans"/>
                        </a:rPr>
                        <a:t> </a:t>
                      </a:r>
                      <a:r>
                        <a:rPr lang="es-ES" sz="1400" dirty="0" smtClean="0">
                          <a:solidFill>
                            <a:schemeClr val="bg1">
                              <a:lumMod val="50000"/>
                            </a:schemeClr>
                          </a:solidFill>
                          <a:latin typeface="Open Sans"/>
                        </a:rPr>
                        <a:t>Explicar claramente el comportamiento esperado </a:t>
                      </a:r>
                    </a:p>
                    <a:p>
                      <a:r>
                        <a:rPr lang="es-ES" sz="1400" dirty="0" smtClean="0">
                          <a:solidFill>
                            <a:schemeClr val="bg1">
                              <a:lumMod val="50000"/>
                            </a:schemeClr>
                          </a:solidFill>
                          <a:latin typeface="Open Sans"/>
                        </a:rPr>
                        <a:t> Explicar claramente el comportamiento no tolerado </a:t>
                      </a:r>
                    </a:p>
                    <a:p>
                      <a:r>
                        <a:rPr lang="es-ES" sz="1400" dirty="0" smtClean="0">
                          <a:solidFill>
                            <a:schemeClr val="bg1">
                              <a:lumMod val="50000"/>
                            </a:schemeClr>
                          </a:solidFill>
                          <a:latin typeface="Open Sans"/>
                        </a:rPr>
                        <a:t> Explicar claramente las consecuencias</a:t>
                      </a:r>
                    </a:p>
                    <a:p>
                      <a:endParaRPr lang="hr-HR" sz="1400" dirty="0">
                        <a:solidFill>
                          <a:schemeClr val="bg1">
                            <a:lumMod val="50000"/>
                          </a:schemeClr>
                        </a:solidFill>
                        <a:latin typeface="Open Sans"/>
                      </a:endParaRPr>
                    </a:p>
                  </a:txBody>
                  <a:tcPr/>
                </a:tc>
                <a:tc>
                  <a:txBody>
                    <a:bodyPr/>
                    <a:lstStyle/>
                    <a:p>
                      <a:r>
                        <a:rPr lang="hr-HR" sz="1400" dirty="0" smtClean="0">
                          <a:solidFill>
                            <a:schemeClr val="bg1">
                              <a:lumMod val="50000"/>
                            </a:schemeClr>
                          </a:solidFill>
                          <a:latin typeface="Open Sans"/>
                        </a:rPr>
                        <a:t>Canter y Canter (2010)</a:t>
                      </a:r>
                      <a:endParaRPr lang="hr-HR" sz="1400" dirty="0">
                        <a:solidFill>
                          <a:schemeClr val="bg1">
                            <a:lumMod val="50000"/>
                          </a:schemeClr>
                        </a:solidFill>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latin typeface="Open Sans"/>
                        </a:rPr>
                        <a:t>“</a:t>
                      </a:r>
                      <a:r>
                        <a:rPr lang="es-ES" sz="1400" dirty="0" smtClean="0">
                          <a:solidFill>
                            <a:schemeClr val="bg1">
                              <a:lumMod val="50000"/>
                            </a:schemeClr>
                          </a:solidFill>
                          <a:latin typeface="Open Sans"/>
                        </a:rPr>
                        <a:t>Mientras espera en línea su turno, no habrá empuje. Si veo a alguien empujando, perderás tu turno y se te pedirá que vayas al final de la línea ".</a:t>
                      </a:r>
                      <a:endParaRPr lang="hr-HR" sz="1400" dirty="0">
                        <a:solidFill>
                          <a:schemeClr val="bg1">
                            <a:lumMod val="50000"/>
                          </a:schemeClr>
                        </a:solidFill>
                        <a:latin typeface="Open Sans"/>
                      </a:endParaRPr>
                    </a:p>
                  </a:txBody>
                  <a:tcPr/>
                </a:tc>
                <a:extLst>
                  <a:ext uri="{0D108BD9-81ED-4DB2-BD59-A6C34878D82A}">
                    <a16:rowId xmlns:a16="http://schemas.microsoft.com/office/drawing/2014/main" val="10001"/>
                  </a:ext>
                </a:extLst>
              </a:tr>
              <a:tr h="1117424">
                <a:tc>
                  <a:txBody>
                    <a:bodyPr/>
                    <a:lstStyle/>
                    <a:p>
                      <a:r>
                        <a:rPr lang="es-ES" sz="1400" dirty="0" smtClean="0">
                          <a:solidFill>
                            <a:schemeClr val="bg1">
                              <a:lumMod val="50000"/>
                            </a:schemeClr>
                          </a:solidFill>
                          <a:latin typeface="Open Sans"/>
                        </a:rPr>
                        <a:t>Establecer reglas al inicio de la sesión de coaching.</a:t>
                      </a:r>
                      <a:endParaRPr lang="en-US" sz="1400" dirty="0" smtClean="0">
                        <a:solidFill>
                          <a:schemeClr val="bg1">
                            <a:lumMod val="50000"/>
                          </a:schemeClr>
                        </a:solidFill>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latin typeface="Open Sans"/>
                        </a:rPr>
                        <a:t>Jones (2000) </a:t>
                      </a:r>
                    </a:p>
                    <a:p>
                      <a:endParaRPr lang="hr-HR" sz="1400" dirty="0">
                        <a:solidFill>
                          <a:schemeClr val="bg1">
                            <a:lumMod val="50000"/>
                          </a:schemeClr>
                        </a:solidFill>
                        <a:latin typeface="Open Sans"/>
                      </a:endParaRPr>
                    </a:p>
                  </a:txBody>
                  <a:tcPr/>
                </a:tc>
                <a:tc>
                  <a:txBody>
                    <a:bodyPr/>
                    <a:lstStyle/>
                    <a:p>
                      <a:r>
                        <a:rPr lang="es-ES" sz="1400" dirty="0" smtClean="0">
                          <a:solidFill>
                            <a:schemeClr val="bg1">
                              <a:lumMod val="50000"/>
                            </a:schemeClr>
                          </a:solidFill>
                          <a:latin typeface="Open Sans"/>
                        </a:rPr>
                        <a:t>Al comienzo de cada sesión, indique brevemente las expectativas</a:t>
                      </a:r>
                      <a:endParaRPr lang="hr-HR" sz="1400" dirty="0">
                        <a:solidFill>
                          <a:schemeClr val="bg1">
                            <a:lumMod val="50000"/>
                          </a:schemeClr>
                        </a:solidFill>
                        <a:latin typeface="Open Sans"/>
                      </a:endParaRPr>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5292080" y="3981592"/>
            <a:ext cx="3492946" cy="369332"/>
          </a:xfrm>
          <a:prstGeom prst="rect">
            <a:avLst/>
          </a:prstGeom>
          <a:noFill/>
        </p:spPr>
        <p:txBody>
          <a:bodyPr wrap="square" rtlCol="0">
            <a:spAutoFit/>
          </a:bodyPr>
          <a:lstStyle/>
          <a:p>
            <a:r>
              <a:rPr lang="hr-HR" dirty="0">
                <a:solidFill>
                  <a:srgbClr val="7F7F7F"/>
                </a:solidFill>
              </a:rPr>
              <a:t>(</a:t>
            </a:r>
            <a:r>
              <a:rPr lang="en-US" dirty="0">
                <a:solidFill>
                  <a:srgbClr val="7F7F7F"/>
                </a:solidFill>
              </a:rPr>
              <a:t>Harris-Reeves</a:t>
            </a:r>
            <a:r>
              <a:rPr lang="hr-HR" dirty="0">
                <a:solidFill>
                  <a:srgbClr val="7F7F7F"/>
                </a:solidFill>
              </a:rPr>
              <a:t> at al. 2013</a:t>
            </a:r>
            <a:r>
              <a:rPr lang="hr-HR" dirty="0" smtClean="0">
                <a:solidFill>
                  <a:srgbClr val="7F7F7F"/>
                </a:solidFill>
              </a:rPr>
              <a:t>)</a:t>
            </a:r>
            <a:endParaRPr lang="en-US" dirty="0">
              <a:solidFill>
                <a:srgbClr val="7F7F7F"/>
              </a:solidFill>
            </a:endParaRPr>
          </a:p>
        </p:txBody>
      </p:sp>
      <p:sp>
        <p:nvSpPr>
          <p:cNvPr id="3" name="Rectángulo 2"/>
          <p:cNvSpPr/>
          <p:nvPr/>
        </p:nvSpPr>
        <p:spPr>
          <a:xfrm>
            <a:off x="683568" y="57031"/>
            <a:ext cx="7386614" cy="523220"/>
          </a:xfrm>
          <a:prstGeom prst="rect">
            <a:avLst/>
          </a:prstGeom>
        </p:spPr>
        <p:txBody>
          <a:bodyPr wrap="square">
            <a:spAutoFit/>
          </a:bodyPr>
          <a:lstStyle/>
          <a:p>
            <a:r>
              <a:rPr lang="es-ES" sz="1400" dirty="0">
                <a:solidFill>
                  <a:schemeClr val="bg1">
                    <a:lumMod val="50000"/>
                  </a:schemeClr>
                </a:solidFill>
                <a:latin typeface="Open Sans"/>
              </a:rPr>
              <a:t>Unidad 4.3. Ejemplos de posibles estrategias de entrenamiento para manejar el comportamiento del atleta</a:t>
            </a:r>
          </a:p>
        </p:txBody>
      </p:sp>
    </p:spTree>
    <p:extLst>
      <p:ext uri="{BB962C8B-B14F-4D97-AF65-F5344CB8AC3E}">
        <p14:creationId xmlns:p14="http://schemas.microsoft.com/office/powerpoint/2010/main" val="210560703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461403"/>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461403"/>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sp>
        <p:nvSpPr>
          <p:cNvPr id="8" name="Subtitle 3">
            <a:extLst>
              <a:ext uri="{FF2B5EF4-FFF2-40B4-BE49-F238E27FC236}">
                <a16:creationId xmlns:a16="http://schemas.microsoft.com/office/drawing/2014/main" id="{2AB5D1A3-B1E7-4421-B55E-5DBB46C18533}"/>
              </a:ext>
            </a:extLst>
          </p:cNvPr>
          <p:cNvSpPr txBox="1">
            <a:spLocks/>
          </p:cNvSpPr>
          <p:nvPr/>
        </p:nvSpPr>
        <p:spPr>
          <a:xfrm>
            <a:off x="571472" y="1285866"/>
            <a:ext cx="7858180" cy="278608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Open Sans" pitchFamily="34" charset="0"/>
                <a:ea typeface="Open Sans" pitchFamily="34" charset="0"/>
                <a:cs typeface="Open Sans" pitchFamily="34" charset="0"/>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Open Sans" pitchFamily="34" charset="0"/>
                <a:ea typeface="Open Sans" pitchFamily="34" charset="0"/>
                <a:cs typeface="Open Sans"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Open Sans" pitchFamily="34" charset="0"/>
                <a:ea typeface="Open Sans" pitchFamily="34" charset="0"/>
                <a:cs typeface="Open Sans" pitchFamily="34" charset="0"/>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457200" indent="-457200" algn="l">
              <a:buFont typeface="Arial" pitchFamily="34" charset="0"/>
              <a:buChar char="•"/>
            </a:pPr>
            <a:endParaRPr lang="en-US" dirty="0"/>
          </a:p>
        </p:txBody>
      </p:sp>
      <p:graphicFrame>
        <p:nvGraphicFramePr>
          <p:cNvPr id="9" name="Tablica 8"/>
          <p:cNvGraphicFramePr>
            <a:graphicFrameLocks noGrp="1"/>
          </p:cNvGraphicFramePr>
          <p:nvPr>
            <p:extLst>
              <p:ext uri="{D42A27DB-BD31-4B8C-83A1-F6EECF244321}">
                <p14:modId xmlns:p14="http://schemas.microsoft.com/office/powerpoint/2010/main" val="895742476"/>
              </p:ext>
            </p:extLst>
          </p:nvPr>
        </p:nvGraphicFramePr>
        <p:xfrm>
          <a:off x="649516" y="908346"/>
          <a:ext cx="7572428" cy="3358330"/>
        </p:xfrm>
        <a:graphic>
          <a:graphicData uri="http://schemas.openxmlformats.org/drawingml/2006/table">
            <a:tbl>
              <a:tblPr firstRow="1" bandRow="1">
                <a:tableStyleId>{5940675A-B579-460E-94D1-54222C63F5DA}</a:tableStyleId>
              </a:tblPr>
              <a:tblGrid>
                <a:gridCol w="2071704">
                  <a:extLst>
                    <a:ext uri="{9D8B030D-6E8A-4147-A177-3AD203B41FA5}">
                      <a16:colId xmlns:a16="http://schemas.microsoft.com/office/drawing/2014/main" val="20000"/>
                    </a:ext>
                  </a:extLst>
                </a:gridCol>
                <a:gridCol w="1214446">
                  <a:extLst>
                    <a:ext uri="{9D8B030D-6E8A-4147-A177-3AD203B41FA5}">
                      <a16:colId xmlns:a16="http://schemas.microsoft.com/office/drawing/2014/main" val="20001"/>
                    </a:ext>
                  </a:extLst>
                </a:gridCol>
                <a:gridCol w="4286278">
                  <a:extLst>
                    <a:ext uri="{9D8B030D-6E8A-4147-A177-3AD203B41FA5}">
                      <a16:colId xmlns:a16="http://schemas.microsoft.com/office/drawing/2014/main" val="20002"/>
                    </a:ext>
                  </a:extLst>
                </a:gridCol>
              </a:tblGrid>
              <a:tr h="612445">
                <a:tc>
                  <a:txBody>
                    <a:bodyPr/>
                    <a:lstStyle/>
                    <a:p>
                      <a:pPr algn="ctr"/>
                      <a:r>
                        <a:rPr lang="es-ES" sz="1600" b="1" dirty="0" smtClean="0">
                          <a:solidFill>
                            <a:schemeClr val="bg1">
                              <a:lumMod val="50000"/>
                            </a:schemeClr>
                          </a:solidFill>
                          <a:latin typeface="Open Sans"/>
                        </a:rPr>
                        <a:t>Estrategia</a:t>
                      </a:r>
                      <a:endParaRPr lang="hr-HR" sz="1600" b="1" dirty="0">
                        <a:solidFill>
                          <a:schemeClr val="bg1">
                            <a:lumMod val="50000"/>
                          </a:schemeClr>
                        </a:solidFill>
                      </a:endParaRPr>
                    </a:p>
                  </a:txBody>
                  <a:tcPr/>
                </a:tc>
                <a:tc>
                  <a:txBody>
                    <a:bodyPr/>
                    <a:lstStyle/>
                    <a:p>
                      <a:pPr algn="ctr"/>
                      <a:r>
                        <a:rPr lang="es-ES" sz="1600" b="1" dirty="0" smtClean="0">
                          <a:solidFill>
                            <a:schemeClr val="bg1">
                              <a:lumMod val="50000"/>
                            </a:schemeClr>
                          </a:solidFill>
                          <a:latin typeface="Open Sans"/>
                        </a:rPr>
                        <a:t>Teórico</a:t>
                      </a:r>
                      <a:endParaRPr lang="hr-HR" sz="1600" b="1" dirty="0">
                        <a:solidFill>
                          <a:schemeClr val="bg1">
                            <a:lumMod val="50000"/>
                          </a:schemeClr>
                        </a:solidFill>
                      </a:endParaRPr>
                    </a:p>
                  </a:txBody>
                  <a:tcPr/>
                </a:tc>
                <a:tc>
                  <a:txBody>
                    <a:bodyPr/>
                    <a:lstStyle/>
                    <a:p>
                      <a:pPr algn="ctr"/>
                      <a:r>
                        <a:rPr lang="hr-HR" sz="1600" b="1" dirty="0" smtClean="0">
                          <a:solidFill>
                            <a:schemeClr val="bg1">
                              <a:lumMod val="50000"/>
                            </a:schemeClr>
                          </a:solidFill>
                        </a:rPr>
                        <a:t>Ejemplo de Coaching</a:t>
                      </a:r>
                      <a:endParaRPr lang="hr-HR" sz="1600" b="1" dirty="0">
                        <a:solidFill>
                          <a:schemeClr val="bg1">
                            <a:lumMod val="50000"/>
                          </a:schemeClr>
                        </a:solidFill>
                      </a:endParaRPr>
                    </a:p>
                  </a:txBody>
                  <a:tcPr/>
                </a:tc>
                <a:extLst>
                  <a:ext uri="{0D108BD9-81ED-4DB2-BD59-A6C34878D82A}">
                    <a16:rowId xmlns:a16="http://schemas.microsoft.com/office/drawing/2014/main" val="10000"/>
                  </a:ext>
                </a:extLst>
              </a:tr>
              <a:tr h="1173504">
                <a:tc>
                  <a:txBody>
                    <a:bodyPr/>
                    <a:lstStyle/>
                    <a:p>
                      <a:r>
                        <a:rPr lang="es-ES" sz="1600" dirty="0" smtClean="0">
                          <a:solidFill>
                            <a:schemeClr val="bg1">
                              <a:lumMod val="50000"/>
                            </a:schemeClr>
                          </a:solidFill>
                          <a:latin typeface="Open Sans"/>
                        </a:rPr>
                        <a:t>Usar recordatorios de reglas durante la sesión de entrenamiento</a:t>
                      </a:r>
                      <a:endParaRPr lang="en-US" sz="1600" dirty="0" smtClean="0">
                        <a:solidFill>
                          <a:schemeClr val="bg1">
                            <a:lumMod val="50000"/>
                          </a:schemeClr>
                        </a:solidFill>
                        <a:latin typeface="Open Sans"/>
                      </a:endParaRPr>
                    </a:p>
                  </a:txBody>
                  <a:tcPr/>
                </a:tc>
                <a:tc>
                  <a:txBody>
                    <a:bodyPr/>
                    <a:lstStyle/>
                    <a:p>
                      <a:r>
                        <a:rPr lang="en-US" sz="1600" dirty="0" smtClean="0">
                          <a:solidFill>
                            <a:schemeClr val="bg1">
                              <a:lumMod val="50000"/>
                            </a:schemeClr>
                          </a:solidFill>
                          <a:latin typeface="Open Sans"/>
                        </a:rPr>
                        <a:t>Rogers (1995) </a:t>
                      </a:r>
                    </a:p>
                    <a:p>
                      <a:endParaRPr lang="hr-HR" sz="1600"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Open Sans"/>
                        </a:rPr>
                        <a:t>“</a:t>
                      </a:r>
                      <a:r>
                        <a:rPr lang="es-ES" sz="1600" dirty="0" smtClean="0">
                          <a:solidFill>
                            <a:schemeClr val="bg1">
                              <a:lumMod val="50000"/>
                            </a:schemeClr>
                          </a:solidFill>
                          <a:latin typeface="Open Sans"/>
                        </a:rPr>
                        <a:t>John, recuerda mantener tus manos y pies a ti mismo, por favor, espera tu turno correctamente".</a:t>
                      </a:r>
                      <a:endParaRPr lang="hr-HR" sz="1600" dirty="0">
                        <a:solidFill>
                          <a:schemeClr val="bg1">
                            <a:lumMod val="50000"/>
                          </a:schemeClr>
                        </a:solidFill>
                      </a:endParaRPr>
                    </a:p>
                  </a:txBody>
                  <a:tcPr/>
                </a:tc>
                <a:extLst>
                  <a:ext uri="{0D108BD9-81ED-4DB2-BD59-A6C34878D82A}">
                    <a16:rowId xmlns:a16="http://schemas.microsoft.com/office/drawing/2014/main" val="10001"/>
                  </a:ext>
                </a:extLst>
              </a:tr>
              <a:tr h="1572381">
                <a:tc>
                  <a:txBody>
                    <a:bodyPr/>
                    <a:lstStyle/>
                    <a:p>
                      <a:r>
                        <a:rPr lang="en-US" sz="1600" dirty="0" err="1" smtClean="0">
                          <a:solidFill>
                            <a:schemeClr val="bg1">
                              <a:lumMod val="50000"/>
                            </a:schemeClr>
                          </a:solidFill>
                          <a:latin typeface="Open Sans"/>
                        </a:rPr>
                        <a:t>Cumplir</a:t>
                      </a:r>
                      <a:r>
                        <a:rPr lang="en-US" sz="1600" dirty="0" smtClean="0">
                          <a:solidFill>
                            <a:schemeClr val="bg1">
                              <a:lumMod val="50000"/>
                            </a:schemeClr>
                          </a:solidFill>
                          <a:latin typeface="Open Sans"/>
                        </a:rPr>
                        <a:t> con las </a:t>
                      </a:r>
                      <a:r>
                        <a:rPr lang="en-US" sz="1600" dirty="0" err="1" smtClean="0">
                          <a:solidFill>
                            <a:schemeClr val="bg1">
                              <a:lumMod val="50000"/>
                            </a:schemeClr>
                          </a:solidFill>
                          <a:latin typeface="Open Sans"/>
                        </a:rPr>
                        <a:t>expectativas</a:t>
                      </a:r>
                      <a:r>
                        <a:rPr lang="en-US" sz="1600" dirty="0" smtClean="0">
                          <a:solidFill>
                            <a:schemeClr val="bg1">
                              <a:lumMod val="50000"/>
                            </a:schemeClr>
                          </a:solidFill>
                          <a:latin typeface="Open Sans"/>
                        </a:rPr>
                        <a:t>.</a:t>
                      </a:r>
                    </a:p>
                  </a:txBody>
                  <a:tcPr/>
                </a:tc>
                <a:tc>
                  <a:txBody>
                    <a:bodyPr/>
                    <a:lstStyle/>
                    <a:p>
                      <a:r>
                        <a:rPr lang="en-US" sz="1600" dirty="0" smtClean="0">
                          <a:solidFill>
                            <a:schemeClr val="bg1">
                              <a:lumMod val="50000"/>
                            </a:schemeClr>
                          </a:solidFill>
                          <a:latin typeface="Open Sans"/>
                        </a:rPr>
                        <a:t>Jones (2000) </a:t>
                      </a:r>
                      <a:endParaRPr lang="hr-HR" sz="1600"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lumMod val="50000"/>
                            </a:schemeClr>
                          </a:solidFill>
                          <a:latin typeface="Open Sans"/>
                        </a:rPr>
                        <a:t>“</a:t>
                      </a:r>
                      <a:r>
                        <a:rPr lang="es-ES" sz="1600" dirty="0" smtClean="0">
                          <a:solidFill>
                            <a:schemeClr val="bg1">
                              <a:lumMod val="50000"/>
                            </a:schemeClr>
                          </a:solidFill>
                          <a:latin typeface="Open Sans"/>
                        </a:rPr>
                        <a:t>John, te pedí que no te pusieras en la fila y te vi tratando de abrirte camino hacia el frente. Ahora perderás un turno y tendrás que ir al final de la línea ".</a:t>
                      </a:r>
                      <a:endParaRPr lang="hr-HR" sz="1600" dirty="0">
                        <a:solidFill>
                          <a:schemeClr val="bg1">
                            <a:lumMod val="50000"/>
                          </a:schemeClr>
                        </a:solidFill>
                      </a:endParaRPr>
                    </a:p>
                  </a:txBody>
                  <a:tcPr/>
                </a:tc>
                <a:extLst>
                  <a:ext uri="{0D108BD9-81ED-4DB2-BD59-A6C34878D82A}">
                    <a16:rowId xmlns:a16="http://schemas.microsoft.com/office/drawing/2014/main" val="10002"/>
                  </a:ext>
                </a:extLst>
              </a:tr>
            </a:tbl>
          </a:graphicData>
        </a:graphic>
      </p:graphicFrame>
      <p:sp>
        <p:nvSpPr>
          <p:cNvPr id="2" name="Rectángulo 1"/>
          <p:cNvSpPr/>
          <p:nvPr/>
        </p:nvSpPr>
        <p:spPr>
          <a:xfrm>
            <a:off x="683568" y="68491"/>
            <a:ext cx="7349532" cy="523220"/>
          </a:xfrm>
          <a:prstGeom prst="rect">
            <a:avLst/>
          </a:prstGeom>
        </p:spPr>
        <p:txBody>
          <a:bodyPr wrap="square">
            <a:spAutoFit/>
          </a:bodyPr>
          <a:lstStyle/>
          <a:p>
            <a:r>
              <a:rPr lang="es-ES" sz="1400" dirty="0">
                <a:solidFill>
                  <a:schemeClr val="bg1">
                    <a:lumMod val="50000"/>
                  </a:schemeClr>
                </a:solidFill>
                <a:latin typeface="Open Sans"/>
              </a:rPr>
              <a:t>Unidad 4.3. Ejemplos de posibles estrategias de entrenamiento para manejar el comportamiento del atleta</a:t>
            </a:r>
          </a:p>
        </p:txBody>
      </p:sp>
    </p:spTree>
    <p:extLst>
      <p:ext uri="{BB962C8B-B14F-4D97-AF65-F5344CB8AC3E}">
        <p14:creationId xmlns:p14="http://schemas.microsoft.com/office/powerpoint/2010/main" val="18047125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lex\Desktop\Loghi progetto\Erasmus+\eu_flag_co_funded_vect_pos_[cmyk]_right-[Convertito].png">
            <a:extLst>
              <a:ext uri="{FF2B5EF4-FFF2-40B4-BE49-F238E27FC236}">
                <a16:creationId xmlns:a16="http://schemas.microsoft.com/office/drawing/2014/main" id="{25AD42E7-A0FA-4EDE-B720-E79834BEEE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88" y="4366027"/>
            <a:ext cx="1906823" cy="5453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4">
            <a:extLst>
              <a:ext uri="{FF2B5EF4-FFF2-40B4-BE49-F238E27FC236}">
                <a16:creationId xmlns:a16="http://schemas.microsoft.com/office/drawing/2014/main" id="{FF1373B8-A80E-4994-A568-C732DA905533}"/>
              </a:ext>
            </a:extLst>
          </p:cNvPr>
          <p:cNvSpPr txBox="1"/>
          <p:nvPr/>
        </p:nvSpPr>
        <p:spPr>
          <a:xfrm>
            <a:off x="2411760" y="4294981"/>
            <a:ext cx="6336704" cy="609399"/>
          </a:xfrm>
          <a:prstGeom prst="rect">
            <a:avLst/>
          </a:prstGeom>
          <a:noFill/>
        </p:spPr>
        <p:txBody>
          <a:bodyPr wrap="square" rtlCol="0">
            <a:spAutoFit/>
          </a:bodyPr>
          <a:lstStyle/>
          <a:p>
            <a:r>
              <a:rPr lang="en-US" sz="1000" dirty="0">
                <a:solidFill>
                  <a:schemeClr val="bg1">
                    <a:lumMod val="50000"/>
                  </a:schemeClr>
                </a:solidFill>
                <a:latin typeface="Arial Narrow"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it-IT" sz="1000" dirty="0">
              <a:solidFill>
                <a:schemeClr val="bg1">
                  <a:lumMod val="50000"/>
                </a:schemeClr>
              </a:solidFill>
              <a:latin typeface="Arial Narrow" pitchFamily="34" charset="0"/>
            </a:endParaRPr>
          </a:p>
        </p:txBody>
      </p:sp>
      <p:graphicFrame>
        <p:nvGraphicFramePr>
          <p:cNvPr id="9" name="Tablica 8"/>
          <p:cNvGraphicFramePr>
            <a:graphicFrameLocks noGrp="1"/>
          </p:cNvGraphicFramePr>
          <p:nvPr>
            <p:extLst>
              <p:ext uri="{D42A27DB-BD31-4B8C-83A1-F6EECF244321}">
                <p14:modId xmlns:p14="http://schemas.microsoft.com/office/powerpoint/2010/main" val="3087840562"/>
              </p:ext>
            </p:extLst>
          </p:nvPr>
        </p:nvGraphicFramePr>
        <p:xfrm>
          <a:off x="571472" y="714362"/>
          <a:ext cx="7715304" cy="3053290"/>
        </p:xfrm>
        <a:graphic>
          <a:graphicData uri="http://schemas.openxmlformats.org/drawingml/2006/table">
            <a:tbl>
              <a:tblPr firstRow="1" bandRow="1">
                <a:tableStyleId>{5940675A-B579-460E-94D1-54222C63F5DA}</a:tableStyleId>
              </a:tblPr>
              <a:tblGrid>
                <a:gridCol w="2854662">
                  <a:extLst>
                    <a:ext uri="{9D8B030D-6E8A-4147-A177-3AD203B41FA5}">
                      <a16:colId xmlns:a16="http://schemas.microsoft.com/office/drawing/2014/main" val="20000"/>
                    </a:ext>
                  </a:extLst>
                </a:gridCol>
                <a:gridCol w="1388757">
                  <a:extLst>
                    <a:ext uri="{9D8B030D-6E8A-4147-A177-3AD203B41FA5}">
                      <a16:colId xmlns:a16="http://schemas.microsoft.com/office/drawing/2014/main" val="20001"/>
                    </a:ext>
                  </a:extLst>
                </a:gridCol>
                <a:gridCol w="3471885">
                  <a:extLst>
                    <a:ext uri="{9D8B030D-6E8A-4147-A177-3AD203B41FA5}">
                      <a16:colId xmlns:a16="http://schemas.microsoft.com/office/drawing/2014/main" val="20002"/>
                    </a:ext>
                  </a:extLst>
                </a:gridCol>
              </a:tblGrid>
              <a:tr h="319582">
                <a:tc>
                  <a:txBody>
                    <a:bodyPr/>
                    <a:lstStyle/>
                    <a:p>
                      <a:pPr algn="ctr"/>
                      <a:r>
                        <a:rPr lang="es-ES" sz="1400" b="1" dirty="0" smtClean="0">
                          <a:solidFill>
                            <a:schemeClr val="bg1">
                              <a:lumMod val="50000"/>
                            </a:schemeClr>
                          </a:solidFill>
                        </a:rPr>
                        <a:t>Estrategia</a:t>
                      </a:r>
                      <a:endParaRPr lang="hr-HR" sz="1400" b="1" dirty="0">
                        <a:solidFill>
                          <a:schemeClr val="bg1">
                            <a:lumMod val="50000"/>
                          </a:schemeClr>
                        </a:solidFill>
                      </a:endParaRPr>
                    </a:p>
                  </a:txBody>
                  <a:tcPr/>
                </a:tc>
                <a:tc>
                  <a:txBody>
                    <a:bodyPr/>
                    <a:lstStyle/>
                    <a:p>
                      <a:pPr algn="ctr"/>
                      <a:r>
                        <a:rPr lang="es-ES" sz="1400" b="1" dirty="0" smtClean="0">
                          <a:solidFill>
                            <a:schemeClr val="bg1">
                              <a:lumMod val="50000"/>
                            </a:schemeClr>
                          </a:solidFill>
                        </a:rPr>
                        <a:t>Teórico</a:t>
                      </a:r>
                      <a:endParaRPr lang="hr-HR" sz="1400" b="1" dirty="0">
                        <a:solidFill>
                          <a:schemeClr val="bg1">
                            <a:lumMod val="50000"/>
                          </a:schemeClr>
                        </a:solidFill>
                      </a:endParaRPr>
                    </a:p>
                  </a:txBody>
                  <a:tcPr/>
                </a:tc>
                <a:tc>
                  <a:txBody>
                    <a:bodyPr/>
                    <a:lstStyle/>
                    <a:p>
                      <a:pPr algn="ctr"/>
                      <a:r>
                        <a:rPr lang="es-ES" sz="1400" b="1" dirty="0" smtClean="0">
                          <a:solidFill>
                            <a:schemeClr val="bg1">
                              <a:lumMod val="50000"/>
                            </a:schemeClr>
                          </a:solidFill>
                        </a:rPr>
                        <a:t>Ejemplo</a:t>
                      </a:r>
                      <a:r>
                        <a:rPr lang="es-ES" sz="1400" b="1" baseline="0" dirty="0" smtClean="0">
                          <a:solidFill>
                            <a:schemeClr val="bg1">
                              <a:lumMod val="50000"/>
                            </a:schemeClr>
                          </a:solidFill>
                        </a:rPr>
                        <a:t> de coaching</a:t>
                      </a:r>
                      <a:endParaRPr lang="hr-HR" sz="1400" b="1" dirty="0">
                        <a:solidFill>
                          <a:schemeClr val="bg1">
                            <a:lumMod val="50000"/>
                          </a:schemeClr>
                        </a:solidFill>
                      </a:endParaRPr>
                    </a:p>
                  </a:txBody>
                  <a:tcPr/>
                </a:tc>
                <a:extLst>
                  <a:ext uri="{0D108BD9-81ED-4DB2-BD59-A6C34878D82A}">
                    <a16:rowId xmlns:a16="http://schemas.microsoft.com/office/drawing/2014/main" val="10000"/>
                  </a:ext>
                </a:extLst>
              </a:tr>
              <a:tr h="1164918">
                <a:tc>
                  <a:txBody>
                    <a:bodyPr/>
                    <a:lstStyle/>
                    <a:p>
                      <a:r>
                        <a:rPr lang="en-US" sz="1400" dirty="0" smtClean="0">
                          <a:solidFill>
                            <a:schemeClr val="bg1">
                              <a:lumMod val="50000"/>
                            </a:schemeClr>
                          </a:solidFill>
                        </a:rPr>
                        <a:t>E</a:t>
                      </a:r>
                      <a:r>
                        <a:rPr lang="es-ES" sz="1400" dirty="0" err="1" smtClean="0">
                          <a:solidFill>
                            <a:schemeClr val="bg1">
                              <a:lumMod val="50000"/>
                            </a:schemeClr>
                          </a:solidFill>
                        </a:rPr>
                        <a:t>star</a:t>
                      </a:r>
                      <a:r>
                        <a:rPr lang="es-ES" sz="1400" dirty="0" smtClean="0">
                          <a:solidFill>
                            <a:schemeClr val="bg1">
                              <a:lumMod val="50000"/>
                            </a:schemeClr>
                          </a:solidFill>
                        </a:rPr>
                        <a:t> preparado; planificar cómo abordar un comportamiento inapropiado</a:t>
                      </a:r>
                      <a:endParaRPr lang="hr-HR" sz="1400"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rPr>
                        <a:t>Rogers (1995) </a:t>
                      </a:r>
                    </a:p>
                    <a:p>
                      <a:endParaRPr lang="hr-HR" sz="1400" dirty="0">
                        <a:solidFill>
                          <a:schemeClr val="bg1">
                            <a:lumMod val="50000"/>
                          </a:schemeClr>
                        </a:solidFill>
                      </a:endParaRPr>
                    </a:p>
                  </a:txBody>
                  <a:tcPr/>
                </a:tc>
                <a:tc>
                  <a:txBody>
                    <a:bodyPr/>
                    <a:lstStyle/>
                    <a:p>
                      <a:r>
                        <a:rPr lang="es-ES" sz="1400" dirty="0" smtClean="0">
                          <a:solidFill>
                            <a:schemeClr val="bg1">
                              <a:lumMod val="50000"/>
                            </a:schemeClr>
                          </a:solidFill>
                        </a:rPr>
                        <a:t>El entrenador debe identificar alguna posible conducta inapropiada que pueda ocurrir y diseñar un plan sobre cómo responder al atleta.</a:t>
                      </a:r>
                      <a:endParaRPr lang="hr-HR" sz="1400" dirty="0">
                        <a:solidFill>
                          <a:schemeClr val="bg1">
                            <a:lumMod val="50000"/>
                          </a:schemeClr>
                        </a:solidFill>
                      </a:endParaRPr>
                    </a:p>
                  </a:txBody>
                  <a:tcPr/>
                </a:tc>
                <a:extLst>
                  <a:ext uri="{0D108BD9-81ED-4DB2-BD59-A6C34878D82A}">
                    <a16:rowId xmlns:a16="http://schemas.microsoft.com/office/drawing/2014/main" val="10001"/>
                  </a:ext>
                </a:extLst>
              </a:tr>
              <a:tr h="1568790">
                <a:tc>
                  <a:txBody>
                    <a:bodyPr/>
                    <a:lstStyle/>
                    <a:p>
                      <a:r>
                        <a:rPr lang="es-ES" sz="1400" dirty="0" smtClean="0">
                          <a:solidFill>
                            <a:schemeClr val="bg1">
                              <a:lumMod val="50000"/>
                            </a:schemeClr>
                          </a:solidFill>
                        </a:rPr>
                        <a:t>Usa refuerzos  Palabras sociales  Gestos  Expresiones faciales  Verbal: “bien”, “buen trabajo”  No verbal: sonríe, aplaude, aplaude con el pulgar</a:t>
                      </a:r>
                      <a:endParaRPr lang="hr-HR" sz="1400" dirty="0" smtClean="0">
                        <a:solidFill>
                          <a:schemeClr val="bg1">
                            <a:lumMod val="50000"/>
                          </a:schemeClr>
                        </a:solidFill>
                      </a:endParaRPr>
                    </a:p>
                    <a:p>
                      <a:r>
                        <a:rPr lang="hr-HR" sz="1400" dirty="0" smtClean="0">
                          <a:solidFill>
                            <a:schemeClr val="bg1">
                              <a:lumMod val="50000"/>
                            </a:schemeClr>
                          </a:solidFill>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400" dirty="0" smtClean="0">
                          <a:solidFill>
                            <a:schemeClr val="bg1">
                              <a:lumMod val="50000"/>
                            </a:schemeClr>
                          </a:solidFill>
                        </a:rPr>
                        <a:t>Skinner (2002) </a:t>
                      </a:r>
                    </a:p>
                    <a:p>
                      <a:endParaRPr lang="hr-HR" sz="1400" dirty="0">
                        <a:solidFill>
                          <a:schemeClr val="bg1">
                            <a:lumMod val="50000"/>
                          </a:schemeClr>
                        </a:solidFill>
                      </a:endParaRPr>
                    </a:p>
                  </a:txBody>
                  <a:tcPr/>
                </a:tc>
                <a:tc>
                  <a:txBody>
                    <a:bodyPr/>
                    <a:lstStyle/>
                    <a:p>
                      <a:r>
                        <a:rPr lang="es-ES" sz="1400" dirty="0" smtClean="0">
                          <a:solidFill>
                            <a:schemeClr val="bg1">
                              <a:lumMod val="50000"/>
                            </a:schemeClr>
                          </a:solidFill>
                        </a:rPr>
                        <a:t>El entrenador refuerza los comportamientos positivos dando afirmaciones que incluyen, "bien hecho", aplaudiendo el desempeño del atleta y sonriendo o guiñando un ojo al atleta</a:t>
                      </a:r>
                      <a:endParaRPr lang="hr-HR" sz="1400" dirty="0">
                        <a:solidFill>
                          <a:schemeClr val="bg1">
                            <a:lumMod val="50000"/>
                          </a:schemeClr>
                        </a:solidFill>
                      </a:endParaRPr>
                    </a:p>
                  </a:txBody>
                  <a:tcPr/>
                </a:tc>
                <a:extLst>
                  <a:ext uri="{0D108BD9-81ED-4DB2-BD59-A6C34878D82A}">
                    <a16:rowId xmlns:a16="http://schemas.microsoft.com/office/drawing/2014/main" val="10002"/>
                  </a:ext>
                </a:extLst>
              </a:tr>
            </a:tbl>
          </a:graphicData>
        </a:graphic>
      </p:graphicFrame>
      <p:sp>
        <p:nvSpPr>
          <p:cNvPr id="2" name="Rectángulo 1"/>
          <p:cNvSpPr/>
          <p:nvPr/>
        </p:nvSpPr>
        <p:spPr>
          <a:xfrm>
            <a:off x="683568" y="108114"/>
            <a:ext cx="7740352" cy="523220"/>
          </a:xfrm>
          <a:prstGeom prst="rect">
            <a:avLst/>
          </a:prstGeom>
        </p:spPr>
        <p:txBody>
          <a:bodyPr wrap="square">
            <a:spAutoFit/>
          </a:bodyPr>
          <a:lstStyle/>
          <a:p>
            <a:r>
              <a:rPr lang="es-ES" sz="1400" dirty="0">
                <a:solidFill>
                  <a:schemeClr val="bg1">
                    <a:lumMod val="50000"/>
                  </a:schemeClr>
                </a:solidFill>
                <a:latin typeface="Open Sans"/>
              </a:rPr>
              <a:t>Unidad 4.3. Ejemplos de posibles estrategias de entrenamiento para manejar el comportamiento del atleta</a:t>
            </a:r>
          </a:p>
        </p:txBody>
      </p:sp>
    </p:spTree>
    <p:extLst>
      <p:ext uri="{BB962C8B-B14F-4D97-AF65-F5344CB8AC3E}">
        <p14:creationId xmlns:p14="http://schemas.microsoft.com/office/powerpoint/2010/main" val="136045670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E - Dissemination repor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 - Dissemination report</Template>
  <TotalTime>3664</TotalTime>
  <Words>16370</Words>
  <Application>Microsoft Office PowerPoint</Application>
  <PresentationFormat>On-screen Show (16:9)</PresentationFormat>
  <Paragraphs>913</Paragraphs>
  <Slides>125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125</vt:i4>
      </vt:variant>
    </vt:vector>
  </HeadingPairs>
  <TitlesOfParts>
    <vt:vector size="133" baseType="lpstr">
      <vt:lpstr>Arial</vt:lpstr>
      <vt:lpstr>Arial Narrow</vt:lpstr>
      <vt:lpstr>Calibri</vt:lpstr>
      <vt:lpstr>Courier New</vt:lpstr>
      <vt:lpstr>Open Sans</vt:lpstr>
      <vt:lpstr>Palatino Linotype</vt:lpstr>
      <vt:lpstr>Wingdings</vt:lpstr>
      <vt:lpstr>SAVE - Dissemination report</vt:lpstr>
      <vt:lpstr>I. El reconocimiento de la violencia y la exclusión en el deporte  y sus características psicosociales  </vt:lpstr>
      <vt:lpstr>Contacto</vt:lpstr>
      <vt:lpstr>INTRODUCCIÓN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 DE LA UNIDAD 1</vt:lpstr>
      <vt:lpstr>        Unidad 2. El concepto de respeto y prejuicio después de un episodio violento/exclusivo.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 DE LA UNIDAD 2</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 DE LA UNIDAD 3</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 DE LA UNIDAD 4</vt:lpstr>
      <vt:lpstr>          Unidad 5. Comunicación con la víctima , el agresor y manejo de emociones negativas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DISSEMINATION REPORT</dc:title>
  <dc:creator>Emiliano M</dc:creator>
  <cp:lastModifiedBy>Kreivyte, Rasa</cp:lastModifiedBy>
  <cp:revision>251</cp:revision>
  <dcterms:created xsi:type="dcterms:W3CDTF">2018-09-28T07:52:55Z</dcterms:created>
  <dcterms:modified xsi:type="dcterms:W3CDTF">2020-09-09T07:22:59Z</dcterms:modified>
</cp:coreProperties>
</file>