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89"/>
  </p:notesMasterIdLst>
  <p:handoutMasterIdLst>
    <p:handoutMasterId r:id="rId90"/>
  </p:handoutMasterIdLst>
  <p:sldIdLst>
    <p:sldId id="256" r:id="rId2"/>
    <p:sldId id="261" r:id="rId3"/>
    <p:sldId id="352" r:id="rId4"/>
    <p:sldId id="272" r:id="rId5"/>
    <p:sldId id="347" r:id="rId6"/>
    <p:sldId id="274" r:id="rId7"/>
    <p:sldId id="276" r:id="rId8"/>
    <p:sldId id="293" r:id="rId9"/>
    <p:sldId id="305" r:id="rId10"/>
    <p:sldId id="294" r:id="rId11"/>
    <p:sldId id="302" r:id="rId12"/>
    <p:sldId id="303" r:id="rId13"/>
    <p:sldId id="298" r:id="rId14"/>
    <p:sldId id="301" r:id="rId15"/>
    <p:sldId id="299" r:id="rId16"/>
    <p:sldId id="304" r:id="rId17"/>
    <p:sldId id="296" r:id="rId18"/>
    <p:sldId id="306" r:id="rId19"/>
    <p:sldId id="307" r:id="rId20"/>
    <p:sldId id="364" r:id="rId21"/>
    <p:sldId id="269" r:id="rId22"/>
    <p:sldId id="355" r:id="rId23"/>
    <p:sldId id="348" r:id="rId24"/>
    <p:sldId id="277" r:id="rId25"/>
    <p:sldId id="319" r:id="rId26"/>
    <p:sldId id="278" r:id="rId27"/>
    <p:sldId id="310" r:id="rId28"/>
    <p:sldId id="311" r:id="rId29"/>
    <p:sldId id="320" r:id="rId30"/>
    <p:sldId id="321" r:id="rId31"/>
    <p:sldId id="322" r:id="rId32"/>
    <p:sldId id="365" r:id="rId33"/>
    <p:sldId id="366" r:id="rId34"/>
    <p:sldId id="367" r:id="rId35"/>
    <p:sldId id="368" r:id="rId36"/>
    <p:sldId id="369" r:id="rId37"/>
    <p:sldId id="279" r:id="rId38"/>
    <p:sldId id="356" r:id="rId39"/>
    <p:sldId id="349" r:id="rId40"/>
    <p:sldId id="281" r:id="rId41"/>
    <p:sldId id="282" r:id="rId42"/>
    <p:sldId id="326" r:id="rId43"/>
    <p:sldId id="343" r:id="rId44"/>
    <p:sldId id="345" r:id="rId45"/>
    <p:sldId id="344" r:id="rId46"/>
    <p:sldId id="346" r:id="rId47"/>
    <p:sldId id="323" r:id="rId48"/>
    <p:sldId id="327" r:id="rId49"/>
    <p:sldId id="328" r:id="rId50"/>
    <p:sldId id="324" r:id="rId51"/>
    <p:sldId id="370" r:id="rId52"/>
    <p:sldId id="283" r:id="rId53"/>
    <p:sldId id="357" r:id="rId54"/>
    <p:sldId id="350" r:id="rId55"/>
    <p:sldId id="285" r:id="rId56"/>
    <p:sldId id="286" r:id="rId57"/>
    <p:sldId id="335" r:id="rId58"/>
    <p:sldId id="354" r:id="rId59"/>
    <p:sldId id="372" r:id="rId60"/>
    <p:sldId id="373" r:id="rId61"/>
    <p:sldId id="374" r:id="rId62"/>
    <p:sldId id="375" r:id="rId63"/>
    <p:sldId id="376" r:id="rId64"/>
    <p:sldId id="377" r:id="rId65"/>
    <p:sldId id="378" r:id="rId66"/>
    <p:sldId id="287" r:id="rId67"/>
    <p:sldId id="358" r:id="rId68"/>
    <p:sldId id="351" r:id="rId69"/>
    <p:sldId id="289" r:id="rId70"/>
    <p:sldId id="290" r:id="rId71"/>
    <p:sldId id="336" r:id="rId72"/>
    <p:sldId id="337" r:id="rId73"/>
    <p:sldId id="338" r:id="rId74"/>
    <p:sldId id="339" r:id="rId75"/>
    <p:sldId id="340" r:id="rId76"/>
    <p:sldId id="341" r:id="rId77"/>
    <p:sldId id="379" r:id="rId78"/>
    <p:sldId id="384" r:id="rId79"/>
    <p:sldId id="381" r:id="rId80"/>
    <p:sldId id="291" r:id="rId81"/>
    <p:sldId id="360" r:id="rId82"/>
    <p:sldId id="361" r:id="rId83"/>
    <p:sldId id="362" r:id="rId84"/>
    <p:sldId id="292" r:id="rId85"/>
    <p:sldId id="353" r:id="rId86"/>
    <p:sldId id="359" r:id="rId87"/>
    <p:sldId id="259" r:id="rId88"/>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179"/>
    <a:srgbClr val="00A779"/>
    <a:srgbClr val="009688"/>
    <a:srgbClr val="4879BC"/>
    <a:srgbClr val="6DBB35"/>
    <a:srgbClr val="478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111" d="100"/>
          <a:sy n="111" d="100"/>
        </p:scale>
        <p:origin x="77"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2A8867-C46C-46E8-9752-F6D1214EB87F}" type="datetimeFigureOut">
              <a:rPr lang="it-IT" smtClean="0"/>
              <a:pPr/>
              <a:t>25/04/2020</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6FD82D-950C-4129-8AA8-D8DC359B7258}" type="slidenum">
              <a:rPr lang="it-IT" smtClean="0"/>
              <a:pPr/>
              <a:t>‹#›</a:t>
            </a:fld>
            <a:endParaRPr lang="it-IT" dirty="0"/>
          </a:p>
        </p:txBody>
      </p:sp>
    </p:spTree>
    <p:extLst>
      <p:ext uri="{BB962C8B-B14F-4D97-AF65-F5344CB8AC3E}">
        <p14:creationId xmlns:p14="http://schemas.microsoft.com/office/powerpoint/2010/main" val="3937845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556FD-4957-4388-A532-CA8057D3199A}" type="datetimeFigureOut">
              <a:rPr lang="it-IT" smtClean="0"/>
              <a:pPr/>
              <a:t>25/04/2020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46A19-F8B6-41B5-9063-DC381FDC9023}" type="slidenum">
              <a:rPr lang="it-IT" smtClean="0"/>
              <a:pPr/>
              <a:t>‹#›</a:t>
            </a:fld>
            <a:endParaRPr lang="it-IT"/>
          </a:p>
        </p:txBody>
      </p:sp>
    </p:spTree>
    <p:extLst>
      <p:ext uri="{BB962C8B-B14F-4D97-AF65-F5344CB8AC3E}">
        <p14:creationId xmlns:p14="http://schemas.microsoft.com/office/powerpoint/2010/main" val="3271151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de" noProof="0" dirty="0"/>
          </a:p>
        </p:txBody>
      </p:sp>
      <p:sp>
        <p:nvSpPr>
          <p:cNvPr id="4" name="Segnaposto numero diapositiva 3"/>
          <p:cNvSpPr>
            <a:spLocks noGrp="1"/>
          </p:cNvSpPr>
          <p:nvPr>
            <p:ph type="sldNum" sz="quarter" idx="10"/>
          </p:nvPr>
        </p:nvSpPr>
        <p:spPr/>
        <p:txBody>
          <a:bodyPr/>
          <a:lstStyle/>
          <a:p>
            <a:pPr algn="l" rtl="0"/>
            <a:fld id="{B4D46A19-F8B6-41B5-9063-DC381FDC9023}" type="slidenum">
              <a:rPr/>
              <a:pPr/>
              <a:t>15</a:t>
            </a:fld>
            <a:endParaRPr lang="de"/>
          </a:p>
        </p:txBody>
      </p:sp>
    </p:spTree>
    <p:extLst>
      <p:ext uri="{BB962C8B-B14F-4D97-AF65-F5344CB8AC3E}">
        <p14:creationId xmlns:p14="http://schemas.microsoft.com/office/powerpoint/2010/main" val="3525178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5" name="Title 1"/>
          <p:cNvSpPr>
            <a:spLocks noGrp="1"/>
          </p:cNvSpPr>
          <p:nvPr>
            <p:ph type="ctrTitle"/>
          </p:nvPr>
        </p:nvSpPr>
        <p:spPr>
          <a:xfrm>
            <a:off x="685800" y="3731461"/>
            <a:ext cx="7772400" cy="357065"/>
          </a:xfrm>
        </p:spPr>
        <p:txBody>
          <a:bodyPr anchor="b">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pic>
        <p:nvPicPr>
          <p:cNvPr id="2"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1484" y="28962"/>
            <a:ext cx="3881032" cy="388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609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3638"/>
            <a:ext cx="7772400" cy="432048"/>
          </a:xfrm>
        </p:spPr>
        <p:txBody>
          <a:bodyPr anchor="b">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pic>
        <p:nvPicPr>
          <p:cNvPr id="5"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860396" cy="8603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lvl1pPr>
              <a:defRPr>
                <a:latin typeface="Open Sans" pitchFamily="34" charset="0"/>
                <a:ea typeface="Open Sans" pitchFamily="34" charset="0"/>
                <a:cs typeface="Open Sans" pitchFamily="34" charset="0"/>
              </a:defRPr>
            </a:lvl1pPr>
            <a:lvl2pPr>
              <a:defRPr>
                <a:latin typeface="Open Sans" pitchFamily="34" charset="0"/>
                <a:ea typeface="Open Sans" pitchFamily="34" charset="0"/>
                <a:cs typeface="Open Sans" pitchFamily="34" charset="0"/>
              </a:defRPr>
            </a:lvl2pPr>
            <a:lvl3pPr>
              <a:defRPr>
                <a:latin typeface="Open Sans" pitchFamily="34" charset="0"/>
                <a:ea typeface="Open Sans" pitchFamily="34" charset="0"/>
                <a:cs typeface="Open Sans" pitchFamily="34" charset="0"/>
              </a:defRPr>
            </a:lvl3pPr>
            <a:lvl4pPr>
              <a:defRPr>
                <a:latin typeface="Open Sans" pitchFamily="34" charset="0"/>
                <a:ea typeface="Open Sans" pitchFamily="34" charset="0"/>
                <a:cs typeface="Open Sans" pitchFamily="34" charset="0"/>
              </a:defRPr>
            </a:lvl4pPr>
            <a:lvl5pPr>
              <a:defRPr>
                <a:latin typeface="Open Sans" pitchFamily="34" charset="0"/>
                <a:ea typeface="Open Sans" pitchFamily="34" charset="0"/>
                <a:cs typeface="Open Sans" pitchFamily="34" charset="0"/>
              </a:defRPr>
            </a:lvl5pPr>
            <a:lvl6pPr>
              <a:defRPr/>
            </a:lvl6pPr>
            <a:lvl7pPr>
              <a:defRPr/>
            </a:lvl7pPr>
            <a:lvl8pPr>
              <a:defRPr/>
            </a:lvl8pPr>
            <a:lvl9pPr>
              <a:buFont typeface="Arial" pitchFamily="34" charset="0"/>
              <a:buChar char="•"/>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2500" b="1" kern="1200" dirty="0" smtClean="0">
                <a:solidFill>
                  <a:schemeClr val="bg1">
                    <a:lumMod val="50000"/>
                  </a:schemeClr>
                </a:solidFill>
                <a:effectLst/>
                <a:latin typeface="Open Sans" pitchFamily="34" charset="0"/>
                <a:ea typeface="Open Sans" pitchFamily="34" charset="0"/>
                <a:cs typeface="Open Sans" pitchFamily="34" charset="0"/>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apositiva titolo">
    <p:spTree>
      <p:nvGrpSpPr>
        <p:cNvPr id="1" name=""/>
        <p:cNvGrpSpPr/>
        <p:nvPr/>
      </p:nvGrpSpPr>
      <p:grpSpPr>
        <a:xfrm>
          <a:off x="0" y="0"/>
          <a:ext cx="0" cy="0"/>
          <a:chOff x="0" y="0"/>
          <a:chExt cx="0" cy="0"/>
        </a:xfrm>
      </p:grpSpPr>
      <p:pic>
        <p:nvPicPr>
          <p:cNvPr id="4"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4720" y="872198"/>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2871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9592" y="0"/>
            <a:ext cx="7787208" cy="1200150"/>
          </a:xfrm>
          <a:prstGeom prst="rect">
            <a:avLst/>
          </a:prstGeom>
        </p:spPr>
        <p:txBody>
          <a:bodyPr vert="horz" lIns="91440" tIns="45720" rIns="91440" bIns="45720" rtlCol="0" anchor="b">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99592" y="1200151"/>
            <a:ext cx="7787208" cy="339447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39" r:id="rId2"/>
    <p:sldLayoutId id="2147483740" r:id="rId3"/>
    <p:sldLayoutId id="2147483741" r:id="rId4"/>
    <p:sldLayoutId id="2147483751" r:id="rId5"/>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xStyles>
    <p:titleStyle>
      <a:lvl1pPr algn="ctr" defTabSz="914400" rtl="0" eaLnBrk="1" latinLnBrk="0" hangingPunct="1">
        <a:lnSpc>
          <a:spcPts val="58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lumMod val="50000"/>
              <a:lumOff val="50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portsave.eu/" TargetMode="External"/><Relationship Id="rId2" Type="http://schemas.openxmlformats.org/officeDocument/2006/relationships/hyperlink" Target="mailto:rasa.kreivyte@lsu.l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moodle.sportsave.e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youtube.com/watch?v=8PRuxMprSDQ" TargetMode="External"/><Relationship Id="rId7" Type="http://schemas.openxmlformats.org/officeDocument/2006/relationships/hyperlink" Target="http://www.fscamps.com/blog/dont-get-along-teammat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eb.usafootball.com/blogs/football-parents/post/12486/teach-your-young-athletes-how-to-fight" TargetMode="External"/><Relationship Id="rId5" Type="http://schemas.openxmlformats.org/officeDocument/2006/relationships/hyperlink" Target="http://www.appliedsportpsych.org/resources/resources-for-coaches/coaching-through-conflict-effective-communication-strategies/" TargetMode="External"/><Relationship Id="rId4" Type="http://schemas.openxmlformats.org/officeDocument/2006/relationships/hyperlink" Target="http://blog.steellockersports.com/coachs-corner/playing-peacekeeper-tips-for-resolving-conflict-between-players/"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8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pPr rtl="0"/>
            <a:r>
              <a:rPr lang="de" sz="1800" b="1" i="0" u="none" baseline="0" dirty="0">
                <a:solidFill>
                  <a:schemeClr val="bg1">
                    <a:lumMod val="50000"/>
                  </a:schemeClr>
                </a:solidFill>
              </a:rPr>
              <a:t>V. Vorurteile und Problemlösung bei Gewalt und Ausgrenzung</a:t>
            </a:r>
            <a:endParaRPr lang="de" sz="1800" dirty="0">
              <a:solidFill>
                <a:schemeClr val="bg1">
                  <a:lumMod val="50000"/>
                </a:schemeClr>
              </a:solidFill>
            </a:endParaRPr>
          </a:p>
        </p:txBody>
      </p:sp>
      <p:sp>
        <p:nvSpPr>
          <p:cNvPr id="5" name="Titolo 1">
            <a:extLst>
              <a:ext uri="{FF2B5EF4-FFF2-40B4-BE49-F238E27FC236}">
                <a16:creationId xmlns="" xmlns:a16="http://schemas.microsoft.com/office/drawing/2014/main"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de" sz="1800" b="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785786" y="142858"/>
            <a:ext cx="6400800" cy="609399"/>
          </a:xfrm>
        </p:spPr>
        <p:txBody>
          <a:bodyPr>
            <a:normAutofit/>
          </a:bodyPr>
          <a:lstStyle/>
          <a:p>
            <a:pPr algn="l" rtl="0"/>
            <a:r>
              <a:rPr lang="de" sz="1800" b="1" i="0" u="none" baseline="0">
                <a:solidFill>
                  <a:schemeClr val="bg1">
                    <a:lumMod val="50000"/>
                  </a:schemeClr>
                </a:solidFill>
              </a:rPr>
              <a:t>Abschnitt 1. </a:t>
            </a:r>
            <a:r>
              <a:rPr lang="de" sz="1800" b="0" i="0" u="none" baseline="0">
                <a:solidFill>
                  <a:schemeClr val="bg1">
                    <a:lumMod val="50000"/>
                  </a:schemeClr>
                </a:solidFill>
              </a:rPr>
              <a:t>Vorurteile und Kontakttheorie</a:t>
            </a:r>
            <a:endParaRPr lang="de" sz="180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4214824"/>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428743"/>
            <a:ext cx="7590736" cy="12275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Rettangolo 8"/>
          <p:cNvSpPr/>
          <p:nvPr/>
        </p:nvSpPr>
        <p:spPr>
          <a:xfrm>
            <a:off x="214282" y="857239"/>
            <a:ext cx="8501122" cy="5524589"/>
          </a:xfrm>
          <a:prstGeom prst="rect">
            <a:avLst/>
          </a:prstGeom>
        </p:spPr>
        <p:txBody>
          <a:bodyPr wrap="square">
            <a:spAutoFit/>
          </a:bodyPr>
          <a:lstStyle/>
          <a:p>
            <a:pPr algn="ctr" rtl="0"/>
            <a:r>
              <a:rPr lang="de" b="1" i="0" u="none" baseline="0" dirty="0">
                <a:solidFill>
                  <a:schemeClr val="bg1">
                    <a:lumMod val="50000"/>
                  </a:schemeClr>
                </a:solidFill>
                <a:latin typeface="Open Sans"/>
              </a:rPr>
              <a:t>Haupttheorien zu Vorurteilen</a:t>
            </a:r>
          </a:p>
          <a:p>
            <a:pPr algn="ctr" rtl="0"/>
            <a:endParaRPr lang="de" b="1" dirty="0">
              <a:solidFill>
                <a:schemeClr val="bg1">
                  <a:lumMod val="50000"/>
                </a:schemeClr>
              </a:solidFill>
              <a:latin typeface="Open Sans"/>
            </a:endParaRPr>
          </a:p>
          <a:p>
            <a:pPr marL="342900" indent="-342900" algn="just" rtl="0">
              <a:buAutoNum type="arabicPeriod" startAt="2"/>
            </a:pPr>
            <a:r>
              <a:rPr lang="de" b="1" i="0" u="none" baseline="0" dirty="0">
                <a:solidFill>
                  <a:schemeClr val="bg1">
                    <a:lumMod val="50000"/>
                  </a:schemeClr>
                </a:solidFill>
                <a:latin typeface="Open Sans"/>
              </a:rPr>
              <a:t>Theorie der sozialen Identität (Tajfel &amp; Turner, 1986)</a:t>
            </a:r>
          </a:p>
          <a:p>
            <a:pPr marL="342900" indent="-342900" algn="just" rtl="0"/>
            <a:endParaRPr lang="de" b="1" dirty="0">
              <a:solidFill>
                <a:schemeClr val="bg1">
                  <a:lumMod val="50000"/>
                </a:schemeClr>
              </a:solidFill>
              <a:latin typeface="Open Sans"/>
            </a:endParaRPr>
          </a:p>
          <a:p>
            <a:pPr marL="342900" indent="-342900" algn="just" rtl="0"/>
            <a:r>
              <a:rPr lang="de" sz="1700" b="0" i="0" u="none" baseline="0" dirty="0">
                <a:solidFill>
                  <a:schemeClr val="bg1">
                    <a:lumMod val="50000"/>
                  </a:schemeClr>
                </a:solidFill>
                <a:latin typeface="Open Sans"/>
              </a:rPr>
              <a:t>	Immer wenn wir über uns selbst als Mitglieder einer Gruppe nachdenken, beziehen wir uns auf unsere</a:t>
            </a:r>
            <a:r>
              <a:rPr lang="de" sz="1700" b="0" i="0" u="none" dirty="0">
                <a:solidFill>
                  <a:schemeClr val="bg1">
                    <a:lumMod val="50000"/>
                  </a:schemeClr>
                </a:solidFill>
                <a:latin typeface="Open Sans"/>
              </a:rPr>
              <a:t> </a:t>
            </a:r>
            <a:r>
              <a:rPr lang="de" sz="1700" b="0" i="0" u="none" baseline="0" dirty="0">
                <a:solidFill>
                  <a:schemeClr val="bg1">
                    <a:lumMod val="50000"/>
                  </a:schemeClr>
                </a:solidFill>
                <a:latin typeface="Open Sans"/>
              </a:rPr>
              <a:t>soziale Identität. Soziale Identität kann nach drei</a:t>
            </a:r>
          </a:p>
          <a:p>
            <a:pPr marL="342900" indent="-342900" algn="just" rtl="0"/>
            <a:r>
              <a:rPr lang="de" sz="1700" b="0" i="0" u="none" baseline="0" dirty="0">
                <a:solidFill>
                  <a:schemeClr val="bg1">
                    <a:lumMod val="50000"/>
                  </a:schemeClr>
                </a:solidFill>
                <a:latin typeface="Open Sans"/>
              </a:rPr>
              <a:t>	Eigenschaften unterschieden werden: </a:t>
            </a:r>
          </a:p>
          <a:p>
            <a:pPr marL="342900" indent="-342900" algn="just" rtl="0">
              <a:buFont typeface="Arial" pitchFamily="34" charset="0"/>
              <a:buChar char="•"/>
            </a:pPr>
            <a:r>
              <a:rPr lang="de" sz="1700" dirty="0">
                <a:solidFill>
                  <a:schemeClr val="bg1">
                    <a:lumMod val="50000"/>
                  </a:schemeClr>
                </a:solidFill>
                <a:latin typeface="Open Sans"/>
              </a:rPr>
              <a:t>d</a:t>
            </a:r>
            <a:r>
              <a:rPr lang="de" sz="1700" b="0" i="0" u="none" baseline="0" dirty="0">
                <a:solidFill>
                  <a:schemeClr val="bg1">
                    <a:lumMod val="50000"/>
                  </a:schemeClr>
                </a:solidFill>
                <a:latin typeface="Open Sans"/>
              </a:rPr>
              <a:t>ie Dinge, die wir über unsere soziale Gruppe wissen;</a:t>
            </a:r>
          </a:p>
          <a:p>
            <a:pPr marL="342900" indent="-342900" algn="just" rtl="0">
              <a:buFont typeface="Arial" pitchFamily="34" charset="0"/>
              <a:buChar char="•"/>
            </a:pPr>
            <a:r>
              <a:rPr lang="de" sz="1700" dirty="0">
                <a:solidFill>
                  <a:schemeClr val="bg1">
                    <a:lumMod val="50000"/>
                  </a:schemeClr>
                </a:solidFill>
                <a:latin typeface="Open Sans"/>
              </a:rPr>
              <a:t>d</a:t>
            </a:r>
            <a:r>
              <a:rPr lang="de" sz="1700" b="0" i="0" u="none" baseline="0" dirty="0">
                <a:solidFill>
                  <a:schemeClr val="bg1">
                    <a:lumMod val="50000"/>
                  </a:schemeClr>
                </a:solidFill>
                <a:latin typeface="Open Sans"/>
              </a:rPr>
              <a:t>ie emotionale Bindung zu unserer Gruppe;</a:t>
            </a:r>
          </a:p>
          <a:p>
            <a:pPr marL="342900" indent="-342900" algn="just" rtl="0">
              <a:buFont typeface="Arial" pitchFamily="34" charset="0"/>
              <a:buChar char="•"/>
            </a:pPr>
            <a:r>
              <a:rPr lang="de" sz="1700" dirty="0">
                <a:solidFill>
                  <a:schemeClr val="bg1">
                    <a:lumMod val="50000"/>
                  </a:schemeClr>
                </a:solidFill>
                <a:latin typeface="Open Sans"/>
              </a:rPr>
              <a:t>d</a:t>
            </a:r>
            <a:r>
              <a:rPr lang="de" sz="1700" b="0" i="0" u="none" baseline="0" dirty="0">
                <a:solidFill>
                  <a:schemeClr val="bg1">
                    <a:lumMod val="50000"/>
                  </a:schemeClr>
                </a:solidFill>
                <a:latin typeface="Open Sans"/>
              </a:rPr>
              <a:t>ie allgemeine Bewertung, die wir über uns selbst haben und von dieser Gruppe ausgeht (z. B. Gefühl von Stolz, sozialer Status etc.).</a:t>
            </a:r>
          </a:p>
          <a:p>
            <a:pPr marL="342900" indent="-342900" algn="just" rtl="0">
              <a:buFont typeface="Arial" pitchFamily="34" charset="0"/>
              <a:buChar char="•"/>
            </a:pPr>
            <a:endParaRPr lang="de" dirty="0"/>
          </a:p>
          <a:p>
            <a:pPr marL="342900" indent="-342900" algn="just" rtl="0">
              <a:buFont typeface="Arial" pitchFamily="34" charset="0"/>
              <a:buChar char="•"/>
            </a:pPr>
            <a:endParaRPr lang="de" dirty="0"/>
          </a:p>
          <a:p>
            <a:pPr marL="342900" indent="-342900" algn="just" rtl="0">
              <a:buFont typeface="Arial" pitchFamily="34" charset="0"/>
              <a:buChar char="•"/>
            </a:pPr>
            <a:endParaRPr lang="de" dirty="0"/>
          </a:p>
          <a:p>
            <a:pPr marL="342900" indent="-342900" algn="just" rtl="0"/>
            <a:endParaRPr lang="de" dirty="0"/>
          </a:p>
          <a:p>
            <a:pPr marL="342900" indent="-342900" algn="just" rtl="0"/>
            <a:endParaRPr lang="de" dirty="0"/>
          </a:p>
          <a:p>
            <a:pPr marL="342900" indent="-342900" algn="just" rtl="0"/>
            <a:endParaRPr lang="de" dirty="0"/>
          </a:p>
          <a:p>
            <a:pPr marL="342900" indent="-342900" algn="just" rtl="0"/>
            <a:endParaRPr lang="de" b="1" dirty="0"/>
          </a:p>
          <a:p>
            <a:pPr algn="ctr" rtl="0"/>
            <a:endParaRPr lang="de" b="1" dirty="0"/>
          </a:p>
          <a:p>
            <a:pPr marL="342900" indent="-342900" algn="ctr" rtl="0"/>
            <a:endParaRPr lang="de" b="1" dirty="0"/>
          </a:p>
        </p:txBody>
      </p:sp>
      <p:sp>
        <p:nvSpPr>
          <p:cNvPr id="24578" name="AutoShape 2"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
          </a:p>
        </p:txBody>
      </p:sp>
      <p:sp>
        <p:nvSpPr>
          <p:cNvPr id="24580" name="AutoShape 4"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
          </a:p>
        </p:txBody>
      </p:sp>
      <p:sp>
        <p:nvSpPr>
          <p:cNvPr id="24582" name="AutoShape 6"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
          </a:p>
        </p:txBody>
      </p:sp>
      <p:pic>
        <p:nvPicPr>
          <p:cNvPr id="24583" name="Picture 7" descr="C:\Users\ambra\Desktop\download.jpg"/>
          <p:cNvPicPr>
            <a:picLocks noChangeAspect="1" noChangeArrowheads="1"/>
          </p:cNvPicPr>
          <p:nvPr/>
        </p:nvPicPr>
        <p:blipFill>
          <a:blip r:embed="rId3"/>
          <a:srcRect/>
          <a:stretch>
            <a:fillRect/>
          </a:stretch>
        </p:blipFill>
        <p:spPr bwMode="auto">
          <a:xfrm>
            <a:off x="6572264" y="785800"/>
            <a:ext cx="2000264" cy="1120149"/>
          </a:xfrm>
          <a:prstGeom prst="rect">
            <a:avLst/>
          </a:prstGeom>
          <a:noFill/>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714348" y="142858"/>
            <a:ext cx="6400800" cy="428628"/>
          </a:xfrm>
        </p:spPr>
        <p:txBody>
          <a:bodyPr>
            <a:normAutofit/>
          </a:bodyPr>
          <a:lstStyle/>
          <a:p>
            <a:pPr algn="l" rtl="0"/>
            <a:r>
              <a:rPr lang="de" sz="1800" b="1" i="0" u="none" baseline="0">
                <a:solidFill>
                  <a:schemeClr val="bg1">
                    <a:lumMod val="50000"/>
                  </a:schemeClr>
                </a:solidFill>
              </a:rPr>
              <a:t>Abschnitt 1. </a:t>
            </a:r>
            <a:r>
              <a:rPr lang="de" sz="1800" b="0" i="0" u="none" baseline="0">
                <a:solidFill>
                  <a:schemeClr val="bg1">
                    <a:lumMod val="50000"/>
                  </a:schemeClr>
                </a:solidFill>
              </a:rPr>
              <a:t>Vorurteile und Kontakttheorie</a:t>
            </a:r>
            <a:endParaRPr lang="de" sz="180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4214824"/>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428743"/>
            <a:ext cx="7590736" cy="12275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Rettangolo 8"/>
          <p:cNvSpPr/>
          <p:nvPr/>
        </p:nvSpPr>
        <p:spPr>
          <a:xfrm>
            <a:off x="214282" y="857238"/>
            <a:ext cx="8501122" cy="4801314"/>
          </a:xfrm>
          <a:prstGeom prst="rect">
            <a:avLst/>
          </a:prstGeom>
        </p:spPr>
        <p:txBody>
          <a:bodyPr wrap="square">
            <a:spAutoFit/>
          </a:bodyPr>
          <a:lstStyle/>
          <a:p>
            <a:pPr algn="ctr" rtl="0"/>
            <a:r>
              <a:rPr lang="de" b="1" i="0" u="none" baseline="0" dirty="0">
                <a:solidFill>
                  <a:schemeClr val="bg1">
                    <a:lumMod val="50000"/>
                  </a:schemeClr>
                </a:solidFill>
                <a:latin typeface="Open Sans"/>
              </a:rPr>
              <a:t>Haupttheorien zu Vorurteilen</a:t>
            </a:r>
          </a:p>
          <a:p>
            <a:pPr algn="ctr" rtl="0"/>
            <a:endParaRPr lang="de" b="1" dirty="0">
              <a:solidFill>
                <a:schemeClr val="bg1">
                  <a:lumMod val="50000"/>
                </a:schemeClr>
              </a:solidFill>
              <a:latin typeface="Open Sans"/>
            </a:endParaRPr>
          </a:p>
          <a:p>
            <a:pPr marL="342900" indent="-342900" algn="just" rtl="0">
              <a:buAutoNum type="arabicPeriod" startAt="2"/>
            </a:pPr>
            <a:r>
              <a:rPr lang="de" b="1" i="0" u="none" baseline="0" dirty="0">
                <a:solidFill>
                  <a:schemeClr val="bg1">
                    <a:lumMod val="50000"/>
                  </a:schemeClr>
                </a:solidFill>
                <a:latin typeface="Open Sans"/>
              </a:rPr>
              <a:t>Theorie der sozialen Identität (Tajfel &amp; Turner, 1986)</a:t>
            </a:r>
          </a:p>
          <a:p>
            <a:pPr marL="342900" indent="-342900" algn="ctr" rtl="0"/>
            <a:endParaRPr lang="de" b="1" dirty="0">
              <a:solidFill>
                <a:schemeClr val="bg1">
                  <a:lumMod val="50000"/>
                </a:schemeClr>
              </a:solidFill>
              <a:latin typeface="Open Sans"/>
            </a:endParaRPr>
          </a:p>
          <a:p>
            <a:pPr marL="342900" indent="-342900" algn="ctr" rtl="0"/>
            <a:r>
              <a:rPr lang="de" b="1" i="0" u="none" baseline="0" dirty="0">
                <a:solidFill>
                  <a:schemeClr val="bg1">
                    <a:lumMod val="50000"/>
                  </a:schemeClr>
                </a:solidFill>
                <a:latin typeface="Open Sans"/>
              </a:rPr>
              <a:t>Die Informationen, die wir über unsere Gruppe haben, kommt von den Bewertungen, die es zulassen, uns selbst innerhalb der Gruppe (Eigengruppe) einzureihen und uns von der externen Gruppe (Fremdgruppe) abzuheben.</a:t>
            </a:r>
          </a:p>
          <a:p>
            <a:pPr marL="342900" indent="-342900" algn="just" rtl="0"/>
            <a:r>
              <a:rPr lang="de" b="0" i="0" u="none" baseline="0" dirty="0">
                <a:solidFill>
                  <a:schemeClr val="bg1">
                    <a:lumMod val="50000"/>
                  </a:schemeClr>
                </a:solidFill>
                <a:latin typeface="Open Sans"/>
              </a:rPr>
              <a:t> </a:t>
            </a:r>
          </a:p>
          <a:p>
            <a:pPr marL="342900" indent="-342900" algn="just" rtl="0"/>
            <a:endParaRPr lang="de" dirty="0">
              <a:latin typeface="Open Sans"/>
            </a:endParaRPr>
          </a:p>
          <a:p>
            <a:pPr marL="342900" indent="-342900" algn="just" rtl="0">
              <a:buFont typeface="Arial" pitchFamily="34" charset="0"/>
              <a:buChar char="•"/>
            </a:pPr>
            <a:endParaRPr lang="de" dirty="0">
              <a:latin typeface="Open Sans"/>
            </a:endParaRPr>
          </a:p>
          <a:p>
            <a:pPr marL="342900" indent="-342900" algn="just" rtl="0"/>
            <a:endParaRPr lang="de" dirty="0"/>
          </a:p>
          <a:p>
            <a:pPr marL="342900" indent="-342900" algn="just" rtl="0"/>
            <a:endParaRPr lang="de" dirty="0"/>
          </a:p>
          <a:p>
            <a:pPr marL="342900" indent="-342900" algn="just" rtl="0"/>
            <a:endParaRPr lang="de" dirty="0"/>
          </a:p>
          <a:p>
            <a:pPr marL="342900" indent="-342900" algn="just" rtl="0"/>
            <a:endParaRPr lang="de" b="1" dirty="0"/>
          </a:p>
          <a:p>
            <a:pPr algn="ctr" rtl="0"/>
            <a:endParaRPr lang="de" b="1" dirty="0"/>
          </a:p>
          <a:p>
            <a:pPr marL="342900" indent="-342900" algn="ctr" rtl="0"/>
            <a:endParaRPr lang="de" b="1" dirty="0"/>
          </a:p>
        </p:txBody>
      </p:sp>
      <p:sp>
        <p:nvSpPr>
          <p:cNvPr id="24578" name="AutoShape 2"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
          </a:p>
        </p:txBody>
      </p:sp>
      <p:sp>
        <p:nvSpPr>
          <p:cNvPr id="24580" name="AutoShape 4"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
          </a:p>
        </p:txBody>
      </p:sp>
      <p:sp>
        <p:nvSpPr>
          <p:cNvPr id="24582" name="AutoShape 6"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
          </a:p>
        </p:txBody>
      </p:sp>
      <p:pic>
        <p:nvPicPr>
          <p:cNvPr id="10" name="Picture 2" descr="Risultati immagini per social identity theory"/>
          <p:cNvPicPr>
            <a:picLocks noChangeAspect="1" noChangeArrowheads="1"/>
          </p:cNvPicPr>
          <p:nvPr/>
        </p:nvPicPr>
        <p:blipFill>
          <a:blip r:embed="rId3" cstate="print"/>
          <a:srcRect/>
          <a:stretch>
            <a:fillRect/>
          </a:stretch>
        </p:blipFill>
        <p:spPr bwMode="auto">
          <a:xfrm>
            <a:off x="3571868" y="3214692"/>
            <a:ext cx="1524010" cy="857256"/>
          </a:xfrm>
          <a:prstGeom prst="rect">
            <a:avLst/>
          </a:prstGeom>
          <a:noFill/>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4214824"/>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428743"/>
            <a:ext cx="7590736" cy="12275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Rettangolo 8"/>
          <p:cNvSpPr/>
          <p:nvPr/>
        </p:nvSpPr>
        <p:spPr>
          <a:xfrm>
            <a:off x="214282" y="857238"/>
            <a:ext cx="8501122" cy="2308324"/>
          </a:xfrm>
          <a:prstGeom prst="rect">
            <a:avLst/>
          </a:prstGeom>
        </p:spPr>
        <p:txBody>
          <a:bodyPr wrap="square">
            <a:spAutoFit/>
          </a:bodyPr>
          <a:lstStyle/>
          <a:p>
            <a:pPr marL="342900" indent="-342900" algn="just" rtl="0">
              <a:buFont typeface="Arial" pitchFamily="34" charset="0"/>
              <a:buChar char="•"/>
            </a:pPr>
            <a:endParaRPr lang="de" dirty="0"/>
          </a:p>
          <a:p>
            <a:pPr marL="342900" indent="-342900" algn="just" rtl="0">
              <a:buFont typeface="Arial" pitchFamily="34" charset="0"/>
              <a:buChar char="•"/>
            </a:pPr>
            <a:endParaRPr lang="de" dirty="0"/>
          </a:p>
          <a:p>
            <a:pPr marL="342900" indent="-342900" algn="just" rtl="0"/>
            <a:endParaRPr lang="de" dirty="0"/>
          </a:p>
          <a:p>
            <a:pPr marL="342900" indent="-342900" algn="just" rtl="0"/>
            <a:endParaRPr lang="de" dirty="0"/>
          </a:p>
          <a:p>
            <a:pPr marL="342900" indent="-342900" algn="just" rtl="0"/>
            <a:endParaRPr lang="de" dirty="0"/>
          </a:p>
          <a:p>
            <a:pPr marL="342900" indent="-342900" algn="just" rtl="0"/>
            <a:endParaRPr lang="de" b="1" dirty="0"/>
          </a:p>
          <a:p>
            <a:pPr algn="ctr" rtl="0"/>
            <a:endParaRPr lang="de" b="1" dirty="0"/>
          </a:p>
          <a:p>
            <a:pPr marL="342900" indent="-342900" algn="ctr" rtl="0"/>
            <a:endParaRPr lang="de" b="1" dirty="0"/>
          </a:p>
        </p:txBody>
      </p:sp>
      <p:sp>
        <p:nvSpPr>
          <p:cNvPr id="24578" name="AutoShape 2"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
          </a:p>
        </p:txBody>
      </p:sp>
      <p:sp>
        <p:nvSpPr>
          <p:cNvPr id="24580" name="AutoShape 4"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
          </a:p>
        </p:txBody>
      </p:sp>
      <p:sp>
        <p:nvSpPr>
          <p:cNvPr id="24582" name="AutoShape 6" descr="Risultati immagini per social identity the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
          </a:p>
        </p:txBody>
      </p:sp>
      <p:sp>
        <p:nvSpPr>
          <p:cNvPr id="10" name="CasellaDiTesto 9"/>
          <p:cNvSpPr txBox="1"/>
          <p:nvPr/>
        </p:nvSpPr>
        <p:spPr>
          <a:xfrm>
            <a:off x="214282" y="1643056"/>
            <a:ext cx="8643998" cy="2585323"/>
          </a:xfrm>
          <a:prstGeom prst="rect">
            <a:avLst/>
          </a:prstGeom>
          <a:noFill/>
        </p:spPr>
        <p:txBody>
          <a:bodyPr wrap="square" rtlCol="0">
            <a:spAutoFit/>
          </a:bodyPr>
          <a:lstStyle/>
          <a:p>
            <a:pPr algn="l" rtl="0"/>
            <a:r>
              <a:rPr lang="de" b="0" i="0" u="none" baseline="0" dirty="0">
                <a:solidFill>
                  <a:schemeClr val="bg1">
                    <a:lumMod val="50000"/>
                  </a:schemeClr>
                </a:solidFill>
                <a:latin typeface="Open Sans"/>
              </a:rPr>
              <a:t>Wenn wir uns mit einer Gruppe identifizieren (unsere Gruppe = Eigengruppe), dann sehen wir uns vielmehr als austauschbares Mitglied der Gruppe und nicht so sehr als einzigartige Personen. Das ist ein normaler Prozess (=Depersonalisation), der nicht negativ ist, denn wir verlagern unsere Identität von der persönlichen Identität auf die soziale Identität. </a:t>
            </a:r>
            <a:endParaRPr lang="de" dirty="0">
              <a:solidFill>
                <a:schemeClr val="bg1">
                  <a:lumMod val="50000"/>
                </a:schemeClr>
              </a:solidFill>
              <a:latin typeface="Open Sans"/>
            </a:endParaRPr>
          </a:p>
          <a:p>
            <a:pPr algn="l" rtl="0"/>
            <a:r>
              <a:rPr lang="de" b="0" i="0" u="none" baseline="0" dirty="0">
                <a:solidFill>
                  <a:schemeClr val="bg1">
                    <a:lumMod val="50000"/>
                  </a:schemeClr>
                </a:solidFill>
                <a:latin typeface="Open Sans"/>
              </a:rPr>
              <a:t>Menschen, die nicht Teil unsere sozialen Gruppee sind, werden als „die anderen“ (=Fremdgruppe) wahrgenommen und das könnte zu </a:t>
            </a:r>
            <a:r>
              <a:rPr lang="de" b="0" i="0" u="sng" baseline="0" dirty="0">
                <a:solidFill>
                  <a:schemeClr val="bg1">
                    <a:lumMod val="50000"/>
                  </a:schemeClr>
                </a:solidFill>
                <a:latin typeface="Open Sans"/>
              </a:rPr>
              <a:t>übersimplifizierten Urteilen führen, die ohne ausreichende Informationen (=Vorurteile)</a:t>
            </a:r>
            <a:r>
              <a:rPr lang="de" b="0" i="0" baseline="0" dirty="0">
                <a:solidFill>
                  <a:schemeClr val="bg1">
                    <a:lumMod val="50000"/>
                  </a:schemeClr>
                </a:solidFill>
                <a:latin typeface="Open Sans"/>
              </a:rPr>
              <a:t> </a:t>
            </a:r>
            <a:r>
              <a:rPr lang="de" b="0" i="0" u="none" baseline="0" dirty="0">
                <a:solidFill>
                  <a:schemeClr val="bg1">
                    <a:lumMod val="50000"/>
                  </a:schemeClr>
                </a:solidFill>
                <a:latin typeface="Open Sans"/>
              </a:rPr>
              <a:t>über sie, geäußert werden. </a:t>
            </a:r>
            <a:endParaRPr lang="de" dirty="0">
              <a:solidFill>
                <a:schemeClr val="bg1">
                  <a:lumMod val="50000"/>
                </a:schemeClr>
              </a:solidFill>
              <a:latin typeface="Open Sans"/>
            </a:endParaRPr>
          </a:p>
        </p:txBody>
      </p:sp>
      <p:sp>
        <p:nvSpPr>
          <p:cNvPr id="12" name="Rettangolo 11"/>
          <p:cNvSpPr/>
          <p:nvPr/>
        </p:nvSpPr>
        <p:spPr>
          <a:xfrm>
            <a:off x="3500430" y="1142990"/>
            <a:ext cx="2217274" cy="369332"/>
          </a:xfrm>
          <a:prstGeom prst="rect">
            <a:avLst/>
          </a:prstGeom>
        </p:spPr>
        <p:txBody>
          <a:bodyPr wrap="none">
            <a:spAutoFit/>
          </a:bodyPr>
          <a:lstStyle/>
          <a:p>
            <a:pPr marL="342900" indent="-342900" algn="just" rtl="0"/>
            <a:r>
              <a:rPr lang="de" b="1" i="0" u="none" baseline="0">
                <a:solidFill>
                  <a:schemeClr val="bg1">
                    <a:lumMod val="50000"/>
                  </a:schemeClr>
                </a:solidFill>
                <a:latin typeface="Open Sans"/>
              </a:rPr>
              <a:t>Eigengruppe/Fremdgruppe</a:t>
            </a:r>
            <a:r>
              <a:rPr lang="de" b="0" i="0" u="none" baseline="0">
                <a:solidFill>
                  <a:schemeClr val="bg1">
                    <a:lumMod val="50000"/>
                  </a:schemeClr>
                </a:solidFill>
              </a:rPr>
              <a:t> </a:t>
            </a:r>
          </a:p>
        </p:txBody>
      </p:sp>
      <p:pic>
        <p:nvPicPr>
          <p:cNvPr id="55300" name="Picture 4" descr="Risultati immagini per intergroup relations"/>
          <p:cNvPicPr>
            <a:picLocks noChangeAspect="1" noChangeArrowheads="1"/>
          </p:cNvPicPr>
          <p:nvPr/>
        </p:nvPicPr>
        <p:blipFill>
          <a:blip r:embed="rId3"/>
          <a:srcRect/>
          <a:stretch>
            <a:fillRect/>
          </a:stretch>
        </p:blipFill>
        <p:spPr bwMode="auto">
          <a:xfrm>
            <a:off x="1071538" y="357172"/>
            <a:ext cx="1428760" cy="1428760"/>
          </a:xfrm>
          <a:prstGeom prst="rect">
            <a:avLst/>
          </a:prstGeom>
          <a:noFill/>
        </p:spPr>
      </p:pic>
      <p:sp>
        <p:nvSpPr>
          <p:cNvPr id="14" name="Subtitle 3">
            <a:extLst>
              <a:ext uri="{FF2B5EF4-FFF2-40B4-BE49-F238E27FC236}">
                <a16:creationId xmlns="" xmlns:a16="http://schemas.microsoft.com/office/drawing/2014/main" id="{2AB5D1A3-B1E7-4421-B55E-5DBB46C18533}"/>
              </a:ext>
            </a:extLst>
          </p:cNvPr>
          <p:cNvSpPr txBox="1">
            <a:spLocks/>
          </p:cNvSpPr>
          <p:nvPr/>
        </p:nvSpPr>
        <p:spPr>
          <a:xfrm>
            <a:off x="642910" y="142858"/>
            <a:ext cx="6400800" cy="609399"/>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1.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Vorurteile und Kontakttheorie</a:t>
            </a:r>
            <a:endParaRPr kumimoji="0" lang="de" sz="1800" i="0" u="none" strike="noStrike" kern="1200" cap="none" spc="0" normalizeH="0" baseline="0" noProof="0" dirty="0">
              <a:ln>
                <a:noFill/>
              </a:ln>
              <a:solidFill>
                <a:schemeClr val="tx1">
                  <a:tint val="7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714363"/>
            <a:ext cx="7447860" cy="19418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Rettangolo 8"/>
          <p:cNvSpPr/>
          <p:nvPr/>
        </p:nvSpPr>
        <p:spPr>
          <a:xfrm>
            <a:off x="285720" y="928676"/>
            <a:ext cx="8072494" cy="5632311"/>
          </a:xfrm>
          <a:prstGeom prst="rect">
            <a:avLst/>
          </a:prstGeom>
        </p:spPr>
        <p:txBody>
          <a:bodyPr wrap="square">
            <a:spAutoFit/>
          </a:bodyPr>
          <a:lstStyle/>
          <a:p>
            <a:pPr algn="ctr" rtl="0"/>
            <a:r>
              <a:rPr lang="de" b="1" i="0" u="none" baseline="0" dirty="0">
                <a:solidFill>
                  <a:schemeClr val="bg1">
                    <a:lumMod val="50000"/>
                  </a:schemeClr>
                </a:solidFill>
                <a:latin typeface="Open Sans"/>
              </a:rPr>
              <a:t>Haupttheorien zu Vorurteilen</a:t>
            </a:r>
          </a:p>
          <a:p>
            <a:pPr algn="ctr" rtl="0"/>
            <a:endParaRPr lang="de" b="1" dirty="0">
              <a:solidFill>
                <a:schemeClr val="bg1">
                  <a:lumMod val="50000"/>
                </a:schemeClr>
              </a:solidFill>
              <a:latin typeface="Open Sans"/>
            </a:endParaRPr>
          </a:p>
          <a:p>
            <a:pPr marL="342900" indent="-342900" algn="just" rtl="0">
              <a:buAutoNum type="arabicPeriod" startAt="3"/>
            </a:pPr>
            <a:r>
              <a:rPr lang="de" b="1" i="0" u="none" baseline="0" dirty="0">
                <a:solidFill>
                  <a:schemeClr val="bg1">
                    <a:lumMod val="50000"/>
                  </a:schemeClr>
                </a:solidFill>
                <a:latin typeface="Open Sans"/>
              </a:rPr>
              <a:t>Zwei-Faktoren-Theorien zu Vorurteilen</a:t>
            </a:r>
          </a:p>
          <a:p>
            <a:pPr marL="342900" indent="-342900" algn="just" rtl="0"/>
            <a:endParaRPr lang="de" b="1" dirty="0">
              <a:solidFill>
                <a:schemeClr val="bg1">
                  <a:lumMod val="50000"/>
                </a:schemeClr>
              </a:solidFill>
              <a:latin typeface="Open Sans"/>
            </a:endParaRPr>
          </a:p>
          <a:p>
            <a:pPr marL="342900" indent="-342900" algn="just" rtl="0"/>
            <a:r>
              <a:rPr lang="de" b="0" i="0" u="none" baseline="0" dirty="0">
                <a:solidFill>
                  <a:schemeClr val="bg1">
                    <a:lumMod val="50000"/>
                  </a:schemeClr>
                </a:solidFill>
                <a:latin typeface="Open Sans"/>
              </a:rPr>
              <a:t>	Diese Theorien gehen davon aus, dass ein aus Vorurteil(en) deriviertes</a:t>
            </a:r>
            <a:r>
              <a:rPr lang="de" b="0" i="0" u="none" dirty="0">
                <a:solidFill>
                  <a:schemeClr val="bg1">
                    <a:lumMod val="50000"/>
                  </a:schemeClr>
                </a:solidFill>
                <a:latin typeface="Open Sans"/>
              </a:rPr>
              <a:t> </a:t>
            </a:r>
            <a:r>
              <a:rPr lang="de" b="0" i="0" u="none" baseline="0" dirty="0">
                <a:solidFill>
                  <a:schemeClr val="bg1">
                    <a:lumMod val="50000"/>
                  </a:schemeClr>
                </a:solidFill>
                <a:latin typeface="Open Sans"/>
              </a:rPr>
              <a:t>Verhalten aus zwei</a:t>
            </a:r>
            <a:r>
              <a:rPr lang="de" b="0" i="0" u="none" dirty="0">
                <a:solidFill>
                  <a:schemeClr val="bg1">
                    <a:lumMod val="50000"/>
                  </a:schemeClr>
                </a:solidFill>
                <a:latin typeface="Open Sans"/>
              </a:rPr>
              <a:t> </a:t>
            </a:r>
            <a:r>
              <a:rPr lang="de" b="0" i="0" u="none" baseline="0" dirty="0">
                <a:solidFill>
                  <a:schemeClr val="bg1">
                    <a:lumMod val="50000"/>
                  </a:schemeClr>
                </a:solidFill>
                <a:latin typeface="Open Sans"/>
              </a:rPr>
              <a:t>Komponenten besteht; diese sind das </a:t>
            </a:r>
            <a:r>
              <a:rPr lang="de" b="1" i="0" u="none" baseline="0" dirty="0">
                <a:solidFill>
                  <a:schemeClr val="bg1">
                    <a:lumMod val="50000"/>
                  </a:schemeClr>
                </a:solidFill>
                <a:latin typeface="Open Sans"/>
              </a:rPr>
              <a:t>Vorurteil selbst </a:t>
            </a:r>
            <a:r>
              <a:rPr lang="de" b="0" i="0" u="none" baseline="0" dirty="0">
                <a:solidFill>
                  <a:schemeClr val="bg1">
                    <a:lumMod val="50000"/>
                  </a:schemeClr>
                </a:solidFill>
                <a:latin typeface="Open Sans"/>
              </a:rPr>
              <a:t>und die </a:t>
            </a:r>
            <a:r>
              <a:rPr lang="de" b="1" i="0" u="none" baseline="0" dirty="0">
                <a:solidFill>
                  <a:schemeClr val="bg1">
                    <a:lumMod val="50000"/>
                  </a:schemeClr>
                </a:solidFill>
                <a:latin typeface="Open Sans"/>
              </a:rPr>
              <a:t>Motivation</a:t>
            </a:r>
            <a:r>
              <a:rPr lang="de" b="0" i="0" u="none" baseline="0" dirty="0">
                <a:solidFill>
                  <a:schemeClr val="bg1">
                    <a:lumMod val="50000"/>
                  </a:schemeClr>
                </a:solidFill>
                <a:latin typeface="Open Sans"/>
              </a:rPr>
              <a:t>, </a:t>
            </a:r>
            <a:r>
              <a:rPr lang="de" b="1" i="0" u="none" baseline="0" dirty="0">
                <a:solidFill>
                  <a:schemeClr val="bg1">
                    <a:lumMod val="50000"/>
                  </a:schemeClr>
                </a:solidFill>
                <a:latin typeface="Open Sans"/>
              </a:rPr>
              <a:t>es zu</a:t>
            </a:r>
            <a:r>
              <a:rPr lang="de" b="1" i="0" u="none" dirty="0">
                <a:solidFill>
                  <a:schemeClr val="bg1">
                    <a:lumMod val="50000"/>
                  </a:schemeClr>
                </a:solidFill>
                <a:latin typeface="Open Sans"/>
              </a:rPr>
              <a:t> </a:t>
            </a:r>
            <a:r>
              <a:rPr lang="de" b="1" i="0" u="none" baseline="0" dirty="0">
                <a:solidFill>
                  <a:schemeClr val="bg1">
                    <a:lumMod val="50000"/>
                  </a:schemeClr>
                </a:solidFill>
                <a:latin typeface="Open Sans"/>
              </a:rPr>
              <a:t>verdrängen</a:t>
            </a:r>
            <a:r>
              <a:rPr lang="de" b="0" i="0" u="none" baseline="0" dirty="0">
                <a:solidFill>
                  <a:schemeClr val="bg1">
                    <a:lumMod val="50000"/>
                  </a:schemeClr>
                </a:solidFill>
                <a:latin typeface="Open Sans"/>
              </a:rPr>
              <a:t> </a:t>
            </a:r>
            <a:r>
              <a:rPr lang="de" b="1" i="0" u="none" baseline="0" dirty="0">
                <a:solidFill>
                  <a:schemeClr val="bg1">
                    <a:lumMod val="50000"/>
                  </a:schemeClr>
                </a:solidFill>
                <a:latin typeface="Open Sans"/>
              </a:rPr>
              <a:t>(Crandall &amp; Eshleman, 2003)</a:t>
            </a:r>
            <a:r>
              <a:rPr lang="de" b="0" i="0" u="none" baseline="0" dirty="0">
                <a:solidFill>
                  <a:schemeClr val="bg1">
                    <a:lumMod val="50000"/>
                  </a:schemeClr>
                </a:solidFill>
                <a:latin typeface="Open Sans"/>
              </a:rPr>
              <a:t>.</a:t>
            </a:r>
          </a:p>
          <a:p>
            <a:pPr marL="342900" indent="-342900" algn="just" rtl="0"/>
            <a:endParaRPr lang="de" dirty="0">
              <a:solidFill>
                <a:schemeClr val="bg1">
                  <a:lumMod val="50000"/>
                </a:schemeClr>
              </a:solidFill>
              <a:latin typeface="Open Sans"/>
            </a:endParaRPr>
          </a:p>
          <a:p>
            <a:pPr marL="342900" indent="-342900" algn="just" rtl="0"/>
            <a:r>
              <a:rPr lang="de" b="0" i="0" u="none" baseline="0" dirty="0">
                <a:solidFill>
                  <a:schemeClr val="bg1">
                    <a:lumMod val="50000"/>
                  </a:schemeClr>
                </a:solidFill>
                <a:latin typeface="Open Sans"/>
              </a:rPr>
              <a:t>	Menschen, die versuchen diese beiden Motivationen zu befriedigen, weisen Instabilität in</a:t>
            </a:r>
            <a:r>
              <a:rPr lang="de" b="0" i="0" u="none" dirty="0">
                <a:solidFill>
                  <a:schemeClr val="bg1">
                    <a:lumMod val="50000"/>
                  </a:schemeClr>
                </a:solidFill>
                <a:latin typeface="Open Sans"/>
              </a:rPr>
              <a:t> </a:t>
            </a:r>
            <a:r>
              <a:rPr lang="de" b="0" i="0" u="none" baseline="0" dirty="0">
                <a:solidFill>
                  <a:schemeClr val="bg1">
                    <a:lumMod val="50000"/>
                  </a:schemeClr>
                </a:solidFill>
                <a:latin typeface="Open Sans"/>
              </a:rPr>
              <a:t>ihrem Verhalten und Inkonsistenz in ihren Gedanken auf.</a:t>
            </a:r>
          </a:p>
          <a:p>
            <a:pPr marL="342900" indent="-342900" algn="just" rtl="0"/>
            <a:endParaRPr lang="de" b="1" dirty="0"/>
          </a:p>
          <a:p>
            <a:pPr marL="342900" indent="-342900" algn="just" rtl="0"/>
            <a:endParaRPr lang="de" b="1" dirty="0"/>
          </a:p>
          <a:p>
            <a:pPr marL="342900" indent="-342900" algn="just" rtl="0"/>
            <a:endParaRPr lang="de" b="1" dirty="0"/>
          </a:p>
          <a:p>
            <a:pPr marL="342900" indent="-342900" algn="just" rtl="0"/>
            <a:endParaRPr lang="de" b="1" dirty="0"/>
          </a:p>
          <a:p>
            <a:pPr marL="342900" indent="-342900" algn="just" rtl="0"/>
            <a:endParaRPr lang="de" b="1" dirty="0"/>
          </a:p>
          <a:p>
            <a:pPr marL="342900" indent="-342900" algn="just" rtl="0"/>
            <a:endParaRPr lang="de" b="1" dirty="0"/>
          </a:p>
          <a:p>
            <a:pPr marL="342900" indent="-342900" algn="just" rtl="0"/>
            <a:endParaRPr lang="de" b="1" dirty="0"/>
          </a:p>
          <a:p>
            <a:pPr algn="ctr" rtl="0"/>
            <a:endParaRPr lang="de" b="1" dirty="0"/>
          </a:p>
          <a:p>
            <a:pPr marL="342900" indent="-342900" algn="ctr" rtl="0"/>
            <a:endParaRPr lang="de" b="1" dirty="0"/>
          </a:p>
        </p:txBody>
      </p:sp>
      <p:sp>
        <p:nvSpPr>
          <p:cNvPr id="11" name="Subtitle 3">
            <a:extLst>
              <a:ext uri="{FF2B5EF4-FFF2-40B4-BE49-F238E27FC236}">
                <a16:creationId xmlns="" xmlns:a16="http://schemas.microsoft.com/office/drawing/2014/main" id="{2AB5D1A3-B1E7-4421-B55E-5DBB46C18533}"/>
              </a:ext>
            </a:extLst>
          </p:cNvPr>
          <p:cNvSpPr txBox="1">
            <a:spLocks/>
          </p:cNvSpPr>
          <p:nvPr/>
        </p:nvSpPr>
        <p:spPr>
          <a:xfrm>
            <a:off x="785786" y="142858"/>
            <a:ext cx="6400800" cy="466523"/>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1.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Vorurteile und Kontakttheorie</a:t>
            </a:r>
            <a:endParaRPr kumimoji="0" lang="de" sz="1800" i="0" u="none" strike="noStrike" kern="1200" cap="none" spc="0" normalizeH="0" baseline="0" noProof="0" dirty="0">
              <a:ln>
                <a:noFill/>
              </a:ln>
              <a:solidFill>
                <a:schemeClr val="tx1">
                  <a:tint val="7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714363"/>
            <a:ext cx="7447860" cy="19418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Rettangolo 8"/>
          <p:cNvSpPr/>
          <p:nvPr/>
        </p:nvSpPr>
        <p:spPr>
          <a:xfrm>
            <a:off x="571472" y="928676"/>
            <a:ext cx="7786742" cy="1200329"/>
          </a:xfrm>
          <a:prstGeom prst="rect">
            <a:avLst/>
          </a:prstGeom>
        </p:spPr>
        <p:txBody>
          <a:bodyPr wrap="square">
            <a:spAutoFit/>
          </a:bodyPr>
          <a:lstStyle/>
          <a:p>
            <a:pPr algn="ctr" rtl="0"/>
            <a:r>
              <a:rPr lang="de" b="1" i="0" u="none" baseline="0">
                <a:solidFill>
                  <a:schemeClr val="bg1">
                    <a:lumMod val="50000"/>
                  </a:schemeClr>
                </a:solidFill>
                <a:latin typeface="Open Sans"/>
              </a:rPr>
              <a:t>Haupttheorien zu Vorurteilen</a:t>
            </a:r>
          </a:p>
          <a:p>
            <a:pPr algn="ctr" rtl="0"/>
            <a:endParaRPr lang="de" b="1" dirty="0">
              <a:solidFill>
                <a:schemeClr val="bg1">
                  <a:lumMod val="50000"/>
                </a:schemeClr>
              </a:solidFill>
              <a:latin typeface="Open Sans"/>
            </a:endParaRPr>
          </a:p>
          <a:p>
            <a:pPr algn="ctr" rtl="0"/>
            <a:r>
              <a:rPr lang="de" b="1" i="0" u="none" baseline="0">
                <a:solidFill>
                  <a:schemeClr val="bg1">
                    <a:lumMod val="50000"/>
                  </a:schemeClr>
                </a:solidFill>
                <a:latin typeface="Open Sans"/>
              </a:rPr>
              <a:t>Echtes Vorurteil </a:t>
            </a:r>
          </a:p>
          <a:p>
            <a:pPr marL="342900" indent="-342900" algn="ctr" rtl="0"/>
            <a:endParaRPr lang="de" b="1" dirty="0">
              <a:solidFill>
                <a:schemeClr val="bg1">
                  <a:lumMod val="50000"/>
                </a:schemeClr>
              </a:solidFill>
              <a:latin typeface="Open Sans"/>
            </a:endParaRPr>
          </a:p>
        </p:txBody>
      </p:sp>
      <p:sp>
        <p:nvSpPr>
          <p:cNvPr id="10" name="CasellaDiTesto 9"/>
          <p:cNvSpPr txBox="1"/>
          <p:nvPr/>
        </p:nvSpPr>
        <p:spPr>
          <a:xfrm>
            <a:off x="571472" y="2000246"/>
            <a:ext cx="8286808" cy="2800767"/>
          </a:xfrm>
          <a:prstGeom prst="rect">
            <a:avLst/>
          </a:prstGeom>
          <a:noFill/>
        </p:spPr>
        <p:txBody>
          <a:bodyPr wrap="square" rtlCol="0">
            <a:spAutoFit/>
          </a:bodyPr>
          <a:lstStyle/>
          <a:p>
            <a:pPr algn="l" rtl="0"/>
            <a:r>
              <a:rPr lang="de" b="1" i="0" u="sng" baseline="0" dirty="0">
                <a:solidFill>
                  <a:schemeClr val="bg1">
                    <a:lumMod val="50000"/>
                  </a:schemeClr>
                </a:solidFill>
                <a:latin typeface="Open Sans"/>
              </a:rPr>
              <a:t>Ein echtes Vorurteil ist eine in der Kindheit erlernte negative Haltung, die zu Handlungen motiviert, die nicht auf rationalen Einschätzungen basieren. </a:t>
            </a:r>
          </a:p>
          <a:p>
            <a:endParaRPr lang="de" dirty="0">
              <a:solidFill>
                <a:schemeClr val="bg1">
                  <a:lumMod val="50000"/>
                </a:schemeClr>
              </a:solidFill>
              <a:latin typeface="Open Sans"/>
            </a:endParaRPr>
          </a:p>
          <a:p>
            <a:pPr algn="l" rtl="0">
              <a:buFont typeface="Arial" pitchFamily="34" charset="0"/>
              <a:buChar char="•"/>
            </a:pPr>
            <a:r>
              <a:rPr lang="de" b="0" i="0" u="none" baseline="0" dirty="0">
                <a:solidFill>
                  <a:schemeClr val="bg1">
                    <a:lumMod val="50000"/>
                  </a:schemeClr>
                </a:solidFill>
                <a:latin typeface="Open Sans"/>
              </a:rPr>
              <a:t> </a:t>
            </a:r>
            <a:r>
              <a:rPr lang="de" sz="1600" b="0" i="0" u="none" baseline="0" dirty="0">
                <a:solidFill>
                  <a:schemeClr val="bg1">
                    <a:lumMod val="50000"/>
                  </a:schemeClr>
                </a:solidFill>
                <a:latin typeface="Open Sans"/>
              </a:rPr>
              <a:t>Sie wird während der Kindheit von den Einstellungen der </a:t>
            </a:r>
          </a:p>
          <a:p>
            <a:pPr algn="l" rtl="0"/>
            <a:r>
              <a:rPr lang="de" sz="1600" b="0" i="0" u="none" baseline="0" dirty="0">
                <a:solidFill>
                  <a:schemeClr val="bg1">
                    <a:lumMod val="50000"/>
                  </a:schemeClr>
                </a:solidFill>
                <a:latin typeface="Open Sans"/>
              </a:rPr>
              <a:t>Eltern erworben.</a:t>
            </a:r>
          </a:p>
          <a:p>
            <a:endParaRPr lang="de" sz="1600" b="1" u="sng" dirty="0">
              <a:solidFill>
                <a:schemeClr val="bg1">
                  <a:lumMod val="50000"/>
                </a:schemeClr>
              </a:solidFill>
              <a:latin typeface="Open Sans"/>
            </a:endParaRPr>
          </a:p>
          <a:p>
            <a:pPr algn="l" rtl="0"/>
            <a:r>
              <a:rPr lang="de" sz="1600" b="0" i="0" u="none" baseline="0" dirty="0">
                <a:solidFill>
                  <a:schemeClr val="bg1">
                    <a:lumMod val="50000"/>
                  </a:schemeClr>
                </a:solidFill>
                <a:latin typeface="Open Sans"/>
              </a:rPr>
              <a:t>Beispiel: Schwarze Menschen sind intellektuell unterlegen</a:t>
            </a:r>
            <a:r>
              <a:rPr lang="de" b="0" i="0" u="none" baseline="0" dirty="0">
                <a:solidFill>
                  <a:schemeClr val="bg1">
                    <a:lumMod val="50000"/>
                  </a:schemeClr>
                </a:solidFill>
                <a:latin typeface="Open Sans"/>
              </a:rPr>
              <a:t>. </a:t>
            </a:r>
          </a:p>
          <a:p>
            <a:endParaRPr lang="de" dirty="0"/>
          </a:p>
          <a:p>
            <a:endParaRPr lang="de" dirty="0"/>
          </a:p>
        </p:txBody>
      </p:sp>
      <p:pic>
        <p:nvPicPr>
          <p:cNvPr id="53249" name="Picture 1"/>
          <p:cNvPicPr>
            <a:picLocks noChangeAspect="1" noChangeArrowheads="1"/>
          </p:cNvPicPr>
          <p:nvPr/>
        </p:nvPicPr>
        <p:blipFill>
          <a:blip r:embed="rId3" cstate="print"/>
          <a:srcRect/>
          <a:stretch>
            <a:fillRect/>
          </a:stretch>
        </p:blipFill>
        <p:spPr bwMode="auto">
          <a:xfrm>
            <a:off x="285720" y="928676"/>
            <a:ext cx="1285884" cy="668782"/>
          </a:xfrm>
          <a:prstGeom prst="rect">
            <a:avLst/>
          </a:prstGeom>
          <a:noFill/>
          <a:ln w="9525">
            <a:noFill/>
            <a:miter lim="800000"/>
            <a:headEnd/>
            <a:tailEnd/>
          </a:ln>
          <a:effectLst/>
        </p:spPr>
      </p:pic>
      <p:pic>
        <p:nvPicPr>
          <p:cNvPr id="53250" name="Picture 2"/>
          <p:cNvPicPr>
            <a:picLocks noChangeAspect="1" noChangeArrowheads="1"/>
          </p:cNvPicPr>
          <p:nvPr/>
        </p:nvPicPr>
        <p:blipFill>
          <a:blip r:embed="rId4" cstate="print"/>
          <a:srcRect/>
          <a:stretch>
            <a:fillRect/>
          </a:stretch>
        </p:blipFill>
        <p:spPr bwMode="auto">
          <a:xfrm>
            <a:off x="6912148" y="2787774"/>
            <a:ext cx="2231852" cy="1252534"/>
          </a:xfrm>
          <a:prstGeom prst="rect">
            <a:avLst/>
          </a:prstGeom>
          <a:noFill/>
          <a:ln w="9525">
            <a:noFill/>
            <a:miter lim="800000"/>
            <a:headEnd/>
            <a:tailEnd/>
          </a:ln>
          <a:effectLst/>
        </p:spPr>
      </p:pic>
      <p:sp>
        <p:nvSpPr>
          <p:cNvPr id="12" name="Subtitle 3">
            <a:extLst>
              <a:ext uri="{FF2B5EF4-FFF2-40B4-BE49-F238E27FC236}">
                <a16:creationId xmlns="" xmlns:a16="http://schemas.microsoft.com/office/drawing/2014/main" id="{2AB5D1A3-B1E7-4421-B55E-5DBB46C18533}"/>
              </a:ext>
            </a:extLst>
          </p:cNvPr>
          <p:cNvSpPr txBox="1">
            <a:spLocks/>
          </p:cNvSpPr>
          <p:nvPr/>
        </p:nvSpPr>
        <p:spPr>
          <a:xfrm>
            <a:off x="714348" y="142858"/>
            <a:ext cx="6400800" cy="42862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1.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Vorurteile und Kontakttheorie</a:t>
            </a:r>
            <a:endParaRPr kumimoji="0" lang="de" sz="1800" i="0" u="none" strike="noStrike" kern="1200" cap="none" spc="0" normalizeH="0" baseline="0" noProof="0" dirty="0">
              <a:ln>
                <a:noFill/>
              </a:ln>
              <a:solidFill>
                <a:schemeClr val="tx1">
                  <a:tint val="7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714363"/>
            <a:ext cx="7447860" cy="19418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Rettangolo 8"/>
          <p:cNvSpPr/>
          <p:nvPr/>
        </p:nvSpPr>
        <p:spPr>
          <a:xfrm>
            <a:off x="571472" y="928676"/>
            <a:ext cx="7786742" cy="1200329"/>
          </a:xfrm>
          <a:prstGeom prst="rect">
            <a:avLst/>
          </a:prstGeom>
        </p:spPr>
        <p:txBody>
          <a:bodyPr wrap="square">
            <a:spAutoFit/>
          </a:bodyPr>
          <a:lstStyle/>
          <a:p>
            <a:pPr algn="ctr" rtl="0"/>
            <a:r>
              <a:rPr lang="de" b="1" i="0" u="none" baseline="0">
                <a:solidFill>
                  <a:schemeClr val="bg1">
                    <a:lumMod val="50000"/>
                  </a:schemeClr>
                </a:solidFill>
                <a:latin typeface="Open Sans"/>
              </a:rPr>
              <a:t>Haupttheorien zu Vorurteilen</a:t>
            </a:r>
          </a:p>
          <a:p>
            <a:pPr algn="ctr" rtl="0"/>
            <a:endParaRPr lang="de" b="1" dirty="0">
              <a:solidFill>
                <a:schemeClr val="bg1">
                  <a:lumMod val="50000"/>
                </a:schemeClr>
              </a:solidFill>
              <a:latin typeface="Open Sans"/>
            </a:endParaRPr>
          </a:p>
          <a:p>
            <a:pPr algn="ctr" rtl="0"/>
            <a:r>
              <a:rPr lang="de" b="1" i="0" u="none" baseline="0">
                <a:solidFill>
                  <a:schemeClr val="bg1">
                    <a:lumMod val="50000"/>
                  </a:schemeClr>
                </a:solidFill>
                <a:latin typeface="Open Sans"/>
              </a:rPr>
              <a:t>Verdrängungsfaktoren</a:t>
            </a:r>
            <a:endParaRPr lang="de" b="1" dirty="0">
              <a:solidFill>
                <a:schemeClr val="bg1">
                  <a:lumMod val="50000"/>
                </a:schemeClr>
              </a:solidFill>
              <a:latin typeface="Open Sans"/>
            </a:endParaRPr>
          </a:p>
          <a:p>
            <a:pPr marL="342900" indent="-342900" algn="ctr" rtl="0"/>
            <a:endParaRPr lang="de" b="1" dirty="0"/>
          </a:p>
        </p:txBody>
      </p:sp>
      <p:sp>
        <p:nvSpPr>
          <p:cNvPr id="10" name="CasellaDiTesto 9"/>
          <p:cNvSpPr txBox="1"/>
          <p:nvPr/>
        </p:nvSpPr>
        <p:spPr>
          <a:xfrm>
            <a:off x="357158" y="2285998"/>
            <a:ext cx="8501122" cy="646331"/>
          </a:xfrm>
          <a:prstGeom prst="rect">
            <a:avLst/>
          </a:prstGeom>
          <a:noFill/>
        </p:spPr>
        <p:txBody>
          <a:bodyPr wrap="square" rtlCol="0">
            <a:spAutoFit/>
          </a:bodyPr>
          <a:lstStyle/>
          <a:p>
            <a:pPr algn="ctr" rtl="0"/>
            <a:r>
              <a:rPr lang="de" b="1" i="0" u="sng" baseline="0">
                <a:solidFill>
                  <a:schemeClr val="bg1">
                    <a:lumMod val="50000"/>
                  </a:schemeClr>
                </a:solidFill>
                <a:latin typeface="Open Sans"/>
              </a:rPr>
              <a:t>Die Motivation, das Vorurteil zu verdrängen, ergibt sich aus der impliziten Norm, die im sozialen Umfeld existent ist.  </a:t>
            </a:r>
            <a:endParaRPr lang="de" b="1" u="sng" dirty="0">
              <a:solidFill>
                <a:schemeClr val="bg1">
                  <a:lumMod val="50000"/>
                </a:schemeClr>
              </a:solidFill>
              <a:latin typeface="Open Sans"/>
            </a:endParaRPr>
          </a:p>
        </p:txBody>
      </p:sp>
      <p:sp>
        <p:nvSpPr>
          <p:cNvPr id="11" name="CasellaDiTesto 10"/>
          <p:cNvSpPr txBox="1"/>
          <p:nvPr/>
        </p:nvSpPr>
        <p:spPr>
          <a:xfrm>
            <a:off x="1071538" y="3214692"/>
            <a:ext cx="7500990" cy="369332"/>
          </a:xfrm>
          <a:prstGeom prst="rect">
            <a:avLst/>
          </a:prstGeom>
          <a:noFill/>
        </p:spPr>
        <p:txBody>
          <a:bodyPr wrap="square" rtlCol="0">
            <a:spAutoFit/>
          </a:bodyPr>
          <a:lstStyle/>
          <a:p>
            <a:pPr algn="l" rtl="0"/>
            <a:r>
              <a:rPr lang="de" b="0" i="0" u="none" baseline="0" dirty="0">
                <a:solidFill>
                  <a:schemeClr val="bg1">
                    <a:lumMod val="50000"/>
                  </a:schemeClr>
                </a:solidFill>
                <a:latin typeface="Open Sans"/>
              </a:rPr>
              <a:t>Beispiel: es ist nicht in Ordnung, schlecht über Farbige zu sprechen.</a:t>
            </a:r>
            <a:endParaRPr lang="de" dirty="0">
              <a:solidFill>
                <a:schemeClr val="bg1">
                  <a:lumMod val="50000"/>
                </a:schemeClr>
              </a:solidFill>
              <a:latin typeface="Open Sans"/>
            </a:endParaRPr>
          </a:p>
        </p:txBody>
      </p:sp>
      <p:pic>
        <p:nvPicPr>
          <p:cNvPr id="52225" name="Picture 1"/>
          <p:cNvPicPr>
            <a:picLocks noChangeAspect="1" noChangeArrowheads="1"/>
          </p:cNvPicPr>
          <p:nvPr/>
        </p:nvPicPr>
        <p:blipFill>
          <a:blip r:embed="rId4"/>
          <a:srcRect/>
          <a:stretch>
            <a:fillRect/>
          </a:stretch>
        </p:blipFill>
        <p:spPr bwMode="auto">
          <a:xfrm>
            <a:off x="7500958" y="571486"/>
            <a:ext cx="1233496" cy="1071570"/>
          </a:xfrm>
          <a:prstGeom prst="rect">
            <a:avLst/>
          </a:prstGeom>
          <a:noFill/>
          <a:ln w="9525">
            <a:noFill/>
            <a:miter lim="800000"/>
            <a:headEnd/>
            <a:tailEnd/>
          </a:ln>
          <a:effectLst/>
        </p:spPr>
      </p:pic>
      <p:sp>
        <p:nvSpPr>
          <p:cNvPr id="13" name="Subtitle 3">
            <a:extLst>
              <a:ext uri="{FF2B5EF4-FFF2-40B4-BE49-F238E27FC236}">
                <a16:creationId xmlns="" xmlns:a16="http://schemas.microsoft.com/office/drawing/2014/main" id="{2AB5D1A3-B1E7-4421-B55E-5DBB46C18533}"/>
              </a:ext>
            </a:extLst>
          </p:cNvPr>
          <p:cNvSpPr txBox="1">
            <a:spLocks/>
          </p:cNvSpPr>
          <p:nvPr/>
        </p:nvSpPr>
        <p:spPr>
          <a:xfrm>
            <a:off x="714348" y="142858"/>
            <a:ext cx="6400800" cy="50004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1.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Vorurteile und Kontakttheorie</a:t>
            </a:r>
            <a:endParaRPr kumimoji="0" lang="de" sz="1800" i="0" u="none" strike="noStrike" kern="1200" cap="none" spc="0" normalizeH="0" baseline="0" noProof="0" dirty="0">
              <a:ln>
                <a:noFill/>
              </a:ln>
              <a:solidFill>
                <a:schemeClr val="tx1">
                  <a:tint val="7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714363"/>
            <a:ext cx="7447860" cy="19418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Rettangolo 8"/>
          <p:cNvSpPr/>
          <p:nvPr/>
        </p:nvSpPr>
        <p:spPr>
          <a:xfrm>
            <a:off x="571472" y="928676"/>
            <a:ext cx="7786742" cy="2862322"/>
          </a:xfrm>
          <a:prstGeom prst="rect">
            <a:avLst/>
          </a:prstGeom>
        </p:spPr>
        <p:txBody>
          <a:bodyPr wrap="square">
            <a:spAutoFit/>
          </a:bodyPr>
          <a:lstStyle/>
          <a:p>
            <a:pPr algn="ctr" rtl="0"/>
            <a:r>
              <a:rPr lang="de" b="1" i="0" u="none" baseline="0">
                <a:solidFill>
                  <a:schemeClr val="bg1">
                    <a:lumMod val="50000"/>
                  </a:schemeClr>
                </a:solidFill>
                <a:latin typeface="Open Sans"/>
              </a:rPr>
              <a:t>Haupttheorien zu Vorurteilen</a:t>
            </a:r>
          </a:p>
          <a:p>
            <a:pPr algn="ctr" rtl="0"/>
            <a:r>
              <a:rPr lang="de" b="1" i="0" u="none" baseline="0">
                <a:solidFill>
                  <a:schemeClr val="bg1">
                    <a:lumMod val="50000"/>
                  </a:schemeClr>
                </a:solidFill>
                <a:latin typeface="Open Sans"/>
              </a:rPr>
              <a:t>Zwei-Faktoren-Theorien</a:t>
            </a:r>
          </a:p>
          <a:p>
            <a:pPr algn="ctr" rtl="0"/>
            <a:endParaRPr lang="de" b="1" dirty="0">
              <a:solidFill>
                <a:schemeClr val="bg1">
                  <a:lumMod val="50000"/>
                </a:schemeClr>
              </a:solidFill>
              <a:latin typeface="Open Sans"/>
            </a:endParaRPr>
          </a:p>
          <a:p>
            <a:pPr algn="ctr" rtl="0"/>
            <a:endParaRPr lang="de" b="1" dirty="0">
              <a:solidFill>
                <a:schemeClr val="bg1">
                  <a:lumMod val="50000"/>
                </a:schemeClr>
              </a:solidFill>
              <a:latin typeface="Open Sans"/>
            </a:endParaRPr>
          </a:p>
          <a:p>
            <a:pPr algn="ctr" rtl="0"/>
            <a:r>
              <a:rPr lang="de" b="1" i="0" u="sng" baseline="0">
                <a:solidFill>
                  <a:schemeClr val="bg1">
                    <a:lumMod val="50000"/>
                  </a:schemeClr>
                </a:solidFill>
                <a:latin typeface="Open Sans"/>
              </a:rPr>
              <a:t>Echtes Vorurteil + Verdrängungsfaktoren = Zum Ausdruck gebrachtes Vorurteil</a:t>
            </a:r>
            <a:endParaRPr lang="de" b="1" u="sng" dirty="0">
              <a:solidFill>
                <a:schemeClr val="bg1">
                  <a:lumMod val="50000"/>
                </a:schemeClr>
              </a:solidFill>
              <a:latin typeface="Open Sans"/>
            </a:endParaRPr>
          </a:p>
          <a:p>
            <a:pPr algn="ctr" rtl="0"/>
            <a:endParaRPr lang="de" b="1" dirty="0">
              <a:solidFill>
                <a:schemeClr val="bg1">
                  <a:lumMod val="50000"/>
                </a:schemeClr>
              </a:solidFill>
              <a:latin typeface="Open Sans"/>
            </a:endParaRPr>
          </a:p>
          <a:p>
            <a:pPr algn="ctr" rtl="0"/>
            <a:endParaRPr lang="de" b="1" dirty="0">
              <a:solidFill>
                <a:schemeClr val="bg1">
                  <a:lumMod val="50000"/>
                </a:schemeClr>
              </a:solidFill>
              <a:latin typeface="Open Sans"/>
            </a:endParaRPr>
          </a:p>
          <a:p>
            <a:pPr algn="ctr" rtl="0"/>
            <a:r>
              <a:rPr lang="de" b="0" i="0" u="none" baseline="0">
                <a:solidFill>
                  <a:schemeClr val="bg1">
                    <a:lumMod val="50000"/>
                  </a:schemeClr>
                </a:solidFill>
                <a:latin typeface="Open Sans"/>
              </a:rPr>
              <a:t>Beispiel: Wenn wir unter Druck sind oder verletzt werden, können wir unangenehme Reaktionen gegenüber Farbigen zeigen (regressiver Rassimus).</a:t>
            </a:r>
          </a:p>
          <a:p>
            <a:pPr marL="342900" indent="-342900" algn="ctr" rtl="0"/>
            <a:endParaRPr lang="de" b="1" dirty="0"/>
          </a:p>
        </p:txBody>
      </p:sp>
      <p:pic>
        <p:nvPicPr>
          <p:cNvPr id="50179" name="Picture 3"/>
          <p:cNvPicPr>
            <a:picLocks noChangeAspect="1" noChangeArrowheads="1"/>
          </p:cNvPicPr>
          <p:nvPr/>
        </p:nvPicPr>
        <p:blipFill>
          <a:blip r:embed="rId3" cstate="print"/>
          <a:srcRect/>
          <a:stretch>
            <a:fillRect/>
          </a:stretch>
        </p:blipFill>
        <p:spPr bwMode="auto">
          <a:xfrm>
            <a:off x="785786" y="857238"/>
            <a:ext cx="874420" cy="904864"/>
          </a:xfrm>
          <a:prstGeom prst="rect">
            <a:avLst/>
          </a:prstGeom>
          <a:noFill/>
          <a:ln w="9525">
            <a:noFill/>
            <a:miter lim="800000"/>
            <a:headEnd/>
            <a:tailEnd/>
          </a:ln>
          <a:effectLst/>
        </p:spPr>
      </p:pic>
      <p:sp>
        <p:nvSpPr>
          <p:cNvPr id="11" name="Subtitle 3">
            <a:extLst>
              <a:ext uri="{FF2B5EF4-FFF2-40B4-BE49-F238E27FC236}">
                <a16:creationId xmlns="" xmlns:a16="http://schemas.microsoft.com/office/drawing/2014/main" id="{2AB5D1A3-B1E7-4421-B55E-5DBB46C18533}"/>
              </a:ext>
            </a:extLst>
          </p:cNvPr>
          <p:cNvSpPr txBox="1">
            <a:spLocks/>
          </p:cNvSpPr>
          <p:nvPr/>
        </p:nvSpPr>
        <p:spPr>
          <a:xfrm>
            <a:off x="785786" y="142858"/>
            <a:ext cx="6400800" cy="395085"/>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1.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Vorurteile und Kontakttheorie</a:t>
            </a:r>
            <a:endParaRPr kumimoji="0" lang="de" sz="1800" i="0" u="none" strike="noStrike" kern="1200" cap="none" spc="0" normalizeH="0" baseline="0" noProof="0" dirty="0">
              <a:ln>
                <a:noFill/>
              </a:ln>
              <a:solidFill>
                <a:schemeClr val="tx1">
                  <a:tint val="7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CasellaDiTesto 8"/>
          <p:cNvSpPr txBox="1"/>
          <p:nvPr/>
        </p:nvSpPr>
        <p:spPr>
          <a:xfrm>
            <a:off x="1142976" y="1071552"/>
            <a:ext cx="7072362" cy="369332"/>
          </a:xfrm>
          <a:prstGeom prst="rect">
            <a:avLst/>
          </a:prstGeom>
          <a:noFill/>
        </p:spPr>
        <p:txBody>
          <a:bodyPr wrap="square" rtlCol="0">
            <a:spAutoFit/>
          </a:bodyPr>
          <a:lstStyle/>
          <a:p>
            <a:pPr algn="ctr" rtl="0"/>
            <a:r>
              <a:rPr lang="de" b="1" i="0" u="none" baseline="0">
                <a:solidFill>
                  <a:schemeClr val="bg1">
                    <a:lumMod val="50000"/>
                  </a:schemeClr>
                </a:solidFill>
                <a:latin typeface="Open Sans"/>
              </a:rPr>
              <a:t>Intergruppen-Kontakttheorie (Allport, 1954)</a:t>
            </a:r>
            <a:endParaRPr lang="de" b="1" dirty="0">
              <a:solidFill>
                <a:schemeClr val="bg1">
                  <a:lumMod val="50000"/>
                </a:schemeClr>
              </a:solidFill>
              <a:latin typeface="Open Sans"/>
            </a:endParaRPr>
          </a:p>
        </p:txBody>
      </p:sp>
      <p:sp>
        <p:nvSpPr>
          <p:cNvPr id="10" name="CasellaDiTesto 9"/>
          <p:cNvSpPr txBox="1"/>
          <p:nvPr/>
        </p:nvSpPr>
        <p:spPr>
          <a:xfrm>
            <a:off x="214282" y="1857370"/>
            <a:ext cx="8501122" cy="1200329"/>
          </a:xfrm>
          <a:prstGeom prst="rect">
            <a:avLst/>
          </a:prstGeom>
          <a:noFill/>
        </p:spPr>
        <p:txBody>
          <a:bodyPr wrap="square" rtlCol="0">
            <a:spAutoFit/>
          </a:bodyPr>
          <a:lstStyle/>
          <a:p>
            <a:pPr algn="ctr" rtl="0"/>
            <a:r>
              <a:rPr lang="de" b="0" i="0" u="none" baseline="0">
                <a:solidFill>
                  <a:schemeClr val="bg1">
                    <a:lumMod val="50000"/>
                  </a:schemeClr>
                </a:solidFill>
                <a:latin typeface="Open Sans"/>
              </a:rPr>
              <a:t>Gemäß Allport (1954) wird der Mechanismus, über welchen Vorurteile vermindert werden können, durch die Intergruppen-Kontakthypothese erklärt. Der Autor sagt, dass die Verminderung der Vorurteile möglich ist, wenn ein Kontakt zwischen den Gruppen vorhanden ist. </a:t>
            </a:r>
          </a:p>
        </p:txBody>
      </p:sp>
      <p:sp>
        <p:nvSpPr>
          <p:cNvPr id="12" name="Subtitle 3">
            <a:extLst>
              <a:ext uri="{FF2B5EF4-FFF2-40B4-BE49-F238E27FC236}">
                <a16:creationId xmlns="" xmlns:a16="http://schemas.microsoft.com/office/drawing/2014/main" id="{2AB5D1A3-B1E7-4421-B55E-5DBB46C18533}"/>
              </a:ext>
            </a:extLst>
          </p:cNvPr>
          <p:cNvSpPr txBox="1">
            <a:spLocks/>
          </p:cNvSpPr>
          <p:nvPr/>
        </p:nvSpPr>
        <p:spPr>
          <a:xfrm>
            <a:off x="714348" y="142858"/>
            <a:ext cx="6400800" cy="42862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1.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Vorurteile und Kontakttheorie</a:t>
            </a:r>
            <a:endParaRPr kumimoji="0" lang="de" sz="1800" i="0" u="none" strike="noStrike" kern="1200" cap="none" spc="0" normalizeH="0" baseline="0" noProof="0" dirty="0">
              <a:ln>
                <a:noFill/>
              </a:ln>
              <a:solidFill>
                <a:schemeClr val="tx1">
                  <a:tint val="7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CasellaDiTesto 8"/>
          <p:cNvSpPr txBox="1"/>
          <p:nvPr/>
        </p:nvSpPr>
        <p:spPr>
          <a:xfrm>
            <a:off x="1142976" y="1071552"/>
            <a:ext cx="7072362" cy="369332"/>
          </a:xfrm>
          <a:prstGeom prst="rect">
            <a:avLst/>
          </a:prstGeom>
          <a:noFill/>
        </p:spPr>
        <p:txBody>
          <a:bodyPr wrap="square" rtlCol="0">
            <a:spAutoFit/>
          </a:bodyPr>
          <a:lstStyle/>
          <a:p>
            <a:pPr algn="ctr" rtl="0"/>
            <a:r>
              <a:rPr lang="de" b="1" i="0" u="none" baseline="0">
                <a:solidFill>
                  <a:schemeClr val="bg1">
                    <a:lumMod val="50000"/>
                  </a:schemeClr>
                </a:solidFill>
                <a:latin typeface="Open Sans"/>
              </a:rPr>
              <a:t>Intergruppen-Kontakttheorie (Allport, 1954)</a:t>
            </a:r>
            <a:endParaRPr lang="de" b="1" dirty="0">
              <a:solidFill>
                <a:schemeClr val="bg1">
                  <a:lumMod val="50000"/>
                </a:schemeClr>
              </a:solidFill>
              <a:latin typeface="Open Sans"/>
            </a:endParaRPr>
          </a:p>
        </p:txBody>
      </p:sp>
      <p:sp>
        <p:nvSpPr>
          <p:cNvPr id="10" name="CasellaDiTesto 9"/>
          <p:cNvSpPr txBox="1"/>
          <p:nvPr/>
        </p:nvSpPr>
        <p:spPr>
          <a:xfrm>
            <a:off x="357158" y="1571618"/>
            <a:ext cx="8143932" cy="2169825"/>
          </a:xfrm>
          <a:prstGeom prst="rect">
            <a:avLst/>
          </a:prstGeom>
          <a:noFill/>
        </p:spPr>
        <p:txBody>
          <a:bodyPr wrap="square" rtlCol="0">
            <a:spAutoFit/>
          </a:bodyPr>
          <a:lstStyle/>
          <a:p>
            <a:pPr algn="l" rtl="0">
              <a:lnSpc>
                <a:spcPct val="150000"/>
              </a:lnSpc>
            </a:pPr>
            <a:r>
              <a:rPr lang="de" b="0" i="0" u="none" baseline="0">
                <a:solidFill>
                  <a:schemeClr val="bg1">
                    <a:lumMod val="50000"/>
                  </a:schemeClr>
                </a:solidFill>
                <a:latin typeface="Open Sans"/>
              </a:rPr>
              <a:t>Der positive Effekt des Kontaktes ist nur dann möglich, wenn vier Bedingungen gegeben sind:</a:t>
            </a:r>
          </a:p>
          <a:p>
            <a:pPr algn="l" rtl="0">
              <a:lnSpc>
                <a:spcPct val="150000"/>
              </a:lnSpc>
              <a:buFont typeface="Arial" pitchFamily="34" charset="0"/>
              <a:buChar char="•"/>
            </a:pPr>
            <a:r>
              <a:rPr lang="de" b="1" i="0" u="none" baseline="0">
                <a:solidFill>
                  <a:schemeClr val="bg1">
                    <a:lumMod val="50000"/>
                  </a:schemeClr>
                </a:solidFill>
                <a:latin typeface="Open Sans"/>
              </a:rPr>
              <a:t>Gleicher Gruppenstatus</a:t>
            </a:r>
            <a:r>
              <a:rPr lang="de" b="0" i="0" u="none" baseline="0">
                <a:solidFill>
                  <a:schemeClr val="bg1">
                    <a:lumMod val="50000"/>
                  </a:schemeClr>
                </a:solidFill>
                <a:latin typeface="Open Sans"/>
              </a:rPr>
              <a:t> innerhalb der Situation,</a:t>
            </a:r>
          </a:p>
          <a:p>
            <a:pPr algn="l" rtl="0">
              <a:lnSpc>
                <a:spcPct val="150000"/>
              </a:lnSpc>
              <a:buFont typeface="Arial" pitchFamily="34" charset="0"/>
              <a:buChar char="•"/>
            </a:pPr>
            <a:r>
              <a:rPr lang="de" b="1" i="0" u="none" baseline="0">
                <a:solidFill>
                  <a:schemeClr val="bg1">
                    <a:lumMod val="50000"/>
                  </a:schemeClr>
                </a:solidFill>
                <a:latin typeface="Open Sans"/>
              </a:rPr>
              <a:t>Gemeinsame Ziele,</a:t>
            </a:r>
          </a:p>
          <a:p>
            <a:pPr algn="l" rtl="0">
              <a:lnSpc>
                <a:spcPct val="150000"/>
              </a:lnSpc>
              <a:buFont typeface="Arial" pitchFamily="34" charset="0"/>
              <a:buChar char="•"/>
            </a:pPr>
            <a:r>
              <a:rPr lang="de" b="1" i="0" u="none" baseline="0">
                <a:solidFill>
                  <a:schemeClr val="bg1">
                    <a:lumMod val="50000"/>
                  </a:schemeClr>
                </a:solidFill>
                <a:latin typeface="Open Sans"/>
              </a:rPr>
              <a:t>Intergruppen-Kooperation,</a:t>
            </a:r>
          </a:p>
          <a:p>
            <a:pPr algn="l" rtl="0">
              <a:lnSpc>
                <a:spcPct val="150000"/>
              </a:lnSpc>
              <a:buFont typeface="Arial" pitchFamily="34" charset="0"/>
              <a:buChar char="•"/>
            </a:pPr>
            <a:r>
              <a:rPr lang="de" b="1" i="0" u="none" baseline="0">
                <a:solidFill>
                  <a:schemeClr val="bg1">
                    <a:lumMod val="50000"/>
                  </a:schemeClr>
                </a:solidFill>
                <a:latin typeface="Open Sans"/>
              </a:rPr>
              <a:t>Unterstützung durch Autoritäten.</a:t>
            </a:r>
            <a:endParaRPr lang="de" dirty="0">
              <a:solidFill>
                <a:schemeClr val="bg1">
                  <a:lumMod val="50000"/>
                </a:schemeClr>
              </a:solidFill>
              <a:latin typeface="Open Sans"/>
            </a:endParaRPr>
          </a:p>
        </p:txBody>
      </p:sp>
      <p:pic>
        <p:nvPicPr>
          <p:cNvPr id="11" name="Picture 2" descr="Risultati immagini per intergroup contact theory"/>
          <p:cNvPicPr>
            <a:picLocks noChangeAspect="1" noChangeArrowheads="1"/>
          </p:cNvPicPr>
          <p:nvPr/>
        </p:nvPicPr>
        <p:blipFill>
          <a:blip r:embed="rId3" cstate="print"/>
          <a:srcRect/>
          <a:stretch>
            <a:fillRect/>
          </a:stretch>
        </p:blipFill>
        <p:spPr bwMode="auto">
          <a:xfrm>
            <a:off x="5715008" y="2500312"/>
            <a:ext cx="1500198" cy="1237664"/>
          </a:xfrm>
          <a:prstGeom prst="rect">
            <a:avLst/>
          </a:prstGeom>
          <a:ln>
            <a:noFill/>
          </a:ln>
          <a:effectLst>
            <a:softEdge rad="112500"/>
          </a:effectLst>
        </p:spPr>
      </p:pic>
      <p:sp>
        <p:nvSpPr>
          <p:cNvPr id="13" name="Subtitle 3">
            <a:extLst>
              <a:ext uri="{FF2B5EF4-FFF2-40B4-BE49-F238E27FC236}">
                <a16:creationId xmlns="" xmlns:a16="http://schemas.microsoft.com/office/drawing/2014/main" id="{2AB5D1A3-B1E7-4421-B55E-5DBB46C18533}"/>
              </a:ext>
            </a:extLst>
          </p:cNvPr>
          <p:cNvSpPr txBox="1">
            <a:spLocks/>
          </p:cNvSpPr>
          <p:nvPr/>
        </p:nvSpPr>
        <p:spPr>
          <a:xfrm>
            <a:off x="785786" y="142858"/>
            <a:ext cx="6400800" cy="42862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1.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Vorurteile und Kontakttheorie</a:t>
            </a:r>
            <a:endParaRPr kumimoji="0" lang="de" sz="1800" i="0" u="none" strike="noStrike" kern="1200" cap="none" spc="0" normalizeH="0" baseline="0" noProof="0" dirty="0">
              <a:ln>
                <a:noFill/>
              </a:ln>
              <a:solidFill>
                <a:schemeClr val="tx1">
                  <a:tint val="7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CasellaDiTesto 8"/>
          <p:cNvSpPr txBox="1"/>
          <p:nvPr/>
        </p:nvSpPr>
        <p:spPr>
          <a:xfrm>
            <a:off x="1142976" y="1071552"/>
            <a:ext cx="7072362" cy="369332"/>
          </a:xfrm>
          <a:prstGeom prst="rect">
            <a:avLst/>
          </a:prstGeom>
          <a:noFill/>
        </p:spPr>
        <p:txBody>
          <a:bodyPr wrap="square" rtlCol="0">
            <a:spAutoFit/>
          </a:bodyPr>
          <a:lstStyle/>
          <a:p>
            <a:pPr algn="ctr" rtl="0"/>
            <a:r>
              <a:rPr lang="de" b="1" i="0" u="none" baseline="0">
                <a:solidFill>
                  <a:schemeClr val="bg1">
                    <a:lumMod val="50000"/>
                  </a:schemeClr>
                </a:solidFill>
                <a:latin typeface="Open Sans"/>
              </a:rPr>
              <a:t>Intergruppen-Kontakttheorie (Allport, 1954)</a:t>
            </a:r>
            <a:endParaRPr lang="de" b="1" dirty="0">
              <a:solidFill>
                <a:schemeClr val="bg1">
                  <a:lumMod val="50000"/>
                </a:schemeClr>
              </a:solidFill>
              <a:latin typeface="Open Sans"/>
            </a:endParaRPr>
          </a:p>
        </p:txBody>
      </p:sp>
      <p:sp>
        <p:nvSpPr>
          <p:cNvPr id="10" name="CasellaDiTesto 9"/>
          <p:cNvSpPr txBox="1"/>
          <p:nvPr/>
        </p:nvSpPr>
        <p:spPr>
          <a:xfrm>
            <a:off x="285720" y="1500180"/>
            <a:ext cx="8143932" cy="2708434"/>
          </a:xfrm>
          <a:prstGeom prst="rect">
            <a:avLst/>
          </a:prstGeom>
          <a:noFill/>
        </p:spPr>
        <p:txBody>
          <a:bodyPr wrap="square" rtlCol="0">
            <a:spAutoFit/>
          </a:bodyPr>
          <a:lstStyle/>
          <a:p>
            <a:pPr algn="l" rtl="0"/>
            <a:r>
              <a:rPr lang="de" b="0" i="0" u="none" baseline="0" dirty="0">
                <a:solidFill>
                  <a:schemeClr val="bg1">
                    <a:lumMod val="50000"/>
                  </a:schemeClr>
                </a:solidFill>
                <a:latin typeface="Open Sans"/>
              </a:rPr>
              <a:t>Sportmannschaften bestehen häufig aus verschiedenen Menschentypen (Rassen), und es könnte dort häufig von Intoleranz geprägte Vorkommnisse geben. Zur Minderung von Vorurteilen gemäß der Intergruppen-Kontaktheorie bedarft es: </a:t>
            </a:r>
            <a:endParaRPr lang="de" dirty="0">
              <a:solidFill>
                <a:schemeClr val="bg1">
                  <a:lumMod val="50000"/>
                </a:schemeClr>
              </a:solidFill>
              <a:latin typeface="Open Sans"/>
            </a:endParaRPr>
          </a:p>
          <a:p>
            <a:pPr marL="342900" indent="-342900" algn="l" rtl="0">
              <a:buFont typeface="Arial" pitchFamily="34" charset="0"/>
              <a:buChar char="•"/>
            </a:pPr>
            <a:r>
              <a:rPr lang="de" sz="1600" b="1" i="0" u="none" baseline="0" dirty="0">
                <a:solidFill>
                  <a:schemeClr val="bg1">
                    <a:lumMod val="50000"/>
                  </a:schemeClr>
                </a:solidFill>
                <a:latin typeface="Open Sans"/>
              </a:rPr>
              <a:t>Gleicher Status </a:t>
            </a:r>
            <a:r>
              <a:rPr lang="de" sz="1600" b="0" i="0" u="none" baseline="0" dirty="0">
                <a:solidFill>
                  <a:schemeClr val="bg1">
                    <a:lumMod val="50000"/>
                  </a:schemeClr>
                </a:solidFill>
                <a:latin typeface="Open Sans"/>
              </a:rPr>
              <a:t>– der Trainer sollte darauf achten, keine Ungleichheiten unter den Gruppenmitgliedern zu schaffen (z. B. alle Gruppenmitglieder gleich behandeln).</a:t>
            </a:r>
          </a:p>
          <a:p>
            <a:pPr marL="342900" indent="-342900" algn="l" rtl="0">
              <a:buAutoNum type="arabicPeriod"/>
            </a:pPr>
            <a:endParaRPr lang="de" sz="1600" dirty="0">
              <a:solidFill>
                <a:schemeClr val="bg1">
                  <a:lumMod val="50000"/>
                </a:schemeClr>
              </a:solidFill>
              <a:latin typeface="Open Sans"/>
            </a:endParaRPr>
          </a:p>
          <a:p>
            <a:pPr marL="342900" indent="-342900" algn="l" rtl="0">
              <a:buFont typeface="Arial" pitchFamily="34" charset="0"/>
              <a:buChar char="•"/>
            </a:pPr>
            <a:r>
              <a:rPr lang="de" sz="1600" b="1" i="0" u="none" baseline="0" dirty="0">
                <a:solidFill>
                  <a:schemeClr val="bg1">
                    <a:lumMod val="50000"/>
                  </a:schemeClr>
                </a:solidFill>
                <a:latin typeface="Open Sans"/>
              </a:rPr>
              <a:t>Gemeinsame Ziele</a:t>
            </a:r>
            <a:r>
              <a:rPr lang="de" sz="1600" b="0" i="0" u="none" baseline="0" dirty="0">
                <a:solidFill>
                  <a:schemeClr val="bg1">
                    <a:lumMod val="50000"/>
                  </a:schemeClr>
                </a:solidFill>
                <a:latin typeface="Open Sans"/>
              </a:rPr>
              <a:t> – der Trainer sollte die Aufmerksamkeit der Gruppe auf das Erreichen des gemeinsamen Zieles lenken (z. B. Sieger der Sportsaison werden).</a:t>
            </a:r>
          </a:p>
          <a:p>
            <a:endParaRPr lang="de" dirty="0">
              <a:latin typeface="Open Sans"/>
            </a:endParaRPr>
          </a:p>
        </p:txBody>
      </p:sp>
      <p:sp>
        <p:nvSpPr>
          <p:cNvPr id="12" name="Subtitle 3">
            <a:extLst>
              <a:ext uri="{FF2B5EF4-FFF2-40B4-BE49-F238E27FC236}">
                <a16:creationId xmlns="" xmlns:a16="http://schemas.microsoft.com/office/drawing/2014/main" id="{2AB5D1A3-B1E7-4421-B55E-5DBB46C18533}"/>
              </a:ext>
            </a:extLst>
          </p:cNvPr>
          <p:cNvSpPr txBox="1">
            <a:spLocks/>
          </p:cNvSpPr>
          <p:nvPr/>
        </p:nvSpPr>
        <p:spPr>
          <a:xfrm>
            <a:off x="785786" y="142858"/>
            <a:ext cx="6400800" cy="42862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1.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Vorurteile und Kontakttheorie</a:t>
            </a:r>
            <a:endParaRPr kumimoji="0" lang="de" sz="1800" i="0" u="none" strike="noStrike" kern="1200" cap="none" spc="0" normalizeH="0" baseline="0" noProof="0" dirty="0">
              <a:ln>
                <a:noFill/>
              </a:ln>
              <a:solidFill>
                <a:schemeClr val="tx1">
                  <a:tint val="7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600" y="267494"/>
            <a:ext cx="6400800" cy="432048"/>
          </a:xfrm>
        </p:spPr>
        <p:txBody>
          <a:bodyPr/>
          <a:lstStyle/>
          <a:p>
            <a:pPr rtl="0"/>
            <a:r>
              <a:rPr lang="de" b="1" i="0" u="none" baseline="0"/>
              <a:t>Kontaktinformationen:</a:t>
            </a:r>
            <a:endParaRPr lang="de" dirty="0"/>
          </a:p>
        </p:txBody>
      </p:sp>
      <p:sp>
        <p:nvSpPr>
          <p:cNvPr id="3" name="Sottotitolo 2"/>
          <p:cNvSpPr>
            <a:spLocks noGrp="1"/>
          </p:cNvSpPr>
          <p:nvPr>
            <p:ph type="subTitle" idx="1"/>
          </p:nvPr>
        </p:nvSpPr>
        <p:spPr>
          <a:xfrm>
            <a:off x="1384603" y="1059582"/>
            <a:ext cx="6400800" cy="914400"/>
          </a:xfrm>
        </p:spPr>
        <p:txBody>
          <a:bodyPr>
            <a:noAutofit/>
          </a:bodyPr>
          <a:lstStyle/>
          <a:p>
            <a:pPr rtl="0"/>
            <a:r>
              <a:rPr lang="de" sz="2000" b="1" i="0" u="none" baseline="0"/>
              <a:t>PROJEKTKOORDINATOR</a:t>
            </a:r>
          </a:p>
          <a:p>
            <a:pPr rtl="0"/>
            <a:r>
              <a:rPr lang="de" sz="2000" b="0" i="0" u="none" baseline="0"/>
              <a:t>LITAUISCHE SPORTUNIVERSITÄT</a:t>
            </a:r>
          </a:p>
          <a:p>
            <a:pPr rtl="0"/>
            <a:r>
              <a:rPr lang="de" sz="2000" b="0" i="0" u="none" baseline="0"/>
              <a:t>Assoc. Prof. Dr. Rasa Kreivyte</a:t>
            </a:r>
          </a:p>
          <a:p>
            <a:pPr rtl="0"/>
            <a:r>
              <a:rPr lang="de" sz="2000" b="0" i="0" u="none" baseline="0">
                <a:hlinkClick r:id="rId2"/>
              </a:rPr>
              <a:t>rasa.kreivyte@lsu.lt</a:t>
            </a:r>
            <a:endParaRPr lang="de" sz="2000" dirty="0"/>
          </a:p>
          <a:p>
            <a:endParaRPr lang="de" sz="2000" dirty="0"/>
          </a:p>
        </p:txBody>
      </p:sp>
      <p:sp>
        <p:nvSpPr>
          <p:cNvPr id="5" name="Rectangle 4">
            <a:extLst>
              <a:ext uri="{FF2B5EF4-FFF2-40B4-BE49-F238E27FC236}">
                <a16:creationId xmlns="" xmlns:a16="http://schemas.microsoft.com/office/drawing/2014/main" id="{CE90D4A3-4C51-4185-80C6-60B73B7637A1}"/>
              </a:ext>
            </a:extLst>
          </p:cNvPr>
          <p:cNvSpPr/>
          <p:nvPr/>
        </p:nvSpPr>
        <p:spPr>
          <a:xfrm>
            <a:off x="2819949" y="2859782"/>
            <a:ext cx="3929281" cy="923330"/>
          </a:xfrm>
          <a:prstGeom prst="rect">
            <a:avLst/>
          </a:prstGeom>
        </p:spPr>
        <p:txBody>
          <a:bodyPr wrap="none">
            <a:spAutoFit/>
          </a:bodyPr>
          <a:lstStyle/>
          <a:p>
            <a:pPr algn="l" rtl="0"/>
            <a:r>
              <a:rPr lang="de" b="0" i="0" u="none" baseline="0">
                <a:solidFill>
                  <a:schemeClr val="bg1">
                    <a:lumMod val="50000"/>
                  </a:schemeClr>
                </a:solidFill>
                <a:latin typeface="Open Sans"/>
              </a:rPr>
              <a:t>Besuchen Sie uns auf:</a:t>
            </a:r>
          </a:p>
          <a:p>
            <a:pPr algn="l" rtl="0"/>
            <a:r>
              <a:rPr lang="de" b="0" i="0" u="none" baseline="0">
                <a:solidFill>
                  <a:schemeClr val="bg1">
                    <a:lumMod val="50000"/>
                  </a:schemeClr>
                </a:solidFill>
                <a:latin typeface="Open Sans"/>
              </a:rPr>
              <a:t>Webseite – </a:t>
            </a:r>
            <a:r>
              <a:rPr lang="de" b="0" i="0" u="none" baseline="0">
                <a:solidFill>
                  <a:schemeClr val="bg1">
                    <a:lumMod val="50000"/>
                  </a:schemeClr>
                </a:solidFill>
                <a:latin typeface="Open Sans"/>
                <a:hlinkClick r:id="rId3"/>
              </a:rPr>
              <a:t>www.sportsave.eu</a:t>
            </a:r>
            <a:endParaRPr lang="de" dirty="0">
              <a:solidFill>
                <a:schemeClr val="bg1">
                  <a:lumMod val="50000"/>
                </a:schemeClr>
              </a:solidFill>
              <a:latin typeface="Open Sans"/>
            </a:endParaRPr>
          </a:p>
          <a:p>
            <a:pPr algn="l" rtl="0"/>
            <a:r>
              <a:rPr lang="de" b="0" i="0" u="none" baseline="0">
                <a:solidFill>
                  <a:schemeClr val="bg1">
                    <a:lumMod val="50000"/>
                  </a:schemeClr>
                </a:solidFill>
                <a:latin typeface="Open Sans"/>
              </a:rPr>
              <a:t>Moodle - </a:t>
            </a:r>
            <a:r>
              <a:rPr lang="de" b="0" i="0" u="none" baseline="0">
                <a:solidFill>
                  <a:schemeClr val="bg1">
                    <a:lumMod val="50000"/>
                  </a:schemeClr>
                </a:solidFill>
                <a:latin typeface="Open Sans"/>
                <a:hlinkClick r:id="rId4"/>
              </a:rPr>
              <a:t>http://moodle.sportsave.eu/</a:t>
            </a:r>
            <a:endParaRPr lang="de" dirty="0">
              <a:solidFill>
                <a:schemeClr val="bg1">
                  <a:lumMod val="50000"/>
                </a:schemeClr>
              </a:solidFill>
              <a:latin typeface="Open Sans"/>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DB5B39F1-3799-4702-8C9D-BFEF5EE37C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806E92CC-3A6B-4D08-B53D-EDACCD69DB51}"/>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7426376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CasellaDiTesto 8"/>
          <p:cNvSpPr txBox="1"/>
          <p:nvPr/>
        </p:nvSpPr>
        <p:spPr>
          <a:xfrm>
            <a:off x="1142976" y="1071552"/>
            <a:ext cx="7072362" cy="369332"/>
          </a:xfrm>
          <a:prstGeom prst="rect">
            <a:avLst/>
          </a:prstGeom>
          <a:noFill/>
        </p:spPr>
        <p:txBody>
          <a:bodyPr wrap="square" rtlCol="0">
            <a:spAutoFit/>
          </a:bodyPr>
          <a:lstStyle/>
          <a:p>
            <a:pPr algn="ctr" rtl="0"/>
            <a:r>
              <a:rPr lang="de" b="1" i="0" u="none" baseline="0">
                <a:solidFill>
                  <a:schemeClr val="bg1">
                    <a:lumMod val="50000"/>
                  </a:schemeClr>
                </a:solidFill>
                <a:latin typeface="Open Sans"/>
              </a:rPr>
              <a:t>Intergruppen-Kontakttheorie (Allport, 1954)</a:t>
            </a:r>
            <a:endParaRPr lang="de" b="1" dirty="0">
              <a:solidFill>
                <a:schemeClr val="bg1">
                  <a:lumMod val="50000"/>
                </a:schemeClr>
              </a:solidFill>
              <a:latin typeface="Open Sans"/>
            </a:endParaRPr>
          </a:p>
        </p:txBody>
      </p:sp>
      <p:sp>
        <p:nvSpPr>
          <p:cNvPr id="10" name="CasellaDiTesto 9"/>
          <p:cNvSpPr txBox="1"/>
          <p:nvPr/>
        </p:nvSpPr>
        <p:spPr>
          <a:xfrm>
            <a:off x="285720" y="1643056"/>
            <a:ext cx="8143932" cy="2585323"/>
          </a:xfrm>
          <a:prstGeom prst="rect">
            <a:avLst/>
          </a:prstGeom>
          <a:noFill/>
        </p:spPr>
        <p:txBody>
          <a:bodyPr wrap="square" rtlCol="0">
            <a:spAutoFit/>
          </a:bodyPr>
          <a:lstStyle/>
          <a:p>
            <a:pPr marL="342900" indent="-342900" algn="l" rtl="0">
              <a:buFont typeface="Arial" pitchFamily="34" charset="0"/>
              <a:buChar char="•"/>
            </a:pPr>
            <a:r>
              <a:rPr lang="de" b="1" i="0" u="none" baseline="0" dirty="0">
                <a:solidFill>
                  <a:schemeClr val="bg1">
                    <a:lumMod val="50000"/>
                  </a:schemeClr>
                </a:solidFill>
                <a:latin typeface="Open Sans"/>
              </a:rPr>
              <a:t>Intergruppen-Kooperation </a:t>
            </a:r>
            <a:r>
              <a:rPr lang="de" b="0" i="0" u="none" baseline="0" dirty="0">
                <a:solidFill>
                  <a:schemeClr val="bg1">
                    <a:lumMod val="50000"/>
                  </a:schemeClr>
                </a:solidFill>
                <a:latin typeface="Open Sans"/>
              </a:rPr>
              <a:t>– der Trainer sollte die Aufmerksamkeit der Gruppe auf die Zielerfüllung lenken (z. B. „das Wichtiges in diesem Jahr ist es, den Saisonsieg zu erlangen. </a:t>
            </a:r>
            <a:r>
              <a:rPr lang="de" b="1" i="0" u="none" baseline="0" dirty="0">
                <a:solidFill>
                  <a:schemeClr val="bg1">
                    <a:lumMod val="50000"/>
                  </a:schemeClr>
                </a:solidFill>
                <a:latin typeface="Open Sans"/>
              </a:rPr>
              <a:t>Um diese Zielvorgabe zu erfüllen, braucht Ihr einander</a:t>
            </a:r>
            <a:r>
              <a:rPr lang="de" b="0" i="0" u="none" baseline="0" dirty="0">
                <a:solidFill>
                  <a:schemeClr val="bg1">
                    <a:lumMod val="50000"/>
                  </a:schemeClr>
                </a:solidFill>
                <a:latin typeface="Open Sans"/>
              </a:rPr>
              <a:t>“).</a:t>
            </a:r>
          </a:p>
          <a:p>
            <a:pPr marL="342900" indent="-342900" algn="l" rtl="0">
              <a:buFont typeface="+mj-lt"/>
              <a:buAutoNum type="arabicPeriod" startAt="3"/>
            </a:pPr>
            <a:endParaRPr lang="de" b="1" dirty="0">
              <a:solidFill>
                <a:schemeClr val="bg1">
                  <a:lumMod val="50000"/>
                </a:schemeClr>
              </a:solidFill>
              <a:latin typeface="Open Sans"/>
            </a:endParaRPr>
          </a:p>
          <a:p>
            <a:pPr marL="342900" indent="-342900" algn="l" rtl="0">
              <a:buFont typeface="Arial" pitchFamily="34" charset="0"/>
              <a:buChar char="•"/>
            </a:pPr>
            <a:r>
              <a:rPr lang="de" b="1" i="0" u="none" baseline="0" dirty="0">
                <a:solidFill>
                  <a:schemeClr val="bg1">
                    <a:lumMod val="50000"/>
                  </a:schemeClr>
                </a:solidFill>
                <a:latin typeface="Open Sans"/>
              </a:rPr>
              <a:t>Unterstützung durch Autoritäten</a:t>
            </a:r>
            <a:r>
              <a:rPr lang="de" b="0" i="0" u="none" baseline="0" dirty="0">
                <a:solidFill>
                  <a:schemeClr val="bg1">
                    <a:lumMod val="50000"/>
                  </a:schemeClr>
                </a:solidFill>
                <a:latin typeface="Open Sans"/>
              </a:rPr>
              <a:t> – der Trainer sollte ein Klima schaffen, in dem Normen vorherrschen, die klar den gegenseitigen Respekt betonen und Sanktionen für unagemessenes Verhalten vorsehen.</a:t>
            </a:r>
            <a:endParaRPr lang="de" b="1" dirty="0">
              <a:solidFill>
                <a:schemeClr val="bg1">
                  <a:lumMod val="50000"/>
                </a:schemeClr>
              </a:solidFill>
              <a:latin typeface="Open Sans"/>
            </a:endParaRPr>
          </a:p>
          <a:p>
            <a:pPr marL="342900" indent="-342900" algn="l" rtl="0">
              <a:buFont typeface="+mj-lt"/>
              <a:buAutoNum type="arabicPeriod" startAt="3"/>
            </a:pPr>
            <a:endParaRPr lang="de" dirty="0"/>
          </a:p>
        </p:txBody>
      </p:sp>
      <p:sp>
        <p:nvSpPr>
          <p:cNvPr id="11" name="Subtitle 3">
            <a:extLst>
              <a:ext uri="{FF2B5EF4-FFF2-40B4-BE49-F238E27FC236}">
                <a16:creationId xmlns="" xmlns:a16="http://schemas.microsoft.com/office/drawing/2014/main" id="{2AB5D1A3-B1E7-4421-B55E-5DBB46C18533}"/>
              </a:ext>
            </a:extLst>
          </p:cNvPr>
          <p:cNvSpPr txBox="1">
            <a:spLocks/>
          </p:cNvSpPr>
          <p:nvPr/>
        </p:nvSpPr>
        <p:spPr>
          <a:xfrm>
            <a:off x="785786" y="142858"/>
            <a:ext cx="6400800" cy="42862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1.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Vorurteile und Kontakttheorie</a:t>
            </a:r>
            <a:endParaRPr kumimoji="0" lang="de" sz="1800" i="0" u="none" strike="noStrike" kern="1200" cap="none" spc="0" normalizeH="0" baseline="0" noProof="0" dirty="0">
              <a:ln>
                <a:noFill/>
              </a:ln>
              <a:solidFill>
                <a:schemeClr val="tx1">
                  <a:tint val="75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571604" y="357172"/>
            <a:ext cx="6400800" cy="609399"/>
          </a:xfrm>
        </p:spPr>
        <p:txBody>
          <a:bodyPr/>
          <a:lstStyle/>
          <a:p>
            <a:pPr rtl="0"/>
            <a:r>
              <a:rPr lang="de" b="1" i="0" u="none" baseline="0"/>
              <a:t>Wissensabschnitt / Studienaufgaben</a:t>
            </a:r>
            <a:endParaRPr lang="de"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2AB5D1A3-B1E7-4421-B55E-5DBB46C18533}"/>
              </a:ext>
            </a:extLst>
          </p:cNvPr>
          <p:cNvSpPr txBox="1">
            <a:spLocks/>
          </p:cNvSpPr>
          <p:nvPr/>
        </p:nvSpPr>
        <p:spPr>
          <a:xfrm>
            <a:off x="571472" y="1142990"/>
            <a:ext cx="7361385" cy="609399"/>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8000" b="0" i="0" u="none" baseline="0"/>
              <a:t>Selbstbewertungsfragen zu Abschnitt 1:</a:t>
            </a:r>
          </a:p>
          <a:p>
            <a:pPr algn="l" rtl="0">
              <a:lnSpc>
                <a:spcPct val="170000"/>
              </a:lnSpc>
            </a:pPr>
            <a:endParaRPr lang="de" sz="8000" dirty="0"/>
          </a:p>
          <a:p>
            <a:pPr algn="l" rtl="0">
              <a:lnSpc>
                <a:spcPct val="170000"/>
              </a:lnSpc>
              <a:buFont typeface="Arial" pitchFamily="34" charset="0"/>
              <a:buChar char="•"/>
            </a:pPr>
            <a:r>
              <a:rPr lang="de" sz="8000" b="0" i="0" u="none" baseline="0"/>
              <a:t> Was sind Vorurteile?</a:t>
            </a:r>
          </a:p>
          <a:p>
            <a:pPr algn="l" rtl="0">
              <a:lnSpc>
                <a:spcPct val="170000"/>
              </a:lnSpc>
              <a:buFont typeface="Arial" pitchFamily="34" charset="0"/>
              <a:buChar char="•"/>
            </a:pPr>
            <a:r>
              <a:rPr lang="de" sz="8000" b="0" i="0" u="none" baseline="0"/>
              <a:t> Wie können sie von einem Trainer vermindert werden?</a:t>
            </a:r>
          </a:p>
          <a:p>
            <a:pPr algn="l" rtl="0">
              <a:buFontTx/>
              <a:buChar char="-"/>
            </a:pPr>
            <a:endParaRPr lang="de" dirty="0"/>
          </a:p>
        </p:txBody>
      </p:sp>
      <p:pic>
        <p:nvPicPr>
          <p:cNvPr id="43010" name="Picture 2" descr="Risultati immagini per question mark"/>
          <p:cNvPicPr>
            <a:picLocks noChangeAspect="1" noChangeArrowheads="1"/>
          </p:cNvPicPr>
          <p:nvPr/>
        </p:nvPicPr>
        <p:blipFill>
          <a:blip r:embed="rId3" cstate="print"/>
          <a:srcRect/>
          <a:stretch>
            <a:fillRect/>
          </a:stretch>
        </p:blipFill>
        <p:spPr bwMode="auto">
          <a:xfrm>
            <a:off x="7668344" y="976400"/>
            <a:ext cx="1346638" cy="758669"/>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rtl="0"/>
            <a:r>
              <a:rPr lang="de" b="1" i="0" u="none" baseline="0">
                <a:solidFill>
                  <a:schemeClr val="tx1">
                    <a:lumMod val="50000"/>
                    <a:lumOff val="50000"/>
                  </a:schemeClr>
                </a:solidFill>
                <a:latin typeface="Open Sans"/>
              </a:rPr>
              <a:t>ENDE VON ABSCHNITT 1</a:t>
            </a:r>
            <a:endParaRPr lang="de"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pPr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sp>
        <p:nvSpPr>
          <p:cNvPr id="5" name="Titolo 1">
            <a:extLst>
              <a:ext uri="{FF2B5EF4-FFF2-40B4-BE49-F238E27FC236}">
                <a16:creationId xmlns="" xmlns:a16="http://schemas.microsoft.com/office/drawing/2014/main"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de" sz="1800" b="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500166" y="857238"/>
            <a:ext cx="6317893" cy="357190"/>
          </a:xfrm>
        </p:spPr>
        <p:txBody>
          <a:bodyPr>
            <a:normAutofit fontScale="85000" lnSpcReduction="20000"/>
          </a:bodyPr>
          <a:lstStyle/>
          <a:p>
            <a:pPr rtl="0"/>
            <a:r>
              <a:rPr lang="de" b="1" i="0" u="none" baseline="0"/>
              <a:t>ÜBERBLICK</a:t>
            </a:r>
            <a:endParaRPr lang="de" b="1" dirty="0"/>
          </a:p>
          <a:p>
            <a:endParaRPr lang="de" dirty="0"/>
          </a:p>
          <a:p>
            <a:endParaRPr lang="de"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857224" y="1643056"/>
            <a:ext cx="757242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b="0" i="0" u="none" baseline="0"/>
              <a:t>Dieser Abschnitt soll die Hauptmerkmale wirksamer Präventionsstrategien aufzeigen. </a:t>
            </a:r>
          </a:p>
          <a:p>
            <a:pPr rtl="0"/>
            <a:r>
              <a:rPr lang="de" b="0" i="0" u="none" baseline="0"/>
              <a:t>Ein gutes Präventionsstrategiemodell sollte das angestrebte Präventionsniveau in den Mittelpunkt stellen. </a:t>
            </a:r>
            <a:endParaRPr lang="de" dirty="0"/>
          </a:p>
        </p:txBody>
      </p:sp>
      <p:sp>
        <p:nvSpPr>
          <p:cNvPr id="40962" name="AutoShape 2" descr="Risultati immagini per preven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
          </a:p>
        </p:txBody>
      </p:sp>
      <p:pic>
        <p:nvPicPr>
          <p:cNvPr id="40963" name="Picture 3"/>
          <p:cNvPicPr>
            <a:picLocks noChangeAspect="1" noChangeArrowheads="1"/>
          </p:cNvPicPr>
          <p:nvPr/>
        </p:nvPicPr>
        <p:blipFill>
          <a:blip r:embed="rId3" cstate="print"/>
          <a:srcRect/>
          <a:stretch>
            <a:fillRect/>
          </a:stretch>
        </p:blipFill>
        <p:spPr bwMode="auto">
          <a:xfrm>
            <a:off x="6643702" y="3528870"/>
            <a:ext cx="1600184" cy="1056984"/>
          </a:xfrm>
          <a:prstGeom prst="rect">
            <a:avLst/>
          </a:prstGeom>
          <a:noFill/>
          <a:ln w="9525">
            <a:noFill/>
            <a:miter lim="800000"/>
            <a:headEnd/>
            <a:tailEnd/>
          </a:ln>
          <a:effectLst/>
        </p:spPr>
      </p:pic>
      <p:sp>
        <p:nvSpPr>
          <p:cNvPr id="8" name="Titolo 1"/>
          <p:cNvSpPr>
            <a:spLocks noGrp="1"/>
          </p:cNvSpPr>
          <p:nvPr>
            <p:ph type="ctrTitle"/>
          </p:nvPr>
        </p:nvSpPr>
        <p:spPr>
          <a:xfrm>
            <a:off x="857224" y="214296"/>
            <a:ext cx="7772400" cy="357065"/>
          </a:xfrm>
        </p:spPr>
        <p:txBody>
          <a:bodyPr/>
          <a:lstStyle/>
          <a:p>
            <a:pPr algn="l"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214428"/>
            <a:ext cx="8215370" cy="2571767"/>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b="1" i="0" u="none" baseline="0" dirty="0">
                <a:solidFill>
                  <a:schemeClr val="bg1">
                    <a:lumMod val="50000"/>
                  </a:schemeClr>
                </a:solidFill>
              </a:rPr>
              <a:t>Klassifizierung von Präventionsstrategien</a:t>
            </a:r>
          </a:p>
          <a:p>
            <a:pPr algn="just" rtl="0">
              <a:buFont typeface="Arial" pitchFamily="34" charset="0"/>
              <a:buChar char="•"/>
            </a:pPr>
            <a:r>
              <a:rPr lang="de" sz="2200" b="1" i="0" u="none" baseline="0" dirty="0">
                <a:solidFill>
                  <a:schemeClr val="bg1">
                    <a:lumMod val="50000"/>
                  </a:schemeClr>
                </a:solidFill>
              </a:rPr>
              <a:t>Primär</a:t>
            </a:r>
            <a:r>
              <a:rPr lang="de" sz="2200" b="0" i="0" u="none" baseline="0" dirty="0">
                <a:solidFill>
                  <a:schemeClr val="bg1">
                    <a:lumMod val="50000"/>
                  </a:schemeClr>
                </a:solidFill>
              </a:rPr>
              <a:t> – die Prävention kommt nach einem Phänomen zum Tragen, das noch nicht bestätigt ist; </a:t>
            </a:r>
          </a:p>
          <a:p>
            <a:pPr algn="just" rtl="0">
              <a:buFont typeface="Arial" pitchFamily="34" charset="0"/>
              <a:buChar char="•"/>
            </a:pPr>
            <a:r>
              <a:rPr lang="de" sz="2200" b="1" i="0" u="none" baseline="0" dirty="0">
                <a:solidFill>
                  <a:schemeClr val="bg1">
                    <a:lumMod val="50000"/>
                  </a:schemeClr>
                </a:solidFill>
              </a:rPr>
              <a:t>Sekundär</a:t>
            </a:r>
            <a:r>
              <a:rPr lang="de" sz="2200" b="0" i="0" u="none" baseline="0" dirty="0">
                <a:solidFill>
                  <a:schemeClr val="bg1">
                    <a:lumMod val="50000"/>
                  </a:schemeClr>
                </a:solidFill>
              </a:rPr>
              <a:t> – die Präventionsstrategie hat das Ziel, negative Auswirkungen eines Vorfalls, der sich schon ereignet hat, zu vermindern;</a:t>
            </a:r>
          </a:p>
          <a:p>
            <a:pPr algn="just" rtl="0">
              <a:buFont typeface="Arial" pitchFamily="34" charset="0"/>
              <a:buChar char="•"/>
            </a:pPr>
            <a:r>
              <a:rPr lang="de" sz="2200" b="1" i="0" u="none" baseline="0" dirty="0">
                <a:solidFill>
                  <a:schemeClr val="bg1">
                    <a:lumMod val="50000"/>
                  </a:schemeClr>
                </a:solidFill>
              </a:rPr>
              <a:t>Tertiär</a:t>
            </a:r>
            <a:r>
              <a:rPr lang="de" sz="2200" b="0" i="0" u="none" baseline="0" dirty="0">
                <a:solidFill>
                  <a:schemeClr val="bg1">
                    <a:lumMod val="50000"/>
                  </a:schemeClr>
                </a:solidFill>
              </a:rPr>
              <a:t> – die Präventionsstrategie hat das Ziel, negative Auswirkungen einer chronischen Situation zu vermindern;</a:t>
            </a:r>
            <a:endParaRPr lang="de" sz="2200" dirty="0">
              <a:solidFill>
                <a:schemeClr val="bg1">
                  <a:lumMod val="50000"/>
                </a:schemeClr>
              </a:solidFill>
            </a:endParaRPr>
          </a:p>
        </p:txBody>
      </p:sp>
      <p:sp>
        <p:nvSpPr>
          <p:cNvPr id="9" name="Sottotitolo 8"/>
          <p:cNvSpPr>
            <a:spLocks noGrp="1"/>
          </p:cNvSpPr>
          <p:nvPr>
            <p:ph type="subTitle" idx="1"/>
          </p:nvPr>
        </p:nvSpPr>
        <p:spPr/>
        <p:txBody>
          <a:bodyPr/>
          <a:lstStyle/>
          <a:p>
            <a:endParaRPr lang="de" dirty="0"/>
          </a:p>
        </p:txBody>
      </p:sp>
      <p:sp>
        <p:nvSpPr>
          <p:cNvPr id="10"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214428"/>
            <a:ext cx="8215370" cy="257176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b="1" i="0" u="none" baseline="0">
                <a:solidFill>
                  <a:schemeClr val="bg1">
                    <a:lumMod val="50000"/>
                  </a:schemeClr>
                </a:solidFill>
              </a:rPr>
              <a:t>SCHRITT 1: Das Problem erkennen</a:t>
            </a:r>
          </a:p>
          <a:p>
            <a:endParaRPr lang="de" b="1" dirty="0">
              <a:solidFill>
                <a:schemeClr val="bg1">
                  <a:lumMod val="50000"/>
                </a:schemeClr>
              </a:solidFill>
            </a:endParaRPr>
          </a:p>
          <a:p>
            <a:pPr rtl="0"/>
            <a:r>
              <a:rPr lang="de" b="0" i="0" u="none" baseline="0">
                <a:solidFill>
                  <a:schemeClr val="bg1">
                    <a:lumMod val="50000"/>
                  </a:schemeClr>
                </a:solidFill>
              </a:rPr>
              <a:t>Soll die Präventionsstrategie wirksam sein, so ist eine gute Analyse des Problems, welches Sie verhindern wollen, erforderlich. Hierzu sollten Sie möglichst viele Informationen über verschiedene Kanäle zusammentragen (Beobachtungen, Internet, Bücher etc.).  </a:t>
            </a:r>
            <a:endParaRPr lang="de" dirty="0">
              <a:solidFill>
                <a:schemeClr val="bg1">
                  <a:lumMod val="50000"/>
                </a:schemeClr>
              </a:solidFill>
            </a:endParaRPr>
          </a:p>
        </p:txBody>
      </p:sp>
      <p:pic>
        <p:nvPicPr>
          <p:cNvPr id="38914" name="Picture 2" descr="Risultati immagini per identification"/>
          <p:cNvPicPr>
            <a:picLocks noChangeAspect="1" noChangeArrowheads="1"/>
          </p:cNvPicPr>
          <p:nvPr/>
        </p:nvPicPr>
        <p:blipFill>
          <a:blip r:embed="rId3"/>
          <a:srcRect/>
          <a:stretch>
            <a:fillRect/>
          </a:stretch>
        </p:blipFill>
        <p:spPr bwMode="auto">
          <a:xfrm>
            <a:off x="928662" y="785800"/>
            <a:ext cx="1000132" cy="1000132"/>
          </a:xfrm>
          <a:prstGeom prst="rect">
            <a:avLst/>
          </a:prstGeom>
          <a:noFill/>
        </p:spPr>
      </p:pic>
      <p:sp>
        <p:nvSpPr>
          <p:cNvPr id="9" name="Titolo 1"/>
          <p:cNvSpPr>
            <a:spLocks noGrp="1"/>
          </p:cNvSpPr>
          <p:nvPr>
            <p:ph type="ctrTitle"/>
          </p:nvPr>
        </p:nvSpPr>
        <p:spPr>
          <a:xfrm>
            <a:off x="714348" y="214296"/>
            <a:ext cx="7772400" cy="357065"/>
          </a:xfrm>
        </p:spPr>
        <p:txBody>
          <a:bodyPr/>
          <a:lstStyle/>
          <a:p>
            <a:pPr algn="l"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42910" y="1214428"/>
            <a:ext cx="7643866" cy="221457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b="1" i="0" u="none" baseline="0" dirty="0">
                <a:solidFill>
                  <a:schemeClr val="bg1">
                    <a:lumMod val="50000"/>
                  </a:schemeClr>
                </a:solidFill>
              </a:rPr>
              <a:t>SCHRITT 2: Entscheiden Sie sich für das Präventionsniveau</a:t>
            </a:r>
          </a:p>
          <a:p>
            <a:endParaRPr lang="de" b="1" dirty="0">
              <a:solidFill>
                <a:schemeClr val="bg1">
                  <a:lumMod val="50000"/>
                </a:schemeClr>
              </a:solidFill>
            </a:endParaRPr>
          </a:p>
          <a:p>
            <a:pPr algn="just" rtl="0"/>
            <a:r>
              <a:rPr lang="de" b="0" i="0" u="none" baseline="0" dirty="0">
                <a:solidFill>
                  <a:schemeClr val="bg1">
                    <a:lumMod val="50000"/>
                  </a:schemeClr>
                </a:solidFill>
              </a:rPr>
              <a:t>Das Planen einer Interventionsstrategie erfordert zu Beginn die Festlegung, </a:t>
            </a:r>
            <a:r>
              <a:rPr lang="de" b="1" i="0" u="none" baseline="0" dirty="0">
                <a:solidFill>
                  <a:schemeClr val="bg1">
                    <a:lumMod val="50000"/>
                  </a:schemeClr>
                </a:solidFill>
              </a:rPr>
              <a:t>welches Präventionsniveau Sie implementieren wollen.</a:t>
            </a:r>
            <a:r>
              <a:rPr lang="de" b="0" i="0" u="none" baseline="0" dirty="0">
                <a:solidFill>
                  <a:schemeClr val="bg1">
                    <a:lumMod val="50000"/>
                  </a:schemeClr>
                </a:solidFill>
              </a:rPr>
              <a:t> </a:t>
            </a:r>
          </a:p>
          <a:p>
            <a:endParaRPr lang="de" dirty="0">
              <a:solidFill>
                <a:schemeClr val="tx1"/>
              </a:solidFill>
            </a:endParaRPr>
          </a:p>
        </p:txBody>
      </p:sp>
      <p:sp>
        <p:nvSpPr>
          <p:cNvPr id="9"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71472" y="1214428"/>
            <a:ext cx="8072494" cy="2928957"/>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b="1" i="0" u="none" baseline="0" dirty="0">
                <a:solidFill>
                  <a:schemeClr val="bg1">
                    <a:lumMod val="50000"/>
                  </a:schemeClr>
                </a:solidFill>
              </a:rPr>
              <a:t>SCHRITT 3 –</a:t>
            </a:r>
            <a:r>
              <a:rPr lang="de" b="0" i="0" u="none" baseline="0" dirty="0">
                <a:solidFill>
                  <a:schemeClr val="bg1">
                    <a:lumMod val="50000"/>
                  </a:schemeClr>
                </a:solidFill>
              </a:rPr>
              <a:t> </a:t>
            </a:r>
            <a:r>
              <a:rPr lang="de" b="1" i="0" u="none" baseline="0" dirty="0">
                <a:solidFill>
                  <a:schemeClr val="bg1">
                    <a:lumMod val="50000"/>
                  </a:schemeClr>
                </a:solidFill>
              </a:rPr>
              <a:t>Ermitteln Sie mögliche Merkmale, die das Problem mindern.</a:t>
            </a:r>
          </a:p>
          <a:p>
            <a:pPr algn="l" rtl="0"/>
            <a:endParaRPr lang="de" b="1" dirty="0">
              <a:solidFill>
                <a:schemeClr val="bg1">
                  <a:lumMod val="50000"/>
                </a:schemeClr>
              </a:solidFill>
            </a:endParaRPr>
          </a:p>
          <a:p>
            <a:pPr algn="l" rtl="0"/>
            <a:r>
              <a:rPr lang="de" b="0" i="0" u="none" baseline="0" dirty="0">
                <a:solidFill>
                  <a:schemeClr val="bg1">
                    <a:lumMod val="50000"/>
                  </a:schemeClr>
                </a:solidFill>
              </a:rPr>
              <a:t>Wenn Sie ausreichende Informationen haben und das Präventionsniveau gewählt haben, können Sie mit der Hilfe von anderen Kollegen überlegen, welche möglichen Merkmale das Problem mindern können.</a:t>
            </a:r>
          </a:p>
          <a:p>
            <a:pPr algn="l" rtl="0"/>
            <a:r>
              <a:rPr lang="de" b="0" i="0" u="none" baseline="0" dirty="0">
                <a:solidFill>
                  <a:schemeClr val="bg1">
                    <a:lumMod val="50000"/>
                  </a:schemeClr>
                </a:solidFill>
              </a:rPr>
              <a:t>Das können Sie durch ein </a:t>
            </a:r>
            <a:r>
              <a:rPr lang="de" b="1" i="0" u="none" baseline="0" dirty="0">
                <a:solidFill>
                  <a:schemeClr val="bg1">
                    <a:lumMod val="50000"/>
                  </a:schemeClr>
                </a:solidFill>
              </a:rPr>
              <a:t>Brainstorming</a:t>
            </a:r>
            <a:r>
              <a:rPr lang="de" b="0" i="0" u="none" baseline="0" dirty="0">
                <a:solidFill>
                  <a:schemeClr val="bg1">
                    <a:lumMod val="50000"/>
                  </a:schemeClr>
                </a:solidFill>
              </a:rPr>
              <a:t> tun. </a:t>
            </a:r>
            <a:endParaRPr lang="de" dirty="0">
              <a:solidFill>
                <a:schemeClr val="bg1">
                  <a:lumMod val="50000"/>
                </a:schemeClr>
              </a:solidFill>
            </a:endParaRPr>
          </a:p>
        </p:txBody>
      </p:sp>
      <p:pic>
        <p:nvPicPr>
          <p:cNvPr id="36866" name="Picture 2" descr="Risultati immagini per brainstorming"/>
          <p:cNvPicPr>
            <a:picLocks noChangeAspect="1" noChangeArrowheads="1"/>
          </p:cNvPicPr>
          <p:nvPr/>
        </p:nvPicPr>
        <p:blipFill>
          <a:blip r:embed="rId3" cstate="print"/>
          <a:srcRect/>
          <a:stretch>
            <a:fillRect/>
          </a:stretch>
        </p:blipFill>
        <p:spPr bwMode="auto">
          <a:xfrm>
            <a:off x="6660232" y="3283509"/>
            <a:ext cx="1643075" cy="859876"/>
          </a:xfrm>
          <a:prstGeom prst="rect">
            <a:avLst/>
          </a:prstGeom>
          <a:noFill/>
        </p:spPr>
      </p:pic>
      <p:sp>
        <p:nvSpPr>
          <p:cNvPr id="9" name="Titolo 1"/>
          <p:cNvSpPr>
            <a:spLocks noGrp="1"/>
          </p:cNvSpPr>
          <p:nvPr>
            <p:ph type="ctrTitle"/>
          </p:nvPr>
        </p:nvSpPr>
        <p:spPr>
          <a:xfrm>
            <a:off x="714348" y="214296"/>
            <a:ext cx="7772400" cy="357065"/>
          </a:xfrm>
        </p:spPr>
        <p:txBody>
          <a:bodyPr/>
          <a:lstStyle/>
          <a:p>
            <a:pPr algn="l"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71472" y="1214428"/>
            <a:ext cx="8143932" cy="271464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b="1" i="0" u="none" baseline="0">
                <a:solidFill>
                  <a:schemeClr val="bg1">
                    <a:lumMod val="50000"/>
                  </a:schemeClr>
                </a:solidFill>
              </a:rPr>
              <a:t>SCHRITT 4 –</a:t>
            </a:r>
            <a:r>
              <a:rPr lang="de" b="0" i="0" u="none" baseline="0">
                <a:solidFill>
                  <a:schemeClr val="bg1">
                    <a:lumMod val="50000"/>
                  </a:schemeClr>
                </a:solidFill>
              </a:rPr>
              <a:t> </a:t>
            </a:r>
            <a:r>
              <a:rPr lang="de" b="1" i="0" u="none" baseline="0">
                <a:solidFill>
                  <a:schemeClr val="bg1">
                    <a:lumMod val="50000"/>
                  </a:schemeClr>
                </a:solidFill>
              </a:rPr>
              <a:t>Entwickeln Sie einen Präventionsplan</a:t>
            </a:r>
          </a:p>
          <a:p>
            <a:pPr algn="just" rtl="0"/>
            <a:r>
              <a:rPr lang="de" b="0" i="0" u="none" baseline="0">
                <a:solidFill>
                  <a:schemeClr val="bg1">
                    <a:lumMod val="50000"/>
                  </a:schemeClr>
                </a:solidFill>
              </a:rPr>
              <a:t>Das Entwickeln eines Präventionsplanes ermöglicht es Ihnen, die Aktivitäten zu ermitteln, die im Präventionsprozess hilfreich sein können.</a:t>
            </a:r>
          </a:p>
          <a:p>
            <a:pPr algn="just" rtl="0"/>
            <a:r>
              <a:rPr lang="de" b="1" i="0" u="none" baseline="0">
                <a:solidFill>
                  <a:schemeClr val="bg1">
                    <a:lumMod val="50000"/>
                  </a:schemeClr>
                </a:solidFill>
              </a:rPr>
              <a:t>Ein Präventionsplan sollte folgendermaßen aussehen:</a:t>
            </a:r>
          </a:p>
          <a:p>
            <a:pPr algn="just" rtl="0">
              <a:buFont typeface="Arial" pitchFamily="34" charset="0"/>
              <a:buChar char="•"/>
            </a:pPr>
            <a:r>
              <a:rPr lang="de" b="1" i="0" u="none" baseline="0">
                <a:solidFill>
                  <a:schemeClr val="bg1">
                    <a:lumMod val="50000"/>
                  </a:schemeClr>
                </a:solidFill>
              </a:rPr>
              <a:t> Ziel der Intervention</a:t>
            </a:r>
          </a:p>
          <a:p>
            <a:pPr algn="just" rtl="0">
              <a:buFont typeface="Arial" pitchFamily="34" charset="0"/>
              <a:buChar char="•"/>
            </a:pPr>
            <a:r>
              <a:rPr lang="de" b="1" i="0" u="none" baseline="0">
                <a:solidFill>
                  <a:schemeClr val="bg1">
                    <a:lumMod val="50000"/>
                  </a:schemeClr>
                </a:solidFill>
              </a:rPr>
              <a:t> Aktivitäten</a:t>
            </a:r>
          </a:p>
          <a:p>
            <a:pPr algn="just" rtl="0">
              <a:buFont typeface="Arial" pitchFamily="34" charset="0"/>
              <a:buChar char="•"/>
            </a:pPr>
            <a:r>
              <a:rPr lang="de" b="1" i="0" u="none" baseline="0">
                <a:solidFill>
                  <a:schemeClr val="bg1">
                    <a:lumMod val="50000"/>
                  </a:schemeClr>
                </a:solidFill>
              </a:rPr>
              <a:t> Indikatoren </a:t>
            </a:r>
            <a:endParaRPr lang="de" b="1" dirty="0">
              <a:solidFill>
                <a:schemeClr val="bg1">
                  <a:lumMod val="50000"/>
                </a:schemeClr>
              </a:solidFill>
            </a:endParaRPr>
          </a:p>
        </p:txBody>
      </p:sp>
      <p:pic>
        <p:nvPicPr>
          <p:cNvPr id="35841" name="Picture 1"/>
          <p:cNvPicPr>
            <a:picLocks noChangeAspect="1" noChangeArrowheads="1"/>
          </p:cNvPicPr>
          <p:nvPr/>
        </p:nvPicPr>
        <p:blipFill>
          <a:blip r:embed="rId3" cstate="print"/>
          <a:srcRect/>
          <a:stretch>
            <a:fillRect/>
          </a:stretch>
        </p:blipFill>
        <p:spPr bwMode="auto">
          <a:xfrm>
            <a:off x="6072198" y="2786064"/>
            <a:ext cx="1701070" cy="862003"/>
          </a:xfrm>
          <a:prstGeom prst="rect">
            <a:avLst/>
          </a:prstGeom>
          <a:noFill/>
          <a:ln w="9525">
            <a:noFill/>
            <a:miter lim="800000"/>
            <a:headEnd/>
            <a:tailEnd/>
          </a:ln>
          <a:effectLst/>
        </p:spPr>
      </p:pic>
      <p:sp>
        <p:nvSpPr>
          <p:cNvPr id="9"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DB5B39F1-3799-4702-8C9D-BFEF5EE37C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806E92CC-3A6B-4D08-B53D-EDACCD69DB51}"/>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CasellaDiTesto 8">
            <a:extLst>
              <a:ext uri="{FF2B5EF4-FFF2-40B4-BE49-F238E27FC236}">
                <a16:creationId xmlns="" xmlns:a16="http://schemas.microsoft.com/office/drawing/2014/main" id="{63A3AA74-B4B7-4F7F-9BDF-759E0B780A61}"/>
              </a:ext>
            </a:extLst>
          </p:cNvPr>
          <p:cNvSpPr txBox="1"/>
          <p:nvPr/>
        </p:nvSpPr>
        <p:spPr>
          <a:xfrm>
            <a:off x="428596" y="1071552"/>
            <a:ext cx="8358246" cy="4462760"/>
          </a:xfrm>
          <a:prstGeom prst="rect">
            <a:avLst/>
          </a:prstGeom>
          <a:noFill/>
        </p:spPr>
        <p:txBody>
          <a:bodyPr wrap="square" rtlCol="0">
            <a:spAutoFit/>
          </a:bodyPr>
          <a:lstStyle/>
          <a:p>
            <a:pPr algn="ctr"/>
            <a:r>
              <a:rPr lang="de-DE" b="1" dirty="0" smtClean="0">
                <a:latin typeface="Open Sans"/>
              </a:rPr>
              <a:t>VORURTEILE UND PROBLEMLÖSUNG BEI GEWALT UND AUSGRENZUNG</a:t>
            </a:r>
            <a:endParaRPr lang="de-DE" sz="1400" b="1" dirty="0" smtClean="0">
              <a:solidFill>
                <a:schemeClr val="bg1">
                  <a:lumMod val="50000"/>
                </a:schemeClr>
              </a:solidFill>
              <a:latin typeface="Open Sans"/>
            </a:endParaRPr>
          </a:p>
          <a:p>
            <a:pPr rtl="0"/>
            <a:endParaRPr lang="de-DE" sz="1400" b="1" u="sng" dirty="0" smtClean="0">
              <a:latin typeface="Open Sans"/>
            </a:endParaRPr>
          </a:p>
          <a:p>
            <a:pPr rtl="0"/>
            <a:endParaRPr lang="de-DE" sz="1400" b="1" u="sng" dirty="0">
              <a:latin typeface="Open Sans"/>
            </a:endParaRPr>
          </a:p>
          <a:p>
            <a:pPr rtl="0"/>
            <a:r>
              <a:rPr lang="de-DE" sz="1400" b="1" u="sng" dirty="0" smtClean="0">
                <a:latin typeface="Open Sans"/>
              </a:rPr>
              <a:t>Beschreibung:</a:t>
            </a:r>
          </a:p>
          <a:p>
            <a:pPr algn="just"/>
            <a:r>
              <a:rPr lang="de-DE" sz="1200" b="1" dirty="0" smtClean="0">
                <a:latin typeface="Open Sans"/>
              </a:rPr>
              <a:t>Das Modul behandelt die psychologischen Aspekte des </a:t>
            </a:r>
            <a:r>
              <a:rPr lang="de-DE" sz="1200" b="1" smtClean="0">
                <a:latin typeface="Open Sans"/>
              </a:rPr>
              <a:t>Phänomens Vorurteil, </a:t>
            </a:r>
            <a:r>
              <a:rPr lang="de-DE" sz="1200" b="1" dirty="0" smtClean="0">
                <a:latin typeface="Open Sans"/>
              </a:rPr>
              <a:t>das als eine der Hauptdeterminanten von Gewalt und Ausgrenzung angesehen wird. In der psychologischen Fachliteratur wird Vorurteil als Urteil bezeichnet, das ausgedrückt wird, wenngleich in der Umgebung keine hinreichenden Elemente für eine umfassende Bewertung vorhanden sind</a:t>
            </a:r>
            <a:r>
              <a:rPr lang="de-DE" sz="1200" b="1" dirty="0">
                <a:latin typeface="Open Sans"/>
              </a:rPr>
              <a:t> (</a:t>
            </a:r>
            <a:r>
              <a:rPr lang="de-DE" sz="1200" b="1" dirty="0" err="1">
                <a:latin typeface="Open Sans"/>
              </a:rPr>
              <a:t>Allport</a:t>
            </a:r>
            <a:r>
              <a:rPr lang="de-DE" sz="1200" b="1" dirty="0">
                <a:latin typeface="Open Sans"/>
              </a:rPr>
              <a:t>, 1954). </a:t>
            </a:r>
            <a:r>
              <a:rPr lang="de-DE" sz="1200" b="1" dirty="0" smtClean="0">
                <a:latin typeface="Open Sans"/>
              </a:rPr>
              <a:t>In der sozialen Psychologie kommen Vorurteile in sehr spezifischen Situationen vor, wie von Billig und </a:t>
            </a:r>
            <a:r>
              <a:rPr lang="de-DE" sz="1200" b="1" dirty="0" err="1" smtClean="0">
                <a:latin typeface="Open Sans"/>
              </a:rPr>
              <a:t>Tajfel</a:t>
            </a:r>
            <a:r>
              <a:rPr lang="de-DE" sz="1200" b="1" dirty="0" smtClean="0">
                <a:latin typeface="Open Sans"/>
              </a:rPr>
              <a:t> (1973) in der Theorie des Minimalgruppenparadigmas aufgezeigt wird. Vorurteile können jedoch reduziert werden. Dies geht aus der Strategie von </a:t>
            </a:r>
            <a:r>
              <a:rPr lang="de-DE" sz="1200" b="1" dirty="0" err="1" smtClean="0">
                <a:latin typeface="Open Sans"/>
              </a:rPr>
              <a:t>Allport</a:t>
            </a:r>
            <a:r>
              <a:rPr lang="de-DE" sz="1200" b="1" dirty="0" smtClean="0">
                <a:latin typeface="Open Sans"/>
              </a:rPr>
              <a:t> hervor, die aus der Kontakttheorie abgeleitet wurde (1954).</a:t>
            </a:r>
          </a:p>
          <a:p>
            <a:pPr algn="just"/>
            <a:r>
              <a:rPr lang="de-DE" sz="1200" b="1" dirty="0" smtClean="0">
                <a:latin typeface="Open Sans"/>
              </a:rPr>
              <a:t>Das Modul besteht aus fünf Themen. Diese behandeln die Bereiche: Prävention (Thema 2, Thema 5), Lösung von Gewalt- und Ausgrenzungskonflikten aufgrund von Vorurteilen (Thema 1, Thema 3) und Steuerung ihrer Folgen bei Opfer und Täter (Thema 4).</a:t>
            </a:r>
          </a:p>
          <a:p>
            <a:pPr rtl="0"/>
            <a:endParaRPr lang="de-DE" sz="1400" b="1" dirty="0" smtClean="0">
              <a:latin typeface="Open Sans"/>
            </a:endParaRPr>
          </a:p>
          <a:p>
            <a:pPr algn="ctr" rtl="0"/>
            <a:endParaRPr lang="de-DE" b="1" dirty="0" smtClean="0">
              <a:solidFill>
                <a:schemeClr val="bg1">
                  <a:lumMod val="50000"/>
                </a:schemeClr>
              </a:solidFill>
              <a:latin typeface="Open Sans"/>
            </a:endParaRPr>
          </a:p>
          <a:p>
            <a:pPr algn="ctr" rtl="0"/>
            <a:endParaRPr lang="de-DE" b="1" dirty="0" smtClean="0">
              <a:solidFill>
                <a:schemeClr val="bg1">
                  <a:lumMod val="50000"/>
                </a:schemeClr>
              </a:solidFill>
              <a:latin typeface="Open Sans"/>
            </a:endParaRPr>
          </a:p>
          <a:p>
            <a:endParaRPr lang="de-DE" dirty="0" smtClean="0">
              <a:solidFill>
                <a:schemeClr val="bg1">
                  <a:lumMod val="50000"/>
                </a:schemeClr>
              </a:solidFill>
              <a:latin typeface="Open Sans"/>
            </a:endParaRPr>
          </a:p>
          <a:p>
            <a:pPr algn="l" rtl="0"/>
            <a:endParaRPr lang="de-DE" dirty="0" smtClean="0">
              <a:latin typeface="Open Sans"/>
            </a:endParaRPr>
          </a:p>
          <a:p>
            <a:endParaRPr lang="de-DE" dirty="0">
              <a:latin typeface="Open Sans"/>
            </a:endParaRPr>
          </a:p>
        </p:txBody>
      </p:sp>
    </p:spTree>
    <p:extLst>
      <p:ext uri="{BB962C8B-B14F-4D97-AF65-F5344CB8AC3E}">
        <p14:creationId xmlns:p14="http://schemas.microsoft.com/office/powerpoint/2010/main" val="37426376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42910" y="1285866"/>
            <a:ext cx="7858180"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b="1" i="0" u="none" baseline="0">
                <a:solidFill>
                  <a:schemeClr val="bg1">
                    <a:lumMod val="50000"/>
                  </a:schemeClr>
                </a:solidFill>
              </a:rPr>
              <a:t>SCHRITT 5 – Umsetzung</a:t>
            </a:r>
          </a:p>
          <a:p>
            <a:pPr algn="just" rtl="0"/>
            <a:r>
              <a:rPr lang="de" b="0" i="0" u="none" baseline="0">
                <a:solidFill>
                  <a:schemeClr val="bg1">
                    <a:lumMod val="50000"/>
                  </a:schemeClr>
                </a:solidFill>
              </a:rPr>
              <a:t>Während des Umsetzungsprozesses wäre es sinnvoll, die Gruppendynamik zu beobachten und Notizen zu machen, die im Evaluationsprozess benötigt werden.  </a:t>
            </a:r>
            <a:endParaRPr lang="de" dirty="0">
              <a:solidFill>
                <a:schemeClr val="bg1">
                  <a:lumMod val="50000"/>
                </a:schemeClr>
              </a:solidFill>
            </a:endParaRPr>
          </a:p>
        </p:txBody>
      </p:sp>
      <p:pic>
        <p:nvPicPr>
          <p:cNvPr id="34818" name="Picture 2" descr="Risultati immagini per children multicultural sport"/>
          <p:cNvPicPr>
            <a:picLocks noChangeAspect="1" noChangeArrowheads="1"/>
          </p:cNvPicPr>
          <p:nvPr/>
        </p:nvPicPr>
        <p:blipFill>
          <a:blip r:embed="rId3" cstate="print"/>
          <a:srcRect/>
          <a:stretch>
            <a:fillRect/>
          </a:stretch>
        </p:blipFill>
        <p:spPr bwMode="auto">
          <a:xfrm>
            <a:off x="3428992" y="2928940"/>
            <a:ext cx="1928794" cy="1084947"/>
          </a:xfrm>
          <a:prstGeom prst="rect">
            <a:avLst/>
          </a:prstGeom>
          <a:noFill/>
        </p:spPr>
      </p:pic>
      <p:sp>
        <p:nvSpPr>
          <p:cNvPr id="9"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1214428"/>
            <a:ext cx="8358246" cy="2714644"/>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b="1" i="0" u="none" baseline="0" dirty="0">
                <a:solidFill>
                  <a:schemeClr val="bg1">
                    <a:lumMod val="50000"/>
                  </a:schemeClr>
                </a:solidFill>
              </a:rPr>
              <a:t>SCHRITT 6 – Evaluierung</a:t>
            </a:r>
          </a:p>
          <a:p>
            <a:pPr algn="just" rtl="0"/>
            <a:r>
              <a:rPr lang="de" b="0" i="0" u="none" baseline="0" dirty="0">
                <a:solidFill>
                  <a:schemeClr val="bg1">
                    <a:lumMod val="50000"/>
                  </a:schemeClr>
                </a:solidFill>
              </a:rPr>
              <a:t>In diesem Prozess sollte eine allgemeine Evaluierung des Präventionsprogramms gemacht werden, insbesondere unter Einbeziehung der Indikatoren, die in SCHRITT 4 erarbeitet wurden. </a:t>
            </a:r>
          </a:p>
          <a:p>
            <a:pPr algn="just" rtl="0"/>
            <a:r>
              <a:rPr lang="de" b="0" i="0" u="none" baseline="0" dirty="0">
                <a:solidFill>
                  <a:schemeClr val="bg1">
                    <a:lumMod val="50000"/>
                  </a:schemeClr>
                </a:solidFill>
              </a:rPr>
              <a:t>Für die Evaluierung kann es sinnvoll sein, die Notizen hinzunehmen, die während der Umsetzung gemacht wurden.</a:t>
            </a:r>
            <a:endParaRPr lang="de" dirty="0">
              <a:solidFill>
                <a:schemeClr val="bg1">
                  <a:lumMod val="50000"/>
                </a:schemeClr>
              </a:solidFill>
            </a:endParaRPr>
          </a:p>
        </p:txBody>
      </p:sp>
      <p:pic>
        <p:nvPicPr>
          <p:cNvPr id="33793" name="Picture 1"/>
          <p:cNvPicPr>
            <a:picLocks noChangeAspect="1" noChangeArrowheads="1"/>
          </p:cNvPicPr>
          <p:nvPr/>
        </p:nvPicPr>
        <p:blipFill>
          <a:blip r:embed="rId3" cstate="print"/>
          <a:srcRect/>
          <a:stretch>
            <a:fillRect/>
          </a:stretch>
        </p:blipFill>
        <p:spPr bwMode="auto">
          <a:xfrm>
            <a:off x="1214414" y="785800"/>
            <a:ext cx="847721" cy="859100"/>
          </a:xfrm>
          <a:prstGeom prst="rect">
            <a:avLst/>
          </a:prstGeom>
          <a:noFill/>
          <a:ln w="9525">
            <a:noFill/>
            <a:miter lim="800000"/>
            <a:headEnd/>
            <a:tailEnd/>
          </a:ln>
          <a:effectLst/>
        </p:spPr>
      </p:pic>
      <p:sp>
        <p:nvSpPr>
          <p:cNvPr id="9"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9"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pic>
        <p:nvPicPr>
          <p:cNvPr id="1026" name="Picture 2"/>
          <p:cNvPicPr>
            <a:picLocks noChangeAspect="1" noChangeArrowheads="1"/>
          </p:cNvPicPr>
          <p:nvPr/>
        </p:nvPicPr>
        <p:blipFill>
          <a:blip r:embed="rId3"/>
          <a:srcRect/>
          <a:stretch>
            <a:fillRect/>
          </a:stretch>
        </p:blipFill>
        <p:spPr bwMode="auto">
          <a:xfrm>
            <a:off x="3500430" y="500048"/>
            <a:ext cx="4929222" cy="3488373"/>
          </a:xfrm>
          <a:prstGeom prst="rect">
            <a:avLst/>
          </a:prstGeom>
          <a:noFill/>
          <a:ln w="9525">
            <a:noFill/>
            <a:miter lim="800000"/>
            <a:headEnd/>
            <a:tailEnd/>
          </a:ln>
          <a:effectLst/>
        </p:spPr>
      </p:pic>
      <p:sp>
        <p:nvSpPr>
          <p:cNvPr id="8" name="CasellaDiTesto 7"/>
          <p:cNvSpPr txBox="1"/>
          <p:nvPr/>
        </p:nvSpPr>
        <p:spPr>
          <a:xfrm>
            <a:off x="571472" y="1000114"/>
            <a:ext cx="2571768" cy="369332"/>
          </a:xfrm>
          <a:prstGeom prst="rect">
            <a:avLst/>
          </a:prstGeom>
          <a:noFill/>
        </p:spPr>
        <p:txBody>
          <a:bodyPr wrap="square" rtlCol="0">
            <a:spAutoFit/>
          </a:bodyPr>
          <a:lstStyle/>
          <a:p>
            <a:pPr algn="l" rtl="0"/>
            <a:r>
              <a:rPr lang="de" b="1" i="0" u="none" baseline="0">
                <a:latin typeface="Open Sans"/>
                <a:ea typeface="OpenSymbol" pitchFamily="2" charset="0"/>
              </a:rPr>
              <a:t>Beispiel</a:t>
            </a:r>
            <a:endParaRPr lang="de" b="1" dirty="0">
              <a:latin typeface="Open Sans"/>
              <a:ea typeface="OpenSymbol" pitchFamily="2"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9"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sp>
        <p:nvSpPr>
          <p:cNvPr id="5" name="CasellaDiTesto 4"/>
          <p:cNvSpPr txBox="1"/>
          <p:nvPr/>
        </p:nvSpPr>
        <p:spPr>
          <a:xfrm>
            <a:off x="214282" y="896183"/>
            <a:ext cx="8572560" cy="4247317"/>
          </a:xfrm>
          <a:prstGeom prst="rect">
            <a:avLst/>
          </a:prstGeom>
          <a:noFill/>
        </p:spPr>
        <p:txBody>
          <a:bodyPr wrap="square" rtlCol="0">
            <a:spAutoFit/>
          </a:bodyPr>
          <a:lstStyle/>
          <a:p>
            <a:pPr algn="l" rtl="0"/>
            <a:r>
              <a:rPr lang="de" b="1" i="0" u="none" baseline="0">
                <a:solidFill>
                  <a:schemeClr val="tx1">
                    <a:lumMod val="50000"/>
                    <a:lumOff val="50000"/>
                  </a:schemeClr>
                </a:solidFill>
                <a:latin typeface="Open Sans"/>
              </a:rPr>
              <a:t>Beispiel: das Modell der öffentlichen Gesundheit</a:t>
            </a:r>
          </a:p>
          <a:p>
            <a:endParaRPr lang="de" b="1" dirty="0">
              <a:solidFill>
                <a:schemeClr val="tx1">
                  <a:lumMod val="50000"/>
                  <a:lumOff val="50000"/>
                </a:schemeClr>
              </a:solidFill>
              <a:latin typeface="Open Sans"/>
            </a:endParaRPr>
          </a:p>
          <a:p>
            <a:pPr algn="l" rtl="0"/>
            <a:r>
              <a:rPr lang="de" b="0" i="0" u="none" baseline="0">
                <a:solidFill>
                  <a:schemeClr val="tx1">
                    <a:lumMod val="50000"/>
                    <a:lumOff val="50000"/>
                  </a:schemeClr>
                </a:solidFill>
                <a:latin typeface="Open Sans"/>
              </a:rPr>
              <a:t>In North Carolina wurde die Gewaltprävention von fünf Agenturen, die im ganzen Bundesstaat tätig sind, ins Visier genommen. Daraus entwickelte sich das Modell der öffentlichen Gesundheit.</a:t>
            </a:r>
          </a:p>
          <a:p>
            <a:endParaRPr lang="de" dirty="0">
              <a:solidFill>
                <a:schemeClr val="tx1">
                  <a:lumMod val="50000"/>
                  <a:lumOff val="50000"/>
                </a:schemeClr>
              </a:solidFill>
              <a:latin typeface="Open Sans"/>
            </a:endParaRPr>
          </a:p>
          <a:p>
            <a:pPr algn="l" rtl="0"/>
            <a:r>
              <a:rPr lang="de" b="0" i="0" u="none" baseline="0">
                <a:solidFill>
                  <a:schemeClr val="tx1">
                    <a:lumMod val="50000"/>
                    <a:lumOff val="50000"/>
                  </a:schemeClr>
                </a:solidFill>
                <a:latin typeface="Open Sans"/>
              </a:rPr>
              <a:t>Nach diesem Modell sollte ein Präventionsplan zu Gewalt vier Schritte beinhalten. </a:t>
            </a:r>
          </a:p>
          <a:p>
            <a:endParaRPr lang="de" dirty="0">
              <a:solidFill>
                <a:schemeClr val="tx1">
                  <a:lumMod val="50000"/>
                  <a:lumOff val="50000"/>
                </a:schemeClr>
              </a:solidFill>
              <a:latin typeface="Open Sans"/>
            </a:endParaRPr>
          </a:p>
          <a:p>
            <a:pPr algn="l" rtl="0">
              <a:buFont typeface="Arial" pitchFamily="34" charset="0"/>
              <a:buChar char="•"/>
            </a:pPr>
            <a:r>
              <a:rPr lang="de" b="0" i="0" u="none" baseline="0">
                <a:solidFill>
                  <a:schemeClr val="tx1">
                    <a:lumMod val="50000"/>
                    <a:lumOff val="50000"/>
                  </a:schemeClr>
                </a:solidFill>
                <a:latin typeface="Open Sans"/>
              </a:rPr>
              <a:t> Der erste Schritt ist die </a:t>
            </a:r>
            <a:r>
              <a:rPr lang="de" b="1" i="0" u="none" baseline="0">
                <a:solidFill>
                  <a:schemeClr val="tx1">
                    <a:lumMod val="50000"/>
                    <a:lumOff val="50000"/>
                  </a:schemeClr>
                </a:solidFill>
                <a:latin typeface="Open Sans"/>
              </a:rPr>
              <a:t>Definition des Problems.</a:t>
            </a:r>
            <a:r>
              <a:rPr lang="de" b="0" i="0" u="none" baseline="0">
                <a:solidFill>
                  <a:schemeClr val="tx1">
                    <a:lumMod val="50000"/>
                    <a:lumOff val="50000"/>
                  </a:schemeClr>
                </a:solidFill>
                <a:latin typeface="Open Sans"/>
              </a:rPr>
              <a:t> Die Ermittlung, welches Problem für die Gemeinschaft relevant ist, sollte zu Beginn maßgeblich sein. </a:t>
            </a:r>
          </a:p>
          <a:p>
            <a:endParaRPr lang="de" b="1" dirty="0">
              <a:latin typeface="Open Sans"/>
            </a:endParaRPr>
          </a:p>
          <a:p>
            <a:endParaRPr lang="de" b="1" dirty="0">
              <a:latin typeface="Open Sans"/>
            </a:endParaRPr>
          </a:p>
          <a:p>
            <a:endParaRPr lang="de" b="1" dirty="0">
              <a:latin typeface="Open Sans"/>
            </a:endParaRPr>
          </a:p>
          <a:p>
            <a:endParaRPr lang="de" b="1" dirty="0">
              <a:latin typeface="Open Sans"/>
            </a:endParaRPr>
          </a:p>
          <a:p>
            <a:pPr algn="l" rtl="0"/>
            <a:r>
              <a:rPr lang="de" b="0" i="0" u="none" baseline="0">
                <a:latin typeface="Open Sans"/>
              </a:rPr>
              <a:t> </a:t>
            </a:r>
            <a:endParaRPr lang="de" b="1" dirty="0">
              <a:latin typeface="Open Sans"/>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9"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sp>
        <p:nvSpPr>
          <p:cNvPr id="10" name="CasellaDiTesto 9"/>
          <p:cNvSpPr txBox="1"/>
          <p:nvPr/>
        </p:nvSpPr>
        <p:spPr>
          <a:xfrm>
            <a:off x="214282" y="896183"/>
            <a:ext cx="8572560" cy="4801314"/>
          </a:xfrm>
          <a:prstGeom prst="rect">
            <a:avLst/>
          </a:prstGeom>
          <a:noFill/>
        </p:spPr>
        <p:txBody>
          <a:bodyPr wrap="square" rtlCol="0">
            <a:spAutoFit/>
          </a:bodyPr>
          <a:lstStyle/>
          <a:p>
            <a:pPr algn="l" rtl="0"/>
            <a:r>
              <a:rPr lang="de" b="1" i="0" u="none" baseline="0" dirty="0">
                <a:solidFill>
                  <a:schemeClr val="tx1">
                    <a:lumMod val="50000"/>
                    <a:lumOff val="50000"/>
                  </a:schemeClr>
                </a:solidFill>
                <a:latin typeface="Open Sans"/>
              </a:rPr>
              <a:t>Beispiel: das Modell der öffentlichen Gesundheit</a:t>
            </a:r>
          </a:p>
          <a:p>
            <a:endParaRPr lang="de" b="1" dirty="0">
              <a:solidFill>
                <a:schemeClr val="tx1">
                  <a:lumMod val="50000"/>
                  <a:lumOff val="50000"/>
                </a:schemeClr>
              </a:solidFill>
              <a:latin typeface="Open Sans"/>
            </a:endParaRPr>
          </a:p>
          <a:p>
            <a:pPr algn="l" rtl="0">
              <a:buFont typeface="Arial" pitchFamily="34" charset="0"/>
              <a:buChar char="•"/>
            </a:pPr>
            <a:r>
              <a:rPr lang="de" b="1" i="0" u="none" baseline="0" dirty="0">
                <a:solidFill>
                  <a:schemeClr val="tx1">
                    <a:lumMod val="50000"/>
                    <a:lumOff val="50000"/>
                  </a:schemeClr>
                </a:solidFill>
                <a:latin typeface="Open Sans"/>
              </a:rPr>
              <a:t> Die Ermittlung des Risikos und protektiver Faktoren</a:t>
            </a:r>
            <a:endParaRPr lang="de" b="1" dirty="0">
              <a:solidFill>
                <a:schemeClr val="tx1">
                  <a:lumMod val="50000"/>
                  <a:lumOff val="50000"/>
                </a:schemeClr>
              </a:solidFill>
              <a:latin typeface="Open Sans"/>
            </a:endParaRPr>
          </a:p>
          <a:p>
            <a:endParaRPr lang="de" b="1" dirty="0">
              <a:solidFill>
                <a:schemeClr val="tx1">
                  <a:lumMod val="50000"/>
                  <a:lumOff val="50000"/>
                </a:schemeClr>
              </a:solidFill>
              <a:latin typeface="Open Sans"/>
            </a:endParaRPr>
          </a:p>
          <a:p>
            <a:pPr algn="l" rtl="0"/>
            <a:r>
              <a:rPr lang="de" b="0" i="0" u="none" baseline="0" dirty="0">
                <a:solidFill>
                  <a:schemeClr val="tx1">
                    <a:lumMod val="50000"/>
                    <a:lumOff val="50000"/>
                  </a:schemeClr>
                </a:solidFill>
                <a:latin typeface="Open Sans"/>
              </a:rPr>
              <a:t>In diesem Schritt ist es wichtig, Informationen über das Problem zusammenzutragen und die Faktoren zu definieren, die ein Risiko oder eine Risikoabwehr in der spezifischen Situation darstellen. Dies ist durch die folgenden Schritte</a:t>
            </a:r>
            <a:r>
              <a:rPr lang="de" b="0" i="0" u="none" dirty="0">
                <a:solidFill>
                  <a:schemeClr val="tx1">
                    <a:lumMod val="50000"/>
                    <a:lumOff val="50000"/>
                  </a:schemeClr>
                </a:solidFill>
                <a:latin typeface="Open Sans"/>
              </a:rPr>
              <a:t> </a:t>
            </a:r>
            <a:r>
              <a:rPr lang="de" b="0" i="0" u="none" baseline="0" dirty="0">
                <a:solidFill>
                  <a:schemeClr val="tx1">
                    <a:lumMod val="50000"/>
                    <a:lumOff val="50000"/>
                  </a:schemeClr>
                </a:solidFill>
                <a:latin typeface="Open Sans"/>
              </a:rPr>
              <a:t>möglich:</a:t>
            </a:r>
          </a:p>
          <a:p>
            <a:endParaRPr lang="de" dirty="0">
              <a:solidFill>
                <a:schemeClr val="tx1">
                  <a:lumMod val="50000"/>
                  <a:lumOff val="50000"/>
                </a:schemeClr>
              </a:solidFill>
              <a:latin typeface="Open Sans"/>
            </a:endParaRPr>
          </a:p>
          <a:p>
            <a:pPr algn="l" rtl="0">
              <a:buFont typeface="Arial" pitchFamily="34" charset="0"/>
              <a:buChar char="•"/>
            </a:pPr>
            <a:r>
              <a:rPr lang="de" b="0" i="0" u="none" baseline="0" dirty="0">
                <a:solidFill>
                  <a:schemeClr val="tx1">
                    <a:lumMod val="50000"/>
                    <a:lumOff val="50000"/>
                  </a:schemeClr>
                </a:solidFill>
                <a:latin typeface="Open Sans"/>
              </a:rPr>
              <a:t> Einsatz der vorhandenen Informationen </a:t>
            </a:r>
          </a:p>
          <a:p>
            <a:pPr algn="l" rtl="0">
              <a:buFont typeface="Arial" pitchFamily="34" charset="0"/>
              <a:buChar char="•"/>
            </a:pPr>
            <a:r>
              <a:rPr lang="de" b="0" i="0" u="none" baseline="0" dirty="0">
                <a:solidFill>
                  <a:schemeClr val="tx1">
                    <a:lumMod val="50000"/>
                    <a:lumOff val="50000"/>
                  </a:schemeClr>
                </a:solidFill>
                <a:latin typeface="Open Sans"/>
              </a:rPr>
              <a:t> Eigenständiges Erheben von Daten</a:t>
            </a:r>
            <a:endParaRPr lang="de" dirty="0">
              <a:solidFill>
                <a:schemeClr val="tx1">
                  <a:lumMod val="50000"/>
                  <a:lumOff val="50000"/>
                </a:schemeClr>
              </a:solidFill>
              <a:latin typeface="Open Sans"/>
            </a:endParaRPr>
          </a:p>
          <a:p>
            <a:pPr algn="l" rtl="0">
              <a:buFont typeface="Arial" pitchFamily="34" charset="0"/>
              <a:buChar char="•"/>
            </a:pPr>
            <a:r>
              <a:rPr lang="de" b="0" i="0" u="none" baseline="0" dirty="0">
                <a:solidFill>
                  <a:schemeClr val="tx1">
                    <a:lumMod val="50000"/>
                    <a:lumOff val="50000"/>
                  </a:schemeClr>
                </a:solidFill>
                <a:latin typeface="Open Sans"/>
              </a:rPr>
              <a:t> Lernen, was andere tun </a:t>
            </a:r>
          </a:p>
          <a:p>
            <a:endParaRPr lang="de" b="1" dirty="0">
              <a:latin typeface="Open Sans"/>
            </a:endParaRPr>
          </a:p>
          <a:p>
            <a:endParaRPr lang="de" b="1" dirty="0">
              <a:latin typeface="Open Sans"/>
            </a:endParaRPr>
          </a:p>
          <a:p>
            <a:endParaRPr lang="de" b="1" dirty="0">
              <a:latin typeface="Open Sans"/>
            </a:endParaRPr>
          </a:p>
          <a:p>
            <a:endParaRPr lang="de" b="1" dirty="0">
              <a:latin typeface="Open Sans"/>
            </a:endParaRPr>
          </a:p>
          <a:p>
            <a:pPr algn="l" rtl="0"/>
            <a:r>
              <a:rPr lang="de" b="0" i="0" u="none" baseline="0" dirty="0">
                <a:latin typeface="Open Sans"/>
              </a:rPr>
              <a:t> </a:t>
            </a:r>
            <a:endParaRPr lang="de" b="1" dirty="0">
              <a:latin typeface="Open Sans"/>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9"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sp>
        <p:nvSpPr>
          <p:cNvPr id="5" name="CasellaDiTesto 4"/>
          <p:cNvSpPr txBox="1"/>
          <p:nvPr/>
        </p:nvSpPr>
        <p:spPr>
          <a:xfrm>
            <a:off x="142844" y="642924"/>
            <a:ext cx="8572560" cy="4801314"/>
          </a:xfrm>
          <a:prstGeom prst="rect">
            <a:avLst/>
          </a:prstGeom>
          <a:noFill/>
        </p:spPr>
        <p:txBody>
          <a:bodyPr wrap="square" rtlCol="0">
            <a:spAutoFit/>
          </a:bodyPr>
          <a:lstStyle/>
          <a:p>
            <a:pPr algn="l" rtl="0"/>
            <a:r>
              <a:rPr lang="de" b="1" i="0" u="none" baseline="0" dirty="0">
                <a:solidFill>
                  <a:schemeClr val="tx1">
                    <a:lumMod val="50000"/>
                    <a:lumOff val="50000"/>
                  </a:schemeClr>
                </a:solidFill>
                <a:latin typeface="Open Sans"/>
              </a:rPr>
              <a:t>Beispiel: das Modell der öffentlichen Gesundheit</a:t>
            </a:r>
          </a:p>
          <a:p>
            <a:endParaRPr lang="de" b="1" dirty="0">
              <a:solidFill>
                <a:schemeClr val="tx1">
                  <a:lumMod val="50000"/>
                  <a:lumOff val="50000"/>
                </a:schemeClr>
              </a:solidFill>
              <a:latin typeface="Open Sans"/>
            </a:endParaRPr>
          </a:p>
          <a:p>
            <a:pPr algn="l" rtl="0">
              <a:buFont typeface="Arial" pitchFamily="34" charset="0"/>
              <a:buChar char="•"/>
            </a:pPr>
            <a:r>
              <a:rPr lang="de" b="1" i="0" u="none" baseline="0" dirty="0">
                <a:solidFill>
                  <a:schemeClr val="tx1">
                    <a:lumMod val="50000"/>
                    <a:lumOff val="50000"/>
                  </a:schemeClr>
                </a:solidFill>
                <a:latin typeface="Open Sans"/>
              </a:rPr>
              <a:t> Eine Priorität unter den Faktoren festlegen</a:t>
            </a:r>
            <a:endParaRPr lang="de" b="1" dirty="0">
              <a:solidFill>
                <a:schemeClr val="tx1">
                  <a:lumMod val="50000"/>
                  <a:lumOff val="50000"/>
                </a:schemeClr>
              </a:solidFill>
              <a:latin typeface="Open Sans"/>
            </a:endParaRPr>
          </a:p>
          <a:p>
            <a:endParaRPr lang="de" b="1" dirty="0">
              <a:solidFill>
                <a:schemeClr val="tx1">
                  <a:lumMod val="50000"/>
                  <a:lumOff val="50000"/>
                </a:schemeClr>
              </a:solidFill>
              <a:latin typeface="Open Sans"/>
            </a:endParaRPr>
          </a:p>
          <a:p>
            <a:pPr algn="l" rtl="0"/>
            <a:r>
              <a:rPr lang="de" b="0" i="0" u="none" baseline="0" dirty="0">
                <a:solidFill>
                  <a:schemeClr val="tx1">
                    <a:lumMod val="50000"/>
                    <a:lumOff val="50000"/>
                  </a:schemeClr>
                </a:solidFill>
                <a:latin typeface="Open Sans"/>
              </a:rPr>
              <a:t>Haben Sie einmal eine Liste der Risiken und protektiven Faktoren vorliegen, dann ist es wichtig, eine Prioritätenreihenfolge unter diesen Faktoren festzulegen. Das kann unter Berücksichtigung der folgenden Merkmale vorgenommen werden:</a:t>
            </a:r>
          </a:p>
          <a:p>
            <a:pPr algn="l" rtl="0"/>
            <a:r>
              <a:rPr lang="de" b="0" i="0" u="none" baseline="0" dirty="0">
                <a:solidFill>
                  <a:schemeClr val="tx1">
                    <a:lumMod val="50000"/>
                    <a:lumOff val="50000"/>
                  </a:schemeClr>
                </a:solidFill>
                <a:latin typeface="Open Sans"/>
              </a:rPr>
              <a:t> </a:t>
            </a:r>
          </a:p>
          <a:p>
            <a:pPr algn="l" rtl="0">
              <a:buFont typeface="Arial" pitchFamily="34" charset="0"/>
              <a:buChar char="•"/>
            </a:pPr>
            <a:r>
              <a:rPr lang="de" b="0" i="0" u="none" baseline="0" dirty="0">
                <a:solidFill>
                  <a:schemeClr val="tx1">
                    <a:lumMod val="50000"/>
                    <a:lumOff val="50000"/>
                  </a:schemeClr>
                </a:solidFill>
                <a:latin typeface="Open Sans"/>
              </a:rPr>
              <a:t>Wichtigkeit </a:t>
            </a:r>
          </a:p>
          <a:p>
            <a:pPr algn="l" rtl="0">
              <a:buFont typeface="Arial" pitchFamily="34" charset="0"/>
              <a:buChar char="•"/>
            </a:pPr>
            <a:r>
              <a:rPr lang="de" b="0" i="0" u="none" baseline="0" dirty="0">
                <a:solidFill>
                  <a:schemeClr val="tx1">
                    <a:lumMod val="50000"/>
                    <a:lumOff val="50000"/>
                  </a:schemeClr>
                </a:solidFill>
                <a:latin typeface="Open Sans"/>
              </a:rPr>
              <a:t>Austauschbarkeit</a:t>
            </a:r>
            <a:endParaRPr lang="de" dirty="0">
              <a:solidFill>
                <a:schemeClr val="tx1">
                  <a:lumMod val="50000"/>
                  <a:lumOff val="50000"/>
                </a:schemeClr>
              </a:solidFill>
              <a:latin typeface="Open Sans"/>
            </a:endParaRPr>
          </a:p>
          <a:p>
            <a:pPr algn="l" rtl="0">
              <a:buFont typeface="Arial" pitchFamily="34" charset="0"/>
              <a:buChar char="•"/>
            </a:pPr>
            <a:r>
              <a:rPr lang="de" b="0" i="0" u="none" baseline="0" dirty="0">
                <a:solidFill>
                  <a:schemeClr val="tx1">
                    <a:lumMod val="50000"/>
                    <a:lumOff val="50000"/>
                  </a:schemeClr>
                </a:solidFill>
                <a:latin typeface="Open Sans"/>
              </a:rPr>
              <a:t>Machbarkeit</a:t>
            </a:r>
            <a:endParaRPr lang="de" dirty="0">
              <a:solidFill>
                <a:schemeClr val="tx1">
                  <a:lumMod val="50000"/>
                  <a:lumOff val="50000"/>
                </a:schemeClr>
              </a:solidFill>
              <a:latin typeface="Open Sans"/>
            </a:endParaRPr>
          </a:p>
          <a:p>
            <a:pPr algn="l" rtl="0">
              <a:buFont typeface="Arial" pitchFamily="34" charset="0"/>
              <a:buChar char="•"/>
            </a:pPr>
            <a:r>
              <a:rPr lang="de" b="0" i="0" u="none" baseline="0" dirty="0">
                <a:solidFill>
                  <a:schemeClr val="tx1">
                    <a:lumMod val="50000"/>
                    <a:lumOff val="50000"/>
                  </a:schemeClr>
                </a:solidFill>
                <a:latin typeface="Open Sans"/>
              </a:rPr>
              <a:t> Auswirkung</a:t>
            </a:r>
          </a:p>
          <a:p>
            <a:endParaRPr lang="de" b="1" dirty="0">
              <a:latin typeface="Open Sans"/>
            </a:endParaRPr>
          </a:p>
          <a:p>
            <a:endParaRPr lang="de" b="1" dirty="0">
              <a:latin typeface="Open Sans"/>
            </a:endParaRPr>
          </a:p>
          <a:p>
            <a:endParaRPr lang="de" b="1" dirty="0">
              <a:latin typeface="Open Sans"/>
            </a:endParaRPr>
          </a:p>
          <a:p>
            <a:endParaRPr lang="de" b="1" dirty="0">
              <a:latin typeface="Open Sans"/>
            </a:endParaRPr>
          </a:p>
          <a:p>
            <a:pPr algn="l" rtl="0"/>
            <a:r>
              <a:rPr lang="de" b="0" i="0" u="none" baseline="0" dirty="0">
                <a:latin typeface="Open Sans"/>
              </a:rPr>
              <a:t> </a:t>
            </a:r>
            <a:endParaRPr lang="de" b="1" dirty="0">
              <a:latin typeface="Open Sans"/>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9"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2. </a:t>
            </a:r>
            <a:r>
              <a:rPr lang="de" sz="1800" b="0" i="0" u="none" baseline="0">
                <a:solidFill>
                  <a:schemeClr val="bg1">
                    <a:lumMod val="50000"/>
                  </a:schemeClr>
                </a:solidFill>
              </a:rPr>
              <a:t>Präventionsstrategien</a:t>
            </a:r>
            <a:endParaRPr lang="de" sz="1800" b="0" dirty="0">
              <a:solidFill>
                <a:schemeClr val="bg1">
                  <a:lumMod val="50000"/>
                </a:schemeClr>
              </a:solidFill>
            </a:endParaRPr>
          </a:p>
        </p:txBody>
      </p:sp>
      <p:sp>
        <p:nvSpPr>
          <p:cNvPr id="5" name="CasellaDiTesto 4"/>
          <p:cNvSpPr txBox="1"/>
          <p:nvPr/>
        </p:nvSpPr>
        <p:spPr>
          <a:xfrm>
            <a:off x="357158" y="1142990"/>
            <a:ext cx="8286840" cy="3693319"/>
          </a:xfrm>
          <a:prstGeom prst="rect">
            <a:avLst/>
          </a:prstGeom>
          <a:noFill/>
        </p:spPr>
        <p:txBody>
          <a:bodyPr wrap="square" rtlCol="0">
            <a:spAutoFit/>
          </a:bodyPr>
          <a:lstStyle/>
          <a:p>
            <a:endParaRPr lang="de" b="1" dirty="0">
              <a:solidFill>
                <a:schemeClr val="tx1">
                  <a:lumMod val="50000"/>
                  <a:lumOff val="50000"/>
                </a:schemeClr>
              </a:solidFill>
              <a:latin typeface="Open Sans"/>
            </a:endParaRPr>
          </a:p>
          <a:p>
            <a:pPr algn="l" rtl="0"/>
            <a:r>
              <a:rPr lang="de" b="1" i="0" u="none" baseline="0" dirty="0">
                <a:solidFill>
                  <a:schemeClr val="tx1">
                    <a:lumMod val="50000"/>
                    <a:lumOff val="50000"/>
                  </a:schemeClr>
                </a:solidFill>
                <a:latin typeface="Open Sans"/>
              </a:rPr>
              <a:t>Beispiel: das Modell der öffentlichen Gesundheit</a:t>
            </a:r>
          </a:p>
          <a:p>
            <a:endParaRPr lang="de" b="1" dirty="0">
              <a:solidFill>
                <a:schemeClr val="tx1">
                  <a:lumMod val="50000"/>
                  <a:lumOff val="50000"/>
                </a:schemeClr>
              </a:solidFill>
              <a:latin typeface="Open Sans"/>
            </a:endParaRPr>
          </a:p>
          <a:p>
            <a:pPr algn="l" rtl="0">
              <a:buFont typeface="Arial" pitchFamily="34" charset="0"/>
              <a:buChar char="•"/>
            </a:pPr>
            <a:r>
              <a:rPr lang="de" b="1" i="0" u="none" baseline="0" dirty="0">
                <a:solidFill>
                  <a:schemeClr val="tx1">
                    <a:lumMod val="50000"/>
                    <a:lumOff val="50000"/>
                  </a:schemeClr>
                </a:solidFill>
                <a:latin typeface="Open Sans"/>
              </a:rPr>
              <a:t> </a:t>
            </a:r>
            <a:r>
              <a:rPr lang="de" b="0" i="0" u="none" baseline="0" dirty="0">
                <a:solidFill>
                  <a:schemeClr val="tx1">
                    <a:lumMod val="50000"/>
                    <a:lumOff val="50000"/>
                  </a:schemeClr>
                </a:solidFill>
                <a:latin typeface="Open Sans"/>
              </a:rPr>
              <a:t>Haben Sie die erforderlichen Angaben, dann können Sie </a:t>
            </a:r>
            <a:r>
              <a:rPr lang="de" i="0" u="none" baseline="0" dirty="0">
                <a:solidFill>
                  <a:schemeClr val="tx1">
                    <a:lumMod val="50000"/>
                    <a:lumOff val="50000"/>
                  </a:schemeClr>
                </a:solidFill>
                <a:latin typeface="Open Sans"/>
              </a:rPr>
              <a:t>die</a:t>
            </a:r>
            <a:r>
              <a:rPr lang="de" b="1" i="0" u="none" baseline="0" dirty="0">
                <a:solidFill>
                  <a:schemeClr val="tx1">
                    <a:lumMod val="50000"/>
                    <a:lumOff val="50000"/>
                  </a:schemeClr>
                </a:solidFill>
                <a:latin typeface="Open Sans"/>
              </a:rPr>
              <a:t> Präventionsstrategie entwickeln und testen. </a:t>
            </a:r>
          </a:p>
          <a:p>
            <a:endParaRPr lang="de" dirty="0">
              <a:solidFill>
                <a:schemeClr val="tx1">
                  <a:lumMod val="50000"/>
                  <a:lumOff val="50000"/>
                </a:schemeClr>
              </a:solidFill>
              <a:latin typeface="Open Sans"/>
            </a:endParaRPr>
          </a:p>
          <a:p>
            <a:pPr algn="l" rtl="0">
              <a:buFont typeface="Arial" pitchFamily="34" charset="0"/>
              <a:buChar char="•"/>
            </a:pPr>
            <a:r>
              <a:rPr lang="de" b="0" i="0" u="none" baseline="0" dirty="0">
                <a:solidFill>
                  <a:schemeClr val="tx1">
                    <a:lumMod val="50000"/>
                    <a:lumOff val="50000"/>
                  </a:schemeClr>
                </a:solidFill>
                <a:latin typeface="Open Sans"/>
              </a:rPr>
              <a:t>Schließlich ist es ratsam, eine </a:t>
            </a:r>
            <a:r>
              <a:rPr lang="de" b="1" i="0" u="none" baseline="0" dirty="0">
                <a:solidFill>
                  <a:schemeClr val="tx1">
                    <a:lumMod val="50000"/>
                    <a:lumOff val="50000"/>
                  </a:schemeClr>
                </a:solidFill>
                <a:latin typeface="Open Sans"/>
              </a:rPr>
              <a:t>weit verbreitete Annahme der Strategie sicherzustellen</a:t>
            </a:r>
            <a:r>
              <a:rPr lang="de" b="0" i="0" u="none" baseline="0" dirty="0">
                <a:latin typeface="Open Sans"/>
              </a:rPr>
              <a:t>. </a:t>
            </a:r>
          </a:p>
          <a:p>
            <a:endParaRPr lang="de" b="1" dirty="0">
              <a:latin typeface="Open Sans"/>
            </a:endParaRPr>
          </a:p>
          <a:p>
            <a:endParaRPr lang="de" b="1" dirty="0">
              <a:latin typeface="Open Sans"/>
            </a:endParaRPr>
          </a:p>
          <a:p>
            <a:endParaRPr lang="de" b="1" dirty="0">
              <a:latin typeface="Open Sans"/>
            </a:endParaRPr>
          </a:p>
          <a:p>
            <a:endParaRPr lang="de" b="1" dirty="0">
              <a:latin typeface="Open Sans"/>
            </a:endParaRPr>
          </a:p>
          <a:p>
            <a:pPr algn="l" rtl="0"/>
            <a:r>
              <a:rPr lang="de" b="0" i="0" u="none" baseline="0" dirty="0">
                <a:latin typeface="Open Sans"/>
              </a:rPr>
              <a:t> </a:t>
            </a:r>
            <a:endParaRPr lang="de" b="1" dirty="0">
              <a:latin typeface="Open Sans"/>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547664" y="555526"/>
            <a:ext cx="6400800" cy="609399"/>
          </a:xfrm>
        </p:spPr>
        <p:txBody>
          <a:bodyPr/>
          <a:lstStyle/>
          <a:p>
            <a:pPr rtl="0"/>
            <a:r>
              <a:rPr lang="de" b="1" i="0" u="none" baseline="0"/>
              <a:t>Wissensabschnitt / Studienaufgaben</a:t>
            </a:r>
            <a:endParaRPr lang="de"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2AB5D1A3-B1E7-4421-B55E-5DBB46C18533}"/>
              </a:ext>
            </a:extLst>
          </p:cNvPr>
          <p:cNvSpPr txBox="1">
            <a:spLocks/>
          </p:cNvSpPr>
          <p:nvPr/>
        </p:nvSpPr>
        <p:spPr>
          <a:xfrm>
            <a:off x="428596" y="1428742"/>
            <a:ext cx="7361385" cy="257917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b="0" i="0" u="none" baseline="0"/>
              <a:t>Fragen zur Selbstkontrolle:</a:t>
            </a:r>
          </a:p>
          <a:p>
            <a:pPr marL="457200" indent="-457200" algn="l" rtl="0">
              <a:buFont typeface="Arial" pitchFamily="34" charset="0"/>
              <a:buChar char="•"/>
            </a:pPr>
            <a:r>
              <a:rPr lang="de" b="0" i="0" u="none" baseline="0"/>
              <a:t>Wie viele Niveaus unterscheiden wir in einem Präventionsprozess?</a:t>
            </a:r>
          </a:p>
          <a:p>
            <a:pPr marL="457200" indent="-457200" algn="l" rtl="0">
              <a:buFont typeface="Arial" pitchFamily="34" charset="0"/>
              <a:buChar char="•"/>
            </a:pPr>
            <a:r>
              <a:rPr lang="de" b="0" i="0" u="none" baseline="0"/>
              <a:t>Erklären Sie, was der primäre/sekundäre/tertiäre Präventionsprozess ist. </a:t>
            </a:r>
          </a:p>
          <a:p>
            <a:pPr marL="457200" indent="-457200" algn="l" rtl="0">
              <a:buFont typeface="Arial" pitchFamily="34" charset="0"/>
              <a:buChar char="•"/>
            </a:pPr>
            <a:r>
              <a:rPr lang="de" b="0" i="0" u="none" baseline="0"/>
              <a:t>Was ist der Evaluierungsprozess?</a:t>
            </a:r>
          </a:p>
          <a:p>
            <a:pPr marL="457200" indent="-457200" algn="l" rtl="0">
              <a:buAutoNum type="arabicPeriod"/>
            </a:pPr>
            <a:endParaRPr lang="de" dirty="0"/>
          </a:p>
          <a:p>
            <a:pPr marL="457200" indent="-457200" algn="l" rtl="0">
              <a:buAutoNum type="arabicPeriod"/>
            </a:pPr>
            <a:endParaRPr lang="de" dirty="0"/>
          </a:p>
        </p:txBody>
      </p:sp>
      <p:pic>
        <p:nvPicPr>
          <p:cNvPr id="8" name="Picture 2" descr="Risultati immagini per question mark"/>
          <p:cNvPicPr>
            <a:picLocks noChangeAspect="1" noChangeArrowheads="1"/>
          </p:cNvPicPr>
          <p:nvPr/>
        </p:nvPicPr>
        <p:blipFill>
          <a:blip r:embed="rId3" cstate="print"/>
          <a:srcRect/>
          <a:stretch>
            <a:fillRect/>
          </a:stretch>
        </p:blipFill>
        <p:spPr bwMode="auto">
          <a:xfrm>
            <a:off x="7643834" y="357172"/>
            <a:ext cx="1000132" cy="563455"/>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rtl="0"/>
            <a:r>
              <a:rPr lang="de" b="1" i="0" u="none" baseline="0">
                <a:solidFill>
                  <a:schemeClr val="tx1">
                    <a:lumMod val="50000"/>
                    <a:lumOff val="50000"/>
                  </a:schemeClr>
                </a:solidFill>
                <a:latin typeface="Open Sans"/>
              </a:rPr>
              <a:t>ENDE VON ABSCHNITT 2</a:t>
            </a:r>
            <a:endParaRPr lang="de"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pPr rtl="0"/>
            <a:r>
              <a:rPr lang="de" sz="1800" b="1" i="0" u="none" baseline="0">
                <a:solidFill>
                  <a:schemeClr val="bg1">
                    <a:lumMod val="50000"/>
                  </a:schemeClr>
                </a:solidFill>
              </a:rPr>
              <a:t>Abschnitt 3. </a:t>
            </a:r>
            <a:r>
              <a:rPr lang="de" sz="1800" b="0" i="0" u="none" baseline="0">
                <a:solidFill>
                  <a:schemeClr val="bg1">
                    <a:lumMod val="50000"/>
                  </a:schemeClr>
                </a:solidFill>
              </a:rPr>
              <a:t>Der Konflikt</a:t>
            </a:r>
            <a:endParaRPr lang="de" sz="1800" b="0" dirty="0">
              <a:solidFill>
                <a:schemeClr val="bg1">
                  <a:lumMod val="50000"/>
                </a:schemeClr>
              </a:solidFill>
            </a:endParaRPr>
          </a:p>
        </p:txBody>
      </p:sp>
      <p:sp>
        <p:nvSpPr>
          <p:cNvPr id="5" name="Titolo 1">
            <a:extLst>
              <a:ext uri="{FF2B5EF4-FFF2-40B4-BE49-F238E27FC236}">
                <a16:creationId xmlns="" xmlns:a16="http://schemas.microsoft.com/office/drawing/2014/main"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de" sz="1800" b="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306191" y="411510"/>
            <a:ext cx="6400800" cy="504056"/>
          </a:xfrm>
        </p:spPr>
        <p:txBody>
          <a:bodyPr/>
          <a:lstStyle/>
          <a:p>
            <a:pPr rtl="0"/>
            <a:r>
              <a:rPr lang="de" b="1" i="0" u="none" baseline="0"/>
              <a:t>Inhalt</a:t>
            </a:r>
            <a:endParaRPr lang="de" b="1"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1000100" y="1500180"/>
            <a:ext cx="7101432" cy="20110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800" b="1" i="0" u="none" baseline="0"/>
              <a:t>Abschnitt 1. </a:t>
            </a:r>
            <a:r>
              <a:rPr lang="de" sz="1800" b="0" i="0" u="none" baseline="0"/>
              <a:t>Vorurteile und Kontakttheorie (Allport, 1952)</a:t>
            </a:r>
            <a:endParaRPr lang="de" sz="1800" dirty="0"/>
          </a:p>
          <a:p>
            <a:pPr algn="l" rtl="0"/>
            <a:r>
              <a:rPr lang="de" sz="1800" b="1" i="0" u="none" baseline="0"/>
              <a:t>Abschnitt 2.</a:t>
            </a:r>
            <a:r>
              <a:rPr lang="de" sz="1800" b="0" i="0" u="none" baseline="0"/>
              <a:t> Präventionsstrategien</a:t>
            </a:r>
            <a:endParaRPr lang="de" sz="1800" dirty="0"/>
          </a:p>
          <a:p>
            <a:pPr algn="l" rtl="0"/>
            <a:r>
              <a:rPr lang="de" sz="1800" b="1" i="0" u="none" baseline="0"/>
              <a:t>Abschnitt 3.</a:t>
            </a:r>
            <a:r>
              <a:rPr lang="de" sz="1800" b="0" i="0" u="none" baseline="0"/>
              <a:t> Der Konflikt</a:t>
            </a:r>
            <a:endParaRPr lang="de" sz="1800" dirty="0"/>
          </a:p>
          <a:p>
            <a:pPr algn="l" rtl="0"/>
            <a:r>
              <a:rPr lang="de" sz="1800" b="1" i="0" u="none" baseline="0"/>
              <a:t>Abschnitt 4.</a:t>
            </a:r>
            <a:r>
              <a:rPr lang="de" sz="1800" b="0" i="0" u="none" baseline="0"/>
              <a:t> Die Folgen von Gewalt und Exklusion</a:t>
            </a:r>
            <a:endParaRPr lang="de" sz="1800" dirty="0"/>
          </a:p>
          <a:p>
            <a:pPr algn="l" rtl="0"/>
            <a:r>
              <a:rPr lang="de" sz="1800" b="1" i="0" u="none" baseline="0"/>
              <a:t>Abschnitt 5.</a:t>
            </a:r>
            <a:r>
              <a:rPr lang="de" sz="1800" b="0" i="0" u="none" baseline="0"/>
              <a:t> Respektförderung durch die Gruppe</a:t>
            </a:r>
            <a:endParaRPr lang="de" sz="1800" dirty="0"/>
          </a:p>
        </p:txBody>
      </p:sp>
    </p:spTree>
    <p:extLst>
      <p:ext uri="{BB962C8B-B14F-4D97-AF65-F5344CB8AC3E}">
        <p14:creationId xmlns:p14="http://schemas.microsoft.com/office/powerpoint/2010/main" val="14552204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714348" y="2285998"/>
            <a:ext cx="8072494" cy="642942"/>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800" b="0" i="0" u="none" baseline="0"/>
              <a:t>In diesem Abschnitt wird die psychologische Literatur zum Thema Konflikt untersucht, ihre situativen Faktoren und wie er in einer erzieherisch akzeptablen Form gelöst werden kann.</a:t>
            </a:r>
            <a:endParaRPr lang="de" sz="1800" dirty="0"/>
          </a:p>
        </p:txBody>
      </p:sp>
      <p:pic>
        <p:nvPicPr>
          <p:cNvPr id="31746" name="Picture 2" descr="Risultati immagini per conflict"/>
          <p:cNvPicPr>
            <a:picLocks noChangeAspect="1" noChangeArrowheads="1"/>
          </p:cNvPicPr>
          <p:nvPr/>
        </p:nvPicPr>
        <p:blipFill>
          <a:blip r:embed="rId3" cstate="print"/>
          <a:srcRect/>
          <a:stretch>
            <a:fillRect/>
          </a:stretch>
        </p:blipFill>
        <p:spPr bwMode="auto">
          <a:xfrm>
            <a:off x="1000100" y="857238"/>
            <a:ext cx="2000264" cy="1095383"/>
          </a:xfrm>
          <a:prstGeom prst="rect">
            <a:avLst/>
          </a:prstGeom>
          <a:noFill/>
        </p:spPr>
      </p:pic>
      <p:sp>
        <p:nvSpPr>
          <p:cNvPr id="8" name="Titolo 7"/>
          <p:cNvSpPr>
            <a:spLocks noGrp="1"/>
          </p:cNvSpPr>
          <p:nvPr>
            <p:ph type="ctrTitle"/>
          </p:nvPr>
        </p:nvSpPr>
        <p:spPr/>
        <p:txBody>
          <a:bodyPr/>
          <a:lstStyle/>
          <a:p>
            <a:endParaRPr lang="de"/>
          </a:p>
        </p:txBody>
      </p:sp>
      <p:sp>
        <p:nvSpPr>
          <p:cNvPr id="10" name="Titolo 1"/>
          <p:cNvSpPr txBox="1">
            <a:spLocks/>
          </p:cNvSpPr>
          <p:nvPr/>
        </p:nvSpPr>
        <p:spPr>
          <a:xfrm>
            <a:off x="714348" y="142858"/>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3.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Der Konflikt</a:t>
            </a:r>
            <a:endParaRPr kumimoji="0" lang="de"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71472" y="1285866"/>
            <a:ext cx="8215370" cy="292895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dirty="0">
                <a:solidFill>
                  <a:schemeClr val="bg1">
                    <a:lumMod val="50000"/>
                  </a:schemeClr>
                </a:solidFill>
              </a:rPr>
              <a:t>Definition:</a:t>
            </a:r>
            <a:r>
              <a:rPr lang="de" sz="1800" b="0" i="0" u="none" baseline="0" dirty="0">
                <a:solidFill>
                  <a:schemeClr val="bg1">
                    <a:lumMod val="50000"/>
                  </a:schemeClr>
                </a:solidFill>
              </a:rPr>
              <a:t> </a:t>
            </a:r>
          </a:p>
          <a:p>
            <a:pPr rtl="0"/>
            <a:r>
              <a:rPr lang="de" sz="1800" b="0" i="0" u="none" baseline="0" dirty="0">
                <a:solidFill>
                  <a:schemeClr val="bg1">
                    <a:lumMod val="50000"/>
                  </a:schemeClr>
                </a:solidFill>
              </a:rPr>
              <a:t>Der Konflikt ist eine Situation, in der zwei oder mehrere Teile um inkompatible Interessen kämpfen.</a:t>
            </a:r>
          </a:p>
          <a:p>
            <a:pPr rtl="0"/>
            <a:r>
              <a:rPr lang="de" sz="1800" b="0" i="0" u="none" baseline="0" dirty="0">
                <a:solidFill>
                  <a:schemeClr val="bg1">
                    <a:lumMod val="50000"/>
                  </a:schemeClr>
                </a:solidFill>
              </a:rPr>
              <a:t>Der Konflikt ist eine normale Situation innerhalb und unter Gruppen. Daher ist es gut, seine Merkmale und den Weg zu kennen, wie er gelöst werden kann.</a:t>
            </a:r>
          </a:p>
          <a:p>
            <a:pPr rtl="0"/>
            <a:r>
              <a:rPr lang="de" sz="1800" b="0" i="0" u="none" baseline="0" dirty="0">
                <a:solidFill>
                  <a:schemeClr val="bg1">
                    <a:lumMod val="50000"/>
                  </a:schemeClr>
                </a:solidFill>
              </a:rPr>
              <a:t> </a:t>
            </a:r>
            <a:endParaRPr lang="de" sz="1800" dirty="0">
              <a:solidFill>
                <a:schemeClr val="bg1">
                  <a:lumMod val="50000"/>
                </a:schemeClr>
              </a:solidFill>
            </a:endParaRPr>
          </a:p>
        </p:txBody>
      </p:sp>
      <p:pic>
        <p:nvPicPr>
          <p:cNvPr id="30721" name="Picture 1"/>
          <p:cNvPicPr>
            <a:picLocks noChangeAspect="1" noChangeArrowheads="1"/>
          </p:cNvPicPr>
          <p:nvPr/>
        </p:nvPicPr>
        <p:blipFill>
          <a:blip r:embed="rId3" cstate="print"/>
          <a:srcRect/>
          <a:stretch>
            <a:fillRect/>
          </a:stretch>
        </p:blipFill>
        <p:spPr bwMode="auto">
          <a:xfrm>
            <a:off x="6072198" y="3357568"/>
            <a:ext cx="1728770" cy="913204"/>
          </a:xfrm>
          <a:prstGeom prst="rect">
            <a:avLst/>
          </a:prstGeom>
          <a:noFill/>
          <a:ln w="9525">
            <a:noFill/>
            <a:miter lim="800000"/>
            <a:headEnd/>
            <a:tailEnd/>
          </a:ln>
          <a:effectLst/>
        </p:spPr>
      </p:pic>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3. </a:t>
            </a:r>
            <a:r>
              <a:rPr lang="de" sz="1800" b="0" i="0" u="none" baseline="0">
                <a:solidFill>
                  <a:schemeClr val="bg1">
                    <a:lumMod val="50000"/>
                  </a:schemeClr>
                </a:solidFill>
              </a:rPr>
              <a:t>Der Konflikt</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1071552"/>
            <a:ext cx="8001056" cy="29289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800" b="0" i="0" u="none" baseline="0">
                <a:solidFill>
                  <a:schemeClr val="bg1">
                    <a:lumMod val="50000"/>
                  </a:schemeClr>
                </a:solidFill>
              </a:rPr>
              <a:t>Beispiel – das Robbers Cave Experiment </a:t>
            </a:r>
          </a:p>
          <a:p>
            <a:endParaRPr lang="de" sz="1800" dirty="0">
              <a:solidFill>
                <a:schemeClr val="bg1">
                  <a:lumMod val="50000"/>
                </a:schemeClr>
              </a:solidFill>
            </a:endParaRPr>
          </a:p>
          <a:p>
            <a:endParaRPr lang="de" sz="1800" dirty="0">
              <a:solidFill>
                <a:schemeClr val="bg1">
                  <a:lumMod val="50000"/>
                </a:schemeClr>
              </a:solidFill>
            </a:endParaRPr>
          </a:p>
          <a:p>
            <a:pPr algn="just" rtl="0"/>
            <a:r>
              <a:rPr lang="de" sz="1800" b="0" i="0" u="none" baseline="0">
                <a:solidFill>
                  <a:schemeClr val="bg1">
                    <a:lumMod val="50000"/>
                  </a:schemeClr>
                </a:solidFill>
              </a:rPr>
              <a:t>1954 organisierte Muzafer Sherif und seine Forschungsgruppe einen dreiwöchigen Sommercamp für 22 Kinder, die sich davor nie gesehen haben. Alle Teilnehmer waren 11 Jahre alt und kamen aus dem gleichen kulturellen, ökonomischen, sozialen und religiösen Umfeld. Die Kindergruppe wurde in zwei Gruppen aufgeteilt, wobei keine von der Existenz der anderen wußte. </a:t>
            </a:r>
            <a:endParaRPr lang="de" sz="1800" dirty="0">
              <a:solidFill>
                <a:schemeClr val="bg1">
                  <a:lumMod val="50000"/>
                </a:schemeClr>
              </a:solidFill>
            </a:endParaRPr>
          </a:p>
        </p:txBody>
      </p:sp>
      <p:pic>
        <p:nvPicPr>
          <p:cNvPr id="28673" name="Picture 1"/>
          <p:cNvPicPr>
            <a:picLocks noChangeAspect="1" noChangeArrowheads="1"/>
          </p:cNvPicPr>
          <p:nvPr/>
        </p:nvPicPr>
        <p:blipFill>
          <a:blip r:embed="rId3" cstate="print"/>
          <a:srcRect/>
          <a:stretch>
            <a:fillRect/>
          </a:stretch>
        </p:blipFill>
        <p:spPr bwMode="auto">
          <a:xfrm>
            <a:off x="6143636" y="714362"/>
            <a:ext cx="1928826" cy="991260"/>
          </a:xfrm>
          <a:prstGeom prst="rect">
            <a:avLst/>
          </a:prstGeom>
          <a:noFill/>
          <a:ln w="9525">
            <a:noFill/>
            <a:miter lim="800000"/>
            <a:headEnd/>
            <a:tailEnd/>
          </a:ln>
          <a:effectLst/>
        </p:spPr>
      </p:pic>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3. </a:t>
            </a:r>
            <a:r>
              <a:rPr lang="de" sz="1800" b="0" i="0" u="none" baseline="0">
                <a:solidFill>
                  <a:schemeClr val="bg1">
                    <a:lumMod val="50000"/>
                  </a:schemeClr>
                </a:solidFill>
              </a:rPr>
              <a:t>Der Konflikt</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285866"/>
            <a:ext cx="8501090" cy="2428892"/>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2100" b="0" i="0" u="none" baseline="0" dirty="0">
                <a:solidFill>
                  <a:schemeClr val="bg1">
                    <a:lumMod val="50000"/>
                  </a:schemeClr>
                </a:solidFill>
              </a:rPr>
              <a:t>Beispiel – das Robbers Cave Experiment</a:t>
            </a:r>
          </a:p>
          <a:p>
            <a:endParaRPr lang="de" sz="2100" dirty="0">
              <a:solidFill>
                <a:schemeClr val="bg1">
                  <a:lumMod val="50000"/>
                </a:schemeClr>
              </a:solidFill>
            </a:endParaRPr>
          </a:p>
          <a:p>
            <a:pPr algn="just" rtl="0"/>
            <a:r>
              <a:rPr lang="de" sz="2100" b="1" i="0" u="none" baseline="0" dirty="0">
                <a:solidFill>
                  <a:schemeClr val="bg1">
                    <a:lumMod val="50000"/>
                  </a:schemeClr>
                </a:solidFill>
              </a:rPr>
              <a:t>1. Phase: Gruppenkohäsion</a:t>
            </a:r>
            <a:r>
              <a:rPr lang="de" sz="2100" b="0" i="0" u="none" baseline="0" dirty="0">
                <a:solidFill>
                  <a:schemeClr val="bg1">
                    <a:lumMod val="50000"/>
                  </a:schemeClr>
                </a:solidFill>
              </a:rPr>
              <a:t> – zur Stimulierung der Gruppenkohäsion wurden</a:t>
            </a:r>
          </a:p>
          <a:p>
            <a:pPr algn="just" rtl="0"/>
            <a:r>
              <a:rPr lang="de-DE" sz="2100" dirty="0">
                <a:solidFill>
                  <a:schemeClr val="bg1">
                    <a:lumMod val="50000"/>
                  </a:schemeClr>
                </a:solidFill>
              </a:rPr>
              <a:t>z</a:t>
            </a:r>
            <a:r>
              <a:rPr lang="de" sz="2100" b="0" i="0" u="none" baseline="0" dirty="0">
                <a:solidFill>
                  <a:schemeClr val="bg1">
                    <a:lumMod val="50000"/>
                  </a:schemeClr>
                </a:solidFill>
              </a:rPr>
              <a:t>ahlreiche</a:t>
            </a:r>
            <a:r>
              <a:rPr lang="de" sz="2100" b="0" i="0" u="none" dirty="0">
                <a:solidFill>
                  <a:schemeClr val="bg1">
                    <a:lumMod val="50000"/>
                  </a:schemeClr>
                </a:solidFill>
              </a:rPr>
              <a:t> </a:t>
            </a:r>
            <a:r>
              <a:rPr lang="de" sz="2100" b="0" i="0" u="none" baseline="0" dirty="0">
                <a:solidFill>
                  <a:schemeClr val="bg1">
                    <a:lumMod val="50000"/>
                  </a:schemeClr>
                </a:solidFill>
              </a:rPr>
              <a:t>Aktivitäten organisiert und Problemlösungsaufgaben gestellt.</a:t>
            </a:r>
          </a:p>
          <a:p>
            <a:pPr algn="just" rtl="0"/>
            <a:r>
              <a:rPr lang="de" sz="2100" b="0" i="0" u="none" baseline="0" dirty="0">
                <a:solidFill>
                  <a:schemeClr val="bg1">
                    <a:lumMod val="50000"/>
                  </a:schemeClr>
                </a:solidFill>
              </a:rPr>
              <a:t>Nach einer Woche trafen die Gruppen aufeinander. </a:t>
            </a:r>
          </a:p>
          <a:p>
            <a:endParaRPr lang="de" sz="3300" dirty="0"/>
          </a:p>
          <a:p>
            <a:endParaRPr lang="de" dirty="0"/>
          </a:p>
          <a:p>
            <a:pPr rtl="0"/>
            <a:r>
              <a:rPr lang="de" b="0" i="0" u="none" baseline="0" dirty="0"/>
              <a:t> </a:t>
            </a:r>
            <a:endParaRPr lang="de" dirty="0"/>
          </a:p>
        </p:txBody>
      </p:sp>
      <p:pic>
        <p:nvPicPr>
          <p:cNvPr id="27650" name="Picture 2" descr="Risultati immagini per robbers cave experiment"/>
          <p:cNvPicPr>
            <a:picLocks noChangeAspect="1" noChangeArrowheads="1"/>
          </p:cNvPicPr>
          <p:nvPr/>
        </p:nvPicPr>
        <p:blipFill>
          <a:blip r:embed="rId3"/>
          <a:srcRect/>
          <a:stretch>
            <a:fillRect/>
          </a:stretch>
        </p:blipFill>
        <p:spPr bwMode="auto">
          <a:xfrm>
            <a:off x="3786182" y="2928940"/>
            <a:ext cx="1714512" cy="963465"/>
          </a:xfrm>
          <a:prstGeom prst="rect">
            <a:avLst/>
          </a:prstGeom>
          <a:noFill/>
        </p:spPr>
      </p:pic>
      <p:sp>
        <p:nvSpPr>
          <p:cNvPr id="11" name="Titolo 1"/>
          <p:cNvSpPr>
            <a:spLocks noGrp="1"/>
          </p:cNvSpPr>
          <p:nvPr>
            <p:ph type="ctrTitle"/>
          </p:nvPr>
        </p:nvSpPr>
        <p:spPr>
          <a:xfrm>
            <a:off x="785786" y="142858"/>
            <a:ext cx="7772400" cy="357065"/>
          </a:xfrm>
        </p:spPr>
        <p:txBody>
          <a:bodyPr/>
          <a:lstStyle/>
          <a:p>
            <a:pPr algn="l" rtl="0"/>
            <a:r>
              <a:rPr lang="de" sz="1800" b="1" i="0" u="none" baseline="0">
                <a:solidFill>
                  <a:schemeClr val="bg1">
                    <a:lumMod val="50000"/>
                  </a:schemeClr>
                </a:solidFill>
              </a:rPr>
              <a:t>Abschnitt 3. </a:t>
            </a:r>
            <a:r>
              <a:rPr lang="de" sz="1800" b="0" i="0" u="none" baseline="0">
                <a:solidFill>
                  <a:schemeClr val="bg1">
                    <a:lumMod val="50000"/>
                  </a:schemeClr>
                </a:solidFill>
              </a:rPr>
              <a:t>Der Konflikt</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1571618"/>
            <a:ext cx="8358278" cy="3000396"/>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0" i="0" u="none" baseline="0" dirty="0">
                <a:solidFill>
                  <a:schemeClr val="bg1">
                    <a:lumMod val="50000"/>
                  </a:schemeClr>
                </a:solidFill>
              </a:rPr>
              <a:t>Beispiel – das Robbers Cave Experiment</a:t>
            </a:r>
          </a:p>
          <a:p>
            <a:endParaRPr lang="de" sz="1900" dirty="0">
              <a:solidFill>
                <a:schemeClr val="bg1">
                  <a:lumMod val="50000"/>
                </a:schemeClr>
              </a:solidFill>
            </a:endParaRPr>
          </a:p>
          <a:p>
            <a:pPr algn="just" rtl="0"/>
            <a:r>
              <a:rPr lang="de" sz="1900" b="1" i="0" u="none" baseline="0" dirty="0">
                <a:solidFill>
                  <a:schemeClr val="bg1">
                    <a:lumMod val="50000"/>
                  </a:schemeClr>
                </a:solidFill>
              </a:rPr>
              <a:t>1. Phase: Kontakt mit der anderen Gruppe</a:t>
            </a:r>
            <a:r>
              <a:rPr lang="de" sz="1900" b="0" i="0" u="none" baseline="0" dirty="0">
                <a:solidFill>
                  <a:schemeClr val="bg1">
                    <a:lumMod val="50000"/>
                  </a:schemeClr>
                </a:solidFill>
              </a:rPr>
              <a:t> – um eine Friktion zwischen den beiden Gruppen zu schaffen, wurden viele kompetitive Aktivitäten organisiert, wobei Preise an die Siegergruppe verliehen</a:t>
            </a:r>
            <a:r>
              <a:rPr lang="de" sz="1900" b="0" i="0" u="none" dirty="0">
                <a:solidFill>
                  <a:schemeClr val="bg1">
                    <a:lumMod val="50000"/>
                  </a:schemeClr>
                </a:solidFill>
              </a:rPr>
              <a:t> </a:t>
            </a:r>
            <a:r>
              <a:rPr lang="de" sz="1900" b="0" i="0" u="none" baseline="0" dirty="0">
                <a:solidFill>
                  <a:schemeClr val="bg1">
                    <a:lumMod val="50000"/>
                  </a:schemeClr>
                </a:solidFill>
              </a:rPr>
              <a:t>wurden; als Folge dessen konnten Differenzen zwischen der Eigengruppe und der Fremdgruppe ausgemacht werden, die Kinder begannen, sich gegenseitig zu beleidigen, es kam zu körperlicher Aggressivität und Gewalt;</a:t>
            </a:r>
          </a:p>
          <a:p>
            <a:endParaRPr lang="de" sz="3300" dirty="0"/>
          </a:p>
          <a:p>
            <a:endParaRPr lang="de" dirty="0"/>
          </a:p>
          <a:p>
            <a:pPr rtl="0"/>
            <a:r>
              <a:rPr lang="de" b="0" i="0" u="none" baseline="0" dirty="0"/>
              <a:t> </a:t>
            </a:r>
            <a:endParaRPr lang="de" dirty="0"/>
          </a:p>
        </p:txBody>
      </p:sp>
      <p:sp>
        <p:nvSpPr>
          <p:cNvPr id="11" name="Titolo 1"/>
          <p:cNvSpPr txBox="1">
            <a:spLocks/>
          </p:cNvSpPr>
          <p:nvPr/>
        </p:nvSpPr>
        <p:spPr>
          <a:xfrm>
            <a:off x="714348" y="214296"/>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3.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Der Konflikt</a:t>
            </a:r>
            <a:endParaRPr kumimoji="0" lang="de"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142990"/>
            <a:ext cx="8643998" cy="3500462"/>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900" b="0" i="0" u="none" baseline="0" dirty="0">
                <a:solidFill>
                  <a:schemeClr val="bg1">
                    <a:lumMod val="50000"/>
                  </a:schemeClr>
                </a:solidFill>
              </a:rPr>
              <a:t>Beispiel – das Robbers Cave Experiment</a:t>
            </a:r>
          </a:p>
          <a:p>
            <a:pPr algn="just" rtl="0"/>
            <a:endParaRPr lang="de" sz="1900" dirty="0">
              <a:solidFill>
                <a:schemeClr val="bg1">
                  <a:lumMod val="50000"/>
                </a:schemeClr>
              </a:solidFill>
            </a:endParaRPr>
          </a:p>
          <a:p>
            <a:pPr algn="just" rtl="0"/>
            <a:r>
              <a:rPr lang="de" sz="2600" b="1" i="0" u="none" baseline="0" dirty="0">
                <a:solidFill>
                  <a:schemeClr val="bg1">
                    <a:lumMod val="50000"/>
                  </a:schemeClr>
                </a:solidFill>
              </a:rPr>
              <a:t>3. Phase: Minderung der Friktionen durch Kontakt </a:t>
            </a:r>
            <a:r>
              <a:rPr lang="de" sz="2600" b="0" i="0" u="none" baseline="0" dirty="0">
                <a:solidFill>
                  <a:schemeClr val="bg1">
                    <a:lumMod val="50000"/>
                  </a:schemeClr>
                </a:solidFill>
              </a:rPr>
              <a:t>– es wurden einige</a:t>
            </a:r>
          </a:p>
          <a:p>
            <a:pPr algn="just" rtl="0"/>
            <a:r>
              <a:rPr lang="de" sz="2600" b="0" i="0" u="none" baseline="0" dirty="0">
                <a:solidFill>
                  <a:schemeClr val="bg1">
                    <a:lumMod val="50000"/>
                  </a:schemeClr>
                </a:solidFill>
              </a:rPr>
              <a:t>Interventionen zur Minderung der Friktionen umgesetzt; insbesondere schaffte</a:t>
            </a:r>
          </a:p>
          <a:p>
            <a:pPr algn="just" rtl="0"/>
            <a:r>
              <a:rPr lang="de" sz="2600" b="0" i="0" u="none" baseline="0" dirty="0">
                <a:solidFill>
                  <a:schemeClr val="bg1">
                    <a:lumMod val="50000"/>
                  </a:schemeClr>
                </a:solidFill>
              </a:rPr>
              <a:t>Sherif besondere Kontaktsituationen, um die Gruppen miteinander bekannt zu</a:t>
            </a:r>
          </a:p>
          <a:p>
            <a:pPr algn="just" rtl="0"/>
            <a:r>
              <a:rPr lang="de" sz="2600" b="0" i="0" u="none" baseline="0" dirty="0">
                <a:solidFill>
                  <a:schemeClr val="bg1">
                    <a:lumMod val="50000"/>
                  </a:schemeClr>
                </a:solidFill>
              </a:rPr>
              <a:t>machen; allerdings war der alleinige Konakt nicht ausreichend, um diese Aktionen einzudämmen.</a:t>
            </a:r>
          </a:p>
          <a:p>
            <a:pPr algn="just" rtl="0"/>
            <a:endParaRPr lang="de" sz="4300" dirty="0">
              <a:solidFill>
                <a:schemeClr val="tx1"/>
              </a:solidFill>
            </a:endParaRPr>
          </a:p>
          <a:p>
            <a:endParaRPr lang="de" dirty="0"/>
          </a:p>
          <a:p>
            <a:endParaRPr lang="de" dirty="0"/>
          </a:p>
          <a:p>
            <a:pPr rtl="0"/>
            <a:r>
              <a:rPr lang="de" b="0" i="0" u="none" baseline="0" dirty="0"/>
              <a:t> </a:t>
            </a:r>
            <a:endParaRPr lang="de" dirty="0"/>
          </a:p>
        </p:txBody>
      </p:sp>
      <p:sp>
        <p:nvSpPr>
          <p:cNvPr id="10"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3. </a:t>
            </a:r>
            <a:r>
              <a:rPr lang="de" sz="1800" b="0" i="0" u="none" baseline="0">
                <a:solidFill>
                  <a:schemeClr val="bg1">
                    <a:lumMod val="50000"/>
                  </a:schemeClr>
                </a:solidFill>
              </a:rPr>
              <a:t>Der Konflikt</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142990"/>
            <a:ext cx="8715404" cy="3357586"/>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5500" b="0" i="0" u="none" baseline="0" dirty="0">
                <a:solidFill>
                  <a:schemeClr val="bg1">
                    <a:lumMod val="50000"/>
                  </a:schemeClr>
                </a:solidFill>
              </a:rPr>
              <a:t>Beispiel – das Robbers Cave Experiment</a:t>
            </a:r>
          </a:p>
          <a:p>
            <a:pPr algn="just" rtl="0"/>
            <a:endParaRPr lang="de" sz="5500" dirty="0">
              <a:solidFill>
                <a:schemeClr val="bg1">
                  <a:lumMod val="50000"/>
                </a:schemeClr>
              </a:solidFill>
            </a:endParaRPr>
          </a:p>
          <a:p>
            <a:pPr algn="just" rtl="0"/>
            <a:r>
              <a:rPr lang="de" sz="6400" b="1" i="0" u="none" baseline="0" dirty="0">
                <a:solidFill>
                  <a:schemeClr val="bg1">
                    <a:lumMod val="50000"/>
                  </a:schemeClr>
                </a:solidFill>
              </a:rPr>
              <a:t>4. Phase: Reduzierung von Friktionen durch übergeordnete Ziele</a:t>
            </a:r>
            <a:r>
              <a:rPr lang="de" sz="6400" b="0" i="0" u="none" baseline="0" dirty="0">
                <a:solidFill>
                  <a:schemeClr val="bg1">
                    <a:lumMod val="50000"/>
                  </a:schemeClr>
                </a:solidFill>
              </a:rPr>
              <a:t> – mit dem Ziel, ein gemeinsames übergeordnetes Ziel zu verfolgen (z. B. das Wasserproblem: im Camp gab es kein Wasser und die Forscher baten die Kinder, bei der Reparatur des Schadens mitzuarbeiten), wurden die Kinder gebeten, in einem sie alle betreffenden Problem zusammenzuarbeiten, egal ob sie der einen oder der anderen Gruppe angehörten.</a:t>
            </a:r>
          </a:p>
          <a:p>
            <a:pPr algn="just" rtl="0"/>
            <a:endParaRPr lang="de" sz="6400" b="0" i="0" u="none" baseline="0" dirty="0">
              <a:solidFill>
                <a:schemeClr val="bg1">
                  <a:lumMod val="50000"/>
                </a:schemeClr>
              </a:solidFill>
            </a:endParaRPr>
          </a:p>
          <a:p>
            <a:pPr algn="just" rtl="0"/>
            <a:r>
              <a:rPr lang="de" sz="6400" b="0" i="0" u="none" baseline="0" dirty="0">
                <a:solidFill>
                  <a:schemeClr val="bg1">
                    <a:lumMod val="50000"/>
                  </a:schemeClr>
                </a:solidFill>
              </a:rPr>
              <a:t>Diese Strategie brachte ihre Wirksamkeit zu Tage, als die Kinder gebeten wurden, am letzten Abend alle zusammen zu essen oder am nächsten Tag in einem gemeinsamen Bus zurückzukommen.</a:t>
            </a:r>
          </a:p>
          <a:p>
            <a:pPr algn="just" rtl="0"/>
            <a:endParaRPr lang="de" sz="6400" dirty="0">
              <a:solidFill>
                <a:schemeClr val="bg1">
                  <a:lumMod val="50000"/>
                </a:schemeClr>
              </a:solidFill>
            </a:endParaRPr>
          </a:p>
          <a:p>
            <a:pPr algn="just" rtl="0"/>
            <a:r>
              <a:rPr lang="de" sz="6400" b="0" i="0" u="none" baseline="0" dirty="0">
                <a:solidFill>
                  <a:schemeClr val="bg1">
                    <a:lumMod val="50000"/>
                  </a:schemeClr>
                </a:solidFill>
              </a:rPr>
              <a:t>In der psychologischen Literatur ist dieses Phänomen unter dem Namen </a:t>
            </a:r>
            <a:r>
              <a:rPr lang="de" sz="6400" b="1" i="0" u="none" baseline="0" dirty="0">
                <a:solidFill>
                  <a:schemeClr val="bg1">
                    <a:lumMod val="50000"/>
                  </a:schemeClr>
                </a:solidFill>
              </a:rPr>
              <a:t>Realistische Konflikttheorie </a:t>
            </a:r>
            <a:r>
              <a:rPr lang="de" sz="6400" b="0" i="0" u="none" baseline="0" dirty="0">
                <a:solidFill>
                  <a:schemeClr val="bg1">
                    <a:lumMod val="50000"/>
                  </a:schemeClr>
                </a:solidFill>
              </a:rPr>
              <a:t>bekannt. </a:t>
            </a:r>
            <a:endParaRPr lang="de" sz="6400" b="1" dirty="0">
              <a:solidFill>
                <a:schemeClr val="bg1">
                  <a:lumMod val="50000"/>
                </a:schemeClr>
              </a:solidFill>
            </a:endParaRPr>
          </a:p>
          <a:p>
            <a:pPr algn="just" rtl="0"/>
            <a:r>
              <a:rPr lang="de" sz="6400" b="0" i="0" u="none" baseline="0" dirty="0">
                <a:solidFill>
                  <a:schemeClr val="tx1"/>
                </a:solidFill>
              </a:rPr>
              <a:t>  </a:t>
            </a:r>
          </a:p>
          <a:p>
            <a:endParaRPr lang="de" sz="6400" dirty="0"/>
          </a:p>
          <a:p>
            <a:endParaRPr lang="de" sz="6400" dirty="0"/>
          </a:p>
          <a:p>
            <a:pPr rtl="0"/>
            <a:r>
              <a:rPr lang="de" b="0" i="0" u="none" baseline="0" dirty="0"/>
              <a:t> </a:t>
            </a:r>
            <a:endParaRPr lang="de" dirty="0"/>
          </a:p>
        </p:txBody>
      </p:sp>
      <p:sp>
        <p:nvSpPr>
          <p:cNvPr id="11" name="Titolo 1"/>
          <p:cNvSpPr txBox="1">
            <a:spLocks/>
          </p:cNvSpPr>
          <p:nvPr/>
        </p:nvSpPr>
        <p:spPr>
          <a:xfrm>
            <a:off x="714348" y="142858"/>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3.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Der Konflikt</a:t>
            </a:r>
            <a:endParaRPr kumimoji="0" lang="de"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428596" y="1142990"/>
            <a:ext cx="8215370" cy="257176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900" b="0" i="0" u="none" baseline="0" dirty="0">
                <a:solidFill>
                  <a:schemeClr val="bg1">
                    <a:lumMod val="50000"/>
                  </a:schemeClr>
                </a:solidFill>
              </a:rPr>
              <a:t>Realistic Conflict Theory (Sherif, 1966)</a:t>
            </a:r>
          </a:p>
          <a:p>
            <a:endParaRPr lang="de" sz="1900" dirty="0">
              <a:solidFill>
                <a:schemeClr val="bg1">
                  <a:lumMod val="50000"/>
                </a:schemeClr>
              </a:solidFill>
            </a:endParaRPr>
          </a:p>
          <a:p>
            <a:pPr algn="just" rtl="0"/>
            <a:r>
              <a:rPr lang="de" sz="1900" b="0" i="0" u="none" baseline="0" dirty="0">
                <a:solidFill>
                  <a:schemeClr val="bg1">
                    <a:lumMod val="50000"/>
                  </a:schemeClr>
                </a:solidFill>
              </a:rPr>
              <a:t>Nach der </a:t>
            </a:r>
            <a:r>
              <a:rPr lang="de" sz="1900" b="1" i="0" u="none" baseline="0" dirty="0">
                <a:solidFill>
                  <a:schemeClr val="bg1">
                    <a:lumMod val="50000"/>
                  </a:schemeClr>
                </a:solidFill>
              </a:rPr>
              <a:t>Realistischen Konflikttheorie </a:t>
            </a:r>
            <a:r>
              <a:rPr lang="de" sz="1900" b="0" i="0" u="none" baseline="0" dirty="0">
                <a:solidFill>
                  <a:schemeClr val="bg1">
                    <a:lumMod val="50000"/>
                  </a:schemeClr>
                </a:solidFill>
              </a:rPr>
              <a:t>(Sherif, 1966) kommt ein Konflikt:</a:t>
            </a:r>
          </a:p>
          <a:p>
            <a:pPr marL="457200" indent="-457200" algn="just" rtl="0">
              <a:buFont typeface="Arial" pitchFamily="34" charset="0"/>
              <a:buChar char="•"/>
            </a:pPr>
            <a:r>
              <a:rPr lang="de" sz="1900" b="0" i="0" u="none" baseline="0" dirty="0">
                <a:solidFill>
                  <a:schemeClr val="bg1">
                    <a:lumMod val="50000"/>
                  </a:schemeClr>
                </a:solidFill>
              </a:rPr>
              <a:t>auf, wenn zwei oder mehr Gruppen um limitierte Ressourcen konkurrieren;</a:t>
            </a:r>
          </a:p>
          <a:p>
            <a:pPr marL="457200" indent="-457200" algn="just" rtl="0">
              <a:buFont typeface="Arial" pitchFamily="34" charset="0"/>
              <a:buChar char="•"/>
            </a:pPr>
            <a:r>
              <a:rPr lang="de" sz="1900" b="0" i="0" u="none" baseline="0" dirty="0">
                <a:solidFill>
                  <a:schemeClr val="bg1">
                    <a:lumMod val="50000"/>
                  </a:schemeClr>
                </a:solidFill>
              </a:rPr>
              <a:t>bei Bestehen übergeordneter Ziele, die kooperative Aktionen fördern.</a:t>
            </a:r>
          </a:p>
          <a:p>
            <a:pPr marL="457200" indent="-457200" algn="just" rtl="0"/>
            <a:endParaRPr lang="de" sz="1900" dirty="0">
              <a:solidFill>
                <a:schemeClr val="bg1">
                  <a:lumMod val="50000"/>
                </a:schemeClr>
              </a:solidFill>
            </a:endParaRPr>
          </a:p>
          <a:p>
            <a:pPr marL="457200" indent="-457200" algn="just" rtl="0"/>
            <a:r>
              <a:rPr lang="de" sz="1900" b="1" i="0" u="none" baseline="0" dirty="0">
                <a:solidFill>
                  <a:schemeClr val="bg1">
                    <a:lumMod val="50000"/>
                  </a:schemeClr>
                </a:solidFill>
              </a:rPr>
              <a:t>Diese Strategien sind wirksam, wenn der Konflikt</a:t>
            </a:r>
          </a:p>
          <a:p>
            <a:pPr marL="457200" indent="-457200" algn="just" rtl="0"/>
            <a:r>
              <a:rPr lang="de" sz="1900" b="1" i="0" u="none" baseline="0" dirty="0">
                <a:solidFill>
                  <a:schemeClr val="bg1">
                    <a:lumMod val="50000"/>
                  </a:schemeClr>
                </a:solidFill>
              </a:rPr>
              <a:t>lange andauert.</a:t>
            </a:r>
          </a:p>
          <a:p>
            <a:pPr algn="just" rtl="0"/>
            <a:endParaRPr lang="de" sz="1900" dirty="0">
              <a:solidFill>
                <a:schemeClr val="bg1">
                  <a:lumMod val="50000"/>
                </a:schemeClr>
              </a:solidFill>
            </a:endParaRPr>
          </a:p>
          <a:p>
            <a:endParaRPr lang="de" dirty="0">
              <a:solidFill>
                <a:schemeClr val="tx1"/>
              </a:solidFill>
            </a:endParaRPr>
          </a:p>
          <a:p>
            <a:endParaRPr lang="de" dirty="0">
              <a:solidFill>
                <a:schemeClr val="tx1"/>
              </a:solidFill>
            </a:endParaRPr>
          </a:p>
        </p:txBody>
      </p:sp>
      <p:sp>
        <p:nvSpPr>
          <p:cNvPr id="11" name="Titolo 1"/>
          <p:cNvSpPr txBox="1">
            <a:spLocks/>
          </p:cNvSpPr>
          <p:nvPr/>
        </p:nvSpPr>
        <p:spPr>
          <a:xfrm>
            <a:off x="714348" y="214296"/>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3.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Der Konflikt</a:t>
            </a:r>
            <a:endParaRPr kumimoji="0" lang="de"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357304"/>
            <a:ext cx="8286808" cy="26432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12" name="CasellaDiTesto 11"/>
          <p:cNvSpPr txBox="1"/>
          <p:nvPr/>
        </p:nvSpPr>
        <p:spPr>
          <a:xfrm>
            <a:off x="428596" y="1214428"/>
            <a:ext cx="8429684" cy="3139321"/>
          </a:xfrm>
          <a:prstGeom prst="rect">
            <a:avLst/>
          </a:prstGeom>
          <a:noFill/>
        </p:spPr>
        <p:txBody>
          <a:bodyPr wrap="square" rtlCol="0">
            <a:spAutoFit/>
          </a:bodyPr>
          <a:lstStyle/>
          <a:p>
            <a:pPr algn="l" rtl="0"/>
            <a:r>
              <a:rPr lang="de" b="1" i="0" u="none" baseline="0" dirty="0">
                <a:solidFill>
                  <a:schemeClr val="bg1">
                    <a:lumMod val="50000"/>
                  </a:schemeClr>
                </a:solidFill>
                <a:latin typeface="Open Sans"/>
              </a:rPr>
              <a:t>Strategien für das Konfliktmanagement:</a:t>
            </a:r>
          </a:p>
          <a:p>
            <a:pPr marL="342900" indent="-342900" algn="l" rtl="0">
              <a:buFont typeface="Arial" pitchFamily="34" charset="0"/>
              <a:buChar char="•"/>
            </a:pPr>
            <a:r>
              <a:rPr lang="de" b="1" i="0" u="none" baseline="0" dirty="0">
                <a:solidFill>
                  <a:schemeClr val="bg1">
                    <a:lumMod val="50000"/>
                  </a:schemeClr>
                </a:solidFill>
                <a:latin typeface="Open Sans"/>
              </a:rPr>
              <a:t>Ruhig bleiben </a:t>
            </a:r>
            <a:r>
              <a:rPr lang="de" b="0" i="0" u="none" baseline="0" dirty="0">
                <a:solidFill>
                  <a:schemeClr val="bg1">
                    <a:lumMod val="50000"/>
                  </a:schemeClr>
                </a:solidFill>
                <a:latin typeface="Open Sans"/>
              </a:rPr>
              <a:t>– bringen Sie Ihren Sportlern bei, nicht wütend zu werden und die Konfliktsituation mit Ruhe zu lenken.  </a:t>
            </a:r>
          </a:p>
          <a:p>
            <a:pPr marL="342900" indent="-342900" algn="l" rtl="0">
              <a:buFont typeface="Arial" pitchFamily="34" charset="0"/>
              <a:buChar char="•"/>
            </a:pPr>
            <a:r>
              <a:rPr lang="de" b="1" i="0" u="none" baseline="0" dirty="0">
                <a:solidFill>
                  <a:schemeClr val="bg1">
                    <a:lumMod val="50000"/>
                  </a:schemeClr>
                </a:solidFill>
                <a:latin typeface="Open Sans"/>
              </a:rPr>
              <a:t>Stellen Sie sich nie auf die Seite eines Sportlers</a:t>
            </a:r>
            <a:r>
              <a:rPr lang="de" b="0" i="0" u="none" baseline="0" dirty="0">
                <a:solidFill>
                  <a:schemeClr val="bg1">
                    <a:lumMod val="50000"/>
                  </a:schemeClr>
                </a:solidFill>
                <a:latin typeface="Open Sans"/>
              </a:rPr>
              <a:t> – Versuchen Sie beide Standpunkte zu verstehen und fördern Sie eine offene Kommunikation während des Konfliktes (gilt nicht für physische Konflikte).</a:t>
            </a:r>
          </a:p>
          <a:p>
            <a:pPr marL="342900" indent="-342900" algn="l" rtl="0">
              <a:buFont typeface="Arial" pitchFamily="34" charset="0"/>
              <a:buChar char="•"/>
            </a:pPr>
            <a:r>
              <a:rPr lang="de" b="0" i="0" u="none" baseline="0" dirty="0">
                <a:solidFill>
                  <a:schemeClr val="bg1">
                    <a:lumMod val="50000"/>
                  </a:schemeClr>
                </a:solidFill>
                <a:latin typeface="Open Sans"/>
              </a:rPr>
              <a:t>Handelt es sich nur um einen verbalen Konflikt, </a:t>
            </a:r>
            <a:r>
              <a:rPr lang="de" b="1" i="0" u="none" baseline="0" dirty="0">
                <a:solidFill>
                  <a:schemeClr val="bg1">
                    <a:lumMod val="50000"/>
                  </a:schemeClr>
                </a:solidFill>
                <a:latin typeface="Open Sans"/>
              </a:rPr>
              <a:t>dann eröffnen Sie die Diskussion in Gegenwart der anderen Beteiligten.</a:t>
            </a:r>
          </a:p>
          <a:p>
            <a:pPr marL="342900" indent="-342900" algn="l" rtl="0">
              <a:buFont typeface="Arial" pitchFamily="34" charset="0"/>
              <a:buChar char="•"/>
            </a:pPr>
            <a:r>
              <a:rPr lang="de" b="0" i="0" u="none" baseline="0" dirty="0">
                <a:solidFill>
                  <a:schemeClr val="bg1">
                    <a:lumMod val="50000"/>
                  </a:schemeClr>
                </a:solidFill>
                <a:latin typeface="Open Sans"/>
              </a:rPr>
              <a:t>Handelt es sich um einen physischen Konflikt, </a:t>
            </a:r>
            <a:r>
              <a:rPr lang="de" b="1" i="0" u="none" baseline="0" dirty="0">
                <a:solidFill>
                  <a:schemeClr val="bg1">
                    <a:lumMod val="50000"/>
                  </a:schemeClr>
                </a:solidFill>
                <a:latin typeface="Open Sans"/>
              </a:rPr>
              <a:t>nehmen sie beide Personen heraus und diskutieren Sie mit ihnen abseits der Gruppe.</a:t>
            </a:r>
          </a:p>
          <a:p>
            <a:pPr marL="342900" indent="-342900" algn="l" rtl="0"/>
            <a:endParaRPr lang="de" dirty="0"/>
          </a:p>
        </p:txBody>
      </p:sp>
      <p:sp>
        <p:nvSpPr>
          <p:cNvPr id="11" name="Titolo 1"/>
          <p:cNvSpPr txBox="1">
            <a:spLocks/>
          </p:cNvSpPr>
          <p:nvPr/>
        </p:nvSpPr>
        <p:spPr>
          <a:xfrm>
            <a:off x="714348" y="142858"/>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3.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Der Konflikt</a:t>
            </a:r>
            <a:endParaRPr kumimoji="0" lang="de"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85720" y="1357304"/>
            <a:ext cx="8286808" cy="26432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12" name="CasellaDiTesto 11"/>
          <p:cNvSpPr txBox="1"/>
          <p:nvPr/>
        </p:nvSpPr>
        <p:spPr>
          <a:xfrm>
            <a:off x="357158" y="1928808"/>
            <a:ext cx="8429684" cy="923330"/>
          </a:xfrm>
          <a:prstGeom prst="rect">
            <a:avLst/>
          </a:prstGeom>
          <a:noFill/>
        </p:spPr>
        <p:txBody>
          <a:bodyPr wrap="square" rtlCol="0">
            <a:spAutoFit/>
          </a:bodyPr>
          <a:lstStyle/>
          <a:p>
            <a:pPr marL="342900" indent="-342900" algn="ctr" rtl="0"/>
            <a:r>
              <a:rPr lang="de" b="1" i="0" u="none" baseline="0">
                <a:solidFill>
                  <a:schemeClr val="bg1">
                    <a:lumMod val="50000"/>
                  </a:schemeClr>
                </a:solidFill>
                <a:latin typeface="Open Sans"/>
              </a:rPr>
              <a:t>Es ist wichtig, Sportlern verständlich zu machen, dass nicht Gewalt, sondern Dialog das richtige Werkzeug für die Lösung von Konflikten ist.</a:t>
            </a:r>
          </a:p>
          <a:p>
            <a:pPr marL="342900" indent="-342900" algn="l" rtl="0"/>
            <a:endParaRPr lang="de" dirty="0"/>
          </a:p>
        </p:txBody>
      </p:sp>
      <p:pic>
        <p:nvPicPr>
          <p:cNvPr id="24578" name="Picture 2" descr="Risultati immagini per warning"/>
          <p:cNvPicPr>
            <a:picLocks noChangeAspect="1" noChangeArrowheads="1"/>
          </p:cNvPicPr>
          <p:nvPr/>
        </p:nvPicPr>
        <p:blipFill>
          <a:blip r:embed="rId3" cstate="print"/>
          <a:srcRect/>
          <a:stretch>
            <a:fillRect/>
          </a:stretch>
        </p:blipFill>
        <p:spPr bwMode="auto">
          <a:xfrm>
            <a:off x="4143372" y="2643188"/>
            <a:ext cx="1285884" cy="1285884"/>
          </a:xfrm>
          <a:prstGeom prst="rect">
            <a:avLst/>
          </a:prstGeom>
          <a:noFill/>
        </p:spPr>
      </p:pic>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3. </a:t>
            </a:r>
            <a:r>
              <a:rPr lang="de" sz="1800" b="0" i="0" u="none" baseline="0">
                <a:solidFill>
                  <a:schemeClr val="bg1">
                    <a:lumMod val="50000"/>
                  </a:schemeClr>
                </a:solidFill>
              </a:rPr>
              <a:t>Der Konflikt</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pPr rtl="0"/>
            <a:r>
              <a:rPr lang="de" sz="1800" b="1" i="0" u="none" baseline="0">
                <a:solidFill>
                  <a:schemeClr val="bg1">
                    <a:lumMod val="50000"/>
                  </a:schemeClr>
                </a:solidFill>
              </a:rPr>
              <a:t>Abschnitt 1. </a:t>
            </a:r>
            <a:r>
              <a:rPr lang="de" sz="1800" b="0" i="0" u="none" baseline="0">
                <a:solidFill>
                  <a:schemeClr val="bg1">
                    <a:lumMod val="50000"/>
                  </a:schemeClr>
                </a:solidFill>
              </a:rPr>
              <a:t>Vorurteile und Kontakttheorie</a:t>
            </a:r>
            <a:endParaRPr lang="de" sz="1800" b="0" dirty="0">
              <a:solidFill>
                <a:schemeClr val="bg1">
                  <a:lumMod val="50000"/>
                </a:schemeClr>
              </a:solidFill>
            </a:endParaRPr>
          </a:p>
        </p:txBody>
      </p:sp>
      <p:sp>
        <p:nvSpPr>
          <p:cNvPr id="5" name="Titolo 1">
            <a:extLst>
              <a:ext uri="{FF2B5EF4-FFF2-40B4-BE49-F238E27FC236}">
                <a16:creationId xmlns="" xmlns:a16="http://schemas.microsoft.com/office/drawing/2014/main"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de" sz="1800" b="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42910" y="785800"/>
            <a:ext cx="8215370" cy="32861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dirty="0">
                <a:solidFill>
                  <a:schemeClr val="bg1">
                    <a:lumMod val="50000"/>
                  </a:schemeClr>
                </a:solidFill>
              </a:rPr>
              <a:t>Strategien für die Konfliktprävention</a:t>
            </a:r>
          </a:p>
          <a:p>
            <a:endParaRPr lang="de" sz="1800" b="1" dirty="0">
              <a:solidFill>
                <a:schemeClr val="bg1">
                  <a:lumMod val="50000"/>
                </a:schemeClr>
              </a:solidFill>
            </a:endParaRPr>
          </a:p>
          <a:p>
            <a:pPr marL="457200" indent="-457200" algn="just" rtl="0">
              <a:buFont typeface="Arial" pitchFamily="34" charset="0"/>
              <a:buChar char="•"/>
            </a:pPr>
            <a:r>
              <a:rPr lang="de" sz="1800" b="0" i="0" u="none" baseline="0" dirty="0">
                <a:solidFill>
                  <a:schemeClr val="bg1">
                    <a:lumMod val="50000"/>
                  </a:schemeClr>
                </a:solidFill>
              </a:rPr>
              <a:t>Sportler sollten ermutigt werden, Menschen als Einzelpersonen wahrzunehmen, anstatt sie als einfache Gruppenmitglieder zu betrachten.</a:t>
            </a:r>
          </a:p>
          <a:p>
            <a:pPr marL="457200" indent="-457200" algn="l" rtl="0">
              <a:buFont typeface="Arial" pitchFamily="34" charset="0"/>
              <a:buChar char="•"/>
            </a:pPr>
            <a:r>
              <a:rPr lang="de" sz="1800" b="0" i="0" u="none" baseline="0" dirty="0">
                <a:solidFill>
                  <a:schemeClr val="bg1">
                    <a:lumMod val="50000"/>
                  </a:schemeClr>
                </a:solidFill>
              </a:rPr>
              <a:t>Sportler sollten herausgefordert werden, ihre Wahrnehmung über die Eigengruppe zu erweitern und die außerhalb der unmittelbaren Gruppe stehenden Personen miteinzubeziehen.</a:t>
            </a:r>
          </a:p>
          <a:p>
            <a:pPr marL="457200" indent="-457200" algn="l" rtl="0">
              <a:buFont typeface="Arial" pitchFamily="34" charset="0"/>
              <a:buChar char="•"/>
            </a:pPr>
            <a:r>
              <a:rPr lang="de" sz="1800" b="0" i="0" u="none" baseline="0" dirty="0">
                <a:solidFill>
                  <a:schemeClr val="bg1">
                    <a:lumMod val="50000"/>
                  </a:schemeClr>
                </a:solidFill>
              </a:rPr>
              <a:t>Sportlern sollten religiöse Perspektiven und Praktiken vermittelt werden.</a:t>
            </a:r>
            <a:endParaRPr lang="de" sz="1800" dirty="0">
              <a:solidFill>
                <a:schemeClr val="bg1">
                  <a:lumMod val="50000"/>
                </a:schemeClr>
              </a:solidFill>
            </a:endParaRPr>
          </a:p>
        </p:txBody>
      </p:sp>
      <p:sp>
        <p:nvSpPr>
          <p:cNvPr id="11" name="Titolo 1"/>
          <p:cNvSpPr txBox="1">
            <a:spLocks/>
          </p:cNvSpPr>
          <p:nvPr/>
        </p:nvSpPr>
        <p:spPr>
          <a:xfrm>
            <a:off x="714348" y="142858"/>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3.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Der Konflikt</a:t>
            </a:r>
            <a:endParaRPr kumimoji="0" lang="de"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642910" y="785800"/>
            <a:ext cx="8215370" cy="32861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sz="1800" dirty="0">
              <a:solidFill>
                <a:schemeClr val="bg1">
                  <a:lumMod val="50000"/>
                </a:schemeClr>
              </a:solidFill>
            </a:endParaRPr>
          </a:p>
        </p:txBody>
      </p:sp>
      <p:sp>
        <p:nvSpPr>
          <p:cNvPr id="11" name="Titolo 1"/>
          <p:cNvSpPr txBox="1">
            <a:spLocks/>
          </p:cNvSpPr>
          <p:nvPr/>
        </p:nvSpPr>
        <p:spPr>
          <a:xfrm>
            <a:off x="714348" y="142858"/>
            <a:ext cx="7772400" cy="357065"/>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 sz="1800" b="1"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Abschnitt 3. </a:t>
            </a:r>
            <a:r>
              <a:rPr kumimoji="0" lang="de" sz="1800" b="0" i="0" u="none" strike="noStrike" kern="1200" cap="none" spc="0" normalizeH="0" baseline="0">
                <a:ln>
                  <a:noFill/>
                </a:ln>
                <a:solidFill>
                  <a:schemeClr val="bg1">
                    <a:lumMod val="50000"/>
                  </a:schemeClr>
                </a:solidFill>
                <a:effectLst/>
                <a:uLnTx/>
                <a:uFillTx/>
                <a:latin typeface="Open Sans" pitchFamily="34" charset="0"/>
                <a:ea typeface="Open Sans" pitchFamily="34" charset="0"/>
                <a:cs typeface="Open Sans" pitchFamily="34" charset="0"/>
              </a:rPr>
              <a:t>Der Konflikt</a:t>
            </a:r>
            <a:endParaRPr kumimoji="0" lang="de" sz="1800" b="0" i="0" u="none" strike="noStrike" kern="1200" cap="none" spc="0" normalizeH="0" baseline="0" noProof="0" dirty="0">
              <a:ln>
                <a:noFill/>
              </a:ln>
              <a:solidFill>
                <a:schemeClr val="bg1">
                  <a:lumMod val="50000"/>
                </a:schemeClr>
              </a:solidFill>
              <a:effectLst/>
              <a:uLnTx/>
              <a:uFillTx/>
              <a:latin typeface="Open Sans" pitchFamily="34" charset="0"/>
              <a:ea typeface="Open Sans" pitchFamily="34" charset="0"/>
              <a:cs typeface="Open Sans" pitchFamily="34" charset="0"/>
            </a:endParaRPr>
          </a:p>
        </p:txBody>
      </p:sp>
      <p:sp>
        <p:nvSpPr>
          <p:cNvPr id="9" name="CasellaDiTesto 8"/>
          <p:cNvSpPr txBox="1"/>
          <p:nvPr/>
        </p:nvSpPr>
        <p:spPr>
          <a:xfrm>
            <a:off x="428596" y="1071552"/>
            <a:ext cx="7858180" cy="2585323"/>
          </a:xfrm>
          <a:prstGeom prst="rect">
            <a:avLst/>
          </a:prstGeom>
          <a:noFill/>
        </p:spPr>
        <p:txBody>
          <a:bodyPr wrap="square" rtlCol="0">
            <a:spAutoFit/>
          </a:bodyPr>
          <a:lstStyle/>
          <a:p>
            <a:pPr algn="l" rtl="0"/>
            <a:r>
              <a:rPr lang="de" b="1" i="0" u="none" baseline="0">
                <a:solidFill>
                  <a:schemeClr val="tx1">
                    <a:lumMod val="50000"/>
                    <a:lumOff val="50000"/>
                  </a:schemeClr>
                </a:solidFill>
                <a:latin typeface="Open Sans"/>
              </a:rPr>
              <a:t>Vorschläge:</a:t>
            </a:r>
          </a:p>
          <a:p>
            <a:endParaRPr lang="de" dirty="0">
              <a:solidFill>
                <a:schemeClr val="tx1">
                  <a:lumMod val="50000"/>
                  <a:lumOff val="50000"/>
                </a:schemeClr>
              </a:solidFill>
              <a:latin typeface="Open Sans"/>
            </a:endParaRPr>
          </a:p>
          <a:p>
            <a:pPr algn="l" rtl="0"/>
            <a:r>
              <a:rPr lang="de" b="0" i="0" u="none" baseline="0">
                <a:solidFill>
                  <a:schemeClr val="tx1">
                    <a:lumMod val="50000"/>
                    <a:lumOff val="50000"/>
                  </a:schemeClr>
                </a:solidFill>
                <a:latin typeface="Open Sans"/>
              </a:rPr>
              <a:t>Kommt ein Konflikt unter Kindern auf und geht es in dem Konflikt um ernsthafte Themen, so ist es erforderlich, die Familien über die Geschehnisse zu informieren.</a:t>
            </a:r>
          </a:p>
          <a:p>
            <a:endParaRPr lang="de" dirty="0">
              <a:solidFill>
                <a:schemeClr val="tx1">
                  <a:lumMod val="50000"/>
                  <a:lumOff val="50000"/>
                </a:schemeClr>
              </a:solidFill>
              <a:latin typeface="Open Sans"/>
            </a:endParaRPr>
          </a:p>
          <a:p>
            <a:pPr algn="l" rtl="0"/>
            <a:r>
              <a:rPr lang="de" b="0" i="0" u="none" baseline="0">
                <a:solidFill>
                  <a:schemeClr val="tx1">
                    <a:lumMod val="50000"/>
                    <a:lumOff val="50000"/>
                  </a:schemeClr>
                </a:solidFill>
                <a:latin typeface="Open Sans"/>
              </a:rPr>
              <a:t>Dabei wird von Trainern erwartet, die Eltern zu informieren und eine synergetische Erziehungsstrategie zu vereinbaren. </a:t>
            </a:r>
          </a:p>
          <a:p>
            <a:endParaRPr lang="de" dirty="0">
              <a:latin typeface="Open Sans"/>
            </a:endParaRPr>
          </a:p>
          <a:p>
            <a:endParaRPr lang="de" dirty="0">
              <a:latin typeface="Open Sans"/>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547664" y="555526"/>
            <a:ext cx="6400800" cy="609399"/>
          </a:xfrm>
        </p:spPr>
        <p:txBody>
          <a:bodyPr/>
          <a:lstStyle/>
          <a:p>
            <a:pPr rtl="0"/>
            <a:r>
              <a:rPr lang="de" b="1" i="0" u="none" baseline="0"/>
              <a:t>Wissensabschnitt / Studienaufgaben</a:t>
            </a:r>
            <a:endParaRPr lang="de"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2AB5D1A3-B1E7-4421-B55E-5DBB46C18533}"/>
              </a:ext>
            </a:extLst>
          </p:cNvPr>
          <p:cNvSpPr txBox="1">
            <a:spLocks/>
          </p:cNvSpPr>
          <p:nvPr/>
        </p:nvSpPr>
        <p:spPr>
          <a:xfrm>
            <a:off x="378966" y="1635646"/>
            <a:ext cx="8336438" cy="200767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buFont typeface="Arial" pitchFamily="34" charset="0"/>
              <a:buChar char="•"/>
            </a:pPr>
            <a:r>
              <a:rPr lang="de" b="0" i="0" u="none" baseline="0"/>
              <a:t>Welche Strategien können Sie implementieren, um den Konflikt zu lösen?</a:t>
            </a:r>
          </a:p>
          <a:p>
            <a:pPr marL="457200" indent="-457200" algn="l" rtl="0">
              <a:buFont typeface="Arial" pitchFamily="34" charset="0"/>
              <a:buChar char="•"/>
            </a:pPr>
            <a:r>
              <a:rPr lang="de" b="0" i="0" u="none" baseline="0"/>
              <a:t>Welche Strategie ist geeignet, einen kurzfristigen Konflikt zu lösen?</a:t>
            </a:r>
          </a:p>
          <a:p>
            <a:pPr marL="457200" indent="-457200" algn="l" rtl="0">
              <a:buFont typeface="Arial" pitchFamily="34" charset="0"/>
              <a:buChar char="•"/>
            </a:pPr>
            <a:r>
              <a:rPr lang="de" b="0" i="0" u="none" baseline="0"/>
              <a:t>Welche Strategie ist geeignet, einen langfristigen Konflikt zu lösen?</a:t>
            </a:r>
            <a:endParaRPr lang="de" dirty="0"/>
          </a:p>
        </p:txBody>
      </p:sp>
      <p:pic>
        <p:nvPicPr>
          <p:cNvPr id="8" name="Picture 2" descr="Risultati immagini per question mark"/>
          <p:cNvPicPr>
            <a:picLocks noChangeAspect="1" noChangeArrowheads="1"/>
          </p:cNvPicPr>
          <p:nvPr/>
        </p:nvPicPr>
        <p:blipFill>
          <a:blip r:embed="rId3" cstate="print"/>
          <a:srcRect/>
          <a:stretch>
            <a:fillRect/>
          </a:stretch>
        </p:blipFill>
        <p:spPr bwMode="auto">
          <a:xfrm>
            <a:off x="6858016" y="3214692"/>
            <a:ext cx="1775234" cy="1000132"/>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rtl="0"/>
            <a:r>
              <a:rPr lang="de" b="1" i="0" u="none" baseline="0">
                <a:solidFill>
                  <a:schemeClr val="tx1">
                    <a:lumMod val="50000"/>
                    <a:lumOff val="50000"/>
                  </a:schemeClr>
                </a:solidFill>
                <a:latin typeface="Open Sans"/>
              </a:rPr>
              <a:t>ENDE VON ABSCHNITT 3</a:t>
            </a:r>
            <a:endParaRPr lang="de"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pPr rtl="0"/>
            <a:r>
              <a:rPr lang="de" sz="1800" b="1" i="0" u="none" baseline="0">
                <a:solidFill>
                  <a:schemeClr val="bg1">
                    <a:lumMod val="50000"/>
                  </a:schemeClr>
                </a:solidFill>
              </a:rPr>
              <a:t>Abschnitt 4. </a:t>
            </a:r>
            <a:r>
              <a:rPr lang="de" sz="1800" b="0" i="0" u="none" baseline="0">
                <a:solidFill>
                  <a:schemeClr val="bg1">
                    <a:lumMod val="50000"/>
                  </a:schemeClr>
                </a:solidFill>
              </a:rPr>
              <a:t>Die Folgen von Gewalt und Exklusion</a:t>
            </a:r>
            <a:endParaRPr lang="de" sz="1800" b="0" dirty="0">
              <a:solidFill>
                <a:schemeClr val="bg1">
                  <a:lumMod val="50000"/>
                </a:schemeClr>
              </a:solidFill>
            </a:endParaRPr>
          </a:p>
        </p:txBody>
      </p:sp>
      <p:sp>
        <p:nvSpPr>
          <p:cNvPr id="5" name="Titolo 1">
            <a:extLst>
              <a:ext uri="{FF2B5EF4-FFF2-40B4-BE49-F238E27FC236}">
                <a16:creationId xmlns="" xmlns:a16="http://schemas.microsoft.com/office/drawing/2014/main"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de" sz="1800" b="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857224" y="642924"/>
            <a:ext cx="7226249" cy="285752"/>
          </a:xfrm>
        </p:spPr>
        <p:txBody>
          <a:bodyPr>
            <a:noAutofit/>
          </a:bodyPr>
          <a:lstStyle/>
          <a:p>
            <a:pPr rtl="0"/>
            <a:r>
              <a:rPr lang="de" sz="1800" b="1" i="0" u="none" baseline="0"/>
              <a:t>ÜBERBLICK</a:t>
            </a:r>
            <a:endParaRPr lang="de" sz="1800" b="1" dirty="0"/>
          </a:p>
          <a:p>
            <a:endParaRPr lang="de" sz="1800" dirty="0"/>
          </a:p>
          <a:p>
            <a:endParaRPr lang="de" sz="180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357158" y="1714494"/>
            <a:ext cx="8429684" cy="23762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800" b="0" i="0" u="none" baseline="0"/>
              <a:t>Dieser Abschnitt behandelt spezifische Muster zur Erkennung von Gewalt und Ausgrenzung, die gegen Opfer gerichtet sind.</a:t>
            </a:r>
            <a:endParaRPr lang="de" sz="1800" dirty="0"/>
          </a:p>
        </p:txBody>
      </p:sp>
      <p:pic>
        <p:nvPicPr>
          <p:cNvPr id="20482" name="Picture 2" descr="Risultati immagini per children victim"/>
          <p:cNvPicPr>
            <a:picLocks noChangeAspect="1" noChangeArrowheads="1"/>
          </p:cNvPicPr>
          <p:nvPr/>
        </p:nvPicPr>
        <p:blipFill>
          <a:blip r:embed="rId3" cstate="print"/>
          <a:srcRect/>
          <a:stretch>
            <a:fillRect/>
          </a:stretch>
        </p:blipFill>
        <p:spPr bwMode="auto">
          <a:xfrm>
            <a:off x="4857751" y="2357436"/>
            <a:ext cx="3129665" cy="1643074"/>
          </a:xfrm>
          <a:prstGeom prst="rect">
            <a:avLst/>
          </a:prstGeom>
          <a:noFill/>
        </p:spPr>
      </p:pic>
      <p:sp>
        <p:nvSpPr>
          <p:cNvPr id="8" name="Titolo 1"/>
          <p:cNvSpPr>
            <a:spLocks noGrp="1"/>
          </p:cNvSpPr>
          <p:nvPr>
            <p:ph type="ctrTitle"/>
          </p:nvPr>
        </p:nvSpPr>
        <p:spPr>
          <a:xfrm>
            <a:off x="785786" y="142858"/>
            <a:ext cx="7772400" cy="357065"/>
          </a:xfrm>
        </p:spPr>
        <p:txBody>
          <a:bodyPr/>
          <a:lstStyle/>
          <a:p>
            <a:pPr algn="l" rtl="0"/>
            <a:r>
              <a:rPr lang="de" sz="1800" b="1" i="0" u="none" baseline="0">
                <a:solidFill>
                  <a:schemeClr val="bg1">
                    <a:lumMod val="50000"/>
                  </a:schemeClr>
                </a:solidFill>
              </a:rPr>
              <a:t>Abschnitt 4. </a:t>
            </a:r>
            <a:r>
              <a:rPr lang="de" sz="1800" b="0" i="0" u="none" baseline="0">
                <a:solidFill>
                  <a:schemeClr val="bg1">
                    <a:lumMod val="50000"/>
                  </a:schemeClr>
                </a:solidFill>
              </a:rPr>
              <a:t>Die Folgen von Gewalt und Exklusion</a:t>
            </a:r>
            <a:endParaRPr lang="de" sz="1800" b="0" dirty="0">
              <a:solidFill>
                <a:schemeClr val="bg1">
                  <a:lumMod val="50000"/>
                </a:schemeClr>
              </a:solidFill>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1071552"/>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1" i="0" u="none" baseline="0">
                <a:solidFill>
                  <a:schemeClr val="bg1">
                    <a:lumMod val="50000"/>
                  </a:schemeClr>
                </a:solidFill>
              </a:rPr>
              <a:t>Kurzfristige Wirkungen</a:t>
            </a:r>
          </a:p>
          <a:p>
            <a:pPr algn="just" rtl="0"/>
            <a:r>
              <a:rPr lang="de" sz="1800" b="0" i="0" u="none" baseline="0">
                <a:solidFill>
                  <a:schemeClr val="bg1">
                    <a:lumMod val="50000"/>
                  </a:schemeClr>
                </a:solidFill>
              </a:rPr>
              <a:t>Kinder, die Gewalt oder Ausgrenzung ausgesetzt sind, neigen zu den folgenden Leiden: </a:t>
            </a:r>
          </a:p>
          <a:p>
            <a:pPr algn="just" rtl="0">
              <a:buFont typeface="Arial" pitchFamily="34" charset="0"/>
              <a:buChar char="•"/>
            </a:pPr>
            <a:r>
              <a:rPr lang="de" sz="1800" b="0" i="0" u="none" baseline="0">
                <a:solidFill>
                  <a:schemeClr val="bg1">
                    <a:lumMod val="50000"/>
                  </a:schemeClr>
                </a:solidFill>
              </a:rPr>
              <a:t> Stress</a:t>
            </a:r>
          </a:p>
          <a:p>
            <a:pPr algn="just" rtl="0">
              <a:buFont typeface="Arial" pitchFamily="34" charset="0"/>
              <a:buChar char="•"/>
            </a:pPr>
            <a:r>
              <a:rPr lang="de" sz="1800" b="0" i="0" u="none" baseline="0">
                <a:solidFill>
                  <a:schemeClr val="bg1">
                    <a:lumMod val="50000"/>
                  </a:schemeClr>
                </a:solidFill>
              </a:rPr>
              <a:t> Depression</a:t>
            </a:r>
          </a:p>
          <a:p>
            <a:pPr algn="just" rtl="0">
              <a:buFont typeface="Arial" pitchFamily="34" charset="0"/>
              <a:buChar char="•"/>
            </a:pPr>
            <a:r>
              <a:rPr lang="de" sz="1800" b="0" i="0" u="none" baseline="0">
                <a:solidFill>
                  <a:schemeClr val="bg1">
                    <a:lumMod val="50000"/>
                  </a:schemeClr>
                </a:solidFill>
              </a:rPr>
              <a:t> Hilflosigkeit </a:t>
            </a:r>
          </a:p>
          <a:p>
            <a:pPr algn="just" rtl="0">
              <a:buFont typeface="Arial" pitchFamily="34" charset="0"/>
              <a:buChar char="•"/>
            </a:pPr>
            <a:r>
              <a:rPr lang="de" sz="1800" b="0" i="0" u="none" baseline="0">
                <a:solidFill>
                  <a:schemeClr val="bg1">
                    <a:lumMod val="50000"/>
                  </a:schemeClr>
                </a:solidFill>
              </a:rPr>
              <a:t> Gefühllosigkeit gegenüber Gewalt in der Zukunft</a:t>
            </a:r>
          </a:p>
          <a:p>
            <a:pPr algn="just" rtl="0">
              <a:buFont typeface="Arial" pitchFamily="34" charset="0"/>
              <a:buChar char="•"/>
            </a:pPr>
            <a:r>
              <a:rPr lang="de" sz="1800" b="0" i="0" u="none" baseline="0">
                <a:solidFill>
                  <a:schemeClr val="bg1">
                    <a:lumMod val="50000"/>
                  </a:schemeClr>
                </a:solidFill>
              </a:rPr>
              <a:t> Gleichgültigkeit gegenüber anderen</a:t>
            </a:r>
          </a:p>
          <a:p>
            <a:pPr algn="just" rtl="0">
              <a:buFont typeface="Arial" pitchFamily="34" charset="0"/>
              <a:buChar char="•"/>
            </a:pPr>
            <a:r>
              <a:rPr lang="de" sz="1800" b="0" i="0" u="none" baseline="0">
                <a:solidFill>
                  <a:schemeClr val="bg1">
                    <a:lumMod val="50000"/>
                  </a:schemeClr>
                </a:solidFill>
              </a:rPr>
              <a:t> Gewalttätiges Verhalten</a:t>
            </a:r>
            <a:endParaRPr lang="de" sz="1800" dirty="0">
              <a:solidFill>
                <a:schemeClr val="bg1">
                  <a:lumMod val="50000"/>
                </a:schemeClr>
              </a:solidFill>
            </a:endParaRPr>
          </a:p>
        </p:txBody>
      </p:sp>
      <p:pic>
        <p:nvPicPr>
          <p:cNvPr id="19457" name="Picture 1"/>
          <p:cNvPicPr>
            <a:picLocks noChangeAspect="1" noChangeArrowheads="1"/>
          </p:cNvPicPr>
          <p:nvPr/>
        </p:nvPicPr>
        <p:blipFill>
          <a:blip r:embed="rId3" cstate="print"/>
          <a:srcRect/>
          <a:stretch>
            <a:fillRect/>
          </a:stretch>
        </p:blipFill>
        <p:spPr bwMode="auto">
          <a:xfrm>
            <a:off x="5857884" y="2143122"/>
            <a:ext cx="1947846" cy="1214489"/>
          </a:xfrm>
          <a:prstGeom prst="rect">
            <a:avLst/>
          </a:prstGeom>
          <a:noFill/>
          <a:ln w="9525">
            <a:noFill/>
            <a:miter lim="800000"/>
            <a:headEnd/>
            <a:tailEnd/>
          </a:ln>
          <a:effectLst/>
        </p:spPr>
      </p:pic>
      <p:sp>
        <p:nvSpPr>
          <p:cNvPr id="10"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4. </a:t>
            </a:r>
            <a:r>
              <a:rPr lang="de" sz="1800" b="0" i="0" u="none" baseline="0">
                <a:solidFill>
                  <a:schemeClr val="bg1">
                    <a:lumMod val="50000"/>
                  </a:schemeClr>
                </a:solidFill>
              </a:rPr>
              <a:t>Die Folgen von Gewalt und Exklusion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1" i="0" u="none" baseline="0">
                <a:solidFill>
                  <a:schemeClr val="bg1">
                    <a:lumMod val="50000"/>
                  </a:schemeClr>
                </a:solidFill>
              </a:rPr>
              <a:t>Langfristige Wirkungen</a:t>
            </a:r>
          </a:p>
          <a:p>
            <a:pPr algn="just" rtl="0"/>
            <a:r>
              <a:rPr lang="de" sz="1800" b="0" i="0" u="none" baseline="0">
                <a:solidFill>
                  <a:schemeClr val="bg1">
                    <a:lumMod val="50000"/>
                  </a:schemeClr>
                </a:solidFill>
              </a:rPr>
              <a:t>Langfristig ist es recht wahrscheinlich, dass während des Heranwachsens bei den Personen folgendes Verhalten zu Tage tritt:</a:t>
            </a:r>
          </a:p>
          <a:p>
            <a:pPr algn="just" rtl="0">
              <a:buFont typeface="Arial" pitchFamily="34" charset="0"/>
              <a:buChar char="•"/>
            </a:pPr>
            <a:r>
              <a:rPr lang="de" sz="1800" b="0" i="0" u="none" baseline="0">
                <a:solidFill>
                  <a:schemeClr val="bg1">
                    <a:lumMod val="50000"/>
                  </a:schemeClr>
                </a:solidFill>
              </a:rPr>
              <a:t> Drogen- und Alkoholmissbrauch</a:t>
            </a:r>
          </a:p>
          <a:p>
            <a:pPr algn="just" rtl="0">
              <a:buFont typeface="Arial" pitchFamily="34" charset="0"/>
              <a:buChar char="•"/>
            </a:pPr>
            <a:r>
              <a:rPr lang="de" sz="1800" b="0" i="0" u="none" baseline="0">
                <a:solidFill>
                  <a:schemeClr val="bg1">
                    <a:lumMod val="50000"/>
                  </a:schemeClr>
                </a:solidFill>
              </a:rPr>
              <a:t> Schlechte psychische Gesundheit</a:t>
            </a:r>
          </a:p>
          <a:p>
            <a:pPr algn="just" rtl="0">
              <a:buFont typeface="Arial" pitchFamily="34" charset="0"/>
              <a:buChar char="•"/>
            </a:pPr>
            <a:r>
              <a:rPr lang="de" sz="1800" b="0" i="0" u="none" baseline="0">
                <a:solidFill>
                  <a:schemeClr val="bg1">
                    <a:lumMod val="50000"/>
                  </a:schemeClr>
                </a:solidFill>
              </a:rPr>
              <a:t> Unsicheres Sexualverhalten</a:t>
            </a:r>
          </a:p>
          <a:p>
            <a:pPr algn="just" rtl="0">
              <a:buFont typeface="Arial" pitchFamily="34" charset="0"/>
              <a:buChar char="•"/>
            </a:pPr>
            <a:r>
              <a:rPr lang="de" sz="1800" b="0" i="0" u="none" baseline="0">
                <a:solidFill>
                  <a:schemeClr val="bg1">
                    <a:lumMod val="50000"/>
                  </a:schemeClr>
                </a:solidFill>
              </a:rPr>
              <a:t> Kriminalität</a:t>
            </a:r>
          </a:p>
          <a:p>
            <a:pPr algn="just" rtl="0">
              <a:buFont typeface="Arial" pitchFamily="34" charset="0"/>
              <a:buChar char="•"/>
            </a:pPr>
            <a:r>
              <a:rPr lang="de" sz="1800" b="0" i="0" u="none" baseline="0">
                <a:solidFill>
                  <a:schemeClr val="bg1">
                    <a:lumMod val="50000"/>
                  </a:schemeClr>
                </a:solidFill>
              </a:rPr>
              <a:t> Missbräuchliches Verhalten als Eltern </a:t>
            </a:r>
          </a:p>
          <a:p>
            <a:pPr algn="just" rtl="0"/>
            <a:r>
              <a:rPr lang="de" sz="1800" b="0" i="0" u="none" baseline="0">
                <a:solidFill>
                  <a:schemeClr val="bg1">
                    <a:lumMod val="50000"/>
                  </a:schemeClr>
                </a:solidFill>
              </a:rPr>
              <a:t> </a:t>
            </a:r>
            <a:endParaRPr lang="de" sz="1800" dirty="0">
              <a:solidFill>
                <a:schemeClr val="bg1">
                  <a:lumMod val="50000"/>
                </a:schemeClr>
              </a:solidFill>
            </a:endParaRPr>
          </a:p>
        </p:txBody>
      </p:sp>
      <p:pic>
        <p:nvPicPr>
          <p:cNvPr id="18433" name="Picture 1"/>
          <p:cNvPicPr>
            <a:picLocks noChangeAspect="1" noChangeArrowheads="1"/>
          </p:cNvPicPr>
          <p:nvPr/>
        </p:nvPicPr>
        <p:blipFill>
          <a:blip r:embed="rId3" cstate="print"/>
          <a:srcRect/>
          <a:stretch>
            <a:fillRect/>
          </a:stretch>
        </p:blipFill>
        <p:spPr bwMode="auto">
          <a:xfrm>
            <a:off x="5786446" y="2214560"/>
            <a:ext cx="2642706" cy="1643074"/>
          </a:xfrm>
          <a:prstGeom prst="rect">
            <a:avLst/>
          </a:prstGeom>
          <a:noFill/>
          <a:ln w="9525">
            <a:noFill/>
            <a:miter lim="800000"/>
            <a:headEnd/>
            <a:tailEnd/>
          </a:ln>
          <a:effectLst/>
        </p:spPr>
      </p:pic>
      <p:sp>
        <p:nvSpPr>
          <p:cNvPr id="10"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4. </a:t>
            </a:r>
            <a:r>
              <a:rPr lang="de" sz="1800" b="0" i="0" u="none" baseline="0">
                <a:solidFill>
                  <a:schemeClr val="bg1">
                    <a:lumMod val="50000"/>
                  </a:schemeClr>
                </a:solidFill>
              </a:rPr>
              <a:t>Die Folgen von Gewalt und Exklusion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0" i="0" u="none" baseline="0">
                <a:solidFill>
                  <a:schemeClr val="bg1">
                    <a:lumMod val="50000"/>
                  </a:schemeClr>
                </a:solidFill>
              </a:rPr>
              <a:t> </a:t>
            </a:r>
            <a:endParaRPr lang="de" sz="1800" dirty="0">
              <a:solidFill>
                <a:schemeClr val="bg1">
                  <a:lumMod val="50000"/>
                </a:schemeClr>
              </a:solidFill>
            </a:endParaRPr>
          </a:p>
        </p:txBody>
      </p:sp>
      <p:sp>
        <p:nvSpPr>
          <p:cNvPr id="9" name="CasellaDiTesto 8"/>
          <p:cNvSpPr txBox="1"/>
          <p:nvPr/>
        </p:nvSpPr>
        <p:spPr>
          <a:xfrm>
            <a:off x="571472" y="714362"/>
            <a:ext cx="8001056" cy="3416320"/>
          </a:xfrm>
          <a:prstGeom prst="rect">
            <a:avLst/>
          </a:prstGeom>
          <a:noFill/>
        </p:spPr>
        <p:txBody>
          <a:bodyPr wrap="square" rtlCol="0">
            <a:spAutoFit/>
          </a:bodyPr>
          <a:lstStyle/>
          <a:p>
            <a:pPr algn="l" rtl="0"/>
            <a:r>
              <a:rPr lang="de" b="1" i="0" u="none" baseline="0" dirty="0">
                <a:solidFill>
                  <a:schemeClr val="tx1">
                    <a:lumMod val="50000"/>
                    <a:lumOff val="50000"/>
                  </a:schemeClr>
                </a:solidFill>
                <a:latin typeface="Open Sans"/>
              </a:rPr>
              <a:t>Was sagen die Forscher?  </a:t>
            </a:r>
          </a:p>
          <a:p>
            <a:endParaRPr lang="de" b="1" dirty="0">
              <a:solidFill>
                <a:schemeClr val="tx1">
                  <a:lumMod val="50000"/>
                  <a:lumOff val="50000"/>
                </a:schemeClr>
              </a:solidFill>
              <a:latin typeface="Open Sans"/>
            </a:endParaRPr>
          </a:p>
          <a:p>
            <a:pPr algn="l" rtl="0">
              <a:buFont typeface="Arial" pitchFamily="34" charset="0"/>
              <a:buChar char="•"/>
            </a:pPr>
            <a:r>
              <a:rPr lang="de" b="0" i="0" u="none" baseline="0" dirty="0">
                <a:solidFill>
                  <a:schemeClr val="tx1">
                    <a:lumMod val="50000"/>
                    <a:lumOff val="50000"/>
                  </a:schemeClr>
                </a:solidFill>
                <a:latin typeface="Open Sans"/>
              </a:rPr>
              <a:t>Die Forschung hat ergeben: wenn Erwachsene Kindern helfen, ihre negativen Emotionen aufzudecken und positive Reaktionen zu generieren, verbessert sich ihre emotionale Intelligenz (Smith &amp; Sandho, 2004).</a:t>
            </a:r>
          </a:p>
          <a:p>
            <a:pPr algn="l" rtl="0">
              <a:buFont typeface="Arial" pitchFamily="34" charset="0"/>
              <a:buChar char="•"/>
            </a:pPr>
            <a:endParaRPr lang="de" dirty="0">
              <a:solidFill>
                <a:schemeClr val="tx1">
                  <a:lumMod val="50000"/>
                  <a:lumOff val="50000"/>
                </a:schemeClr>
              </a:solidFill>
              <a:latin typeface="Open Sans"/>
            </a:endParaRPr>
          </a:p>
          <a:p>
            <a:pPr algn="l" rtl="0">
              <a:buFont typeface="Arial" pitchFamily="34" charset="0"/>
              <a:buChar char="•"/>
            </a:pPr>
            <a:r>
              <a:rPr lang="de" b="0" i="0" u="none" baseline="0" dirty="0">
                <a:solidFill>
                  <a:schemeClr val="tx1">
                    <a:lumMod val="50000"/>
                    <a:lumOff val="50000"/>
                  </a:schemeClr>
                </a:solidFill>
                <a:latin typeface="Open Sans"/>
              </a:rPr>
              <a:t> In diesen Programmen werden negative Emotionen als Chancen für das Verstehen gesehen.</a:t>
            </a:r>
          </a:p>
          <a:p>
            <a:pPr algn="l" rtl="0">
              <a:buFont typeface="Arial" pitchFamily="34" charset="0"/>
              <a:buChar char="•"/>
            </a:pPr>
            <a:endParaRPr lang="de" dirty="0">
              <a:solidFill>
                <a:schemeClr val="tx1">
                  <a:lumMod val="50000"/>
                  <a:lumOff val="50000"/>
                </a:schemeClr>
              </a:solidFill>
              <a:latin typeface="Open Sans"/>
            </a:endParaRPr>
          </a:p>
          <a:p>
            <a:pPr algn="l" rtl="0">
              <a:buFont typeface="Arial" pitchFamily="34" charset="0"/>
              <a:buChar char="•"/>
            </a:pPr>
            <a:r>
              <a:rPr lang="de" dirty="0">
                <a:solidFill>
                  <a:schemeClr val="tx1">
                    <a:lumMod val="50000"/>
                    <a:lumOff val="50000"/>
                  </a:schemeClr>
                </a:solidFill>
                <a:latin typeface="Open Sans"/>
              </a:rPr>
              <a:t> </a:t>
            </a:r>
            <a:r>
              <a:rPr lang="de" b="0" i="0" u="none" baseline="0" dirty="0">
                <a:solidFill>
                  <a:schemeClr val="tx1">
                    <a:lumMod val="50000"/>
                    <a:lumOff val="50000"/>
                  </a:schemeClr>
                </a:solidFill>
                <a:latin typeface="Open Sans"/>
              </a:rPr>
              <a:t>Der Trainer sollte die Kinder bei der Aufdeckung und Erforschung ihrer Emotionen und bei der Entwicklung von sozial angemessenem emotionalem Ausdruck unterstützen.</a:t>
            </a:r>
            <a:endParaRPr lang="de" dirty="0">
              <a:solidFill>
                <a:schemeClr val="tx1">
                  <a:lumMod val="50000"/>
                  <a:lumOff val="50000"/>
                </a:schemeClr>
              </a:solidFill>
              <a:latin typeface="Open Sans"/>
            </a:endParaRP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4. </a:t>
            </a:r>
            <a:r>
              <a:rPr lang="de" sz="1800" b="0" i="0" u="none" baseline="0">
                <a:solidFill>
                  <a:schemeClr val="bg1">
                    <a:lumMod val="50000"/>
                  </a:schemeClr>
                </a:solidFill>
              </a:rPr>
              <a:t>Die Folgen von Gewalt und Exklusion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0" i="0" u="none" baseline="0">
                <a:solidFill>
                  <a:schemeClr val="bg1">
                    <a:lumMod val="50000"/>
                  </a:schemeClr>
                </a:solidFill>
              </a:rPr>
              <a:t> </a:t>
            </a:r>
            <a:endParaRPr lang="de" sz="1800" dirty="0">
              <a:solidFill>
                <a:schemeClr val="bg1">
                  <a:lumMod val="50000"/>
                </a:schemeClr>
              </a:solidFill>
            </a:endParaRPr>
          </a:p>
        </p:txBody>
      </p:sp>
      <p:sp>
        <p:nvSpPr>
          <p:cNvPr id="9" name="CasellaDiTesto 8"/>
          <p:cNvSpPr txBox="1"/>
          <p:nvPr/>
        </p:nvSpPr>
        <p:spPr>
          <a:xfrm>
            <a:off x="571472" y="1071552"/>
            <a:ext cx="8001056" cy="3693319"/>
          </a:xfrm>
          <a:prstGeom prst="rect">
            <a:avLst/>
          </a:prstGeom>
          <a:noFill/>
        </p:spPr>
        <p:txBody>
          <a:bodyPr wrap="square" rtlCol="0">
            <a:spAutoFit/>
          </a:bodyPr>
          <a:lstStyle/>
          <a:p>
            <a:pPr algn="l" rtl="0"/>
            <a:r>
              <a:rPr lang="de" b="1" i="0" u="none" baseline="0" dirty="0">
                <a:solidFill>
                  <a:schemeClr val="tx1">
                    <a:lumMod val="50000"/>
                    <a:lumOff val="50000"/>
                  </a:schemeClr>
                </a:solidFill>
                <a:latin typeface="Open Sans"/>
              </a:rPr>
              <a:t>Was sagen die Forscher? </a:t>
            </a:r>
          </a:p>
          <a:p>
            <a:pPr algn="just" rtl="0"/>
            <a:endParaRPr lang="de" b="1" dirty="0">
              <a:solidFill>
                <a:schemeClr val="tx1">
                  <a:lumMod val="50000"/>
                  <a:lumOff val="50000"/>
                </a:schemeClr>
              </a:solidFill>
              <a:latin typeface="Open Sans"/>
            </a:endParaRPr>
          </a:p>
          <a:p>
            <a:pPr algn="just" rtl="0">
              <a:buFont typeface="Arial" pitchFamily="34" charset="0"/>
              <a:buChar char="•"/>
            </a:pPr>
            <a:r>
              <a:rPr lang="de" b="0" i="0" u="none" baseline="0" dirty="0">
                <a:solidFill>
                  <a:schemeClr val="tx1">
                    <a:lumMod val="50000"/>
                    <a:lumOff val="50000"/>
                  </a:schemeClr>
                </a:solidFill>
                <a:latin typeface="Open Sans"/>
              </a:rPr>
              <a:t> Die Unfähigkeit, die negativen Emotionen in die Erfahrungen der Kinder einzuordnen, kann zu schädlichen Folgen, wie Depression und Abwehrschwäche führen.</a:t>
            </a:r>
          </a:p>
          <a:p>
            <a:pPr algn="just" rtl="0">
              <a:buFont typeface="Arial" pitchFamily="34" charset="0"/>
              <a:buChar char="•"/>
            </a:pPr>
            <a:endParaRPr lang="de" dirty="0">
              <a:solidFill>
                <a:schemeClr val="tx1">
                  <a:lumMod val="50000"/>
                  <a:lumOff val="50000"/>
                </a:schemeClr>
              </a:solidFill>
              <a:latin typeface="Open Sans"/>
            </a:endParaRPr>
          </a:p>
          <a:p>
            <a:pPr algn="just" rtl="0">
              <a:buFont typeface="Arial" pitchFamily="34" charset="0"/>
              <a:buChar char="•"/>
            </a:pPr>
            <a:r>
              <a:rPr lang="de" b="0" i="0" u="none" baseline="0" dirty="0">
                <a:solidFill>
                  <a:schemeClr val="tx1">
                    <a:lumMod val="50000"/>
                    <a:lumOff val="50000"/>
                  </a:schemeClr>
                </a:solidFill>
                <a:latin typeface="Open Sans"/>
              </a:rPr>
              <a:t> Es ist wichtig, die Kinder im Prozess der Emotionenerkennung zu leiten, denn Sorgen oder ruminierendes Denken können sich negativ auswirken und die negative Emotion selbst noch weiter aushöhlen (Pennebaker, 2004).</a:t>
            </a:r>
          </a:p>
          <a:p>
            <a:pPr algn="just" rtl="0">
              <a:buFont typeface="Arial" pitchFamily="34" charset="0"/>
              <a:buChar char="•"/>
            </a:pPr>
            <a:endParaRPr lang="de" dirty="0">
              <a:solidFill>
                <a:schemeClr val="tx1">
                  <a:lumMod val="50000"/>
                  <a:lumOff val="50000"/>
                </a:schemeClr>
              </a:solidFill>
              <a:latin typeface="Open Sans"/>
            </a:endParaRPr>
          </a:p>
          <a:p>
            <a:pPr algn="just" rtl="0">
              <a:buFont typeface="Arial" pitchFamily="34" charset="0"/>
              <a:buChar char="•"/>
            </a:pPr>
            <a:endParaRPr lang="de" dirty="0">
              <a:solidFill>
                <a:schemeClr val="tx1">
                  <a:lumMod val="50000"/>
                  <a:lumOff val="50000"/>
                </a:schemeClr>
              </a:solidFill>
              <a:latin typeface="Open Sans"/>
            </a:endParaRPr>
          </a:p>
          <a:p>
            <a:endParaRPr lang="de" dirty="0">
              <a:latin typeface="Open Sans"/>
            </a:endParaRPr>
          </a:p>
          <a:p>
            <a:endParaRPr lang="de" dirty="0">
              <a:latin typeface="Open Sans"/>
            </a:endParaRP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4. </a:t>
            </a:r>
            <a:r>
              <a:rPr lang="de" sz="1800" b="0" i="0" u="none" baseline="0">
                <a:solidFill>
                  <a:schemeClr val="bg1">
                    <a:lumMod val="50000"/>
                  </a:schemeClr>
                </a:solidFill>
              </a:rPr>
              <a:t>Die Folgen von Gewalt und Exklusion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785786" y="142858"/>
            <a:ext cx="7226249" cy="500066"/>
          </a:xfrm>
        </p:spPr>
        <p:txBody>
          <a:bodyPr>
            <a:normAutofit/>
          </a:bodyPr>
          <a:lstStyle/>
          <a:p>
            <a:pPr algn="l" rtl="0"/>
            <a:r>
              <a:rPr lang="de" sz="1800" b="1" i="0" u="none" baseline="0">
                <a:solidFill>
                  <a:schemeClr val="bg1">
                    <a:lumMod val="50000"/>
                  </a:schemeClr>
                </a:solidFill>
              </a:rPr>
              <a:t>Abschnitt 1. </a:t>
            </a:r>
            <a:r>
              <a:rPr lang="de" sz="1800" b="0" i="0" u="none" baseline="0">
                <a:solidFill>
                  <a:schemeClr val="bg1">
                    <a:lumMod val="50000"/>
                  </a:schemeClr>
                </a:solidFill>
              </a:rPr>
              <a:t>Vorurteile und Kontakttheorie</a:t>
            </a:r>
            <a:endParaRPr lang="de" sz="1800" dirty="0">
              <a:solidFill>
                <a:schemeClr val="bg1">
                  <a:lumMod val="50000"/>
                </a:schemeClr>
              </a:solidFill>
            </a:endParaRPr>
          </a:p>
          <a:p>
            <a:endParaRPr lang="de" dirty="0"/>
          </a:p>
          <a:p>
            <a:endParaRPr lang="de"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905184" y="1865366"/>
            <a:ext cx="7128792" cy="23762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800" b="0" i="0" u="none" baseline="0"/>
              <a:t>Dieser Abschnitt soll grundlegendes Wissen zum Thema Vorurteile vermitteln, wie Vorurteile funktionieren und wie sie vermindert werden können. </a:t>
            </a:r>
            <a:endParaRPr lang="de" sz="1800" dirty="0"/>
          </a:p>
        </p:txBody>
      </p:sp>
      <p:sp>
        <p:nvSpPr>
          <p:cNvPr id="8" name="Rettangolo 7"/>
          <p:cNvSpPr/>
          <p:nvPr/>
        </p:nvSpPr>
        <p:spPr>
          <a:xfrm>
            <a:off x="3714744" y="1285866"/>
            <a:ext cx="1424429" cy="369332"/>
          </a:xfrm>
          <a:prstGeom prst="rect">
            <a:avLst/>
          </a:prstGeom>
        </p:spPr>
        <p:txBody>
          <a:bodyPr wrap="none">
            <a:spAutoFit/>
          </a:bodyPr>
          <a:lstStyle/>
          <a:p>
            <a:pPr algn="l" rtl="0"/>
            <a:r>
              <a:rPr lang="de" b="1" i="0" u="none" baseline="0">
                <a:solidFill>
                  <a:schemeClr val="tx1">
                    <a:lumMod val="50000"/>
                    <a:lumOff val="50000"/>
                  </a:schemeClr>
                </a:solidFill>
                <a:latin typeface="Open Sans"/>
              </a:rPr>
              <a:t>ÜBERBLICK</a:t>
            </a:r>
            <a:endParaRPr lang="de" b="1" dirty="0">
              <a:solidFill>
                <a:schemeClr val="tx1">
                  <a:lumMod val="50000"/>
                  <a:lumOff val="50000"/>
                </a:schemeClr>
              </a:solidFill>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0" i="0" u="none" baseline="0">
                <a:solidFill>
                  <a:schemeClr val="bg1">
                    <a:lumMod val="50000"/>
                  </a:schemeClr>
                </a:solidFill>
              </a:rPr>
              <a:t> </a:t>
            </a:r>
            <a:endParaRPr lang="de" sz="1800" dirty="0">
              <a:solidFill>
                <a:schemeClr val="bg1">
                  <a:lumMod val="50000"/>
                </a:schemeClr>
              </a:solidFill>
            </a:endParaRPr>
          </a:p>
        </p:txBody>
      </p:sp>
      <p:sp>
        <p:nvSpPr>
          <p:cNvPr id="9" name="CasellaDiTesto 8"/>
          <p:cNvSpPr txBox="1"/>
          <p:nvPr/>
        </p:nvSpPr>
        <p:spPr>
          <a:xfrm>
            <a:off x="571472" y="1071552"/>
            <a:ext cx="8001056" cy="3693319"/>
          </a:xfrm>
          <a:prstGeom prst="rect">
            <a:avLst/>
          </a:prstGeom>
          <a:noFill/>
        </p:spPr>
        <p:txBody>
          <a:bodyPr wrap="square" rtlCol="0">
            <a:spAutoFit/>
          </a:bodyPr>
          <a:lstStyle/>
          <a:p>
            <a:pPr algn="l" rtl="0">
              <a:buFont typeface="Arial" pitchFamily="34" charset="0"/>
              <a:buChar char="•"/>
            </a:pPr>
            <a:r>
              <a:rPr lang="de" b="0" i="0" u="none" baseline="0" dirty="0">
                <a:solidFill>
                  <a:schemeClr val="tx1">
                    <a:lumMod val="50000"/>
                    <a:lumOff val="50000"/>
                  </a:schemeClr>
                </a:solidFill>
                <a:latin typeface="Open Sans"/>
              </a:rPr>
              <a:t> Die Forschung zeigt, dass diejenigen, die Emotionen wirksam verarbeiten, folgendes anwenden: </a:t>
            </a:r>
          </a:p>
          <a:p>
            <a:endParaRPr lang="de" dirty="0">
              <a:solidFill>
                <a:schemeClr val="tx1">
                  <a:lumMod val="50000"/>
                  <a:lumOff val="50000"/>
                </a:schemeClr>
              </a:solidFill>
              <a:latin typeface="Open Sans"/>
            </a:endParaRPr>
          </a:p>
          <a:p>
            <a:pPr algn="l" rtl="0"/>
            <a:r>
              <a:rPr lang="de" b="1" i="0" u="none" baseline="0" dirty="0">
                <a:solidFill>
                  <a:schemeClr val="tx1">
                    <a:lumMod val="50000"/>
                    <a:lumOff val="50000"/>
                  </a:schemeClr>
                </a:solidFill>
                <a:latin typeface="Open Sans"/>
              </a:rPr>
              <a:t>Klarheit</a:t>
            </a:r>
            <a:r>
              <a:rPr lang="de" b="0" i="0" u="none" baseline="0" dirty="0">
                <a:solidFill>
                  <a:schemeClr val="tx1">
                    <a:lumMod val="50000"/>
                    <a:lumOff val="50000"/>
                  </a:schemeClr>
                </a:solidFill>
                <a:latin typeface="Open Sans"/>
              </a:rPr>
              <a:t>: die Fähigkeit, eine Emotion zu erkennen.</a:t>
            </a:r>
          </a:p>
          <a:p>
            <a:endParaRPr lang="de" dirty="0">
              <a:solidFill>
                <a:schemeClr val="tx1">
                  <a:lumMod val="50000"/>
                  <a:lumOff val="50000"/>
                </a:schemeClr>
              </a:solidFill>
              <a:latin typeface="Open Sans"/>
            </a:endParaRPr>
          </a:p>
          <a:p>
            <a:pPr algn="l" rtl="0"/>
            <a:r>
              <a:rPr lang="de" b="1" i="0" u="none" baseline="0" dirty="0">
                <a:solidFill>
                  <a:schemeClr val="tx1">
                    <a:lumMod val="50000"/>
                    <a:lumOff val="50000"/>
                  </a:schemeClr>
                </a:solidFill>
                <a:latin typeface="Open Sans"/>
              </a:rPr>
              <a:t>Emotionale Wiedergutmachung</a:t>
            </a:r>
            <a:r>
              <a:rPr lang="de" b="0" i="0" u="none" baseline="0" dirty="0">
                <a:solidFill>
                  <a:schemeClr val="tx1">
                    <a:lumMod val="50000"/>
                    <a:lumOff val="50000"/>
                  </a:schemeClr>
                </a:solidFill>
                <a:latin typeface="Open Sans"/>
              </a:rPr>
              <a:t>: die Fähigkeit, die emotionalen Probleme zu lösen. </a:t>
            </a:r>
          </a:p>
          <a:p>
            <a:endParaRPr lang="de" dirty="0">
              <a:solidFill>
                <a:schemeClr val="tx1">
                  <a:lumMod val="50000"/>
                  <a:lumOff val="50000"/>
                </a:schemeClr>
              </a:solidFill>
              <a:latin typeface="Open Sans"/>
            </a:endParaRPr>
          </a:p>
          <a:p>
            <a:pPr algn="l" rtl="0">
              <a:buFont typeface="Arial" pitchFamily="34" charset="0"/>
              <a:buChar char="•"/>
            </a:pPr>
            <a:r>
              <a:rPr lang="de" b="0" i="0" u="none" baseline="0" dirty="0">
                <a:solidFill>
                  <a:schemeClr val="tx1">
                    <a:lumMod val="50000"/>
                    <a:lumOff val="50000"/>
                  </a:schemeClr>
                </a:solidFill>
                <a:latin typeface="Open Sans"/>
              </a:rPr>
              <a:t> Einige Studien haben ergeben, dass es jungen Menschen an affektivem Vokabular und entsprechendem emotionalen Bewußtsein zur konstruktiven Konfliktlösung mangelt (Heydenberk &amp; Heydenberk, 2005).</a:t>
            </a:r>
          </a:p>
          <a:p>
            <a:endParaRPr lang="de" dirty="0">
              <a:solidFill>
                <a:schemeClr val="tx1">
                  <a:lumMod val="50000"/>
                  <a:lumOff val="50000"/>
                </a:schemeClr>
              </a:solidFill>
              <a:latin typeface="Open Sans"/>
            </a:endParaRPr>
          </a:p>
          <a:p>
            <a:endParaRPr lang="de" dirty="0">
              <a:solidFill>
                <a:schemeClr val="tx1">
                  <a:lumMod val="50000"/>
                  <a:lumOff val="50000"/>
                </a:schemeClr>
              </a:solidFill>
              <a:latin typeface="Open Sans"/>
            </a:endParaRP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4. </a:t>
            </a:r>
            <a:r>
              <a:rPr lang="de" sz="1800" b="0" i="0" u="none" baseline="0">
                <a:solidFill>
                  <a:schemeClr val="bg1">
                    <a:lumMod val="50000"/>
                  </a:schemeClr>
                </a:solidFill>
              </a:rPr>
              <a:t>Die Folgen von Gewalt und Exklusion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0" i="0" u="none" baseline="0">
                <a:solidFill>
                  <a:schemeClr val="bg1">
                    <a:lumMod val="50000"/>
                  </a:schemeClr>
                </a:solidFill>
              </a:rPr>
              <a:t> </a:t>
            </a:r>
            <a:endParaRPr lang="de" sz="1800" dirty="0">
              <a:solidFill>
                <a:schemeClr val="bg1">
                  <a:lumMod val="50000"/>
                </a:schemeClr>
              </a:solidFill>
            </a:endParaRPr>
          </a:p>
        </p:txBody>
      </p:sp>
      <p:sp>
        <p:nvSpPr>
          <p:cNvPr id="9" name="CasellaDiTesto 8"/>
          <p:cNvSpPr txBox="1"/>
          <p:nvPr/>
        </p:nvSpPr>
        <p:spPr>
          <a:xfrm>
            <a:off x="357158" y="785800"/>
            <a:ext cx="8572560" cy="5355312"/>
          </a:xfrm>
          <a:prstGeom prst="rect">
            <a:avLst/>
          </a:prstGeom>
          <a:noFill/>
        </p:spPr>
        <p:txBody>
          <a:bodyPr wrap="square" rtlCol="0">
            <a:spAutoFit/>
          </a:bodyPr>
          <a:lstStyle/>
          <a:p>
            <a:pPr algn="l" rtl="0"/>
            <a:r>
              <a:rPr lang="de" b="1" i="0" u="none" baseline="0" dirty="0">
                <a:solidFill>
                  <a:schemeClr val="tx1">
                    <a:lumMod val="50000"/>
                    <a:lumOff val="50000"/>
                  </a:schemeClr>
                </a:solidFill>
                <a:latin typeface="Open Sans"/>
              </a:rPr>
              <a:t>Das Bullying-Präventionsprogramm</a:t>
            </a:r>
            <a:endParaRPr lang="de" b="1" dirty="0">
              <a:solidFill>
                <a:schemeClr val="tx1">
                  <a:lumMod val="50000"/>
                  <a:lumOff val="50000"/>
                </a:schemeClr>
              </a:solidFill>
              <a:latin typeface="Open Sans"/>
            </a:endParaRPr>
          </a:p>
          <a:p>
            <a:endParaRPr lang="de" b="1" dirty="0">
              <a:solidFill>
                <a:schemeClr val="tx1">
                  <a:lumMod val="50000"/>
                  <a:lumOff val="50000"/>
                </a:schemeClr>
              </a:solidFill>
              <a:latin typeface="Open Sans"/>
            </a:endParaRPr>
          </a:p>
          <a:p>
            <a:pPr algn="l" rtl="0"/>
            <a:r>
              <a:rPr lang="de" b="0" i="0" u="none" baseline="0" dirty="0">
                <a:solidFill>
                  <a:schemeClr val="tx1">
                    <a:lumMod val="50000"/>
                    <a:lumOff val="50000"/>
                  </a:schemeClr>
                </a:solidFill>
                <a:latin typeface="Open Sans"/>
              </a:rPr>
              <a:t>Das Ziel des Bullying-Präventionsprogramms war es, ein Trainingsprogramm für Kinder zu entwickeln, das ihnen helfen kann, Konflikte positiv zu lösen. </a:t>
            </a:r>
          </a:p>
          <a:p>
            <a:endParaRPr lang="de" dirty="0">
              <a:solidFill>
                <a:schemeClr val="tx1">
                  <a:lumMod val="50000"/>
                  <a:lumOff val="50000"/>
                </a:schemeClr>
              </a:solidFill>
              <a:latin typeface="Open Sans"/>
            </a:endParaRPr>
          </a:p>
          <a:p>
            <a:pPr algn="l" rtl="0"/>
            <a:r>
              <a:rPr lang="de" b="0" i="0" u="none" baseline="0" dirty="0">
                <a:solidFill>
                  <a:schemeClr val="tx1">
                    <a:lumMod val="50000"/>
                    <a:lumOff val="50000"/>
                  </a:schemeClr>
                </a:solidFill>
                <a:latin typeface="Open Sans"/>
              </a:rPr>
              <a:t>Einige spezifische Trainingsaktivitäten wurden umgesetzt:</a:t>
            </a:r>
          </a:p>
          <a:p>
            <a:pPr algn="l" rtl="0">
              <a:buFont typeface="Arial" pitchFamily="34" charset="0"/>
              <a:buChar char="•"/>
            </a:pPr>
            <a:r>
              <a:rPr lang="de" b="0" i="0" u="none" baseline="0" dirty="0">
                <a:solidFill>
                  <a:schemeClr val="tx1">
                    <a:lumMod val="50000"/>
                    <a:lumOff val="50000"/>
                  </a:schemeClr>
                </a:solidFill>
                <a:latin typeface="Open Sans"/>
              </a:rPr>
              <a:t> Das Check-in</a:t>
            </a:r>
          </a:p>
          <a:p>
            <a:pPr algn="l" rtl="0">
              <a:buFont typeface="Arial" pitchFamily="34" charset="0"/>
              <a:buChar char="•"/>
            </a:pPr>
            <a:r>
              <a:rPr lang="de" b="0" i="0" u="none" baseline="0" dirty="0">
                <a:solidFill>
                  <a:schemeClr val="tx1">
                    <a:lumMod val="50000"/>
                    <a:lumOff val="50000"/>
                  </a:schemeClr>
                </a:solidFill>
                <a:latin typeface="Open Sans"/>
              </a:rPr>
              <a:t> Friedliches Wesen </a:t>
            </a:r>
          </a:p>
          <a:p>
            <a:pPr algn="l" rtl="0">
              <a:buFont typeface="Arial" pitchFamily="34" charset="0"/>
              <a:buChar char="•"/>
            </a:pPr>
            <a:r>
              <a:rPr lang="de" b="0" i="0" u="none" baseline="0" dirty="0">
                <a:solidFill>
                  <a:schemeClr val="tx1">
                    <a:lumMod val="50000"/>
                    <a:lumOff val="50000"/>
                  </a:schemeClr>
                </a:solidFill>
                <a:latin typeface="Open Sans"/>
              </a:rPr>
              <a:t> Konfliktbeilegungskreis </a:t>
            </a:r>
          </a:p>
          <a:p>
            <a:pPr algn="l" rtl="0">
              <a:buFont typeface="Arial" pitchFamily="34" charset="0"/>
              <a:buChar char="•"/>
            </a:pPr>
            <a:r>
              <a:rPr lang="de" b="0" i="0" u="none" baseline="0" dirty="0">
                <a:solidFill>
                  <a:schemeClr val="tx1">
                    <a:lumMod val="50000"/>
                    <a:lumOff val="50000"/>
                  </a:schemeClr>
                </a:solidFill>
                <a:latin typeface="Open Sans"/>
              </a:rPr>
              <a:t> Friedenszeitschriften</a:t>
            </a:r>
            <a:endParaRPr lang="de" dirty="0">
              <a:solidFill>
                <a:schemeClr val="tx1">
                  <a:lumMod val="50000"/>
                  <a:lumOff val="50000"/>
                </a:schemeClr>
              </a:solidFill>
              <a:latin typeface="Open Sans"/>
            </a:endParaRPr>
          </a:p>
          <a:p>
            <a:endParaRPr lang="de" dirty="0">
              <a:solidFill>
                <a:schemeClr val="tx1">
                  <a:lumMod val="50000"/>
                  <a:lumOff val="50000"/>
                </a:schemeClr>
              </a:solidFill>
              <a:latin typeface="Open Sans"/>
            </a:endParaRPr>
          </a:p>
          <a:p>
            <a:pPr algn="l" rtl="0">
              <a:buFont typeface="Arial" pitchFamily="34" charset="0"/>
              <a:buChar char="•"/>
            </a:pPr>
            <a:endParaRPr lang="de" dirty="0">
              <a:solidFill>
                <a:schemeClr val="tx1">
                  <a:lumMod val="50000"/>
                  <a:lumOff val="50000"/>
                </a:schemeClr>
              </a:solidFill>
              <a:latin typeface="Open Sans"/>
            </a:endParaRPr>
          </a:p>
          <a:p>
            <a:endParaRPr lang="de" dirty="0">
              <a:solidFill>
                <a:schemeClr val="tx1">
                  <a:lumMod val="50000"/>
                  <a:lumOff val="50000"/>
                </a:schemeClr>
              </a:solidFill>
              <a:latin typeface="Open Sans"/>
            </a:endParaRPr>
          </a:p>
          <a:p>
            <a:endParaRPr lang="de" b="1" dirty="0">
              <a:solidFill>
                <a:schemeClr val="tx1">
                  <a:lumMod val="50000"/>
                  <a:lumOff val="50000"/>
                </a:schemeClr>
              </a:solidFill>
              <a:latin typeface="Open Sans"/>
            </a:endParaRPr>
          </a:p>
          <a:p>
            <a:endParaRPr lang="de" b="1" dirty="0">
              <a:solidFill>
                <a:schemeClr val="tx1">
                  <a:lumMod val="50000"/>
                  <a:lumOff val="50000"/>
                </a:schemeClr>
              </a:solidFill>
              <a:latin typeface="Open Sans"/>
            </a:endParaRPr>
          </a:p>
          <a:p>
            <a:endParaRPr lang="de" b="1" dirty="0">
              <a:solidFill>
                <a:schemeClr val="tx1">
                  <a:lumMod val="50000"/>
                  <a:lumOff val="50000"/>
                </a:schemeClr>
              </a:solidFill>
              <a:latin typeface="Open Sans"/>
            </a:endParaRPr>
          </a:p>
          <a:p>
            <a:endParaRPr lang="de" b="1" dirty="0">
              <a:solidFill>
                <a:schemeClr val="tx1">
                  <a:lumMod val="50000"/>
                  <a:lumOff val="50000"/>
                </a:schemeClr>
              </a:solidFill>
              <a:latin typeface="Open Sans"/>
            </a:endParaRPr>
          </a:p>
          <a:p>
            <a:endParaRPr lang="de" b="1" dirty="0">
              <a:solidFill>
                <a:schemeClr val="tx1">
                  <a:lumMod val="50000"/>
                  <a:lumOff val="50000"/>
                </a:schemeClr>
              </a:solidFill>
              <a:latin typeface="Open Sans"/>
            </a:endParaRPr>
          </a:p>
          <a:p>
            <a:pPr algn="l" rtl="0"/>
            <a:r>
              <a:rPr lang="de" b="0" i="0" u="none" baseline="0" dirty="0">
                <a:solidFill>
                  <a:schemeClr val="tx1">
                    <a:lumMod val="50000"/>
                    <a:lumOff val="50000"/>
                  </a:schemeClr>
                </a:solidFill>
                <a:latin typeface="Open Sans"/>
              </a:rPr>
              <a:t> </a:t>
            </a:r>
            <a:endParaRPr lang="de" b="1" dirty="0">
              <a:solidFill>
                <a:schemeClr val="tx1">
                  <a:lumMod val="50000"/>
                  <a:lumOff val="50000"/>
                </a:schemeClr>
              </a:solidFill>
              <a:latin typeface="Open Sans"/>
            </a:endParaRP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4. </a:t>
            </a:r>
            <a:r>
              <a:rPr lang="de" sz="1800" b="0" i="0" u="none" baseline="0">
                <a:solidFill>
                  <a:schemeClr val="bg1">
                    <a:lumMod val="50000"/>
                  </a:schemeClr>
                </a:solidFill>
              </a:rPr>
              <a:t>Die Folgen von Gewalt und Exklusion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buFont typeface="Arial" pitchFamily="34" charset="0"/>
              <a:buChar char="•"/>
            </a:pPr>
            <a:r>
              <a:rPr lang="de" sz="1800" b="0" i="0" u="none" baseline="0">
                <a:solidFill>
                  <a:schemeClr val="bg1">
                    <a:lumMod val="50000"/>
                  </a:schemeClr>
                </a:solidFill>
              </a:rPr>
              <a:t>  </a:t>
            </a:r>
            <a:r>
              <a:rPr lang="de" sz="1800" b="1" i="0" u="none" baseline="0">
                <a:solidFill>
                  <a:schemeClr val="bg1">
                    <a:lumMod val="50000"/>
                  </a:schemeClr>
                </a:solidFill>
              </a:rPr>
              <a:t>Das Check-in</a:t>
            </a:r>
          </a:p>
          <a:p>
            <a:pPr algn="just" rtl="0">
              <a:buFont typeface="Arial" pitchFamily="34" charset="0"/>
              <a:buChar char="•"/>
            </a:pPr>
            <a:endParaRPr lang="de" sz="1800" b="1" dirty="0">
              <a:solidFill>
                <a:schemeClr val="bg1">
                  <a:lumMod val="50000"/>
                </a:schemeClr>
              </a:solidFill>
            </a:endParaRPr>
          </a:p>
          <a:p>
            <a:pPr algn="just" rtl="0"/>
            <a:r>
              <a:rPr lang="de" sz="1800" b="0" i="0" u="none" baseline="0">
                <a:solidFill>
                  <a:schemeClr val="bg1">
                    <a:lumMod val="50000"/>
                  </a:schemeClr>
                </a:solidFill>
              </a:rPr>
              <a:t>Zu Beginn eines jeden Tages werden alle Kinder ermuntert, ihren emotionalen Zustand mitzuteilen, indem sie Informationen durch Ich-Botschaften abgeben („Ich fühlte...“, „Ich war...“ usw.). </a:t>
            </a:r>
          </a:p>
          <a:p>
            <a:pPr algn="just" rtl="0"/>
            <a:r>
              <a:rPr lang="de" sz="1800" b="0" i="0" u="none" baseline="0">
                <a:solidFill>
                  <a:schemeClr val="bg1">
                    <a:lumMod val="50000"/>
                  </a:schemeClr>
                </a:solidFill>
              </a:rPr>
              <a:t>Es wird ein zweifaches </a:t>
            </a:r>
            <a:r>
              <a:rPr lang="de" sz="1800" b="1" i="0" u="none" baseline="0">
                <a:solidFill>
                  <a:schemeClr val="bg1">
                    <a:lumMod val="50000"/>
                  </a:schemeClr>
                </a:solidFill>
              </a:rPr>
              <a:t>Ziel</a:t>
            </a:r>
            <a:r>
              <a:rPr lang="de" sz="1800" b="0" i="0" u="none" baseline="0">
                <a:solidFill>
                  <a:schemeClr val="bg1">
                    <a:lumMod val="50000"/>
                  </a:schemeClr>
                </a:solidFill>
              </a:rPr>
              <a:t> verfolgt: einerseits lernen die Kinder ihre Emotionen zu benennen und andererseits beginnen sie, die Emotionen der anderen zu verstehen und entwickeln Empathie.  </a:t>
            </a:r>
          </a:p>
          <a:p>
            <a:pPr algn="just" rtl="0"/>
            <a:r>
              <a:rPr lang="de" sz="1800" b="0" i="0" u="none" baseline="0">
                <a:solidFill>
                  <a:schemeClr val="bg1">
                    <a:lumMod val="50000"/>
                  </a:schemeClr>
                </a:solidFill>
              </a:rPr>
              <a:t>Kinder dürfen jedoch keine Ich-Botschaften benutzen, um sich über andere zu beschweren oder um andere zu beschuldigen. </a:t>
            </a:r>
            <a:endParaRPr lang="de" sz="1800" dirty="0">
              <a:solidFill>
                <a:schemeClr val="bg1">
                  <a:lumMod val="50000"/>
                </a:schemeClr>
              </a:solidFill>
            </a:endParaRPr>
          </a:p>
        </p:txBody>
      </p:sp>
      <p:sp>
        <p:nvSpPr>
          <p:cNvPr id="9" name="CasellaDiTesto 8"/>
          <p:cNvSpPr txBox="1"/>
          <p:nvPr/>
        </p:nvSpPr>
        <p:spPr>
          <a:xfrm>
            <a:off x="571472" y="1071552"/>
            <a:ext cx="8001056" cy="646331"/>
          </a:xfrm>
          <a:prstGeom prst="rect">
            <a:avLst/>
          </a:prstGeom>
          <a:noFill/>
        </p:spPr>
        <p:txBody>
          <a:bodyPr wrap="square" rtlCol="0">
            <a:spAutoFit/>
          </a:bodyPr>
          <a:lstStyle/>
          <a:p>
            <a:pPr algn="l" rtl="0">
              <a:buFont typeface="Arial" pitchFamily="34" charset="0"/>
              <a:buChar char="•"/>
            </a:pPr>
            <a:endParaRPr lang="de" dirty="0">
              <a:latin typeface="Open Sans"/>
            </a:endParaRPr>
          </a:p>
          <a:p>
            <a:endParaRPr lang="de" dirty="0">
              <a:latin typeface="Open Sans"/>
            </a:endParaRP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4. </a:t>
            </a:r>
            <a:r>
              <a:rPr lang="de" sz="1800" b="0" i="0" u="none" baseline="0">
                <a:solidFill>
                  <a:schemeClr val="bg1">
                    <a:lumMod val="50000"/>
                  </a:schemeClr>
                </a:solidFill>
              </a:rPr>
              <a:t>Die Folgen von Gewalt und Exklusion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0" i="0" u="none" baseline="0">
                <a:solidFill>
                  <a:schemeClr val="bg1">
                    <a:lumMod val="50000"/>
                  </a:schemeClr>
                </a:solidFill>
              </a:rPr>
              <a:t> </a:t>
            </a:r>
            <a:endParaRPr lang="de" sz="1800" dirty="0">
              <a:solidFill>
                <a:schemeClr val="bg1">
                  <a:lumMod val="50000"/>
                </a:schemeClr>
              </a:solidFill>
            </a:endParaRPr>
          </a:p>
        </p:txBody>
      </p:sp>
      <p:sp>
        <p:nvSpPr>
          <p:cNvPr id="9" name="CasellaDiTesto 8"/>
          <p:cNvSpPr txBox="1"/>
          <p:nvPr/>
        </p:nvSpPr>
        <p:spPr>
          <a:xfrm>
            <a:off x="571472" y="1071552"/>
            <a:ext cx="8001056" cy="3139321"/>
          </a:xfrm>
          <a:prstGeom prst="rect">
            <a:avLst/>
          </a:prstGeom>
          <a:noFill/>
        </p:spPr>
        <p:txBody>
          <a:bodyPr wrap="square" rtlCol="0">
            <a:spAutoFit/>
          </a:bodyPr>
          <a:lstStyle/>
          <a:p>
            <a:pPr algn="l" rtl="0">
              <a:buFont typeface="Arial" pitchFamily="34" charset="0"/>
              <a:buChar char="•"/>
            </a:pPr>
            <a:r>
              <a:rPr lang="de" b="1" i="0" u="none" baseline="0" dirty="0">
                <a:solidFill>
                  <a:schemeClr val="tx1">
                    <a:lumMod val="50000"/>
                    <a:lumOff val="50000"/>
                  </a:schemeClr>
                </a:solidFill>
                <a:latin typeface="Open Sans"/>
              </a:rPr>
              <a:t> Friedliches Wesen</a:t>
            </a:r>
            <a:endParaRPr lang="de" b="1" dirty="0">
              <a:solidFill>
                <a:schemeClr val="tx1">
                  <a:lumMod val="50000"/>
                  <a:lumOff val="50000"/>
                </a:schemeClr>
              </a:solidFill>
              <a:latin typeface="Open Sans"/>
            </a:endParaRPr>
          </a:p>
          <a:p>
            <a:pPr algn="l" rtl="0">
              <a:buFont typeface="Arial" pitchFamily="34" charset="0"/>
              <a:buChar char="•"/>
            </a:pPr>
            <a:endParaRPr lang="de" b="1" dirty="0">
              <a:solidFill>
                <a:schemeClr val="tx1">
                  <a:lumMod val="50000"/>
                  <a:lumOff val="50000"/>
                </a:schemeClr>
              </a:solidFill>
              <a:latin typeface="Open Sans"/>
            </a:endParaRPr>
          </a:p>
          <a:p>
            <a:pPr algn="l" rtl="0"/>
            <a:r>
              <a:rPr lang="de" b="0" i="0" u="none" baseline="0" dirty="0">
                <a:solidFill>
                  <a:schemeClr val="tx1">
                    <a:lumMod val="50000"/>
                    <a:lumOff val="50000"/>
                  </a:schemeClr>
                </a:solidFill>
                <a:latin typeface="Open Sans"/>
              </a:rPr>
              <a:t>Kinder wurden gebeten, eine Silhouette in Lebensgröße zu erstellen. Später wurden sie gebeten, Beispiele für positives oder negatives Verhalten zu geben. Für jedes der negativen Verhalten sollten sie sich ein alternatives friedliches Verhalten ausdenken. Diese wurden auf die Silhouette geschrieben und sollten als ständige Erinnerung für angemessene Interaktion mit den anderen dienen. </a:t>
            </a:r>
          </a:p>
          <a:p>
            <a:endParaRPr lang="de" dirty="0">
              <a:solidFill>
                <a:schemeClr val="tx1">
                  <a:lumMod val="50000"/>
                  <a:lumOff val="50000"/>
                </a:schemeClr>
              </a:solidFill>
              <a:latin typeface="Open Sans"/>
            </a:endParaRPr>
          </a:p>
          <a:p>
            <a:pPr algn="l" rtl="0">
              <a:buFont typeface="Arial" pitchFamily="34" charset="0"/>
              <a:buChar char="•"/>
            </a:pPr>
            <a:endParaRPr lang="de" b="1" dirty="0">
              <a:solidFill>
                <a:schemeClr val="tx1">
                  <a:lumMod val="50000"/>
                  <a:lumOff val="50000"/>
                </a:schemeClr>
              </a:solidFill>
              <a:latin typeface="Open Sans"/>
            </a:endParaRPr>
          </a:p>
          <a:p>
            <a:endParaRPr lang="de" b="1" dirty="0">
              <a:solidFill>
                <a:schemeClr val="tx1">
                  <a:lumMod val="50000"/>
                  <a:lumOff val="50000"/>
                </a:schemeClr>
              </a:solidFill>
              <a:latin typeface="Open Sans"/>
            </a:endParaRP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4. </a:t>
            </a:r>
            <a:r>
              <a:rPr lang="de" sz="1800" b="0" i="0" u="none" baseline="0">
                <a:solidFill>
                  <a:schemeClr val="bg1">
                    <a:lumMod val="50000"/>
                  </a:schemeClr>
                </a:solidFill>
              </a:rPr>
              <a:t>Die Folgen von Gewalt und Exklusion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0" i="0" u="none" baseline="0">
                <a:solidFill>
                  <a:schemeClr val="bg1">
                    <a:lumMod val="50000"/>
                  </a:schemeClr>
                </a:solidFill>
              </a:rPr>
              <a:t> </a:t>
            </a:r>
            <a:endParaRPr lang="de" sz="1800" dirty="0">
              <a:solidFill>
                <a:schemeClr val="bg1">
                  <a:lumMod val="50000"/>
                </a:schemeClr>
              </a:solidFill>
            </a:endParaRPr>
          </a:p>
        </p:txBody>
      </p:sp>
      <p:sp>
        <p:nvSpPr>
          <p:cNvPr id="9" name="CasellaDiTesto 8"/>
          <p:cNvSpPr txBox="1"/>
          <p:nvPr/>
        </p:nvSpPr>
        <p:spPr>
          <a:xfrm>
            <a:off x="357158" y="928676"/>
            <a:ext cx="8001056" cy="3693319"/>
          </a:xfrm>
          <a:prstGeom prst="rect">
            <a:avLst/>
          </a:prstGeom>
          <a:noFill/>
        </p:spPr>
        <p:txBody>
          <a:bodyPr wrap="square" rtlCol="0">
            <a:spAutoFit/>
          </a:bodyPr>
          <a:lstStyle/>
          <a:p>
            <a:pPr algn="l" rtl="0">
              <a:buFont typeface="Arial" pitchFamily="34" charset="0"/>
              <a:buChar char="•"/>
            </a:pPr>
            <a:r>
              <a:rPr lang="de" b="1" i="0" u="none" baseline="0" dirty="0">
                <a:solidFill>
                  <a:schemeClr val="tx1">
                    <a:lumMod val="50000"/>
                    <a:lumOff val="50000"/>
                  </a:schemeClr>
                </a:solidFill>
                <a:latin typeface="Open Sans"/>
              </a:rPr>
              <a:t> Konfliktbeilegungskreis</a:t>
            </a:r>
            <a:endParaRPr lang="de" b="1" dirty="0">
              <a:solidFill>
                <a:schemeClr val="tx1">
                  <a:lumMod val="50000"/>
                  <a:lumOff val="50000"/>
                </a:schemeClr>
              </a:solidFill>
              <a:latin typeface="Open Sans"/>
            </a:endParaRPr>
          </a:p>
          <a:p>
            <a:pPr algn="l" rtl="0"/>
            <a:r>
              <a:rPr lang="de" b="0" i="0" u="none" baseline="0" dirty="0">
                <a:solidFill>
                  <a:schemeClr val="tx1">
                    <a:lumMod val="50000"/>
                    <a:lumOff val="50000"/>
                  </a:schemeClr>
                </a:solidFill>
                <a:latin typeface="Open Sans"/>
              </a:rPr>
              <a:t>Ein kleiner plastischer Ring wurde in die Mitte der Klasse platziert und einige Kinder wurden gebeten, sich außerhalb des Ringes zu stellen und hypothetische Konflikte zu lösen.</a:t>
            </a:r>
          </a:p>
          <a:p>
            <a:pPr algn="l" rtl="0"/>
            <a:r>
              <a:rPr lang="de" b="0" i="0" u="none" baseline="0" dirty="0">
                <a:solidFill>
                  <a:schemeClr val="tx1">
                    <a:lumMod val="50000"/>
                    <a:lumOff val="50000"/>
                  </a:schemeClr>
                </a:solidFill>
                <a:latin typeface="Open Sans"/>
              </a:rPr>
              <a:t> </a:t>
            </a:r>
            <a:endParaRPr lang="de" dirty="0">
              <a:solidFill>
                <a:schemeClr val="tx1">
                  <a:lumMod val="50000"/>
                  <a:lumOff val="50000"/>
                </a:schemeClr>
              </a:solidFill>
              <a:latin typeface="Open Sans"/>
            </a:endParaRPr>
          </a:p>
          <a:p>
            <a:pPr algn="l" rtl="0"/>
            <a:r>
              <a:rPr lang="de" b="0" i="0" u="none" baseline="0" dirty="0">
                <a:solidFill>
                  <a:schemeClr val="tx1">
                    <a:lumMod val="50000"/>
                    <a:lumOff val="50000"/>
                  </a:schemeClr>
                </a:solidFill>
                <a:latin typeface="Open Sans"/>
              </a:rPr>
              <a:t>Dabei wurden die folgenden Regeln aufgestellt: </a:t>
            </a:r>
            <a:endParaRPr lang="de" dirty="0">
              <a:solidFill>
                <a:schemeClr val="tx1">
                  <a:lumMod val="50000"/>
                  <a:lumOff val="50000"/>
                </a:schemeClr>
              </a:solidFill>
              <a:latin typeface="Open Sans"/>
            </a:endParaRPr>
          </a:p>
          <a:p>
            <a:pPr algn="l" rtl="0">
              <a:buFont typeface="Arial" pitchFamily="34" charset="0"/>
              <a:buChar char="•"/>
            </a:pPr>
            <a:r>
              <a:rPr lang="de" b="0" i="0" u="none" baseline="0" dirty="0">
                <a:solidFill>
                  <a:schemeClr val="tx1">
                    <a:lumMod val="50000"/>
                    <a:lumOff val="50000"/>
                  </a:schemeClr>
                </a:solidFill>
                <a:latin typeface="Open Sans"/>
              </a:rPr>
              <a:t> eine jede oder ein jeder spricht über ihre / seine eigene Version des Problems, ohne von den anderen unterbrochen zu werden; </a:t>
            </a:r>
          </a:p>
          <a:p>
            <a:pPr algn="l" rtl="0">
              <a:buFont typeface="Arial" pitchFamily="34" charset="0"/>
              <a:buChar char="•"/>
            </a:pPr>
            <a:r>
              <a:rPr lang="de" b="0" i="0" u="none" baseline="0" dirty="0">
                <a:solidFill>
                  <a:schemeClr val="tx1">
                    <a:lumMod val="50000"/>
                    <a:lumOff val="50000"/>
                  </a:schemeClr>
                </a:solidFill>
                <a:latin typeface="Open Sans"/>
              </a:rPr>
              <a:t> jedes Kind muss neu formulieren, was es von der anderen Perspektive verstanden hat;</a:t>
            </a:r>
          </a:p>
          <a:p>
            <a:pPr algn="l" rtl="0">
              <a:buFont typeface="Arial" pitchFamily="34" charset="0"/>
              <a:buChar char="•"/>
            </a:pPr>
            <a:r>
              <a:rPr lang="de" b="0" i="0" u="none" baseline="0" dirty="0">
                <a:solidFill>
                  <a:schemeClr val="tx1">
                    <a:lumMod val="50000"/>
                    <a:lumOff val="50000"/>
                  </a:schemeClr>
                </a:solidFill>
                <a:latin typeface="Open Sans"/>
              </a:rPr>
              <a:t> die Disputanten kooperieren, um eine akzeptable Lösung des Problems zu finden. </a:t>
            </a:r>
            <a:endParaRPr lang="de" dirty="0">
              <a:solidFill>
                <a:schemeClr val="tx1">
                  <a:lumMod val="50000"/>
                  <a:lumOff val="50000"/>
                </a:schemeClr>
              </a:solidFill>
              <a:latin typeface="Open Sans"/>
            </a:endParaRPr>
          </a:p>
          <a:p>
            <a:endParaRPr lang="de" dirty="0">
              <a:latin typeface="Open Sans"/>
            </a:endParaRP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4. </a:t>
            </a:r>
            <a:r>
              <a:rPr lang="de" sz="1800" b="0" i="0" u="none" baseline="0">
                <a:solidFill>
                  <a:schemeClr val="bg1">
                    <a:lumMod val="50000"/>
                  </a:schemeClr>
                </a:solidFill>
              </a:rPr>
              <a:t>Die Folgen von Gewalt und Exklusion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357158" y="928676"/>
            <a:ext cx="8143932" cy="321471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r>
              <a:rPr lang="de" sz="1800" b="0" i="0" u="none" baseline="0">
                <a:solidFill>
                  <a:schemeClr val="bg1">
                    <a:lumMod val="50000"/>
                  </a:schemeClr>
                </a:solidFill>
              </a:rPr>
              <a:t> </a:t>
            </a:r>
            <a:endParaRPr lang="de" sz="1800" dirty="0">
              <a:solidFill>
                <a:schemeClr val="bg1">
                  <a:lumMod val="50000"/>
                </a:schemeClr>
              </a:solidFill>
            </a:endParaRPr>
          </a:p>
        </p:txBody>
      </p:sp>
      <p:sp>
        <p:nvSpPr>
          <p:cNvPr id="9" name="CasellaDiTesto 8"/>
          <p:cNvSpPr txBox="1"/>
          <p:nvPr/>
        </p:nvSpPr>
        <p:spPr>
          <a:xfrm>
            <a:off x="500034" y="857238"/>
            <a:ext cx="8001056" cy="4524315"/>
          </a:xfrm>
          <a:prstGeom prst="rect">
            <a:avLst/>
          </a:prstGeom>
          <a:noFill/>
        </p:spPr>
        <p:txBody>
          <a:bodyPr wrap="square" rtlCol="0">
            <a:spAutoFit/>
          </a:bodyPr>
          <a:lstStyle/>
          <a:p>
            <a:pPr algn="l" rtl="0">
              <a:buFont typeface="Arial" pitchFamily="34" charset="0"/>
              <a:buChar char="•"/>
            </a:pPr>
            <a:r>
              <a:rPr lang="de" b="1" i="0" u="none" baseline="0">
                <a:solidFill>
                  <a:schemeClr val="tx1">
                    <a:lumMod val="50000"/>
                    <a:lumOff val="50000"/>
                  </a:schemeClr>
                </a:solidFill>
                <a:latin typeface="Open Sans"/>
              </a:rPr>
              <a:t> Friedenszeitschriften</a:t>
            </a:r>
            <a:endParaRPr lang="de" b="1" dirty="0">
              <a:solidFill>
                <a:schemeClr val="tx1">
                  <a:lumMod val="50000"/>
                  <a:lumOff val="50000"/>
                </a:schemeClr>
              </a:solidFill>
              <a:latin typeface="Open Sans"/>
            </a:endParaRPr>
          </a:p>
          <a:p>
            <a:endParaRPr lang="de" b="1" dirty="0">
              <a:solidFill>
                <a:schemeClr val="tx1">
                  <a:lumMod val="50000"/>
                  <a:lumOff val="50000"/>
                </a:schemeClr>
              </a:solidFill>
              <a:latin typeface="Open Sans"/>
            </a:endParaRPr>
          </a:p>
          <a:p>
            <a:pPr algn="l" rtl="0"/>
            <a:r>
              <a:rPr lang="de" b="0" i="0" u="none" baseline="0">
                <a:solidFill>
                  <a:schemeClr val="tx1">
                    <a:lumMod val="50000"/>
                    <a:lumOff val="50000"/>
                  </a:schemeClr>
                </a:solidFill>
                <a:latin typeface="Open Sans"/>
              </a:rPr>
              <a:t>Kinder wurden gebeten, eine Friedenszeitschrift zu führen, in die sie regelmäßig friedliche Wesen einzeichneten, Gefühlsworte einschrieben und friedliches Verhalten einzuzeichneten. </a:t>
            </a:r>
          </a:p>
          <a:p>
            <a:endParaRPr lang="de" dirty="0">
              <a:solidFill>
                <a:schemeClr val="tx1">
                  <a:lumMod val="50000"/>
                  <a:lumOff val="50000"/>
                </a:schemeClr>
              </a:solidFill>
              <a:latin typeface="Open Sans"/>
            </a:endParaRPr>
          </a:p>
          <a:p>
            <a:endParaRPr lang="de" dirty="0">
              <a:solidFill>
                <a:schemeClr val="tx1">
                  <a:lumMod val="50000"/>
                  <a:lumOff val="50000"/>
                </a:schemeClr>
              </a:solidFill>
              <a:latin typeface="Open Sans"/>
            </a:endParaRPr>
          </a:p>
          <a:p>
            <a:pPr algn="l" rtl="0"/>
            <a:r>
              <a:rPr lang="de" b="1" i="0" u="none" baseline="0">
                <a:solidFill>
                  <a:schemeClr val="tx1">
                    <a:lumMod val="50000"/>
                    <a:lumOff val="50000"/>
                  </a:schemeClr>
                </a:solidFill>
                <a:latin typeface="Open Sans"/>
              </a:rPr>
              <a:t>Ergebnisse: </a:t>
            </a:r>
          </a:p>
          <a:p>
            <a:endParaRPr lang="de" b="1" dirty="0">
              <a:solidFill>
                <a:schemeClr val="tx1">
                  <a:lumMod val="50000"/>
                  <a:lumOff val="50000"/>
                </a:schemeClr>
              </a:solidFill>
              <a:latin typeface="Open Sans"/>
            </a:endParaRPr>
          </a:p>
          <a:p>
            <a:pPr algn="l" rtl="0"/>
            <a:r>
              <a:rPr lang="de" b="0" i="0" u="none" baseline="0">
                <a:solidFill>
                  <a:schemeClr val="tx1">
                    <a:lumMod val="50000"/>
                    <a:lumOff val="50000"/>
                  </a:schemeClr>
                </a:solidFill>
                <a:latin typeface="Open Sans"/>
              </a:rPr>
              <a:t>Der Lehrplan war für die Minderung physischer und verbaler Gewalt in den Klassen, in denen er eingesetzt wurde, hilfreich. </a:t>
            </a:r>
          </a:p>
          <a:p>
            <a:endParaRPr lang="de" dirty="0">
              <a:solidFill>
                <a:schemeClr val="tx1">
                  <a:lumMod val="50000"/>
                  <a:lumOff val="50000"/>
                </a:schemeClr>
              </a:solidFill>
              <a:latin typeface="Open Sans"/>
            </a:endParaRPr>
          </a:p>
          <a:p>
            <a:endParaRPr lang="de" dirty="0">
              <a:solidFill>
                <a:schemeClr val="tx1">
                  <a:lumMod val="50000"/>
                  <a:lumOff val="50000"/>
                </a:schemeClr>
              </a:solidFill>
              <a:latin typeface="Open Sans"/>
            </a:endParaRPr>
          </a:p>
          <a:p>
            <a:endParaRPr lang="de" dirty="0">
              <a:solidFill>
                <a:schemeClr val="tx1">
                  <a:lumMod val="50000"/>
                  <a:lumOff val="50000"/>
                </a:schemeClr>
              </a:solidFill>
              <a:latin typeface="Open Sans"/>
            </a:endParaRPr>
          </a:p>
          <a:p>
            <a:pPr algn="l" rtl="0"/>
            <a:r>
              <a:rPr lang="de" b="0" i="0" u="none" baseline="0">
                <a:solidFill>
                  <a:schemeClr val="tx1">
                    <a:lumMod val="50000"/>
                    <a:lumOff val="50000"/>
                  </a:schemeClr>
                </a:solidFill>
                <a:latin typeface="Open Sans"/>
              </a:rPr>
              <a:t> </a:t>
            </a:r>
          </a:p>
          <a:p>
            <a:endParaRPr lang="de" dirty="0">
              <a:latin typeface="Open Sans"/>
            </a:endParaRP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4. </a:t>
            </a:r>
            <a:r>
              <a:rPr lang="de" sz="1800" b="0" i="0" u="none" baseline="0">
                <a:solidFill>
                  <a:schemeClr val="bg1">
                    <a:lumMod val="50000"/>
                  </a:schemeClr>
                </a:solidFill>
              </a:rPr>
              <a:t>Die Folgen von Gewalt und Exklusion</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547664" y="555526"/>
            <a:ext cx="6400800" cy="609399"/>
          </a:xfrm>
        </p:spPr>
        <p:txBody>
          <a:bodyPr/>
          <a:lstStyle/>
          <a:p>
            <a:pPr rtl="0"/>
            <a:r>
              <a:rPr lang="de" b="1" i="0" u="none" baseline="0"/>
              <a:t>Wissensabschnitt / Studienaufgaben</a:t>
            </a:r>
            <a:endParaRPr lang="de"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2AB5D1A3-B1E7-4421-B55E-5DBB46C18533}"/>
              </a:ext>
            </a:extLst>
          </p:cNvPr>
          <p:cNvSpPr txBox="1">
            <a:spLocks/>
          </p:cNvSpPr>
          <p:nvPr/>
        </p:nvSpPr>
        <p:spPr>
          <a:xfrm>
            <a:off x="378966" y="1635646"/>
            <a:ext cx="8122124" cy="21505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buFont typeface="Arial" pitchFamily="34" charset="0"/>
              <a:buChar char="•"/>
            </a:pPr>
            <a:r>
              <a:rPr lang="de" b="0" i="0" u="none" baseline="0" dirty="0"/>
              <a:t> Was könnten, gemäß Ergebnissen der Gruppendiskussion, Strategien sein, um die kurzfristigen Folgen von Gewalt zu steuern?</a:t>
            </a:r>
          </a:p>
          <a:p>
            <a:pPr algn="l" rtl="0"/>
            <a:endParaRPr lang="de" dirty="0"/>
          </a:p>
        </p:txBody>
      </p:sp>
      <p:pic>
        <p:nvPicPr>
          <p:cNvPr id="8" name="Picture 2" descr="Risultati immagini per question mark"/>
          <p:cNvPicPr>
            <a:picLocks noChangeAspect="1" noChangeArrowheads="1"/>
          </p:cNvPicPr>
          <p:nvPr/>
        </p:nvPicPr>
        <p:blipFill>
          <a:blip r:embed="rId3" cstate="print"/>
          <a:srcRect/>
          <a:stretch>
            <a:fillRect/>
          </a:stretch>
        </p:blipFill>
        <p:spPr bwMode="auto">
          <a:xfrm>
            <a:off x="7524174" y="357172"/>
            <a:ext cx="1394827" cy="785818"/>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rtl="0"/>
            <a:r>
              <a:rPr lang="de" b="1" i="0" u="none" baseline="0">
                <a:solidFill>
                  <a:schemeClr val="tx1">
                    <a:lumMod val="50000"/>
                    <a:lumOff val="50000"/>
                  </a:schemeClr>
                </a:solidFill>
                <a:latin typeface="Open Sans"/>
              </a:rPr>
              <a:t>Ende von Abschnitt 4</a:t>
            </a:r>
            <a:endParaRPr lang="de"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485614"/>
            <a:ext cx="7772400" cy="357065"/>
          </a:xfrm>
        </p:spPr>
        <p:txBody>
          <a:bodyPr/>
          <a:lstStyle/>
          <a:p>
            <a:pPr rtl="0"/>
            <a:r>
              <a:rPr lang="de" sz="1800" b="1" i="0" u="none" baseline="0">
                <a:solidFill>
                  <a:schemeClr val="bg1">
                    <a:lumMod val="50000"/>
                  </a:schemeClr>
                </a:solidFill>
              </a:rPr>
              <a:t>Abschnitt 5. </a:t>
            </a:r>
            <a:r>
              <a:rPr lang="de" sz="1800" b="0" i="0" u="none" baseline="0">
                <a:solidFill>
                  <a:schemeClr val="bg1">
                    <a:lumMod val="50000"/>
                  </a:schemeClr>
                </a:solidFill>
              </a:rPr>
              <a:t>Die Förderung von Respekt durch Gruppendynamik</a:t>
            </a:r>
            <a:endParaRPr lang="de" sz="1800" b="0" dirty="0">
              <a:solidFill>
                <a:schemeClr val="bg1">
                  <a:lumMod val="50000"/>
                </a:schemeClr>
              </a:solidFill>
            </a:endParaRPr>
          </a:p>
        </p:txBody>
      </p:sp>
      <p:sp>
        <p:nvSpPr>
          <p:cNvPr id="5" name="Titolo 1">
            <a:extLst>
              <a:ext uri="{FF2B5EF4-FFF2-40B4-BE49-F238E27FC236}">
                <a16:creationId xmlns="" xmlns:a16="http://schemas.microsoft.com/office/drawing/2014/main" id="{9664C74A-A4F3-4F00-B3B2-4EDDCFA66590}"/>
              </a:ext>
            </a:extLst>
          </p:cNvPr>
          <p:cNvSpPr txBox="1">
            <a:spLocks/>
          </p:cNvSpPr>
          <p:nvPr/>
        </p:nvSpPr>
        <p:spPr>
          <a:xfrm>
            <a:off x="755576" y="3842679"/>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endParaRPr lang="de" sz="1800" b="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000100" y="714362"/>
            <a:ext cx="7603777" cy="445728"/>
          </a:xfrm>
        </p:spPr>
        <p:txBody>
          <a:bodyPr>
            <a:normAutofit/>
          </a:bodyPr>
          <a:lstStyle/>
          <a:p>
            <a:pPr rtl="0"/>
            <a:r>
              <a:rPr lang="de" sz="1800" b="1" i="0" u="none" baseline="0"/>
              <a:t>ÜBERBLICK</a:t>
            </a:r>
            <a:endParaRPr lang="de" sz="1800" b="1" dirty="0"/>
          </a:p>
          <a:p>
            <a:endParaRPr lang="de" dirty="0"/>
          </a:p>
          <a:p>
            <a:endParaRPr lang="de"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A96D0E6D-E0FB-46EC-9E78-FCE19977F902}"/>
              </a:ext>
            </a:extLst>
          </p:cNvPr>
          <p:cNvSpPr txBox="1">
            <a:spLocks/>
          </p:cNvSpPr>
          <p:nvPr/>
        </p:nvSpPr>
        <p:spPr>
          <a:xfrm>
            <a:off x="1214414" y="1928808"/>
            <a:ext cx="7128792" cy="23762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1800" b="1" i="0" u="none" baseline="0"/>
              <a:t>In diesem Abschnitt lernen Triner, wie sie Respekt unter Kindern durch Einsatz der Gruppendynamik fördern können.</a:t>
            </a:r>
          </a:p>
          <a:p>
            <a:pPr algn="l" rtl="0"/>
            <a:r>
              <a:rPr lang="de" sz="1800" b="1" i="0" u="none" baseline="0"/>
              <a:t>Die Positive Jugendentwicklung (PYD) wird vorgestellt. </a:t>
            </a:r>
            <a:endParaRPr lang="de" sz="1800" b="1" dirty="0"/>
          </a:p>
        </p:txBody>
      </p:sp>
      <p:sp>
        <p:nvSpPr>
          <p:cNvPr id="8"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5. </a:t>
            </a:r>
            <a:r>
              <a:rPr lang="de" sz="1800" b="0" i="0" u="none" baseline="0">
                <a:solidFill>
                  <a:schemeClr val="bg1">
                    <a:lumMod val="50000"/>
                  </a:schemeClr>
                </a:solidFill>
              </a:rPr>
              <a:t>Die Förderung von Respekt durch Gruppendynamik</a:t>
            </a:r>
            <a:endParaRPr lang="de" sz="1800" b="0" dirty="0">
              <a:solidFill>
                <a:schemeClr val="bg1">
                  <a:lumMod val="50000"/>
                </a:schemeClr>
              </a:solidFill>
            </a:endParaRPr>
          </a:p>
        </p:txBody>
      </p:sp>
    </p:spTree>
    <p:extLst>
      <p:ext uri="{BB962C8B-B14F-4D97-AF65-F5344CB8AC3E}">
        <p14:creationId xmlns:p14="http://schemas.microsoft.com/office/powerpoint/2010/main" val="21416344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785786" y="214297"/>
            <a:ext cx="6400800" cy="357190"/>
          </a:xfrm>
        </p:spPr>
        <p:txBody>
          <a:bodyPr>
            <a:normAutofit lnSpcReduction="10000"/>
          </a:bodyPr>
          <a:lstStyle/>
          <a:p>
            <a:pPr algn="l" rtl="0"/>
            <a:r>
              <a:rPr lang="de" sz="1800" b="1" i="0" u="none" baseline="0">
                <a:solidFill>
                  <a:schemeClr val="bg1">
                    <a:lumMod val="50000"/>
                  </a:schemeClr>
                </a:solidFill>
              </a:rPr>
              <a:t>Abschnitt 1. </a:t>
            </a:r>
            <a:r>
              <a:rPr lang="de" sz="1800" b="0" i="0" u="none" baseline="0">
                <a:solidFill>
                  <a:schemeClr val="bg1">
                    <a:lumMod val="50000"/>
                  </a:schemeClr>
                </a:solidFill>
              </a:rPr>
              <a:t>Vorurteile und Kontakttheorie</a:t>
            </a:r>
            <a:endParaRPr lang="de" sz="180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CasellaDiTesto 8"/>
          <p:cNvSpPr txBox="1"/>
          <p:nvPr/>
        </p:nvSpPr>
        <p:spPr>
          <a:xfrm>
            <a:off x="428596" y="1071552"/>
            <a:ext cx="8358246" cy="2862322"/>
          </a:xfrm>
          <a:prstGeom prst="rect">
            <a:avLst/>
          </a:prstGeom>
          <a:noFill/>
        </p:spPr>
        <p:txBody>
          <a:bodyPr wrap="square" rtlCol="0">
            <a:spAutoFit/>
          </a:bodyPr>
          <a:lstStyle/>
          <a:p>
            <a:pPr algn="ctr" rtl="0"/>
            <a:r>
              <a:rPr lang="de" b="1" i="0" u="none" baseline="0" dirty="0">
                <a:solidFill>
                  <a:schemeClr val="bg1">
                    <a:lumMod val="50000"/>
                  </a:schemeClr>
                </a:solidFill>
                <a:latin typeface="Open Sans"/>
              </a:rPr>
              <a:t>Definition von Vorurteilen</a:t>
            </a:r>
            <a:endParaRPr lang="de" b="1" dirty="0">
              <a:solidFill>
                <a:schemeClr val="bg1">
                  <a:lumMod val="50000"/>
                </a:schemeClr>
              </a:solidFill>
              <a:latin typeface="Open Sans"/>
            </a:endParaRPr>
          </a:p>
          <a:p>
            <a:endParaRPr lang="de" dirty="0">
              <a:solidFill>
                <a:schemeClr val="bg1">
                  <a:lumMod val="50000"/>
                </a:schemeClr>
              </a:solidFill>
              <a:latin typeface="Open Sans"/>
            </a:endParaRPr>
          </a:p>
          <a:p>
            <a:pPr algn="l" rtl="0"/>
            <a:r>
              <a:rPr lang="de" b="0" i="0" u="none" baseline="0" dirty="0">
                <a:solidFill>
                  <a:schemeClr val="bg1">
                    <a:lumMod val="50000"/>
                  </a:schemeClr>
                </a:solidFill>
                <a:latin typeface="Open Sans"/>
              </a:rPr>
              <a:t>Vorurteile sind Bewertungen, die zum Ausdruck gebracht werden, noch bevor alle, für ein genaues und verlässliches Urteil erforderlichen Elemente vorhanden sind.  </a:t>
            </a:r>
          </a:p>
          <a:p>
            <a:endParaRPr lang="de" dirty="0">
              <a:solidFill>
                <a:schemeClr val="bg1">
                  <a:lumMod val="50000"/>
                </a:schemeClr>
              </a:solidFill>
              <a:latin typeface="Open Sans"/>
            </a:endParaRPr>
          </a:p>
          <a:p>
            <a:pPr algn="l" rtl="0"/>
            <a:r>
              <a:rPr lang="de" b="0" i="0" u="none" baseline="0" dirty="0">
                <a:solidFill>
                  <a:schemeClr val="bg1">
                    <a:lumMod val="50000"/>
                  </a:schemeClr>
                </a:solidFill>
                <a:latin typeface="Open Sans"/>
              </a:rPr>
              <a:t>Der Ausdruck „Vorurteil“ wird genutzt, um eine negative Haltung gegenüber einer sozialen Gruppe oder Kategorie oder einen beliebigen Teil davon auszudrücken, wobei das Urteil nicht aufgrund der persönlichen Charaktereigenschaften abgegeben wird. </a:t>
            </a:r>
          </a:p>
          <a:p>
            <a:endParaRPr lang="de" dirty="0">
              <a:latin typeface="Open Sans"/>
            </a:endParaRPr>
          </a:p>
          <a:p>
            <a:endParaRPr lang="de" dirty="0">
              <a:latin typeface="Open Sans"/>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357304"/>
            <a:ext cx="8643998" cy="27860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dirty="0">
                <a:solidFill>
                  <a:schemeClr val="bg1">
                    <a:lumMod val="50000"/>
                  </a:schemeClr>
                </a:solidFill>
              </a:rPr>
              <a:t>Der Zugang der Positiven Jugendentwicklung (PYD)</a:t>
            </a:r>
          </a:p>
          <a:p>
            <a:pPr rtl="0"/>
            <a:r>
              <a:rPr lang="de" sz="1700" b="0" i="0" u="none" baseline="0" dirty="0">
                <a:solidFill>
                  <a:schemeClr val="bg1">
                    <a:lumMod val="50000"/>
                  </a:schemeClr>
                </a:solidFill>
              </a:rPr>
              <a:t>Die PYD Perspektive sieht zuvorderst Kinder und Heranwachsende als Ressourcen, die entwickelt werden sollen und nicht die Probleme, die gemanagt werden müssen.</a:t>
            </a:r>
          </a:p>
          <a:p>
            <a:endParaRPr lang="de" sz="1800" dirty="0">
              <a:solidFill>
                <a:schemeClr val="bg1">
                  <a:lumMod val="50000"/>
                </a:schemeClr>
              </a:solidFill>
            </a:endParaRPr>
          </a:p>
          <a:p>
            <a:endParaRPr lang="de" sz="1800" dirty="0">
              <a:solidFill>
                <a:schemeClr val="bg1">
                  <a:lumMod val="50000"/>
                </a:schemeClr>
              </a:solidFill>
            </a:endParaRPr>
          </a:p>
          <a:p>
            <a:pPr algn="just" rtl="0"/>
            <a:endParaRPr lang="de" sz="1500" b="0" i="0" u="none" baseline="0" dirty="0">
              <a:solidFill>
                <a:schemeClr val="bg1">
                  <a:lumMod val="50000"/>
                </a:schemeClr>
              </a:solidFill>
            </a:endParaRPr>
          </a:p>
          <a:p>
            <a:pPr algn="just" rtl="0"/>
            <a:r>
              <a:rPr lang="de" sz="1500" b="0" i="0" u="none" baseline="0" dirty="0">
                <a:solidFill>
                  <a:schemeClr val="bg1">
                    <a:lumMod val="50000"/>
                  </a:schemeClr>
                </a:solidFill>
              </a:rPr>
              <a:t>Die Prävention von negativem Verhalten wird vermittelt durch die Förderung von Fähigkeiten, Kompetenzen, Werten und gesundem Verhalten, wobei körperliche Aktivität der ideale Bereich ist, um diese Ziele zu erreichen. </a:t>
            </a:r>
          </a:p>
          <a:p>
            <a:pPr rtl="0"/>
            <a:r>
              <a:rPr lang="de" sz="1800" b="0" i="0" u="none" baseline="0" dirty="0">
                <a:solidFill>
                  <a:schemeClr val="bg1">
                    <a:lumMod val="50000"/>
                  </a:schemeClr>
                </a:solidFill>
              </a:rPr>
              <a:t> </a:t>
            </a:r>
            <a:endParaRPr lang="de" sz="1800" dirty="0">
              <a:solidFill>
                <a:schemeClr val="bg1">
                  <a:lumMod val="50000"/>
                </a:schemeClr>
              </a:solidFill>
            </a:endParaRPr>
          </a:p>
        </p:txBody>
      </p:sp>
      <p:pic>
        <p:nvPicPr>
          <p:cNvPr id="13314" name="Picture 2" descr="Risultati immagini per positive development"/>
          <p:cNvPicPr>
            <a:picLocks noChangeAspect="1" noChangeArrowheads="1"/>
          </p:cNvPicPr>
          <p:nvPr/>
        </p:nvPicPr>
        <p:blipFill>
          <a:blip r:embed="rId3" cstate="print"/>
          <a:srcRect/>
          <a:stretch>
            <a:fillRect/>
          </a:stretch>
        </p:blipFill>
        <p:spPr bwMode="auto">
          <a:xfrm>
            <a:off x="3643306" y="2357436"/>
            <a:ext cx="1857388" cy="800791"/>
          </a:xfrm>
          <a:prstGeom prst="rect">
            <a:avLst/>
          </a:prstGeom>
          <a:noFill/>
        </p:spPr>
      </p:pic>
      <p:sp>
        <p:nvSpPr>
          <p:cNvPr id="9" name="Sottotitolo 8"/>
          <p:cNvSpPr>
            <a:spLocks noGrp="1"/>
          </p:cNvSpPr>
          <p:nvPr>
            <p:ph type="subTitle" idx="1"/>
          </p:nvPr>
        </p:nvSpPr>
        <p:spPr>
          <a:xfrm>
            <a:off x="1371600" y="4194598"/>
            <a:ext cx="6400800" cy="434551"/>
          </a:xfrm>
        </p:spPr>
        <p:txBody>
          <a:bodyPr>
            <a:normAutofit lnSpcReduction="10000"/>
          </a:bodyPr>
          <a:lstStyle/>
          <a:p>
            <a:endParaRPr lang="de" dirty="0"/>
          </a:p>
        </p:txBody>
      </p:sp>
      <p:sp>
        <p:nvSpPr>
          <p:cNvPr id="10"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5. </a:t>
            </a:r>
            <a:r>
              <a:rPr lang="de" sz="1800" b="0" i="0" u="none" baseline="0">
                <a:solidFill>
                  <a:schemeClr val="bg1">
                    <a:lumMod val="50000"/>
                  </a:schemeClr>
                </a:solidFill>
              </a:rPr>
              <a:t>Die Förderung von Respekt durch Gruppendynamik</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solidFill>
                <a:schemeClr val="tx1"/>
              </a:solidFill>
            </a:endParaRPr>
          </a:p>
        </p:txBody>
      </p:sp>
      <p:sp>
        <p:nvSpPr>
          <p:cNvPr id="11" name="Subtitle 3">
            <a:extLst>
              <a:ext uri="{FF2B5EF4-FFF2-40B4-BE49-F238E27FC236}">
                <a16:creationId xmlns="" xmlns:a16="http://schemas.microsoft.com/office/drawing/2014/main" id="{2AB5D1A3-B1E7-4421-B55E-5DBB46C18533}"/>
              </a:ext>
            </a:extLst>
          </p:cNvPr>
          <p:cNvSpPr txBox="1">
            <a:spLocks/>
          </p:cNvSpPr>
          <p:nvPr/>
        </p:nvSpPr>
        <p:spPr>
          <a:xfrm>
            <a:off x="214282" y="1714494"/>
            <a:ext cx="8643998" cy="17859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a:solidFill>
                  <a:schemeClr val="bg1">
                    <a:lumMod val="50000"/>
                  </a:schemeClr>
                </a:solidFill>
              </a:rPr>
              <a:t>Der Zugang der Positiven Jugendentwicklung (PYD)</a:t>
            </a:r>
          </a:p>
          <a:p>
            <a:pPr rtl="0"/>
            <a:r>
              <a:rPr lang="de" sz="1800" b="0" i="0" u="none" baseline="0">
                <a:solidFill>
                  <a:schemeClr val="bg1">
                    <a:lumMod val="50000"/>
                  </a:schemeClr>
                </a:solidFill>
              </a:rPr>
              <a:t>Der Zugang der PYD sieht vor, dass positive Eigenschaften (Empathie, Fähigkeit zu Beziehungen unter Gleichaltrigen, Teamarbeitskompetenzen), Kompetenzen und Attribute bewußt und systematisch gelehrt, geübt, verbessert und angewendet werden müssen so wie auch motorische Fähigkeiten. </a:t>
            </a:r>
          </a:p>
        </p:txBody>
      </p:sp>
      <p:sp>
        <p:nvSpPr>
          <p:cNvPr id="9" name="Sottotitolo 8"/>
          <p:cNvSpPr>
            <a:spLocks noGrp="1"/>
          </p:cNvSpPr>
          <p:nvPr>
            <p:ph type="subTitle" idx="1"/>
          </p:nvPr>
        </p:nvSpPr>
        <p:spPr/>
        <p:txBody>
          <a:bodyPr/>
          <a:lstStyle/>
          <a:p>
            <a:endParaRPr lang="de"/>
          </a:p>
        </p:txBody>
      </p:sp>
      <p:sp>
        <p:nvSpPr>
          <p:cNvPr id="10"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5. </a:t>
            </a:r>
            <a:r>
              <a:rPr lang="de" sz="1800" b="0" i="0" u="none" baseline="0">
                <a:solidFill>
                  <a:schemeClr val="bg1">
                    <a:lumMod val="50000"/>
                  </a:schemeClr>
                </a:solidFill>
              </a:rPr>
              <a:t>Die Förderung von Respekt durch Gruppendynamik</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solidFill>
                <a:schemeClr val="tx1"/>
              </a:solidFill>
            </a:endParaRPr>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285720" y="1285866"/>
            <a:ext cx="8643998" cy="27860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dirty="0">
                <a:solidFill>
                  <a:schemeClr val="bg1">
                    <a:lumMod val="50000"/>
                  </a:schemeClr>
                </a:solidFill>
              </a:rPr>
              <a:t>Der Zugang der Positiven Jugendentwicklung (PYD)</a:t>
            </a:r>
          </a:p>
          <a:p>
            <a:pPr rtl="0"/>
            <a:r>
              <a:rPr lang="de" sz="1800" b="0" i="0" u="none" baseline="0" dirty="0">
                <a:solidFill>
                  <a:schemeClr val="bg1">
                    <a:lumMod val="50000"/>
                  </a:schemeClr>
                </a:solidFill>
              </a:rPr>
              <a:t>Dieser Zugang sieht die 5 „C“ vor:</a:t>
            </a:r>
          </a:p>
          <a:p>
            <a:endParaRPr lang="de" sz="1800" dirty="0">
              <a:solidFill>
                <a:schemeClr val="bg1">
                  <a:lumMod val="50000"/>
                </a:schemeClr>
              </a:solidFill>
            </a:endParaRPr>
          </a:p>
          <a:p>
            <a:pPr marL="457200" indent="-457200" algn="just" rtl="0">
              <a:buFont typeface="Arial" pitchFamily="34" charset="0"/>
              <a:buChar char="•"/>
            </a:pPr>
            <a:r>
              <a:rPr lang="de" sz="1800" b="0" i="1" u="none" baseline="0" dirty="0">
                <a:solidFill>
                  <a:schemeClr val="bg1">
                    <a:lumMod val="50000"/>
                  </a:schemeClr>
                </a:solidFill>
              </a:rPr>
              <a:t>Competence</a:t>
            </a:r>
            <a:r>
              <a:rPr lang="de" sz="1800" b="0" i="0" u="none" baseline="0" dirty="0">
                <a:solidFill>
                  <a:schemeClr val="bg1">
                    <a:lumMod val="50000"/>
                  </a:schemeClr>
                </a:solidFill>
              </a:rPr>
              <a:t> (Kompetenz) – soziale, schulische, kognitive Fähigkeiten;</a:t>
            </a:r>
          </a:p>
          <a:p>
            <a:pPr marL="457200" indent="-457200" algn="just" rtl="0">
              <a:buFont typeface="Arial" pitchFamily="34" charset="0"/>
              <a:buChar char="•"/>
            </a:pPr>
            <a:r>
              <a:rPr lang="de" sz="1800" b="0" i="1" u="none" baseline="0" dirty="0">
                <a:solidFill>
                  <a:schemeClr val="bg1">
                    <a:lumMod val="50000"/>
                  </a:schemeClr>
                </a:solidFill>
              </a:rPr>
              <a:t>Confidence</a:t>
            </a:r>
            <a:r>
              <a:rPr lang="de" sz="1800" b="0" i="0" u="none" baseline="0" dirty="0">
                <a:solidFill>
                  <a:schemeClr val="bg1">
                    <a:lumMod val="50000"/>
                  </a:schemeClr>
                </a:solidFill>
              </a:rPr>
              <a:t> (Selbst-Vertrauen) – Selbstwirksamkeit, globale Selbstachtung;</a:t>
            </a:r>
          </a:p>
          <a:p>
            <a:pPr marL="457200" indent="-457200" algn="just" rtl="0">
              <a:buFont typeface="Arial" pitchFamily="34" charset="0"/>
              <a:buChar char="•"/>
            </a:pPr>
            <a:r>
              <a:rPr lang="de" sz="1800" b="0" i="1" u="none" baseline="0" dirty="0">
                <a:solidFill>
                  <a:schemeClr val="bg1">
                    <a:lumMod val="50000"/>
                  </a:schemeClr>
                </a:solidFill>
              </a:rPr>
              <a:t>Character</a:t>
            </a:r>
            <a:r>
              <a:rPr lang="de" sz="1800" b="0" i="0" u="none" baseline="0" dirty="0">
                <a:solidFill>
                  <a:schemeClr val="bg1">
                    <a:lumMod val="50000"/>
                  </a:schemeClr>
                </a:solidFill>
              </a:rPr>
              <a:t> (Charakter) – Respekt für gesellschaftliche und kulturelle Normen;</a:t>
            </a:r>
          </a:p>
          <a:p>
            <a:pPr marL="457200" indent="-457200" algn="just" rtl="0">
              <a:buFont typeface="Arial" pitchFamily="34" charset="0"/>
              <a:buChar char="•"/>
            </a:pPr>
            <a:r>
              <a:rPr lang="de" sz="1800" b="0" i="1" u="none" baseline="0" dirty="0">
                <a:solidFill>
                  <a:schemeClr val="bg1">
                    <a:lumMod val="50000"/>
                  </a:schemeClr>
                </a:solidFill>
              </a:rPr>
              <a:t>Connection</a:t>
            </a:r>
            <a:r>
              <a:rPr lang="de" sz="1800" b="0" i="0" u="none" baseline="0" dirty="0">
                <a:solidFill>
                  <a:schemeClr val="bg1">
                    <a:lumMod val="50000"/>
                  </a:schemeClr>
                </a:solidFill>
              </a:rPr>
              <a:t> (Beziehung) – positiver Austausch unter Gleichaltrigen, in der Familie, in Schule und Gemeinschaft;</a:t>
            </a: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5. </a:t>
            </a:r>
            <a:r>
              <a:rPr lang="de" sz="1800" b="0" i="0" u="none" baseline="0">
                <a:solidFill>
                  <a:schemeClr val="bg1">
                    <a:lumMod val="50000"/>
                  </a:schemeClr>
                </a:solidFill>
              </a:rPr>
              <a:t>Die Förderung von Respekt durch Gruppendynamik</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solidFill>
                <a:schemeClr val="tx1"/>
              </a:solidFill>
            </a:endParaRPr>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214282" y="1428742"/>
            <a:ext cx="8643998"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dirty="0">
                <a:solidFill>
                  <a:schemeClr val="bg1">
                    <a:lumMod val="50000"/>
                  </a:schemeClr>
                </a:solidFill>
              </a:rPr>
              <a:t>Der Zugang der Positiven Jugendentwicklung (PYD)</a:t>
            </a:r>
          </a:p>
          <a:p>
            <a:endParaRPr lang="de" sz="1800" b="1" dirty="0">
              <a:solidFill>
                <a:schemeClr val="bg1">
                  <a:lumMod val="50000"/>
                </a:schemeClr>
              </a:solidFill>
            </a:endParaRPr>
          </a:p>
          <a:p>
            <a:pPr algn="just" rtl="0">
              <a:buFont typeface="Arial" pitchFamily="34" charset="0"/>
              <a:buChar char="•"/>
            </a:pPr>
            <a:r>
              <a:rPr lang="de" sz="1800" b="0" i="1" u="none" baseline="0" dirty="0">
                <a:solidFill>
                  <a:schemeClr val="bg1">
                    <a:lumMod val="50000"/>
                  </a:schemeClr>
                </a:solidFill>
              </a:rPr>
              <a:t> Caring</a:t>
            </a:r>
            <a:r>
              <a:rPr lang="de" sz="1800" b="0" i="0" u="none" baseline="0" dirty="0">
                <a:solidFill>
                  <a:schemeClr val="bg1">
                    <a:lumMod val="50000"/>
                  </a:schemeClr>
                </a:solidFill>
              </a:rPr>
              <a:t> (Fürsorge) – einen Sinn für Empathie und Sympathie annehmen;</a:t>
            </a:r>
          </a:p>
          <a:p>
            <a:pPr algn="just" rtl="0">
              <a:buFont typeface="Arial" pitchFamily="34" charset="0"/>
              <a:buChar char="•"/>
            </a:pPr>
            <a:r>
              <a:rPr lang="de" sz="1800" b="0" i="0" u="none" baseline="0" dirty="0">
                <a:solidFill>
                  <a:schemeClr val="bg1">
                    <a:lumMod val="50000"/>
                  </a:schemeClr>
                </a:solidFill>
              </a:rPr>
              <a:t> Wenn die fünf „C“ erreicht sind, kann das sechste C (Contribution - Beitrag) umgesetzt werden.</a:t>
            </a: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5. </a:t>
            </a:r>
            <a:r>
              <a:rPr lang="de" sz="1800" b="0" i="0" u="none" baseline="0">
                <a:solidFill>
                  <a:schemeClr val="bg1">
                    <a:lumMod val="50000"/>
                  </a:schemeClr>
                </a:solidFill>
              </a:rPr>
              <a:t>Die Förderung von Respekt durch Gruppendynamik</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solidFill>
                <a:schemeClr val="tx1"/>
              </a:solidFill>
            </a:endParaRPr>
          </a:p>
        </p:txBody>
      </p:sp>
      <p:sp>
        <p:nvSpPr>
          <p:cNvPr id="9" name="Subtitle 3">
            <a:extLst>
              <a:ext uri="{FF2B5EF4-FFF2-40B4-BE49-F238E27FC236}">
                <a16:creationId xmlns="" xmlns:a16="http://schemas.microsoft.com/office/drawing/2014/main" id="{2AB5D1A3-B1E7-4421-B55E-5DBB46C18533}"/>
              </a:ext>
            </a:extLst>
          </p:cNvPr>
          <p:cNvSpPr txBox="1">
            <a:spLocks/>
          </p:cNvSpPr>
          <p:nvPr/>
        </p:nvSpPr>
        <p:spPr>
          <a:xfrm>
            <a:off x="214282" y="1428742"/>
            <a:ext cx="8643998"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r>
              <a:rPr lang="de" sz="1800" b="1" i="0" u="none" baseline="0" dirty="0">
                <a:solidFill>
                  <a:schemeClr val="bg1">
                    <a:lumMod val="50000"/>
                  </a:schemeClr>
                </a:solidFill>
              </a:rPr>
              <a:t>Der Zugang der Positiven Jugendentwicklung (PYD)</a:t>
            </a:r>
          </a:p>
          <a:p>
            <a:pPr marL="457200" indent="-457200" algn="just" rtl="0">
              <a:buFont typeface="Arial" pitchFamily="34" charset="0"/>
              <a:buChar char="•"/>
            </a:pPr>
            <a:r>
              <a:rPr lang="de" sz="1800" b="0" i="0" u="none" baseline="0" dirty="0">
                <a:solidFill>
                  <a:schemeClr val="bg1">
                    <a:lumMod val="50000"/>
                  </a:schemeClr>
                </a:solidFill>
              </a:rPr>
              <a:t>Klare und konsistente Regeln und Erwartungen vorgeben;</a:t>
            </a:r>
          </a:p>
          <a:p>
            <a:pPr marL="457200" indent="-457200" algn="just" rtl="0">
              <a:buFont typeface="Arial" pitchFamily="34" charset="0"/>
              <a:buChar char="•"/>
            </a:pPr>
            <a:r>
              <a:rPr lang="de" sz="1800" b="0" i="0" u="none" baseline="0" dirty="0">
                <a:solidFill>
                  <a:schemeClr val="bg1">
                    <a:lumMod val="50000"/>
                  </a:schemeClr>
                </a:solidFill>
              </a:rPr>
              <a:t>Chancen für das Erlernen und Verbessern physischer, sozialer und psychologischer Kompetenzen vorgeben;</a:t>
            </a:r>
          </a:p>
          <a:p>
            <a:pPr marL="457200" indent="-457200" algn="just" rtl="0">
              <a:buFont typeface="Arial" pitchFamily="34" charset="0"/>
              <a:buChar char="•"/>
            </a:pPr>
            <a:r>
              <a:rPr lang="de" sz="1800" b="0" i="0" u="none" baseline="0" dirty="0">
                <a:solidFill>
                  <a:schemeClr val="bg1">
                    <a:lumMod val="50000"/>
                  </a:schemeClr>
                </a:solidFill>
              </a:rPr>
              <a:t>Informatives Feedback bei der Leistungserbringung geben;</a:t>
            </a:r>
          </a:p>
          <a:p>
            <a:pPr marL="457200" indent="-457200" algn="just" rtl="0">
              <a:buFont typeface="Arial" pitchFamily="34" charset="0"/>
              <a:buChar char="•"/>
            </a:pPr>
            <a:r>
              <a:rPr lang="de" sz="1800" b="0" i="0" u="none" baseline="0" dirty="0">
                <a:solidFill>
                  <a:schemeClr val="bg1">
                    <a:lumMod val="50000"/>
                  </a:schemeClr>
                </a:solidFill>
              </a:rPr>
              <a:t>Chancen für herzliches, fürsorgliches und respektvolles Verhalten in der Zukunft ermöglichen.</a:t>
            </a:r>
          </a:p>
        </p:txBody>
      </p:sp>
      <p:pic>
        <p:nvPicPr>
          <p:cNvPr id="9218" name="Picture 2" descr="Risultati immagini per notes"/>
          <p:cNvPicPr>
            <a:picLocks noChangeAspect="1" noChangeArrowheads="1"/>
          </p:cNvPicPr>
          <p:nvPr/>
        </p:nvPicPr>
        <p:blipFill>
          <a:blip r:embed="rId3" cstate="print"/>
          <a:srcRect/>
          <a:stretch>
            <a:fillRect/>
          </a:stretch>
        </p:blipFill>
        <p:spPr bwMode="auto">
          <a:xfrm>
            <a:off x="8143900" y="857238"/>
            <a:ext cx="857256" cy="857256"/>
          </a:xfrm>
          <a:prstGeom prst="rect">
            <a:avLst/>
          </a:prstGeom>
          <a:noFill/>
        </p:spPr>
      </p:pic>
      <p:sp>
        <p:nvSpPr>
          <p:cNvPr id="10"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5. </a:t>
            </a:r>
            <a:r>
              <a:rPr lang="de" sz="1800" b="0" i="0" u="none" baseline="0">
                <a:solidFill>
                  <a:schemeClr val="bg1">
                    <a:lumMod val="50000"/>
                  </a:schemeClr>
                </a:solidFill>
              </a:rPr>
              <a:t>Die Förderung von Respekt durch Gruppendynamik</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142976" y="357172"/>
            <a:ext cx="7572428" cy="807753"/>
          </a:xfrm>
        </p:spPr>
        <p:txBody>
          <a:bodyPr>
            <a:normAutofit/>
          </a:bodyPr>
          <a:lstStyle/>
          <a:p>
            <a:pPr rtl="0"/>
            <a:r>
              <a:rPr lang="de" sz="1800" b="1" i="0" u="none" baseline="0">
                <a:solidFill>
                  <a:schemeClr val="bg1">
                    <a:lumMod val="50000"/>
                  </a:schemeClr>
                </a:solidFill>
              </a:rPr>
              <a:t>Abschnitt 5 – Respektförderung durch Gruppendynamik</a:t>
            </a:r>
            <a:endParaRPr lang="de" sz="1800" b="1"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solidFill>
                <a:schemeClr val="tx1"/>
              </a:solidFill>
            </a:endParaRPr>
          </a:p>
        </p:txBody>
      </p:sp>
      <p:sp>
        <p:nvSpPr>
          <p:cNvPr id="10" name="Subtitle 3">
            <a:extLst>
              <a:ext uri="{FF2B5EF4-FFF2-40B4-BE49-F238E27FC236}">
                <a16:creationId xmlns="" xmlns:a16="http://schemas.microsoft.com/office/drawing/2014/main" id="{2AB5D1A3-B1E7-4421-B55E-5DBB46C18533}"/>
              </a:ext>
            </a:extLst>
          </p:cNvPr>
          <p:cNvSpPr txBox="1">
            <a:spLocks/>
          </p:cNvSpPr>
          <p:nvPr/>
        </p:nvSpPr>
        <p:spPr>
          <a:xfrm>
            <a:off x="214282" y="1071552"/>
            <a:ext cx="8643998" cy="31432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rtl="0">
              <a:lnSpc>
                <a:spcPct val="160000"/>
              </a:lnSpc>
            </a:pPr>
            <a:r>
              <a:rPr lang="de" sz="1800" b="1" i="0" u="none" baseline="0" dirty="0">
                <a:solidFill>
                  <a:schemeClr val="bg1">
                    <a:lumMod val="50000"/>
                  </a:schemeClr>
                </a:solidFill>
              </a:rPr>
              <a:t>Das Beispiel des Fair Play for Kids</a:t>
            </a:r>
          </a:p>
          <a:p>
            <a:pPr algn="just" rtl="0">
              <a:lnSpc>
                <a:spcPct val="120000"/>
              </a:lnSpc>
            </a:pPr>
            <a:r>
              <a:rPr lang="de" sz="1800" b="0" i="0" u="none" baseline="0" dirty="0">
                <a:solidFill>
                  <a:schemeClr val="bg1">
                    <a:lumMod val="50000"/>
                  </a:schemeClr>
                </a:solidFill>
              </a:rPr>
              <a:t>Das Fair Play for Kids ist ein kanadisches Sportprogramm, das den Respekt unter Kindern durch die folgenden Grundsätze fördern möchte:</a:t>
            </a:r>
          </a:p>
          <a:p>
            <a:pPr marL="457200" indent="-457200" algn="just" rtl="0">
              <a:buFont typeface="Arial" pitchFamily="34" charset="0"/>
              <a:buChar char="•"/>
            </a:pPr>
            <a:r>
              <a:rPr lang="de" sz="1800" b="0" i="0" u="none" baseline="0" dirty="0">
                <a:solidFill>
                  <a:schemeClr val="bg1">
                    <a:lumMod val="50000"/>
                  </a:schemeClr>
                </a:solidFill>
              </a:rPr>
              <a:t>Respekt für die Regeln;</a:t>
            </a:r>
          </a:p>
          <a:p>
            <a:pPr marL="457200" indent="-457200" algn="just" rtl="0">
              <a:buFont typeface="Arial" pitchFamily="34" charset="0"/>
              <a:buChar char="•"/>
            </a:pPr>
            <a:r>
              <a:rPr lang="de" sz="1800" b="0" i="0" u="none" baseline="0" dirty="0">
                <a:solidFill>
                  <a:schemeClr val="bg1">
                    <a:lumMod val="50000"/>
                  </a:schemeClr>
                </a:solidFill>
              </a:rPr>
              <a:t>Respekt für die </a:t>
            </a:r>
            <a:r>
              <a:rPr lang="de" sz="1800" dirty="0">
                <a:solidFill>
                  <a:schemeClr val="bg1">
                    <a:lumMod val="50000"/>
                  </a:schemeClr>
                </a:solidFill>
              </a:rPr>
              <a:t>Autoritäten </a:t>
            </a:r>
            <a:r>
              <a:rPr lang="de" sz="1800" b="0" i="0" u="none" baseline="0" dirty="0">
                <a:solidFill>
                  <a:schemeClr val="bg1">
                    <a:lumMod val="50000"/>
                  </a:schemeClr>
                </a:solidFill>
              </a:rPr>
              <a:t>und ihre Entscheidungen;</a:t>
            </a:r>
          </a:p>
          <a:p>
            <a:pPr marL="457200" indent="-457200" algn="just" rtl="0">
              <a:buFont typeface="Arial" pitchFamily="34" charset="0"/>
              <a:buChar char="•"/>
            </a:pPr>
            <a:r>
              <a:rPr lang="de" sz="1800" b="0" i="0" u="none" baseline="0" dirty="0">
                <a:solidFill>
                  <a:schemeClr val="bg1">
                    <a:lumMod val="50000"/>
                  </a:schemeClr>
                </a:solidFill>
              </a:rPr>
              <a:t>Respekt für die Gegner;</a:t>
            </a:r>
          </a:p>
          <a:p>
            <a:pPr marL="457200" indent="-457200" algn="just" rtl="0">
              <a:buFont typeface="Arial" pitchFamily="34" charset="0"/>
              <a:buChar char="•"/>
            </a:pPr>
            <a:r>
              <a:rPr lang="de" sz="1800" b="0" i="0" u="none" baseline="0" dirty="0">
                <a:solidFill>
                  <a:schemeClr val="bg1">
                    <a:lumMod val="50000"/>
                  </a:schemeClr>
                </a:solidFill>
              </a:rPr>
              <a:t>Allen Personen sollen die gleichen Teilnahmechancen gewährt werden,</a:t>
            </a:r>
          </a:p>
          <a:p>
            <a:pPr marL="457200" indent="-457200" algn="just" rtl="0">
              <a:buFont typeface="Arial" pitchFamily="34" charset="0"/>
              <a:buChar char="•"/>
            </a:pPr>
            <a:r>
              <a:rPr lang="de" sz="1800" b="0" i="0" u="none" baseline="0" dirty="0">
                <a:solidFill>
                  <a:schemeClr val="bg1">
                    <a:lumMod val="50000"/>
                  </a:schemeClr>
                </a:solidFill>
              </a:rPr>
              <a:t>Durchgehende Wahrung der Selbstkontrolle.</a:t>
            </a:r>
          </a:p>
        </p:txBody>
      </p:sp>
      <p:pic>
        <p:nvPicPr>
          <p:cNvPr id="8193" name="Picture 1"/>
          <p:cNvPicPr>
            <a:picLocks noChangeAspect="1" noChangeArrowheads="1"/>
          </p:cNvPicPr>
          <p:nvPr/>
        </p:nvPicPr>
        <p:blipFill>
          <a:blip r:embed="rId3" cstate="print"/>
          <a:srcRect/>
          <a:stretch>
            <a:fillRect/>
          </a:stretch>
        </p:blipFill>
        <p:spPr bwMode="auto">
          <a:xfrm>
            <a:off x="6572264" y="2357436"/>
            <a:ext cx="1571636" cy="968074"/>
          </a:xfrm>
          <a:prstGeom prst="rect">
            <a:avLst/>
          </a:prstGeom>
          <a:noFill/>
          <a:ln w="9525">
            <a:noFill/>
            <a:miter lim="800000"/>
            <a:headEnd/>
            <a:tailEnd/>
          </a:ln>
          <a:effectLst/>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solidFill>
                <a:schemeClr val="tx1"/>
              </a:solidFill>
            </a:endParaRPr>
          </a:p>
        </p:txBody>
      </p:sp>
      <p:sp>
        <p:nvSpPr>
          <p:cNvPr id="9" name="Rettangolo 8"/>
          <p:cNvSpPr/>
          <p:nvPr/>
        </p:nvSpPr>
        <p:spPr>
          <a:xfrm>
            <a:off x="428596" y="857238"/>
            <a:ext cx="8143932" cy="3277820"/>
          </a:xfrm>
          <a:prstGeom prst="rect">
            <a:avLst/>
          </a:prstGeom>
        </p:spPr>
        <p:txBody>
          <a:bodyPr wrap="square">
            <a:spAutoFit/>
          </a:bodyPr>
          <a:lstStyle/>
          <a:p>
            <a:pPr algn="l" rtl="0"/>
            <a:r>
              <a:rPr lang="de" b="1" i="0" u="none" baseline="0" dirty="0">
                <a:solidFill>
                  <a:schemeClr val="bg1">
                    <a:lumMod val="50000"/>
                  </a:schemeClr>
                </a:solidFill>
                <a:latin typeface="Arial" pitchFamily="34" charset="0"/>
                <a:cs typeface="Arial" pitchFamily="34" charset="0"/>
              </a:rPr>
              <a:t>Der problemlösende Laufschuh (Gibbons, Ebbeck, &amp; Weiss, 1995) </a:t>
            </a:r>
          </a:p>
          <a:p>
            <a:pPr algn="l" rtl="0"/>
            <a:r>
              <a:rPr lang="de" b="0" i="0" u="none" baseline="0" dirty="0">
                <a:solidFill>
                  <a:schemeClr val="bg1">
                    <a:lumMod val="50000"/>
                  </a:schemeClr>
                </a:solidFill>
                <a:latin typeface="Arial" pitchFamily="34" charset="0"/>
                <a:cs typeface="Arial" pitchFamily="34" charset="0"/>
              </a:rPr>
              <a:t> </a:t>
            </a:r>
          </a:p>
          <a:p>
            <a:pPr algn="l" rtl="0">
              <a:buFont typeface="Arial" pitchFamily="34" charset="0"/>
              <a:buChar char="•"/>
            </a:pPr>
            <a:r>
              <a:rPr lang="de" b="0" i="0" u="none" baseline="0" dirty="0">
                <a:solidFill>
                  <a:schemeClr val="bg1">
                    <a:lumMod val="50000"/>
                  </a:schemeClr>
                </a:solidFill>
                <a:latin typeface="Arial" pitchFamily="34" charset="0"/>
                <a:cs typeface="Arial" pitchFamily="34" charset="0"/>
              </a:rPr>
              <a:t> </a:t>
            </a:r>
            <a:r>
              <a:rPr lang="de" sz="1700" b="0" i="0" u="none" baseline="0" dirty="0">
                <a:solidFill>
                  <a:schemeClr val="bg1">
                    <a:lumMod val="50000"/>
                  </a:schemeClr>
                </a:solidFill>
                <a:latin typeface="Arial" pitchFamily="34" charset="0"/>
                <a:cs typeface="Arial" pitchFamily="34" charset="0"/>
              </a:rPr>
              <a:t>Die vier Bereiche „Problem“, „Alternativen“, „Konsequenzen“ und „Lösung“ werden auf einem großen Schuh dargestellt, der auf ein Blatt Papier gemalt wird. </a:t>
            </a:r>
          </a:p>
          <a:p>
            <a:pPr algn="l" rtl="0"/>
            <a:r>
              <a:rPr lang="de" sz="1700" b="0" i="0" u="none" baseline="0" dirty="0">
                <a:solidFill>
                  <a:schemeClr val="bg1">
                    <a:lumMod val="50000"/>
                  </a:schemeClr>
                </a:solidFill>
                <a:latin typeface="Arial" pitchFamily="34" charset="0"/>
                <a:cs typeface="Arial" pitchFamily="34" charset="0"/>
              </a:rPr>
              <a:t>Kindern soll</a:t>
            </a:r>
            <a:r>
              <a:rPr lang="de" sz="1700" b="0" i="0" u="none" dirty="0">
                <a:solidFill>
                  <a:schemeClr val="bg1">
                    <a:lumMod val="50000"/>
                  </a:schemeClr>
                </a:solidFill>
                <a:latin typeface="Arial" pitchFamily="34" charset="0"/>
                <a:cs typeface="Arial" pitchFamily="34" charset="0"/>
              </a:rPr>
              <a:t> vermittelt </a:t>
            </a:r>
            <a:r>
              <a:rPr lang="de" sz="1700" b="0" i="0" u="none" baseline="0" dirty="0">
                <a:solidFill>
                  <a:schemeClr val="bg1">
                    <a:lumMod val="50000"/>
                  </a:schemeClr>
                </a:solidFill>
                <a:latin typeface="Arial" pitchFamily="34" charset="0"/>
                <a:cs typeface="Arial" pitchFamily="34" charset="0"/>
              </a:rPr>
              <a:t>werden, diesen problemlösenden Laufschuh als Hilfe bei der Bewältigung von Konfliktsituationen einzusetzen.</a:t>
            </a:r>
          </a:p>
          <a:p>
            <a:endParaRPr lang="de" sz="1700" dirty="0">
              <a:solidFill>
                <a:schemeClr val="bg1">
                  <a:lumMod val="50000"/>
                </a:schemeClr>
              </a:solidFill>
              <a:latin typeface="Arial" pitchFamily="34" charset="0"/>
              <a:cs typeface="Arial" pitchFamily="34" charset="0"/>
            </a:endParaRPr>
          </a:p>
          <a:p>
            <a:pPr algn="l" rtl="0">
              <a:buFont typeface="Arial" pitchFamily="34" charset="0"/>
              <a:buChar char="•"/>
            </a:pPr>
            <a:r>
              <a:rPr lang="de" sz="1700" b="0" i="0" u="none" baseline="0" dirty="0">
                <a:solidFill>
                  <a:schemeClr val="bg1">
                    <a:lumMod val="50000"/>
                  </a:schemeClr>
                </a:solidFill>
                <a:latin typeface="Arial" pitchFamily="34" charset="0"/>
                <a:cs typeface="Arial" pitchFamily="34" charset="0"/>
              </a:rPr>
              <a:t> Wenn jemand die Selbstkontrolle verliert oder sich unfair verhält, dann sollte er oder sie auf die „Zuhörerbank“ gehen und den Laufschuh ausfüllen oder in ein Aufnahmegerät sprechen und als Gleichaltrigen-Anwalt für unfair behandelte Schüler fungieren, indem er oder sie den Laufschuh als Hilfe einsetzt, um über die Problemsituation zu sprechen.</a:t>
            </a:r>
            <a:endParaRPr lang="de" sz="1700" dirty="0">
              <a:solidFill>
                <a:schemeClr val="bg1">
                  <a:lumMod val="50000"/>
                </a:schemeClr>
              </a:solidFill>
              <a:latin typeface="Arial" pitchFamily="34" charset="0"/>
              <a:cs typeface="Arial" pitchFamily="34" charset="0"/>
            </a:endParaRP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5. </a:t>
            </a:r>
            <a:r>
              <a:rPr lang="de" sz="1800" b="0" i="0" u="none" baseline="0">
                <a:solidFill>
                  <a:schemeClr val="bg1">
                    <a:lumMod val="50000"/>
                  </a:schemeClr>
                </a:solidFill>
              </a:rPr>
              <a:t>Die Förderung von Respekt durch Gruppendynamik</a:t>
            </a:r>
            <a:endParaRPr lang="de" sz="1800" b="0" dirty="0">
              <a:solidFill>
                <a:schemeClr val="bg1">
                  <a:lumMod val="50000"/>
                </a:schemeClr>
              </a:solidFill>
            </a:endParaRPr>
          </a:p>
        </p:txBody>
      </p:sp>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9" name="Rettangolo 8"/>
          <p:cNvSpPr/>
          <p:nvPr/>
        </p:nvSpPr>
        <p:spPr>
          <a:xfrm>
            <a:off x="357158" y="1142990"/>
            <a:ext cx="8215370" cy="3093154"/>
          </a:xfrm>
          <a:prstGeom prst="rect">
            <a:avLst/>
          </a:prstGeom>
        </p:spPr>
        <p:txBody>
          <a:bodyPr wrap="square">
            <a:spAutoFit/>
          </a:bodyPr>
          <a:lstStyle/>
          <a:p>
            <a:pPr algn="l" rtl="0"/>
            <a:r>
              <a:rPr lang="de" b="1" i="0" u="none" baseline="0" dirty="0">
                <a:solidFill>
                  <a:schemeClr val="bg1">
                    <a:lumMod val="50000"/>
                  </a:schemeClr>
                </a:solidFill>
                <a:latin typeface="Arial" pitchFamily="34" charset="0"/>
                <a:cs typeface="Arial" pitchFamily="34" charset="0"/>
              </a:rPr>
              <a:t>Beispiel Die Respekt-Kampagne (2008)</a:t>
            </a:r>
          </a:p>
          <a:p>
            <a:pPr algn="l" rtl="0"/>
            <a:endParaRPr lang="de" b="1" dirty="0">
              <a:solidFill>
                <a:schemeClr val="bg1">
                  <a:lumMod val="50000"/>
                </a:schemeClr>
              </a:solidFill>
              <a:latin typeface="Arial" pitchFamily="34" charset="0"/>
              <a:cs typeface="Arial" pitchFamily="34" charset="0"/>
            </a:endParaRPr>
          </a:p>
          <a:p>
            <a:pPr algn="l" rtl="0">
              <a:buFont typeface="Arial" pitchFamily="34" charset="0"/>
              <a:buChar char="•"/>
            </a:pPr>
            <a:r>
              <a:rPr lang="de" sz="1700" b="0" i="0" u="none" baseline="0" dirty="0">
                <a:solidFill>
                  <a:schemeClr val="bg1">
                    <a:lumMod val="50000"/>
                  </a:schemeClr>
                </a:solidFill>
                <a:latin typeface="Arial" pitchFamily="34" charset="0"/>
                <a:cs typeface="Arial" pitchFamily="34" charset="0"/>
              </a:rPr>
              <a:t> Sport ist weitgehend als Werkzeug für die Förderung von Respekt anerkannt.</a:t>
            </a:r>
          </a:p>
          <a:p>
            <a:pPr algn="l" rtl="0">
              <a:buFont typeface="Arial" pitchFamily="34" charset="0"/>
              <a:buChar char="•"/>
            </a:pPr>
            <a:r>
              <a:rPr lang="de" sz="1700" b="0" i="0" u="none" baseline="0" dirty="0">
                <a:solidFill>
                  <a:schemeClr val="bg1">
                    <a:lumMod val="50000"/>
                  </a:schemeClr>
                </a:solidFill>
                <a:latin typeface="Arial" pitchFamily="34" charset="0"/>
                <a:cs typeface="Arial" pitchFamily="34" charset="0"/>
              </a:rPr>
              <a:t> Eine der Politiken, die von der UEFA im Jahr 2008 eingeführt wurde, war die Respekt-Kampagne. </a:t>
            </a:r>
          </a:p>
          <a:p>
            <a:endParaRPr lang="de" dirty="0">
              <a:solidFill>
                <a:schemeClr val="bg1">
                  <a:lumMod val="50000"/>
                </a:schemeClr>
              </a:solidFill>
              <a:latin typeface="Arial" pitchFamily="34" charset="0"/>
              <a:cs typeface="Arial" pitchFamily="34" charset="0"/>
            </a:endParaRPr>
          </a:p>
          <a:p>
            <a:endParaRPr lang="de" dirty="0">
              <a:solidFill>
                <a:schemeClr val="bg1">
                  <a:lumMod val="50000"/>
                </a:schemeClr>
              </a:solidFill>
              <a:latin typeface="Arial" pitchFamily="34" charset="0"/>
              <a:cs typeface="Arial" pitchFamily="34" charset="0"/>
            </a:endParaRPr>
          </a:p>
          <a:p>
            <a:endParaRPr lang="de" dirty="0">
              <a:solidFill>
                <a:schemeClr val="bg1">
                  <a:lumMod val="50000"/>
                </a:schemeClr>
              </a:solidFill>
              <a:latin typeface="Arial" pitchFamily="34" charset="0"/>
              <a:cs typeface="Arial" pitchFamily="34" charset="0"/>
            </a:endParaRPr>
          </a:p>
          <a:p>
            <a:endParaRPr lang="de" dirty="0">
              <a:solidFill>
                <a:schemeClr val="bg1">
                  <a:lumMod val="50000"/>
                </a:schemeClr>
              </a:solidFill>
              <a:latin typeface="Arial" pitchFamily="34" charset="0"/>
              <a:cs typeface="Arial" pitchFamily="34" charset="0"/>
            </a:endParaRPr>
          </a:p>
          <a:p>
            <a:endParaRPr lang="de" dirty="0">
              <a:solidFill>
                <a:schemeClr val="bg1">
                  <a:lumMod val="50000"/>
                </a:schemeClr>
              </a:solidFill>
              <a:latin typeface="Arial" pitchFamily="34" charset="0"/>
              <a:cs typeface="Arial" pitchFamily="34" charset="0"/>
            </a:endParaRPr>
          </a:p>
          <a:p>
            <a:endParaRPr lang="de" dirty="0">
              <a:solidFill>
                <a:schemeClr val="bg1">
                  <a:lumMod val="50000"/>
                </a:schemeClr>
              </a:solidFill>
              <a:latin typeface="Arial" pitchFamily="34" charset="0"/>
              <a:cs typeface="Arial" pitchFamily="34" charset="0"/>
            </a:endParaRP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5. </a:t>
            </a:r>
            <a:r>
              <a:rPr lang="de" sz="1800" b="0" i="0" u="none" baseline="0">
                <a:solidFill>
                  <a:schemeClr val="bg1">
                    <a:lumMod val="50000"/>
                  </a:schemeClr>
                </a:solidFill>
              </a:rPr>
              <a:t>Die Förderung von Respekt durch Gruppendynamik</a:t>
            </a:r>
            <a:endParaRPr lang="de" sz="1800" b="0" dirty="0">
              <a:solidFill>
                <a:schemeClr val="bg1">
                  <a:lumMod val="50000"/>
                </a:schemeClr>
              </a:solidFill>
            </a:endParaRPr>
          </a:p>
        </p:txBody>
      </p:sp>
      <p:pic>
        <p:nvPicPr>
          <p:cNvPr id="19458" name="Picture 2" descr="Risultati immagini per respect campaign uefa"/>
          <p:cNvPicPr>
            <a:picLocks noChangeAspect="1" noChangeArrowheads="1"/>
          </p:cNvPicPr>
          <p:nvPr/>
        </p:nvPicPr>
        <p:blipFill>
          <a:blip r:embed="rId3"/>
          <a:srcRect/>
          <a:stretch>
            <a:fillRect/>
          </a:stretch>
        </p:blipFill>
        <p:spPr bwMode="auto">
          <a:xfrm>
            <a:off x="6500826" y="571486"/>
            <a:ext cx="2156618" cy="714380"/>
          </a:xfrm>
          <a:prstGeom prst="rect">
            <a:avLst/>
          </a:prstGeom>
          <a:noFill/>
        </p:spPr>
      </p:pic>
      <p:pic>
        <p:nvPicPr>
          <p:cNvPr id="19460" name="Picture 4" descr="Risultati immagini per respect campaign uefa"/>
          <p:cNvPicPr>
            <a:picLocks noChangeAspect="1" noChangeArrowheads="1"/>
          </p:cNvPicPr>
          <p:nvPr/>
        </p:nvPicPr>
        <p:blipFill>
          <a:blip r:embed="rId4"/>
          <a:srcRect/>
          <a:stretch>
            <a:fillRect/>
          </a:stretch>
        </p:blipFill>
        <p:spPr bwMode="auto">
          <a:xfrm>
            <a:off x="755576" y="2506801"/>
            <a:ext cx="2571768" cy="1595044"/>
          </a:xfrm>
          <a:prstGeom prst="rect">
            <a:avLst/>
          </a:prstGeom>
          <a:noFill/>
        </p:spPr>
      </p:pic>
      <p:pic>
        <p:nvPicPr>
          <p:cNvPr id="19462" name="Picture 6" descr="Risultati immagini per respect campaign uefa"/>
          <p:cNvPicPr>
            <a:picLocks noChangeAspect="1" noChangeArrowheads="1"/>
          </p:cNvPicPr>
          <p:nvPr/>
        </p:nvPicPr>
        <p:blipFill>
          <a:blip r:embed="rId5" cstate="print"/>
          <a:srcRect/>
          <a:stretch>
            <a:fillRect/>
          </a:stretch>
        </p:blipFill>
        <p:spPr bwMode="auto">
          <a:xfrm>
            <a:off x="5143504" y="2622963"/>
            <a:ext cx="2792763" cy="1571636"/>
          </a:xfrm>
          <a:prstGeom prst="rect">
            <a:avLst/>
          </a:prstGeom>
          <a:noFill/>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9" name="Rettangolo 8"/>
          <p:cNvSpPr/>
          <p:nvPr/>
        </p:nvSpPr>
        <p:spPr>
          <a:xfrm>
            <a:off x="2357422" y="1450181"/>
            <a:ext cx="6286544" cy="3693319"/>
          </a:xfrm>
          <a:prstGeom prst="rect">
            <a:avLst/>
          </a:prstGeom>
        </p:spPr>
        <p:txBody>
          <a:bodyPr wrap="square">
            <a:spAutoFit/>
          </a:bodyPr>
          <a:lstStyle/>
          <a:p>
            <a:pPr algn="l" rtl="0"/>
            <a:r>
              <a:rPr lang="de" b="1" i="0" u="none" baseline="0" dirty="0">
                <a:solidFill>
                  <a:schemeClr val="bg1">
                    <a:lumMod val="50000"/>
                  </a:schemeClr>
                </a:solidFill>
                <a:latin typeface="Arial" pitchFamily="34" charset="0"/>
                <a:cs typeface="Arial" pitchFamily="34" charset="0"/>
              </a:rPr>
              <a:t>Beispiel:</a:t>
            </a:r>
            <a:r>
              <a:rPr lang="de" b="1" i="0" u="none" dirty="0">
                <a:solidFill>
                  <a:schemeClr val="bg1">
                    <a:lumMod val="50000"/>
                  </a:schemeClr>
                </a:solidFill>
                <a:latin typeface="Arial" pitchFamily="34" charset="0"/>
                <a:cs typeface="Arial" pitchFamily="34" charset="0"/>
              </a:rPr>
              <a:t> </a:t>
            </a:r>
            <a:r>
              <a:rPr lang="de" b="1" i="0" u="none" baseline="0" dirty="0">
                <a:solidFill>
                  <a:schemeClr val="bg1">
                    <a:lumMod val="50000"/>
                  </a:schemeClr>
                </a:solidFill>
                <a:latin typeface="Arial" pitchFamily="34" charset="0"/>
                <a:cs typeface="Arial" pitchFamily="34" charset="0"/>
              </a:rPr>
              <a:t>Die Respekt-Kampagne (2008)</a:t>
            </a:r>
          </a:p>
          <a:p>
            <a:endParaRPr lang="de" b="1" dirty="0">
              <a:solidFill>
                <a:schemeClr val="bg1">
                  <a:lumMod val="50000"/>
                </a:schemeClr>
              </a:solidFill>
              <a:latin typeface="Arial" pitchFamily="34" charset="0"/>
              <a:cs typeface="Arial" pitchFamily="34" charset="0"/>
            </a:endParaRPr>
          </a:p>
          <a:p>
            <a:pPr algn="l" rtl="0">
              <a:buFont typeface="Arial" pitchFamily="34" charset="0"/>
              <a:buChar char="•"/>
            </a:pPr>
            <a:r>
              <a:rPr lang="de" b="0" i="0" u="none" baseline="0" dirty="0">
                <a:solidFill>
                  <a:schemeClr val="bg1">
                    <a:lumMod val="50000"/>
                  </a:schemeClr>
                </a:solidFill>
                <a:latin typeface="Arial" pitchFamily="34" charset="0"/>
                <a:cs typeface="Arial" pitchFamily="34" charset="0"/>
              </a:rPr>
              <a:t> Diese Kampagne hatte zum Ziel, den Respekt durch öffentliche Beteiligung der bekanntesten Fußballspieler zu fördern. Zu der Kampagne gehörte das Zeigen ihrer T-Shirts mit dem Logo und das faire Spiel.</a:t>
            </a:r>
          </a:p>
          <a:p>
            <a:pPr algn="l" rtl="0"/>
            <a:r>
              <a:rPr lang="de" b="0" i="0" u="none" baseline="0" dirty="0">
                <a:solidFill>
                  <a:schemeClr val="bg1">
                    <a:lumMod val="50000"/>
                  </a:schemeClr>
                </a:solidFill>
                <a:latin typeface="Arial" pitchFamily="34" charset="0"/>
                <a:cs typeface="Arial" pitchFamily="34" charset="0"/>
              </a:rPr>
              <a:t> </a:t>
            </a:r>
          </a:p>
          <a:p>
            <a:endParaRPr lang="de" dirty="0">
              <a:solidFill>
                <a:schemeClr val="bg1">
                  <a:lumMod val="50000"/>
                </a:schemeClr>
              </a:solidFill>
              <a:latin typeface="Arial" pitchFamily="34" charset="0"/>
              <a:cs typeface="Arial" pitchFamily="34" charset="0"/>
            </a:endParaRPr>
          </a:p>
          <a:p>
            <a:endParaRPr lang="de" dirty="0">
              <a:solidFill>
                <a:schemeClr val="bg1">
                  <a:lumMod val="50000"/>
                </a:schemeClr>
              </a:solidFill>
              <a:latin typeface="Arial" pitchFamily="34" charset="0"/>
              <a:cs typeface="Arial" pitchFamily="34" charset="0"/>
            </a:endParaRPr>
          </a:p>
          <a:p>
            <a:endParaRPr lang="de" dirty="0">
              <a:solidFill>
                <a:schemeClr val="bg1">
                  <a:lumMod val="50000"/>
                </a:schemeClr>
              </a:solidFill>
              <a:latin typeface="Arial" pitchFamily="34" charset="0"/>
              <a:cs typeface="Arial" pitchFamily="34" charset="0"/>
            </a:endParaRPr>
          </a:p>
          <a:p>
            <a:endParaRPr lang="de" dirty="0">
              <a:solidFill>
                <a:schemeClr val="bg1">
                  <a:lumMod val="50000"/>
                </a:schemeClr>
              </a:solidFill>
              <a:latin typeface="Arial" pitchFamily="34" charset="0"/>
              <a:cs typeface="Arial" pitchFamily="34" charset="0"/>
            </a:endParaRPr>
          </a:p>
          <a:p>
            <a:endParaRPr lang="de" dirty="0">
              <a:solidFill>
                <a:schemeClr val="bg1">
                  <a:lumMod val="50000"/>
                </a:schemeClr>
              </a:solidFill>
              <a:latin typeface="Arial" pitchFamily="34" charset="0"/>
              <a:cs typeface="Arial" pitchFamily="34" charset="0"/>
            </a:endParaRPr>
          </a:p>
          <a:p>
            <a:endParaRPr lang="de" dirty="0">
              <a:solidFill>
                <a:schemeClr val="bg1">
                  <a:lumMod val="50000"/>
                </a:schemeClr>
              </a:solidFill>
              <a:latin typeface="Arial" pitchFamily="34" charset="0"/>
              <a:cs typeface="Arial" pitchFamily="34" charset="0"/>
            </a:endParaRP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5. </a:t>
            </a:r>
            <a:r>
              <a:rPr lang="de" sz="1800" b="0" i="0" u="none" baseline="0">
                <a:solidFill>
                  <a:schemeClr val="bg1">
                    <a:lumMod val="50000"/>
                  </a:schemeClr>
                </a:solidFill>
              </a:rPr>
              <a:t>Die Förderung von Respekt durch Gruppendynamik</a:t>
            </a:r>
            <a:endParaRPr lang="de" sz="1800" b="0" dirty="0">
              <a:solidFill>
                <a:schemeClr val="bg1">
                  <a:lumMod val="50000"/>
                </a:schemeClr>
              </a:solidFill>
            </a:endParaRPr>
          </a:p>
        </p:txBody>
      </p:sp>
      <p:pic>
        <p:nvPicPr>
          <p:cNvPr id="105474" name="Picture 2" descr="Risultati immagini per respect campaign uefa"/>
          <p:cNvPicPr>
            <a:picLocks noChangeAspect="1" noChangeArrowheads="1"/>
          </p:cNvPicPr>
          <p:nvPr/>
        </p:nvPicPr>
        <p:blipFill>
          <a:blip r:embed="rId3" cstate="print"/>
          <a:srcRect/>
          <a:stretch>
            <a:fillRect/>
          </a:stretch>
        </p:blipFill>
        <p:spPr bwMode="auto">
          <a:xfrm>
            <a:off x="214282" y="1071552"/>
            <a:ext cx="1989951" cy="2928958"/>
          </a:xfrm>
          <a:prstGeom prst="rect">
            <a:avLst/>
          </a:prstGeom>
          <a:noFill/>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214282" y="1500180"/>
            <a:ext cx="8643998" cy="2071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solidFill>
                <a:schemeClr val="tx1"/>
              </a:solidFill>
            </a:endParaRPr>
          </a:p>
        </p:txBody>
      </p:sp>
      <p:sp>
        <p:nvSpPr>
          <p:cNvPr id="11" name="Titolo 1"/>
          <p:cNvSpPr>
            <a:spLocks noGrp="1"/>
          </p:cNvSpPr>
          <p:nvPr>
            <p:ph type="ctrTitle"/>
          </p:nvPr>
        </p:nvSpPr>
        <p:spPr>
          <a:xfrm>
            <a:off x="714348" y="142858"/>
            <a:ext cx="7772400" cy="357065"/>
          </a:xfrm>
        </p:spPr>
        <p:txBody>
          <a:bodyPr/>
          <a:lstStyle/>
          <a:p>
            <a:pPr algn="l" rtl="0"/>
            <a:r>
              <a:rPr lang="de" sz="1800" b="1" i="0" u="none" baseline="0">
                <a:solidFill>
                  <a:schemeClr val="bg1">
                    <a:lumMod val="50000"/>
                  </a:schemeClr>
                </a:solidFill>
              </a:rPr>
              <a:t>Abschnitt 5. </a:t>
            </a:r>
            <a:r>
              <a:rPr lang="de" sz="1800" b="0" i="0" u="none" baseline="0">
                <a:solidFill>
                  <a:schemeClr val="bg1">
                    <a:lumMod val="50000"/>
                  </a:schemeClr>
                </a:solidFill>
              </a:rPr>
              <a:t>Die Förderung von Respekt durch Gruppendynamik</a:t>
            </a:r>
            <a:endParaRPr lang="de" sz="1800" b="0" dirty="0">
              <a:solidFill>
                <a:schemeClr val="bg1">
                  <a:lumMod val="50000"/>
                </a:schemeClr>
              </a:solidFill>
            </a:endParaRPr>
          </a:p>
        </p:txBody>
      </p:sp>
      <p:pic>
        <p:nvPicPr>
          <p:cNvPr id="4097" name="Picture 1"/>
          <p:cNvPicPr>
            <a:picLocks noChangeAspect="1" noChangeArrowheads="1"/>
          </p:cNvPicPr>
          <p:nvPr/>
        </p:nvPicPr>
        <p:blipFill>
          <a:blip r:embed="rId3" cstate="print"/>
          <a:srcRect/>
          <a:stretch>
            <a:fillRect/>
          </a:stretch>
        </p:blipFill>
        <p:spPr bwMode="auto">
          <a:xfrm>
            <a:off x="5429256" y="1214428"/>
            <a:ext cx="2666993" cy="1977731"/>
          </a:xfrm>
          <a:prstGeom prst="rect">
            <a:avLst/>
          </a:prstGeom>
          <a:noFill/>
          <a:ln w="9525">
            <a:noFill/>
            <a:miter lim="800000"/>
            <a:headEnd/>
            <a:tailEnd/>
          </a:ln>
          <a:effectLst/>
        </p:spPr>
      </p:pic>
      <p:sp>
        <p:nvSpPr>
          <p:cNvPr id="10" name="CasellaDiTesto 9"/>
          <p:cNvSpPr txBox="1"/>
          <p:nvPr/>
        </p:nvSpPr>
        <p:spPr>
          <a:xfrm>
            <a:off x="357158" y="1000114"/>
            <a:ext cx="4714908" cy="1754326"/>
          </a:xfrm>
          <a:prstGeom prst="rect">
            <a:avLst/>
          </a:prstGeom>
          <a:noFill/>
        </p:spPr>
        <p:txBody>
          <a:bodyPr wrap="square" rtlCol="0">
            <a:spAutoFit/>
          </a:bodyPr>
          <a:lstStyle/>
          <a:p>
            <a:pPr algn="l" rtl="0"/>
            <a:r>
              <a:rPr lang="de" b="0" i="0" u="none" baseline="0">
                <a:solidFill>
                  <a:schemeClr val="tx1">
                    <a:lumMod val="50000"/>
                    <a:lumOff val="50000"/>
                  </a:schemeClr>
                </a:solidFill>
                <a:latin typeface="Open Sans"/>
              </a:rPr>
              <a:t>„</a:t>
            </a:r>
            <a:r>
              <a:rPr lang="de" b="1" i="0" u="none" baseline="0">
                <a:solidFill>
                  <a:schemeClr val="tx1">
                    <a:lumMod val="50000"/>
                    <a:lumOff val="50000"/>
                  </a:schemeClr>
                </a:solidFill>
                <a:latin typeface="Open Sans"/>
              </a:rPr>
              <a:t>Respekt</a:t>
            </a:r>
            <a:r>
              <a:rPr lang="de" b="0" i="0" u="none" baseline="0">
                <a:solidFill>
                  <a:schemeClr val="tx1">
                    <a:lumMod val="50000"/>
                    <a:lumOff val="50000"/>
                  </a:schemeClr>
                </a:solidFill>
                <a:latin typeface="Open Sans"/>
              </a:rPr>
              <a:t>“ sollte positive Haltungen befördern, und zwar gegenüber:</a:t>
            </a:r>
          </a:p>
          <a:p>
            <a:endParaRPr lang="de" dirty="0">
              <a:solidFill>
                <a:schemeClr val="tx1">
                  <a:lumMod val="50000"/>
                  <a:lumOff val="50000"/>
                </a:schemeClr>
              </a:solidFill>
              <a:latin typeface="Open Sans"/>
            </a:endParaRPr>
          </a:p>
          <a:p>
            <a:pPr algn="l" rtl="0">
              <a:buFont typeface="Arial" pitchFamily="34" charset="0"/>
              <a:buChar char="•"/>
            </a:pPr>
            <a:r>
              <a:rPr lang="de" b="0" i="0" u="none" baseline="0">
                <a:solidFill>
                  <a:schemeClr val="tx1">
                    <a:lumMod val="50000"/>
                    <a:lumOff val="50000"/>
                  </a:schemeClr>
                </a:solidFill>
                <a:latin typeface="Open Sans"/>
              </a:rPr>
              <a:t> Rassenunterschieden</a:t>
            </a:r>
            <a:endParaRPr lang="de" dirty="0">
              <a:solidFill>
                <a:schemeClr val="tx1">
                  <a:lumMod val="50000"/>
                  <a:lumOff val="50000"/>
                </a:schemeClr>
              </a:solidFill>
              <a:latin typeface="Open Sans"/>
            </a:endParaRPr>
          </a:p>
          <a:p>
            <a:pPr algn="l" rtl="0">
              <a:buFont typeface="Arial" pitchFamily="34" charset="0"/>
              <a:buChar char="•"/>
            </a:pPr>
            <a:r>
              <a:rPr lang="de" b="0" i="0" u="none" baseline="0">
                <a:solidFill>
                  <a:schemeClr val="tx1">
                    <a:lumMod val="50000"/>
                    <a:lumOff val="50000"/>
                  </a:schemeClr>
                </a:solidFill>
                <a:latin typeface="Open Sans"/>
              </a:rPr>
              <a:t> Körperlichen Behinderungen</a:t>
            </a:r>
            <a:endParaRPr lang="de" dirty="0">
              <a:solidFill>
                <a:schemeClr val="tx1">
                  <a:lumMod val="50000"/>
                  <a:lumOff val="50000"/>
                </a:schemeClr>
              </a:solidFill>
              <a:latin typeface="Open Sans"/>
            </a:endParaRPr>
          </a:p>
          <a:p>
            <a:pPr algn="l" rtl="0">
              <a:buFont typeface="Arial" pitchFamily="34" charset="0"/>
              <a:buChar char="•"/>
            </a:pPr>
            <a:r>
              <a:rPr lang="de" b="0" i="0" u="none" baseline="0">
                <a:solidFill>
                  <a:schemeClr val="tx1">
                    <a:lumMod val="50000"/>
                    <a:lumOff val="50000"/>
                  </a:schemeClr>
                </a:solidFill>
                <a:latin typeface="Open Sans"/>
              </a:rPr>
              <a:t> Geschlechterunterschieden    </a:t>
            </a:r>
            <a:endParaRPr lang="de" dirty="0">
              <a:solidFill>
                <a:schemeClr val="tx1">
                  <a:lumMod val="50000"/>
                  <a:lumOff val="50000"/>
                </a:schemeClr>
              </a:solidFill>
              <a:latin typeface="Open Sans"/>
            </a:endParaRPr>
          </a:p>
        </p:txBody>
      </p:sp>
      <p:pic>
        <p:nvPicPr>
          <p:cNvPr id="4099" name="Picture 3" descr="Risultati immagini per respect campaign uefa"/>
          <p:cNvPicPr>
            <a:picLocks noChangeAspect="1" noChangeArrowheads="1"/>
          </p:cNvPicPr>
          <p:nvPr/>
        </p:nvPicPr>
        <p:blipFill>
          <a:blip r:embed="rId4" cstate="print"/>
          <a:srcRect/>
          <a:stretch>
            <a:fillRect/>
          </a:stretch>
        </p:blipFill>
        <p:spPr bwMode="auto">
          <a:xfrm>
            <a:off x="3000364" y="2928940"/>
            <a:ext cx="1928826" cy="1149822"/>
          </a:xfrm>
          <a:prstGeom prst="rect">
            <a:avLst/>
          </a:prstGeom>
          <a:noFill/>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714348" y="214297"/>
            <a:ext cx="6400800" cy="357190"/>
          </a:xfrm>
        </p:spPr>
        <p:txBody>
          <a:bodyPr>
            <a:normAutofit lnSpcReduction="10000"/>
          </a:bodyPr>
          <a:lstStyle/>
          <a:p>
            <a:pPr algn="l" rtl="0"/>
            <a:r>
              <a:rPr lang="de" sz="1800" b="1" i="0" u="none" baseline="0">
                <a:solidFill>
                  <a:schemeClr val="bg1">
                    <a:lumMod val="50000"/>
                  </a:schemeClr>
                </a:solidFill>
              </a:rPr>
              <a:t>Abschnitt 1. </a:t>
            </a:r>
            <a:r>
              <a:rPr lang="de" sz="1800" b="0" i="0" u="none" baseline="0">
                <a:solidFill>
                  <a:schemeClr val="bg1">
                    <a:lumMod val="50000"/>
                  </a:schemeClr>
                </a:solidFill>
              </a:rPr>
              <a:t>Vorurteile und Kontakttheorie</a:t>
            </a:r>
            <a:endParaRPr lang="de" sz="180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CasellaDiTesto 8"/>
          <p:cNvSpPr txBox="1"/>
          <p:nvPr/>
        </p:nvSpPr>
        <p:spPr>
          <a:xfrm>
            <a:off x="214282" y="785800"/>
            <a:ext cx="8715436" cy="4031873"/>
          </a:xfrm>
          <a:prstGeom prst="rect">
            <a:avLst/>
          </a:prstGeom>
          <a:noFill/>
        </p:spPr>
        <p:txBody>
          <a:bodyPr wrap="square" rtlCol="0">
            <a:spAutoFit/>
          </a:bodyPr>
          <a:lstStyle/>
          <a:p>
            <a:pPr algn="ctr" rtl="0"/>
            <a:r>
              <a:rPr lang="de" b="1" i="0" u="none" baseline="0" dirty="0">
                <a:solidFill>
                  <a:schemeClr val="bg1">
                    <a:lumMod val="50000"/>
                  </a:schemeClr>
                </a:solidFill>
                <a:latin typeface="Open Sans"/>
              </a:rPr>
              <a:t>Haupttheorien zu Vorurteilen</a:t>
            </a:r>
            <a:endParaRPr lang="de" b="1" dirty="0">
              <a:solidFill>
                <a:schemeClr val="bg1">
                  <a:lumMod val="50000"/>
                </a:schemeClr>
              </a:solidFill>
              <a:latin typeface="Open Sans"/>
            </a:endParaRPr>
          </a:p>
          <a:p>
            <a:pPr algn="ctr" rtl="0"/>
            <a:endParaRPr lang="de" b="1" dirty="0">
              <a:solidFill>
                <a:schemeClr val="bg1">
                  <a:lumMod val="50000"/>
                </a:schemeClr>
              </a:solidFill>
              <a:latin typeface="Open Sans"/>
            </a:endParaRPr>
          </a:p>
          <a:p>
            <a:pPr marL="342900" indent="-342900" algn="just" rtl="0">
              <a:buAutoNum type="arabicPeriod"/>
            </a:pPr>
            <a:r>
              <a:rPr lang="de" b="1" i="0" u="none" baseline="0" dirty="0">
                <a:solidFill>
                  <a:schemeClr val="bg1">
                    <a:lumMod val="50000"/>
                  </a:schemeClr>
                </a:solidFill>
                <a:latin typeface="Open Sans"/>
              </a:rPr>
              <a:t>Vorurteil als Charaktereigenschaft</a:t>
            </a:r>
            <a:r>
              <a:rPr lang="de" b="0" i="0" u="none" baseline="0" dirty="0">
                <a:solidFill>
                  <a:schemeClr val="bg1">
                    <a:lumMod val="50000"/>
                  </a:schemeClr>
                </a:solidFill>
                <a:latin typeface="Open Sans"/>
              </a:rPr>
              <a:t>			</a:t>
            </a:r>
          </a:p>
          <a:p>
            <a:pPr marL="342900" indent="-342900" algn="just" rtl="0"/>
            <a:endParaRPr lang="de" b="1" dirty="0">
              <a:solidFill>
                <a:schemeClr val="bg1">
                  <a:lumMod val="50000"/>
                </a:schemeClr>
              </a:solidFill>
              <a:latin typeface="Open Sans"/>
            </a:endParaRPr>
          </a:p>
          <a:p>
            <a:pPr marL="342900" indent="-342900" algn="just" rtl="0"/>
            <a:r>
              <a:rPr lang="de" sz="1600" b="1" i="0" u="none" baseline="0" dirty="0">
                <a:solidFill>
                  <a:schemeClr val="bg1">
                    <a:lumMod val="50000"/>
                  </a:schemeClr>
                </a:solidFill>
                <a:latin typeface="Open Sans"/>
              </a:rPr>
              <a:t>Adorno (1950) – Autoritäre Persönlichkeitstheorie:</a:t>
            </a:r>
          </a:p>
          <a:p>
            <a:pPr marL="342900" indent="-342900" algn="just" rtl="0"/>
            <a:r>
              <a:rPr lang="de" sz="1600" b="0" i="0" u="none" baseline="0" dirty="0">
                <a:solidFill>
                  <a:schemeClr val="bg1">
                    <a:lumMod val="50000"/>
                  </a:schemeClr>
                </a:solidFill>
                <a:latin typeface="Open Sans"/>
              </a:rPr>
              <a:t>	Vorurteile hängen mit besonderen kindlichen Erfahrungen zusammen. </a:t>
            </a:r>
          </a:p>
          <a:p>
            <a:pPr marL="342900" indent="-342900" algn="just" rtl="0"/>
            <a:r>
              <a:rPr lang="de" sz="1600" b="0" i="0" u="none" baseline="0" dirty="0">
                <a:solidFill>
                  <a:schemeClr val="bg1">
                    <a:lumMod val="50000"/>
                  </a:schemeClr>
                </a:solidFill>
                <a:latin typeface="Open Sans"/>
              </a:rPr>
              <a:t>	Diese sind geprägt von</a:t>
            </a:r>
            <a:r>
              <a:rPr lang="de" sz="1600" b="0" i="0" u="none" dirty="0">
                <a:solidFill>
                  <a:schemeClr val="bg1">
                    <a:lumMod val="50000"/>
                  </a:schemeClr>
                </a:solidFill>
                <a:latin typeface="Open Sans"/>
              </a:rPr>
              <a:t> </a:t>
            </a:r>
            <a:r>
              <a:rPr lang="de" sz="1600" b="0" i="0" u="none" baseline="0" dirty="0">
                <a:solidFill>
                  <a:schemeClr val="bg1">
                    <a:lumMod val="50000"/>
                  </a:schemeClr>
                </a:solidFill>
                <a:latin typeface="Open Sans"/>
              </a:rPr>
              <a:t>einer</a:t>
            </a:r>
            <a:r>
              <a:rPr lang="de" sz="1600" b="0" i="0" u="none" dirty="0">
                <a:solidFill>
                  <a:schemeClr val="bg1">
                    <a:lumMod val="50000"/>
                  </a:schemeClr>
                </a:solidFill>
                <a:latin typeface="Open Sans"/>
              </a:rPr>
              <a:t> </a:t>
            </a:r>
            <a:r>
              <a:rPr lang="de" sz="1600" b="0" i="0" u="none" baseline="0" dirty="0">
                <a:solidFill>
                  <a:schemeClr val="bg1">
                    <a:lumMod val="50000"/>
                  </a:schemeClr>
                </a:solidFill>
                <a:latin typeface="Open Sans"/>
              </a:rPr>
              <a:t>rigiden Disposition oder von dem psychologischen Funktionieren des Einzelnen. Adorno</a:t>
            </a:r>
            <a:r>
              <a:rPr lang="de" sz="1600" b="0" i="0" u="none" dirty="0">
                <a:solidFill>
                  <a:schemeClr val="bg1">
                    <a:lumMod val="50000"/>
                  </a:schemeClr>
                </a:solidFill>
                <a:latin typeface="Open Sans"/>
              </a:rPr>
              <a:t> </a:t>
            </a:r>
            <a:r>
              <a:rPr lang="de" sz="1600" b="0" i="0" u="none" baseline="0" dirty="0">
                <a:solidFill>
                  <a:schemeClr val="bg1">
                    <a:lumMod val="50000"/>
                  </a:schemeClr>
                </a:solidFill>
                <a:latin typeface="Open Sans"/>
              </a:rPr>
              <a:t>sagt</a:t>
            </a:r>
            <a:r>
              <a:rPr lang="de" sz="1600" dirty="0">
                <a:solidFill>
                  <a:schemeClr val="bg1">
                    <a:lumMod val="50000"/>
                  </a:schemeClr>
                </a:solidFill>
                <a:latin typeface="Open Sans"/>
              </a:rPr>
              <a:t>:</a:t>
            </a:r>
            <a:r>
              <a:rPr lang="de" sz="1600" b="0" i="0" u="none" baseline="0" dirty="0">
                <a:solidFill>
                  <a:schemeClr val="bg1">
                    <a:lumMod val="50000"/>
                  </a:schemeClr>
                </a:solidFill>
                <a:latin typeface="Open Sans"/>
              </a:rPr>
              <a:t> wenn jemand eine Erziehung bekommen hat, die auf ständiger Repression und rigiden</a:t>
            </a:r>
            <a:r>
              <a:rPr lang="de" sz="1600" b="0" i="0" u="none" dirty="0">
                <a:solidFill>
                  <a:schemeClr val="bg1">
                    <a:lumMod val="50000"/>
                  </a:schemeClr>
                </a:solidFill>
                <a:latin typeface="Open Sans"/>
              </a:rPr>
              <a:t> </a:t>
            </a:r>
            <a:r>
              <a:rPr lang="de" sz="1600" b="0" i="0" u="none" baseline="0" dirty="0">
                <a:solidFill>
                  <a:schemeClr val="bg1">
                    <a:lumMod val="50000"/>
                  </a:schemeClr>
                </a:solidFill>
                <a:latin typeface="Open Sans"/>
              </a:rPr>
              <a:t>korrektiven Maßnahmen durch die Eltern basierte, dann wächst die Person mit einem</a:t>
            </a:r>
            <a:r>
              <a:rPr lang="de" sz="1600" b="0" i="0" u="none" dirty="0">
                <a:solidFill>
                  <a:schemeClr val="bg1">
                    <a:lumMod val="50000"/>
                  </a:schemeClr>
                </a:solidFill>
                <a:latin typeface="Open Sans"/>
              </a:rPr>
              <a:t> </a:t>
            </a:r>
            <a:r>
              <a:rPr lang="de" sz="1600" b="0" i="0" u="none" baseline="0" dirty="0">
                <a:solidFill>
                  <a:schemeClr val="bg1">
                    <a:lumMod val="50000"/>
                  </a:schemeClr>
                </a:solidFill>
                <a:latin typeface="Open Sans"/>
              </a:rPr>
              <a:t>hypersimplifizierten kognitiven Funktionsstil und einer hohen Sensibilität für rassistische Ideen</a:t>
            </a:r>
            <a:r>
              <a:rPr lang="de" sz="1600" b="0" i="0" u="none" dirty="0">
                <a:solidFill>
                  <a:schemeClr val="bg1">
                    <a:lumMod val="50000"/>
                  </a:schemeClr>
                </a:solidFill>
                <a:latin typeface="Open Sans"/>
              </a:rPr>
              <a:t> </a:t>
            </a:r>
            <a:r>
              <a:rPr lang="de" sz="1600" b="0" i="0" u="none" baseline="0" dirty="0">
                <a:solidFill>
                  <a:schemeClr val="bg1">
                    <a:lumMod val="50000"/>
                  </a:schemeClr>
                </a:solidFill>
                <a:latin typeface="Open Sans"/>
              </a:rPr>
              <a:t>und diskriminierendes Verhalten auf. </a:t>
            </a:r>
          </a:p>
          <a:p>
            <a:pPr marL="342900" indent="-342900" algn="just" rtl="0"/>
            <a:r>
              <a:rPr lang="de" b="0" i="0" u="none" baseline="0" dirty="0">
                <a:solidFill>
                  <a:schemeClr val="bg1">
                    <a:lumMod val="50000"/>
                  </a:schemeClr>
                </a:solidFill>
              </a:rPr>
              <a:t> </a:t>
            </a:r>
          </a:p>
          <a:p>
            <a:pPr marL="342900" indent="-342900" algn="just" rtl="0"/>
            <a:endParaRPr lang="de" b="1" dirty="0"/>
          </a:p>
          <a:p>
            <a:pPr marL="342900" indent="-342900" algn="just" rtl="0"/>
            <a:endParaRPr lang="de" b="1" dirty="0"/>
          </a:p>
          <a:p>
            <a:pPr algn="ctr" rtl="0"/>
            <a:endParaRPr lang="de" b="1" dirty="0"/>
          </a:p>
        </p:txBody>
      </p:sp>
      <p:pic>
        <p:nvPicPr>
          <p:cNvPr id="2050" name="Picture 2"/>
          <p:cNvPicPr>
            <a:picLocks noChangeAspect="1" noChangeArrowheads="1"/>
          </p:cNvPicPr>
          <p:nvPr/>
        </p:nvPicPr>
        <p:blipFill>
          <a:blip r:embed="rId3"/>
          <a:srcRect/>
          <a:stretch>
            <a:fillRect/>
          </a:stretch>
        </p:blipFill>
        <p:spPr bwMode="auto">
          <a:xfrm>
            <a:off x="7072330" y="714362"/>
            <a:ext cx="1170284" cy="1214446"/>
          </a:xfrm>
          <a:prstGeom prst="rect">
            <a:avLst/>
          </a:prstGeom>
          <a:noFill/>
          <a:ln w="9525">
            <a:noFill/>
            <a:miter lim="800000"/>
            <a:headEnd/>
            <a:tailEnd/>
          </a:ln>
          <a:effectLst/>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1547664" y="555526"/>
            <a:ext cx="6400800" cy="609399"/>
          </a:xfrm>
        </p:spPr>
        <p:txBody>
          <a:bodyPr/>
          <a:lstStyle/>
          <a:p>
            <a:pPr rtl="0"/>
            <a:r>
              <a:rPr lang="de" b="1" i="0" u="none" baseline="0"/>
              <a:t>Wissensabschnitt / Studienaufgaben</a:t>
            </a:r>
            <a:endParaRPr lang="de"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5" name="Subtitle 3">
            <a:extLst>
              <a:ext uri="{FF2B5EF4-FFF2-40B4-BE49-F238E27FC236}">
                <a16:creationId xmlns="" xmlns:a16="http://schemas.microsoft.com/office/drawing/2014/main" id="{2AB5D1A3-B1E7-4421-B55E-5DBB46C18533}"/>
              </a:ext>
            </a:extLst>
          </p:cNvPr>
          <p:cNvSpPr txBox="1">
            <a:spLocks/>
          </p:cNvSpPr>
          <p:nvPr/>
        </p:nvSpPr>
        <p:spPr>
          <a:xfrm>
            <a:off x="378966" y="1635646"/>
            <a:ext cx="8479314" cy="17219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rtl="0">
              <a:buFont typeface="Arial" pitchFamily="34" charset="0"/>
              <a:buChar char="•"/>
            </a:pPr>
            <a:r>
              <a:rPr lang="de" b="0" i="0" u="none" baseline="0"/>
              <a:t>Was ist der Zugang der Positiven Jugendentwicklung?</a:t>
            </a:r>
          </a:p>
          <a:p>
            <a:pPr marL="457200" indent="-457200" algn="l" rtl="0">
              <a:buFont typeface="Arial" pitchFamily="34" charset="0"/>
              <a:buChar char="•"/>
            </a:pPr>
            <a:r>
              <a:rPr lang="de" b="0" i="0" u="none" baseline="0"/>
              <a:t>Wie kann dieser Zugang zur Förderung von Respekt unter Kindern eingesetzt werden? </a:t>
            </a:r>
            <a:endParaRPr lang="de" dirty="0"/>
          </a:p>
        </p:txBody>
      </p:sp>
      <p:pic>
        <p:nvPicPr>
          <p:cNvPr id="8" name="Picture 2" descr="Risultati immagini per question mark"/>
          <p:cNvPicPr>
            <a:picLocks noChangeAspect="1" noChangeArrowheads="1"/>
          </p:cNvPicPr>
          <p:nvPr/>
        </p:nvPicPr>
        <p:blipFill>
          <a:blip r:embed="rId3" cstate="print"/>
          <a:srcRect/>
          <a:stretch>
            <a:fillRect/>
          </a:stretch>
        </p:blipFill>
        <p:spPr bwMode="auto">
          <a:xfrm>
            <a:off x="7500958" y="428610"/>
            <a:ext cx="928694" cy="523208"/>
          </a:xfrm>
          <a:prstGeom prst="rect">
            <a:avLst/>
          </a:prstGeom>
          <a:noFill/>
        </p:spPr>
      </p:pic>
    </p:spTree>
    <p:extLst>
      <p:ext uri="{BB962C8B-B14F-4D97-AF65-F5344CB8AC3E}">
        <p14:creationId xmlns:p14="http://schemas.microsoft.com/office/powerpoint/2010/main" val="20784353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3654592" y="371787"/>
            <a:ext cx="1906823" cy="545351"/>
          </a:xfrm>
        </p:spPr>
        <p:txBody>
          <a:bodyPr>
            <a:normAutofit fontScale="70000" lnSpcReduction="20000"/>
          </a:bodyPr>
          <a:lstStyle/>
          <a:p>
            <a:pPr rtl="0"/>
            <a:r>
              <a:rPr lang="de" b="1" i="0" u="none" baseline="0" dirty="0"/>
              <a:t>Literatur-verzeichnis</a:t>
            </a:r>
            <a:endParaRPr lang="de" b="1"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1203598"/>
            <a:ext cx="8104414" cy="308266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rtl="0">
              <a:buFont typeface="Arial" pitchFamily="34" charset="0"/>
              <a:buChar char="•"/>
            </a:pPr>
            <a:r>
              <a:rPr lang="de" b="0" i="0" u="none" baseline="0" dirty="0"/>
              <a:t>  </a:t>
            </a:r>
            <a:r>
              <a:rPr lang="de" sz="2200" b="0" i="0" u="none" baseline="0" dirty="0"/>
              <a:t>Adorno, T. W., Frenkel-Brunswik, E., Levinson, D. J., &amp; Sanford, R. N. (1950). The authoritarian personality.</a:t>
            </a:r>
          </a:p>
          <a:p>
            <a:pPr algn="just" rtl="0">
              <a:buFont typeface="Arial" pitchFamily="34" charset="0"/>
              <a:buChar char="•"/>
            </a:pPr>
            <a:r>
              <a:rPr lang="de" sz="2200" b="0" i="0" u="none" baseline="0" dirty="0"/>
              <a:t> Allport, G. W., Clark, K., &amp; Pettigrew, T. (1954). The nature of prejudice.</a:t>
            </a:r>
            <a:endParaRPr lang="de" sz="2200" dirty="0"/>
          </a:p>
          <a:p>
            <a:pPr algn="just" rtl="0">
              <a:buFont typeface="Arial" pitchFamily="34" charset="0"/>
              <a:buChar char="•"/>
            </a:pPr>
            <a:r>
              <a:rPr lang="de" sz="2200" b="0" i="0" u="none" baseline="0" dirty="0"/>
              <a:t> Crandall, C. S., &amp; Eshleman, A. (2003). A justification-suppression model of the expression and experience of prejudice. </a:t>
            </a:r>
            <a:r>
              <a:rPr lang="de" sz="2200" b="0" i="1" u="none" baseline="0" dirty="0"/>
              <a:t>Psychological bulletin</a:t>
            </a:r>
            <a:r>
              <a:rPr lang="de" sz="2200" b="0" i="0" u="none" baseline="0" dirty="0"/>
              <a:t>, </a:t>
            </a:r>
            <a:r>
              <a:rPr lang="de" sz="2200" b="0" i="1" u="none" baseline="0" dirty="0"/>
              <a:t>129</a:t>
            </a:r>
            <a:r>
              <a:rPr lang="de" sz="2200" b="0" i="0" u="none" baseline="0" dirty="0"/>
              <a:t>(3), 414.</a:t>
            </a:r>
          </a:p>
          <a:p>
            <a:pPr algn="just" rtl="0">
              <a:buFont typeface="Arial" pitchFamily="34" charset="0"/>
              <a:buChar char="•"/>
            </a:pPr>
            <a:r>
              <a:rPr lang="de" sz="2200" b="0" i="0" u="none" baseline="0" dirty="0"/>
              <a:t> Rokeach, M. (1960). The open and closed mind.</a:t>
            </a:r>
          </a:p>
          <a:p>
            <a:pPr algn="just" rtl="0">
              <a:buFont typeface="Arial" pitchFamily="34" charset="0"/>
              <a:buChar char="•"/>
            </a:pPr>
            <a:r>
              <a:rPr lang="de" sz="2200" b="0" i="0" u="none" baseline="0" dirty="0"/>
              <a:t> Tajfel, H., &amp; Turner, J. (1986). JC (1986). The social identity theory of intergroup behavior. </a:t>
            </a:r>
            <a:r>
              <a:rPr lang="de" sz="2200" b="0" i="1" u="none" baseline="0" dirty="0"/>
              <a:t>Psychology of intergroup relations</a:t>
            </a:r>
            <a:r>
              <a:rPr lang="de" sz="2200" b="0" i="0" u="none" baseline="0" dirty="0"/>
              <a:t>, 7-24.</a:t>
            </a:r>
            <a:endParaRPr lang="de" sz="2200"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3654592" y="371787"/>
            <a:ext cx="1906823" cy="545351"/>
          </a:xfrm>
        </p:spPr>
        <p:txBody>
          <a:bodyPr>
            <a:normAutofit fontScale="70000" lnSpcReduction="20000"/>
          </a:bodyPr>
          <a:lstStyle/>
          <a:p>
            <a:pPr rtl="0"/>
            <a:r>
              <a:rPr lang="de" b="1" i="0" u="none" baseline="0" dirty="0"/>
              <a:t>Literatur-verzeichnis</a:t>
            </a:r>
            <a:endParaRPr lang="de" b="1"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2844" y="785800"/>
            <a:ext cx="8786842" cy="3500462"/>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r>
              <a:rPr lang="de" sz="2900" b="0" i="0" u="none" baseline="0"/>
              <a:t>- Robbers Cave Experiment: </a:t>
            </a:r>
            <a:r>
              <a:rPr lang="de" sz="2900" b="0" i="0" u="none" baseline="0">
                <a:hlinkClick r:id="rId3"/>
              </a:rPr>
              <a:t>https://www.youtube.com/watch?v=8PRuxMprSDQ</a:t>
            </a:r>
            <a:endParaRPr lang="de" sz="2900" dirty="0"/>
          </a:p>
          <a:p>
            <a:pPr algn="l" rtl="0">
              <a:buFontTx/>
              <a:buChar char="-"/>
            </a:pPr>
            <a:r>
              <a:rPr lang="de" sz="2900" b="0" i="0" u="none" baseline="0"/>
              <a:t>University of Oklahoma. Institute of Group Relations, &amp; Sherif, M. (1961). </a:t>
            </a:r>
            <a:r>
              <a:rPr lang="de" sz="2900" b="0" i="1" u="none" baseline="0"/>
              <a:t>Intergroup conflict and cooperation: The Robbers Cave experiment</a:t>
            </a:r>
            <a:r>
              <a:rPr lang="de" sz="2900" b="0" i="0" u="none" baseline="0"/>
              <a:t> (Vol. 10, S. 150-198). Norman, OK: University Book Exchange.</a:t>
            </a:r>
          </a:p>
          <a:p>
            <a:pPr algn="l" rtl="0">
              <a:buFontTx/>
              <a:buChar char="-"/>
            </a:pPr>
            <a:r>
              <a:rPr lang="de" sz="2900" b="0" i="0" u="none" baseline="0"/>
              <a:t>Bourgase B. Conflict within Teams. Coach Brock Bourgase.</a:t>
            </a:r>
          </a:p>
          <a:p>
            <a:pPr algn="just" rtl="0"/>
            <a:r>
              <a:rPr lang="de" sz="2900" b="0" i="0" u="none" baseline="0"/>
              <a:t>-Dan. (2017). </a:t>
            </a:r>
            <a:r>
              <a:rPr lang="de" sz="2900" b="0" i="0" u="none" baseline="0">
                <a:hlinkClick r:id="rId4"/>
              </a:rPr>
              <a:t>Playing Peacekeeper: Tips for Resolving Conflict Between Players</a:t>
            </a:r>
            <a:r>
              <a:rPr lang="de" sz="2900" b="0" i="0" u="none" baseline="0"/>
              <a:t>. Steellocker Sports.</a:t>
            </a:r>
          </a:p>
          <a:p>
            <a:pPr algn="just" rtl="0"/>
            <a:r>
              <a:rPr lang="de" sz="2900" b="0" i="0" u="none" baseline="0"/>
              <a:t>-Hedstrom R. </a:t>
            </a:r>
            <a:r>
              <a:rPr lang="de" sz="2900" b="0" i="0" u="none" baseline="0">
                <a:hlinkClick r:id="rId5"/>
              </a:rPr>
              <a:t>Coaching Through Conflict: Effective Communication Strategies</a:t>
            </a:r>
            <a:r>
              <a:rPr lang="de" sz="2900" b="0" i="0" u="none" baseline="0"/>
              <a:t>. Association for Applied Sport Psychology.</a:t>
            </a:r>
          </a:p>
          <a:p>
            <a:pPr algn="just" rtl="0"/>
            <a:r>
              <a:rPr lang="de" sz="2900" b="0" i="0" u="none" baseline="0"/>
              <a:t>- Meredith J. (2016). </a:t>
            </a:r>
            <a:r>
              <a:rPr lang="de" sz="2900" b="0" i="0" u="none" baseline="0">
                <a:hlinkClick r:id="rId6"/>
              </a:rPr>
              <a:t>Teach Your Young Athletes how to Fight</a:t>
            </a:r>
            <a:r>
              <a:rPr lang="de" sz="2900" b="0" i="0" u="none" baseline="0"/>
              <a:t>. USA Football.</a:t>
            </a:r>
          </a:p>
          <a:p>
            <a:pPr algn="just" rtl="0"/>
            <a:r>
              <a:rPr lang="de" sz="2900" b="0" i="0" u="none" baseline="0"/>
              <a:t>- Snider J. (2016). </a:t>
            </a:r>
            <a:r>
              <a:rPr lang="de" sz="2900" b="0" i="0" u="none" baseline="0">
                <a:hlinkClick r:id="rId7"/>
              </a:rPr>
              <a:t>What to do when you don’t get along with a teammate</a:t>
            </a:r>
            <a:r>
              <a:rPr lang="de" sz="2900" b="0" i="0" u="none" baseline="0"/>
              <a:t>. Future Stars Summer Camps.</a:t>
            </a:r>
          </a:p>
          <a:p>
            <a:pPr algn="l" rtl="0">
              <a:buFontTx/>
              <a:buChar char="-"/>
            </a:pPr>
            <a:endParaRPr lang="de"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3654592" y="371787"/>
            <a:ext cx="1906823" cy="545351"/>
          </a:xfrm>
        </p:spPr>
        <p:txBody>
          <a:bodyPr>
            <a:normAutofit fontScale="70000" lnSpcReduction="20000"/>
          </a:bodyPr>
          <a:lstStyle/>
          <a:p>
            <a:pPr rtl="0"/>
            <a:r>
              <a:rPr lang="de" b="1" i="0" u="none" baseline="0" dirty="0"/>
              <a:t>Literatur-verzeichnis</a:t>
            </a:r>
            <a:endParaRPr lang="de" b="1"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1203598"/>
            <a:ext cx="8032976" cy="229684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buFont typeface="Arial" pitchFamily="34" charset="0"/>
              <a:buChar char="•"/>
            </a:pPr>
            <a:r>
              <a:rPr lang="de" b="0" i="0" u="none" baseline="0"/>
              <a:t> Richter, L. M., Mathews, S., Kagura, J., &amp; Nonterah, E. (2018). A longitudinal perspective on violence in the lives of South African children from the Birth to Twenty Plus cohort study in Johannesburg-Soweto. </a:t>
            </a:r>
            <a:r>
              <a:rPr lang="de" b="0" i="1" u="none" baseline="0"/>
              <a:t>South African Medical Journal</a:t>
            </a:r>
            <a:r>
              <a:rPr lang="de" b="0" i="0" u="none" baseline="0"/>
              <a:t>, </a:t>
            </a:r>
            <a:r>
              <a:rPr lang="de" b="0" i="1" u="none" baseline="0"/>
              <a:t>108</a:t>
            </a:r>
            <a:r>
              <a:rPr lang="de" b="0" i="0" u="none" baseline="0"/>
              <a:t>(3), 181-186.</a:t>
            </a:r>
          </a:p>
          <a:p>
            <a:pPr algn="l" rtl="0">
              <a:buFontTx/>
              <a:buChar char="-"/>
            </a:pPr>
            <a:endParaRPr lang="de"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3654592" y="371787"/>
            <a:ext cx="1906823" cy="545351"/>
          </a:xfrm>
        </p:spPr>
        <p:txBody>
          <a:bodyPr>
            <a:normAutofit fontScale="70000" lnSpcReduction="20000"/>
          </a:bodyPr>
          <a:lstStyle/>
          <a:p>
            <a:pPr rtl="0"/>
            <a:r>
              <a:rPr lang="de" b="1" i="0" u="none" baseline="0" dirty="0"/>
              <a:t>Literatur-verzeichnis</a:t>
            </a:r>
            <a:endParaRPr lang="de" b="1"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39552" y="1203598"/>
            <a:ext cx="8247290" cy="215397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rtl="0">
              <a:buFont typeface="Arial" pitchFamily="34" charset="0"/>
              <a:buChar char="•"/>
            </a:pPr>
            <a:r>
              <a:rPr lang="de" sz="1800" b="0" i="0" u="none" baseline="0"/>
              <a:t> Lerner, R.M., &amp; Lerner, J.V. (2006). Toward a new vision and vocabulary about adolescence: Theoretical, empirical, and applied bases of a “Positive Youth Development” perspective. In L. Balter &amp; C.S. Tamis-LeMonda (Eds.), </a:t>
            </a:r>
            <a:r>
              <a:rPr lang="de" sz="1800" b="0" i="1" u="none" baseline="0"/>
              <a:t>Child psychology: A handbook of contemporary issues</a:t>
            </a:r>
            <a:r>
              <a:rPr lang="de" sz="1800" b="0" i="0" u="none" baseline="0"/>
              <a:t> (S. 445–469). New York: Psychology Press</a:t>
            </a:r>
            <a:endParaRPr lang="de" sz="1800" dirty="0"/>
          </a:p>
          <a:p>
            <a:pPr algn="l" rtl="0">
              <a:buFont typeface="Arial" pitchFamily="34" charset="0"/>
              <a:buChar char="•"/>
            </a:pPr>
            <a:r>
              <a:rPr lang="de" sz="1800" b="0" i="0" u="none" baseline="0"/>
              <a:t> Weiss, M. R. (2011). Teach the children well: A holistic approach to developing psychosocial and behavioral competencies through physical education. </a:t>
            </a:r>
            <a:r>
              <a:rPr lang="de" sz="1800" b="0" i="1" u="none" baseline="0"/>
              <a:t>Quest</a:t>
            </a:r>
            <a:r>
              <a:rPr lang="de" sz="1800" b="0" i="0" u="none" baseline="0"/>
              <a:t>, </a:t>
            </a:r>
            <a:r>
              <a:rPr lang="de" sz="1800" b="0" i="1" u="none" baseline="0"/>
              <a:t>63</a:t>
            </a:r>
            <a:r>
              <a:rPr lang="de" sz="1800" b="0" i="0" u="none" baseline="0"/>
              <a:t>(1), 55-65.</a:t>
            </a:r>
            <a:endParaRPr lang="de" sz="1800"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571472" y="2000246"/>
            <a:ext cx="8247290" cy="215397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a:p>
            <a:pPr rtl="0"/>
            <a:r>
              <a:rPr lang="de" sz="1800" b="0" i="0" u="none" baseline="0" dirty="0"/>
              <a:t>Das Thema</a:t>
            </a:r>
            <a:r>
              <a:rPr lang="de" sz="1800" b="0" i="0" u="none" dirty="0"/>
              <a:t> wurde bearbeitet von</a:t>
            </a:r>
            <a:endParaRPr lang="de" sz="1800" b="0" i="0" u="none" baseline="0" dirty="0"/>
          </a:p>
          <a:p>
            <a:pPr rtl="0"/>
            <a:r>
              <a:rPr lang="de" sz="1800" b="0" i="0" u="none" baseline="0" dirty="0"/>
              <a:t> </a:t>
            </a:r>
            <a:r>
              <a:rPr lang="de" sz="1800" b="1" i="0" u="none" baseline="0" dirty="0"/>
              <a:t>Ambra Gentile, Antonino Bianco, Antonio Palma, Stefano Boca</a:t>
            </a:r>
          </a:p>
          <a:p>
            <a:pPr rtl="0"/>
            <a:r>
              <a:rPr lang="de" sz="1800" b="1" i="0" u="none" baseline="0" dirty="0"/>
              <a:t>UNIPA</a:t>
            </a:r>
            <a:endParaRPr lang="de" sz="1800" b="1"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grpSp>
        <p:nvGrpSpPr>
          <p:cNvPr id="2"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asellaDiTesto 13"/>
          <p:cNvSpPr txBox="1"/>
          <p:nvPr/>
        </p:nvSpPr>
        <p:spPr>
          <a:xfrm>
            <a:off x="1000100" y="214296"/>
            <a:ext cx="7286676" cy="369332"/>
          </a:xfrm>
          <a:prstGeom prst="rect">
            <a:avLst/>
          </a:prstGeom>
          <a:noFill/>
        </p:spPr>
        <p:txBody>
          <a:bodyPr wrap="square" rtlCol="0">
            <a:spAutoFit/>
          </a:bodyPr>
          <a:lstStyle/>
          <a:p>
            <a:pPr algn="ctr" rtl="0"/>
            <a:r>
              <a:rPr lang="de" b="1" i="0" u="none" baseline="0">
                <a:solidFill>
                  <a:schemeClr val="tx1">
                    <a:lumMod val="50000"/>
                    <a:lumOff val="50000"/>
                  </a:schemeClr>
                </a:solidFill>
                <a:latin typeface="Open Sans"/>
              </a:rPr>
              <a:t>Ende von Abschnitt 5</a:t>
            </a:r>
            <a:endParaRPr lang="de" b="1" dirty="0">
              <a:solidFill>
                <a:schemeClr val="tx1">
                  <a:lumMod val="50000"/>
                  <a:lumOff val="50000"/>
                </a:schemeClr>
              </a:solidFill>
              <a:latin typeface="Open Sans"/>
            </a:endParaRPr>
          </a:p>
        </p:txBody>
      </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grpSp>
        <p:nvGrpSpPr>
          <p:cNvPr id="3"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 xmlns:a16="http://schemas.microsoft.com/office/drawing/2014/main" id="{2AB5D1A3-B1E7-4421-B55E-5DBB46C18533}"/>
              </a:ext>
            </a:extLst>
          </p:cNvPr>
          <p:cNvSpPr>
            <a:spLocks noGrp="1"/>
          </p:cNvSpPr>
          <p:nvPr>
            <p:ph type="subTitle" idx="1"/>
          </p:nvPr>
        </p:nvSpPr>
        <p:spPr>
          <a:xfrm>
            <a:off x="714348" y="142858"/>
            <a:ext cx="6400800" cy="395085"/>
          </a:xfrm>
        </p:spPr>
        <p:txBody>
          <a:bodyPr>
            <a:normAutofit/>
          </a:bodyPr>
          <a:lstStyle/>
          <a:p>
            <a:pPr algn="l" rtl="0"/>
            <a:r>
              <a:rPr lang="de" sz="1800" b="1" i="0" u="none" baseline="0">
                <a:solidFill>
                  <a:schemeClr val="bg1">
                    <a:lumMod val="50000"/>
                  </a:schemeClr>
                </a:solidFill>
              </a:rPr>
              <a:t>Abschnitt 1. </a:t>
            </a:r>
            <a:r>
              <a:rPr lang="de" sz="1800" b="0" i="0" u="none" baseline="0">
                <a:solidFill>
                  <a:schemeClr val="bg1">
                    <a:lumMod val="50000"/>
                  </a:schemeClr>
                </a:solidFill>
              </a:rPr>
              <a:t>Vorurteile und Kontakttheorie</a:t>
            </a:r>
            <a:endParaRPr lang="de" sz="1800" dirty="0"/>
          </a:p>
        </p:txBody>
      </p:sp>
      <p:pic>
        <p:nvPicPr>
          <p:cNvPr id="6" name="Picture 4" descr="C:\Users\Alex\Desktop\Loghi progetto\Erasmus+\eu_flag_co_funded_vect_pos_[cmyk]_right-[Convertito].png">
            <a:extLst>
              <a:ext uri="{FF2B5EF4-FFF2-40B4-BE49-F238E27FC236}">
                <a16:creationId xmlns=""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pPr algn="l" rtl="0"/>
            <a:r>
              <a:rPr lang="de" sz="1000" b="0" i="0" u="none" baseline="0">
                <a:solidFill>
                  <a:schemeClr val="bg1">
                    <a:lumMod val="50000"/>
                  </a:schemeClr>
                </a:solidFill>
                <a:latin typeface="Arial Narrow" pitchFamily="34" charset="0"/>
              </a:rPr>
              <a:t>Die Unterstützung für die Erstellung dieser Publikation durch die Europäische Kommission impliziert nicht ihre Billigung der Inhalte, welche lediglich die Ansichten ihrer Autoren widerspiegeln. Die Kommission kann für die Verwendung der darin enthaltenen Informationen keine Haftung übernehmen.</a:t>
            </a:r>
            <a:endParaRPr lang="de" sz="1000" dirty="0">
              <a:solidFill>
                <a:schemeClr val="bg1">
                  <a:lumMod val="50000"/>
                </a:schemeClr>
              </a:solidFill>
              <a:latin typeface="Arial Narrow" pitchFamily="34" charset="0"/>
            </a:endParaRPr>
          </a:p>
        </p:txBody>
      </p:sp>
      <p:sp>
        <p:nvSpPr>
          <p:cNvPr id="8" name="Subtitle 3">
            <a:extLst>
              <a:ext uri="{FF2B5EF4-FFF2-40B4-BE49-F238E27FC236}">
                <a16:creationId xmlns="" xmlns:a16="http://schemas.microsoft.com/office/drawing/2014/main" id="{2AB5D1A3-B1E7-4421-B55E-5DBB46C18533}"/>
              </a:ext>
            </a:extLst>
          </p:cNvPr>
          <p:cNvSpPr txBox="1">
            <a:spLocks/>
          </p:cNvSpPr>
          <p:nvPr/>
        </p:nvSpPr>
        <p:spPr>
          <a:xfrm>
            <a:off x="1475656" y="2046847"/>
            <a:ext cx="640080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de" dirty="0"/>
          </a:p>
        </p:txBody>
      </p:sp>
      <p:sp>
        <p:nvSpPr>
          <p:cNvPr id="9" name="CasellaDiTesto 8"/>
          <p:cNvSpPr txBox="1"/>
          <p:nvPr/>
        </p:nvSpPr>
        <p:spPr>
          <a:xfrm>
            <a:off x="214282" y="1142990"/>
            <a:ext cx="8572560" cy="3416320"/>
          </a:xfrm>
          <a:prstGeom prst="rect">
            <a:avLst/>
          </a:prstGeom>
          <a:noFill/>
        </p:spPr>
        <p:txBody>
          <a:bodyPr wrap="square" rtlCol="0">
            <a:spAutoFit/>
          </a:bodyPr>
          <a:lstStyle/>
          <a:p>
            <a:pPr algn="ctr" rtl="0"/>
            <a:r>
              <a:rPr lang="de" b="1" i="0" u="none" baseline="0" dirty="0">
                <a:solidFill>
                  <a:schemeClr val="bg1">
                    <a:lumMod val="50000"/>
                  </a:schemeClr>
                </a:solidFill>
                <a:latin typeface="Open Sans"/>
              </a:rPr>
              <a:t>Haupttheorien zu Vorurteilen</a:t>
            </a:r>
          </a:p>
          <a:p>
            <a:pPr algn="ctr" rtl="0"/>
            <a:endParaRPr lang="de" b="1" dirty="0">
              <a:solidFill>
                <a:schemeClr val="bg1">
                  <a:lumMod val="50000"/>
                </a:schemeClr>
              </a:solidFill>
              <a:latin typeface="Open Sans"/>
            </a:endParaRPr>
          </a:p>
          <a:p>
            <a:pPr marL="342900" indent="-342900" algn="just" rtl="0">
              <a:buAutoNum type="arabicPeriod"/>
            </a:pPr>
            <a:r>
              <a:rPr lang="de" b="1" i="0" u="none" baseline="0" dirty="0">
                <a:solidFill>
                  <a:schemeClr val="bg1">
                    <a:lumMod val="50000"/>
                  </a:schemeClr>
                </a:solidFill>
                <a:latin typeface="Open Sans"/>
              </a:rPr>
              <a:t>Vorurteil als Charaktereigenschaft</a:t>
            </a:r>
          </a:p>
          <a:p>
            <a:pPr marL="342900" indent="-342900" algn="just" rtl="0"/>
            <a:endParaRPr lang="de" b="1" dirty="0">
              <a:solidFill>
                <a:schemeClr val="bg1">
                  <a:lumMod val="50000"/>
                </a:schemeClr>
              </a:solidFill>
              <a:latin typeface="Open Sans"/>
            </a:endParaRPr>
          </a:p>
          <a:p>
            <a:pPr marL="342900" lvl="1" indent="-342900" algn="just" rtl="0">
              <a:buFont typeface="Arial" pitchFamily="34" charset="0"/>
              <a:buChar char="•"/>
            </a:pPr>
            <a:r>
              <a:rPr lang="de" b="1" i="0" u="none" baseline="0" dirty="0">
                <a:solidFill>
                  <a:schemeClr val="bg1">
                    <a:lumMod val="50000"/>
                  </a:schemeClr>
                </a:solidFill>
                <a:latin typeface="Open Sans"/>
              </a:rPr>
              <a:t>Rockeach (1960) – Dogmatische Persönlichkeitstheorie: </a:t>
            </a:r>
          </a:p>
          <a:p>
            <a:pPr marL="0" lvl="1" algn="just" rtl="0"/>
            <a:r>
              <a:rPr lang="de" b="1" dirty="0">
                <a:solidFill>
                  <a:schemeClr val="bg1">
                    <a:lumMod val="50000"/>
                  </a:schemeClr>
                </a:solidFill>
                <a:latin typeface="Open Sans"/>
              </a:rPr>
              <a:t>	</a:t>
            </a:r>
            <a:r>
              <a:rPr lang="de" b="0" i="0" u="none" baseline="0" dirty="0">
                <a:solidFill>
                  <a:schemeClr val="bg1">
                    <a:lumMod val="50000"/>
                  </a:schemeClr>
                </a:solidFill>
                <a:latin typeface="Open Sans"/>
              </a:rPr>
              <a:t>Menschen, die ein diskriminierendes Verhalten an den Tag legen, sind mit 	einer kognitiven Struktur ausgestattet, die Überzeugungen und 	Informationen isoliert zu organisieren vermag, ohne 	Meinungsäußerungen zuzulassen, die mit diesen unvereinbar sind.  </a:t>
            </a:r>
          </a:p>
          <a:p>
            <a:pPr marL="342900" indent="-342900" algn="just" rtl="0">
              <a:buFont typeface="Arial" pitchFamily="34" charset="0"/>
              <a:buChar char="•"/>
            </a:pPr>
            <a:endParaRPr lang="de" b="1" dirty="0">
              <a:latin typeface="Open Sans"/>
            </a:endParaRPr>
          </a:p>
          <a:p>
            <a:pPr marL="342900" indent="-342900" algn="just" rtl="0"/>
            <a:endParaRPr lang="de" b="1" dirty="0">
              <a:latin typeface="Open Sans"/>
            </a:endParaRPr>
          </a:p>
          <a:p>
            <a:pPr algn="ctr" rtl="0"/>
            <a:endParaRPr lang="de" b="1" dirty="0"/>
          </a:p>
        </p:txBody>
      </p:sp>
      <p:pic>
        <p:nvPicPr>
          <p:cNvPr id="3074" name="Picture 2"/>
          <p:cNvPicPr>
            <a:picLocks noChangeAspect="1" noChangeArrowheads="1"/>
          </p:cNvPicPr>
          <p:nvPr/>
        </p:nvPicPr>
        <p:blipFill>
          <a:blip r:embed="rId3"/>
          <a:srcRect/>
          <a:stretch>
            <a:fillRect/>
          </a:stretch>
        </p:blipFill>
        <p:spPr bwMode="auto">
          <a:xfrm>
            <a:off x="7429520" y="285734"/>
            <a:ext cx="1033461" cy="1476971"/>
          </a:xfrm>
          <a:prstGeom prst="rect">
            <a:avLst/>
          </a:prstGeom>
          <a:noFill/>
          <a:ln w="9525">
            <a:noFill/>
            <a:miter lim="800000"/>
            <a:headEnd/>
            <a:tailEnd/>
          </a:ln>
          <a:effectLst/>
        </p:spPr>
      </p:pic>
    </p:spTree>
    <p:extLst>
      <p:ext uri="{BB962C8B-B14F-4D97-AF65-F5344CB8AC3E}">
        <p14:creationId xmlns:p14="http://schemas.microsoft.com/office/powerpoint/2010/main" val="39251618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E - Dissemination report">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SAVE - Dissemination report</Template>
  <TotalTime>0</TotalTime>
  <Words>7723</Words>
  <Application>Microsoft Office PowerPoint</Application>
  <PresentationFormat>On-screen Show (16:9)</PresentationFormat>
  <Paragraphs>644</Paragraphs>
  <Slides>87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Arial</vt:lpstr>
      <vt:lpstr>Arial Narrow</vt:lpstr>
      <vt:lpstr>Calibri</vt:lpstr>
      <vt:lpstr>Courier New</vt:lpstr>
      <vt:lpstr>Open Sans</vt:lpstr>
      <vt:lpstr>OpenSymbol</vt:lpstr>
      <vt:lpstr>Palatino Linotype</vt:lpstr>
      <vt:lpstr>SAVE - Dissemination report</vt:lpstr>
      <vt:lpstr>V. Vorurteile und Problemlösung bei Gewalt und Ausgrenzung</vt:lpstr>
      <vt:lpstr>Kontaktinformationen:</vt:lpstr>
      <vt:lpstr>PowerPoint Presentation</vt:lpstr>
      <vt:lpstr>PowerPoint Presentation</vt:lpstr>
      <vt:lpstr>Abschnitt 1. Vorurteile und Kontakttheorie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Abschnitt 2. Präventionsstrategien</vt:lpstr>
      <vt:lpstr>Abschnitt 2. Präventionsstrategien</vt:lpstr>
      <vt:lpstr>Abschnitt 2. Präventionsstrategien</vt:lpstr>
      <vt:lpstr>Abschnitt 2. Präventionsstrategien</vt:lpstr>
      <vt:lpstr>Abschnitt 2. Präventionsstrategien</vt:lpstr>
      <vt:lpstr>Abschnitt 2. Präventionsstrategien</vt:lpstr>
      <vt:lpstr>Abschnitt 2. Präventionsstrategien</vt:lpstr>
      <vt:lpstr>Abschnitt 2. Präventionsstrategien</vt:lpstr>
      <vt:lpstr>Abschnitt 2. Präventionsstrategien</vt:lpstr>
      <vt:lpstr>Abschnitt 2. Präventionsstrategien</vt:lpstr>
      <vt:lpstr>Abschnitt 2. Präventionsstrategien</vt:lpstr>
      <vt:lpstr>Abschnitt 2. Präventionsstrategien</vt:lpstr>
      <vt:lpstr>Abschnitt 2. Präventionsstrategien</vt:lpstr>
      <vt:lpstr>Abschnitt 2. Präventionsstrategien</vt:lpstr>
      <vt:lpstr>PowerPoint Presentation</vt:lpstr>
      <vt:lpstr>PowerPoint Presentation</vt:lpstr>
      <vt:lpstr>Abschnitt 3. Der Konflikt</vt:lpstr>
      <vt:lpstr>PowerPoint Presentation</vt:lpstr>
      <vt:lpstr>Abschnitt 3. Der Konflikt</vt:lpstr>
      <vt:lpstr>Abschnitt 3. Der Konflikt</vt:lpstr>
      <vt:lpstr>Abschnitt 3. Der Konflikt</vt:lpstr>
      <vt:lpstr>PowerPoint Presentation</vt:lpstr>
      <vt:lpstr>Abschnitt 3. Der Konflikt</vt:lpstr>
      <vt:lpstr>PowerPoint Presentation</vt:lpstr>
      <vt:lpstr>PowerPoint Presentation</vt:lpstr>
      <vt:lpstr>PowerPoint Presentation</vt:lpstr>
      <vt:lpstr>Abschnitt 3. Der Konflikt</vt:lpstr>
      <vt:lpstr>PowerPoint Presentation</vt:lpstr>
      <vt:lpstr>PowerPoint Presentation</vt:lpstr>
      <vt:lpstr>PowerPoint Presentation</vt:lpstr>
      <vt:lpstr>PowerPoint Presentation</vt:lpstr>
      <vt:lpstr>Abschnitt 4. Die Folgen von Gewalt und Exklusion</vt:lpstr>
      <vt:lpstr>Abschnitt 4. Die Folgen von Gewalt und Exklusion</vt:lpstr>
      <vt:lpstr>Abschnitt 4. Die Folgen von Gewalt und Exklusion</vt:lpstr>
      <vt:lpstr>Abschnitt 4. Die Folgen von Gewalt und Exklusion</vt:lpstr>
      <vt:lpstr>Abschnitt 4. Die Folgen von Gewalt und Exklusion</vt:lpstr>
      <vt:lpstr>Abschnitt 4. Die Folgen von Gewalt und Exklusion</vt:lpstr>
      <vt:lpstr>Abschnitt 4. Die Folgen von Gewalt und Exklusion</vt:lpstr>
      <vt:lpstr>Abschnitt 4. Die Folgen von Gewalt und Exklusion</vt:lpstr>
      <vt:lpstr>Abschnitt 4. Die Folgen von Gewalt und Exklusion</vt:lpstr>
      <vt:lpstr>Abschnitt 4. Die Folgen von Gewalt und Exklusion</vt:lpstr>
      <vt:lpstr>Abschnitt 4. Die Folgen von Gewalt und Exklusion</vt:lpstr>
      <vt:lpstr>Abschnitt 4. Die Folgen von Gewalt und Exklusion</vt:lpstr>
      <vt:lpstr>PowerPoint Presentation</vt:lpstr>
      <vt:lpstr>PowerPoint Presentation</vt:lpstr>
      <vt:lpstr>Abschnitt 5. Die Förderung von Respekt durch Gruppendynamik</vt:lpstr>
      <vt:lpstr>Abschnitt 5. Die Förderung von Respekt durch Gruppendynamik</vt:lpstr>
      <vt:lpstr>Abschnitt 5. Die Förderung von Respekt durch Gruppendynamik</vt:lpstr>
      <vt:lpstr>Abschnitt 5. Die Förderung von Respekt durch Gruppendynamik</vt:lpstr>
      <vt:lpstr>Abschnitt 5. Die Förderung von Respekt durch Gruppendynamik</vt:lpstr>
      <vt:lpstr>Abschnitt 5. Die Förderung von Respekt durch Gruppendynamik</vt:lpstr>
      <vt:lpstr>Abschnitt 5. Die Förderung von Respekt durch Gruppendynamik</vt:lpstr>
      <vt:lpstr>PowerPoint Presentation</vt:lpstr>
      <vt:lpstr>Abschnitt 5. Die Förderung von Respekt durch Gruppendynamik</vt:lpstr>
      <vt:lpstr>Abschnitt 5. Die Förderung von Respekt durch Gruppendynamik</vt:lpstr>
      <vt:lpstr>Abschnitt 5. Die Förderung von Respekt durch Gruppendynamik</vt:lpstr>
      <vt:lpstr>Abschnitt 5. Die Förderung von Respekt durch Gruppendynamik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DISSEMINATION REPORT</dc:title>
  <dc:creator>Emiliano M</dc:creator>
  <cp:lastModifiedBy>RASA</cp:lastModifiedBy>
  <cp:revision>347</cp:revision>
  <dcterms:created xsi:type="dcterms:W3CDTF">2018-09-28T07:52:55Z</dcterms:created>
  <dcterms:modified xsi:type="dcterms:W3CDTF">2020-04-25T09:25:00Z</dcterms:modified>
</cp:coreProperties>
</file>