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handoutMasterIdLst>
    <p:handoutMasterId r:id="rId62"/>
  </p:handoutMasterIdLst>
  <p:sldIdLst>
    <p:sldId id="256" r:id="rId2"/>
    <p:sldId id="261" r:id="rId3"/>
    <p:sldId id="272" r:id="rId4"/>
    <p:sldId id="326" r:id="rId5"/>
    <p:sldId id="274" r:id="rId6"/>
    <p:sldId id="329" r:id="rId7"/>
    <p:sldId id="337" r:id="rId8"/>
    <p:sldId id="276" r:id="rId9"/>
    <p:sldId id="289" r:id="rId10"/>
    <p:sldId id="293" r:id="rId11"/>
    <p:sldId id="294" r:id="rId12"/>
    <p:sldId id="295" r:id="rId13"/>
    <p:sldId id="296" r:id="rId14"/>
    <p:sldId id="291" r:id="rId15"/>
    <p:sldId id="307" r:id="rId16"/>
    <p:sldId id="279" r:id="rId17"/>
    <p:sldId id="330" r:id="rId18"/>
    <p:sldId id="331" r:id="rId19"/>
    <p:sldId id="332" r:id="rId20"/>
    <p:sldId id="333" r:id="rId21"/>
    <p:sldId id="334" r:id="rId22"/>
    <p:sldId id="301" r:id="rId23"/>
    <p:sldId id="303" r:id="rId24"/>
    <p:sldId id="304" r:id="rId25"/>
    <p:sldId id="305" r:id="rId26"/>
    <p:sldId id="306" r:id="rId27"/>
    <p:sldId id="280" r:id="rId28"/>
    <p:sldId id="308" r:id="rId29"/>
    <p:sldId id="335" r:id="rId30"/>
    <p:sldId id="336" r:id="rId31"/>
    <p:sldId id="269" r:id="rId32"/>
    <p:sldId id="275" r:id="rId33"/>
    <p:sldId id="327" r:id="rId34"/>
    <p:sldId id="281" r:id="rId35"/>
    <p:sldId id="338" r:id="rId36"/>
    <p:sldId id="339" r:id="rId37"/>
    <p:sldId id="285" r:id="rId38"/>
    <p:sldId id="340" r:id="rId39"/>
    <p:sldId id="341" r:id="rId40"/>
    <p:sldId id="342" r:id="rId41"/>
    <p:sldId id="343" r:id="rId42"/>
    <p:sldId id="344" r:id="rId43"/>
    <p:sldId id="345" r:id="rId44"/>
    <p:sldId id="346" r:id="rId45"/>
    <p:sldId id="347" r:id="rId46"/>
    <p:sldId id="284" r:id="rId47"/>
    <p:sldId id="348" r:id="rId48"/>
    <p:sldId id="282" r:id="rId49"/>
    <p:sldId id="328" r:id="rId50"/>
    <p:sldId id="288" r:id="rId51"/>
    <p:sldId id="349" r:id="rId52"/>
    <p:sldId id="350" r:id="rId53"/>
    <p:sldId id="351" r:id="rId54"/>
    <p:sldId id="352" r:id="rId55"/>
    <p:sldId id="353" r:id="rId56"/>
    <p:sldId id="354" r:id="rId57"/>
    <p:sldId id="355" r:id="rId58"/>
    <p:sldId id="356" r:id="rId59"/>
    <p:sldId id="325" r:id="rId60"/>
    <p:sldId id="259" r:id="rId61"/>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179"/>
    <a:srgbClr val="00A779"/>
    <a:srgbClr val="009688"/>
    <a:srgbClr val="4879BC"/>
    <a:srgbClr val="6DBB35"/>
    <a:srgbClr val="478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94622" autoAdjust="0"/>
  </p:normalViewPr>
  <p:slideViewPr>
    <p:cSldViewPr>
      <p:cViewPr varScale="1">
        <p:scale>
          <a:sx n="111" d="100"/>
          <a:sy n="111" d="100"/>
        </p:scale>
        <p:origin x="346" y="8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D8FB4-DB2B-4C26-B36F-7942F791D3B1}" type="doc">
      <dgm:prSet loTypeId="urn:microsoft.com/office/officeart/2005/8/layout/pyramid4" loCatId="pyramid" qsTypeId="urn:microsoft.com/office/officeart/2005/8/quickstyle/simple1" qsCatId="simple" csTypeId="urn:microsoft.com/office/officeart/2005/8/colors/accent2_4" csCatId="accent2" phldr="1"/>
      <dgm:spPr/>
      <dgm:t>
        <a:bodyPr/>
        <a:lstStyle/>
        <a:p>
          <a:endParaRPr lang="de"/>
        </a:p>
      </dgm:t>
    </dgm:pt>
    <dgm:pt modelId="{91116CA8-57D6-432D-9F10-ACC8A46F695F}">
      <dgm:prSet phldrT="[Text]"/>
      <dgm:spPr/>
      <dgm:t>
        <a:bodyPr/>
        <a:lstStyle/>
        <a:p>
          <a:pPr algn="ctr" rtl="0"/>
          <a:r>
            <a:rPr lang="de" b="0" i="0" u="none" baseline="0">
              <a:latin typeface="Open Sans"/>
            </a:rPr>
            <a:t>SPORTLER</a:t>
          </a:r>
          <a:endParaRPr lang="de" dirty="0"/>
        </a:p>
      </dgm:t>
    </dgm:pt>
    <dgm:pt modelId="{7B58BEBC-7D3A-4401-89A9-D28934717ED9}" type="parTrans" cxnId="{CF5A3A0F-72E6-498A-8A66-C38022C4AA87}">
      <dgm:prSet/>
      <dgm:spPr/>
      <dgm:t>
        <a:bodyPr/>
        <a:lstStyle/>
        <a:p>
          <a:endParaRPr lang="de"/>
        </a:p>
      </dgm:t>
    </dgm:pt>
    <dgm:pt modelId="{E8F772D7-FCCD-4747-A394-353954C93FE2}" type="sibTrans" cxnId="{CF5A3A0F-72E6-498A-8A66-C38022C4AA87}">
      <dgm:prSet/>
      <dgm:spPr/>
      <dgm:t>
        <a:bodyPr/>
        <a:lstStyle/>
        <a:p>
          <a:endParaRPr lang="de"/>
        </a:p>
      </dgm:t>
    </dgm:pt>
    <dgm:pt modelId="{3550AD52-493C-4AA1-B787-8E1597FF4266}">
      <dgm:prSet phldrT="[Text]"/>
      <dgm:spPr/>
      <dgm:t>
        <a:bodyPr/>
        <a:lstStyle/>
        <a:p>
          <a:pPr algn="ctr" rtl="0"/>
          <a:r>
            <a:rPr lang="de" b="0" i="0" u="none" baseline="0">
              <a:latin typeface="Open Sans"/>
            </a:rPr>
            <a:t>ELTERN</a:t>
          </a:r>
          <a:endParaRPr lang="de" dirty="0"/>
        </a:p>
      </dgm:t>
    </dgm:pt>
    <dgm:pt modelId="{6D9C31C4-A02D-45C4-9224-F84A8E8771B9}" type="parTrans" cxnId="{94E91D1E-457E-4A35-A054-6761293A7E3A}">
      <dgm:prSet/>
      <dgm:spPr/>
      <dgm:t>
        <a:bodyPr/>
        <a:lstStyle/>
        <a:p>
          <a:endParaRPr lang="de"/>
        </a:p>
      </dgm:t>
    </dgm:pt>
    <dgm:pt modelId="{16C1CEB2-8119-4641-A568-12F9B78A3A1D}" type="sibTrans" cxnId="{94E91D1E-457E-4A35-A054-6761293A7E3A}">
      <dgm:prSet/>
      <dgm:spPr/>
      <dgm:t>
        <a:bodyPr/>
        <a:lstStyle/>
        <a:p>
          <a:endParaRPr lang="de"/>
        </a:p>
      </dgm:t>
    </dgm:pt>
    <dgm:pt modelId="{93E0C41F-431D-4DE9-9C0F-E8B146CD5829}">
      <dgm:prSet phldrT="[Text]"/>
      <dgm:spPr/>
      <dgm:t>
        <a:bodyPr/>
        <a:lstStyle/>
        <a:p>
          <a:pPr algn="ctr" rtl="0"/>
          <a:r>
            <a:rPr lang="de" b="0" i="0" u="none" baseline="0">
              <a:solidFill>
                <a:schemeClr val="tx1"/>
              </a:solidFill>
              <a:latin typeface="Open Sans"/>
            </a:rPr>
            <a:t>ERFOLG</a:t>
          </a:r>
          <a:r>
            <a:rPr lang="de" b="0" i="0" u="none" baseline="0">
              <a:latin typeface="Open Sans"/>
            </a:rPr>
            <a:t> </a:t>
          </a:r>
          <a:endParaRPr lang="de" dirty="0"/>
        </a:p>
      </dgm:t>
    </dgm:pt>
    <dgm:pt modelId="{268E0FC6-4FE2-420D-AB30-478D4BA4F035}" type="parTrans" cxnId="{71F5D4BA-1009-497A-B0E3-7A684087E817}">
      <dgm:prSet/>
      <dgm:spPr/>
      <dgm:t>
        <a:bodyPr/>
        <a:lstStyle/>
        <a:p>
          <a:endParaRPr lang="de"/>
        </a:p>
      </dgm:t>
    </dgm:pt>
    <dgm:pt modelId="{88875DA8-A642-4390-8F09-9886E9577515}" type="sibTrans" cxnId="{71F5D4BA-1009-497A-B0E3-7A684087E817}">
      <dgm:prSet/>
      <dgm:spPr/>
      <dgm:t>
        <a:bodyPr/>
        <a:lstStyle/>
        <a:p>
          <a:endParaRPr lang="de"/>
        </a:p>
      </dgm:t>
    </dgm:pt>
    <dgm:pt modelId="{2D756C5C-A091-453D-90F6-38EC04F38E08}">
      <dgm:prSet phldrT="[Text]"/>
      <dgm:spPr/>
      <dgm:t>
        <a:bodyPr/>
        <a:lstStyle/>
        <a:p>
          <a:pPr algn="ctr" rtl="0"/>
          <a:r>
            <a:rPr lang="de" b="0" i="0" u="none" baseline="0">
              <a:latin typeface="Open Sans"/>
            </a:rPr>
            <a:t>TRAINER</a:t>
          </a:r>
          <a:endParaRPr lang="de" dirty="0"/>
        </a:p>
      </dgm:t>
    </dgm:pt>
    <dgm:pt modelId="{315D97C3-25A9-47F5-A593-63B4A6867D87}" type="parTrans" cxnId="{37A921E0-DF40-4629-88C4-355178F89854}">
      <dgm:prSet/>
      <dgm:spPr/>
      <dgm:t>
        <a:bodyPr/>
        <a:lstStyle/>
        <a:p>
          <a:endParaRPr lang="de"/>
        </a:p>
      </dgm:t>
    </dgm:pt>
    <dgm:pt modelId="{7532B335-DD62-4596-B4FE-AC6382DB2295}" type="sibTrans" cxnId="{37A921E0-DF40-4629-88C4-355178F89854}">
      <dgm:prSet/>
      <dgm:spPr/>
      <dgm:t>
        <a:bodyPr/>
        <a:lstStyle/>
        <a:p>
          <a:endParaRPr lang="de"/>
        </a:p>
      </dgm:t>
    </dgm:pt>
    <dgm:pt modelId="{DB24FCFE-CD9F-4075-BBB9-EA9A49EE4F45}" type="pres">
      <dgm:prSet presAssocID="{1D9D8FB4-DB2B-4C26-B36F-7942F791D3B1}" presName="compositeShape" presStyleCnt="0">
        <dgm:presLayoutVars>
          <dgm:chMax val="9"/>
          <dgm:dir/>
          <dgm:resizeHandles val="exact"/>
        </dgm:presLayoutVars>
      </dgm:prSet>
      <dgm:spPr/>
      <dgm:t>
        <a:bodyPr/>
        <a:lstStyle/>
        <a:p>
          <a:endParaRPr lang="en-US"/>
        </a:p>
      </dgm:t>
    </dgm:pt>
    <dgm:pt modelId="{EB10AB3F-7E5D-4519-99D4-E25C95BF70C6}" type="pres">
      <dgm:prSet presAssocID="{1D9D8FB4-DB2B-4C26-B36F-7942F791D3B1}" presName="triangle1" presStyleLbl="node1" presStyleIdx="0" presStyleCnt="4">
        <dgm:presLayoutVars>
          <dgm:bulletEnabled val="1"/>
        </dgm:presLayoutVars>
      </dgm:prSet>
      <dgm:spPr/>
      <dgm:t>
        <a:bodyPr/>
        <a:lstStyle/>
        <a:p>
          <a:endParaRPr lang="en-US"/>
        </a:p>
      </dgm:t>
    </dgm:pt>
    <dgm:pt modelId="{FDC0F177-7332-4E6F-AB8C-FF5FE1A03968}" type="pres">
      <dgm:prSet presAssocID="{1D9D8FB4-DB2B-4C26-B36F-7942F791D3B1}" presName="triangle2" presStyleLbl="node1" presStyleIdx="1" presStyleCnt="4">
        <dgm:presLayoutVars>
          <dgm:bulletEnabled val="1"/>
        </dgm:presLayoutVars>
      </dgm:prSet>
      <dgm:spPr/>
      <dgm:t>
        <a:bodyPr/>
        <a:lstStyle/>
        <a:p>
          <a:endParaRPr lang="en-US"/>
        </a:p>
      </dgm:t>
    </dgm:pt>
    <dgm:pt modelId="{506AA7C2-16C2-4593-A4EB-48A622FC9DF4}" type="pres">
      <dgm:prSet presAssocID="{1D9D8FB4-DB2B-4C26-B36F-7942F791D3B1}" presName="triangle3" presStyleLbl="node1" presStyleIdx="2" presStyleCnt="4">
        <dgm:presLayoutVars>
          <dgm:bulletEnabled val="1"/>
        </dgm:presLayoutVars>
      </dgm:prSet>
      <dgm:spPr/>
      <dgm:t>
        <a:bodyPr/>
        <a:lstStyle/>
        <a:p>
          <a:endParaRPr lang="en-US"/>
        </a:p>
      </dgm:t>
    </dgm:pt>
    <dgm:pt modelId="{1C04E5CC-F5E5-4A97-9832-E7E47DF28E19}" type="pres">
      <dgm:prSet presAssocID="{1D9D8FB4-DB2B-4C26-B36F-7942F791D3B1}" presName="triangle4" presStyleLbl="node1" presStyleIdx="3" presStyleCnt="4">
        <dgm:presLayoutVars>
          <dgm:bulletEnabled val="1"/>
        </dgm:presLayoutVars>
      </dgm:prSet>
      <dgm:spPr/>
      <dgm:t>
        <a:bodyPr/>
        <a:lstStyle/>
        <a:p>
          <a:endParaRPr lang="en-US"/>
        </a:p>
      </dgm:t>
    </dgm:pt>
  </dgm:ptLst>
  <dgm:cxnLst>
    <dgm:cxn modelId="{71F5D4BA-1009-497A-B0E3-7A684087E817}" srcId="{1D9D8FB4-DB2B-4C26-B36F-7942F791D3B1}" destId="{93E0C41F-431D-4DE9-9C0F-E8B146CD5829}" srcOrd="2" destOrd="0" parTransId="{268E0FC6-4FE2-420D-AB30-478D4BA4F035}" sibTransId="{88875DA8-A642-4390-8F09-9886E9577515}"/>
    <dgm:cxn modelId="{9F07D316-F6D3-4AB8-B782-00265A8F47D8}" type="presOf" srcId="{1D9D8FB4-DB2B-4C26-B36F-7942F791D3B1}" destId="{DB24FCFE-CD9F-4075-BBB9-EA9A49EE4F45}" srcOrd="0" destOrd="0" presId="urn:microsoft.com/office/officeart/2005/8/layout/pyramid4"/>
    <dgm:cxn modelId="{77EB2761-1C4F-484E-8DB0-6E4A6967B393}" type="presOf" srcId="{93E0C41F-431D-4DE9-9C0F-E8B146CD5829}" destId="{506AA7C2-16C2-4593-A4EB-48A622FC9DF4}" srcOrd="0" destOrd="0" presId="urn:microsoft.com/office/officeart/2005/8/layout/pyramid4"/>
    <dgm:cxn modelId="{592C0439-0C79-47FB-8DCC-0BF256823268}" type="presOf" srcId="{91116CA8-57D6-432D-9F10-ACC8A46F695F}" destId="{EB10AB3F-7E5D-4519-99D4-E25C95BF70C6}" srcOrd="0" destOrd="0" presId="urn:microsoft.com/office/officeart/2005/8/layout/pyramid4"/>
    <dgm:cxn modelId="{203B85A3-EC05-42F4-8B00-06526B00CABE}" type="presOf" srcId="{3550AD52-493C-4AA1-B787-8E1597FF4266}" destId="{FDC0F177-7332-4E6F-AB8C-FF5FE1A03968}" srcOrd="0" destOrd="0" presId="urn:microsoft.com/office/officeart/2005/8/layout/pyramid4"/>
    <dgm:cxn modelId="{37A921E0-DF40-4629-88C4-355178F89854}" srcId="{1D9D8FB4-DB2B-4C26-B36F-7942F791D3B1}" destId="{2D756C5C-A091-453D-90F6-38EC04F38E08}" srcOrd="3" destOrd="0" parTransId="{315D97C3-25A9-47F5-A593-63B4A6867D87}" sibTransId="{7532B335-DD62-4596-B4FE-AC6382DB2295}"/>
    <dgm:cxn modelId="{CF5A3A0F-72E6-498A-8A66-C38022C4AA87}" srcId="{1D9D8FB4-DB2B-4C26-B36F-7942F791D3B1}" destId="{91116CA8-57D6-432D-9F10-ACC8A46F695F}" srcOrd="0" destOrd="0" parTransId="{7B58BEBC-7D3A-4401-89A9-D28934717ED9}" sibTransId="{E8F772D7-FCCD-4747-A394-353954C93FE2}"/>
    <dgm:cxn modelId="{B1C239BB-63D6-46D8-9DBD-E7D3584347D1}" type="presOf" srcId="{2D756C5C-A091-453D-90F6-38EC04F38E08}" destId="{1C04E5CC-F5E5-4A97-9832-E7E47DF28E19}" srcOrd="0" destOrd="0" presId="urn:microsoft.com/office/officeart/2005/8/layout/pyramid4"/>
    <dgm:cxn modelId="{94E91D1E-457E-4A35-A054-6761293A7E3A}" srcId="{1D9D8FB4-DB2B-4C26-B36F-7942F791D3B1}" destId="{3550AD52-493C-4AA1-B787-8E1597FF4266}" srcOrd="1" destOrd="0" parTransId="{6D9C31C4-A02D-45C4-9224-F84A8E8771B9}" sibTransId="{16C1CEB2-8119-4641-A568-12F9B78A3A1D}"/>
    <dgm:cxn modelId="{321549EC-98FB-43B7-86F5-471BC862B3A7}" type="presParOf" srcId="{DB24FCFE-CD9F-4075-BBB9-EA9A49EE4F45}" destId="{EB10AB3F-7E5D-4519-99D4-E25C95BF70C6}" srcOrd="0" destOrd="0" presId="urn:microsoft.com/office/officeart/2005/8/layout/pyramid4"/>
    <dgm:cxn modelId="{D1039E41-3FC5-4BFC-8429-CE70A8B3561C}" type="presParOf" srcId="{DB24FCFE-CD9F-4075-BBB9-EA9A49EE4F45}" destId="{FDC0F177-7332-4E6F-AB8C-FF5FE1A03968}" srcOrd="1" destOrd="0" presId="urn:microsoft.com/office/officeart/2005/8/layout/pyramid4"/>
    <dgm:cxn modelId="{BF3BC5EC-53AE-4B8F-BE3E-7D7CD071B8B2}" type="presParOf" srcId="{DB24FCFE-CD9F-4075-BBB9-EA9A49EE4F45}" destId="{506AA7C2-16C2-4593-A4EB-48A622FC9DF4}" srcOrd="2" destOrd="0" presId="urn:microsoft.com/office/officeart/2005/8/layout/pyramid4"/>
    <dgm:cxn modelId="{0FF3462C-71B6-4733-9B70-9E999C136FCE}" type="presParOf" srcId="{DB24FCFE-CD9F-4075-BBB9-EA9A49EE4F45}" destId="{1C04E5CC-F5E5-4A97-9832-E7E47DF28E1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4687A1-A896-456B-9F67-FB3DF617382B}" type="doc">
      <dgm:prSet loTypeId="urn:microsoft.com/office/officeart/2005/8/layout/radial5" loCatId="cycle" qsTypeId="urn:microsoft.com/office/officeart/2005/8/quickstyle/3d3" qsCatId="3D" csTypeId="urn:microsoft.com/office/officeart/2005/8/colors/accent2_2" csCatId="accent2" phldr="1"/>
      <dgm:spPr/>
      <dgm:t>
        <a:bodyPr/>
        <a:lstStyle/>
        <a:p>
          <a:endParaRPr lang="de"/>
        </a:p>
      </dgm:t>
    </dgm:pt>
    <dgm:pt modelId="{86F9E366-AAA4-49F3-B086-FA64C44E8A7F}">
      <dgm:prSet phldrT="[Text]"/>
      <dgm:spPr/>
      <dgm:t>
        <a:bodyPr/>
        <a:lstStyle/>
        <a:p>
          <a:pPr algn="ctr" rtl="0"/>
          <a:r>
            <a:rPr lang="de" b="0" i="0" u="none" baseline="0">
              <a:latin typeface="Open Sans"/>
            </a:rPr>
            <a:t>Aktives Zuhören</a:t>
          </a:r>
          <a:endParaRPr lang="de" dirty="0"/>
        </a:p>
      </dgm:t>
    </dgm:pt>
    <dgm:pt modelId="{289B1BF9-3BA0-428B-90F3-8A15B51AFE20}" type="parTrans" cxnId="{4B1CB966-E69F-4D1B-B63B-D295F59F7C8F}">
      <dgm:prSet/>
      <dgm:spPr/>
      <dgm:t>
        <a:bodyPr/>
        <a:lstStyle/>
        <a:p>
          <a:endParaRPr lang="de"/>
        </a:p>
      </dgm:t>
    </dgm:pt>
    <dgm:pt modelId="{A37CC840-E1E3-4E0D-8370-985439C77AA6}" type="sibTrans" cxnId="{4B1CB966-E69F-4D1B-B63B-D295F59F7C8F}">
      <dgm:prSet/>
      <dgm:spPr/>
      <dgm:t>
        <a:bodyPr/>
        <a:lstStyle/>
        <a:p>
          <a:endParaRPr lang="de"/>
        </a:p>
      </dgm:t>
    </dgm:pt>
    <dgm:pt modelId="{1818A812-5375-4948-879D-8320D3C889B1}">
      <dgm:prSet phldrT="[Text]"/>
      <dgm:spPr/>
      <dgm:t>
        <a:bodyPr/>
        <a:lstStyle/>
        <a:p>
          <a:pPr algn="ctr" rtl="0"/>
          <a:r>
            <a:rPr lang="de" b="0" i="0" u="none" baseline="0">
              <a:latin typeface="Open Sans"/>
            </a:rPr>
            <a:t>Erklärung suchen </a:t>
          </a:r>
          <a:endParaRPr lang="de" dirty="0"/>
        </a:p>
      </dgm:t>
    </dgm:pt>
    <dgm:pt modelId="{68A05BB5-79EE-432D-A2D0-91C5F65B859B}" type="parTrans" cxnId="{F323E435-B05B-4580-BB9E-68A333B9BB0C}">
      <dgm:prSet/>
      <dgm:spPr/>
      <dgm:t>
        <a:bodyPr/>
        <a:lstStyle/>
        <a:p>
          <a:endParaRPr lang="de"/>
        </a:p>
      </dgm:t>
    </dgm:pt>
    <dgm:pt modelId="{FB05B4C9-8765-40FF-B553-B96647F0B931}" type="sibTrans" cxnId="{F323E435-B05B-4580-BB9E-68A333B9BB0C}">
      <dgm:prSet/>
      <dgm:spPr/>
      <dgm:t>
        <a:bodyPr/>
        <a:lstStyle/>
        <a:p>
          <a:endParaRPr lang="de"/>
        </a:p>
      </dgm:t>
    </dgm:pt>
    <dgm:pt modelId="{33FDE8E2-9212-4986-B3E9-A329DB3E3446}">
      <dgm:prSet phldrT="[Text]"/>
      <dgm:spPr/>
      <dgm:t>
        <a:bodyPr/>
        <a:lstStyle/>
        <a:p>
          <a:pPr algn="ctr" rtl="0"/>
          <a:r>
            <a:rPr lang="de" b="0" i="0" u="none" baseline="0">
              <a:latin typeface="Open Sans"/>
            </a:rPr>
            <a:t>Für sich selbst entscheiden „Ich möchte aktiv zuhören“</a:t>
          </a:r>
          <a:endParaRPr lang="de" dirty="0"/>
        </a:p>
      </dgm:t>
    </dgm:pt>
    <dgm:pt modelId="{138D6337-8A8D-47B5-9B82-95300A49C950}" type="parTrans" cxnId="{4279144D-946D-431E-B734-4FBEDDA92BDD}">
      <dgm:prSet/>
      <dgm:spPr/>
      <dgm:t>
        <a:bodyPr/>
        <a:lstStyle/>
        <a:p>
          <a:endParaRPr lang="de"/>
        </a:p>
      </dgm:t>
    </dgm:pt>
    <dgm:pt modelId="{5D352412-8557-4E1C-8397-747CDAD0331E}" type="sibTrans" cxnId="{4279144D-946D-431E-B734-4FBEDDA92BDD}">
      <dgm:prSet/>
      <dgm:spPr/>
      <dgm:t>
        <a:bodyPr/>
        <a:lstStyle/>
        <a:p>
          <a:endParaRPr lang="de"/>
        </a:p>
      </dgm:t>
    </dgm:pt>
    <dgm:pt modelId="{1E203E64-00AB-4B68-B493-D4344576121A}">
      <dgm:prSet phldrT="[Text]"/>
      <dgm:spPr/>
      <dgm:t>
        <a:bodyPr/>
        <a:lstStyle/>
        <a:p>
          <a:pPr algn="ctr" rtl="0"/>
          <a:r>
            <a:rPr lang="de" b="0" i="0" u="none" baseline="0">
              <a:latin typeface="Open Sans"/>
            </a:rPr>
            <a:t>Aufmerksam sein</a:t>
          </a:r>
          <a:endParaRPr lang="de" dirty="0"/>
        </a:p>
      </dgm:t>
    </dgm:pt>
    <dgm:pt modelId="{FE2750E2-1525-40FF-8E25-197C3B772DF9}" type="parTrans" cxnId="{9D974786-C2A1-4817-AB42-7015A0438FAB}">
      <dgm:prSet/>
      <dgm:spPr/>
      <dgm:t>
        <a:bodyPr/>
        <a:lstStyle/>
        <a:p>
          <a:endParaRPr lang="de"/>
        </a:p>
      </dgm:t>
    </dgm:pt>
    <dgm:pt modelId="{04C17521-50A3-4031-B3E2-DBA19C0C50E1}" type="sibTrans" cxnId="{9D974786-C2A1-4817-AB42-7015A0438FAB}">
      <dgm:prSet/>
      <dgm:spPr/>
      <dgm:t>
        <a:bodyPr/>
        <a:lstStyle/>
        <a:p>
          <a:endParaRPr lang="de"/>
        </a:p>
      </dgm:t>
    </dgm:pt>
    <dgm:pt modelId="{D53E2AFC-6CB4-425E-AE49-03F4CAA56D46}">
      <dgm:prSet phldrT="[Text]"/>
      <dgm:spPr/>
      <dgm:t>
        <a:bodyPr/>
        <a:lstStyle/>
        <a:p>
          <a:pPr algn="ctr" rtl="0"/>
          <a:r>
            <a:rPr lang="de" b="0" i="0" u="none" baseline="0">
              <a:latin typeface="Open Sans"/>
            </a:rPr>
            <a:t>Nicht unterbrechen </a:t>
          </a:r>
          <a:endParaRPr lang="de" dirty="0"/>
        </a:p>
      </dgm:t>
    </dgm:pt>
    <dgm:pt modelId="{9E8458CB-944E-4247-A746-C2A95D9C0BB7}" type="parTrans" cxnId="{897E1AC0-613F-47EA-88D4-2B4FFADD598E}">
      <dgm:prSet/>
      <dgm:spPr/>
      <dgm:t>
        <a:bodyPr/>
        <a:lstStyle/>
        <a:p>
          <a:endParaRPr lang="de"/>
        </a:p>
      </dgm:t>
    </dgm:pt>
    <dgm:pt modelId="{AE3E3CD3-5E74-40E4-98AF-C551AC725BAB}" type="sibTrans" cxnId="{897E1AC0-613F-47EA-88D4-2B4FFADD598E}">
      <dgm:prSet/>
      <dgm:spPr/>
      <dgm:t>
        <a:bodyPr/>
        <a:lstStyle/>
        <a:p>
          <a:endParaRPr lang="de"/>
        </a:p>
      </dgm:t>
    </dgm:pt>
    <dgm:pt modelId="{C91CC203-C21F-43C5-8ACE-C86AB01D94F1}">
      <dgm:prSet/>
      <dgm:spPr/>
      <dgm:t>
        <a:bodyPr/>
        <a:lstStyle/>
        <a:p>
          <a:pPr algn="ctr" rtl="0"/>
          <a:r>
            <a:rPr lang="de" b="0" i="0" u="none" baseline="0">
              <a:latin typeface="Open Sans"/>
            </a:rPr>
            <a:t>Rekflektieren</a:t>
          </a:r>
          <a:endParaRPr lang="de" dirty="0"/>
        </a:p>
      </dgm:t>
    </dgm:pt>
    <dgm:pt modelId="{83F6557B-D426-4617-9BCF-9E95AF95DA38}" type="parTrans" cxnId="{36EBE93A-1136-4C25-9686-54E41EACFCEC}">
      <dgm:prSet/>
      <dgm:spPr/>
      <dgm:t>
        <a:bodyPr/>
        <a:lstStyle/>
        <a:p>
          <a:endParaRPr lang="de"/>
        </a:p>
      </dgm:t>
    </dgm:pt>
    <dgm:pt modelId="{7261ED5A-3CF1-4C3F-A473-0F06ED0F9B81}" type="sibTrans" cxnId="{36EBE93A-1136-4C25-9686-54E41EACFCEC}">
      <dgm:prSet/>
      <dgm:spPr/>
      <dgm:t>
        <a:bodyPr/>
        <a:lstStyle/>
        <a:p>
          <a:endParaRPr lang="de"/>
        </a:p>
      </dgm:t>
    </dgm:pt>
    <dgm:pt modelId="{C7FC4BB1-2F1A-4850-A77B-AEF43BE7848A}">
      <dgm:prSet/>
      <dgm:spPr/>
      <dgm:t>
        <a:bodyPr/>
        <a:lstStyle/>
        <a:p>
          <a:pPr algn="ctr" rtl="0"/>
          <a:r>
            <a:rPr lang="de" b="0" i="0" u="none" baseline="0">
              <a:latin typeface="Open Sans"/>
            </a:rPr>
            <a:t>Körpersprache</a:t>
          </a:r>
          <a:endParaRPr lang="de" dirty="0"/>
        </a:p>
      </dgm:t>
    </dgm:pt>
    <dgm:pt modelId="{55D60D2C-61C0-49C0-B93D-5AA56AA7A27A}" type="parTrans" cxnId="{18E7D254-8030-4AAE-9BC6-D142F4B9DDBF}">
      <dgm:prSet/>
      <dgm:spPr/>
      <dgm:t>
        <a:bodyPr/>
        <a:lstStyle/>
        <a:p>
          <a:endParaRPr lang="de"/>
        </a:p>
      </dgm:t>
    </dgm:pt>
    <dgm:pt modelId="{6A31B76E-6A09-4715-9816-D2FF0A312EE6}" type="sibTrans" cxnId="{18E7D254-8030-4AAE-9BC6-D142F4B9DDBF}">
      <dgm:prSet/>
      <dgm:spPr/>
      <dgm:t>
        <a:bodyPr/>
        <a:lstStyle/>
        <a:p>
          <a:endParaRPr lang="de">
            <a:latin typeface="Open Sans"/>
          </a:endParaRPr>
        </a:p>
      </dgm:t>
    </dgm:pt>
    <dgm:pt modelId="{7858D56C-D876-4EE6-8F70-DA64C91A44F6}">
      <dgm:prSet/>
      <dgm:spPr/>
      <dgm:t>
        <a:bodyPr/>
        <a:lstStyle/>
        <a:p>
          <a:pPr algn="ctr" rtl="0"/>
          <a:r>
            <a:rPr lang="de" b="0" i="0" u="none" baseline="0">
              <a:latin typeface="Open Sans"/>
            </a:rPr>
            <a:t>Paraphrasieren</a:t>
          </a:r>
          <a:endParaRPr lang="de" dirty="0"/>
        </a:p>
      </dgm:t>
    </dgm:pt>
    <dgm:pt modelId="{9B71DA77-F1E1-49CC-A53D-9696516976B5}" type="parTrans" cxnId="{05C68C2D-F052-436C-8D7D-AB6B0FAD6019}">
      <dgm:prSet/>
      <dgm:spPr/>
      <dgm:t>
        <a:bodyPr/>
        <a:lstStyle/>
        <a:p>
          <a:endParaRPr lang="de"/>
        </a:p>
      </dgm:t>
    </dgm:pt>
    <dgm:pt modelId="{340E377C-C918-4F2E-91E9-ABE0A3CF166D}" type="sibTrans" cxnId="{05C68C2D-F052-436C-8D7D-AB6B0FAD6019}">
      <dgm:prSet/>
      <dgm:spPr/>
      <dgm:t>
        <a:bodyPr/>
        <a:lstStyle/>
        <a:p>
          <a:endParaRPr lang="de">
            <a:latin typeface="Open Sans"/>
          </a:endParaRPr>
        </a:p>
      </dgm:t>
    </dgm:pt>
    <dgm:pt modelId="{59F085B8-2364-4A53-9361-9EED671C8953}" type="pres">
      <dgm:prSet presAssocID="{D14687A1-A896-456B-9F67-FB3DF617382B}" presName="Name0" presStyleCnt="0">
        <dgm:presLayoutVars>
          <dgm:chMax val="1"/>
          <dgm:dir/>
          <dgm:animLvl val="ctr"/>
          <dgm:resizeHandles val="exact"/>
        </dgm:presLayoutVars>
      </dgm:prSet>
      <dgm:spPr/>
      <dgm:t>
        <a:bodyPr/>
        <a:lstStyle/>
        <a:p>
          <a:endParaRPr lang="en-US"/>
        </a:p>
      </dgm:t>
    </dgm:pt>
    <dgm:pt modelId="{C4AED14F-CB51-4563-949D-0C5C70F4D78B}" type="pres">
      <dgm:prSet presAssocID="{86F9E366-AAA4-49F3-B086-FA64C44E8A7F}" presName="centerShape" presStyleLbl="node0" presStyleIdx="0" presStyleCnt="1" custScaleX="123325" custScaleY="124185"/>
      <dgm:spPr/>
      <dgm:t>
        <a:bodyPr/>
        <a:lstStyle/>
        <a:p>
          <a:endParaRPr lang="en-US"/>
        </a:p>
      </dgm:t>
    </dgm:pt>
    <dgm:pt modelId="{42C35237-0557-4774-84F2-27824302B8D8}" type="pres">
      <dgm:prSet presAssocID="{68A05BB5-79EE-432D-A2D0-91C5F65B859B}" presName="parTrans" presStyleLbl="sibTrans2D1" presStyleIdx="0" presStyleCnt="7"/>
      <dgm:spPr/>
      <dgm:t>
        <a:bodyPr/>
        <a:lstStyle/>
        <a:p>
          <a:endParaRPr lang="en-US"/>
        </a:p>
      </dgm:t>
    </dgm:pt>
    <dgm:pt modelId="{38D37917-77F8-44CE-B219-8C8616F2E2EF}" type="pres">
      <dgm:prSet presAssocID="{68A05BB5-79EE-432D-A2D0-91C5F65B859B}" presName="connectorText" presStyleLbl="sibTrans2D1" presStyleIdx="0" presStyleCnt="7"/>
      <dgm:spPr/>
      <dgm:t>
        <a:bodyPr/>
        <a:lstStyle/>
        <a:p>
          <a:endParaRPr lang="en-US"/>
        </a:p>
      </dgm:t>
    </dgm:pt>
    <dgm:pt modelId="{5E8C8EB0-AAF0-41EE-8CDB-6A8DA86A8BCD}" type="pres">
      <dgm:prSet presAssocID="{1818A812-5375-4948-879D-8320D3C889B1}" presName="node" presStyleLbl="node1" presStyleIdx="0" presStyleCnt="7">
        <dgm:presLayoutVars>
          <dgm:bulletEnabled val="1"/>
        </dgm:presLayoutVars>
      </dgm:prSet>
      <dgm:spPr/>
      <dgm:t>
        <a:bodyPr/>
        <a:lstStyle/>
        <a:p>
          <a:endParaRPr lang="en-US"/>
        </a:p>
      </dgm:t>
    </dgm:pt>
    <dgm:pt modelId="{FADAFFAF-67D1-4D2D-BF23-2E6831916B9C}" type="pres">
      <dgm:prSet presAssocID="{9B71DA77-F1E1-49CC-A53D-9696516976B5}" presName="parTrans" presStyleLbl="sibTrans2D1" presStyleIdx="1" presStyleCnt="7"/>
      <dgm:spPr/>
      <dgm:t>
        <a:bodyPr/>
        <a:lstStyle/>
        <a:p>
          <a:endParaRPr lang="en-US"/>
        </a:p>
      </dgm:t>
    </dgm:pt>
    <dgm:pt modelId="{74363D07-BD69-4E56-A378-6A2701C020DD}" type="pres">
      <dgm:prSet presAssocID="{9B71DA77-F1E1-49CC-A53D-9696516976B5}" presName="connectorText" presStyleLbl="sibTrans2D1" presStyleIdx="1" presStyleCnt="7"/>
      <dgm:spPr/>
      <dgm:t>
        <a:bodyPr/>
        <a:lstStyle/>
        <a:p>
          <a:endParaRPr lang="en-US"/>
        </a:p>
      </dgm:t>
    </dgm:pt>
    <dgm:pt modelId="{44840672-0FFE-4625-9B76-C185B4B99DBB}" type="pres">
      <dgm:prSet presAssocID="{7858D56C-D876-4EE6-8F70-DA64C91A44F6}" presName="node" presStyleLbl="node1" presStyleIdx="1" presStyleCnt="7">
        <dgm:presLayoutVars>
          <dgm:bulletEnabled val="1"/>
        </dgm:presLayoutVars>
      </dgm:prSet>
      <dgm:spPr/>
      <dgm:t>
        <a:bodyPr/>
        <a:lstStyle/>
        <a:p>
          <a:endParaRPr lang="en-US"/>
        </a:p>
      </dgm:t>
    </dgm:pt>
    <dgm:pt modelId="{4A970400-E386-45D6-A87F-0B8DF1BF5065}" type="pres">
      <dgm:prSet presAssocID="{138D6337-8A8D-47B5-9B82-95300A49C950}" presName="parTrans" presStyleLbl="sibTrans2D1" presStyleIdx="2" presStyleCnt="7"/>
      <dgm:spPr/>
      <dgm:t>
        <a:bodyPr/>
        <a:lstStyle/>
        <a:p>
          <a:endParaRPr lang="en-US"/>
        </a:p>
      </dgm:t>
    </dgm:pt>
    <dgm:pt modelId="{82FDFF87-1E5A-4B64-8AF4-331EDB01ABC9}" type="pres">
      <dgm:prSet presAssocID="{138D6337-8A8D-47B5-9B82-95300A49C950}" presName="connectorText" presStyleLbl="sibTrans2D1" presStyleIdx="2" presStyleCnt="7"/>
      <dgm:spPr/>
      <dgm:t>
        <a:bodyPr/>
        <a:lstStyle/>
        <a:p>
          <a:endParaRPr lang="en-US"/>
        </a:p>
      </dgm:t>
    </dgm:pt>
    <dgm:pt modelId="{04368B75-E8D1-44A5-AF99-28A6EC86E8C3}" type="pres">
      <dgm:prSet presAssocID="{33FDE8E2-9212-4986-B3E9-A329DB3E3446}" presName="node" presStyleLbl="node1" presStyleIdx="2" presStyleCnt="7">
        <dgm:presLayoutVars>
          <dgm:bulletEnabled val="1"/>
        </dgm:presLayoutVars>
      </dgm:prSet>
      <dgm:spPr/>
      <dgm:t>
        <a:bodyPr/>
        <a:lstStyle/>
        <a:p>
          <a:endParaRPr lang="en-US"/>
        </a:p>
      </dgm:t>
    </dgm:pt>
    <dgm:pt modelId="{0B0C37FB-A3E8-4B71-B60C-D3188067C08B}" type="pres">
      <dgm:prSet presAssocID="{55D60D2C-61C0-49C0-B93D-5AA56AA7A27A}" presName="parTrans" presStyleLbl="sibTrans2D1" presStyleIdx="3" presStyleCnt="7"/>
      <dgm:spPr/>
      <dgm:t>
        <a:bodyPr/>
        <a:lstStyle/>
        <a:p>
          <a:endParaRPr lang="en-US"/>
        </a:p>
      </dgm:t>
    </dgm:pt>
    <dgm:pt modelId="{E19BC9B5-C7EB-4DFF-8CA8-3BC78D8656EB}" type="pres">
      <dgm:prSet presAssocID="{55D60D2C-61C0-49C0-B93D-5AA56AA7A27A}" presName="connectorText" presStyleLbl="sibTrans2D1" presStyleIdx="3" presStyleCnt="7"/>
      <dgm:spPr/>
      <dgm:t>
        <a:bodyPr/>
        <a:lstStyle/>
        <a:p>
          <a:endParaRPr lang="en-US"/>
        </a:p>
      </dgm:t>
    </dgm:pt>
    <dgm:pt modelId="{80C53943-9FF0-4C50-B4EA-6CCB74FC8A12}" type="pres">
      <dgm:prSet presAssocID="{C7FC4BB1-2F1A-4850-A77B-AEF43BE7848A}" presName="node" presStyleLbl="node1" presStyleIdx="3" presStyleCnt="7">
        <dgm:presLayoutVars>
          <dgm:bulletEnabled val="1"/>
        </dgm:presLayoutVars>
      </dgm:prSet>
      <dgm:spPr/>
      <dgm:t>
        <a:bodyPr/>
        <a:lstStyle/>
        <a:p>
          <a:endParaRPr lang="en-US"/>
        </a:p>
      </dgm:t>
    </dgm:pt>
    <dgm:pt modelId="{46A89B4C-1416-4255-8A43-7AF6B7B6DFAF}" type="pres">
      <dgm:prSet presAssocID="{83F6557B-D426-4617-9BCF-9E95AF95DA38}" presName="parTrans" presStyleLbl="sibTrans2D1" presStyleIdx="4" presStyleCnt="7"/>
      <dgm:spPr/>
      <dgm:t>
        <a:bodyPr/>
        <a:lstStyle/>
        <a:p>
          <a:endParaRPr lang="en-US"/>
        </a:p>
      </dgm:t>
    </dgm:pt>
    <dgm:pt modelId="{0F06BB60-B3AE-4B1B-BE9B-0DBFEBEB3804}" type="pres">
      <dgm:prSet presAssocID="{83F6557B-D426-4617-9BCF-9E95AF95DA38}" presName="connectorText" presStyleLbl="sibTrans2D1" presStyleIdx="4" presStyleCnt="7"/>
      <dgm:spPr/>
      <dgm:t>
        <a:bodyPr/>
        <a:lstStyle/>
        <a:p>
          <a:endParaRPr lang="en-US"/>
        </a:p>
      </dgm:t>
    </dgm:pt>
    <dgm:pt modelId="{BA2B795F-E442-4590-AD13-929C7EFFCB23}" type="pres">
      <dgm:prSet presAssocID="{C91CC203-C21F-43C5-8ACE-C86AB01D94F1}" presName="node" presStyleLbl="node1" presStyleIdx="4" presStyleCnt="7">
        <dgm:presLayoutVars>
          <dgm:bulletEnabled val="1"/>
        </dgm:presLayoutVars>
      </dgm:prSet>
      <dgm:spPr/>
      <dgm:t>
        <a:bodyPr/>
        <a:lstStyle/>
        <a:p>
          <a:endParaRPr lang="en-US"/>
        </a:p>
      </dgm:t>
    </dgm:pt>
    <dgm:pt modelId="{1866D246-D624-4689-AD19-F5CFE43E7899}" type="pres">
      <dgm:prSet presAssocID="{FE2750E2-1525-40FF-8E25-197C3B772DF9}" presName="parTrans" presStyleLbl="sibTrans2D1" presStyleIdx="5" presStyleCnt="7"/>
      <dgm:spPr/>
      <dgm:t>
        <a:bodyPr/>
        <a:lstStyle/>
        <a:p>
          <a:endParaRPr lang="en-US"/>
        </a:p>
      </dgm:t>
    </dgm:pt>
    <dgm:pt modelId="{A59EA8EE-6DB9-440A-8B6B-216C70C297F7}" type="pres">
      <dgm:prSet presAssocID="{FE2750E2-1525-40FF-8E25-197C3B772DF9}" presName="connectorText" presStyleLbl="sibTrans2D1" presStyleIdx="5" presStyleCnt="7"/>
      <dgm:spPr/>
      <dgm:t>
        <a:bodyPr/>
        <a:lstStyle/>
        <a:p>
          <a:endParaRPr lang="en-US"/>
        </a:p>
      </dgm:t>
    </dgm:pt>
    <dgm:pt modelId="{A0E71B05-AA8F-435B-B6CF-7537B3A8CCFE}" type="pres">
      <dgm:prSet presAssocID="{1E203E64-00AB-4B68-B493-D4344576121A}" presName="node" presStyleLbl="node1" presStyleIdx="5" presStyleCnt="7">
        <dgm:presLayoutVars>
          <dgm:bulletEnabled val="1"/>
        </dgm:presLayoutVars>
      </dgm:prSet>
      <dgm:spPr/>
      <dgm:t>
        <a:bodyPr/>
        <a:lstStyle/>
        <a:p>
          <a:endParaRPr lang="en-US"/>
        </a:p>
      </dgm:t>
    </dgm:pt>
    <dgm:pt modelId="{7E8E96C4-2C65-4E15-B54F-0CA853E256B6}" type="pres">
      <dgm:prSet presAssocID="{9E8458CB-944E-4247-A746-C2A95D9C0BB7}" presName="parTrans" presStyleLbl="sibTrans2D1" presStyleIdx="6" presStyleCnt="7"/>
      <dgm:spPr/>
      <dgm:t>
        <a:bodyPr/>
        <a:lstStyle/>
        <a:p>
          <a:endParaRPr lang="en-US"/>
        </a:p>
      </dgm:t>
    </dgm:pt>
    <dgm:pt modelId="{F22B896C-BB70-4EB7-B545-19A55405EBB0}" type="pres">
      <dgm:prSet presAssocID="{9E8458CB-944E-4247-A746-C2A95D9C0BB7}" presName="connectorText" presStyleLbl="sibTrans2D1" presStyleIdx="6" presStyleCnt="7"/>
      <dgm:spPr/>
      <dgm:t>
        <a:bodyPr/>
        <a:lstStyle/>
        <a:p>
          <a:endParaRPr lang="en-US"/>
        </a:p>
      </dgm:t>
    </dgm:pt>
    <dgm:pt modelId="{EA38635D-141D-459E-98E6-81C3BFD2B4F5}" type="pres">
      <dgm:prSet presAssocID="{D53E2AFC-6CB4-425E-AE49-03F4CAA56D46}" presName="node" presStyleLbl="node1" presStyleIdx="6" presStyleCnt="7">
        <dgm:presLayoutVars>
          <dgm:bulletEnabled val="1"/>
        </dgm:presLayoutVars>
      </dgm:prSet>
      <dgm:spPr/>
      <dgm:t>
        <a:bodyPr/>
        <a:lstStyle/>
        <a:p>
          <a:endParaRPr lang="en-US"/>
        </a:p>
      </dgm:t>
    </dgm:pt>
  </dgm:ptLst>
  <dgm:cxnLst>
    <dgm:cxn modelId="{AB6889F6-A495-473D-8EB9-883F3D4B0121}" type="presOf" srcId="{D53E2AFC-6CB4-425E-AE49-03F4CAA56D46}" destId="{EA38635D-141D-459E-98E6-81C3BFD2B4F5}" srcOrd="0" destOrd="0" presId="urn:microsoft.com/office/officeart/2005/8/layout/radial5"/>
    <dgm:cxn modelId="{4279144D-946D-431E-B734-4FBEDDA92BDD}" srcId="{86F9E366-AAA4-49F3-B086-FA64C44E8A7F}" destId="{33FDE8E2-9212-4986-B3E9-A329DB3E3446}" srcOrd="2" destOrd="0" parTransId="{138D6337-8A8D-47B5-9B82-95300A49C950}" sibTransId="{5D352412-8557-4E1C-8397-747CDAD0331E}"/>
    <dgm:cxn modelId="{76C534AF-D072-4616-A231-2AB61A2992A4}" type="presOf" srcId="{33FDE8E2-9212-4986-B3E9-A329DB3E3446}" destId="{04368B75-E8D1-44A5-AF99-28A6EC86E8C3}" srcOrd="0" destOrd="0" presId="urn:microsoft.com/office/officeart/2005/8/layout/radial5"/>
    <dgm:cxn modelId="{B38874BD-33FA-46B2-960C-2154A704AB7E}" type="presOf" srcId="{D14687A1-A896-456B-9F67-FB3DF617382B}" destId="{59F085B8-2364-4A53-9361-9EED671C8953}" srcOrd="0" destOrd="0" presId="urn:microsoft.com/office/officeart/2005/8/layout/radial5"/>
    <dgm:cxn modelId="{36DDC833-6944-4FEA-AD29-B2060AFB11FB}" type="presOf" srcId="{68A05BB5-79EE-432D-A2D0-91C5F65B859B}" destId="{42C35237-0557-4774-84F2-27824302B8D8}" srcOrd="0" destOrd="0" presId="urn:microsoft.com/office/officeart/2005/8/layout/radial5"/>
    <dgm:cxn modelId="{36EBE93A-1136-4C25-9686-54E41EACFCEC}" srcId="{86F9E366-AAA4-49F3-B086-FA64C44E8A7F}" destId="{C91CC203-C21F-43C5-8ACE-C86AB01D94F1}" srcOrd="4" destOrd="0" parTransId="{83F6557B-D426-4617-9BCF-9E95AF95DA38}" sibTransId="{7261ED5A-3CF1-4C3F-A473-0F06ED0F9B81}"/>
    <dgm:cxn modelId="{C77E4E40-F631-494E-8D68-AF765F56B610}" type="presOf" srcId="{83F6557B-D426-4617-9BCF-9E95AF95DA38}" destId="{46A89B4C-1416-4255-8A43-7AF6B7B6DFAF}" srcOrd="0" destOrd="0" presId="urn:microsoft.com/office/officeart/2005/8/layout/radial5"/>
    <dgm:cxn modelId="{23EFA750-7032-4B49-9672-2AD42EFA3855}" type="presOf" srcId="{138D6337-8A8D-47B5-9B82-95300A49C950}" destId="{82FDFF87-1E5A-4B64-8AF4-331EDB01ABC9}" srcOrd="1" destOrd="0" presId="urn:microsoft.com/office/officeart/2005/8/layout/radial5"/>
    <dgm:cxn modelId="{74F2EB19-343C-4539-BA21-F24AEABE1EAD}" type="presOf" srcId="{68A05BB5-79EE-432D-A2D0-91C5F65B859B}" destId="{38D37917-77F8-44CE-B219-8C8616F2E2EF}" srcOrd="1" destOrd="0" presId="urn:microsoft.com/office/officeart/2005/8/layout/radial5"/>
    <dgm:cxn modelId="{C3521E8C-F254-4BAB-8291-6021A3E065DB}" type="presOf" srcId="{1818A812-5375-4948-879D-8320D3C889B1}" destId="{5E8C8EB0-AAF0-41EE-8CDB-6A8DA86A8BCD}" srcOrd="0" destOrd="0" presId="urn:microsoft.com/office/officeart/2005/8/layout/radial5"/>
    <dgm:cxn modelId="{05C68C2D-F052-436C-8D7D-AB6B0FAD6019}" srcId="{86F9E366-AAA4-49F3-B086-FA64C44E8A7F}" destId="{7858D56C-D876-4EE6-8F70-DA64C91A44F6}" srcOrd="1" destOrd="0" parTransId="{9B71DA77-F1E1-49CC-A53D-9696516976B5}" sibTransId="{340E377C-C918-4F2E-91E9-ABE0A3CF166D}"/>
    <dgm:cxn modelId="{897E1AC0-613F-47EA-88D4-2B4FFADD598E}" srcId="{86F9E366-AAA4-49F3-B086-FA64C44E8A7F}" destId="{D53E2AFC-6CB4-425E-AE49-03F4CAA56D46}" srcOrd="6" destOrd="0" parTransId="{9E8458CB-944E-4247-A746-C2A95D9C0BB7}" sibTransId="{AE3E3CD3-5E74-40E4-98AF-C551AC725BAB}"/>
    <dgm:cxn modelId="{DD51AE23-16A8-4DAE-BED3-F28BED53B9B5}" type="presOf" srcId="{55D60D2C-61C0-49C0-B93D-5AA56AA7A27A}" destId="{0B0C37FB-A3E8-4B71-B60C-D3188067C08B}" srcOrd="0" destOrd="0" presId="urn:microsoft.com/office/officeart/2005/8/layout/radial5"/>
    <dgm:cxn modelId="{0ACFBE74-F57B-4CB3-ADE7-B5750F42E7EB}" type="presOf" srcId="{7858D56C-D876-4EE6-8F70-DA64C91A44F6}" destId="{44840672-0FFE-4625-9B76-C185B4B99DBB}" srcOrd="0" destOrd="0" presId="urn:microsoft.com/office/officeart/2005/8/layout/radial5"/>
    <dgm:cxn modelId="{5DDC4C60-F8FF-4FA8-AC18-61FF612D925A}" type="presOf" srcId="{55D60D2C-61C0-49C0-B93D-5AA56AA7A27A}" destId="{E19BC9B5-C7EB-4DFF-8CA8-3BC78D8656EB}" srcOrd="1" destOrd="0" presId="urn:microsoft.com/office/officeart/2005/8/layout/radial5"/>
    <dgm:cxn modelId="{7BB8A21D-ECBD-4505-8114-84E3BE39DA36}" type="presOf" srcId="{86F9E366-AAA4-49F3-B086-FA64C44E8A7F}" destId="{C4AED14F-CB51-4563-949D-0C5C70F4D78B}" srcOrd="0" destOrd="0" presId="urn:microsoft.com/office/officeart/2005/8/layout/radial5"/>
    <dgm:cxn modelId="{E5F5D871-73DC-4F58-924E-22004E75F5C2}" type="presOf" srcId="{83F6557B-D426-4617-9BCF-9E95AF95DA38}" destId="{0F06BB60-B3AE-4B1B-BE9B-0DBFEBEB3804}" srcOrd="1" destOrd="0" presId="urn:microsoft.com/office/officeart/2005/8/layout/radial5"/>
    <dgm:cxn modelId="{F323E435-B05B-4580-BB9E-68A333B9BB0C}" srcId="{86F9E366-AAA4-49F3-B086-FA64C44E8A7F}" destId="{1818A812-5375-4948-879D-8320D3C889B1}" srcOrd="0" destOrd="0" parTransId="{68A05BB5-79EE-432D-A2D0-91C5F65B859B}" sibTransId="{FB05B4C9-8765-40FF-B553-B96647F0B931}"/>
    <dgm:cxn modelId="{4B1CB966-E69F-4D1B-B63B-D295F59F7C8F}" srcId="{D14687A1-A896-456B-9F67-FB3DF617382B}" destId="{86F9E366-AAA4-49F3-B086-FA64C44E8A7F}" srcOrd="0" destOrd="0" parTransId="{289B1BF9-3BA0-428B-90F3-8A15B51AFE20}" sibTransId="{A37CC840-E1E3-4E0D-8370-985439C77AA6}"/>
    <dgm:cxn modelId="{C677BDBA-D8AE-4B91-B7EB-E78F0E1DC3B1}" type="presOf" srcId="{9B71DA77-F1E1-49CC-A53D-9696516976B5}" destId="{FADAFFAF-67D1-4D2D-BF23-2E6831916B9C}" srcOrd="0" destOrd="0" presId="urn:microsoft.com/office/officeart/2005/8/layout/radial5"/>
    <dgm:cxn modelId="{CF9E00AF-0B10-4EE6-BB5C-3CE5532C472E}" type="presOf" srcId="{9E8458CB-944E-4247-A746-C2A95D9C0BB7}" destId="{7E8E96C4-2C65-4E15-B54F-0CA853E256B6}" srcOrd="0" destOrd="0" presId="urn:microsoft.com/office/officeart/2005/8/layout/radial5"/>
    <dgm:cxn modelId="{1CD2D04A-B327-4B05-977E-D4BB2FA88476}" type="presOf" srcId="{9B71DA77-F1E1-49CC-A53D-9696516976B5}" destId="{74363D07-BD69-4E56-A378-6A2701C020DD}" srcOrd="1" destOrd="0" presId="urn:microsoft.com/office/officeart/2005/8/layout/radial5"/>
    <dgm:cxn modelId="{0D8180D4-C742-4036-A67E-390FEB1F3307}" type="presOf" srcId="{C7FC4BB1-2F1A-4850-A77B-AEF43BE7848A}" destId="{80C53943-9FF0-4C50-B4EA-6CCB74FC8A12}" srcOrd="0" destOrd="0" presId="urn:microsoft.com/office/officeart/2005/8/layout/radial5"/>
    <dgm:cxn modelId="{1892E84C-29CC-45AE-93D7-DAA5C3A73424}" type="presOf" srcId="{FE2750E2-1525-40FF-8E25-197C3B772DF9}" destId="{1866D246-D624-4689-AD19-F5CFE43E7899}" srcOrd="0" destOrd="0" presId="urn:microsoft.com/office/officeart/2005/8/layout/radial5"/>
    <dgm:cxn modelId="{A4D1FB68-A139-4C9C-9CE0-6BE245A98E58}" type="presOf" srcId="{FE2750E2-1525-40FF-8E25-197C3B772DF9}" destId="{A59EA8EE-6DB9-440A-8B6B-216C70C297F7}" srcOrd="1" destOrd="0" presId="urn:microsoft.com/office/officeart/2005/8/layout/radial5"/>
    <dgm:cxn modelId="{5B2A80AE-121D-46EF-AC37-2A4ACCDEADE3}" type="presOf" srcId="{1E203E64-00AB-4B68-B493-D4344576121A}" destId="{A0E71B05-AA8F-435B-B6CF-7537B3A8CCFE}" srcOrd="0" destOrd="0" presId="urn:microsoft.com/office/officeart/2005/8/layout/radial5"/>
    <dgm:cxn modelId="{B76D3C8C-5D94-42E6-820B-D2B501F6F22F}" type="presOf" srcId="{138D6337-8A8D-47B5-9B82-95300A49C950}" destId="{4A970400-E386-45D6-A87F-0B8DF1BF5065}" srcOrd="0" destOrd="0" presId="urn:microsoft.com/office/officeart/2005/8/layout/radial5"/>
    <dgm:cxn modelId="{04D6CB44-F024-4411-864C-77ED47E34450}" type="presOf" srcId="{C91CC203-C21F-43C5-8ACE-C86AB01D94F1}" destId="{BA2B795F-E442-4590-AD13-929C7EFFCB23}" srcOrd="0" destOrd="0" presId="urn:microsoft.com/office/officeart/2005/8/layout/radial5"/>
    <dgm:cxn modelId="{C3754F8E-8415-4995-8278-3724537545F0}" type="presOf" srcId="{9E8458CB-944E-4247-A746-C2A95D9C0BB7}" destId="{F22B896C-BB70-4EB7-B545-19A55405EBB0}" srcOrd="1" destOrd="0" presId="urn:microsoft.com/office/officeart/2005/8/layout/radial5"/>
    <dgm:cxn modelId="{18E7D254-8030-4AAE-9BC6-D142F4B9DDBF}" srcId="{86F9E366-AAA4-49F3-B086-FA64C44E8A7F}" destId="{C7FC4BB1-2F1A-4850-A77B-AEF43BE7848A}" srcOrd="3" destOrd="0" parTransId="{55D60D2C-61C0-49C0-B93D-5AA56AA7A27A}" sibTransId="{6A31B76E-6A09-4715-9816-D2FF0A312EE6}"/>
    <dgm:cxn modelId="{9D974786-C2A1-4817-AB42-7015A0438FAB}" srcId="{86F9E366-AAA4-49F3-B086-FA64C44E8A7F}" destId="{1E203E64-00AB-4B68-B493-D4344576121A}" srcOrd="5" destOrd="0" parTransId="{FE2750E2-1525-40FF-8E25-197C3B772DF9}" sibTransId="{04C17521-50A3-4031-B3E2-DBA19C0C50E1}"/>
    <dgm:cxn modelId="{E368B539-05F1-4D23-B691-4A8EA71D6F65}" type="presParOf" srcId="{59F085B8-2364-4A53-9361-9EED671C8953}" destId="{C4AED14F-CB51-4563-949D-0C5C70F4D78B}" srcOrd="0" destOrd="0" presId="urn:microsoft.com/office/officeart/2005/8/layout/radial5"/>
    <dgm:cxn modelId="{A0432F7D-9D3D-47E5-8CE5-3FEF05876CE1}" type="presParOf" srcId="{59F085B8-2364-4A53-9361-9EED671C8953}" destId="{42C35237-0557-4774-84F2-27824302B8D8}" srcOrd="1" destOrd="0" presId="urn:microsoft.com/office/officeart/2005/8/layout/radial5"/>
    <dgm:cxn modelId="{9878A6A9-479D-4365-90F5-FC4C19A2620D}" type="presParOf" srcId="{42C35237-0557-4774-84F2-27824302B8D8}" destId="{38D37917-77F8-44CE-B219-8C8616F2E2EF}" srcOrd="0" destOrd="0" presId="urn:microsoft.com/office/officeart/2005/8/layout/radial5"/>
    <dgm:cxn modelId="{B493C2D6-61EB-49EA-B434-0251F81F7DD6}" type="presParOf" srcId="{59F085B8-2364-4A53-9361-9EED671C8953}" destId="{5E8C8EB0-AAF0-41EE-8CDB-6A8DA86A8BCD}" srcOrd="2" destOrd="0" presId="urn:microsoft.com/office/officeart/2005/8/layout/radial5"/>
    <dgm:cxn modelId="{DFA15B17-4966-452C-9D3D-0A0E6640F7B2}" type="presParOf" srcId="{59F085B8-2364-4A53-9361-9EED671C8953}" destId="{FADAFFAF-67D1-4D2D-BF23-2E6831916B9C}" srcOrd="3" destOrd="0" presId="urn:microsoft.com/office/officeart/2005/8/layout/radial5"/>
    <dgm:cxn modelId="{ED5F77C4-537E-4C60-A708-0FD381655D0F}" type="presParOf" srcId="{FADAFFAF-67D1-4D2D-BF23-2E6831916B9C}" destId="{74363D07-BD69-4E56-A378-6A2701C020DD}" srcOrd="0" destOrd="0" presId="urn:microsoft.com/office/officeart/2005/8/layout/radial5"/>
    <dgm:cxn modelId="{F112D827-1AEE-438E-B8CD-7CADFE72756B}" type="presParOf" srcId="{59F085B8-2364-4A53-9361-9EED671C8953}" destId="{44840672-0FFE-4625-9B76-C185B4B99DBB}" srcOrd="4" destOrd="0" presId="urn:microsoft.com/office/officeart/2005/8/layout/radial5"/>
    <dgm:cxn modelId="{DA559860-22C8-4022-BB3A-CB187A4997C5}" type="presParOf" srcId="{59F085B8-2364-4A53-9361-9EED671C8953}" destId="{4A970400-E386-45D6-A87F-0B8DF1BF5065}" srcOrd="5" destOrd="0" presId="urn:microsoft.com/office/officeart/2005/8/layout/radial5"/>
    <dgm:cxn modelId="{0E29E8C7-CA8F-4823-A528-0410F7A43049}" type="presParOf" srcId="{4A970400-E386-45D6-A87F-0B8DF1BF5065}" destId="{82FDFF87-1E5A-4B64-8AF4-331EDB01ABC9}" srcOrd="0" destOrd="0" presId="urn:microsoft.com/office/officeart/2005/8/layout/radial5"/>
    <dgm:cxn modelId="{9F881372-7B26-4136-8F83-4FC80CC0098D}" type="presParOf" srcId="{59F085B8-2364-4A53-9361-9EED671C8953}" destId="{04368B75-E8D1-44A5-AF99-28A6EC86E8C3}" srcOrd="6" destOrd="0" presId="urn:microsoft.com/office/officeart/2005/8/layout/radial5"/>
    <dgm:cxn modelId="{D95FE675-7735-451E-9E5C-325811BC1E08}" type="presParOf" srcId="{59F085B8-2364-4A53-9361-9EED671C8953}" destId="{0B0C37FB-A3E8-4B71-B60C-D3188067C08B}" srcOrd="7" destOrd="0" presId="urn:microsoft.com/office/officeart/2005/8/layout/radial5"/>
    <dgm:cxn modelId="{1814FD07-61E9-4257-9588-3B46FF0FF7FA}" type="presParOf" srcId="{0B0C37FB-A3E8-4B71-B60C-D3188067C08B}" destId="{E19BC9B5-C7EB-4DFF-8CA8-3BC78D8656EB}" srcOrd="0" destOrd="0" presId="urn:microsoft.com/office/officeart/2005/8/layout/radial5"/>
    <dgm:cxn modelId="{76DF747B-AAF2-4084-AA74-5007B79AC94F}" type="presParOf" srcId="{59F085B8-2364-4A53-9361-9EED671C8953}" destId="{80C53943-9FF0-4C50-B4EA-6CCB74FC8A12}" srcOrd="8" destOrd="0" presId="urn:microsoft.com/office/officeart/2005/8/layout/radial5"/>
    <dgm:cxn modelId="{38B6D599-E34C-4A34-8121-666AC54B5434}" type="presParOf" srcId="{59F085B8-2364-4A53-9361-9EED671C8953}" destId="{46A89B4C-1416-4255-8A43-7AF6B7B6DFAF}" srcOrd="9" destOrd="0" presId="urn:microsoft.com/office/officeart/2005/8/layout/radial5"/>
    <dgm:cxn modelId="{B665BECB-55E9-4088-A708-9F4F05F2518B}" type="presParOf" srcId="{46A89B4C-1416-4255-8A43-7AF6B7B6DFAF}" destId="{0F06BB60-B3AE-4B1B-BE9B-0DBFEBEB3804}" srcOrd="0" destOrd="0" presId="urn:microsoft.com/office/officeart/2005/8/layout/radial5"/>
    <dgm:cxn modelId="{B17DF25D-C0AA-4BE6-A6A9-F0AE47674C4E}" type="presParOf" srcId="{59F085B8-2364-4A53-9361-9EED671C8953}" destId="{BA2B795F-E442-4590-AD13-929C7EFFCB23}" srcOrd="10" destOrd="0" presId="urn:microsoft.com/office/officeart/2005/8/layout/radial5"/>
    <dgm:cxn modelId="{A0ACC77E-1D5B-491C-B3D7-B156C0E53905}" type="presParOf" srcId="{59F085B8-2364-4A53-9361-9EED671C8953}" destId="{1866D246-D624-4689-AD19-F5CFE43E7899}" srcOrd="11" destOrd="0" presId="urn:microsoft.com/office/officeart/2005/8/layout/radial5"/>
    <dgm:cxn modelId="{64BCA60A-05E8-4AAB-8A1F-EAF59FDF5146}" type="presParOf" srcId="{1866D246-D624-4689-AD19-F5CFE43E7899}" destId="{A59EA8EE-6DB9-440A-8B6B-216C70C297F7}" srcOrd="0" destOrd="0" presId="urn:microsoft.com/office/officeart/2005/8/layout/radial5"/>
    <dgm:cxn modelId="{15CF8E99-7964-4283-AAC1-02ACC430E6EC}" type="presParOf" srcId="{59F085B8-2364-4A53-9361-9EED671C8953}" destId="{A0E71B05-AA8F-435B-B6CF-7537B3A8CCFE}" srcOrd="12" destOrd="0" presId="urn:microsoft.com/office/officeart/2005/8/layout/radial5"/>
    <dgm:cxn modelId="{B613C07B-CBA6-4488-A965-0B99EDEF2954}" type="presParOf" srcId="{59F085B8-2364-4A53-9361-9EED671C8953}" destId="{7E8E96C4-2C65-4E15-B54F-0CA853E256B6}" srcOrd="13" destOrd="0" presId="urn:microsoft.com/office/officeart/2005/8/layout/radial5"/>
    <dgm:cxn modelId="{7A8B47D0-2F4F-4C6F-9607-1113518F360A}" type="presParOf" srcId="{7E8E96C4-2C65-4E15-B54F-0CA853E256B6}" destId="{F22B896C-BB70-4EB7-B545-19A55405EBB0}" srcOrd="0" destOrd="0" presId="urn:microsoft.com/office/officeart/2005/8/layout/radial5"/>
    <dgm:cxn modelId="{E85EADB9-E88E-4869-884D-E943CEB73E84}" type="presParOf" srcId="{59F085B8-2364-4A53-9361-9EED671C8953}" destId="{EA38635D-141D-459E-98E6-81C3BFD2B4F5}"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2A8867-C46C-46E8-9752-F6D1214EB87F}" type="datetimeFigureOut">
              <a:rPr lang="it-IT" smtClean="0"/>
              <a:t>25/04/2020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FD82D-950C-4129-8AA8-D8DC359B7258}" type="slidenum">
              <a:rPr lang="it-IT" smtClean="0"/>
              <a:t>‹#›</a:t>
            </a:fld>
            <a:endParaRPr lang="it-IT"/>
          </a:p>
        </p:txBody>
      </p:sp>
    </p:spTree>
    <p:extLst>
      <p:ext uri="{BB962C8B-B14F-4D97-AF65-F5344CB8AC3E}">
        <p14:creationId xmlns:p14="http://schemas.microsoft.com/office/powerpoint/2010/main" val="39378457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Diapositiva titolo">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731461"/>
            <a:ext cx="7772400" cy="357065"/>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pic>
        <p:nvPicPr>
          <p:cNvPr id="2"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31484" y="28962"/>
            <a:ext cx="3881032" cy="3881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8609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3638"/>
            <a:ext cx="7772400" cy="432048"/>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pic>
        <p:nvPicPr>
          <p:cNvPr id="5"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860396" cy="8603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50000"/>
                  </a:schemeClr>
                </a:solidFill>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defRPr>
                <a:latin typeface="Open Sans" pitchFamily="34" charset="0"/>
                <a:ea typeface="Open Sans" pitchFamily="34" charset="0"/>
                <a:cs typeface="Open Sans" pitchFamily="34" charset="0"/>
              </a:defRPr>
            </a:lvl1pPr>
            <a:lvl2pPr>
              <a:defRPr>
                <a:latin typeface="Open Sans" pitchFamily="34" charset="0"/>
                <a:ea typeface="Open Sans" pitchFamily="34" charset="0"/>
                <a:cs typeface="Open Sans" pitchFamily="34" charset="0"/>
              </a:defRPr>
            </a:lvl2pPr>
            <a:lvl3pPr>
              <a:defRPr>
                <a:latin typeface="Open Sans" pitchFamily="34" charset="0"/>
                <a:ea typeface="Open Sans" pitchFamily="34" charset="0"/>
                <a:cs typeface="Open Sans" pitchFamily="34" charset="0"/>
              </a:defRPr>
            </a:lvl3pPr>
            <a:lvl4pPr>
              <a:defRPr>
                <a:latin typeface="Open Sans" pitchFamily="34" charset="0"/>
                <a:ea typeface="Open Sans" pitchFamily="34" charset="0"/>
                <a:cs typeface="Open Sans" pitchFamily="34" charset="0"/>
              </a:defRPr>
            </a:lvl4pPr>
            <a:lvl5pPr>
              <a:defRPr>
                <a:latin typeface="Open Sans" pitchFamily="34" charset="0"/>
                <a:ea typeface="Open Sans" pitchFamily="34" charset="0"/>
                <a:cs typeface="Open Sans" pitchFamily="34" charset="0"/>
              </a:defRPr>
            </a:lvl5pPr>
            <a:lvl6pPr>
              <a:defRPr/>
            </a:lvl6pPr>
            <a:lvl7pPr>
              <a:defRPr/>
            </a:lvl7pPr>
            <a:lvl8pPr>
              <a:defRPr/>
            </a:lvl8pPr>
            <a:lvl9pPr>
              <a:buFont typeface="Arial" pitchFamily="34" charset="0"/>
              <a:buChar cha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2500" b="1" kern="1200" dirty="0" smtClean="0">
                <a:solidFill>
                  <a:schemeClr val="bg1">
                    <a:lumMod val="50000"/>
                  </a:schemeClr>
                </a:solidFill>
                <a:effectLst/>
                <a:latin typeface="Open Sans" pitchFamily="34" charset="0"/>
                <a:ea typeface="Open Sans" pitchFamily="34" charset="0"/>
                <a:cs typeface="Open Sans" pitchFamily="34" charset="0"/>
              </a:defRPr>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Diapositiva titolo">
    <p:spTree>
      <p:nvGrpSpPr>
        <p:cNvPr id="1" name=""/>
        <p:cNvGrpSpPr/>
        <p:nvPr/>
      </p:nvGrpSpPr>
      <p:grpSpPr>
        <a:xfrm>
          <a:off x="0" y="0"/>
          <a:ext cx="0" cy="0"/>
          <a:chOff x="0" y="0"/>
          <a:chExt cx="0" cy="0"/>
        </a:xfrm>
      </p:grpSpPr>
      <p:pic>
        <p:nvPicPr>
          <p:cNvPr id="4"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4720" y="872198"/>
            <a:ext cx="2194560" cy="219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2871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592" y="0"/>
            <a:ext cx="7787208" cy="1200150"/>
          </a:xfrm>
          <a:prstGeom prst="rect">
            <a:avLst/>
          </a:prstGeom>
        </p:spPr>
        <p:txBody>
          <a:bodyPr vert="horz" lIns="91440" tIns="45720" rIns="91440" bIns="45720" rtlCol="0" anchor="b">
            <a:no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899592" y="1200151"/>
            <a:ext cx="7787208" cy="3394472"/>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51" r:id="rId5"/>
  </p:sldLayoutIdLst>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xStyles>
    <p:titleStyle>
      <a:lvl1pPr algn="ctr" defTabSz="914400" rtl="0" eaLnBrk="1" latinLnBrk="0" hangingPunct="1">
        <a:lnSpc>
          <a:spcPts val="58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portsave.eu/" TargetMode="External"/><Relationship Id="rId2" Type="http://schemas.openxmlformats.org/officeDocument/2006/relationships/hyperlink" Target="mailto:rasa.kreivyte@lsu.lt"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moodle.sportsave.eu/"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pPr rtl="0"/>
            <a:r>
              <a:rPr lang="de" sz="2000" b="1" i="1" u="none" baseline="0"/>
              <a:t>III. ENTWICKLUNG DER FAMILIE-LEHRER-BEZIEHUNG AUF DER GRUNDLAGE VON VERTRAUEN UND REZIPROZITÄT</a:t>
            </a:r>
            <a:endParaRPr lang="de" sz="2000" dirty="0">
              <a:solidFill>
                <a:schemeClr val="bg1">
                  <a:lumMod val="50000"/>
                </a:schemeClr>
              </a:solidFill>
            </a:endParaRPr>
          </a:p>
        </p:txBody>
      </p:sp>
      <p:sp>
        <p:nvSpPr>
          <p:cNvPr id="5" name="Titolo 1">
            <a:extLst>
              <a:ext uri="{FF2B5EF4-FFF2-40B4-BE49-F238E27FC236}">
                <a16:creationId xmlns:a16="http://schemas.microsoft.com/office/drawing/2014/main" xmlns="" id="{9664C74A-A4F3-4F00-B3B2-4EDDCFA66590}"/>
              </a:ext>
            </a:extLst>
          </p:cNvPr>
          <p:cNvSpPr txBox="1">
            <a:spLocks/>
          </p:cNvSpPr>
          <p:nvPr/>
        </p:nvSpPr>
        <p:spPr>
          <a:xfrm>
            <a:off x="755576" y="3942877"/>
            <a:ext cx="7772400" cy="357065"/>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0" i="0" u="none" baseline="0"/>
              <a:t>TRAINER</a:t>
            </a:r>
          </a:p>
        </p:txBody>
      </p:sp>
      <p:pic>
        <p:nvPicPr>
          <p:cNvPr id="6" name="Picture 4" descr="C:\Users\Alex\Desktop\Loghi progetto\Erasmus+\eu_flag_co_funded_vect_pos_[cmyk]_right-[Convertito].png">
            <a:extLst>
              <a:ext uri="{FF2B5EF4-FFF2-40B4-BE49-F238E27FC236}">
                <a16:creationId xmlns:a16="http://schemas.microsoft.com/office/drawing/2014/main" xmlns=""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C1037AD6-936C-495F-AB14-ED25F02B6416}"/>
              </a:ext>
            </a:extLst>
          </p:cNvPr>
          <p:cNvSpPr txBox="1"/>
          <p:nvPr/>
        </p:nvSpPr>
        <p:spPr>
          <a:xfrm>
            <a:off x="2467138" y="4482281"/>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10" name="TextBox 1">
            <a:extLst>
              <a:ext uri="{FF2B5EF4-FFF2-40B4-BE49-F238E27FC236}">
                <a16:creationId xmlns:a16="http://schemas.microsoft.com/office/drawing/2014/main" xmlns="" id="{C6025AD6-7B1C-4D55-B309-1B84BC8F2382}"/>
              </a:ext>
            </a:extLst>
          </p:cNvPr>
          <p:cNvSpPr txBox="1"/>
          <p:nvPr/>
        </p:nvSpPr>
        <p:spPr>
          <a:xfrm>
            <a:off x="221072" y="267494"/>
            <a:ext cx="2864759" cy="338554"/>
          </a:xfrm>
          <a:prstGeom prst="rect">
            <a:avLst/>
          </a:prstGeom>
          <a:noFill/>
        </p:spPr>
        <p:txBody>
          <a:bodyPr wrap="none">
            <a:spAutoFit/>
          </a:bodyPr>
          <a:lstStyle>
            <a:defPPr>
              <a:defRPr lang="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l" rtl="0" eaLnBrk="1" hangingPunct="1">
              <a:defRPr/>
            </a:pPr>
            <a:r>
              <a:rPr lang="de" sz="1600" b="0" i="0" u="none" baseline="0">
                <a:solidFill>
                  <a:schemeClr val="tx1">
                    <a:lumMod val="50000"/>
                    <a:lumOff val="50000"/>
                  </a:schemeClr>
                </a:solidFill>
              </a:rPr>
              <a:t>Prof. Dr. Dženana Husremović</a:t>
            </a:r>
            <a:endParaRPr lang="de" sz="1600" dirty="0">
              <a:solidFill>
                <a:schemeClr val="tx1">
                  <a:lumMod val="50000"/>
                  <a:lumOff val="50000"/>
                </a:schemeClr>
              </a:solidFill>
            </a:endParaRPr>
          </a:p>
        </p:txBody>
      </p:sp>
    </p:spTree>
    <p:extLst>
      <p:ext uri="{BB962C8B-B14F-4D97-AF65-F5344CB8AC3E}">
        <p14:creationId xmlns:p14="http://schemas.microsoft.com/office/powerpoint/2010/main" val="34441870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FDE2F09B-5594-450B-80F8-43D49E97F5EC}"/>
              </a:ext>
            </a:extLst>
          </p:cNvPr>
          <p:cNvGraphicFramePr>
            <a:graphicFrameLocks noGrp="1"/>
          </p:cNvGraphicFramePr>
          <p:nvPr>
            <p:ph idx="4294967295"/>
            <p:extLst>
              <p:ext uri="{D42A27DB-BD31-4B8C-83A1-F6EECF244321}">
                <p14:modId xmlns:p14="http://schemas.microsoft.com/office/powerpoint/2010/main" val="1560910507"/>
              </p:ext>
            </p:extLst>
          </p:nvPr>
        </p:nvGraphicFramePr>
        <p:xfrm>
          <a:off x="685800" y="1419622"/>
          <a:ext cx="7788276" cy="235204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xmlns="" val="1266931802"/>
                    </a:ext>
                  </a:extLst>
                </a:gridCol>
                <a:gridCol w="3894138">
                  <a:extLst>
                    <a:ext uri="{9D8B030D-6E8A-4147-A177-3AD203B41FA5}">
                      <a16:colId xmlns:a16="http://schemas.microsoft.com/office/drawing/2014/main" xmlns="" val="764857572"/>
                    </a:ext>
                  </a:extLst>
                </a:gridCol>
              </a:tblGrid>
              <a:tr h="370840">
                <a:tc>
                  <a:txBody>
                    <a:bodyPr/>
                    <a:lstStyle/>
                    <a:p>
                      <a:pPr algn="l" rtl="0"/>
                      <a:r>
                        <a:rPr lang="de" sz="1600" b="1" i="0" u="none" baseline="0" dirty="0">
                          <a:latin typeface="Open Sans"/>
                        </a:rPr>
                        <a:t>Wie erkennt man sie?</a:t>
                      </a:r>
                      <a:endParaRPr lang="de" sz="1600" dirty="0"/>
                    </a:p>
                  </a:txBody>
                  <a:tcPr/>
                </a:tc>
                <a:tc>
                  <a:txBody>
                    <a:bodyPr/>
                    <a:lstStyle/>
                    <a:p>
                      <a:pPr algn="l" rtl="0"/>
                      <a:r>
                        <a:rPr lang="de" sz="1600" b="1" i="0" u="none" baseline="0">
                          <a:latin typeface="Open Sans"/>
                        </a:rPr>
                        <a:t>Was kann man tun?</a:t>
                      </a:r>
                      <a:endParaRPr lang="de" sz="1600" dirty="0"/>
                    </a:p>
                  </a:txBody>
                  <a:tcPr/>
                </a:tc>
                <a:extLst>
                  <a:ext uri="{0D108BD9-81ED-4DB2-BD59-A6C34878D82A}">
                    <a16:rowId xmlns:a16="http://schemas.microsoft.com/office/drawing/2014/main" xmlns="" val="3166509344"/>
                  </a:ext>
                </a:extLst>
              </a:tr>
              <a:tr h="370840">
                <a:tc>
                  <a:txBody>
                    <a:bodyPr/>
                    <a:lstStyle/>
                    <a:p>
                      <a:pPr algn="l" rtl="0"/>
                      <a:r>
                        <a:rPr lang="de" sz="1600" b="0" i="0" u="none" baseline="0">
                          <a:latin typeface="Open Sans"/>
                        </a:rPr>
                        <a:t>Schimpfen mit ihrem Kind</a:t>
                      </a:r>
                      <a:endParaRPr lang="de" sz="1600" dirty="0"/>
                    </a:p>
                  </a:txBody>
                  <a:tcPr/>
                </a:tc>
                <a:tc>
                  <a:txBody>
                    <a:bodyPr/>
                    <a:lstStyle/>
                    <a:p>
                      <a:pPr algn="l" rtl="0"/>
                      <a:r>
                        <a:rPr lang="de" sz="1600" b="0" i="0" u="none" baseline="0">
                          <a:latin typeface="Open Sans"/>
                        </a:rPr>
                        <a:t>Erklären Sie die Bedeutung von Lob für das Selbstwertgefühl des Kindes</a:t>
                      </a:r>
                      <a:endParaRPr lang="de" sz="1600" dirty="0"/>
                    </a:p>
                  </a:txBody>
                  <a:tcPr/>
                </a:tc>
                <a:extLst>
                  <a:ext uri="{0D108BD9-81ED-4DB2-BD59-A6C34878D82A}">
                    <a16:rowId xmlns:a16="http://schemas.microsoft.com/office/drawing/2014/main" xmlns="" val="2987937753"/>
                  </a:ext>
                </a:extLst>
              </a:tr>
              <a:tr h="370840">
                <a:tc>
                  <a:txBody>
                    <a:bodyPr/>
                    <a:lstStyle/>
                    <a:p>
                      <a:pPr algn="l" rtl="0"/>
                      <a:r>
                        <a:rPr lang="de" sz="1600" b="0" i="0" u="none" baseline="0">
                          <a:latin typeface="Open Sans"/>
                        </a:rPr>
                        <a:t>Sind nie mit den Leistungen ganz zufrieden</a:t>
                      </a:r>
                      <a:endParaRPr lang="de" sz="1600" dirty="0"/>
                    </a:p>
                  </a:txBody>
                  <a:tcPr/>
                </a:tc>
                <a:tc>
                  <a:txBody>
                    <a:bodyPr/>
                    <a:lstStyle/>
                    <a:p>
                      <a:pPr algn="l" rtl="0"/>
                      <a:r>
                        <a:rPr lang="de" sz="1600" b="0" i="0" u="none" baseline="0">
                          <a:latin typeface="Open Sans"/>
                        </a:rPr>
                        <a:t>Unterstreichen Sie die negativen Folgen ständiger Kritik für die Leistung des Kindes</a:t>
                      </a:r>
                      <a:endParaRPr lang="de" sz="1600" dirty="0"/>
                    </a:p>
                  </a:txBody>
                  <a:tcPr/>
                </a:tc>
                <a:extLst>
                  <a:ext uri="{0D108BD9-81ED-4DB2-BD59-A6C34878D82A}">
                    <a16:rowId xmlns:a16="http://schemas.microsoft.com/office/drawing/2014/main" xmlns="" val="3517940549"/>
                  </a:ext>
                </a:extLst>
              </a:tr>
              <a:tr h="370840">
                <a:tc>
                  <a:txBody>
                    <a:bodyPr/>
                    <a:lstStyle/>
                    <a:p>
                      <a:pPr algn="l" rtl="0"/>
                      <a:r>
                        <a:rPr lang="de" sz="1600" b="0" i="0" u="none" baseline="0" dirty="0">
                          <a:latin typeface="Open Sans"/>
                        </a:rPr>
                        <a:t>Interessierter am Sport als am Kind </a:t>
                      </a:r>
                      <a:endParaRPr lang="de" sz="1600" dirty="0">
                        <a:latin typeface="Open Sans"/>
                      </a:endParaRPr>
                    </a:p>
                  </a:txBody>
                  <a:tcPr/>
                </a:tc>
                <a:tc>
                  <a:txBody>
                    <a:bodyPr/>
                    <a:lstStyle/>
                    <a:p>
                      <a:pPr algn="l" rtl="0"/>
                      <a:r>
                        <a:rPr lang="de" sz="1600" b="0" i="0" u="none" baseline="0">
                          <a:latin typeface="Open Sans"/>
                        </a:rPr>
                        <a:t>Zeigen Sie am eigenen Beispiel, wie man ein Kind motiviert und unterweist</a:t>
                      </a:r>
                      <a:endParaRPr lang="de" sz="1600" dirty="0"/>
                    </a:p>
                  </a:txBody>
                  <a:tcPr/>
                </a:tc>
                <a:extLst>
                  <a:ext uri="{0D108BD9-81ED-4DB2-BD59-A6C34878D82A}">
                    <a16:rowId xmlns:a16="http://schemas.microsoft.com/office/drawing/2014/main" xmlns="" val="2363241368"/>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Überkritische Eltern </a:t>
            </a:r>
            <a:endParaRPr lang="de" sz="1800" dirty="0"/>
          </a:p>
        </p:txBody>
      </p:sp>
    </p:spTree>
    <p:extLst>
      <p:ext uri="{BB962C8B-B14F-4D97-AF65-F5344CB8AC3E}">
        <p14:creationId xmlns:p14="http://schemas.microsoft.com/office/powerpoint/2010/main" val="290721488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53448-73F7-4BD6-8F33-7940F42A3965}"/>
              </a:ext>
            </a:extLst>
          </p:cNvPr>
          <p:cNvSpPr>
            <a:spLocks noGrp="1"/>
          </p:cNvSpPr>
          <p:nvPr>
            <p:ph type="ctrTitle"/>
          </p:nvPr>
        </p:nvSpPr>
        <p:spPr/>
        <p:txBody>
          <a:bodyPr/>
          <a:lstStyle/>
          <a:p>
            <a:pPr rtl="0"/>
            <a:r>
              <a:rPr lang="de" b="1" i="0" u="none" baseline="0"/>
              <a:t>Von der Bank schreiende Eltern</a:t>
            </a:r>
            <a:endParaRPr lang="de" dirty="0"/>
          </a:p>
        </p:txBody>
      </p:sp>
      <p:graphicFrame>
        <p:nvGraphicFramePr>
          <p:cNvPr id="5" name="Content Placeholder 4">
            <a:extLst>
              <a:ext uri="{FF2B5EF4-FFF2-40B4-BE49-F238E27FC236}">
                <a16:creationId xmlns:a16="http://schemas.microsoft.com/office/drawing/2014/main" xmlns="" id="{FDE2F09B-5594-450B-80F8-43D49E97F5EC}"/>
              </a:ext>
            </a:extLst>
          </p:cNvPr>
          <p:cNvGraphicFramePr>
            <a:graphicFrameLocks noGrp="1"/>
          </p:cNvGraphicFramePr>
          <p:nvPr>
            <p:ph idx="4294967295"/>
            <p:extLst>
              <p:ext uri="{D42A27DB-BD31-4B8C-83A1-F6EECF244321}">
                <p14:modId xmlns:p14="http://schemas.microsoft.com/office/powerpoint/2010/main" val="3730302715"/>
              </p:ext>
            </p:extLst>
          </p:nvPr>
        </p:nvGraphicFramePr>
        <p:xfrm>
          <a:off x="685800" y="1347614"/>
          <a:ext cx="7788276" cy="235204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xmlns="" val="1266931802"/>
                    </a:ext>
                  </a:extLst>
                </a:gridCol>
                <a:gridCol w="3894138">
                  <a:extLst>
                    <a:ext uri="{9D8B030D-6E8A-4147-A177-3AD203B41FA5}">
                      <a16:colId xmlns:a16="http://schemas.microsoft.com/office/drawing/2014/main" xmlns="" val="764857572"/>
                    </a:ext>
                  </a:extLst>
                </a:gridCol>
              </a:tblGrid>
              <a:tr h="370840">
                <a:tc>
                  <a:txBody>
                    <a:bodyPr/>
                    <a:lstStyle/>
                    <a:p>
                      <a:pPr algn="l" rtl="0"/>
                      <a:r>
                        <a:rPr lang="de" sz="1600" b="1" i="0" u="none" baseline="0" dirty="0">
                          <a:latin typeface="Open Sans"/>
                        </a:rPr>
                        <a:t>Wie erkennt man sie?</a:t>
                      </a:r>
                    </a:p>
                  </a:txBody>
                  <a:tcPr/>
                </a:tc>
                <a:tc>
                  <a:txBody>
                    <a:bodyPr/>
                    <a:lstStyle/>
                    <a:p>
                      <a:pPr algn="l" rtl="0"/>
                      <a:r>
                        <a:rPr lang="de" sz="1600" b="1" i="0" u="none" baseline="0">
                          <a:latin typeface="Open Sans"/>
                        </a:rPr>
                        <a:t>Was kann man tun?</a:t>
                      </a:r>
                    </a:p>
                  </a:txBody>
                  <a:tcPr/>
                </a:tc>
                <a:extLst>
                  <a:ext uri="{0D108BD9-81ED-4DB2-BD59-A6C34878D82A}">
                    <a16:rowId xmlns:a16="http://schemas.microsoft.com/office/drawing/2014/main" xmlns="" val="3166509344"/>
                  </a:ext>
                </a:extLst>
              </a:tr>
              <a:tr h="370840">
                <a:tc>
                  <a:txBody>
                    <a:bodyPr/>
                    <a:lstStyle/>
                    <a:p>
                      <a:pPr algn="l" rtl="0"/>
                      <a:r>
                        <a:rPr lang="de" sz="1600" b="0" i="0" u="none" baseline="0">
                          <a:latin typeface="Open Sans"/>
                        </a:rPr>
                        <a:t>Setzen sich direkt hinter die Trainerbank und schreien</a:t>
                      </a:r>
                    </a:p>
                  </a:txBody>
                  <a:tcPr/>
                </a:tc>
                <a:tc>
                  <a:txBody>
                    <a:bodyPr/>
                    <a:lstStyle/>
                    <a:p>
                      <a:pPr algn="l" rtl="0"/>
                      <a:r>
                        <a:rPr lang="de" sz="1600" b="0" i="0" u="none" baseline="0" dirty="0">
                          <a:latin typeface="Open Sans"/>
                        </a:rPr>
                        <a:t>Beginnen Sie keine Diskussion während des Wettbewerbs</a:t>
                      </a:r>
                    </a:p>
                  </a:txBody>
                  <a:tcPr/>
                </a:tc>
                <a:extLst>
                  <a:ext uri="{0D108BD9-81ED-4DB2-BD59-A6C34878D82A}">
                    <a16:rowId xmlns:a16="http://schemas.microsoft.com/office/drawing/2014/main" xmlns="" val="2987937753"/>
                  </a:ext>
                </a:extLst>
              </a:tr>
              <a:tr h="370840">
                <a:tc>
                  <a:txBody>
                    <a:bodyPr/>
                    <a:lstStyle/>
                    <a:p>
                      <a:pPr algn="l" rtl="0"/>
                      <a:r>
                        <a:rPr lang="de" sz="1600" b="0" i="0" u="none" baseline="0">
                          <a:latin typeface="Open Sans"/>
                        </a:rPr>
                        <a:t>Eltern sind lauter als der Trainer </a:t>
                      </a:r>
                    </a:p>
                  </a:txBody>
                  <a:tcPr/>
                </a:tc>
                <a:tc>
                  <a:txBody>
                    <a:bodyPr/>
                    <a:lstStyle/>
                    <a:p>
                      <a:pPr algn="l" rtl="0"/>
                      <a:r>
                        <a:rPr lang="de" sz="1600" b="0" i="0" u="none" baseline="0" dirty="0">
                          <a:latin typeface="Open Sans"/>
                        </a:rPr>
                        <a:t>Sagen Sie ihnen in der Pause direkt, dass sie ein schlechtes Beispiel abgeben</a:t>
                      </a:r>
                    </a:p>
                  </a:txBody>
                  <a:tcPr/>
                </a:tc>
                <a:extLst>
                  <a:ext uri="{0D108BD9-81ED-4DB2-BD59-A6C34878D82A}">
                    <a16:rowId xmlns:a16="http://schemas.microsoft.com/office/drawing/2014/main" xmlns="" val="3517940549"/>
                  </a:ext>
                </a:extLst>
              </a:tr>
              <a:tr h="370840">
                <a:tc>
                  <a:txBody>
                    <a:bodyPr/>
                    <a:lstStyle/>
                    <a:p>
                      <a:pPr algn="l" rtl="0"/>
                      <a:r>
                        <a:rPr lang="de" sz="1600" b="0" i="0" u="none" baseline="0" dirty="0">
                          <a:latin typeface="Open Sans"/>
                        </a:rPr>
                        <a:t>Verbal beleidigend gegenüber der Mannschaft, den Trainern, den Gegnern …</a:t>
                      </a:r>
                    </a:p>
                  </a:txBody>
                  <a:tcPr/>
                </a:tc>
                <a:tc>
                  <a:txBody>
                    <a:bodyPr/>
                    <a:lstStyle/>
                    <a:p>
                      <a:pPr algn="l" rtl="0"/>
                      <a:r>
                        <a:rPr lang="de" sz="1600" b="0" i="0" u="none" baseline="0">
                          <a:latin typeface="Open Sans"/>
                        </a:rPr>
                        <a:t>Geben Sie ihnen eine Aufgabe (Listen zu führen, auf die Ausstattung aufzupassen) – etwas, womit sie beschäftigt sind </a:t>
                      </a:r>
                    </a:p>
                  </a:txBody>
                  <a:tcPr/>
                </a:tc>
                <a:extLst>
                  <a:ext uri="{0D108BD9-81ED-4DB2-BD59-A6C34878D82A}">
                    <a16:rowId xmlns:a16="http://schemas.microsoft.com/office/drawing/2014/main" xmlns="" val="2363241368"/>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Von der Bank schreiende Eltern</a:t>
            </a:r>
            <a:endParaRPr lang="de" sz="1800" dirty="0"/>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Tree>
    <p:extLst>
      <p:ext uri="{BB962C8B-B14F-4D97-AF65-F5344CB8AC3E}">
        <p14:creationId xmlns:p14="http://schemas.microsoft.com/office/powerpoint/2010/main" val="44112998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53448-73F7-4BD6-8F33-7940F42A3965}"/>
              </a:ext>
            </a:extLst>
          </p:cNvPr>
          <p:cNvSpPr>
            <a:spLocks noGrp="1"/>
          </p:cNvSpPr>
          <p:nvPr>
            <p:ph type="ctrTitle"/>
          </p:nvPr>
        </p:nvSpPr>
        <p:spPr/>
        <p:txBody>
          <a:bodyPr/>
          <a:lstStyle/>
          <a:p>
            <a:pPr rtl="0"/>
            <a:r>
              <a:rPr lang="de" b="1" i="0" u="none" baseline="0"/>
              <a:t>Nebenberufliche Trainer</a:t>
            </a:r>
            <a:endParaRPr lang="de" dirty="0"/>
          </a:p>
        </p:txBody>
      </p:sp>
      <p:graphicFrame>
        <p:nvGraphicFramePr>
          <p:cNvPr id="5" name="Content Placeholder 4">
            <a:extLst>
              <a:ext uri="{FF2B5EF4-FFF2-40B4-BE49-F238E27FC236}">
                <a16:creationId xmlns:a16="http://schemas.microsoft.com/office/drawing/2014/main" xmlns="" id="{FDE2F09B-5594-450B-80F8-43D49E97F5EC}"/>
              </a:ext>
            </a:extLst>
          </p:cNvPr>
          <p:cNvGraphicFramePr>
            <a:graphicFrameLocks noGrp="1"/>
          </p:cNvGraphicFramePr>
          <p:nvPr>
            <p:ph idx="4294967295"/>
            <p:extLst>
              <p:ext uri="{D42A27DB-BD31-4B8C-83A1-F6EECF244321}">
                <p14:modId xmlns:p14="http://schemas.microsoft.com/office/powerpoint/2010/main" val="1850828329"/>
              </p:ext>
            </p:extLst>
          </p:nvPr>
        </p:nvGraphicFramePr>
        <p:xfrm>
          <a:off x="539552" y="1419622"/>
          <a:ext cx="7788276" cy="250952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xmlns="" val="1266931802"/>
                    </a:ext>
                  </a:extLst>
                </a:gridCol>
                <a:gridCol w="3894138">
                  <a:extLst>
                    <a:ext uri="{9D8B030D-6E8A-4147-A177-3AD203B41FA5}">
                      <a16:colId xmlns:a16="http://schemas.microsoft.com/office/drawing/2014/main" xmlns="" val="764857572"/>
                    </a:ext>
                  </a:extLst>
                </a:gridCol>
              </a:tblGrid>
              <a:tr h="370840">
                <a:tc>
                  <a:txBody>
                    <a:bodyPr/>
                    <a:lstStyle/>
                    <a:p>
                      <a:pPr algn="l" rtl="0"/>
                      <a:r>
                        <a:rPr lang="de" sz="1400" b="1" i="0" u="none" baseline="0" dirty="0">
                          <a:latin typeface="Open Sans"/>
                        </a:rPr>
                        <a:t>Wie erkennt man sie?</a:t>
                      </a:r>
                      <a:endParaRPr lang="de" sz="1400" dirty="0"/>
                    </a:p>
                  </a:txBody>
                  <a:tcPr/>
                </a:tc>
                <a:tc>
                  <a:txBody>
                    <a:bodyPr/>
                    <a:lstStyle/>
                    <a:p>
                      <a:pPr algn="l" rtl="0"/>
                      <a:r>
                        <a:rPr lang="de" sz="1400" b="1" i="0" u="none" baseline="0">
                          <a:latin typeface="Open Sans"/>
                        </a:rPr>
                        <a:t>Was kann man tun?</a:t>
                      </a:r>
                      <a:endParaRPr lang="de" sz="1400" dirty="0"/>
                    </a:p>
                  </a:txBody>
                  <a:tcPr/>
                </a:tc>
                <a:extLst>
                  <a:ext uri="{0D108BD9-81ED-4DB2-BD59-A6C34878D82A}">
                    <a16:rowId xmlns:a16="http://schemas.microsoft.com/office/drawing/2014/main" xmlns="" val="3166509344"/>
                  </a:ext>
                </a:extLst>
              </a:tr>
              <a:tr h="370840">
                <a:tc>
                  <a:txBody>
                    <a:bodyPr/>
                    <a:lstStyle/>
                    <a:p>
                      <a:pPr algn="l" rtl="0"/>
                      <a:r>
                        <a:rPr lang="de" sz="1400" b="0" i="0" u="none" baseline="0">
                          <a:latin typeface="Open Sans"/>
                        </a:rPr>
                        <a:t>Belehren das Kind </a:t>
                      </a:r>
                      <a:endParaRPr lang="de" sz="1400" dirty="0"/>
                    </a:p>
                  </a:txBody>
                  <a:tcPr/>
                </a:tc>
                <a:tc>
                  <a:txBody>
                    <a:bodyPr/>
                    <a:lstStyle/>
                    <a:p>
                      <a:pPr algn="l" rtl="0"/>
                      <a:r>
                        <a:rPr lang="de" sz="1400" b="0" i="0" u="none" baseline="0">
                          <a:latin typeface="Open Sans"/>
                        </a:rPr>
                        <a:t>Sprechen Sie nichts während des Spiels an</a:t>
                      </a:r>
                      <a:endParaRPr lang="de" sz="1400" dirty="0"/>
                    </a:p>
                  </a:txBody>
                  <a:tcPr/>
                </a:tc>
                <a:extLst>
                  <a:ext uri="{0D108BD9-81ED-4DB2-BD59-A6C34878D82A}">
                    <a16:rowId xmlns:a16="http://schemas.microsoft.com/office/drawing/2014/main" xmlns="" val="2987937753"/>
                  </a:ext>
                </a:extLst>
              </a:tr>
              <a:tr h="370840">
                <a:tc>
                  <a:txBody>
                    <a:bodyPr/>
                    <a:lstStyle/>
                    <a:p>
                      <a:pPr algn="l" rtl="0"/>
                      <a:r>
                        <a:rPr lang="de" sz="1400" b="0" i="0" u="none" baseline="0">
                          <a:latin typeface="Open Sans"/>
                        </a:rPr>
                        <a:t>Unterbrechen den Trainer in der Arbeit</a:t>
                      </a:r>
                      <a:endParaRPr lang="de" sz="1400" dirty="0"/>
                    </a:p>
                  </a:txBody>
                  <a:tcPr/>
                </a:tc>
                <a:tc>
                  <a:txBody>
                    <a:bodyPr/>
                    <a:lstStyle/>
                    <a:p>
                      <a:pPr algn="l" rtl="0"/>
                      <a:r>
                        <a:rPr lang="de" sz="1400" b="0" i="0" u="none" baseline="0">
                          <a:latin typeface="Open Sans"/>
                        </a:rPr>
                        <a:t>Sagen Sie ihnen nach dem Spiel und bei den Elternversammlungen, wie irritierend ihr Verhalten ist</a:t>
                      </a:r>
                      <a:endParaRPr lang="de" sz="1400" dirty="0"/>
                    </a:p>
                  </a:txBody>
                  <a:tcPr/>
                </a:tc>
                <a:extLst>
                  <a:ext uri="{0D108BD9-81ED-4DB2-BD59-A6C34878D82A}">
                    <a16:rowId xmlns:a16="http://schemas.microsoft.com/office/drawing/2014/main" xmlns="" val="3517940549"/>
                  </a:ext>
                </a:extLst>
              </a:tr>
              <a:tr h="370840">
                <a:tc>
                  <a:txBody>
                    <a:bodyPr/>
                    <a:lstStyle/>
                    <a:p>
                      <a:pPr algn="l" rtl="0"/>
                      <a:r>
                        <a:rPr lang="de" sz="1400" b="0" i="0" u="none" baseline="0">
                          <a:latin typeface="Open Sans"/>
                        </a:rPr>
                        <a:t>Erwarten vom Kind, eher auf sie als auf den Trainer zu hören</a:t>
                      </a:r>
                      <a:endParaRPr lang="de" sz="1400" dirty="0"/>
                    </a:p>
                  </a:txBody>
                  <a:tcPr/>
                </a:tc>
                <a:tc>
                  <a:txBody>
                    <a:bodyPr/>
                    <a:lstStyle/>
                    <a:p>
                      <a:pPr algn="l" rtl="0"/>
                      <a:r>
                        <a:rPr lang="de" sz="1400" b="0" i="0" u="none" baseline="0" dirty="0">
                          <a:latin typeface="Open Sans"/>
                        </a:rPr>
                        <a:t>Sagen Sie den Sportlern, dass sie auf die Anweisungen des Trainers hören müssen</a:t>
                      </a:r>
                      <a:endParaRPr lang="de" sz="1400" dirty="0">
                        <a:latin typeface="Open Sans"/>
                      </a:endParaRPr>
                    </a:p>
                  </a:txBody>
                  <a:tcPr/>
                </a:tc>
                <a:extLst>
                  <a:ext uri="{0D108BD9-81ED-4DB2-BD59-A6C34878D82A}">
                    <a16:rowId xmlns:a16="http://schemas.microsoft.com/office/drawing/2014/main" xmlns="" val="2363241368"/>
                  </a:ext>
                </a:extLst>
              </a:tr>
              <a:tr h="370840">
                <a:tc>
                  <a:txBody>
                    <a:bodyPr/>
                    <a:lstStyle/>
                    <a:p>
                      <a:endParaRPr lang="de" sz="1400" dirty="0"/>
                    </a:p>
                  </a:txBody>
                  <a:tcPr/>
                </a:tc>
                <a:tc>
                  <a:txBody>
                    <a:bodyPr/>
                    <a:lstStyle/>
                    <a:p>
                      <a:pPr algn="l" rtl="0"/>
                      <a:r>
                        <a:rPr lang="de" sz="1400" b="0" i="0" u="none" baseline="0" dirty="0">
                          <a:latin typeface="Open Sans"/>
                        </a:rPr>
                        <a:t>Falls möglich, bitten Sie die Eltern, entweder Trainer oder Zuschauer zu sein </a:t>
                      </a:r>
                      <a:endParaRPr lang="de" sz="1400" dirty="0"/>
                    </a:p>
                  </a:txBody>
                  <a:tcPr/>
                </a:tc>
                <a:extLst>
                  <a:ext uri="{0D108BD9-81ED-4DB2-BD59-A6C34878D82A}">
                    <a16:rowId xmlns:a16="http://schemas.microsoft.com/office/drawing/2014/main" xmlns="" val="3610511675"/>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Nebenberufliche Trainer</a:t>
            </a:r>
            <a:endParaRPr lang="de" sz="1800" dirty="0"/>
          </a:p>
        </p:txBody>
      </p:sp>
    </p:spTree>
    <p:extLst>
      <p:ext uri="{BB962C8B-B14F-4D97-AF65-F5344CB8AC3E}">
        <p14:creationId xmlns:p14="http://schemas.microsoft.com/office/powerpoint/2010/main" val="1741942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53448-73F7-4BD6-8F33-7940F42A3965}"/>
              </a:ext>
            </a:extLst>
          </p:cNvPr>
          <p:cNvSpPr>
            <a:spLocks noGrp="1"/>
          </p:cNvSpPr>
          <p:nvPr>
            <p:ph type="ctrTitle"/>
          </p:nvPr>
        </p:nvSpPr>
        <p:spPr/>
        <p:txBody>
          <a:bodyPr/>
          <a:lstStyle/>
          <a:p>
            <a:pPr rtl="0"/>
            <a:r>
              <a:rPr lang="de" b="1" i="0" u="none" baseline="0"/>
              <a:t>Übervorsichtige Eltern</a:t>
            </a:r>
            <a:endParaRPr lang="de" dirty="0"/>
          </a:p>
        </p:txBody>
      </p:sp>
      <p:graphicFrame>
        <p:nvGraphicFramePr>
          <p:cNvPr id="5" name="Content Placeholder 4">
            <a:extLst>
              <a:ext uri="{FF2B5EF4-FFF2-40B4-BE49-F238E27FC236}">
                <a16:creationId xmlns:a16="http://schemas.microsoft.com/office/drawing/2014/main" xmlns="" id="{FDE2F09B-5594-450B-80F8-43D49E97F5EC}"/>
              </a:ext>
            </a:extLst>
          </p:cNvPr>
          <p:cNvGraphicFramePr>
            <a:graphicFrameLocks noGrp="1"/>
          </p:cNvGraphicFramePr>
          <p:nvPr>
            <p:ph idx="4294967295"/>
            <p:extLst>
              <p:ext uri="{D42A27DB-BD31-4B8C-83A1-F6EECF244321}">
                <p14:modId xmlns:p14="http://schemas.microsoft.com/office/powerpoint/2010/main" val="3772483716"/>
              </p:ext>
            </p:extLst>
          </p:nvPr>
        </p:nvGraphicFramePr>
        <p:xfrm>
          <a:off x="755576" y="1491630"/>
          <a:ext cx="7788276" cy="247904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xmlns="" val="1266931802"/>
                    </a:ext>
                  </a:extLst>
                </a:gridCol>
                <a:gridCol w="3894138">
                  <a:extLst>
                    <a:ext uri="{9D8B030D-6E8A-4147-A177-3AD203B41FA5}">
                      <a16:colId xmlns:a16="http://schemas.microsoft.com/office/drawing/2014/main" xmlns="" val="764857572"/>
                    </a:ext>
                  </a:extLst>
                </a:gridCol>
              </a:tblGrid>
              <a:tr h="370840">
                <a:tc>
                  <a:txBody>
                    <a:bodyPr/>
                    <a:lstStyle/>
                    <a:p>
                      <a:pPr algn="l" rtl="0"/>
                      <a:r>
                        <a:rPr lang="de" sz="1600" b="1" i="0" u="none" baseline="0" dirty="0">
                          <a:latin typeface="Open Sans"/>
                        </a:rPr>
                        <a:t>Wie erkennt man sie?</a:t>
                      </a:r>
                      <a:endParaRPr lang="de" sz="1600" dirty="0"/>
                    </a:p>
                  </a:txBody>
                  <a:tcPr/>
                </a:tc>
                <a:tc>
                  <a:txBody>
                    <a:bodyPr/>
                    <a:lstStyle/>
                    <a:p>
                      <a:pPr algn="l" rtl="0"/>
                      <a:r>
                        <a:rPr lang="de" sz="1600" b="1" i="0" u="none" baseline="0">
                          <a:latin typeface="Open Sans"/>
                        </a:rPr>
                        <a:t>Was kann man tun?</a:t>
                      </a:r>
                      <a:endParaRPr lang="de" sz="1600" dirty="0"/>
                    </a:p>
                  </a:txBody>
                  <a:tcPr/>
                </a:tc>
                <a:extLst>
                  <a:ext uri="{0D108BD9-81ED-4DB2-BD59-A6C34878D82A}">
                    <a16:rowId xmlns:a16="http://schemas.microsoft.com/office/drawing/2014/main" xmlns="" val="3166509344"/>
                  </a:ext>
                </a:extLst>
              </a:tr>
              <a:tr h="370840">
                <a:tc>
                  <a:txBody>
                    <a:bodyPr/>
                    <a:lstStyle/>
                    <a:p>
                      <a:pPr algn="l" rtl="0"/>
                      <a:r>
                        <a:rPr lang="de" sz="1600" b="0" i="0" u="none" baseline="0">
                          <a:latin typeface="Open Sans"/>
                        </a:rPr>
                        <a:t>Besorgte Blicke und Kommentare</a:t>
                      </a:r>
                      <a:endParaRPr lang="de" sz="1600" dirty="0"/>
                    </a:p>
                  </a:txBody>
                  <a:tcPr/>
                </a:tc>
                <a:tc>
                  <a:txBody>
                    <a:bodyPr/>
                    <a:lstStyle/>
                    <a:p>
                      <a:pPr algn="l" rtl="0"/>
                      <a:r>
                        <a:rPr lang="de" sz="1600" b="0" i="0" u="none" baseline="0">
                          <a:latin typeface="Open Sans"/>
                        </a:rPr>
                        <a:t>Sprechen Sie mit ihnen über ihre Ängste vor Verletzungen</a:t>
                      </a:r>
                      <a:endParaRPr lang="de" sz="1600" dirty="0"/>
                    </a:p>
                  </a:txBody>
                  <a:tcPr/>
                </a:tc>
                <a:extLst>
                  <a:ext uri="{0D108BD9-81ED-4DB2-BD59-A6C34878D82A}">
                    <a16:rowId xmlns:a16="http://schemas.microsoft.com/office/drawing/2014/main" xmlns="" val="2987937753"/>
                  </a:ext>
                </a:extLst>
              </a:tr>
              <a:tr h="370840">
                <a:tc>
                  <a:txBody>
                    <a:bodyPr/>
                    <a:lstStyle/>
                    <a:p>
                      <a:pPr algn="l" rtl="0"/>
                      <a:r>
                        <a:rPr lang="de" sz="1600" b="0" i="0" u="none" baseline="0">
                          <a:latin typeface="Open Sans"/>
                        </a:rPr>
                        <a:t>Drohen damit, das Kind aus dem Sport zu nehmen </a:t>
                      </a:r>
                      <a:endParaRPr lang="de" sz="1600" dirty="0"/>
                    </a:p>
                  </a:txBody>
                  <a:tcPr/>
                </a:tc>
                <a:tc>
                  <a:txBody>
                    <a:bodyPr/>
                    <a:lstStyle/>
                    <a:p>
                      <a:pPr algn="l" rtl="0"/>
                      <a:r>
                        <a:rPr lang="de" sz="1600" b="0" i="0" u="none" baseline="0">
                          <a:latin typeface="Open Sans"/>
                        </a:rPr>
                        <a:t>Erklären Sie die Sicherheitsregeln</a:t>
                      </a:r>
                      <a:endParaRPr lang="de" sz="1600" dirty="0"/>
                    </a:p>
                  </a:txBody>
                  <a:tcPr/>
                </a:tc>
                <a:extLst>
                  <a:ext uri="{0D108BD9-81ED-4DB2-BD59-A6C34878D82A}">
                    <a16:rowId xmlns:a16="http://schemas.microsoft.com/office/drawing/2014/main" xmlns="" val="3517940549"/>
                  </a:ext>
                </a:extLst>
              </a:tr>
              <a:tr h="370840">
                <a:tc>
                  <a:txBody>
                    <a:bodyPr/>
                    <a:lstStyle/>
                    <a:p>
                      <a:pPr algn="l" rtl="0"/>
                      <a:r>
                        <a:rPr lang="de" sz="1600" b="0" i="0" u="none" baseline="0" dirty="0">
                          <a:latin typeface="Open Sans"/>
                        </a:rPr>
                        <a:t>Stark besorgt über das Wohlergehen des Kindes</a:t>
                      </a:r>
                      <a:endParaRPr lang="de" sz="1600" dirty="0"/>
                    </a:p>
                  </a:txBody>
                  <a:tcPr/>
                </a:tc>
                <a:tc>
                  <a:txBody>
                    <a:bodyPr/>
                    <a:lstStyle/>
                    <a:p>
                      <a:pPr algn="l" rtl="0"/>
                      <a:r>
                        <a:rPr lang="de" sz="1600" b="0" i="0" u="none" baseline="0" dirty="0">
                          <a:latin typeface="Open Sans"/>
                        </a:rPr>
                        <a:t>Sprechen Sie über das Gewinnen und Verlieren als Bestandteile des Sports </a:t>
                      </a:r>
                      <a:endParaRPr lang="de" sz="1600" dirty="0">
                        <a:latin typeface="Open Sans"/>
                      </a:endParaRPr>
                    </a:p>
                  </a:txBody>
                  <a:tcPr/>
                </a:tc>
                <a:extLst>
                  <a:ext uri="{0D108BD9-81ED-4DB2-BD59-A6C34878D82A}">
                    <a16:rowId xmlns:a16="http://schemas.microsoft.com/office/drawing/2014/main" xmlns="" val="2363241368"/>
                  </a:ext>
                </a:extLst>
              </a:tr>
              <a:tr h="370840">
                <a:tc>
                  <a:txBody>
                    <a:bodyPr/>
                    <a:lstStyle/>
                    <a:p>
                      <a:pPr algn="l" rtl="0"/>
                      <a:r>
                        <a:rPr lang="de" sz="1600" b="0" i="0" u="none" baseline="0">
                          <a:latin typeface="Open Sans"/>
                        </a:rPr>
                        <a:t>Mehr Mütter als Väter</a:t>
                      </a:r>
                      <a:endParaRPr lang="de" sz="1600" dirty="0"/>
                    </a:p>
                  </a:txBody>
                  <a:tcPr/>
                </a:tc>
                <a:tc>
                  <a:txBody>
                    <a:bodyPr/>
                    <a:lstStyle/>
                    <a:p>
                      <a:endParaRPr lang="de" sz="1600" dirty="0"/>
                    </a:p>
                  </a:txBody>
                  <a:tcPr/>
                </a:tc>
                <a:extLst>
                  <a:ext uri="{0D108BD9-81ED-4DB2-BD59-A6C34878D82A}">
                    <a16:rowId xmlns:a16="http://schemas.microsoft.com/office/drawing/2014/main" xmlns="" val="3610511675"/>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l" rtl="0">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Übervorsichtige Eltern</a:t>
            </a:r>
            <a:endParaRPr lang="de" sz="1800" dirty="0"/>
          </a:p>
        </p:txBody>
      </p:sp>
    </p:spTree>
    <p:extLst>
      <p:ext uri="{BB962C8B-B14F-4D97-AF65-F5344CB8AC3E}">
        <p14:creationId xmlns:p14="http://schemas.microsoft.com/office/powerpoint/2010/main" val="185060085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53448-73F7-4BD6-8F33-7940F42A3965}"/>
              </a:ext>
            </a:extLst>
          </p:cNvPr>
          <p:cNvSpPr>
            <a:spLocks noGrp="1"/>
          </p:cNvSpPr>
          <p:nvPr>
            <p:ph type="ctrTitle"/>
          </p:nvPr>
        </p:nvSpPr>
        <p:spPr>
          <a:xfrm>
            <a:off x="755576" y="686420"/>
            <a:ext cx="7772400" cy="432048"/>
          </a:xfrm>
        </p:spPr>
        <p:txBody>
          <a:bodyPr/>
          <a:lstStyle/>
          <a:p>
            <a:pPr rtl="0"/>
            <a:r>
              <a:rPr lang="de" b="1" i="0" u="none" baseline="0"/>
              <a:t>Denken Sie über folgendes nach</a:t>
            </a:r>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rtl="0">
              <a:buFontTx/>
              <a:buChar char="-"/>
            </a:pPr>
            <a:endParaRPr lang="de" dirty="0"/>
          </a:p>
        </p:txBody>
      </p:sp>
      <p:sp>
        <p:nvSpPr>
          <p:cNvPr id="10" name="Content Placeholder 2">
            <a:extLst>
              <a:ext uri="{FF2B5EF4-FFF2-40B4-BE49-F238E27FC236}">
                <a16:creationId xmlns:a16="http://schemas.microsoft.com/office/drawing/2014/main" xmlns="" id="{0D70E978-D735-45EA-8130-43A382A390C2}"/>
              </a:ext>
            </a:extLst>
          </p:cNvPr>
          <p:cNvSpPr txBox="1">
            <a:spLocks/>
          </p:cNvSpPr>
          <p:nvPr/>
        </p:nvSpPr>
        <p:spPr>
          <a:xfrm>
            <a:off x="458416" y="1289257"/>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rtl="0">
              <a:buFont typeface="Arial" panose="020B0604020202020204" pitchFamily="34" charset="0"/>
              <a:buChar char="•"/>
            </a:pPr>
            <a:r>
              <a:rPr lang="de" sz="1800" b="0" i="0" u="none" baseline="0" dirty="0"/>
              <a:t>Können Sie die Verhaltensmuster der Eltern Ihrer Sportler erkennen?</a:t>
            </a:r>
          </a:p>
          <a:p>
            <a:pPr marL="285750" indent="-285750" algn="l" rtl="0">
              <a:buFont typeface="Arial" panose="020B0604020202020204" pitchFamily="34" charset="0"/>
              <a:buChar char="•"/>
            </a:pPr>
            <a:r>
              <a:rPr lang="de" sz="1800" b="0" i="0" u="none" baseline="0" dirty="0"/>
              <a:t>Wie gehen Sie damit um?</a:t>
            </a:r>
          </a:p>
          <a:p>
            <a:pPr algn="l" rtl="0"/>
            <a:endParaRPr lang="de" sz="1800" dirty="0"/>
          </a:p>
          <a:p>
            <a:pPr marL="285750" indent="-285750" algn="l" rtl="0">
              <a:buFont typeface="Arial" panose="020B0604020202020204" pitchFamily="34" charset="0"/>
              <a:buChar char="•"/>
            </a:pPr>
            <a:r>
              <a:rPr lang="de" sz="1800" b="0" i="0" u="none" baseline="0" dirty="0"/>
              <a:t>Teilen Sie Ihrer Gruppe mit:</a:t>
            </a:r>
          </a:p>
          <a:p>
            <a:pPr algn="l" rtl="0"/>
            <a:r>
              <a:rPr lang="de" sz="1800" b="0" i="0" u="none" baseline="0" dirty="0"/>
              <a:t>Ein gutes Beispiel aus der Praxis oder eine Situation, in der Sie das Problem Ihrer Ansicht nach gut gelöst haben.</a:t>
            </a:r>
          </a:p>
          <a:p>
            <a:pPr algn="l" rtl="0"/>
            <a:r>
              <a:rPr lang="de" sz="1800" b="0" i="0" u="none" baseline="0" dirty="0"/>
              <a:t>Ein Praxisbeispiel, das gemieden werden sollte oder eine Situation, die Sie gerne anders gelöst hätten. </a:t>
            </a:r>
            <a:endParaRPr lang="de" sz="1800" dirty="0"/>
          </a:p>
        </p:txBody>
      </p:sp>
      <p:sp>
        <p:nvSpPr>
          <p:cNvPr id="11"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Tree>
    <p:extLst>
      <p:ext uri="{BB962C8B-B14F-4D97-AF65-F5344CB8AC3E}">
        <p14:creationId xmlns:p14="http://schemas.microsoft.com/office/powerpoint/2010/main" val="411199256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B53448-73F7-4BD6-8F33-7940F42A3965}"/>
              </a:ext>
            </a:extLst>
          </p:cNvPr>
          <p:cNvSpPr>
            <a:spLocks noGrp="1"/>
          </p:cNvSpPr>
          <p:nvPr>
            <p:ph type="ctrTitle"/>
          </p:nvPr>
        </p:nvSpPr>
        <p:spPr>
          <a:xfrm>
            <a:off x="684213" y="764702"/>
            <a:ext cx="7772400" cy="432048"/>
          </a:xfrm>
        </p:spPr>
        <p:txBody>
          <a:bodyPr/>
          <a:lstStyle/>
          <a:p>
            <a:pPr rtl="0"/>
            <a:r>
              <a:rPr lang="de" sz="1800" b="1" i="0" u="none" baseline="0"/>
              <a:t>5 wichtige Fragen für Eltern</a:t>
            </a:r>
            <a:endParaRPr lang="de" sz="1800" dirty="0"/>
          </a:p>
        </p:txBody>
      </p:sp>
      <p:sp>
        <p:nvSpPr>
          <p:cNvPr id="3" name="Content Placeholder 2">
            <a:extLst>
              <a:ext uri="{FF2B5EF4-FFF2-40B4-BE49-F238E27FC236}">
                <a16:creationId xmlns:a16="http://schemas.microsoft.com/office/drawing/2014/main" xmlns="" id="{0D70E978-D735-45EA-8130-43A382A390C2}"/>
              </a:ext>
            </a:extLst>
          </p:cNvPr>
          <p:cNvSpPr>
            <a:spLocks noGrp="1"/>
          </p:cNvSpPr>
          <p:nvPr>
            <p:ph type="subTitle" idx="1"/>
          </p:nvPr>
        </p:nvSpPr>
        <p:spPr>
          <a:xfrm>
            <a:off x="684213" y="1374368"/>
            <a:ext cx="7632203" cy="2709549"/>
          </a:xfrm>
        </p:spPr>
        <p:txBody>
          <a:bodyPr>
            <a:normAutofit fontScale="92500" lnSpcReduction="20000"/>
          </a:bodyPr>
          <a:lstStyle/>
          <a:p>
            <a:pPr marL="285750" indent="-285750" algn="l" rtl="0">
              <a:buFont typeface="Arial" panose="020B0604020202020204" pitchFamily="34" charset="0"/>
              <a:buChar char="•"/>
            </a:pPr>
            <a:r>
              <a:rPr lang="de" sz="1400" b="0" i="0" u="none" baseline="0" dirty="0"/>
              <a:t>Um zu den Eltern eine gute Beziehung aufzubauen, und zwar unabhängig von ihrem Erziehungsstil, sollten Sie bejahende Antworten auf die folgenden 5 Fragen von ihnen bekommen:</a:t>
            </a:r>
            <a:endParaRPr lang="de" sz="1400" dirty="0"/>
          </a:p>
          <a:p>
            <a:pPr algn="l" rtl="0"/>
            <a:endParaRPr lang="de" sz="1400" dirty="0"/>
          </a:p>
          <a:p>
            <a:pPr algn="l" rtl="0">
              <a:buFont typeface="+mj-lt"/>
              <a:buAutoNum type="arabicPeriod"/>
            </a:pPr>
            <a:r>
              <a:rPr lang="de" sz="1400" b="0" i="0" u="none" baseline="0" dirty="0"/>
              <a:t>Können Sie Ihren Sohn oder Ihre Tochter dem Trainer anvertrauen und den Trainer als Autorität akzeptieren?</a:t>
            </a:r>
          </a:p>
          <a:p>
            <a:pPr algn="l" rtl="0">
              <a:buFont typeface="+mj-lt"/>
              <a:buAutoNum type="arabicPeriod"/>
            </a:pPr>
            <a:r>
              <a:rPr lang="de" sz="1400" b="0" i="0" u="none" baseline="0" dirty="0"/>
              <a:t>Können Sie Enttäuschungen des Kindes akzeptieren?</a:t>
            </a:r>
          </a:p>
          <a:p>
            <a:pPr algn="l" rtl="0">
              <a:buFont typeface="+mj-lt"/>
              <a:buAutoNum type="arabicPeriod"/>
            </a:pPr>
            <a:r>
              <a:rPr lang="de" sz="1400" b="0" i="0" u="none" baseline="0" dirty="0"/>
              <a:t>Können Sie vor dem Kind Selbstkontrolle zeigen?</a:t>
            </a:r>
          </a:p>
          <a:p>
            <a:pPr algn="l" rtl="0">
              <a:buFont typeface="+mj-lt"/>
              <a:buAutoNum type="arabicPeriod"/>
            </a:pPr>
            <a:r>
              <a:rPr lang="de" sz="1400" b="0" i="0" u="none" baseline="0" dirty="0"/>
              <a:t>Können Sie Zeit für den Sport Ihres Kindes aufbringen?</a:t>
            </a:r>
          </a:p>
          <a:p>
            <a:pPr algn="l" rtl="0">
              <a:buFont typeface="+mj-lt"/>
              <a:buAutoNum type="arabicPeriod"/>
            </a:pPr>
            <a:r>
              <a:rPr lang="de" sz="1400" b="0" i="0" u="none" baseline="0" dirty="0"/>
              <a:t>Können Sie es Ihrem Kind überlassen, seine eigenen Entscheidungen zu treffen? </a:t>
            </a:r>
            <a:endParaRPr lang="de" sz="1400" dirty="0"/>
          </a:p>
          <a:p>
            <a:pPr algn="l" rtl="0">
              <a:buFont typeface="+mj-lt"/>
              <a:buAutoNum type="arabicPeriod"/>
            </a:pPr>
            <a:endParaRPr lang="de" sz="1400" dirty="0"/>
          </a:p>
          <a:p>
            <a:pPr marL="285750" indent="-285750" algn="l" rtl="0">
              <a:buFont typeface="Arial" panose="020B0604020202020204" pitchFamily="34" charset="0"/>
              <a:buChar char="•"/>
            </a:pPr>
            <a:r>
              <a:rPr lang="de" sz="1400" b="0" i="0" u="none" baseline="0" dirty="0"/>
              <a:t>Können Sie die Eltern (egal welchen Erziehungsstils) von der Bedeutung der „JA“-Antworten überzeugen, dann wird es viel leichter für Sie sein, mit ihnen zu kommunizieren und zusammenzuarbeiten. </a:t>
            </a:r>
            <a:r>
              <a:rPr lang="de" sz="1400" dirty="0"/>
              <a:t/>
            </a:r>
            <a:br>
              <a:rPr lang="de" sz="1400" dirty="0"/>
            </a:br>
            <a:endParaRPr lang="de" sz="14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rtl="0">
              <a:buFontTx/>
              <a:buChar char="-"/>
            </a:pPr>
            <a:endParaRPr lang="de" dirty="0"/>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Tree>
    <p:extLst>
      <p:ext uri="{BB962C8B-B14F-4D97-AF65-F5344CB8AC3E}">
        <p14:creationId xmlns:p14="http://schemas.microsoft.com/office/powerpoint/2010/main" val="302512907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r>
              <a:rPr lang="de" sz="1800" b="0" i="0" u="none" baseline="0" dirty="0"/>
              <a:t>Von den Trainern wird erwartet, dass sie ihre Emotionen bei der Arbeit mit Sportlern und Eltern kontrollieren:</a:t>
            </a:r>
          </a:p>
          <a:p>
            <a:pPr marL="342900" indent="-342900" algn="l" rtl="0">
              <a:buFont typeface="Arial" panose="020B0604020202020204" pitchFamily="34" charset="0"/>
              <a:buChar char="•"/>
            </a:pPr>
            <a:r>
              <a:rPr lang="de" sz="1800" b="0" i="0" u="none" baseline="0" dirty="0"/>
              <a:t>Regeln für das Zeigen von Emotionen – Regeln darüber, was gezeigt werden darf und was nicht gezeigt werden darf.</a:t>
            </a:r>
          </a:p>
          <a:p>
            <a:pPr marL="342900" indent="-342900" algn="l" rtl="0">
              <a:buFont typeface="Arial" panose="020B0604020202020204" pitchFamily="34" charset="0"/>
              <a:buChar char="•"/>
            </a:pPr>
            <a:r>
              <a:rPr lang="de" sz="1800" b="0" i="0" u="none" baseline="0" dirty="0"/>
              <a:t>Bewußte Dissonanz – Strategie zur Abstimmung der Emotionen mit den emotionalen Reaktionen </a:t>
            </a:r>
          </a:p>
          <a:p>
            <a:pPr marL="800100" lvl="1" indent="-342900" algn="l" rtl="0">
              <a:buFont typeface="Arial" panose="020B0604020202020204" pitchFamily="34" charset="0"/>
              <a:buChar char="•"/>
            </a:pPr>
            <a:r>
              <a:rPr lang="de" sz="1800" b="0" i="0" u="none" baseline="0" dirty="0"/>
              <a:t>Oberflächenhandeln</a:t>
            </a:r>
          </a:p>
          <a:p>
            <a:pPr marL="800100" lvl="1" indent="-342900" algn="l" rtl="0">
              <a:buFont typeface="Arial" panose="020B0604020202020204" pitchFamily="34" charset="0"/>
              <a:buChar char="•"/>
            </a:pPr>
            <a:r>
              <a:rPr lang="de" sz="1800" b="0" i="0" u="none" baseline="0" dirty="0"/>
              <a:t>Tiefenhandeln</a:t>
            </a: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Tree>
    <p:extLst>
      <p:ext uri="{BB962C8B-B14F-4D97-AF65-F5344CB8AC3E}">
        <p14:creationId xmlns:p14="http://schemas.microsoft.com/office/powerpoint/2010/main" val="10731211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Alle sozialen Rollen sind durch Verhaltensrollen vorgegeben. </a:t>
            </a:r>
          </a:p>
          <a:p>
            <a:pPr marL="342900" lvl="0" indent="-342900" algn="l" rtl="0">
              <a:buFont typeface="Arial" pitchFamily="34" charset="0"/>
              <a:buChar char="•"/>
            </a:pPr>
            <a:r>
              <a:rPr lang="de" sz="1800" dirty="0">
                <a:solidFill>
                  <a:prstClr val="black">
                    <a:lumMod val="50000"/>
                    <a:lumOff val="50000"/>
                  </a:prstClr>
                </a:solidFill>
              </a:rPr>
              <a:t>Die wichtigsten </a:t>
            </a:r>
            <a:r>
              <a:rPr lang="de" sz="1800" b="0" i="0" u="none" baseline="0" dirty="0">
                <a:solidFill>
                  <a:prstClr val="black">
                    <a:lumMod val="50000"/>
                    <a:lumOff val="50000"/>
                  </a:prstClr>
                </a:solidFill>
              </a:rPr>
              <a:t>Regeln für das Zeigen von Emotionen sind:</a:t>
            </a:r>
          </a:p>
          <a:p>
            <a:pPr marL="742950" lvl="1" indent="-285750" algn="l" rtl="0">
              <a:buFont typeface="Courier New" pitchFamily="49" charset="0"/>
              <a:buChar char="o"/>
            </a:pPr>
            <a:r>
              <a:rPr lang="de" b="0" i="0" u="none" baseline="0" dirty="0">
                <a:solidFill>
                  <a:prstClr val="black">
                    <a:lumMod val="50000"/>
                    <a:lumOff val="50000"/>
                  </a:prstClr>
                </a:solidFill>
              </a:rPr>
              <a:t>Die Sportler betreuen und ihnen Begeisterung vorleben </a:t>
            </a:r>
          </a:p>
          <a:p>
            <a:pPr marL="742950" lvl="1" indent="-285750" algn="l" rtl="0">
              <a:buFont typeface="Courier New" pitchFamily="49" charset="0"/>
              <a:buChar char="o"/>
            </a:pPr>
            <a:r>
              <a:rPr lang="de" b="0" i="0" u="none" baseline="0" dirty="0">
                <a:solidFill>
                  <a:prstClr val="black">
                    <a:lumMod val="50000"/>
                    <a:lumOff val="50000"/>
                  </a:prstClr>
                </a:solidFill>
              </a:rPr>
              <a:t>Stets große Begeisterung und Leidenschaft für das Training zeigen </a:t>
            </a:r>
          </a:p>
          <a:p>
            <a:pPr marL="742950" lvl="1" indent="-285750" algn="l" rtl="0">
              <a:buFont typeface="Courier New" pitchFamily="49" charset="0"/>
              <a:buChar char="o"/>
            </a:pPr>
            <a:r>
              <a:rPr lang="de" b="0" i="0" u="none" baseline="0" dirty="0">
                <a:solidFill>
                  <a:prstClr val="black">
                    <a:lumMod val="50000"/>
                    <a:lumOff val="50000"/>
                  </a:prstClr>
                </a:solidFill>
              </a:rPr>
              <a:t>Extreme Emotionen meiden (Zorn, intensiver Ärger, zu starke Freude ...)</a:t>
            </a:r>
          </a:p>
          <a:p>
            <a:pPr marL="742950" lvl="1" indent="-285750" algn="l" rtl="0">
              <a:buFont typeface="Courier New" pitchFamily="49" charset="0"/>
              <a:buChar char="o"/>
            </a:pPr>
            <a:r>
              <a:rPr lang="de" b="0" i="0" u="none" baseline="0" dirty="0">
                <a:solidFill>
                  <a:prstClr val="black">
                    <a:lumMod val="50000"/>
                    <a:lumOff val="50000"/>
                  </a:prstClr>
                </a:solidFill>
              </a:rPr>
              <a:t>Zeigen Sie immer Hingabe für die Arbeit </a:t>
            </a:r>
          </a:p>
          <a:p>
            <a:pPr marL="742950" lvl="1" indent="-285750" algn="l" rtl="0">
              <a:buFont typeface="Courier New" pitchFamily="49" charset="0"/>
              <a:buChar char="o"/>
            </a:pPr>
            <a:r>
              <a:rPr lang="de" b="0" i="0" u="none" baseline="0" dirty="0">
                <a:solidFill>
                  <a:prstClr val="black">
                    <a:lumMod val="50000"/>
                    <a:lumOff val="50000"/>
                  </a:prstClr>
                </a:solidFill>
              </a:rPr>
              <a:t>…….</a:t>
            </a: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Regeln für das Zeigen von Emotionen</a:t>
            </a:r>
            <a:endParaRPr lang="de" sz="1800" dirty="0"/>
          </a:p>
        </p:txBody>
      </p:sp>
    </p:spTree>
    <p:extLst>
      <p:ext uri="{BB962C8B-B14F-4D97-AF65-F5344CB8AC3E}">
        <p14:creationId xmlns:p14="http://schemas.microsoft.com/office/powerpoint/2010/main" val="13446399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a:solidFill>
                  <a:prstClr val="black">
                    <a:lumMod val="50000"/>
                    <a:lumOff val="50000"/>
                  </a:prstClr>
                </a:solidFill>
              </a:rPr>
              <a:t>Welche Regeln in Bezug auf Emotionen fallen Ihnen ein? </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0" u="none" baseline="0">
                <a:solidFill>
                  <a:prstClr val="black">
                    <a:lumMod val="50000"/>
                    <a:lumOff val="50000"/>
                  </a:prstClr>
                </a:solidFill>
              </a:rPr>
              <a:t>Wie schwierig oder einfach ist es, sie einzuhalten?</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0" u="none" baseline="0">
                <a:solidFill>
                  <a:prstClr val="black">
                    <a:lumMod val="50000"/>
                    <a:lumOff val="50000"/>
                  </a:prstClr>
                </a:solidFill>
              </a:rPr>
              <a:t>Welche Faktoren beeinflussen die Bereitschaft und Fähigkeit, diese Regeln einzuhalten? </a:t>
            </a:r>
            <a:endParaRPr lang="de" sz="1800" dirty="0">
              <a:solidFill>
                <a:prstClr val="black">
                  <a:lumMod val="50000"/>
                  <a:lumOff val="50000"/>
                </a:prstClr>
              </a:solidFill>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l" rtl="0">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Denken Sie über folgendes nach</a:t>
            </a:r>
            <a:endParaRPr lang="de" sz="1800" dirty="0"/>
          </a:p>
        </p:txBody>
      </p:sp>
    </p:spTree>
    <p:extLst>
      <p:ext uri="{BB962C8B-B14F-4D97-AF65-F5344CB8AC3E}">
        <p14:creationId xmlns:p14="http://schemas.microsoft.com/office/powerpoint/2010/main" val="98909357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344816" cy="266429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600" b="0" i="0" u="none" baseline="0" dirty="0">
                <a:solidFill>
                  <a:prstClr val="black">
                    <a:lumMod val="50000"/>
                    <a:lumOff val="50000"/>
                  </a:prstClr>
                </a:solidFill>
              </a:rPr>
              <a:t>Das individuelle Gefühl unterscheidet sich von der Emotion, die gefragt ist </a:t>
            </a:r>
            <a:r>
              <a:rPr lang="de" sz="1600" b="0" i="1" u="none" baseline="0" dirty="0">
                <a:solidFill>
                  <a:prstClr val="black">
                    <a:lumMod val="50000"/>
                    <a:lumOff val="50000"/>
                  </a:prstClr>
                </a:solidFill>
              </a:rPr>
              <a:t>– </a:t>
            </a:r>
            <a:r>
              <a:rPr lang="de" sz="1600" b="0" i="0" u="none" baseline="0" dirty="0">
                <a:solidFill>
                  <a:prstClr val="black">
                    <a:lumMod val="50000"/>
                    <a:lumOff val="50000"/>
                  </a:prstClr>
                </a:solidFill>
              </a:rPr>
              <a:t>keine Anpassung des inneren Gefühls. </a:t>
            </a:r>
          </a:p>
          <a:p>
            <a:pPr marL="342900" lvl="0" indent="-342900" algn="l" rtl="0">
              <a:buFont typeface="Arial" pitchFamily="34" charset="0"/>
              <a:buChar char="•"/>
            </a:pPr>
            <a:r>
              <a:rPr lang="de" sz="1600" b="0" i="0" u="none" baseline="0" dirty="0">
                <a:solidFill>
                  <a:prstClr val="black">
                    <a:lumMod val="50000"/>
                    <a:lumOff val="50000"/>
                  </a:prstClr>
                </a:solidFill>
              </a:rPr>
              <a:t>Der Einzelne legt das gefragte externe emotionale Verhalten an den Tag. </a:t>
            </a:r>
          </a:p>
          <a:p>
            <a:pPr marL="342900" lvl="0" indent="-342900" algn="l" rtl="0">
              <a:buFont typeface="Arial" pitchFamily="34" charset="0"/>
              <a:buChar char="•"/>
            </a:pPr>
            <a:r>
              <a:rPr lang="de" sz="1600" b="0" i="0" u="none" baseline="0" dirty="0">
                <a:solidFill>
                  <a:prstClr val="black">
                    <a:lumMod val="50000"/>
                    <a:lumOff val="50000"/>
                  </a:prstClr>
                </a:solidFill>
              </a:rPr>
              <a:t>Arten emotionaler Vortäuschung</a:t>
            </a:r>
            <a:endParaRPr lang="de" sz="1600" dirty="0">
              <a:solidFill>
                <a:prstClr val="black">
                  <a:lumMod val="50000"/>
                  <a:lumOff val="50000"/>
                </a:prstClr>
              </a:solidFill>
            </a:endParaRPr>
          </a:p>
          <a:p>
            <a:pPr marL="342900" lvl="0" indent="-342900" algn="l" rtl="0">
              <a:buFont typeface="Arial" pitchFamily="34" charset="0"/>
              <a:buChar char="•"/>
            </a:pPr>
            <a:r>
              <a:rPr lang="de" sz="1600" b="0" i="1" u="none" baseline="0" dirty="0">
                <a:solidFill>
                  <a:prstClr val="black">
                    <a:lumMod val="50000"/>
                    <a:lumOff val="50000"/>
                  </a:prstClr>
                </a:solidFill>
              </a:rPr>
              <a:t>Beispiel: jedes einzelne Kind für die gleiche Leistung loben – wir loben mit Begeisterung, aber es bedeutet nicht, dass wir sie in uns auch fühlen.</a:t>
            </a:r>
            <a:endParaRPr lang="de" sz="1600" i="1" dirty="0">
              <a:solidFill>
                <a:prstClr val="black">
                  <a:lumMod val="50000"/>
                  <a:lumOff val="50000"/>
                </a:prstClr>
              </a:solidFill>
            </a:endParaRPr>
          </a:p>
          <a:p>
            <a:pPr marL="342900" lvl="0" indent="-342900" algn="l" rtl="0">
              <a:buFont typeface="Arial" pitchFamily="34" charset="0"/>
              <a:buChar char="•"/>
            </a:pPr>
            <a:endParaRPr lang="de" sz="1600" dirty="0">
              <a:solidFill>
                <a:prstClr val="black">
                  <a:lumMod val="50000"/>
                  <a:lumOff val="50000"/>
                </a:prstClr>
              </a:solidFill>
            </a:endParaRPr>
          </a:p>
          <a:p>
            <a:pPr marL="342900" lvl="0" indent="-342900" algn="l" rtl="0">
              <a:buFont typeface="Arial" pitchFamily="34" charset="0"/>
              <a:buChar char="•"/>
            </a:pPr>
            <a:r>
              <a:rPr lang="de" sz="1600" b="0" i="0" u="none" baseline="0" dirty="0">
                <a:solidFill>
                  <a:prstClr val="black">
                    <a:lumMod val="50000"/>
                    <a:lumOff val="50000"/>
                  </a:prstClr>
                </a:solidFill>
              </a:rPr>
              <a:t>Können Sie sich eine Situation vorstellen, in der Sie vom Oberflächenhandeln Gebrauch machen?</a:t>
            </a:r>
            <a:endParaRPr lang="de" sz="1600" dirty="0">
              <a:solidFill>
                <a:prstClr val="black">
                  <a:lumMod val="50000"/>
                  <a:lumOff val="50000"/>
                </a:prstClr>
              </a:solidFill>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Oberflächenhandeln</a:t>
            </a:r>
            <a:endParaRPr lang="de" sz="1800" dirty="0"/>
          </a:p>
        </p:txBody>
      </p:sp>
    </p:spTree>
    <p:extLst>
      <p:ext uri="{BB962C8B-B14F-4D97-AF65-F5344CB8AC3E}">
        <p14:creationId xmlns:p14="http://schemas.microsoft.com/office/powerpoint/2010/main" val="291725765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1600" y="267494"/>
            <a:ext cx="6400800" cy="432048"/>
          </a:xfrm>
        </p:spPr>
        <p:txBody>
          <a:bodyPr/>
          <a:lstStyle/>
          <a:p>
            <a:pPr rtl="0"/>
            <a:r>
              <a:rPr lang="de" b="1" i="0" u="none" baseline="0"/>
              <a:t>Kontaktinformationen:</a:t>
            </a:r>
            <a:endParaRPr lang="de" dirty="0"/>
          </a:p>
        </p:txBody>
      </p:sp>
      <p:sp>
        <p:nvSpPr>
          <p:cNvPr id="3" name="Sottotitolo 2"/>
          <p:cNvSpPr>
            <a:spLocks noGrp="1"/>
          </p:cNvSpPr>
          <p:nvPr>
            <p:ph type="subTitle" idx="1"/>
          </p:nvPr>
        </p:nvSpPr>
        <p:spPr>
          <a:xfrm>
            <a:off x="1384603" y="1059582"/>
            <a:ext cx="6400800" cy="914400"/>
          </a:xfrm>
        </p:spPr>
        <p:txBody>
          <a:bodyPr>
            <a:noAutofit/>
          </a:bodyPr>
          <a:lstStyle/>
          <a:p>
            <a:pPr rtl="0"/>
            <a:r>
              <a:rPr lang="de" sz="2000" b="1" i="0" u="none" baseline="0"/>
              <a:t>PROJEKTKOORDINATOR</a:t>
            </a:r>
          </a:p>
          <a:p>
            <a:pPr rtl="0"/>
            <a:r>
              <a:rPr lang="de" sz="2000" b="0" i="0" u="none" baseline="0"/>
              <a:t>LITAUISCHE SPORTUNIVERSITÄT</a:t>
            </a:r>
          </a:p>
          <a:p>
            <a:pPr rtl="0"/>
            <a:r>
              <a:rPr lang="de" sz="2000" b="0" i="0" u="none" baseline="0"/>
              <a:t>Assoc. Prof. Dr. Rasa Kreivyte</a:t>
            </a:r>
          </a:p>
          <a:p>
            <a:pPr rtl="0"/>
            <a:r>
              <a:rPr lang="de" sz="2000" b="0" i="0" u="none" baseline="0">
                <a:hlinkClick r:id="rId2"/>
              </a:rPr>
              <a:t>rasa.kreivyte@lsu.lt</a:t>
            </a:r>
            <a:endParaRPr lang="de" sz="2000" dirty="0"/>
          </a:p>
          <a:p>
            <a:endParaRPr lang="de" sz="2000" dirty="0"/>
          </a:p>
        </p:txBody>
      </p:sp>
      <p:sp>
        <p:nvSpPr>
          <p:cNvPr id="5" name="Rectangle 4">
            <a:extLst>
              <a:ext uri="{FF2B5EF4-FFF2-40B4-BE49-F238E27FC236}">
                <a16:creationId xmlns:a16="http://schemas.microsoft.com/office/drawing/2014/main" xmlns="" id="{CE90D4A3-4C51-4185-80C6-60B73B7637A1}"/>
              </a:ext>
            </a:extLst>
          </p:cNvPr>
          <p:cNvSpPr/>
          <p:nvPr/>
        </p:nvSpPr>
        <p:spPr>
          <a:xfrm>
            <a:off x="2819949" y="2859782"/>
            <a:ext cx="4042004" cy="923330"/>
          </a:xfrm>
          <a:prstGeom prst="rect">
            <a:avLst/>
          </a:prstGeom>
        </p:spPr>
        <p:txBody>
          <a:bodyPr wrap="none">
            <a:spAutoFit/>
          </a:bodyPr>
          <a:lstStyle/>
          <a:p>
            <a:pPr algn="l" rtl="0"/>
            <a:r>
              <a:rPr lang="de" b="0" i="0" u="none" baseline="0">
                <a:solidFill>
                  <a:schemeClr val="bg1">
                    <a:lumMod val="50000"/>
                  </a:schemeClr>
                </a:solidFill>
                <a:latin typeface="Open Sans"/>
              </a:rPr>
              <a:t>Besuchen Sie uns auf:</a:t>
            </a:r>
          </a:p>
          <a:p>
            <a:pPr algn="l" rtl="0"/>
            <a:r>
              <a:rPr lang="de" b="0" i="0" u="none" baseline="0">
                <a:solidFill>
                  <a:schemeClr val="bg1">
                    <a:lumMod val="50000"/>
                  </a:schemeClr>
                </a:solidFill>
                <a:latin typeface="Open Sans"/>
              </a:rPr>
              <a:t>Webseite – </a:t>
            </a:r>
            <a:r>
              <a:rPr lang="de" b="0" i="0" u="none" baseline="0">
                <a:solidFill>
                  <a:schemeClr val="bg1">
                    <a:lumMod val="50000"/>
                  </a:schemeClr>
                </a:solidFill>
                <a:latin typeface="Open Sans"/>
                <a:hlinkClick r:id="rId3"/>
              </a:rPr>
              <a:t>www.sportsave.eu</a:t>
            </a:r>
            <a:endParaRPr lang="de" dirty="0">
              <a:solidFill>
                <a:schemeClr val="bg1">
                  <a:lumMod val="50000"/>
                </a:schemeClr>
              </a:solidFill>
              <a:latin typeface="Open Sans"/>
            </a:endParaRPr>
          </a:p>
          <a:p>
            <a:pPr algn="l" rtl="0"/>
            <a:r>
              <a:rPr lang="de" b="0" i="0" u="none" baseline="0">
                <a:solidFill>
                  <a:schemeClr val="bg1">
                    <a:lumMod val="50000"/>
                  </a:schemeClr>
                </a:solidFill>
                <a:latin typeface="Open Sans"/>
              </a:rPr>
              <a:t>Moodle - </a:t>
            </a:r>
            <a:r>
              <a:rPr lang="de" b="0" i="0" u="none" baseline="0">
                <a:solidFill>
                  <a:schemeClr val="bg1">
                    <a:lumMod val="50000"/>
                  </a:schemeClr>
                </a:solidFill>
                <a:latin typeface="Open Sans"/>
                <a:hlinkClick r:id="rId4"/>
              </a:rPr>
              <a:t>http://moodle.sportsave.eu/</a:t>
            </a:r>
            <a:endParaRPr lang="de" dirty="0">
              <a:solidFill>
                <a:schemeClr val="bg1">
                  <a:lumMod val="50000"/>
                </a:schemeClr>
              </a:solidFill>
              <a:latin typeface="Open Sans"/>
            </a:endParaRPr>
          </a:p>
        </p:txBody>
      </p:sp>
      <p:pic>
        <p:nvPicPr>
          <p:cNvPr id="6" name="Picture 4" descr="C:\Users\Alex\Desktop\Loghi progetto\Erasmus+\eu_flag_co_funded_vect_pos_[cmyk]_right-[Convertito].png">
            <a:extLst>
              <a:ext uri="{FF2B5EF4-FFF2-40B4-BE49-F238E27FC236}">
                <a16:creationId xmlns:a16="http://schemas.microsoft.com/office/drawing/2014/main" xmlns="" id="{DB5B39F1-3799-4702-8C9D-BFEF5EE37C8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806E92CC-3A6B-4D08-B53D-EDACCD69DB51}"/>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374263761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Wenn die Gefühle des Einzelnen und die Anforderung nach emotionalem Ausdruck unvereinbar sind.</a:t>
            </a:r>
          </a:p>
          <a:p>
            <a:pPr marL="342900" lvl="0" indent="-342900" algn="l" rtl="0">
              <a:buFont typeface="Arial" pitchFamily="34" charset="0"/>
              <a:buChar char="•"/>
            </a:pPr>
            <a:r>
              <a:rPr lang="de" sz="1800" b="0" i="0" u="none" baseline="0" dirty="0">
                <a:solidFill>
                  <a:prstClr val="black">
                    <a:lumMod val="50000"/>
                    <a:lumOff val="50000"/>
                  </a:prstClr>
                </a:solidFill>
              </a:rPr>
              <a:t>Die Person verändert die innerlichen Emotionen, um das innere Gefühl an den geforderten emotionalen Ausdruck anzupassen.</a:t>
            </a:r>
          </a:p>
          <a:p>
            <a:pPr marL="342900" lvl="0" indent="-342900" algn="l" rtl="0">
              <a:buFont typeface="Arial" pitchFamily="34" charset="0"/>
              <a:buChar char="•"/>
            </a:pPr>
            <a:r>
              <a:rPr lang="de" sz="1800" b="0" i="1" u="none" baseline="0" dirty="0">
                <a:solidFill>
                  <a:prstClr val="black">
                    <a:lumMod val="50000"/>
                    <a:lumOff val="50000"/>
                  </a:prstClr>
                </a:solidFill>
              </a:rPr>
              <a:t>Beispiel: wenn Sportler mit uns ihre Sorgen teilen, dann versuchen wir das Gefühl tatsächlich selbst zu erfahren, damit wir Hilfe und Rat geben können. </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0" u="none" baseline="0" dirty="0">
                <a:solidFill>
                  <a:prstClr val="black">
                    <a:lumMod val="50000"/>
                    <a:lumOff val="50000"/>
                  </a:prstClr>
                </a:solidFill>
              </a:rPr>
              <a:t>Können Sie sich eine Situation vorstellen, in der Sie vom Tiefenhandeln Gebrauch machen?</a:t>
            </a: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Tiefenhandeln</a:t>
            </a:r>
            <a:endParaRPr lang="de" sz="1800" dirty="0"/>
          </a:p>
        </p:txBody>
      </p:sp>
    </p:spTree>
    <p:extLst>
      <p:ext uri="{BB962C8B-B14F-4D97-AF65-F5344CB8AC3E}">
        <p14:creationId xmlns:p14="http://schemas.microsoft.com/office/powerpoint/2010/main" val="180202531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Oberflächenhandeln erhöht die emotionale Ermüdung und mindert die Zufriedenheit mit der Arbeit. </a:t>
            </a:r>
          </a:p>
          <a:p>
            <a:pPr marL="342900" lvl="0" indent="-342900" algn="l" rtl="0">
              <a:buFont typeface="Arial" pitchFamily="34" charset="0"/>
              <a:buChar char="•"/>
            </a:pPr>
            <a:r>
              <a:rPr lang="de" sz="1800" b="0" i="0" u="none" baseline="0" dirty="0">
                <a:solidFill>
                  <a:prstClr val="black">
                    <a:lumMod val="50000"/>
                    <a:lumOff val="50000"/>
                  </a:prstClr>
                </a:solidFill>
              </a:rPr>
              <a:t>Tiefenhandeln und der Ausdruck natürlich gefühlter Emotionen reduziert die Ermüdung und erhöht die Zufriedenheit mit der Arbeit.  </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0" u="none" baseline="0" dirty="0">
                <a:solidFill>
                  <a:prstClr val="black">
                    <a:lumMod val="50000"/>
                    <a:lumOff val="50000"/>
                  </a:prstClr>
                </a:solidFill>
              </a:rPr>
              <a:t>Es ist wichtig, auf die eigenen Gefühle zu achten, um die psychische Gesundheit zu schützen. </a:t>
            </a: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1.2.</a:t>
            </a:r>
            <a:r>
              <a:rPr lang="de" sz="1400" b="0" i="0" u="none" baseline="0">
                <a:solidFill>
                  <a:schemeClr val="tx1"/>
                </a:solidFill>
              </a:rPr>
              <a:t> </a:t>
            </a:r>
            <a:r>
              <a:rPr lang="de" sz="1400" b="1" i="0" u="none" baseline="0"/>
              <a:t> Trainer als Emotionsarbeit</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Folgen emotionaler Belastungen</a:t>
            </a:r>
            <a:endParaRPr lang="de" sz="1800" dirty="0"/>
          </a:p>
        </p:txBody>
      </p:sp>
    </p:spTree>
    <p:extLst>
      <p:ext uri="{BB962C8B-B14F-4D97-AF65-F5344CB8AC3E}">
        <p14:creationId xmlns:p14="http://schemas.microsoft.com/office/powerpoint/2010/main" val="42012793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endParaRPr lang="de" sz="1400" dirty="0"/>
          </a:p>
          <a:p>
            <a:pPr marL="457200" indent="-457200" algn="l" rtl="0">
              <a:buFont typeface="Arial" panose="020B0604020202020204" pitchFamily="34" charset="0"/>
              <a:buChar char="•"/>
            </a:pPr>
            <a:r>
              <a:rPr lang="de" sz="1800" b="0" i="0" u="none" baseline="0" dirty="0"/>
              <a:t>Der Schlüssel zu einer erfolgreichen Zusammenarbeit und Kommunikation mit den Eltern sind Elternversammlungen vor Beginn der Sportsaison.</a:t>
            </a:r>
          </a:p>
          <a:p>
            <a:pPr marL="457200" indent="-457200" algn="l" rtl="0">
              <a:buFont typeface="Arial" panose="020B0604020202020204" pitchFamily="34" charset="0"/>
              <a:buChar char="•"/>
            </a:pPr>
            <a:r>
              <a:rPr lang="de" sz="1800" b="0" i="0" u="none" baseline="0" dirty="0"/>
              <a:t>Damit die Elternversammlungen effizient und effektiv verlaufen, sollten sie im Voraus geplant werden.</a:t>
            </a:r>
          </a:p>
          <a:p>
            <a:pPr marL="457200" indent="-457200" algn="l" rtl="0">
              <a:buFont typeface="+mj-lt"/>
              <a:buAutoNum type="arabicPeriod"/>
            </a:pPr>
            <a:r>
              <a:rPr lang="de" sz="1800" b="0" i="0" u="none" baseline="0" dirty="0"/>
              <a:t>Zweck der Elternversammlungen</a:t>
            </a:r>
          </a:p>
          <a:p>
            <a:pPr marL="457200" indent="-457200" algn="l" rtl="0">
              <a:buFont typeface="+mj-lt"/>
              <a:buAutoNum type="arabicPeriod"/>
            </a:pPr>
            <a:r>
              <a:rPr lang="de" sz="1800" b="0" i="0" u="none" baseline="0" dirty="0"/>
              <a:t>Planaufstellung – Inhalt der Elternversammlung </a:t>
            </a:r>
          </a:p>
          <a:p>
            <a:pPr marL="457200" indent="-457200" algn="l" rtl="0">
              <a:buFont typeface="Arial" panose="020B0604020202020204" pitchFamily="34" charset="0"/>
              <a:buChar char="•"/>
            </a:pPr>
            <a:endParaRPr lang="de" sz="1800"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264551269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Zweck der Trainer-Eltern-Begegnung </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rtl="0">
              <a:buFont typeface="Arial" panose="020B0604020202020204" pitchFamily="34" charset="0"/>
              <a:buChar char="•"/>
            </a:pPr>
            <a:r>
              <a:rPr lang="de" sz="1800" b="0" i="0" u="none" baseline="0" dirty="0"/>
              <a:t>Hierzu</a:t>
            </a:r>
            <a:r>
              <a:rPr lang="de" sz="1800" b="0" i="0" u="none" dirty="0"/>
              <a:t> folgendes</a:t>
            </a:r>
            <a:r>
              <a:rPr lang="de" sz="1800" b="0" i="0" u="none" baseline="0" dirty="0"/>
              <a:t>:</a:t>
            </a:r>
          </a:p>
          <a:p>
            <a:pPr marL="457200" indent="-457200" algn="l" rtl="0">
              <a:buFont typeface="Arial" panose="020B0604020202020204" pitchFamily="34" charset="0"/>
              <a:buChar char="•"/>
            </a:pPr>
            <a:endParaRPr lang="de" sz="1800" dirty="0"/>
          </a:p>
          <a:p>
            <a:pPr marL="457200" indent="-457200" algn="l" rtl="0">
              <a:buFont typeface="+mj-lt"/>
              <a:buAutoNum type="arabicPeriod"/>
            </a:pPr>
            <a:r>
              <a:rPr lang="de" sz="1800" b="0" i="0" u="none" baseline="0" dirty="0"/>
              <a:t>Die Eltern sollen den Jugendsport besser verstehen. </a:t>
            </a:r>
          </a:p>
          <a:p>
            <a:pPr marL="457200" indent="-457200" algn="l" rtl="0">
              <a:buFont typeface="+mj-lt"/>
              <a:buAutoNum type="arabicPeriod"/>
            </a:pPr>
            <a:r>
              <a:rPr lang="de" sz="1800" b="0" i="0" u="none" baseline="0" dirty="0"/>
              <a:t>Die Eltern sollen zu konstruktivem Engagement motiviert werden. </a:t>
            </a:r>
          </a:p>
          <a:p>
            <a:pPr marL="457200" indent="-457200" algn="l" rtl="0">
              <a:buFont typeface="+mj-lt"/>
              <a:buAutoNum type="arabicPeriod"/>
            </a:pPr>
            <a:endParaRPr lang="de" sz="1800"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19334947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Inhalt der Elternversammlung (1/3)</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rtl="0">
              <a:buFont typeface="+mj-lt"/>
              <a:buAutoNum type="arabicPeriod"/>
            </a:pPr>
            <a:r>
              <a:rPr lang="de" sz="1800" b="0" i="0" u="none" baseline="0" dirty="0"/>
              <a:t>Eröffnungsteil </a:t>
            </a:r>
          </a:p>
          <a:p>
            <a:pPr marL="914400" lvl="1" indent="-457200" algn="l" rtl="0">
              <a:buFont typeface="+mj-lt"/>
              <a:buAutoNum type="arabicPeriod"/>
            </a:pPr>
            <a:r>
              <a:rPr lang="de" b="0" i="0" u="none" baseline="0" dirty="0"/>
              <a:t>Danken Sie ihnen für das Kommen und Interesse.</a:t>
            </a:r>
          </a:p>
          <a:p>
            <a:pPr marL="914400" lvl="1" indent="-457200" algn="l" rtl="0">
              <a:buFont typeface="+mj-lt"/>
              <a:buAutoNum type="arabicPeriod"/>
            </a:pPr>
            <a:r>
              <a:rPr lang="de" b="0" i="0" u="none" baseline="0" dirty="0"/>
              <a:t>Stellen Sie sich und Ihr Team vor, geben Sie den Eltern Informationen zu Ihrem Background.</a:t>
            </a:r>
          </a:p>
          <a:p>
            <a:pPr marL="457200" indent="-457200" algn="l" rtl="0">
              <a:buFont typeface="+mj-lt"/>
              <a:buAutoNum type="arabicPeriod"/>
            </a:pPr>
            <a:r>
              <a:rPr lang="de" sz="1800" b="0" i="0" u="none" baseline="0" dirty="0"/>
              <a:t>Zielvorstellungen – welche Ziele und Werte wollen Sie erreichen?</a:t>
            </a:r>
          </a:p>
          <a:p>
            <a:pPr marL="457200" indent="-457200" algn="l" rtl="0">
              <a:buFont typeface="+mj-lt"/>
              <a:buAutoNum type="arabicPeriod"/>
            </a:pPr>
            <a:r>
              <a:rPr lang="de" sz="1800" b="0" i="0" u="none" baseline="0" dirty="0"/>
              <a:t>Einzelheiten des Programms. </a:t>
            </a:r>
          </a:p>
          <a:p>
            <a:pPr marL="457200" indent="-457200" algn="l" rtl="0">
              <a:buFont typeface="+mj-lt"/>
              <a:buAutoNum type="arabicPeriod"/>
            </a:pPr>
            <a:endParaRPr lang="de" dirty="0"/>
          </a:p>
          <a:p>
            <a:pPr marL="914400" lvl="1" indent="-457200" algn="l" rtl="0">
              <a:buFont typeface="+mj-lt"/>
              <a:buAutoNum type="arabicPeriod"/>
            </a:pPr>
            <a:endParaRPr lang="de" sz="1000" dirty="0"/>
          </a:p>
          <a:p>
            <a:pPr marL="457200" indent="-457200" algn="l" rtl="0">
              <a:buFont typeface="+mj-lt"/>
              <a:buAutoNum type="arabicPeriod"/>
            </a:pPr>
            <a:endParaRPr lang="de" sz="1800"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264337469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Inhalt der Elternversammlung (2/3)</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03598"/>
            <a:ext cx="7048872" cy="29660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rtl="0">
              <a:buAutoNum type="arabicPeriod" startAt="3"/>
            </a:pPr>
            <a:r>
              <a:rPr lang="de" sz="1600" b="0" i="0" u="none" baseline="0" dirty="0"/>
              <a:t>Einzelheiten des Sportprogramms</a:t>
            </a:r>
          </a:p>
          <a:p>
            <a:pPr marL="914400" lvl="1" indent="-457200" algn="l" rtl="0">
              <a:buFont typeface="Arial" panose="020B0604020202020204" pitchFamily="34" charset="0"/>
              <a:buChar char="•"/>
            </a:pPr>
            <a:r>
              <a:rPr lang="de" b="0" i="0" u="none" baseline="0" dirty="0"/>
              <a:t>Ausstattung für das Training</a:t>
            </a:r>
          </a:p>
          <a:p>
            <a:pPr marL="914400" lvl="1" indent="-457200" algn="l" rtl="0">
              <a:buFont typeface="Arial" panose="020B0604020202020204" pitchFamily="34" charset="0"/>
              <a:buChar char="•"/>
            </a:pPr>
            <a:r>
              <a:rPr lang="de" b="0" i="0" u="none" baseline="0" dirty="0"/>
              <a:t>Trainingspläne</a:t>
            </a:r>
          </a:p>
          <a:p>
            <a:pPr marL="914400" lvl="1" indent="-457200" algn="l" rtl="0">
              <a:buFont typeface="Arial" panose="020B0604020202020204" pitchFamily="34" charset="0"/>
              <a:buChar char="•"/>
            </a:pPr>
            <a:r>
              <a:rPr lang="de" dirty="0"/>
              <a:t>Wichtigste R</a:t>
            </a:r>
            <a:r>
              <a:rPr lang="de" b="0" i="0" u="none" baseline="0" dirty="0"/>
              <a:t>egeln und Leitlinien</a:t>
            </a:r>
          </a:p>
          <a:p>
            <a:pPr marL="914400" lvl="1" indent="-457200" algn="l" rtl="0">
              <a:buFont typeface="Arial" panose="020B0604020202020204" pitchFamily="34" charset="0"/>
              <a:buChar char="•"/>
            </a:pPr>
            <a:r>
              <a:rPr lang="de" b="0" i="0" u="none" baseline="0" dirty="0"/>
              <a:t>Besondere Regeln zum Niveau der Kenntnisse und der Wettbewerbe</a:t>
            </a:r>
          </a:p>
          <a:p>
            <a:pPr marL="914400" lvl="1" indent="-457200" algn="l" rtl="0">
              <a:buFont typeface="Arial" panose="020B0604020202020204" pitchFamily="34" charset="0"/>
              <a:buChar char="•"/>
            </a:pPr>
            <a:r>
              <a:rPr lang="de" b="0" i="0" u="none" baseline="0" dirty="0"/>
              <a:t>Gesundheitsfragen (ärztliche Untersuchungen ...)</a:t>
            </a:r>
          </a:p>
          <a:p>
            <a:pPr marL="914400" lvl="1" indent="-457200" algn="l" rtl="0">
              <a:buFont typeface="Arial" panose="020B0604020202020204" pitchFamily="34" charset="0"/>
              <a:buChar char="•"/>
            </a:pPr>
            <a:r>
              <a:rPr lang="de" b="0" i="0" u="none" baseline="0" dirty="0"/>
              <a:t>Versicherungen </a:t>
            </a:r>
          </a:p>
          <a:p>
            <a:pPr marL="914400" lvl="1" indent="-457200" algn="l" rtl="0">
              <a:buFont typeface="Arial" panose="020B0604020202020204" pitchFamily="34" charset="0"/>
              <a:buChar char="•"/>
            </a:pPr>
            <a:r>
              <a:rPr lang="de" b="0" i="0" u="none" baseline="0" dirty="0"/>
              <a:t>Kommunikationssystem </a:t>
            </a:r>
          </a:p>
          <a:p>
            <a:pPr marL="914400" lvl="1" indent="-457200" algn="l" rtl="0">
              <a:buFont typeface="Arial" panose="020B0604020202020204" pitchFamily="34" charset="0"/>
              <a:buChar char="•"/>
            </a:pPr>
            <a:r>
              <a:rPr lang="de" b="0" i="0" u="none" baseline="0" dirty="0"/>
              <a:t>Sonstige Veranstaltungen </a:t>
            </a:r>
          </a:p>
          <a:p>
            <a:pPr marL="457200" indent="-457200" algn="l" rtl="0">
              <a:buFont typeface="+mj-lt"/>
              <a:buAutoNum type="arabicPeriod"/>
            </a:pPr>
            <a:endParaRPr lang="de" sz="1800" dirty="0"/>
          </a:p>
          <a:p>
            <a:pPr marL="914400" lvl="1" indent="-457200" algn="l" rtl="0">
              <a:buFont typeface="+mj-lt"/>
              <a:buAutoNum type="arabicPeriod"/>
            </a:pPr>
            <a:endParaRPr lang="de" sz="1800" dirty="0"/>
          </a:p>
          <a:p>
            <a:pPr marL="457200" indent="-457200" algn="l" rtl="0">
              <a:buFont typeface="+mj-lt"/>
              <a:buAutoNum type="arabicPeriod"/>
            </a:pPr>
            <a:endParaRPr lang="de" sz="1800" dirty="0"/>
          </a:p>
          <a:p>
            <a:pPr marL="342900" indent="-342900" algn="l" rtl="0">
              <a:buFont typeface="Arial" panose="020B0604020202020204" pitchFamily="34" charset="0"/>
              <a:buChar char="•"/>
            </a:pPr>
            <a:endParaRPr lang="de" sz="1800" dirty="0"/>
          </a:p>
          <a:p>
            <a:pPr marL="342900" indent="-342900" algn="l" rtl="0">
              <a:buFont typeface="Arial" panose="020B0604020202020204" pitchFamily="34" charset="0"/>
              <a:buChar char="•"/>
            </a:pPr>
            <a:endParaRPr lang="de" sz="1800" dirty="0"/>
          </a:p>
        </p:txBody>
      </p:sp>
      <p:sp>
        <p:nvSpPr>
          <p:cNvPr id="11"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19799291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Inhalt der Elternversammlung (3/3)</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33123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457200" indent="-457200" algn="l" rtl="0">
              <a:buFont typeface="+mj-lt"/>
              <a:buAutoNum type="arabicPeriod" startAt="4"/>
            </a:pPr>
            <a:r>
              <a:rPr lang="de" sz="2100" b="0" i="0" u="none" baseline="0" dirty="0"/>
              <a:t>Die Rolle des Trainers</a:t>
            </a:r>
          </a:p>
          <a:p>
            <a:pPr marL="914400" lvl="1" indent="-457200" algn="l" rtl="0">
              <a:buFont typeface="Arial" panose="020B0604020202020204" pitchFamily="34" charset="0"/>
              <a:buChar char="•"/>
            </a:pPr>
            <a:r>
              <a:rPr lang="de" sz="1900" b="0" i="0" u="none" baseline="0" dirty="0"/>
              <a:t>Was sind die grundlegenden Verantwortungen des Trainers? </a:t>
            </a:r>
          </a:p>
          <a:p>
            <a:pPr marL="457200" indent="-457200" algn="l" rtl="0">
              <a:buFont typeface="+mj-lt"/>
              <a:buAutoNum type="arabicPeriod" startAt="5"/>
            </a:pPr>
            <a:r>
              <a:rPr lang="de" sz="1900" b="0" i="0" u="none" baseline="0" dirty="0"/>
              <a:t>Die Rolle der Eltern</a:t>
            </a:r>
          </a:p>
          <a:p>
            <a:pPr marL="914400" lvl="1" indent="-457200" algn="l" rtl="0">
              <a:buFont typeface="Arial" panose="020B0604020202020204" pitchFamily="34" charset="0"/>
              <a:buChar char="•"/>
            </a:pPr>
            <a:r>
              <a:rPr lang="de" sz="1900" b="0" i="0" u="none" baseline="0" dirty="0"/>
              <a:t>Die Verantwortungen und Grenzen der Eltern?</a:t>
            </a:r>
          </a:p>
          <a:p>
            <a:pPr marL="457200" indent="-457200" algn="l" rtl="0">
              <a:buFont typeface="+mj-lt"/>
              <a:buAutoNum type="arabicPeriod" startAt="6"/>
            </a:pPr>
            <a:r>
              <a:rPr lang="de" sz="2100" b="0" i="0" u="none" baseline="0" dirty="0"/>
              <a:t>Trainer-Eltern-Beziehung </a:t>
            </a:r>
          </a:p>
          <a:p>
            <a:pPr marL="914400" lvl="1" indent="-457200" algn="l" rtl="0">
              <a:buFont typeface="Arial" panose="020B0604020202020204" pitchFamily="34" charset="0"/>
              <a:buChar char="•"/>
            </a:pPr>
            <a:r>
              <a:rPr lang="de" sz="1900" b="0" i="0" u="none" baseline="0" dirty="0"/>
              <a:t>Zeit für Treffen, Bedeutung der wechselseitigen Kommunikation </a:t>
            </a:r>
          </a:p>
          <a:p>
            <a:pPr marL="457200" indent="-457200" algn="l" rtl="0">
              <a:buFont typeface="+mj-lt"/>
              <a:buAutoNum type="arabicPeriod" startAt="7"/>
            </a:pPr>
            <a:r>
              <a:rPr lang="de" sz="2100" b="0" i="0" u="none" baseline="0" dirty="0"/>
              <a:t>Schließen der Elternversammlung </a:t>
            </a:r>
            <a:endParaRPr lang="de" sz="2800" dirty="0"/>
          </a:p>
          <a:p>
            <a:pPr marL="914400" lvl="1" indent="-457200" algn="l" rtl="0">
              <a:buFont typeface="Arial" panose="020B0604020202020204" pitchFamily="34" charset="0"/>
              <a:buChar char="•"/>
            </a:pPr>
            <a:r>
              <a:rPr lang="de" sz="1900" b="0" i="0" u="none" baseline="0" dirty="0"/>
              <a:t>Fragen der Eltern</a:t>
            </a:r>
          </a:p>
          <a:p>
            <a:pPr lvl="1" algn="l" rtl="0"/>
            <a:endParaRPr lang="de" dirty="0"/>
          </a:p>
          <a:p>
            <a:pPr marL="914400" lvl="1" indent="-457200" algn="l" rtl="0">
              <a:buFont typeface="Arial" panose="020B0604020202020204" pitchFamily="34" charset="0"/>
              <a:buChar char="•"/>
            </a:pPr>
            <a:endParaRPr lang="de" dirty="0"/>
          </a:p>
          <a:p>
            <a:pPr algn="l" rtl="0"/>
            <a:r>
              <a:rPr lang="de" b="0" i="0" u="none" baseline="0" dirty="0"/>
              <a:t> </a:t>
            </a:r>
            <a:endParaRPr lang="de" sz="1800" dirty="0"/>
          </a:p>
          <a:p>
            <a:pPr algn="l" rtl="0"/>
            <a:r>
              <a:rPr lang="de" sz="1800" b="0" i="0" u="none" baseline="0" dirty="0"/>
              <a:t> </a:t>
            </a:r>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118630283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Autofit/>
          </a:bodyPr>
          <a:lstStyle/>
          <a:p>
            <a:pPr rtl="0"/>
            <a:r>
              <a:rPr lang="de" sz="1800" b="1" i="0" u="none" baseline="0"/>
              <a:t>Kommunikation der Rollen und Erwartungen – nützliches Tool – MATRIX DER ERWARTUNGEN UND VERANTWORTUNGEN </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endParaRPr lang="de" sz="1800" dirty="0"/>
          </a:p>
          <a:p>
            <a:pPr marL="342900" indent="-342900" algn="l" rtl="0">
              <a:buFont typeface="Arial" panose="020B0604020202020204" pitchFamily="34" charset="0"/>
              <a:buChar char="•"/>
            </a:pPr>
            <a:r>
              <a:rPr lang="de" sz="1800" b="0" i="0" u="none" baseline="0" dirty="0"/>
              <a:t>Das Kommunizieren der Erwartungen und Verantwortungen ist von zentraler Bedeutung für das gegenseitige Verständnis. </a:t>
            </a:r>
          </a:p>
          <a:p>
            <a:pPr marL="342900" indent="-342900" algn="l" rtl="0">
              <a:buFont typeface="Arial" panose="020B0604020202020204" pitchFamily="34" charset="0"/>
              <a:buChar char="•"/>
            </a:pPr>
            <a:r>
              <a:rPr lang="de" sz="1800" b="0" i="0" u="none" baseline="0" dirty="0"/>
              <a:t>Wenn Sie nicht wissen, was Eltern erwarten und wie sie ihre Verantwortung sehen, wird es schwer sein, Verhaltensregeln zu entwickeln. </a:t>
            </a:r>
          </a:p>
          <a:p>
            <a:pPr marL="342900" indent="-342900" algn="l" rtl="0">
              <a:buFont typeface="Arial" panose="020B0604020202020204" pitchFamily="34" charset="0"/>
              <a:buChar char="•"/>
            </a:pPr>
            <a:endParaRPr lang="de" sz="1400" dirty="0"/>
          </a:p>
          <a:p>
            <a:pPr marL="914400" lvl="1" indent="-457200" algn="l" rtl="0">
              <a:buFont typeface="+mj-lt"/>
              <a:buAutoNum type="arabicPeriod"/>
            </a:pPr>
            <a:endParaRPr lang="de"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11"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6322413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Autofit/>
          </a:bodyPr>
          <a:lstStyle/>
          <a:p>
            <a:pPr rtl="0"/>
            <a:r>
              <a:rPr lang="de" sz="1800" b="1" i="0" u="none" baseline="0"/>
              <a:t>Kommunikation der Rollen und Erwartungen – nützliches Tool – MATRIX DER ERWARTUNGEN UND VERANTWORTUNGEN </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endParaRPr lang="de" sz="1800" dirty="0"/>
          </a:p>
          <a:p>
            <a:pPr marL="342900" indent="-342900" algn="l" rtl="0">
              <a:buFont typeface="Arial" panose="020B0604020202020204" pitchFamily="34" charset="0"/>
              <a:buChar char="•"/>
            </a:pPr>
            <a:r>
              <a:rPr lang="de" sz="1800" b="0" i="0" u="none" baseline="0" dirty="0"/>
              <a:t>Bei den Versammlungen vor der Sportsaison: </a:t>
            </a:r>
          </a:p>
          <a:p>
            <a:pPr marL="457200" indent="-457200" algn="l" rtl="0">
              <a:buFont typeface="+mj-lt"/>
              <a:buAutoNum type="arabicPeriod"/>
            </a:pPr>
            <a:r>
              <a:rPr lang="de" sz="1600" b="0" i="0" u="none" baseline="0" dirty="0"/>
              <a:t>Bitten Sie die Eltern, die Sätze nach Belieben zu Ende zu schreiben (mehrere Anworten sind erwünscht) </a:t>
            </a:r>
          </a:p>
          <a:p>
            <a:pPr marL="342900" indent="-342900" algn="l" rtl="0">
              <a:buFont typeface="Arial" panose="020B0604020202020204" pitchFamily="34" charset="0"/>
              <a:buChar char="•"/>
            </a:pPr>
            <a:r>
              <a:rPr lang="de" sz="1600" b="0" i="0" u="none" baseline="0" dirty="0"/>
              <a:t>Als Elternteil erwarte ich vom Trainer ...</a:t>
            </a:r>
            <a:endParaRPr lang="de" sz="1600" dirty="0"/>
          </a:p>
          <a:p>
            <a:pPr marL="342900" indent="-342900" algn="l" rtl="0">
              <a:buFont typeface="Arial" panose="020B0604020202020204" pitchFamily="34" charset="0"/>
              <a:buChar char="•"/>
            </a:pPr>
            <a:r>
              <a:rPr lang="de" sz="1600" b="0" i="0" u="none" baseline="0" dirty="0"/>
              <a:t>Als Elternteil bin ich verantwortlich für ... </a:t>
            </a:r>
          </a:p>
          <a:p>
            <a:pPr algn="l" rtl="0"/>
            <a:r>
              <a:rPr lang="de" sz="1800" b="0" i="0" u="none" baseline="0" dirty="0"/>
              <a:t>2. </a:t>
            </a:r>
            <a:r>
              <a:rPr lang="hr-HR" sz="1800" b="0" i="0" u="none" baseline="0" dirty="0"/>
              <a:t>T</a:t>
            </a:r>
            <a:r>
              <a:rPr lang="de" sz="1800" b="0" i="0" u="none" baseline="0" dirty="0"/>
              <a:t>un Sie es Ihrerseits genauso: </a:t>
            </a:r>
          </a:p>
          <a:p>
            <a:pPr marL="342900" indent="-342900" algn="l" rtl="0">
              <a:buFont typeface="Arial" panose="020B0604020202020204" pitchFamily="34" charset="0"/>
              <a:buChar char="•"/>
            </a:pPr>
            <a:r>
              <a:rPr lang="de" sz="1600" b="0" i="0" u="none" baseline="0" dirty="0"/>
              <a:t>Als Trainer erwarte ich von den Eltern ...</a:t>
            </a:r>
          </a:p>
          <a:p>
            <a:pPr marL="342900" indent="-342900" algn="l" rtl="0">
              <a:buFont typeface="Arial" panose="020B0604020202020204" pitchFamily="34" charset="0"/>
              <a:buChar char="•"/>
            </a:pPr>
            <a:r>
              <a:rPr lang="de" sz="1600" b="0" i="0" u="none" baseline="0" dirty="0"/>
              <a:t>Als Trainer bin ich verantwortlich für ...</a:t>
            </a:r>
          </a:p>
          <a:p>
            <a:pPr marL="342900" indent="-342900" algn="l" rtl="0">
              <a:buFont typeface="Arial" panose="020B0604020202020204" pitchFamily="34" charset="0"/>
              <a:buChar char="•"/>
            </a:pPr>
            <a:endParaRPr lang="de" sz="1400" dirty="0"/>
          </a:p>
          <a:p>
            <a:pPr marL="914400" lvl="1" indent="-457200" algn="l" rtl="0">
              <a:buFont typeface="+mj-lt"/>
              <a:buAutoNum type="arabicPeriod"/>
            </a:pPr>
            <a:endParaRPr lang="de"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19117322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Autofit/>
          </a:bodyPr>
          <a:lstStyle/>
          <a:p>
            <a:pPr rtl="0"/>
            <a:r>
              <a:rPr lang="de" sz="1800" b="1" i="0" u="none" baseline="0"/>
              <a:t>Kommunikation der Rollen und Erwartungen – nützliches Tool – MATRIX DER ERWARTUNGEN UND VERANTWORTUNGEN </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endParaRPr lang="de" sz="1800" dirty="0"/>
          </a:p>
          <a:p>
            <a:pPr algn="l" rtl="0"/>
            <a:r>
              <a:rPr lang="de" sz="1800" b="0" i="0" u="none" baseline="0" dirty="0"/>
              <a:t>3. Sammeln Sie die Antworten ein, analysieren Sie sie mit den Eltern und erstellen Sie eine Liste der Erwartungen und Verwantwortungen von beiden Seiten. </a:t>
            </a:r>
          </a:p>
          <a:p>
            <a:pPr marL="342900" indent="-342900" algn="l" rtl="0">
              <a:buFont typeface="Arial" panose="020B0604020202020204" pitchFamily="34" charset="0"/>
              <a:buChar char="•"/>
            </a:pPr>
            <a:r>
              <a:rPr lang="de" sz="1600" b="0" i="0" u="none" baseline="0" dirty="0"/>
              <a:t>Wenn zuviele Eltern anwesend sind, dann bitten Sie sie, die Antworten zu der nächsten Elternversammlung mitzubringen oder geben Sie ihnen die Sätze als Hausaufgabe mit. </a:t>
            </a:r>
          </a:p>
          <a:p>
            <a:pPr algn="l" rtl="0"/>
            <a:r>
              <a:rPr lang="de" sz="1800" b="0" i="0" u="none" baseline="0" dirty="0"/>
              <a:t>4. Vereinbaren Sie mit ihnen die Verhaltensregeln.</a:t>
            </a:r>
          </a:p>
          <a:p>
            <a:pPr marL="342900" indent="-342900" algn="l" rtl="0">
              <a:buFont typeface="Arial" panose="020B0604020202020204" pitchFamily="34" charset="0"/>
              <a:buChar char="•"/>
            </a:pPr>
            <a:endParaRPr lang="de" sz="1400" dirty="0"/>
          </a:p>
          <a:p>
            <a:pPr marL="914400" lvl="1" indent="-457200" algn="l" rtl="0">
              <a:buFont typeface="+mj-lt"/>
              <a:buAutoNum type="arabicPeriod"/>
            </a:pPr>
            <a:endParaRPr lang="de" dirty="0"/>
          </a:p>
          <a:p>
            <a:pPr marL="342900" indent="-342900" algn="l" rtl="0">
              <a:buFont typeface="Arial" panose="020B0604020202020204" pitchFamily="34" charset="0"/>
              <a:buChar char="•"/>
            </a:pPr>
            <a:endParaRPr lang="de" dirty="0"/>
          </a:p>
          <a:p>
            <a:pPr marL="342900" indent="-342900" algn="l" rtl="0">
              <a:buFont typeface="Arial" panose="020B0604020202020204" pitchFamily="34" charset="0"/>
              <a:buChar char="•"/>
            </a:pPr>
            <a:endParaRPr lang="de" dirty="0"/>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124966347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1" y="411510"/>
            <a:ext cx="6400800" cy="504056"/>
          </a:xfrm>
        </p:spPr>
        <p:txBody>
          <a:bodyPr/>
          <a:lstStyle/>
          <a:p>
            <a:pPr rtl="0"/>
            <a:r>
              <a:rPr lang="de" b="1" i="0" u="none" baseline="0"/>
              <a:t>Inhalt</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A96D0E6D-E0FB-46EC-9E78-FCE19977F902}"/>
              </a:ext>
            </a:extLst>
          </p:cNvPr>
          <p:cNvSpPr txBox="1">
            <a:spLocks/>
          </p:cNvSpPr>
          <p:nvPr/>
        </p:nvSpPr>
        <p:spPr>
          <a:xfrm>
            <a:off x="899592" y="1203598"/>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r>
              <a:rPr lang="de" sz="1800" b="0" i="0" u="none" baseline="0">
                <a:solidFill>
                  <a:schemeClr val="tx1"/>
                </a:solidFill>
              </a:rPr>
              <a:t>Abschnitt 1</a:t>
            </a:r>
            <a:r>
              <a:rPr lang="de" sz="1800" b="0" i="0" u="none" baseline="0"/>
              <a:t> Eltern und Trainer sind die Säulen im Leben eines jungen Sportlers  </a:t>
            </a:r>
            <a:endParaRPr lang="de" sz="1800" dirty="0"/>
          </a:p>
          <a:p>
            <a:pPr marL="342900" indent="-342900" algn="l" rtl="0">
              <a:buFont typeface="Arial" panose="020B0604020202020204" pitchFamily="34" charset="0"/>
              <a:buChar char="•"/>
            </a:pPr>
            <a:r>
              <a:rPr lang="de" sz="1800" b="0" i="0" u="none" baseline="0">
                <a:solidFill>
                  <a:schemeClr val="tx1"/>
                </a:solidFill>
              </a:rPr>
              <a:t>Abschnitt 2</a:t>
            </a:r>
            <a:r>
              <a:rPr lang="de" sz="1800" b="0" i="0" u="none" baseline="0"/>
              <a:t> Kommunikation – aktives Zuhören und Feedback</a:t>
            </a:r>
            <a:endParaRPr lang="de" sz="1800" dirty="0"/>
          </a:p>
          <a:p>
            <a:pPr marL="342900" indent="-342900" algn="l" rtl="0">
              <a:buFont typeface="Arial" panose="020B0604020202020204" pitchFamily="34" charset="0"/>
              <a:buChar char="•"/>
            </a:pPr>
            <a:r>
              <a:rPr lang="de" sz="1800" b="0" i="0" u="none" baseline="0">
                <a:solidFill>
                  <a:schemeClr val="tx1"/>
                </a:solidFill>
              </a:rPr>
              <a:t>Abschnitt 3</a:t>
            </a:r>
            <a:r>
              <a:rPr lang="de" sz="1800" b="0" i="0" u="none" baseline="0"/>
              <a:t> Konfliktbeilegung</a:t>
            </a:r>
          </a:p>
        </p:txBody>
      </p:sp>
    </p:spTree>
    <p:extLst>
      <p:ext uri="{BB962C8B-B14F-4D97-AF65-F5344CB8AC3E}">
        <p14:creationId xmlns:p14="http://schemas.microsoft.com/office/powerpoint/2010/main" val="14552204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3">
            <a:extLst>
              <a:ext uri="{FF2B5EF4-FFF2-40B4-BE49-F238E27FC236}">
                <a16:creationId xmlns:a16="http://schemas.microsoft.com/office/drawing/2014/main" xmlns="" id="{A7A0F98B-D7BC-4AF2-AC18-D86B46E039BC}"/>
              </a:ext>
            </a:extLst>
          </p:cNvPr>
          <p:cNvGraphicFramePr>
            <a:graphicFrameLocks/>
          </p:cNvGraphicFramePr>
          <p:nvPr>
            <p:extLst>
              <p:ext uri="{D42A27DB-BD31-4B8C-83A1-F6EECF244321}">
                <p14:modId xmlns:p14="http://schemas.microsoft.com/office/powerpoint/2010/main" val="2305051496"/>
              </p:ext>
            </p:extLst>
          </p:nvPr>
        </p:nvGraphicFramePr>
        <p:xfrm>
          <a:off x="678656" y="1528198"/>
          <a:ext cx="7786688" cy="2051664"/>
        </p:xfrm>
        <a:graphic>
          <a:graphicData uri="http://schemas.openxmlformats.org/drawingml/2006/table">
            <a:tbl>
              <a:tblPr firstRow="1" bandRow="1">
                <a:tableStyleId>{16D9F66E-5EB9-4882-86FB-DCBF35E3C3E4}</a:tableStyleId>
              </a:tblPr>
              <a:tblGrid>
                <a:gridCol w="3893344">
                  <a:extLst>
                    <a:ext uri="{9D8B030D-6E8A-4147-A177-3AD203B41FA5}">
                      <a16:colId xmlns:a16="http://schemas.microsoft.com/office/drawing/2014/main" xmlns="" val="1047159964"/>
                    </a:ext>
                  </a:extLst>
                </a:gridCol>
                <a:gridCol w="3893344">
                  <a:extLst>
                    <a:ext uri="{9D8B030D-6E8A-4147-A177-3AD203B41FA5}">
                      <a16:colId xmlns:a16="http://schemas.microsoft.com/office/drawing/2014/main" xmlns="" val="2476895265"/>
                    </a:ext>
                  </a:extLst>
                </a:gridCol>
              </a:tblGrid>
              <a:tr h="839717">
                <a:tc>
                  <a:txBody>
                    <a:bodyPr/>
                    <a:lstStyle/>
                    <a:p>
                      <a:pPr algn="l" rtl="0"/>
                      <a:r>
                        <a:rPr lang="de" sz="1600" b="1" i="0" u="none" baseline="0">
                          <a:latin typeface="Open Sans"/>
                        </a:rPr>
                        <a:t>VON DEN ELTERN WIRD ERWARTET:</a:t>
                      </a:r>
                    </a:p>
                    <a:p>
                      <a:pPr algn="l" rtl="0"/>
                      <a:r>
                        <a:rPr lang="de" sz="1600" b="1" i="0" u="none" baseline="0">
                          <a:latin typeface="Open Sans"/>
                        </a:rPr>
                        <a:t>….</a:t>
                      </a:r>
                    </a:p>
                  </a:txBody>
                  <a:tcPr/>
                </a:tc>
                <a:tc>
                  <a:txBody>
                    <a:bodyPr/>
                    <a:lstStyle/>
                    <a:p>
                      <a:pPr algn="l" rtl="0"/>
                      <a:r>
                        <a:rPr lang="de" sz="1600" b="1" i="0" u="none" baseline="0">
                          <a:latin typeface="Open Sans"/>
                        </a:rPr>
                        <a:t>VOM TRAINER WIRD ERWARTET:</a:t>
                      </a:r>
                    </a:p>
                    <a:p>
                      <a:pPr algn="l" rtl="0"/>
                      <a:r>
                        <a:rPr lang="de" sz="1600" b="1" i="0" u="none" baseline="0">
                          <a:latin typeface="Open Sans"/>
                        </a:rPr>
                        <a:t>……</a:t>
                      </a:r>
                      <a:endParaRPr lang="de" sz="1600" dirty="0"/>
                    </a:p>
                  </a:txBody>
                  <a:tcPr/>
                </a:tc>
                <a:extLst>
                  <a:ext uri="{0D108BD9-81ED-4DB2-BD59-A6C34878D82A}">
                    <a16:rowId xmlns:a16="http://schemas.microsoft.com/office/drawing/2014/main" xmlns="" val="3897153853"/>
                  </a:ext>
                </a:extLst>
              </a:tr>
              <a:tr h="1211947">
                <a:tc>
                  <a:txBody>
                    <a:bodyPr/>
                    <a:lstStyle/>
                    <a:p>
                      <a:pPr algn="l" rtl="0"/>
                      <a:r>
                        <a:rPr lang="de" sz="1600" b="0" i="0" u="none" baseline="0">
                          <a:latin typeface="Open Sans"/>
                        </a:rPr>
                        <a:t>DIE ELTERN SIND VERANTWORTLICH FÜR:</a:t>
                      </a:r>
                    </a:p>
                    <a:p>
                      <a:pPr algn="l" rtl="0"/>
                      <a:r>
                        <a:rPr lang="de" sz="1600" b="0" i="0" u="none" baseline="0">
                          <a:latin typeface="Open Sans"/>
                        </a:rPr>
                        <a:t>……</a:t>
                      </a:r>
                    </a:p>
                  </a:txBody>
                  <a:tcPr/>
                </a:tc>
                <a:tc>
                  <a:txBody>
                    <a:bodyPr/>
                    <a:lstStyle/>
                    <a:p>
                      <a:pPr algn="l" rtl="0"/>
                      <a:r>
                        <a:rPr lang="de" sz="1600" b="0" i="0" u="none" baseline="0">
                          <a:latin typeface="Open Sans"/>
                        </a:rPr>
                        <a:t>DER TRAINER IST VERANTWORTLICH FÜR:</a:t>
                      </a:r>
                    </a:p>
                    <a:p>
                      <a:pPr algn="l" rtl="0"/>
                      <a:r>
                        <a:rPr lang="de" sz="1600" b="0" i="0" u="none" baseline="0">
                          <a:latin typeface="Open Sans"/>
                        </a:rPr>
                        <a:t>…..</a:t>
                      </a:r>
                      <a:endParaRPr lang="de" sz="1600" dirty="0"/>
                    </a:p>
                  </a:txBody>
                  <a:tcPr/>
                </a:tc>
                <a:extLst>
                  <a:ext uri="{0D108BD9-81ED-4DB2-BD59-A6C34878D82A}">
                    <a16:rowId xmlns:a16="http://schemas.microsoft.com/office/drawing/2014/main" xmlns="" val="423976248"/>
                  </a:ext>
                </a:extLst>
              </a:tr>
            </a:tbl>
          </a:graphicData>
        </a:graphic>
      </p:graphicFrame>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Autofit/>
          </a:bodyPr>
          <a:lstStyle/>
          <a:p>
            <a:pPr rtl="0"/>
            <a:r>
              <a:rPr lang="de" sz="1800" b="0" i="0" u="none" baseline="0"/>
              <a:t>MATRIX DER ERWARTUNGEN UND VERANTWORTUNGEN </a:t>
            </a:r>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11"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41249488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Wissensabschnitt / Studienaufgaben</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2AB5D1A3-B1E7-4421-B55E-5DBB46C18533}"/>
              </a:ext>
            </a:extLst>
          </p:cNvPr>
          <p:cNvSpPr txBox="1">
            <a:spLocks/>
          </p:cNvSpPr>
          <p:nvPr/>
        </p:nvSpPr>
        <p:spPr>
          <a:xfrm>
            <a:off x="378966" y="1635646"/>
            <a:ext cx="7361385" cy="25589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2000" b="0" i="0" u="none" baseline="0" dirty="0"/>
              <a:t>AUFGABE: Beim ersten Treffen mit den Eltern machen Sie folgende Übung</a:t>
            </a:r>
            <a:r>
              <a:rPr lang="de" sz="2000" dirty="0"/>
              <a:t>:</a:t>
            </a:r>
            <a:r>
              <a:rPr lang="de" sz="2000" b="0" i="0" u="none" baseline="0" dirty="0"/>
              <a:t> </a:t>
            </a:r>
          </a:p>
          <a:p>
            <a:pPr algn="l" rtl="0"/>
            <a:r>
              <a:rPr lang="de" sz="2000" b="0" i="0" u="none" baseline="0" dirty="0"/>
              <a:t>Erstellen Sie eine gemeinsame Liste der Verantwortungen und Erwartungen. </a:t>
            </a:r>
          </a:p>
          <a:p>
            <a:pPr algn="l" rtl="0"/>
            <a:endParaRPr lang="de" dirty="0"/>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1.3.</a:t>
            </a:r>
            <a:r>
              <a:rPr lang="de" sz="1400" b="0" i="0" u="none" baseline="0">
                <a:solidFill>
                  <a:schemeClr val="tx1"/>
                </a:solidFill>
              </a:rPr>
              <a:t> </a:t>
            </a:r>
            <a:r>
              <a:rPr lang="de" sz="1400" b="1" i="0" u="none" baseline="0"/>
              <a:t>Trainer-Eltern-Begegnung</a:t>
            </a:r>
            <a:endParaRPr lang="de" sz="1400" dirty="0"/>
          </a:p>
        </p:txBody>
      </p:sp>
    </p:spTree>
    <p:extLst>
      <p:ext uri="{BB962C8B-B14F-4D97-AF65-F5344CB8AC3E}">
        <p14:creationId xmlns:p14="http://schemas.microsoft.com/office/powerpoint/2010/main" val="207843539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3203848" y="658247"/>
            <a:ext cx="2357567" cy="545351"/>
          </a:xfrm>
        </p:spPr>
        <p:txBody>
          <a:bodyPr>
            <a:noAutofit/>
          </a:bodyPr>
          <a:lstStyle/>
          <a:p>
            <a:pPr rtl="0"/>
            <a:r>
              <a:rPr lang="de" sz="1600" b="1" i="0" u="none" baseline="0" dirty="0"/>
              <a:t>Literaturverzeichnis</a:t>
            </a:r>
            <a:endParaRPr lang="de" sz="1600"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539552" y="1203598"/>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1800" b="0" i="0" u="none" baseline="0"/>
              <a:t>Ye, M. L., &amp; Chen, Y. (2015). A Literature Review on Teachers’ Emotional Labor. </a:t>
            </a:r>
            <a:r>
              <a:rPr lang="de" sz="1800" b="0" i="1" u="none" baseline="0"/>
              <a:t>Creative Education, 6, </a:t>
            </a:r>
            <a:r>
              <a:rPr lang="de" sz="1800" b="0" i="0" u="none" baseline="0"/>
              <a:t>2232-2240. </a:t>
            </a:r>
            <a:endParaRPr lang="de" sz="1800" dirty="0"/>
          </a:p>
          <a:p>
            <a:pPr algn="l" rtl="0"/>
            <a:r>
              <a:rPr lang="de" sz="1800" b="0" i="0" u="none" baseline="0"/>
              <a:t>Smoll, F. L., Cumming, S. P., &amp; Smith, R. E. (2011). Enhancing Coach-Parent Relationships in Youth Sports: Increasing Harmony and Minimizing Hassle. </a:t>
            </a:r>
            <a:r>
              <a:rPr lang="de" sz="1800" b="0" i="1" u="none" baseline="0"/>
              <a:t>International Journal of Sports Science &amp; Coaching</a:t>
            </a:r>
            <a:r>
              <a:rPr lang="de" sz="1800" b="0" i="0" u="none" baseline="0"/>
              <a:t>, </a:t>
            </a:r>
            <a:r>
              <a:rPr lang="de" sz="1800" b="0" i="1" u="none" baseline="0"/>
              <a:t>6 </a:t>
            </a:r>
            <a:r>
              <a:rPr lang="de" sz="1800" b="0" i="0" u="none" baseline="0"/>
              <a:t>(1), 13–26. </a:t>
            </a:r>
          </a:p>
        </p:txBody>
      </p:sp>
      <p:sp>
        <p:nvSpPr>
          <p:cNvPr id="11"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dirty="0">
                <a:solidFill>
                  <a:schemeClr val="tx1"/>
                </a:solidFill>
              </a:rPr>
              <a:t>Abschnitt 1.</a:t>
            </a:r>
            <a:r>
              <a:rPr lang="de" sz="1400" b="0" i="0" u="none" baseline="0" dirty="0">
                <a:solidFill>
                  <a:schemeClr val="tx1"/>
                </a:solidFill>
              </a:rPr>
              <a:t> </a:t>
            </a:r>
            <a:r>
              <a:rPr lang="de" sz="1400" b="0" i="0" u="none" baseline="0" dirty="0"/>
              <a:t> Eltern und Trainer sind die Säulen im Leben eines jungen Sportlers </a:t>
            </a:r>
            <a:endParaRPr lang="de" altLang="en-US" sz="1400" dirty="0">
              <a:solidFill>
                <a:schemeClr val="tx1">
                  <a:lumMod val="50000"/>
                  <a:lumOff val="50000"/>
                </a:schemeClr>
              </a:solidFill>
              <a:latin typeface="Open Sans"/>
              <a:ea typeface="Open Sans"/>
              <a:cs typeface="Open Sans"/>
            </a:endParaRPr>
          </a:p>
          <a:p>
            <a:pPr rtl="0">
              <a:defRPr/>
            </a:pPr>
            <a:endParaRPr lang="de" sz="1400" dirty="0"/>
          </a:p>
          <a:p>
            <a:pPr rtl="0">
              <a:defRPr/>
            </a:pPr>
            <a:endParaRPr lang="de" sz="1400" dirty="0"/>
          </a:p>
        </p:txBody>
      </p:sp>
    </p:spTree>
    <p:extLst>
      <p:ext uri="{BB962C8B-B14F-4D97-AF65-F5344CB8AC3E}">
        <p14:creationId xmlns:p14="http://schemas.microsoft.com/office/powerpoint/2010/main" val="416407565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pPr rtl="0"/>
            <a:r>
              <a:rPr lang="de" sz="1800" b="1" i="0" u="none" baseline="0">
                <a:solidFill>
                  <a:schemeClr val="tx1"/>
                </a:solidFill>
              </a:rPr>
              <a:t>Abschnitt 2</a:t>
            </a:r>
            <a:r>
              <a:rPr lang="de" sz="1800" b="1" i="0" u="none" baseline="0"/>
              <a:t> Kommunikation – aktives Zuhören und Feedback</a:t>
            </a:r>
            <a:r>
              <a:rPr lang="de" sz="1800" b="0" i="0" u="none" baseline="0"/>
              <a:t>  </a:t>
            </a:r>
          </a:p>
        </p:txBody>
      </p:sp>
      <p:pic>
        <p:nvPicPr>
          <p:cNvPr id="6" name="Picture 4" descr="C:\Users\Alex\Desktop\Loghi progetto\Erasmus+\eu_flag_co_funded_vect_pos_[cmyk]_right-[Convertito].png">
            <a:extLst>
              <a:ext uri="{FF2B5EF4-FFF2-40B4-BE49-F238E27FC236}">
                <a16:creationId xmlns:a16="http://schemas.microsoft.com/office/drawing/2014/main" xmlns=""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C1037AD6-936C-495F-AB14-ED25F02B6416}"/>
              </a:ext>
            </a:extLst>
          </p:cNvPr>
          <p:cNvSpPr txBox="1"/>
          <p:nvPr/>
        </p:nvSpPr>
        <p:spPr>
          <a:xfrm>
            <a:off x="2467138" y="4482281"/>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410431379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771550"/>
            <a:ext cx="7226249" cy="1368152"/>
          </a:xfrm>
        </p:spPr>
        <p:txBody>
          <a:bodyPr>
            <a:normAutofit/>
          </a:bodyPr>
          <a:lstStyle/>
          <a:p>
            <a:pPr rtl="0"/>
            <a:r>
              <a:rPr lang="de" b="1" i="0" u="none" baseline="0"/>
              <a:t>ÜBERBLICK</a:t>
            </a:r>
            <a:endParaRPr lang="de" b="1" dirty="0"/>
          </a:p>
          <a:p>
            <a:endParaRPr lang="de"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A96D0E6D-E0FB-46EC-9E78-FCE19977F902}"/>
              </a:ext>
            </a:extLst>
          </p:cNvPr>
          <p:cNvSpPr txBox="1">
            <a:spLocks/>
          </p:cNvSpPr>
          <p:nvPr/>
        </p:nvSpPr>
        <p:spPr>
          <a:xfrm>
            <a:off x="905184" y="1865366"/>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b="0" i="0" u="none" baseline="0" dirty="0"/>
              <a:t>Diese Einheit soll dazu beitragen, </a:t>
            </a:r>
          </a:p>
          <a:p>
            <a:pPr marL="342900" indent="-342900" algn="l" rtl="0">
              <a:buFont typeface="Arial" panose="020B0604020202020204" pitchFamily="34" charset="0"/>
              <a:buChar char="•"/>
            </a:pPr>
            <a:r>
              <a:rPr lang="de" b="0" i="0" u="none" baseline="0" dirty="0"/>
              <a:t>die Fähigkeit des aktiven Zuhörens zu erhöhen. </a:t>
            </a:r>
          </a:p>
          <a:p>
            <a:pPr marL="342900" indent="-342900" algn="l" rtl="0">
              <a:buFont typeface="Arial" panose="020B0604020202020204" pitchFamily="34" charset="0"/>
              <a:buChar char="•"/>
            </a:pPr>
            <a:r>
              <a:rPr lang="de" b="0" i="0" u="none" baseline="0" dirty="0"/>
              <a:t>die Fähigkeit des Feedbackgebens und </a:t>
            </a:r>
            <a:r>
              <a:rPr lang="de" dirty="0"/>
              <a:t>Feedback</a:t>
            </a:r>
            <a:r>
              <a:rPr lang="de" b="0" i="0" u="none" baseline="0" dirty="0"/>
              <a:t>empfangens zu erhöhen. </a:t>
            </a:r>
            <a:endParaRPr lang="de" dirty="0"/>
          </a:p>
        </p:txBody>
      </p:sp>
      <p:sp>
        <p:nvSpPr>
          <p:cNvPr id="8"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a:solidFill>
                  <a:schemeClr val="tx1"/>
                </a:solidFill>
              </a:rPr>
              <a:t>Abschnitt 2.</a:t>
            </a:r>
            <a:r>
              <a:rPr lang="de" sz="1400" b="0" i="0" u="none" baseline="0">
                <a:solidFill>
                  <a:schemeClr val="tx1"/>
                </a:solidFill>
              </a:rPr>
              <a:t> </a:t>
            </a:r>
            <a:r>
              <a:rPr lang="de" sz="1400" b="0" i="0" u="none" baseline="0"/>
              <a:t> Kommunikation – aktives Zuhören und Feedback </a:t>
            </a:r>
            <a:endParaRPr lang="de" sz="1400" dirty="0"/>
          </a:p>
          <a:p>
            <a:pPr rtl="0">
              <a:defRPr/>
            </a:pPr>
            <a:endParaRPr lang="de" sz="1400" dirty="0"/>
          </a:p>
        </p:txBody>
      </p:sp>
    </p:spTree>
    <p:extLst>
      <p:ext uri="{BB962C8B-B14F-4D97-AF65-F5344CB8AC3E}">
        <p14:creationId xmlns:p14="http://schemas.microsoft.com/office/powerpoint/2010/main" val="205693172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C656FDE2-8BCC-4362-BDC2-45BECCBE9535}"/>
              </a:ext>
            </a:extLst>
          </p:cNvPr>
          <p:cNvSpPr>
            <a:spLocks noGrp="1"/>
          </p:cNvSpPr>
          <p:nvPr>
            <p:ph type="subTitle" idx="1"/>
          </p:nvPr>
        </p:nvSpPr>
        <p:spPr>
          <a:xfrm>
            <a:off x="684213" y="203200"/>
            <a:ext cx="8351837" cy="360363"/>
          </a:xfrm>
        </p:spPr>
        <p:txBody>
          <a:bodyPr rtlCol="0">
            <a:noAutofit/>
          </a:bodyPr>
          <a:lstStyle/>
          <a:p>
            <a:pPr rtl="0">
              <a:defRPr/>
            </a:pPr>
            <a:r>
              <a:rPr lang="de" sz="1400" b="1" i="0" u="none" baseline="0">
                <a:solidFill>
                  <a:schemeClr val="tx1"/>
                </a:solidFill>
              </a:rPr>
              <a:t>Abschnitt 2.</a:t>
            </a:r>
            <a:r>
              <a:rPr lang="de" sz="1400" b="0" i="0" u="none" baseline="0">
                <a:solidFill>
                  <a:schemeClr val="tx1"/>
                </a:solidFill>
              </a:rPr>
              <a:t> </a:t>
            </a:r>
            <a:r>
              <a:rPr lang="de" sz="1400" b="0" i="0" u="none" baseline="0"/>
              <a:t> Kommunikation – aktives Zuhören und Feedback </a:t>
            </a:r>
            <a:endParaRPr lang="de" sz="1400" dirty="0"/>
          </a:p>
          <a:p>
            <a:pPr rtl="0" eaLnBrk="1" fontAlgn="auto" hangingPunct="1">
              <a:spcAft>
                <a:spcPts val="0"/>
              </a:spcAft>
              <a:defRPr/>
            </a:pPr>
            <a:endParaRPr lang="de" sz="1400" dirty="0"/>
          </a:p>
        </p:txBody>
      </p:sp>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xmlns="" id="{8F39A143-F38E-4B9F-B2B1-9A3BC684DA92}"/>
              </a:ext>
            </a:extLst>
          </p:cNvPr>
          <p:cNvSpPr txBox="1"/>
          <p:nvPr/>
        </p:nvSpPr>
        <p:spPr>
          <a:xfrm>
            <a:off x="2484438" y="4194175"/>
            <a:ext cx="6335712" cy="609600"/>
          </a:xfrm>
          <a:prstGeom prst="rect">
            <a:avLst/>
          </a:prstGeom>
          <a:noFill/>
        </p:spPr>
        <p:txBody>
          <a:bodyPr>
            <a:spAutoFit/>
          </a:bodyPr>
          <a:lstStyle/>
          <a:p>
            <a:pPr algn="l" rtl="0" eaLnBrk="1" fontAlgn="auto" hangingPunct="1">
              <a:spcBef>
                <a:spcPts val="0"/>
              </a:spcBef>
              <a:spcAft>
                <a:spcPts val="0"/>
              </a:spcAft>
              <a:defRPr/>
            </a:pPr>
            <a:r>
              <a:rPr lang="de" sz="1000" b="0" i="0" u="none" baseline="0">
                <a:solidFill>
                  <a:schemeClr val="bg1">
                    <a:lumMod val="50000"/>
                  </a:schemeClr>
                </a:solidFill>
                <a:latin typeface="Arial Narrow" pitchFamily="34" charset="0"/>
                <a:cs typeface="+mn-cs"/>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a16="http://schemas.microsoft.com/office/drawing/2014/main" xmlns="" id="{C9E8EAFF-7A0A-4E41-86CE-A1479A0174B8}"/>
              </a:ext>
            </a:extLst>
          </p:cNvPr>
          <p:cNvSpPr txBox="1">
            <a:spLocks/>
          </p:cNvSpPr>
          <p:nvPr/>
        </p:nvSpPr>
        <p:spPr>
          <a:xfrm>
            <a:off x="1187450" y="1836738"/>
            <a:ext cx="739140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rtl="0">
              <a:defRPr/>
            </a:pPr>
            <a:r>
              <a:rPr lang="de" sz="1800" b="1" i="0" u="none" baseline="0" dirty="0">
                <a:solidFill>
                  <a:schemeClr val="tx1"/>
                </a:solidFill>
              </a:rPr>
              <a:t>Abschnitt 2.1.</a:t>
            </a:r>
            <a:r>
              <a:rPr lang="de" sz="1800" b="0" i="0" u="none" baseline="0" dirty="0">
                <a:solidFill>
                  <a:schemeClr val="tx1"/>
                </a:solidFill>
              </a:rPr>
              <a:t> </a:t>
            </a:r>
            <a:r>
              <a:rPr lang="de" sz="1800" b="0" i="0" u="none" baseline="0" dirty="0">
                <a:solidFill>
                  <a:schemeClr val="tx1">
                    <a:lumMod val="50000"/>
                    <a:lumOff val="50000"/>
                  </a:schemeClr>
                </a:solidFill>
              </a:rPr>
              <a:t>Aktives Zuhören</a:t>
            </a:r>
            <a:endParaRPr lang="de" sz="1800" dirty="0">
              <a:solidFill>
                <a:schemeClr val="tx1">
                  <a:lumMod val="50000"/>
                  <a:lumOff val="50000"/>
                </a:schemeClr>
              </a:solidFill>
            </a:endParaRPr>
          </a:p>
          <a:p>
            <a:pPr algn="just" rtl="0">
              <a:defRPr/>
            </a:pPr>
            <a:r>
              <a:rPr lang="de" sz="1800" b="1" i="0" u="none" baseline="0" dirty="0">
                <a:solidFill>
                  <a:schemeClr val="tx1"/>
                </a:solidFill>
              </a:rPr>
              <a:t>Abschnitt 2.2. </a:t>
            </a:r>
            <a:r>
              <a:rPr lang="de" sz="1800" b="0" i="0" u="none" baseline="0" dirty="0">
                <a:solidFill>
                  <a:schemeClr val="tx1">
                    <a:lumMod val="50000"/>
                    <a:lumOff val="50000"/>
                  </a:schemeClr>
                </a:solidFill>
              </a:rPr>
              <a:t>Effektives Feedback</a:t>
            </a:r>
          </a:p>
        </p:txBody>
      </p:sp>
      <p:sp>
        <p:nvSpPr>
          <p:cNvPr id="8" name="Subtitle 3">
            <a:extLst>
              <a:ext uri="{FF2B5EF4-FFF2-40B4-BE49-F238E27FC236}">
                <a16:creationId xmlns:a16="http://schemas.microsoft.com/office/drawing/2014/main" xmlns="" id="{9BD99B9E-4936-48CF-872A-CDA5B95FACCC}"/>
              </a:ext>
            </a:extLst>
          </p:cNvPr>
          <p:cNvSpPr txBox="1">
            <a:spLocks/>
          </p:cNvSpPr>
          <p:nvPr/>
        </p:nvSpPr>
        <p:spPr bwMode="auto">
          <a:xfrm>
            <a:off x="1052513" y="1193800"/>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b="1" i="0" u="none" baseline="0">
                <a:solidFill>
                  <a:schemeClr val="tx1">
                    <a:lumMod val="50000"/>
                    <a:lumOff val="50000"/>
                  </a:schemeClr>
                </a:solidFill>
              </a:rPr>
              <a:t>Inhalt</a:t>
            </a:r>
            <a:endParaRPr lang="de" b="1" dirty="0">
              <a:solidFill>
                <a:schemeClr val="tx1">
                  <a:lumMod val="50000"/>
                  <a:lumOff val="50000"/>
                </a:schemeClr>
              </a:solidFill>
            </a:endParaRPr>
          </a:p>
        </p:txBody>
      </p:sp>
    </p:spTree>
    <p:extLst>
      <p:ext uri="{BB962C8B-B14F-4D97-AF65-F5344CB8AC3E}">
        <p14:creationId xmlns:p14="http://schemas.microsoft.com/office/powerpoint/2010/main" val="158004711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Was ist aktives Zuhören?</a:t>
            </a:r>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rtl="0">
              <a:buFont typeface="Arial" panose="020B0604020202020204" pitchFamily="34" charset="0"/>
              <a:buChar char="•"/>
            </a:pPr>
            <a:r>
              <a:rPr lang="de" sz="1800" b="0" i="0" u="none" baseline="0" dirty="0">
                <a:latin typeface="Arial" charset="0"/>
              </a:rPr>
              <a:t>Das Lenken der Aufmerksamkeit auf das, was die Person sagt und fühlt und angemessenes Feedback geben, unter Verwendung eigener Worte, um sicherzustellen, welche Botschaft an Sie gerichtet wurde (Worte und Gefühle). </a:t>
            </a:r>
          </a:p>
          <a:p>
            <a:pPr marL="285750" indent="-285750" algn="l" rtl="0">
              <a:buFont typeface="Arial" panose="020B0604020202020204" pitchFamily="34" charset="0"/>
              <a:buChar char="•"/>
            </a:pPr>
            <a:r>
              <a:rPr lang="de" sz="1800" b="0" i="0" u="none" baseline="0" dirty="0">
                <a:latin typeface="Arial" charset="0"/>
              </a:rPr>
              <a:t>Botschaften, Situationen und andere Menschen verstehen. </a:t>
            </a:r>
          </a:p>
          <a:p>
            <a:pPr marL="285750" indent="-285750" algn="l" rtl="0">
              <a:buFont typeface="Arial" panose="020B0604020202020204" pitchFamily="34" charset="0"/>
              <a:buChar char="•"/>
            </a:pPr>
            <a:r>
              <a:rPr lang="de" sz="1800" b="0" i="0" u="none" baseline="0" dirty="0">
                <a:latin typeface="Arial" charset="0"/>
              </a:rPr>
              <a:t>Mißverständnisse vermeiden.</a:t>
            </a:r>
          </a:p>
          <a:p>
            <a:pPr marL="285750" indent="-285750" algn="l" rtl="0">
              <a:lnSpc>
                <a:spcPct val="90000"/>
              </a:lnSpc>
              <a:buFont typeface="Arial" panose="020B0604020202020204" pitchFamily="34" charset="0"/>
              <a:buChar char="•"/>
            </a:pPr>
            <a:r>
              <a:rPr lang="de" sz="1800" b="0" i="0" u="none" baseline="0" dirty="0">
                <a:latin typeface="Arial" charset="0"/>
              </a:rPr>
              <a:t>Die Meinung der anderen, ihre Haltungen und Gefühle respektieren. </a:t>
            </a:r>
          </a:p>
          <a:p>
            <a:pPr marL="285750" indent="-285750" algn="l" rtl="0">
              <a:lnSpc>
                <a:spcPct val="90000"/>
              </a:lnSpc>
              <a:buFont typeface="Arial" panose="020B0604020202020204" pitchFamily="34" charset="0"/>
              <a:buChar char="•"/>
            </a:pPr>
            <a:r>
              <a:rPr lang="de" sz="1800" b="0" i="0" u="none" baseline="0" dirty="0">
                <a:latin typeface="Arial" charset="0"/>
              </a:rPr>
              <a:t>Form der Kommunikation, die dazu führt, dass sich die andere Person wohlfühlt. Dem Zuhörer wird Vertrauen entgegen gebracht. Es wird mit Leichtigkeit ausgedrückt, was tatsächlich gesagt werden möchte.</a:t>
            </a:r>
            <a:endParaRPr lang="de" sz="1800" dirty="0"/>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276599198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Was ist aktives Zuhören nicht?</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Pseudozuhören – wenn wir so tun als ob wir zuhören würden, aber es eigentlich nicht tun.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Einseitiges Zuhören – wenn wir nur den verbalen Teil der Botschaft hören und nicht auf die Konnotationen achten.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Selektives Zuhören – wenn wir nur das hören, was wir hören wollen und was uns interessiert.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Selektive Ablehnung – wir hören alles, aber lehnen das ab, was wir nicht mögen.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Nach Worten schnappen – der Zuhörer hört nur so lange zu, bis er/sie eine Gelegenheit ergreifen kann, um selbst sprechen zu können.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Defensives Zuhören – der Zuhörer ist emotional. </a:t>
            </a:r>
          </a:p>
          <a:p>
            <a:pPr marL="342900" lvl="0" indent="-342900" algn="l" rtl="0">
              <a:buFont typeface="Arial" pitchFamily="34" charset="0"/>
              <a:buChar char="•"/>
            </a:pPr>
            <a:r>
              <a:rPr lang="de" sz="1500" b="0" i="0" u="none" baseline="0" dirty="0">
                <a:solidFill>
                  <a:prstClr val="black">
                    <a:lumMod val="50000"/>
                    <a:lumOff val="50000"/>
                  </a:prstClr>
                </a:solidFill>
                <a:latin typeface="Arial" charset="0"/>
              </a:rPr>
              <a:t>Hinterhältiges Zuhören – der Zuhörer wartet beim Zuhören darauf, den Sprecher anzugreifen.</a:t>
            </a: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18687047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Empathie und aktives Zuhören</a:t>
            </a:r>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Aktives Zuhören ist ein Form, Empathie zu zeigen.</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0" u="none" baseline="0" dirty="0">
                <a:solidFill>
                  <a:prstClr val="black">
                    <a:lumMod val="50000"/>
                    <a:lumOff val="50000"/>
                  </a:prstClr>
                </a:solidFill>
              </a:rPr>
              <a:t>Durch aktives Zuhören lassen wir andere folgendes wissen:</a:t>
            </a:r>
          </a:p>
          <a:p>
            <a:pPr marL="342900" lvl="0" indent="-342900" algn="l" rtl="0">
              <a:buFont typeface="Arial" pitchFamily="34" charset="0"/>
              <a:buChar char="•"/>
            </a:pPr>
            <a:endParaRPr lang="de" sz="1800" dirty="0">
              <a:solidFill>
                <a:prstClr val="black">
                  <a:lumMod val="50000"/>
                  <a:lumOff val="50000"/>
                </a:prstClr>
              </a:solidFill>
            </a:endParaRPr>
          </a:p>
          <a:p>
            <a:pPr marL="742950" lvl="1" indent="-285750" algn="l" rtl="0">
              <a:lnSpc>
                <a:spcPct val="90000"/>
              </a:lnSpc>
            </a:pPr>
            <a:r>
              <a:rPr lang="de" sz="1800" b="0" i="0" u="none" baseline="0" dirty="0">
                <a:solidFill>
                  <a:prstClr val="black">
                    <a:lumMod val="50000"/>
                    <a:lumOff val="50000"/>
                  </a:prstClr>
                </a:solidFill>
                <a:latin typeface="Arial" charset="0"/>
              </a:rPr>
              <a:t>„Ich verstehe, was Du sagst.“</a:t>
            </a:r>
          </a:p>
          <a:p>
            <a:pPr marL="742950" lvl="1" indent="-285750" algn="l" rtl="0">
              <a:lnSpc>
                <a:spcPct val="90000"/>
              </a:lnSpc>
            </a:pPr>
            <a:r>
              <a:rPr lang="de" sz="1800" b="0" i="0" u="none" baseline="0" dirty="0">
                <a:solidFill>
                  <a:prstClr val="black">
                    <a:lumMod val="50000"/>
                    <a:lumOff val="50000"/>
                  </a:prstClr>
                </a:solidFill>
                <a:latin typeface="Arial" charset="0"/>
              </a:rPr>
              <a:t>„Ich bin interessiert und besorgt.“</a:t>
            </a:r>
          </a:p>
          <a:p>
            <a:pPr marL="742950" lvl="1" indent="-285750" algn="l" rtl="0">
              <a:lnSpc>
                <a:spcPct val="90000"/>
              </a:lnSpc>
            </a:pPr>
            <a:r>
              <a:rPr lang="de" sz="1800" b="0" i="0" u="none" baseline="0" dirty="0">
                <a:solidFill>
                  <a:prstClr val="black">
                    <a:lumMod val="50000"/>
                    <a:lumOff val="50000"/>
                  </a:prstClr>
                </a:solidFill>
                <a:latin typeface="Arial" charset="0"/>
              </a:rPr>
              <a:t>„Ich akzeptiere Dich als Person und so wie Du bist.“</a:t>
            </a:r>
          </a:p>
          <a:p>
            <a:pPr marL="742950" lvl="1" indent="-285750" algn="l" rtl="0">
              <a:lnSpc>
                <a:spcPct val="90000"/>
              </a:lnSpc>
            </a:pPr>
            <a:r>
              <a:rPr lang="de" sz="1800" b="0" i="0" u="none" baseline="0" dirty="0">
                <a:solidFill>
                  <a:prstClr val="black">
                    <a:lumMod val="50000"/>
                    <a:lumOff val="50000"/>
                  </a:prstClr>
                </a:solidFill>
                <a:latin typeface="Arial" charset="0"/>
              </a:rPr>
              <a:t>„Ich respektiere Deine Meinung.“</a:t>
            </a: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396717584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2771800" y="915566"/>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Elemente des aktiven Zuhörens </a:t>
            </a: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graphicFrame>
        <p:nvGraphicFramePr>
          <p:cNvPr id="9" name="Diagram 8">
            <a:extLst>
              <a:ext uri="{FF2B5EF4-FFF2-40B4-BE49-F238E27FC236}">
                <a16:creationId xmlns:a16="http://schemas.microsoft.com/office/drawing/2014/main" xmlns="" id="{FF32158C-339B-4648-B7D9-625E589B04C2}"/>
              </a:ext>
            </a:extLst>
          </p:cNvPr>
          <p:cNvGraphicFramePr/>
          <p:nvPr>
            <p:extLst>
              <p:ext uri="{D42A27DB-BD31-4B8C-83A1-F6EECF244321}">
                <p14:modId xmlns:p14="http://schemas.microsoft.com/office/powerpoint/2010/main" val="3845946202"/>
              </p:ext>
            </p:extLst>
          </p:nvPr>
        </p:nvGraphicFramePr>
        <p:xfrm>
          <a:off x="-108520" y="620567"/>
          <a:ext cx="4864224" cy="3534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1232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pPr rtl="0"/>
            <a:r>
              <a:rPr lang="de" sz="1800" b="1" i="0" u="none" baseline="0">
                <a:solidFill>
                  <a:schemeClr val="tx1"/>
                </a:solidFill>
              </a:rPr>
              <a:t>Abschnitt 1</a:t>
            </a:r>
            <a:r>
              <a:rPr lang="de" sz="1800" b="1" i="0" u="none" baseline="0"/>
              <a:t> Eltern und Trainer sind die Säulen im Leben eines jungen Sportlers</a:t>
            </a:r>
            <a:r>
              <a:rPr lang="de" sz="1800" b="0" i="0" u="none" baseline="0"/>
              <a:t> </a:t>
            </a:r>
          </a:p>
        </p:txBody>
      </p:sp>
      <p:pic>
        <p:nvPicPr>
          <p:cNvPr id="6" name="Picture 4" descr="C:\Users\Alex\Desktop\Loghi progetto\Erasmus+\eu_flag_co_funded_vect_pos_[cmyk]_right-[Convertito].png">
            <a:extLst>
              <a:ext uri="{FF2B5EF4-FFF2-40B4-BE49-F238E27FC236}">
                <a16:creationId xmlns:a16="http://schemas.microsoft.com/office/drawing/2014/main" xmlns=""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C1037AD6-936C-495F-AB14-ED25F02B6416}"/>
              </a:ext>
            </a:extLst>
          </p:cNvPr>
          <p:cNvSpPr txBox="1"/>
          <p:nvPr/>
        </p:nvSpPr>
        <p:spPr>
          <a:xfrm>
            <a:off x="2467138" y="4482281"/>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108322213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Für sich selbst entscheiden „Ich möchte aktiv zuhören“</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409526"/>
            <a:ext cx="439248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Zu Beginn einer Konversation sagen Sie zu sich selbst: </a:t>
            </a:r>
            <a:endParaRPr lang="de" sz="1800" dirty="0">
              <a:solidFill>
                <a:prstClr val="black">
                  <a:lumMod val="50000"/>
                  <a:lumOff val="50000"/>
                </a:prstClr>
              </a:solidFill>
            </a:endParaRPr>
          </a:p>
          <a:p>
            <a:pPr lvl="0" algn="l" rtl="0"/>
            <a:r>
              <a:rPr lang="de" sz="1800" b="0" i="0" u="none" baseline="0" dirty="0">
                <a:solidFill>
                  <a:prstClr val="black">
                    <a:lumMod val="50000"/>
                    <a:lumOff val="50000"/>
                  </a:prstClr>
                </a:solidFill>
              </a:rPr>
              <a:t>„Diesmal werde ich aktiv zuhören“</a:t>
            </a:r>
          </a:p>
          <a:p>
            <a:pPr marL="342900" lvl="0" indent="-342900" algn="l" rtl="0">
              <a:buFont typeface="Arial" pitchFamily="34" charset="0"/>
              <a:buChar char="•"/>
            </a:pPr>
            <a:r>
              <a:rPr lang="de" sz="1800" b="0" i="0" u="none" baseline="0" dirty="0">
                <a:solidFill>
                  <a:prstClr val="black">
                    <a:lumMod val="50000"/>
                    <a:lumOff val="50000"/>
                  </a:prstClr>
                </a:solidFill>
              </a:rPr>
              <a:t>Vermeiden Sie alle Distraktionen. </a:t>
            </a:r>
          </a:p>
          <a:p>
            <a:pPr marL="342900" lvl="0" indent="-342900" algn="l" rtl="0">
              <a:buFont typeface="Arial" pitchFamily="34" charset="0"/>
              <a:buChar char="•"/>
            </a:pPr>
            <a:r>
              <a:rPr lang="de" sz="1800" b="0" i="0" u="none" baseline="0" dirty="0">
                <a:solidFill>
                  <a:prstClr val="black">
                    <a:lumMod val="50000"/>
                    <a:lumOff val="50000"/>
                  </a:prstClr>
                </a:solidFill>
              </a:rPr>
              <a:t>Wenn Sie etwas sagen wollen, „beißen Sie sich auf die Zunge“.</a:t>
            </a:r>
            <a:endParaRPr lang="de" sz="1800" dirty="0">
              <a:solidFill>
                <a:prstClr val="black">
                  <a:lumMod val="50000"/>
                  <a:lumOff val="50000"/>
                </a:prstClr>
              </a:solidFill>
              <a:latin typeface="Arial" charset="0"/>
            </a:endParaRP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pic>
        <p:nvPicPr>
          <p:cNvPr id="9" name="Picture 8" descr="Rezultat slika za active listening">
            <a:extLst>
              <a:ext uri="{FF2B5EF4-FFF2-40B4-BE49-F238E27FC236}">
                <a16:creationId xmlns:a16="http://schemas.microsoft.com/office/drawing/2014/main" xmlns="" id="{54654A5E-2986-4966-A6D1-8B8CC818C92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725627"/>
            <a:ext cx="2518772" cy="1561082"/>
          </a:xfrm>
          <a:prstGeom prst="rect">
            <a:avLst/>
          </a:prstGeom>
          <a:noFill/>
          <a:ln>
            <a:noFill/>
          </a:ln>
        </p:spPr>
      </p:pic>
    </p:spTree>
    <p:extLst>
      <p:ext uri="{BB962C8B-B14F-4D97-AF65-F5344CB8AC3E}">
        <p14:creationId xmlns:p14="http://schemas.microsoft.com/office/powerpoint/2010/main" val="180315958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Nicht unterbrechen</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Nicht vorweg nehmen, was er/sie sagen möchte. </a:t>
            </a:r>
          </a:p>
          <a:p>
            <a:pPr marL="342900" lvl="0" indent="-342900" algn="l" rtl="0">
              <a:buFont typeface="Arial" pitchFamily="34" charset="0"/>
              <a:buChar char="•"/>
            </a:pPr>
            <a:r>
              <a:rPr lang="de" sz="1800" b="0" i="0" u="none" baseline="0" dirty="0">
                <a:solidFill>
                  <a:prstClr val="black">
                    <a:lumMod val="50000"/>
                    <a:lumOff val="50000"/>
                  </a:prstClr>
                </a:solidFill>
              </a:rPr>
              <a:t>Nicht seine/ihre Sätze zu Ende sprechen. </a:t>
            </a:r>
          </a:p>
          <a:p>
            <a:pPr marL="342900" lvl="0" indent="-342900" algn="l" rtl="0">
              <a:buFont typeface="Arial" pitchFamily="34" charset="0"/>
              <a:buChar char="•"/>
            </a:pPr>
            <a:r>
              <a:rPr lang="de" sz="1800" b="0" i="0" u="none" baseline="0" dirty="0">
                <a:solidFill>
                  <a:prstClr val="black">
                    <a:lumMod val="50000"/>
                    <a:lumOff val="50000"/>
                  </a:prstClr>
                </a:solidFill>
              </a:rPr>
              <a:t>Falls Sie wegen Zeitmangel unterbrechen müssen, dann: </a:t>
            </a:r>
          </a:p>
          <a:p>
            <a:pPr lvl="0" algn="l" rtl="0"/>
            <a:r>
              <a:rPr lang="de" sz="1800" b="0" i="0" u="none" baseline="0" dirty="0">
                <a:solidFill>
                  <a:prstClr val="black">
                    <a:lumMod val="50000"/>
                    <a:lumOff val="50000"/>
                  </a:prstClr>
                </a:solidFill>
              </a:rPr>
              <a:t>1) entschuldigen Sie sich, </a:t>
            </a:r>
          </a:p>
          <a:p>
            <a:pPr lvl="0" algn="l" rtl="0"/>
            <a:r>
              <a:rPr lang="de" sz="1800" b="0" i="0" u="none" baseline="0" dirty="0">
                <a:solidFill>
                  <a:prstClr val="black">
                    <a:lumMod val="50000"/>
                    <a:lumOff val="50000"/>
                  </a:prstClr>
                </a:solidFill>
              </a:rPr>
              <a:t>2) erklären Sie, warum Sie unterbrechen und </a:t>
            </a:r>
          </a:p>
          <a:p>
            <a:pPr lvl="0" algn="l" rtl="0"/>
            <a:r>
              <a:rPr lang="de" sz="1800" b="0" i="0" u="none" baseline="0" dirty="0">
                <a:solidFill>
                  <a:prstClr val="black">
                    <a:lumMod val="50000"/>
                    <a:lumOff val="50000"/>
                  </a:prstClr>
                </a:solidFill>
              </a:rPr>
              <a:t>3) fassen Sie</a:t>
            </a:r>
            <a:r>
              <a:rPr lang="de" sz="1800" b="0" i="0" u="none" dirty="0">
                <a:solidFill>
                  <a:prstClr val="black">
                    <a:lumMod val="50000"/>
                    <a:lumOff val="50000"/>
                  </a:prstClr>
                </a:solidFill>
              </a:rPr>
              <a:t> </a:t>
            </a:r>
            <a:r>
              <a:rPr lang="de" sz="1800" b="0" i="0" u="none" baseline="0" dirty="0">
                <a:solidFill>
                  <a:prstClr val="black">
                    <a:lumMod val="50000"/>
                    <a:lumOff val="50000"/>
                  </a:prstClr>
                </a:solidFill>
              </a:rPr>
              <a:t>das Gesagte zusammen, bevor Sie gehen (es tut mir leid, ich muss das G</a:t>
            </a:r>
            <a:r>
              <a:rPr lang="hr-HR" sz="1800" b="0" i="0" u="none" baseline="0" dirty="0">
                <a:solidFill>
                  <a:prstClr val="black">
                    <a:lumMod val="50000"/>
                    <a:lumOff val="50000"/>
                  </a:prstClr>
                </a:solidFill>
              </a:rPr>
              <a:t>e</a:t>
            </a:r>
            <a:r>
              <a:rPr lang="de" sz="1800" b="0" i="0" u="none" baseline="0" dirty="0">
                <a:solidFill>
                  <a:prstClr val="black">
                    <a:lumMod val="50000"/>
                    <a:lumOff val="50000"/>
                  </a:prstClr>
                </a:solidFill>
              </a:rPr>
              <a:t>spräch unterbrechen, denn ich habe einen Termin..., ich habe es verstanden und werde versuchen zu ...“).</a:t>
            </a: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357222081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Rekflektieren</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600" b="0" i="0" u="none" baseline="0" dirty="0">
                <a:solidFill>
                  <a:prstClr val="black">
                    <a:lumMod val="50000"/>
                    <a:lumOff val="50000"/>
                  </a:prstClr>
                </a:solidFill>
              </a:rPr>
              <a:t>Zeigen Sie mit Ihrem Körper, dass Sie zuhören (wie?)</a:t>
            </a:r>
          </a:p>
          <a:p>
            <a:pPr marL="342900" lvl="0" indent="-342900" algn="l" rtl="0">
              <a:buFont typeface="Arial" pitchFamily="34" charset="0"/>
              <a:buChar char="•"/>
            </a:pPr>
            <a:r>
              <a:rPr lang="de" sz="1600" b="0" i="0" u="none" baseline="0" dirty="0">
                <a:solidFill>
                  <a:prstClr val="black">
                    <a:lumMod val="50000"/>
                    <a:lumOff val="50000"/>
                  </a:prstClr>
                </a:solidFill>
              </a:rPr>
              <a:t>Schauen Sie der Person in die Augen, ohne sie anzustarren</a:t>
            </a:r>
          </a:p>
          <a:p>
            <a:pPr marL="342900" lvl="0" indent="-342900" algn="l" rtl="0">
              <a:buFont typeface="Arial" pitchFamily="34" charset="0"/>
              <a:buChar char="•"/>
            </a:pPr>
            <a:r>
              <a:rPr lang="de" sz="1600" b="0" i="0" u="none" baseline="0" dirty="0">
                <a:solidFill>
                  <a:prstClr val="black">
                    <a:lumMod val="50000"/>
                    <a:lumOff val="50000"/>
                  </a:prstClr>
                </a:solidFill>
              </a:rPr>
              <a:t>Vermeiden Sie alle ablenkenden Bewegungen  </a:t>
            </a:r>
          </a:p>
          <a:p>
            <a:pPr marL="342900" lvl="0" indent="-342900" algn="l" rtl="0">
              <a:buFont typeface="Arial" pitchFamily="34" charset="0"/>
              <a:buChar char="•"/>
            </a:pPr>
            <a:endParaRPr lang="de" sz="1600" dirty="0">
              <a:solidFill>
                <a:prstClr val="black">
                  <a:lumMod val="50000"/>
                  <a:lumOff val="50000"/>
                </a:prstClr>
              </a:solidFill>
            </a:endParaRPr>
          </a:p>
          <a:p>
            <a:pPr marL="342900" lvl="0" indent="-342900" algn="l" rtl="0">
              <a:buFont typeface="Arial" pitchFamily="34" charset="0"/>
              <a:buChar char="•"/>
            </a:pPr>
            <a:endParaRPr lang="de" sz="1600" dirty="0">
              <a:solidFill>
                <a:prstClr val="black">
                  <a:lumMod val="50000"/>
                  <a:lumOff val="50000"/>
                </a:prstClr>
              </a:solidFill>
            </a:endParaRPr>
          </a:p>
          <a:p>
            <a:pPr marL="342900" lvl="0" indent="-342900" algn="l" rtl="0">
              <a:buFont typeface="Arial" pitchFamily="34" charset="0"/>
              <a:buChar char="•"/>
            </a:pPr>
            <a:r>
              <a:rPr lang="de" sz="1600" b="0" i="0" u="none" baseline="0" dirty="0">
                <a:solidFill>
                  <a:prstClr val="black">
                    <a:lumMod val="50000"/>
                    <a:lumOff val="50000"/>
                  </a:prstClr>
                </a:solidFill>
              </a:rPr>
              <a:t>ÜBUNG: Zeigen Sie, wie Sie aussehen, wenn </a:t>
            </a:r>
          </a:p>
          <a:p>
            <a:pPr lvl="0" algn="l" rtl="0"/>
            <a:r>
              <a:rPr lang="de" sz="1600" b="0" i="0" u="none" baseline="0" dirty="0">
                <a:solidFill>
                  <a:prstClr val="black">
                    <a:lumMod val="50000"/>
                    <a:lumOff val="50000"/>
                  </a:prstClr>
                </a:solidFill>
              </a:rPr>
              <a:t>Sie aktiv zuhören.</a:t>
            </a: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pic>
        <p:nvPicPr>
          <p:cNvPr id="13" name="Picture 12" descr="Rezultat slika za active listening body language">
            <a:extLst>
              <a:ext uri="{FF2B5EF4-FFF2-40B4-BE49-F238E27FC236}">
                <a16:creationId xmlns:a16="http://schemas.microsoft.com/office/drawing/2014/main" xmlns="" id="{03E06FEA-9CB1-4E77-A5BA-9D0FE33C5FC1}"/>
              </a:ext>
            </a:extLst>
          </p:cNvPr>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6979" y="1358112"/>
            <a:ext cx="1894840" cy="2447925"/>
          </a:xfrm>
          <a:prstGeom prst="rect">
            <a:avLst/>
          </a:prstGeom>
          <a:noFill/>
          <a:ln>
            <a:noFill/>
          </a:ln>
        </p:spPr>
      </p:pic>
    </p:spTree>
    <p:extLst>
      <p:ext uri="{BB962C8B-B14F-4D97-AF65-F5344CB8AC3E}">
        <p14:creationId xmlns:p14="http://schemas.microsoft.com/office/powerpoint/2010/main" val="292286310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Körpersprache</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Seien Sie ein Spiegel der Gefühle Ihres Gesprächpartners.</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r>
              <a:rPr lang="de" sz="1800" b="0" i="1" u="none" baseline="0" dirty="0">
                <a:solidFill>
                  <a:schemeClr val="tx1">
                    <a:lumMod val="50000"/>
                    <a:lumOff val="50000"/>
                  </a:schemeClr>
                </a:solidFill>
              </a:rPr>
              <a:t>A: Ich kann nicht mehr so weiter machen. Ich trainiere jeden Tag das selbe und sehe keine Verbesserung. </a:t>
            </a:r>
          </a:p>
          <a:p>
            <a:pPr marL="342900" lvl="0" indent="-342900" algn="l" rtl="0">
              <a:buFont typeface="Arial" pitchFamily="34" charset="0"/>
              <a:buChar char="•"/>
            </a:pPr>
            <a:r>
              <a:rPr lang="de" sz="1800" b="0" i="1" u="none" baseline="0" dirty="0">
                <a:solidFill>
                  <a:schemeClr val="tx1">
                    <a:lumMod val="50000"/>
                    <a:lumOff val="50000"/>
                  </a:schemeClr>
                </a:solidFill>
              </a:rPr>
              <a:t>B: Das scheint Dich zu frustrieren. </a:t>
            </a:r>
          </a:p>
          <a:p>
            <a:pPr marL="342900" lvl="0" indent="-342900" algn="l" rtl="0">
              <a:buFont typeface="Arial" pitchFamily="34" charset="0"/>
              <a:buChar char="•"/>
            </a:pPr>
            <a:endParaRPr lang="de" sz="1800" i="1" dirty="0">
              <a:solidFill>
                <a:schemeClr val="tx1">
                  <a:lumMod val="50000"/>
                  <a:lumOff val="50000"/>
                </a:schemeClr>
              </a:solidFill>
            </a:endParaRPr>
          </a:p>
          <a:p>
            <a:pPr marL="342900" lvl="0" indent="-342900" algn="l" rtl="0">
              <a:buFont typeface="Arial" pitchFamily="34" charset="0"/>
              <a:buChar char="•"/>
            </a:pPr>
            <a:r>
              <a:rPr lang="de" sz="1800" b="0" i="1" u="none" baseline="0" dirty="0">
                <a:solidFill>
                  <a:schemeClr val="tx1">
                    <a:lumMod val="50000"/>
                    <a:lumOff val="50000"/>
                  </a:schemeClr>
                </a:solidFill>
              </a:rPr>
              <a:t>DAS IST EMPATHIE – die Gefühle der anderen anerkennen.</a:t>
            </a:r>
          </a:p>
          <a:p>
            <a:pPr marL="342900" lvl="0" indent="-342900" algn="l" rtl="0">
              <a:buFont typeface="Arial" pitchFamily="34" charset="0"/>
              <a:buChar char="•"/>
            </a:pPr>
            <a:endParaRPr lang="de" sz="1800" dirty="0">
              <a:solidFill>
                <a:prstClr val="black">
                  <a:lumMod val="50000"/>
                  <a:lumOff val="50000"/>
                </a:prstClr>
              </a:solidFill>
            </a:endParaRP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28718859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Erklärung suchen</a:t>
            </a:r>
            <a:endParaRPr lang="de" sz="1800" dirty="0"/>
          </a:p>
        </p:txBody>
      </p:sp>
      <p:sp>
        <p:nvSpPr>
          <p:cNvPr id="11" name="Subtitle 3">
            <a:extLst>
              <a:ext uri="{FF2B5EF4-FFF2-40B4-BE49-F238E27FC236}">
                <a16:creationId xmlns:a16="http://schemas.microsoft.com/office/drawing/2014/main" xmlns=""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Arial" pitchFamily="34" charset="0"/>
              <a:buChar char="•"/>
            </a:pPr>
            <a:r>
              <a:rPr lang="de" sz="1800" b="0" i="0" u="none" baseline="0" dirty="0">
                <a:solidFill>
                  <a:prstClr val="black">
                    <a:lumMod val="50000"/>
                    <a:lumOff val="50000"/>
                  </a:prstClr>
                </a:solidFill>
              </a:rPr>
              <a:t>Bitten Sie die andere Person zu erklären, was er/sie gedacht hat.</a:t>
            </a: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buFont typeface="Arial" pitchFamily="34" charset="0"/>
              <a:buChar char="•"/>
            </a:pPr>
            <a:endParaRPr lang="de" sz="1800" dirty="0">
              <a:solidFill>
                <a:prstClr val="black">
                  <a:lumMod val="50000"/>
                  <a:lumOff val="50000"/>
                </a:prstClr>
              </a:solidFill>
            </a:endParaRPr>
          </a:p>
          <a:p>
            <a:pPr marL="342900" lvl="0" indent="-342900" algn="l" rtl="0">
              <a:lnSpc>
                <a:spcPct val="80000"/>
              </a:lnSpc>
            </a:pPr>
            <a:r>
              <a:rPr lang="de" sz="1800" b="0" i="1" u="none" baseline="0" dirty="0">
                <a:solidFill>
                  <a:srgbClr val="846648">
                    <a:lumMod val="75000"/>
                  </a:srgbClr>
                </a:solidFill>
                <a:latin typeface="Open Sans"/>
              </a:rPr>
              <a:t>A: Ich kann nicht mehr so weiter machen. Nichts gelingt mir! </a:t>
            </a:r>
          </a:p>
          <a:p>
            <a:pPr marL="342900" lvl="0" indent="-342900" algn="l" rtl="0">
              <a:lnSpc>
                <a:spcPct val="80000"/>
              </a:lnSpc>
            </a:pPr>
            <a:r>
              <a:rPr lang="de" sz="1800" b="0" i="1" u="none" baseline="0" dirty="0">
                <a:solidFill>
                  <a:srgbClr val="846648">
                    <a:lumMod val="75000"/>
                  </a:srgbClr>
                </a:solidFill>
                <a:latin typeface="Open Sans"/>
              </a:rPr>
              <a:t>C: Was meinst Du damit? Gib mir ein Beispiel. Was gelingt Dir nicht? Wie bist Du zu dem Schluss gekommen?</a:t>
            </a:r>
            <a:endParaRPr lang="de" sz="1800" i="1" dirty="0">
              <a:solidFill>
                <a:srgbClr val="846648">
                  <a:lumMod val="75000"/>
                </a:srgbClr>
              </a:solidFill>
              <a:latin typeface="Open Sans"/>
            </a:endParaRPr>
          </a:p>
          <a:p>
            <a:pPr marL="342900" lvl="0" indent="-342900" algn="l" rtl="0">
              <a:lnSpc>
                <a:spcPct val="80000"/>
              </a:lnSpc>
              <a:spcBef>
                <a:spcPts val="0"/>
              </a:spcBef>
            </a:pPr>
            <a:r>
              <a:rPr lang="de" sz="1800" b="0" i="0" u="none" baseline="0" dirty="0">
                <a:solidFill>
                  <a:srgbClr val="846648">
                    <a:lumMod val="75000"/>
                  </a:srgbClr>
                </a:solidFill>
                <a:latin typeface="Open Sans"/>
              </a:rPr>
              <a:t> </a:t>
            </a:r>
            <a:endParaRPr lang="de" sz="1800" i="1" dirty="0">
              <a:solidFill>
                <a:srgbClr val="846648">
                  <a:lumMod val="75000"/>
                </a:srgbClr>
              </a:solidFill>
              <a:latin typeface="Open Sans"/>
            </a:endParaRPr>
          </a:p>
          <a:p>
            <a:pPr marL="342900" lvl="0" indent="-342900" algn="l" rtl="0">
              <a:lnSpc>
                <a:spcPct val="80000"/>
              </a:lnSpc>
              <a:spcBef>
                <a:spcPts val="0"/>
              </a:spcBef>
            </a:pPr>
            <a:r>
              <a:rPr lang="de" sz="1800" b="1" i="0" u="none" baseline="0" dirty="0">
                <a:solidFill>
                  <a:prstClr val="black">
                    <a:lumMod val="50000"/>
                    <a:lumOff val="50000"/>
                  </a:prstClr>
                </a:solidFill>
                <a:latin typeface="Open Sans"/>
                <a:ea typeface="+mn-ea"/>
                <a:cs typeface="+mn-cs"/>
              </a:rPr>
              <a:t>DARAN DENKEN: </a:t>
            </a:r>
            <a:r>
              <a:rPr lang="de" sz="1800" b="1" i="0" u="none" baseline="0" dirty="0">
                <a:solidFill>
                  <a:prstClr val="black">
                    <a:lumMod val="50000"/>
                    <a:lumOff val="50000"/>
                  </a:prstClr>
                </a:solidFill>
                <a:latin typeface="Arial" charset="0"/>
                <a:ea typeface="+mn-ea"/>
                <a:cs typeface="+mn-cs"/>
              </a:rPr>
              <a:t>Folgerung </a:t>
            </a:r>
            <a:r>
              <a:rPr lang="de" sz="1800" b="1" i="0" u="none" baseline="0" dirty="0">
                <a:solidFill>
                  <a:prstClr val="black">
                    <a:lumMod val="50000"/>
                    <a:lumOff val="50000"/>
                  </a:prstClr>
                </a:solidFill>
                <a:latin typeface="Open Sans"/>
                <a:ea typeface="+mn-ea"/>
                <a:cs typeface="+mn-cs"/>
              </a:rPr>
              <a:t>= </a:t>
            </a:r>
            <a:r>
              <a:rPr lang="de" sz="1800" b="1" i="0" u="none" baseline="0" dirty="0">
                <a:solidFill>
                  <a:prstClr val="black">
                    <a:lumMod val="50000"/>
                    <a:lumOff val="50000"/>
                  </a:prstClr>
                </a:solidFill>
                <a:latin typeface="Arial" charset="0"/>
                <a:ea typeface="+mn-ea"/>
                <a:cs typeface="+mn-cs"/>
              </a:rPr>
              <a:t>Missverständnis</a:t>
            </a:r>
            <a:endParaRPr lang="de" sz="1800" b="1" dirty="0">
              <a:solidFill>
                <a:prstClr val="black">
                  <a:lumMod val="50000"/>
                  <a:lumOff val="50000"/>
                </a:prstClr>
              </a:solidFill>
              <a:latin typeface="Open Sans"/>
              <a:ea typeface="+mn-ea"/>
              <a:cs typeface="+mn-cs"/>
            </a:endParaRPr>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5759983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Paraphrasieren</a:t>
            </a:r>
            <a:endParaRPr lang="de" sz="1800" dirty="0"/>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
        <p:nvSpPr>
          <p:cNvPr id="13" name="Subtitle 3">
            <a:extLst>
              <a:ext uri="{FF2B5EF4-FFF2-40B4-BE49-F238E27FC236}">
                <a16:creationId xmlns:a16="http://schemas.microsoft.com/office/drawing/2014/main" xmlns=""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rtl="0">
              <a:buFont typeface="Arial" panose="020B0604020202020204" pitchFamily="34" charset="0"/>
              <a:buChar char="•"/>
            </a:pPr>
            <a:r>
              <a:rPr lang="de" sz="1600" b="0" i="0" u="none" baseline="0" dirty="0"/>
              <a:t>Wiederholen Sie in möglichst wenigen Worten, was Sie von der anderen Person verstanden haben.</a:t>
            </a:r>
          </a:p>
          <a:p>
            <a:pPr marL="285750" indent="-285750" algn="l" rtl="0">
              <a:buFont typeface="Arial" panose="020B0604020202020204" pitchFamily="34" charset="0"/>
              <a:buChar char="•"/>
            </a:pPr>
            <a:r>
              <a:rPr lang="de" sz="1600" b="0" i="0" u="none" baseline="0" dirty="0"/>
              <a:t>Kurz und knapp.</a:t>
            </a:r>
          </a:p>
          <a:p>
            <a:pPr marL="285750" indent="-285750" algn="l" rtl="0">
              <a:buFont typeface="Arial" panose="020B0604020202020204" pitchFamily="34" charset="0"/>
              <a:buChar char="•"/>
            </a:pPr>
            <a:r>
              <a:rPr lang="de" sz="1600" b="0" i="0" u="none" baseline="0" dirty="0"/>
              <a:t>Fassen Sie nur die wichtigsten Punkte der Botschaft zusammen. </a:t>
            </a:r>
          </a:p>
          <a:p>
            <a:pPr marL="285750" indent="-285750" algn="l" rtl="0">
              <a:buFont typeface="Arial" panose="020B0604020202020204" pitchFamily="34" charset="0"/>
              <a:buChar char="•"/>
            </a:pPr>
            <a:r>
              <a:rPr lang="de" sz="1600" b="0" i="0" u="none" baseline="0" dirty="0"/>
              <a:t>Beziehen Sie sich nur auf den Inhalt der Botschaft. </a:t>
            </a:r>
          </a:p>
          <a:p>
            <a:pPr marL="285750" indent="-285750" algn="l" rtl="0">
              <a:buFont typeface="Arial" panose="020B0604020202020204" pitchFamily="34" charset="0"/>
              <a:buChar char="•"/>
            </a:pPr>
            <a:r>
              <a:rPr lang="de" sz="1600" b="0" i="0" u="none" baseline="0" dirty="0"/>
              <a:t>Sprechen</a:t>
            </a:r>
            <a:r>
              <a:rPr lang="de" sz="1600" b="0" i="0" u="none" dirty="0"/>
              <a:t> Sie o</a:t>
            </a:r>
            <a:r>
              <a:rPr lang="de" sz="1600" b="0" i="0" u="none" baseline="0" dirty="0"/>
              <a:t>hne Wertung, Urteil oder Deutung. </a:t>
            </a:r>
          </a:p>
          <a:p>
            <a:pPr marL="285750" indent="-285750" algn="l" rtl="0">
              <a:buFont typeface="Arial" panose="020B0604020202020204" pitchFamily="34" charset="0"/>
              <a:buChar char="•"/>
            </a:pPr>
            <a:r>
              <a:rPr lang="de" sz="1600" b="0" i="0" u="none" baseline="0" dirty="0"/>
              <a:t>Sagen Sie, dass Sie den Gesprächspartner besser verstehen wollen.</a:t>
            </a:r>
          </a:p>
          <a:p>
            <a:pPr marL="285750" indent="-285750" algn="l" rtl="0">
              <a:buFont typeface="Arial" panose="020B0604020202020204" pitchFamily="34" charset="0"/>
              <a:buChar char="•"/>
            </a:pPr>
            <a:r>
              <a:rPr lang="de" sz="1600" b="0" i="0" u="none" baseline="0" dirty="0"/>
              <a:t>„Wenn ich Dich richtig verstanden habe ...“</a:t>
            </a:r>
          </a:p>
          <a:p>
            <a:pPr marL="285750" indent="-285750" algn="l" rtl="0">
              <a:buFont typeface="Arial" panose="020B0604020202020204" pitchFamily="34" charset="0"/>
              <a:buChar char="•"/>
            </a:pPr>
            <a:r>
              <a:rPr lang="de" sz="1600" b="0" i="0" u="none" baseline="0" dirty="0"/>
              <a:t>„Scheinbar gehst Du davon aus, dass ...“</a:t>
            </a:r>
          </a:p>
          <a:p>
            <a:pPr marL="285750" indent="-285750" algn="l" rtl="0">
              <a:buFont typeface="Arial" panose="020B0604020202020204" pitchFamily="34" charset="0"/>
              <a:buChar char="•"/>
            </a:pPr>
            <a:r>
              <a:rPr lang="de" sz="1600" b="0" i="0" u="none" baseline="0" dirty="0"/>
              <a:t>„Heißt das, dass Du ...?“</a:t>
            </a:r>
          </a:p>
          <a:p>
            <a:endParaRPr lang="de" dirty="0"/>
          </a:p>
        </p:txBody>
      </p:sp>
    </p:spTree>
    <p:extLst>
      <p:ext uri="{BB962C8B-B14F-4D97-AF65-F5344CB8AC3E}">
        <p14:creationId xmlns:p14="http://schemas.microsoft.com/office/powerpoint/2010/main" val="173447275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547664" y="555526"/>
            <a:ext cx="6400800" cy="609399"/>
          </a:xfrm>
        </p:spPr>
        <p:txBody>
          <a:bodyPr>
            <a:normAutofit/>
          </a:bodyPr>
          <a:lstStyle/>
          <a:p>
            <a:pPr rtl="0"/>
            <a:r>
              <a:rPr lang="de" sz="1800" b="1" i="0" u="none" baseline="0"/>
              <a:t>Wissensabschnitt / Studienaufgaben</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2AB5D1A3-B1E7-4421-B55E-5DBB46C18533}"/>
              </a:ext>
            </a:extLst>
          </p:cNvPr>
          <p:cNvSpPr txBox="1">
            <a:spLocks/>
          </p:cNvSpPr>
          <p:nvPr/>
        </p:nvSpPr>
        <p:spPr>
          <a:xfrm>
            <a:off x="378966" y="1635646"/>
            <a:ext cx="7361385" cy="25589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1800" b="0" i="0" u="none" baseline="0" dirty="0"/>
              <a:t>Was ist aktives Zuhören?</a:t>
            </a:r>
          </a:p>
          <a:p>
            <a:pPr algn="l" rtl="0"/>
            <a:r>
              <a:rPr lang="de" sz="1800" b="0" i="0" u="none" baseline="0" dirty="0"/>
              <a:t>Was heißt es zu „paraphrasieren“? </a:t>
            </a:r>
          </a:p>
          <a:p>
            <a:pPr algn="l" rtl="0"/>
            <a:endParaRPr lang="de" sz="1800" dirty="0"/>
          </a:p>
          <a:p>
            <a:pPr algn="l" rtl="0"/>
            <a:endParaRPr lang="de" dirty="0"/>
          </a:p>
        </p:txBody>
      </p:sp>
      <p:sp>
        <p:nvSpPr>
          <p:cNvPr id="8"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2.1.</a:t>
            </a:r>
            <a:r>
              <a:rPr lang="de" sz="1400" b="0" i="0" u="none" baseline="0">
                <a:solidFill>
                  <a:schemeClr val="tx1"/>
                </a:solidFill>
              </a:rPr>
              <a:t> </a:t>
            </a:r>
            <a:r>
              <a:rPr lang="de" sz="1400" b="1" i="0" u="none" baseline="0"/>
              <a:t>Aktives Zuhören</a:t>
            </a:r>
            <a:endParaRPr lang="de" sz="1400" dirty="0"/>
          </a:p>
        </p:txBody>
      </p:sp>
    </p:spTree>
    <p:extLst>
      <p:ext uri="{BB962C8B-B14F-4D97-AF65-F5344CB8AC3E}">
        <p14:creationId xmlns:p14="http://schemas.microsoft.com/office/powerpoint/2010/main" val="9057358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Tx/>
              <a:buChar char="-"/>
            </a:pPr>
            <a:endParaRPr lang="de" dirty="0"/>
          </a:p>
        </p:txBody>
      </p:sp>
      <p:sp>
        <p:nvSpPr>
          <p:cNvPr id="10" name="Title 1">
            <a:extLst>
              <a:ext uri="{FF2B5EF4-FFF2-40B4-BE49-F238E27FC236}">
                <a16:creationId xmlns:a16="http://schemas.microsoft.com/office/drawing/2014/main" xmlns=""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Effektives Feedback</a:t>
            </a:r>
            <a:endParaRPr lang="de" sz="1800" dirty="0"/>
          </a:p>
        </p:txBody>
      </p:sp>
      <p:sp>
        <p:nvSpPr>
          <p:cNvPr id="12"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2.2.</a:t>
            </a:r>
            <a:r>
              <a:rPr lang="de" sz="1400" b="0" i="0" u="none" baseline="0">
                <a:solidFill>
                  <a:schemeClr val="tx1"/>
                </a:solidFill>
              </a:rPr>
              <a:t> </a:t>
            </a:r>
            <a:r>
              <a:rPr lang="de" sz="1400" b="1" i="0" u="none" baseline="0"/>
              <a:t>Effektives Feedback</a:t>
            </a:r>
            <a:endParaRPr lang="de" sz="1400" dirty="0"/>
          </a:p>
        </p:txBody>
      </p:sp>
      <p:sp>
        <p:nvSpPr>
          <p:cNvPr id="13" name="Subtitle 3">
            <a:extLst>
              <a:ext uri="{FF2B5EF4-FFF2-40B4-BE49-F238E27FC236}">
                <a16:creationId xmlns:a16="http://schemas.microsoft.com/office/drawing/2014/main" xmlns=""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rtl="0">
              <a:buFont typeface="Arial" panose="020B0604020202020204" pitchFamily="34" charset="0"/>
              <a:buChar char="•"/>
            </a:pPr>
            <a:r>
              <a:rPr lang="de" sz="1600" b="0" i="0" u="none" baseline="0" dirty="0"/>
              <a:t>Eltern müssen über die Leistungen ihrer Kinder sowie über ihr Wohlergehen informiert sein.</a:t>
            </a:r>
          </a:p>
          <a:p>
            <a:pPr marL="285750" indent="-285750" algn="l" rtl="0">
              <a:buFont typeface="Arial" panose="020B0604020202020204" pitchFamily="34" charset="0"/>
              <a:buChar char="•"/>
            </a:pPr>
            <a:r>
              <a:rPr lang="de" sz="1600" b="0" i="0" u="none" baseline="0" dirty="0"/>
              <a:t>Die beste Form ist es, Karten zur Leistungsmessung einzusetzen. </a:t>
            </a:r>
          </a:p>
          <a:p>
            <a:pPr marL="285750" indent="-285750" algn="l" rtl="0">
              <a:buFont typeface="Arial" panose="020B0604020202020204" pitchFamily="34" charset="0"/>
              <a:buChar char="•"/>
            </a:pPr>
            <a:r>
              <a:rPr lang="de" sz="1600" b="0" i="0" u="none" baseline="0" dirty="0"/>
              <a:t>Erstellen Sie eine Liste anderer Merkmale, die wichtig für das Kind sind: </a:t>
            </a:r>
          </a:p>
          <a:p>
            <a:pPr marL="742950" lvl="1" indent="-285750" algn="l" rtl="0">
              <a:buFont typeface="Courier New" panose="02070309020205020404" pitchFamily="49" charset="0"/>
              <a:buChar char="o"/>
            </a:pPr>
            <a:r>
              <a:rPr lang="de" b="0" i="0" u="none" baseline="0" dirty="0"/>
              <a:t>Kommunikation mit anderen Kindern</a:t>
            </a:r>
          </a:p>
          <a:p>
            <a:pPr marL="742950" lvl="1" indent="-285750" algn="l" rtl="0">
              <a:buFont typeface="Courier New" panose="02070309020205020404" pitchFamily="49" charset="0"/>
              <a:buChar char="o"/>
            </a:pPr>
            <a:r>
              <a:rPr lang="de" b="0" i="0" u="none" baseline="0" dirty="0"/>
              <a:t>Verhalten beim Training</a:t>
            </a:r>
          </a:p>
          <a:p>
            <a:pPr marL="742950" lvl="1" indent="-285750" algn="l" rtl="0">
              <a:buFont typeface="Courier New" panose="02070309020205020404" pitchFamily="49" charset="0"/>
              <a:buChar char="o"/>
            </a:pPr>
            <a:r>
              <a:rPr lang="de" b="0" i="0" u="none" baseline="0" dirty="0"/>
              <a:t>Kommunikation mit dem Trainer  </a:t>
            </a:r>
          </a:p>
          <a:p>
            <a:pPr marL="285750" indent="-285750" algn="l" rtl="0">
              <a:buFont typeface="Arial" panose="020B0604020202020204" pitchFamily="34" charset="0"/>
              <a:buChar char="•"/>
            </a:pPr>
            <a:r>
              <a:rPr lang="de" sz="1600" b="0" i="0" u="none" baseline="0" dirty="0"/>
              <a:t>Seien Sie so konkret wie möglich.</a:t>
            </a:r>
          </a:p>
          <a:p>
            <a:pPr marL="285750" indent="-285750" algn="l" rtl="0">
              <a:buFont typeface="Arial" panose="020B0604020202020204" pitchFamily="34" charset="0"/>
              <a:buChar char="•"/>
            </a:pPr>
            <a:r>
              <a:rPr lang="de" sz="1600" b="0" i="0" u="none" baseline="0" dirty="0"/>
              <a:t>Geben Sie Beispiele für Ihre Aussagen. </a:t>
            </a:r>
          </a:p>
          <a:p>
            <a:pPr marL="285750" indent="-285750" algn="l" rtl="0">
              <a:buFont typeface="Arial" panose="020B0604020202020204" pitchFamily="34" charset="0"/>
              <a:buChar char="•"/>
            </a:pPr>
            <a:r>
              <a:rPr lang="de" sz="1600" b="0" i="0" u="none" baseline="0" dirty="0"/>
              <a:t>Notieren Sie alle wichtigen Elemente, damit Sie Argumente haben, wenn Sie mit den Eltern sprechen.  </a:t>
            </a:r>
          </a:p>
          <a:p>
            <a:endParaRPr lang="de" dirty="0"/>
          </a:p>
        </p:txBody>
      </p:sp>
    </p:spTree>
    <p:extLst>
      <p:ext uri="{BB962C8B-B14F-4D97-AF65-F5344CB8AC3E}">
        <p14:creationId xmlns:p14="http://schemas.microsoft.com/office/powerpoint/2010/main" val="241193224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2987824" y="658247"/>
            <a:ext cx="2573591" cy="545351"/>
          </a:xfrm>
        </p:spPr>
        <p:txBody>
          <a:bodyPr>
            <a:normAutofit fontScale="85000" lnSpcReduction="10000"/>
          </a:bodyPr>
          <a:lstStyle/>
          <a:p>
            <a:pPr rtl="0"/>
            <a:r>
              <a:rPr lang="de" b="1" i="0" u="none" baseline="0" dirty="0"/>
              <a:t>Literaturverzeichnis</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539552" y="1491630"/>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1900" b="0" i="0" u="none" baseline="0"/>
              <a:t>Burton,D., Raedeke,T.D. (2008). </a:t>
            </a:r>
            <a:r>
              <a:rPr lang="de" sz="1900" b="0" i="1" u="none" baseline="0"/>
              <a:t>Sport psychology for coaches. </a:t>
            </a:r>
            <a:r>
              <a:rPr lang="de" sz="1900" b="0" i="0" u="none" baseline="0"/>
              <a:t>Human Cinetics. Champaign, USA, S. 16 – 35</a:t>
            </a:r>
          </a:p>
          <a:p>
            <a:pPr algn="l" rtl="0"/>
            <a:r>
              <a:rPr lang="de" sz="1900" b="0" i="0" u="none" baseline="0"/>
              <a:t>Centre for Curriculum and Professional Development</a:t>
            </a:r>
            <a:r>
              <a:rPr lang="de" sz="1900" b="0" i="1" u="none" baseline="0"/>
              <a:t>. (1993). Facilitator development workshop: Handbook for participants. </a:t>
            </a:r>
            <a:r>
              <a:rPr lang="de" sz="1900" b="0" i="0" u="none" baseline="0"/>
              <a:t>Ministry of Advanced Education, Training and Technology.</a:t>
            </a:r>
          </a:p>
          <a:p>
            <a:pPr algn="l" rtl="0"/>
            <a:endParaRPr lang="de" dirty="0"/>
          </a:p>
        </p:txBody>
      </p:sp>
      <p:sp>
        <p:nvSpPr>
          <p:cNvPr id="9"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a:solidFill>
                  <a:schemeClr val="tx1"/>
                </a:solidFill>
              </a:rPr>
              <a:t>Abschnitt 2.</a:t>
            </a:r>
            <a:r>
              <a:rPr lang="de" sz="1400" b="0" i="0" u="none" baseline="0">
                <a:solidFill>
                  <a:schemeClr val="tx1"/>
                </a:solidFill>
              </a:rPr>
              <a:t> </a:t>
            </a:r>
            <a:r>
              <a:rPr lang="de" sz="1400" b="0" i="0" u="none" baseline="0"/>
              <a:t> Kommunikation – aktives Zuhören und Feedback </a:t>
            </a:r>
            <a:endParaRPr lang="de" sz="1400" dirty="0"/>
          </a:p>
          <a:p>
            <a:pPr rtl="0">
              <a:defRPr/>
            </a:pPr>
            <a:endParaRPr lang="de" sz="1400" dirty="0"/>
          </a:p>
        </p:txBody>
      </p:sp>
    </p:spTree>
    <p:extLst>
      <p:ext uri="{BB962C8B-B14F-4D97-AF65-F5344CB8AC3E}">
        <p14:creationId xmlns:p14="http://schemas.microsoft.com/office/powerpoint/2010/main" val="8821002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147814"/>
            <a:ext cx="7772400" cy="766873"/>
          </a:xfrm>
        </p:spPr>
        <p:txBody>
          <a:bodyPr/>
          <a:lstStyle/>
          <a:p>
            <a:pPr rtl="0"/>
            <a:r>
              <a:rPr lang="de" sz="1800" b="1" i="0" u="none" baseline="0">
                <a:solidFill>
                  <a:schemeClr val="tx1"/>
                </a:solidFill>
              </a:rPr>
              <a:t>Abschnitt 3</a:t>
            </a:r>
            <a:r>
              <a:rPr lang="de" sz="1800" b="1" i="0" u="none" baseline="0"/>
              <a:t> Konfliktbeilegung</a:t>
            </a:r>
            <a:r>
              <a:rPr lang="de" sz="1800" b="0" i="0" u="none" baseline="0"/>
              <a:t> </a:t>
            </a:r>
          </a:p>
        </p:txBody>
      </p:sp>
      <p:pic>
        <p:nvPicPr>
          <p:cNvPr id="6" name="Picture 4" descr="C:\Users\Alex\Desktop\Loghi progetto\Erasmus+\eu_flag_co_funded_vect_pos_[cmyk]_right-[Convertito].png">
            <a:extLst>
              <a:ext uri="{FF2B5EF4-FFF2-40B4-BE49-F238E27FC236}">
                <a16:creationId xmlns:a16="http://schemas.microsoft.com/office/drawing/2014/main" xmlns=""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C1037AD6-936C-495F-AB14-ED25F02B6416}"/>
              </a:ext>
            </a:extLst>
          </p:cNvPr>
          <p:cNvSpPr txBox="1"/>
          <p:nvPr/>
        </p:nvSpPr>
        <p:spPr>
          <a:xfrm>
            <a:off x="2467138" y="4482281"/>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8628105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27534"/>
            <a:ext cx="7226249" cy="1368152"/>
          </a:xfrm>
        </p:spPr>
        <p:txBody>
          <a:bodyPr>
            <a:normAutofit/>
          </a:bodyPr>
          <a:lstStyle/>
          <a:p>
            <a:pPr rtl="0"/>
            <a:r>
              <a:rPr lang="de" b="1" i="0" u="none" baseline="0"/>
              <a:t>ÜBERBLICK</a:t>
            </a:r>
            <a:endParaRPr lang="de" b="1" dirty="0"/>
          </a:p>
          <a:p>
            <a:endParaRPr lang="de"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A96D0E6D-E0FB-46EC-9E78-FCE19977F902}"/>
              </a:ext>
            </a:extLst>
          </p:cNvPr>
          <p:cNvSpPr txBox="1">
            <a:spLocks/>
          </p:cNvSpPr>
          <p:nvPr/>
        </p:nvSpPr>
        <p:spPr>
          <a:xfrm>
            <a:off x="971600" y="1203598"/>
            <a:ext cx="7128792" cy="2376264"/>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b="0" i="0" u="none" baseline="0" dirty="0"/>
              <a:t>Diese Einheit soll dazu beitragen, </a:t>
            </a:r>
          </a:p>
          <a:p>
            <a:pPr marL="342900" indent="-342900" algn="l" rtl="0">
              <a:buFont typeface="Arial" panose="020B0604020202020204" pitchFamily="34" charset="0"/>
              <a:buChar char="•"/>
            </a:pPr>
            <a:r>
              <a:rPr lang="de" b="0" i="0" u="none" baseline="0" dirty="0"/>
              <a:t>die Motivation und Erziehungsstile von Eltern zu verstehen.</a:t>
            </a:r>
          </a:p>
          <a:p>
            <a:pPr marL="342900" indent="-342900" algn="l" rtl="0">
              <a:buFont typeface="Arial" panose="020B0604020202020204" pitchFamily="34" charset="0"/>
              <a:buChar char="•"/>
            </a:pPr>
            <a:r>
              <a:rPr lang="de" b="0" i="0" u="none" baseline="0" dirty="0"/>
              <a:t>die Fähigkeit zu entwicklen, die Erwartungen und Pflichten der Eltern und Trainer zu kommunizieren und Verhaltensregeln aufzustellen. </a:t>
            </a:r>
            <a:endParaRPr lang="de" dirty="0"/>
          </a:p>
        </p:txBody>
      </p:sp>
      <p:sp>
        <p:nvSpPr>
          <p:cNvPr id="8"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a:solidFill>
                  <a:schemeClr val="tx1"/>
                </a:solidFill>
              </a:rPr>
              <a:t>Abschnitt 1.</a:t>
            </a:r>
            <a:r>
              <a:rPr lang="de" sz="1400" b="0" i="0" u="none" baseline="0">
                <a:solidFill>
                  <a:schemeClr val="tx1"/>
                </a:solidFill>
              </a:rPr>
              <a:t> </a:t>
            </a:r>
            <a:r>
              <a:rPr lang="de" sz="1400" b="0" i="0" u="none" baseline="0"/>
              <a:t> Eltern und Trainer sind die Säulen im Leben eines jungen Sportlers </a:t>
            </a:r>
            <a:endParaRPr lang="de" altLang="en-US" sz="1400" dirty="0">
              <a:solidFill>
                <a:schemeClr val="tx1">
                  <a:lumMod val="50000"/>
                  <a:lumOff val="50000"/>
                </a:schemeClr>
              </a:solidFill>
              <a:latin typeface="Open Sans"/>
              <a:ea typeface="Open Sans"/>
              <a:cs typeface="Open Sans"/>
            </a:endParaRPr>
          </a:p>
          <a:p>
            <a:pPr rtl="0">
              <a:defRPr/>
            </a:pPr>
            <a:endParaRPr lang="de" sz="1400" dirty="0"/>
          </a:p>
          <a:p>
            <a:pPr rtl="0">
              <a:defRPr/>
            </a:pPr>
            <a:endParaRPr lang="de" sz="1400" dirty="0"/>
          </a:p>
        </p:txBody>
      </p:sp>
    </p:spTree>
    <p:extLst>
      <p:ext uri="{BB962C8B-B14F-4D97-AF65-F5344CB8AC3E}">
        <p14:creationId xmlns:p14="http://schemas.microsoft.com/office/powerpoint/2010/main" val="214163445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b="1" i="0" u="none" baseline="0"/>
              <a:t>ÜBERBLICK</a:t>
            </a:r>
            <a:endParaRPr lang="de" b="1" dirty="0"/>
          </a:p>
          <a:p>
            <a:endParaRPr lang="de"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A96D0E6D-E0FB-46EC-9E78-FCE19977F902}"/>
              </a:ext>
            </a:extLst>
          </p:cNvPr>
          <p:cNvSpPr txBox="1">
            <a:spLocks/>
          </p:cNvSpPr>
          <p:nvPr/>
        </p:nvSpPr>
        <p:spPr>
          <a:xfrm>
            <a:off x="905184" y="1865366"/>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1800" b="0" i="0" u="none" baseline="0" dirty="0"/>
              <a:t>Diese Einheit soll:</a:t>
            </a:r>
          </a:p>
          <a:p>
            <a:pPr algn="l" rtl="0"/>
            <a:r>
              <a:rPr lang="de" sz="1800" dirty="0"/>
              <a:t>d</a:t>
            </a:r>
            <a:r>
              <a:rPr lang="de" sz="1800" b="0" i="0" u="none" baseline="0" dirty="0"/>
              <a:t>ie Fähigkeiten zur Konfliktbeilegung und Zusammenarbeit mit Eltern bei der Konfliktbeilegung entwickeln.  </a:t>
            </a:r>
          </a:p>
        </p:txBody>
      </p:sp>
      <p:sp>
        <p:nvSpPr>
          <p:cNvPr id="8"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a:solidFill>
                  <a:schemeClr val="tx1"/>
                </a:solidFill>
              </a:rPr>
              <a:t>Abschnitt 3.</a:t>
            </a:r>
            <a:r>
              <a:rPr lang="de" sz="1400" b="0" i="0" u="none" baseline="0">
                <a:solidFill>
                  <a:schemeClr val="tx1"/>
                </a:solidFill>
              </a:rPr>
              <a:t> </a:t>
            </a:r>
            <a:r>
              <a:rPr lang="de" sz="1400" b="0" i="0" u="none" baseline="0"/>
              <a:t>Konfliktbeilegung</a:t>
            </a:r>
            <a:endParaRPr lang="de" sz="1400" dirty="0"/>
          </a:p>
          <a:p>
            <a:pPr rtl="0">
              <a:defRPr/>
            </a:pPr>
            <a:endParaRPr lang="de" sz="1400" dirty="0"/>
          </a:p>
        </p:txBody>
      </p:sp>
    </p:spTree>
    <p:extLst>
      <p:ext uri="{BB962C8B-B14F-4D97-AF65-F5344CB8AC3E}">
        <p14:creationId xmlns:p14="http://schemas.microsoft.com/office/powerpoint/2010/main" val="338357775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0" i="0" u="none" baseline="0" dirty="0"/>
              <a:t>Was tun die Erwachsenen normalerweise, wenn sich Kinder im Konflikt befinden? </a:t>
            </a:r>
            <a:endParaRPr lang="de" sz="1800"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xmlns="" id="{A96D0E6D-E0FB-46EC-9E78-FCE19977F902}"/>
              </a:ext>
            </a:extLst>
          </p:cNvPr>
          <p:cNvSpPr txBox="1">
            <a:spLocks/>
          </p:cNvSpPr>
          <p:nvPr/>
        </p:nvSpPr>
        <p:spPr>
          <a:xfrm>
            <a:off x="905184" y="1491630"/>
            <a:ext cx="7128792" cy="237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l" rtl="0">
              <a:buFont typeface="+mj-lt"/>
              <a:buAutoNum type="arabicPeriod"/>
            </a:pPr>
            <a:r>
              <a:rPr lang="de" sz="1600" b="0" i="0" u="none" baseline="0" dirty="0">
                <a:solidFill>
                  <a:prstClr val="black">
                    <a:lumMod val="50000"/>
                    <a:lumOff val="50000"/>
                  </a:prstClr>
                </a:solidFill>
              </a:rPr>
              <a:t>Bestrafen – für Kinder stehen Bestrafung und Verhalten häufig in einem Mißverhältnis.</a:t>
            </a:r>
          </a:p>
          <a:p>
            <a:pPr marL="342900" lvl="0" indent="-342900" algn="l" rtl="0">
              <a:buFont typeface="+mj-lt"/>
              <a:buAutoNum type="arabicPeriod"/>
            </a:pPr>
            <a:r>
              <a:rPr lang="de" sz="1600" b="0" i="0" u="none" baseline="0" dirty="0">
                <a:solidFill>
                  <a:prstClr val="black">
                    <a:lumMod val="50000"/>
                    <a:lumOff val="50000"/>
                  </a:prstClr>
                </a:solidFill>
              </a:rPr>
              <a:t>Die Konsequenzen aufzeigen – inakzeptables Verhalten ist mit Konsequenzen verbunden. </a:t>
            </a:r>
          </a:p>
          <a:p>
            <a:pPr marL="342900" lvl="0" indent="-342900" algn="l" rtl="0">
              <a:buFont typeface="+mj-lt"/>
              <a:buAutoNum type="arabicPeriod"/>
            </a:pPr>
            <a:r>
              <a:rPr lang="de" sz="1600" b="0" i="0" u="none" baseline="0" dirty="0">
                <a:solidFill>
                  <a:prstClr val="black">
                    <a:lumMod val="50000"/>
                    <a:lumOff val="50000"/>
                  </a:prstClr>
                </a:solidFill>
              </a:rPr>
              <a:t>Problemlösungsansatz – das Verhalten wird als Problem gesehen, das gelöst werden muss.</a:t>
            </a:r>
          </a:p>
          <a:p>
            <a:pPr lvl="0" algn="l" rtl="0"/>
            <a:r>
              <a:rPr lang="de" sz="1400" b="0" i="0" u="none" baseline="0" dirty="0">
                <a:solidFill>
                  <a:prstClr val="black">
                    <a:lumMod val="50000"/>
                    <a:lumOff val="50000"/>
                  </a:prstClr>
                </a:solidFill>
              </a:rPr>
              <a:t>ABER: BEI ALLEN DREI ZUGÄNGEN WÄHLEN DIE ERWACHSENEN DIE BESTRAFUNG ODER NEGATIVE KONSEQUENZEN OHNE DIE KINDER EINZUBEZIEHEN. </a:t>
            </a: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 Konfliktbeilegung</a:t>
            </a:r>
            <a:endParaRPr lang="de" sz="1400" dirty="0"/>
          </a:p>
        </p:txBody>
      </p:sp>
    </p:spTree>
    <p:extLst>
      <p:ext uri="{BB962C8B-B14F-4D97-AF65-F5344CB8AC3E}">
        <p14:creationId xmlns:p14="http://schemas.microsoft.com/office/powerpoint/2010/main" val="17894245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400" b="0" i="0" u="none" baseline="0" dirty="0"/>
              <a:t>RETRIBUTIVE GERECHTIGKEIT gegenüber RESTORATIVER GERECHTIGKEIT? </a:t>
            </a:r>
            <a:endParaRPr lang="de" sz="1400"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 Konfliktbeilegung</a:t>
            </a:r>
            <a:endParaRPr lang="de" sz="1400" dirty="0"/>
          </a:p>
        </p:txBody>
      </p:sp>
      <p:graphicFrame>
        <p:nvGraphicFramePr>
          <p:cNvPr id="8" name="Content Placeholder 2">
            <a:extLst>
              <a:ext uri="{FF2B5EF4-FFF2-40B4-BE49-F238E27FC236}">
                <a16:creationId xmlns:a16="http://schemas.microsoft.com/office/drawing/2014/main" xmlns="" id="{0D47C008-3467-42D3-AF89-3372A9AAF9C3}"/>
              </a:ext>
            </a:extLst>
          </p:cNvPr>
          <p:cNvGraphicFramePr>
            <a:graphicFrameLocks/>
          </p:cNvGraphicFramePr>
          <p:nvPr>
            <p:extLst>
              <p:ext uri="{D42A27DB-BD31-4B8C-83A1-F6EECF244321}">
                <p14:modId xmlns:p14="http://schemas.microsoft.com/office/powerpoint/2010/main" val="488266963"/>
              </p:ext>
            </p:extLst>
          </p:nvPr>
        </p:nvGraphicFramePr>
        <p:xfrm>
          <a:off x="868102" y="1059905"/>
          <a:ext cx="7407796" cy="4358640"/>
        </p:xfrm>
        <a:graphic>
          <a:graphicData uri="http://schemas.openxmlformats.org/drawingml/2006/table">
            <a:tbl>
              <a:tblPr firstRow="1" bandRow="1">
                <a:tableStyleId>{16D9F66E-5EB9-4882-86FB-DCBF35E3C3E4}</a:tableStyleId>
              </a:tblPr>
              <a:tblGrid>
                <a:gridCol w="3703898">
                  <a:extLst>
                    <a:ext uri="{9D8B030D-6E8A-4147-A177-3AD203B41FA5}">
                      <a16:colId xmlns:a16="http://schemas.microsoft.com/office/drawing/2014/main" xmlns="" val="478903885"/>
                    </a:ext>
                  </a:extLst>
                </a:gridCol>
                <a:gridCol w="3703898">
                  <a:extLst>
                    <a:ext uri="{9D8B030D-6E8A-4147-A177-3AD203B41FA5}">
                      <a16:colId xmlns:a16="http://schemas.microsoft.com/office/drawing/2014/main" xmlns="" val="3836924283"/>
                    </a:ext>
                  </a:extLst>
                </a:gridCol>
              </a:tblGrid>
              <a:tr h="276607">
                <a:tc>
                  <a:txBody>
                    <a:bodyPr/>
                    <a:lstStyle/>
                    <a:p>
                      <a:pPr algn="l" rtl="0"/>
                      <a:r>
                        <a:rPr lang="de" sz="1600" b="1" i="0" u="none" baseline="0">
                          <a:latin typeface="Open Sans"/>
                        </a:rPr>
                        <a:t>RETRIBUTIVE GERECHTIGKEIT</a:t>
                      </a:r>
                      <a:endParaRPr lang="de" sz="1600" b="1" i="0" u="none" baseline="0" dirty="0">
                        <a:latin typeface="Open Sans"/>
                      </a:endParaRPr>
                    </a:p>
                  </a:txBody>
                  <a:tcPr/>
                </a:tc>
                <a:tc>
                  <a:txBody>
                    <a:bodyPr/>
                    <a:lstStyle/>
                    <a:p>
                      <a:pPr algn="l" rtl="0"/>
                      <a:r>
                        <a:rPr lang="de" sz="1600" b="1" i="0" u="none" baseline="0" dirty="0">
                          <a:latin typeface="Open Sans"/>
                        </a:rPr>
                        <a:t>RESTORATIVE GERECHTIGKEIT</a:t>
                      </a:r>
                    </a:p>
                    <a:p>
                      <a:pPr algn="l" rtl="0"/>
                      <a:r>
                        <a:rPr lang="de-DE" sz="1600" b="0">
                          <a:latin typeface="Open Sans"/>
                        </a:rPr>
                        <a:t>(=wiedergutmachende Gerechtigkeit)</a:t>
                      </a:r>
                      <a:endParaRPr lang="de" sz="1600" b="0" dirty="0">
                        <a:latin typeface="Open Sans"/>
                      </a:endParaRPr>
                    </a:p>
                  </a:txBody>
                  <a:tcPr/>
                </a:tc>
                <a:extLst>
                  <a:ext uri="{0D108BD9-81ED-4DB2-BD59-A6C34878D82A}">
                    <a16:rowId xmlns:a16="http://schemas.microsoft.com/office/drawing/2014/main" xmlns="" val="3669135635"/>
                  </a:ext>
                </a:extLst>
              </a:tr>
              <a:tr h="678944">
                <a:tc>
                  <a:txBody>
                    <a:bodyPr/>
                    <a:lstStyle/>
                    <a:p>
                      <a:pPr algn="l" rtl="0"/>
                      <a:r>
                        <a:rPr lang="de" sz="1600" b="0" i="0" u="none" baseline="0" dirty="0">
                          <a:latin typeface="Open Sans"/>
                        </a:rPr>
                        <a:t>Fehlverhalten als Regelverstoß</a:t>
                      </a:r>
                      <a:endParaRPr lang="de" sz="1600" dirty="0">
                        <a:latin typeface="Open Sans"/>
                      </a:endParaRPr>
                    </a:p>
                  </a:txBody>
                  <a:tcPr/>
                </a:tc>
                <a:tc>
                  <a:txBody>
                    <a:bodyPr/>
                    <a:lstStyle/>
                    <a:p>
                      <a:pPr algn="l" rtl="0"/>
                      <a:r>
                        <a:rPr lang="de" sz="1600" b="0" i="0" u="none" baseline="0" dirty="0">
                          <a:latin typeface="Open Sans"/>
                        </a:rPr>
                        <a:t>Fehlverhalten als Schaden, der von einer Person/Gruppe der anderen zugefügt wird</a:t>
                      </a:r>
                      <a:endParaRPr lang="de" sz="1600" dirty="0">
                        <a:latin typeface="Open Sans"/>
                      </a:endParaRPr>
                    </a:p>
                  </a:txBody>
                  <a:tcPr/>
                </a:tc>
                <a:extLst>
                  <a:ext uri="{0D108BD9-81ED-4DB2-BD59-A6C34878D82A}">
                    <a16:rowId xmlns:a16="http://schemas.microsoft.com/office/drawing/2014/main" xmlns="" val="3641357237"/>
                  </a:ext>
                </a:extLst>
              </a:tr>
              <a:tr h="1081281">
                <a:tc>
                  <a:txBody>
                    <a:bodyPr/>
                    <a:lstStyle/>
                    <a:p>
                      <a:pPr algn="l" rtl="0"/>
                      <a:r>
                        <a:rPr lang="de" sz="1600" b="0" i="0" u="none" baseline="0" dirty="0">
                          <a:latin typeface="Open Sans"/>
                        </a:rPr>
                        <a:t>Verschulden oder Schuld feststellen, Betonung auf die Vergangenheit (was ist passiert??)</a:t>
                      </a:r>
                      <a:endParaRPr lang="de" sz="1600" dirty="0">
                        <a:latin typeface="Open Sans"/>
                      </a:endParaRPr>
                    </a:p>
                  </a:txBody>
                  <a:tcPr/>
                </a:tc>
                <a:tc>
                  <a:txBody>
                    <a:bodyPr/>
                    <a:lstStyle/>
                    <a:p>
                      <a:pPr algn="l" rtl="0"/>
                      <a:r>
                        <a:rPr lang="de" sz="1600" b="0" i="0" u="none" baseline="0" dirty="0">
                          <a:latin typeface="Open Sans"/>
                        </a:rPr>
                        <a:t>Betonung auf Lösung des Problems durch Ausdruck der Gefühle und Bedürfnisse und wie diesen in der Zukunft Rechnung getragen werden kann</a:t>
                      </a:r>
                      <a:endParaRPr lang="de" sz="1600" dirty="0">
                        <a:latin typeface="Open Sans"/>
                      </a:endParaRPr>
                    </a:p>
                  </a:txBody>
                  <a:tcPr/>
                </a:tc>
                <a:extLst>
                  <a:ext uri="{0D108BD9-81ED-4DB2-BD59-A6C34878D82A}">
                    <a16:rowId xmlns:a16="http://schemas.microsoft.com/office/drawing/2014/main" xmlns="" val="3963234330"/>
                  </a:ext>
                </a:extLst>
              </a:tr>
              <a:tr h="477775">
                <a:tc>
                  <a:txBody>
                    <a:bodyPr/>
                    <a:lstStyle/>
                    <a:p>
                      <a:pPr algn="l" rtl="0"/>
                      <a:r>
                        <a:rPr lang="de" sz="1600" b="0" i="0" u="none" baseline="0" dirty="0">
                          <a:latin typeface="Open Sans"/>
                        </a:rPr>
                        <a:t>Autoritätsperson entscheidet  über die Strafe</a:t>
                      </a:r>
                      <a:endParaRPr lang="de" sz="1600" dirty="0">
                        <a:latin typeface="Open Sans"/>
                      </a:endParaRPr>
                    </a:p>
                  </a:txBody>
                  <a:tcPr/>
                </a:tc>
                <a:tc>
                  <a:txBody>
                    <a:bodyPr/>
                    <a:lstStyle/>
                    <a:p>
                      <a:pPr algn="l" rtl="0"/>
                      <a:r>
                        <a:rPr lang="de" sz="1600" b="0" i="0" u="none" baseline="0">
                          <a:latin typeface="Open Sans"/>
                        </a:rPr>
                        <a:t>Dialog und Verhandlung aller wird einbezogen</a:t>
                      </a:r>
                      <a:endParaRPr lang="de" sz="1600" dirty="0">
                        <a:latin typeface="Open Sans"/>
                      </a:endParaRPr>
                    </a:p>
                  </a:txBody>
                  <a:tcPr/>
                </a:tc>
                <a:extLst>
                  <a:ext uri="{0D108BD9-81ED-4DB2-BD59-A6C34878D82A}">
                    <a16:rowId xmlns:a16="http://schemas.microsoft.com/office/drawing/2014/main" xmlns="" val="2931241798"/>
                  </a:ext>
                </a:extLst>
              </a:tr>
              <a:tr h="880113">
                <a:tc>
                  <a:txBody>
                    <a:bodyPr/>
                    <a:lstStyle/>
                    <a:p>
                      <a:pPr algn="l" rtl="0"/>
                      <a:r>
                        <a:rPr lang="de" sz="1600" b="0" i="0" u="none" baseline="0" dirty="0">
                          <a:latin typeface="Open Sans"/>
                        </a:rPr>
                        <a:t>Auferlegung von Schmerz oder Unannehmlichkeit</a:t>
                      </a:r>
                      <a:endParaRPr lang="de" sz="1600" dirty="0">
                        <a:latin typeface="Open Sans"/>
                      </a:endParaRPr>
                    </a:p>
                  </a:txBody>
                  <a:tcPr/>
                </a:tc>
                <a:tc>
                  <a:txBody>
                    <a:bodyPr/>
                    <a:lstStyle/>
                    <a:p>
                      <a:pPr algn="l" rtl="0"/>
                      <a:r>
                        <a:rPr lang="de" sz="1600" b="0" i="0" u="none" baseline="0" dirty="0">
                          <a:latin typeface="Open Sans"/>
                        </a:rPr>
                        <a:t>Bei beiden Parteien die Zielvorgabe der Versöhnung und Anerkennung der Verantwortung für eigene Auswahl wiederherstellen </a:t>
                      </a:r>
                      <a:endParaRPr lang="de" sz="1600" dirty="0">
                        <a:latin typeface="Open Sans"/>
                      </a:endParaRPr>
                    </a:p>
                  </a:txBody>
                  <a:tcPr/>
                </a:tc>
                <a:extLst>
                  <a:ext uri="{0D108BD9-81ED-4DB2-BD59-A6C34878D82A}">
                    <a16:rowId xmlns:a16="http://schemas.microsoft.com/office/drawing/2014/main" xmlns="" val="72258853"/>
                  </a:ext>
                </a:extLst>
              </a:tr>
            </a:tbl>
          </a:graphicData>
        </a:graphic>
      </p:graphicFrame>
    </p:spTree>
    <p:extLst>
      <p:ext uri="{BB962C8B-B14F-4D97-AF65-F5344CB8AC3E}">
        <p14:creationId xmlns:p14="http://schemas.microsoft.com/office/powerpoint/2010/main" val="77337362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400" b="0" i="0" u="none" baseline="0" dirty="0"/>
              <a:t>RETRIBUTIVE GERECHTIGKEIT gegenüber RESTORATIVER GERECHTIGKEIT </a:t>
            </a:r>
            <a:endParaRPr lang="de" sz="1400" dirty="0"/>
          </a:p>
          <a:p>
            <a:endParaRPr lang="de"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graphicFrame>
        <p:nvGraphicFramePr>
          <p:cNvPr id="10" name="Content Placeholder 2">
            <a:extLst>
              <a:ext uri="{FF2B5EF4-FFF2-40B4-BE49-F238E27FC236}">
                <a16:creationId xmlns:a16="http://schemas.microsoft.com/office/drawing/2014/main" xmlns="" id="{0D47C008-3467-42D3-AF89-3372A9AAF9C3}"/>
              </a:ext>
            </a:extLst>
          </p:cNvPr>
          <p:cNvGraphicFramePr>
            <a:graphicFrameLocks/>
          </p:cNvGraphicFramePr>
          <p:nvPr>
            <p:extLst>
              <p:ext uri="{D42A27DB-BD31-4B8C-83A1-F6EECF244321}">
                <p14:modId xmlns:p14="http://schemas.microsoft.com/office/powerpoint/2010/main" val="828944418"/>
              </p:ext>
            </p:extLst>
          </p:nvPr>
        </p:nvGraphicFramePr>
        <p:xfrm>
          <a:off x="755576" y="1131590"/>
          <a:ext cx="7656842" cy="3774881"/>
        </p:xfrm>
        <a:graphic>
          <a:graphicData uri="http://schemas.openxmlformats.org/drawingml/2006/table">
            <a:tbl>
              <a:tblPr firstRow="1" bandRow="1">
                <a:tableStyleId>{16D9F66E-5EB9-4882-86FB-DCBF35E3C3E4}</a:tableStyleId>
              </a:tblPr>
              <a:tblGrid>
                <a:gridCol w="3840419">
                  <a:extLst>
                    <a:ext uri="{9D8B030D-6E8A-4147-A177-3AD203B41FA5}">
                      <a16:colId xmlns:a16="http://schemas.microsoft.com/office/drawing/2014/main" xmlns="" val="478903885"/>
                    </a:ext>
                  </a:extLst>
                </a:gridCol>
                <a:gridCol w="3816423">
                  <a:extLst>
                    <a:ext uri="{9D8B030D-6E8A-4147-A177-3AD203B41FA5}">
                      <a16:colId xmlns:a16="http://schemas.microsoft.com/office/drawing/2014/main" xmlns="" val="3836924283"/>
                    </a:ext>
                  </a:extLst>
                </a:gridCol>
              </a:tblGrid>
              <a:tr h="328568">
                <a:tc>
                  <a:txBody>
                    <a:bodyPr/>
                    <a:lstStyle/>
                    <a:p>
                      <a:pPr algn="l" rtl="0"/>
                      <a:r>
                        <a:rPr lang="de" sz="1400" b="1" i="0" u="none" baseline="0" dirty="0">
                          <a:latin typeface="Open Sans"/>
                        </a:rPr>
                        <a:t>RETRIBUTIVE GERECHTIGKEIT</a:t>
                      </a:r>
                      <a:endParaRPr lang="de" sz="1400" dirty="0"/>
                    </a:p>
                  </a:txBody>
                  <a:tcPr/>
                </a:tc>
                <a:tc>
                  <a:txBody>
                    <a:bodyPr/>
                    <a:lstStyle/>
                    <a:p>
                      <a:pPr algn="l" rtl="0"/>
                      <a:r>
                        <a:rPr lang="de" sz="1400" b="1" i="0" u="none" baseline="0">
                          <a:latin typeface="Open Sans"/>
                        </a:rPr>
                        <a:t>RESTORATIVE GERECHTIGKEIT</a:t>
                      </a:r>
                      <a:endParaRPr lang="de" sz="1400" dirty="0"/>
                    </a:p>
                  </a:txBody>
                  <a:tcPr/>
                </a:tc>
                <a:extLst>
                  <a:ext uri="{0D108BD9-81ED-4DB2-BD59-A6C34878D82A}">
                    <a16:rowId xmlns:a16="http://schemas.microsoft.com/office/drawing/2014/main" xmlns="" val="3669135635"/>
                  </a:ext>
                </a:extLst>
              </a:tr>
              <a:tr h="487506">
                <a:tc>
                  <a:txBody>
                    <a:bodyPr/>
                    <a:lstStyle/>
                    <a:p>
                      <a:pPr algn="l" rtl="0"/>
                      <a:r>
                        <a:rPr lang="de" sz="1400" b="0" i="0" u="none" baseline="0">
                          <a:latin typeface="Open Sans"/>
                        </a:rPr>
                        <a:t>Beachtung der Regeln und Gehorsamkeit</a:t>
                      </a:r>
                      <a:endParaRPr lang="de" sz="1400" dirty="0"/>
                    </a:p>
                  </a:txBody>
                  <a:tcPr/>
                </a:tc>
                <a:tc>
                  <a:txBody>
                    <a:bodyPr/>
                    <a:lstStyle/>
                    <a:p>
                      <a:pPr algn="l" rtl="0"/>
                      <a:r>
                        <a:rPr lang="de" sz="1400" b="0" i="0" u="none" baseline="0" dirty="0">
                          <a:latin typeface="Open Sans"/>
                        </a:rPr>
                        <a:t>Beachtung der Beziehung und Leistung des beiderseits gewünschten Ausgangs</a:t>
                      </a:r>
                      <a:endParaRPr lang="de" sz="1400" dirty="0"/>
                    </a:p>
                  </a:txBody>
                  <a:tcPr/>
                </a:tc>
                <a:extLst>
                  <a:ext uri="{0D108BD9-81ED-4DB2-BD59-A6C34878D82A}">
                    <a16:rowId xmlns:a16="http://schemas.microsoft.com/office/drawing/2014/main" xmlns="" val="3641357237"/>
                  </a:ext>
                </a:extLst>
              </a:tr>
              <a:tr h="520233">
                <a:tc>
                  <a:txBody>
                    <a:bodyPr/>
                    <a:lstStyle/>
                    <a:p>
                      <a:pPr algn="l" rtl="0"/>
                      <a:r>
                        <a:rPr lang="de" sz="1400" b="0" i="0" u="none" baseline="0">
                          <a:latin typeface="Open Sans"/>
                        </a:rPr>
                        <a:t>Konflikt ist unpersönlich und abstrakt</a:t>
                      </a:r>
                      <a:endParaRPr lang="de" sz="1400" dirty="0"/>
                    </a:p>
                  </a:txBody>
                  <a:tcPr/>
                </a:tc>
                <a:tc>
                  <a:txBody>
                    <a:bodyPr/>
                    <a:lstStyle/>
                    <a:p>
                      <a:pPr algn="l" rtl="0"/>
                      <a:r>
                        <a:rPr lang="de" sz="1400" b="0" i="0" u="none" baseline="0">
                          <a:latin typeface="Open Sans"/>
                        </a:rPr>
                        <a:t>Konflikt ist persönlich mit der Möglichkeit, daraus zu lernen</a:t>
                      </a:r>
                      <a:endParaRPr lang="de" sz="1400" dirty="0"/>
                    </a:p>
                  </a:txBody>
                  <a:tcPr/>
                </a:tc>
                <a:extLst>
                  <a:ext uri="{0D108BD9-81ED-4DB2-BD59-A6C34878D82A}">
                    <a16:rowId xmlns:a16="http://schemas.microsoft.com/office/drawing/2014/main" xmlns="" val="3963234330"/>
                  </a:ext>
                </a:extLst>
              </a:tr>
              <a:tr h="301188">
                <a:tc>
                  <a:txBody>
                    <a:bodyPr/>
                    <a:lstStyle/>
                    <a:p>
                      <a:pPr algn="l" rtl="0"/>
                      <a:r>
                        <a:rPr lang="de" sz="1400" b="0" i="0" u="none" baseline="0">
                          <a:latin typeface="Open Sans"/>
                        </a:rPr>
                        <a:t>Eine soziale Verletzung wird durch andere ersetzt </a:t>
                      </a:r>
                      <a:endParaRPr lang="de" sz="1400" dirty="0"/>
                    </a:p>
                  </a:txBody>
                  <a:tcPr/>
                </a:tc>
                <a:tc>
                  <a:txBody>
                    <a:bodyPr/>
                    <a:lstStyle/>
                    <a:p>
                      <a:pPr algn="l" rtl="0"/>
                      <a:r>
                        <a:rPr lang="de" sz="1400" b="0" i="0" u="none" baseline="0">
                          <a:latin typeface="Open Sans"/>
                        </a:rPr>
                        <a:t>Schwerpunkt auf der Wiedergutmachtung der sozialen Verletzung</a:t>
                      </a:r>
                      <a:endParaRPr lang="de" sz="1400" dirty="0"/>
                    </a:p>
                  </a:txBody>
                  <a:tcPr/>
                </a:tc>
                <a:extLst>
                  <a:ext uri="{0D108BD9-81ED-4DB2-BD59-A6C34878D82A}">
                    <a16:rowId xmlns:a16="http://schemas.microsoft.com/office/drawing/2014/main" xmlns="" val="2931241798"/>
                  </a:ext>
                </a:extLst>
              </a:tr>
              <a:tr h="368449">
                <a:tc>
                  <a:txBody>
                    <a:bodyPr/>
                    <a:lstStyle/>
                    <a:p>
                      <a:pPr algn="l" rtl="0"/>
                      <a:r>
                        <a:rPr lang="de" sz="1400" b="0" i="0" u="none" baseline="0">
                          <a:latin typeface="Open Sans"/>
                        </a:rPr>
                        <a:t>Andere werden als Zuschauer gesehen</a:t>
                      </a:r>
                      <a:endParaRPr lang="de" sz="1400" dirty="0"/>
                    </a:p>
                  </a:txBody>
                  <a:tcPr/>
                </a:tc>
                <a:tc>
                  <a:txBody>
                    <a:bodyPr/>
                    <a:lstStyle/>
                    <a:p>
                      <a:pPr algn="l" rtl="0"/>
                      <a:r>
                        <a:rPr lang="de" sz="1400" b="0" i="0" u="none" baseline="0">
                          <a:latin typeface="Open Sans"/>
                        </a:rPr>
                        <a:t>Andere werden zur Erleichterung der Verhandlung einbezogen</a:t>
                      </a:r>
                      <a:endParaRPr lang="de" sz="1400" dirty="0"/>
                    </a:p>
                  </a:txBody>
                  <a:tcPr/>
                </a:tc>
                <a:extLst>
                  <a:ext uri="{0D108BD9-81ED-4DB2-BD59-A6C34878D82A}">
                    <a16:rowId xmlns:a16="http://schemas.microsoft.com/office/drawing/2014/main" xmlns="" val="72258853"/>
                  </a:ext>
                </a:extLst>
              </a:tr>
              <a:tr h="958324">
                <a:tc>
                  <a:txBody>
                    <a:bodyPr/>
                    <a:lstStyle/>
                    <a:p>
                      <a:pPr algn="l" rtl="0"/>
                      <a:r>
                        <a:rPr lang="de" sz="1400" b="0" i="0" u="none" baseline="0">
                          <a:latin typeface="Open Sans"/>
                        </a:rPr>
                        <a:t>Verantwortlichkeit wird als Annahme der Strafe definiert</a:t>
                      </a:r>
                      <a:endParaRPr lang="de" sz="1400" dirty="0"/>
                    </a:p>
                  </a:txBody>
                  <a:tcPr/>
                </a:tc>
                <a:tc>
                  <a:txBody>
                    <a:bodyPr/>
                    <a:lstStyle/>
                    <a:p>
                      <a:pPr algn="l" rtl="0"/>
                      <a:r>
                        <a:rPr lang="de" sz="1400" b="0" i="0" u="none" baseline="0">
                          <a:latin typeface="Open Sans"/>
                        </a:rPr>
                        <a:t>Verantwortlichkeit wird als Verstehen der Folgen der Handlung gesehen, als Übernahme der Verantwortung für die eigene Auswahl, und es werden Wege zur Wiedergutmachung des Schadens vorgeschlagen </a:t>
                      </a:r>
                      <a:endParaRPr lang="de" sz="1400" dirty="0"/>
                    </a:p>
                  </a:txBody>
                  <a:tcPr/>
                </a:tc>
                <a:extLst>
                  <a:ext uri="{0D108BD9-81ED-4DB2-BD59-A6C34878D82A}">
                    <a16:rowId xmlns:a16="http://schemas.microsoft.com/office/drawing/2014/main" xmlns="" val="3921979310"/>
                  </a:ext>
                </a:extLst>
              </a:tr>
            </a:tbl>
          </a:graphicData>
        </a:graphic>
      </p:graphicFrame>
    </p:spTree>
    <p:extLst>
      <p:ext uri="{BB962C8B-B14F-4D97-AF65-F5344CB8AC3E}">
        <p14:creationId xmlns:p14="http://schemas.microsoft.com/office/powerpoint/2010/main" val="31399402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1" i="0" u="none" baseline="0"/>
              <a:t>Die Rolle der Eltern in einem Konflikt</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sp>
        <p:nvSpPr>
          <p:cNvPr id="3" name="Rectangle 2"/>
          <p:cNvSpPr/>
          <p:nvPr/>
        </p:nvSpPr>
        <p:spPr>
          <a:xfrm>
            <a:off x="899592" y="1603936"/>
            <a:ext cx="7272808" cy="2529923"/>
          </a:xfrm>
          <a:prstGeom prst="rect">
            <a:avLst/>
          </a:prstGeom>
        </p:spPr>
        <p:txBody>
          <a:bodyPr wrap="square">
            <a:spAutoFit/>
          </a:bodyPr>
          <a:lstStyle/>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Bitten Sie die Kinder/Sportler zusammen zu erzählen, was passiert ist.</a:t>
            </a:r>
            <a:endParaRPr lang="de" dirty="0">
              <a:solidFill>
                <a:prstClr val="black">
                  <a:lumMod val="50000"/>
                  <a:lumOff val="50000"/>
                </a:prstClr>
              </a:solidFill>
              <a:latin typeface="Open Sans" pitchFamily="34" charset="0"/>
            </a:endParaRP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Bitten Sie alle Konfliktseiten zu sagen, was ihre Bedürfnisse sind</a:t>
            </a:r>
            <a:r>
              <a:rPr lang="de" b="0" i="0" u="none" dirty="0">
                <a:solidFill>
                  <a:prstClr val="black">
                    <a:lumMod val="50000"/>
                    <a:lumOff val="50000"/>
                  </a:prstClr>
                </a:solidFill>
                <a:latin typeface="Open Sans" pitchFamily="34" charset="0"/>
              </a:rPr>
              <a:t> und </a:t>
            </a:r>
            <a:r>
              <a:rPr lang="de" b="0" i="0" u="none" baseline="0" dirty="0">
                <a:solidFill>
                  <a:prstClr val="black">
                    <a:lumMod val="50000"/>
                    <a:lumOff val="50000"/>
                  </a:prstClr>
                </a:solidFill>
                <a:latin typeface="Open Sans" pitchFamily="34" charset="0"/>
              </a:rPr>
              <a:t>wie sie in Zukunft erfüllt werden können.</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Unterstützen Sie die Verhandlungen unter den Betroffenen.</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Unterstützung Sie das Verständnis dafür, dass der Konflikt alle angeht.</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Vereinbaren Sie die Folgen und Handlungen.  </a:t>
            </a:r>
          </a:p>
        </p:txBody>
      </p:sp>
    </p:spTree>
    <p:extLst>
      <p:ext uri="{BB962C8B-B14F-4D97-AF65-F5344CB8AC3E}">
        <p14:creationId xmlns:p14="http://schemas.microsoft.com/office/powerpoint/2010/main" val="22807453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1" i="0" u="none" baseline="0"/>
              <a:t>Wenn ein Konflikt auftritt...</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sp>
        <p:nvSpPr>
          <p:cNvPr id="3" name="Rectangle 2"/>
          <p:cNvSpPr/>
          <p:nvPr/>
        </p:nvSpPr>
        <p:spPr>
          <a:xfrm>
            <a:off x="899592" y="1603936"/>
            <a:ext cx="7272808" cy="2585323"/>
          </a:xfrm>
          <a:prstGeom prst="rect">
            <a:avLst/>
          </a:prstGeom>
        </p:spPr>
        <p:txBody>
          <a:bodyPr wrap="square">
            <a:spAutoFit/>
          </a:bodyPr>
          <a:lstStyle/>
          <a:p>
            <a:pPr marL="342900" lvl="0" indent="-342900" algn="l" rtl="0">
              <a:spcBef>
                <a:spcPct val="20000"/>
              </a:spcBef>
              <a:buFont typeface="Arial" pitchFamily="34" charset="0"/>
              <a:buChar char="•"/>
            </a:pPr>
            <a:r>
              <a:rPr lang="de" b="0" i="0" u="none" baseline="0" dirty="0">
                <a:solidFill>
                  <a:prstClr val="black">
                    <a:lumMod val="50000"/>
                    <a:lumOff val="50000"/>
                  </a:prstClr>
                </a:solidFill>
                <a:latin typeface="Open Sans" pitchFamily="34" charset="0"/>
              </a:rPr>
              <a:t>Wenn ein Konflikt unter minderjährigen Sportlern auftritt, müssen die Eltern in die Konfliktbeilegung einbezogen werden. </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Laden Sie die Eltern ein. </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Erklären Sie objektiv die Konfliktsituation. </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Fragen Sie die Eltern, was sie denken. </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Sagen Sie ihnen, was Sie unternommen haben, um den Konflikt zu lösen.</a:t>
            </a:r>
          </a:p>
          <a:p>
            <a:pPr marL="342900" lvl="0" indent="-342900" algn="l" rtl="0">
              <a:spcBef>
                <a:spcPct val="20000"/>
              </a:spcBef>
              <a:buFont typeface="+mj-lt"/>
              <a:buAutoNum type="arabicPeriod"/>
            </a:pPr>
            <a:r>
              <a:rPr lang="de" b="0" i="0" u="none" baseline="0" dirty="0">
                <a:solidFill>
                  <a:prstClr val="black">
                    <a:lumMod val="50000"/>
                    <a:lumOff val="50000"/>
                  </a:prstClr>
                </a:solidFill>
                <a:latin typeface="Open Sans" pitchFamily="34" charset="0"/>
              </a:rPr>
              <a:t>Erklären Sie ihre Rolle in der Konfliktbeilegung. </a:t>
            </a:r>
          </a:p>
        </p:txBody>
      </p:sp>
    </p:spTree>
    <p:extLst>
      <p:ext uri="{BB962C8B-B14F-4D97-AF65-F5344CB8AC3E}">
        <p14:creationId xmlns:p14="http://schemas.microsoft.com/office/powerpoint/2010/main" val="5743098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1" i="0" u="none" baseline="0"/>
              <a:t>Wenn Eltern sich im Konflikt mit Ihnen befinden ...</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sp>
        <p:nvSpPr>
          <p:cNvPr id="3" name="Rectangle 2"/>
          <p:cNvSpPr/>
          <p:nvPr/>
        </p:nvSpPr>
        <p:spPr>
          <a:xfrm>
            <a:off x="899592" y="1603936"/>
            <a:ext cx="7272808" cy="2708434"/>
          </a:xfrm>
          <a:prstGeom prst="rect">
            <a:avLst/>
          </a:prstGeom>
        </p:spPr>
        <p:txBody>
          <a:bodyPr wrap="square">
            <a:spAutoFit/>
          </a:bodyPr>
          <a:lstStyle/>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Bleiben Sie ruhig, heben Sie nicht Ihre Stimme, besänftigen Sie die Information, indem Sie Emotionen ausdrücken. </a:t>
            </a:r>
          </a:p>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Versuchen Sie nonverbal zu zeigen, dass Sie zuhören, schauen Sie ihnen in die Augen. </a:t>
            </a:r>
          </a:p>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Zeigen Sie, dass Sie ihren Kummer verstehen.  </a:t>
            </a:r>
          </a:p>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Bieten Sie Ihre Argumente an. </a:t>
            </a:r>
          </a:p>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Einigen Sie sich auf einen Aktivitätenplan.  </a:t>
            </a:r>
          </a:p>
          <a:p>
            <a:pPr marL="342900" lvl="0" indent="-342900" algn="l" rtl="0">
              <a:spcBef>
                <a:spcPct val="20000"/>
              </a:spcBef>
              <a:buFont typeface="+mj-lt"/>
              <a:buAutoNum type="arabicPeriod"/>
            </a:pPr>
            <a:r>
              <a:rPr lang="de" sz="1700" b="0" i="0" u="none" baseline="0" dirty="0">
                <a:solidFill>
                  <a:prstClr val="black">
                    <a:lumMod val="50000"/>
                    <a:lumOff val="50000"/>
                  </a:prstClr>
                </a:solidFill>
                <a:latin typeface="Open Sans" pitchFamily="34" charset="0"/>
              </a:rPr>
              <a:t>Wenn es anhält, bieten Sie ihnen an, mit Ihren Vorgesetzten zu sprechen. </a:t>
            </a:r>
          </a:p>
        </p:txBody>
      </p:sp>
    </p:spTree>
    <p:extLst>
      <p:ext uri="{BB962C8B-B14F-4D97-AF65-F5344CB8AC3E}">
        <p14:creationId xmlns:p14="http://schemas.microsoft.com/office/powerpoint/2010/main" val="6001536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1" i="0" u="none" baseline="0" dirty="0"/>
              <a:t>Wir alle machen Fehler ...</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sp>
        <p:nvSpPr>
          <p:cNvPr id="3" name="Rectangle 2"/>
          <p:cNvSpPr/>
          <p:nvPr/>
        </p:nvSpPr>
        <p:spPr>
          <a:xfrm>
            <a:off x="899592" y="1603936"/>
            <a:ext cx="7272808" cy="2160591"/>
          </a:xfrm>
          <a:prstGeom prst="rect">
            <a:avLst/>
          </a:prstGeom>
        </p:spPr>
        <p:txBody>
          <a:bodyPr wrap="square">
            <a:spAutoFit/>
          </a:bodyPr>
          <a:lstStyle/>
          <a:p>
            <a:pPr marL="342900" lvl="0" indent="-342900" algn="l" rtl="0">
              <a:spcBef>
                <a:spcPct val="20000"/>
              </a:spcBef>
              <a:buFont typeface="Arial" pitchFamily="34" charset="0"/>
              <a:buChar char="•"/>
            </a:pPr>
            <a:r>
              <a:rPr lang="de" sz="1600" b="0" i="0" u="none" baseline="0" dirty="0">
                <a:solidFill>
                  <a:prstClr val="black">
                    <a:lumMod val="50000"/>
                    <a:lumOff val="50000"/>
                  </a:prstClr>
                </a:solidFill>
                <a:latin typeface="Open Sans" pitchFamily="34" charset="0"/>
              </a:rPr>
              <a:t>Wenn ein Elternteil hervorhebt, dass Sie einen Fehler gemacht haben, dann geben Sie ihn zu, machen Sie einen Plan, wie Sie den Fehltritt wiedergutmachen wollen.</a:t>
            </a:r>
            <a:endParaRPr lang="de" sz="1600" dirty="0">
              <a:solidFill>
                <a:prstClr val="black">
                  <a:lumMod val="50000"/>
                  <a:lumOff val="50000"/>
                </a:prstClr>
              </a:solidFill>
              <a:latin typeface="Open Sans" pitchFamily="34" charset="0"/>
            </a:endParaRPr>
          </a:p>
          <a:p>
            <a:pPr marL="342900" lvl="0" indent="-342900" algn="l" rtl="0">
              <a:spcBef>
                <a:spcPct val="20000"/>
              </a:spcBef>
              <a:buFont typeface="Arial" pitchFamily="34" charset="0"/>
              <a:buChar char="•"/>
            </a:pPr>
            <a:r>
              <a:rPr lang="de" sz="1600" b="0" i="0" u="none" baseline="0" dirty="0">
                <a:solidFill>
                  <a:prstClr val="black">
                    <a:lumMod val="50000"/>
                    <a:lumOff val="50000"/>
                  </a:prstClr>
                </a:solidFill>
                <a:latin typeface="Open Sans" pitchFamily="34" charset="0"/>
              </a:rPr>
              <a:t>Zum Beispiel: Ich habe wirklich nicht gemerkt, dass das Kind krank/aufgeregt war, weil .... Es tut mir wirklich leid. Ich werde sofort ... Und ich hoffe, dass ...</a:t>
            </a:r>
            <a:endParaRPr lang="de" sz="1600" dirty="0">
              <a:solidFill>
                <a:prstClr val="black">
                  <a:lumMod val="50000"/>
                  <a:lumOff val="50000"/>
                </a:prstClr>
              </a:solidFill>
              <a:latin typeface="Open Sans" pitchFamily="34" charset="0"/>
            </a:endParaRPr>
          </a:p>
          <a:p>
            <a:pPr marL="342900" lvl="0" indent="-342900" algn="l" rtl="0">
              <a:spcBef>
                <a:spcPct val="20000"/>
              </a:spcBef>
              <a:buFont typeface="Arial" pitchFamily="34" charset="0"/>
              <a:buChar char="•"/>
            </a:pPr>
            <a:r>
              <a:rPr lang="de" sz="1600" b="0" i="0" u="none" baseline="0" dirty="0">
                <a:solidFill>
                  <a:prstClr val="black">
                    <a:lumMod val="50000"/>
                    <a:lumOff val="50000"/>
                  </a:prstClr>
                </a:solidFill>
                <a:latin typeface="Open Sans" pitchFamily="34" charset="0"/>
              </a:rPr>
              <a:t>Aber bitte nicht in einem unterwürfigen Ton, sondern mit Selbstvertrauen und Integrität.</a:t>
            </a:r>
          </a:p>
        </p:txBody>
      </p:sp>
    </p:spTree>
    <p:extLst>
      <p:ext uri="{BB962C8B-B14F-4D97-AF65-F5344CB8AC3E}">
        <p14:creationId xmlns:p14="http://schemas.microsoft.com/office/powerpoint/2010/main" val="42697175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1306190" y="699542"/>
            <a:ext cx="7226249" cy="1368152"/>
          </a:xfrm>
        </p:spPr>
        <p:txBody>
          <a:bodyPr>
            <a:normAutofit/>
          </a:bodyPr>
          <a:lstStyle/>
          <a:p>
            <a:pPr rtl="0"/>
            <a:r>
              <a:rPr lang="de" sz="1800" b="1" i="0" u="none" baseline="0"/>
              <a:t>Wissensabschnitt / Studienaufgaben</a:t>
            </a:r>
            <a:endParaRPr lang="de" sz="1800"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3.</a:t>
            </a:r>
            <a:r>
              <a:rPr lang="de" sz="1400" b="0" i="0" u="none" baseline="0">
                <a:solidFill>
                  <a:schemeClr val="tx1"/>
                </a:solidFill>
              </a:rPr>
              <a:t> </a:t>
            </a:r>
            <a:r>
              <a:rPr lang="de" sz="1400" b="1" i="0" u="none" baseline="0"/>
              <a:t>Konfliktbeilegung</a:t>
            </a:r>
            <a:endParaRPr lang="de" sz="1400" dirty="0"/>
          </a:p>
        </p:txBody>
      </p:sp>
      <p:sp>
        <p:nvSpPr>
          <p:cNvPr id="3" name="Rectangle 2"/>
          <p:cNvSpPr/>
          <p:nvPr/>
        </p:nvSpPr>
        <p:spPr>
          <a:xfrm>
            <a:off x="899592" y="1603936"/>
            <a:ext cx="7272808" cy="1477328"/>
          </a:xfrm>
          <a:prstGeom prst="rect">
            <a:avLst/>
          </a:prstGeom>
        </p:spPr>
        <p:txBody>
          <a:bodyPr wrap="square">
            <a:spAutoFit/>
          </a:bodyPr>
          <a:lstStyle/>
          <a:p>
            <a:pPr lvl="0" algn="l" rtl="0"/>
            <a:r>
              <a:rPr lang="de" b="0" i="0" u="none" baseline="0" dirty="0">
                <a:solidFill>
                  <a:schemeClr val="tx1">
                    <a:lumMod val="50000"/>
                    <a:lumOff val="50000"/>
                  </a:schemeClr>
                </a:solidFill>
                <a:latin typeface="Open Sans"/>
              </a:rPr>
              <a:t>AUFGABE: Diskutieren Sie mit Ihren Sportlern den Unterschied zwischen retributiver und restorativer Gerechtigkeit.</a:t>
            </a:r>
            <a:endParaRPr lang="de" dirty="0">
              <a:solidFill>
                <a:schemeClr val="tx1">
                  <a:lumMod val="50000"/>
                  <a:lumOff val="50000"/>
                </a:schemeClr>
              </a:solidFill>
              <a:latin typeface="Open Sans"/>
            </a:endParaRPr>
          </a:p>
          <a:p>
            <a:pPr lvl="0" algn="l" rtl="0"/>
            <a:endParaRPr lang="de" dirty="0">
              <a:solidFill>
                <a:schemeClr val="tx1">
                  <a:lumMod val="50000"/>
                  <a:lumOff val="50000"/>
                </a:schemeClr>
              </a:solidFill>
              <a:latin typeface="Open Sans"/>
            </a:endParaRPr>
          </a:p>
          <a:p>
            <a:pPr lvl="0" algn="l" rtl="0"/>
            <a:r>
              <a:rPr lang="de" b="0" i="0" u="none" baseline="0" dirty="0">
                <a:solidFill>
                  <a:schemeClr val="tx1">
                    <a:lumMod val="50000"/>
                    <a:lumOff val="50000"/>
                  </a:schemeClr>
                </a:solidFill>
                <a:latin typeface="Open Sans"/>
              </a:rPr>
              <a:t>Entscheiden Sie mit ihnen, wie der Konflikt gemeinsam unter Einsatz des Paradigmas restorativer Gerechtigkeit gelöst werden kann. </a:t>
            </a:r>
          </a:p>
        </p:txBody>
      </p:sp>
    </p:spTree>
    <p:extLst>
      <p:ext uri="{BB962C8B-B14F-4D97-AF65-F5344CB8AC3E}">
        <p14:creationId xmlns:p14="http://schemas.microsoft.com/office/powerpoint/2010/main" val="391592240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2AB5D1A3-B1E7-4421-B55E-5DBB46C18533}"/>
              </a:ext>
            </a:extLst>
          </p:cNvPr>
          <p:cNvSpPr>
            <a:spLocks noGrp="1"/>
          </p:cNvSpPr>
          <p:nvPr>
            <p:ph type="subTitle" idx="1"/>
          </p:nvPr>
        </p:nvSpPr>
        <p:spPr>
          <a:xfrm>
            <a:off x="2771800" y="658247"/>
            <a:ext cx="2789615" cy="545351"/>
          </a:xfrm>
        </p:spPr>
        <p:txBody>
          <a:bodyPr>
            <a:normAutofit fontScale="92500"/>
          </a:bodyPr>
          <a:lstStyle/>
          <a:p>
            <a:pPr rtl="0"/>
            <a:r>
              <a:rPr lang="de" b="1" i="0" u="none" baseline="0" dirty="0"/>
              <a:t>Literaturverzeichnis</a:t>
            </a:r>
            <a:endParaRPr lang="de" b="1" dirty="0"/>
          </a:p>
        </p:txBody>
      </p:sp>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539552" y="1203598"/>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rtl="0"/>
            <a:r>
              <a:rPr lang="de" sz="1800" b="0" i="0" u="none" baseline="0"/>
              <a:t>Hopkins, B. (2002) </a:t>
            </a:r>
            <a:r>
              <a:rPr lang="de" sz="1800" b="0" i="1" u="none" baseline="0"/>
              <a:t>Restorative justice in schools</a:t>
            </a:r>
            <a:r>
              <a:rPr lang="de" sz="1800" b="0" i="0" u="none" baseline="0"/>
              <a:t>. Support for learning. 17 (3) S. 144 – 149. NASEN </a:t>
            </a:r>
          </a:p>
        </p:txBody>
      </p:sp>
      <p:sp>
        <p:nvSpPr>
          <p:cNvPr id="9" name="Subtitle 3">
            <a:extLst>
              <a:ext uri="{FF2B5EF4-FFF2-40B4-BE49-F238E27FC236}">
                <a16:creationId xmlns:a16="http://schemas.microsoft.com/office/drawing/2014/main" xmlns=""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sz="1400" b="1" i="0" u="none" baseline="0">
                <a:solidFill>
                  <a:schemeClr val="tx1"/>
                </a:solidFill>
              </a:rPr>
              <a:t>Abschnitt 3.</a:t>
            </a:r>
            <a:r>
              <a:rPr lang="de" sz="1400" b="0" i="0" u="none" baseline="0">
                <a:solidFill>
                  <a:schemeClr val="tx1"/>
                </a:solidFill>
              </a:rPr>
              <a:t> </a:t>
            </a:r>
            <a:r>
              <a:rPr lang="de" sz="1400" b="0" i="0" u="none" baseline="0"/>
              <a:t>Konfliktbeilegung</a:t>
            </a:r>
            <a:endParaRPr lang="de" sz="1400" dirty="0"/>
          </a:p>
          <a:p>
            <a:pPr rtl="0">
              <a:defRPr/>
            </a:pPr>
            <a:endParaRPr lang="de" sz="1400" dirty="0"/>
          </a:p>
        </p:txBody>
      </p:sp>
    </p:spTree>
    <p:extLst>
      <p:ext uri="{BB962C8B-B14F-4D97-AF65-F5344CB8AC3E}">
        <p14:creationId xmlns:p14="http://schemas.microsoft.com/office/powerpoint/2010/main" val="11017814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xmlns="" id="{C656FDE2-8BCC-4362-BDC2-45BECCBE9535}"/>
              </a:ext>
            </a:extLst>
          </p:cNvPr>
          <p:cNvSpPr>
            <a:spLocks noGrp="1"/>
          </p:cNvSpPr>
          <p:nvPr>
            <p:ph type="subTitle" idx="1"/>
          </p:nvPr>
        </p:nvSpPr>
        <p:spPr>
          <a:xfrm>
            <a:off x="684213" y="203200"/>
            <a:ext cx="8351837" cy="360363"/>
          </a:xfrm>
        </p:spPr>
        <p:txBody>
          <a:bodyPr rtlCol="0">
            <a:noAutofit/>
          </a:bodyPr>
          <a:lstStyle/>
          <a:p>
            <a:pPr rtl="0">
              <a:defRPr/>
            </a:pPr>
            <a:r>
              <a:rPr lang="de" sz="1400" b="1" i="0" u="none" baseline="0">
                <a:solidFill>
                  <a:schemeClr val="tx1"/>
                </a:solidFill>
              </a:rPr>
              <a:t>Abschnitt 1.</a:t>
            </a:r>
            <a:r>
              <a:rPr lang="de" sz="1400" b="0" i="0" u="none" baseline="0">
                <a:solidFill>
                  <a:schemeClr val="tx1"/>
                </a:solidFill>
              </a:rPr>
              <a:t> </a:t>
            </a:r>
            <a:r>
              <a:rPr lang="de" sz="1400" b="0" i="0" u="none" baseline="0"/>
              <a:t> Eltern und Trainer sind die Säulen im Leben eines jungen Sportlers </a:t>
            </a:r>
            <a:endParaRPr lang="de" altLang="en-US" sz="1400" dirty="0">
              <a:solidFill>
                <a:schemeClr val="tx1">
                  <a:lumMod val="50000"/>
                  <a:lumOff val="50000"/>
                </a:schemeClr>
              </a:solidFill>
              <a:latin typeface="Open Sans"/>
              <a:ea typeface="Open Sans"/>
              <a:cs typeface="Open Sans"/>
            </a:endParaRPr>
          </a:p>
          <a:p>
            <a:pPr rtl="0" eaLnBrk="1" fontAlgn="auto" hangingPunct="1">
              <a:spcAft>
                <a:spcPts val="0"/>
              </a:spcAft>
              <a:defRPr/>
            </a:pPr>
            <a:endParaRPr lang="de" sz="1400" dirty="0"/>
          </a:p>
          <a:p>
            <a:pPr rtl="0" eaLnBrk="1" fontAlgn="auto" hangingPunct="1">
              <a:spcAft>
                <a:spcPts val="0"/>
              </a:spcAft>
              <a:defRPr/>
            </a:pPr>
            <a:endParaRPr lang="de" sz="1400" dirty="0"/>
          </a:p>
        </p:txBody>
      </p:sp>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xmlns="" id="{8F39A143-F38E-4B9F-B2B1-9A3BC684DA92}"/>
              </a:ext>
            </a:extLst>
          </p:cNvPr>
          <p:cNvSpPr txBox="1"/>
          <p:nvPr/>
        </p:nvSpPr>
        <p:spPr>
          <a:xfrm>
            <a:off x="2484438" y="4194175"/>
            <a:ext cx="6335712" cy="609600"/>
          </a:xfrm>
          <a:prstGeom prst="rect">
            <a:avLst/>
          </a:prstGeom>
          <a:noFill/>
        </p:spPr>
        <p:txBody>
          <a:bodyPr>
            <a:spAutoFit/>
          </a:bodyPr>
          <a:lstStyle/>
          <a:p>
            <a:pPr algn="l" rtl="0" eaLnBrk="1" fontAlgn="auto" hangingPunct="1">
              <a:spcBef>
                <a:spcPts val="0"/>
              </a:spcBef>
              <a:spcAft>
                <a:spcPts val="0"/>
              </a:spcAft>
              <a:defRPr/>
            </a:pPr>
            <a:r>
              <a:rPr lang="de" sz="1000" b="0" i="0" u="none" baseline="0">
                <a:solidFill>
                  <a:schemeClr val="bg1">
                    <a:lumMod val="50000"/>
                  </a:schemeClr>
                </a:solidFill>
                <a:latin typeface="Arial Narrow" pitchFamily="34" charset="0"/>
                <a:cs typeface="+mn-cs"/>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a16="http://schemas.microsoft.com/office/drawing/2014/main" xmlns="" id="{C9E8EAFF-7A0A-4E41-86CE-A1479A0174B8}"/>
              </a:ext>
            </a:extLst>
          </p:cNvPr>
          <p:cNvSpPr txBox="1">
            <a:spLocks/>
          </p:cNvSpPr>
          <p:nvPr/>
        </p:nvSpPr>
        <p:spPr>
          <a:xfrm>
            <a:off x="1187450" y="1836738"/>
            <a:ext cx="739140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rtl="0">
              <a:defRPr/>
            </a:pPr>
            <a:r>
              <a:rPr lang="de" sz="1800" b="1" i="0" u="none" baseline="0">
                <a:solidFill>
                  <a:schemeClr val="tx1"/>
                </a:solidFill>
              </a:rPr>
              <a:t>Abschnitt 1.1.</a:t>
            </a:r>
            <a:r>
              <a:rPr lang="de" sz="1800" b="0" i="0" u="none" baseline="0">
                <a:solidFill>
                  <a:schemeClr val="tx1"/>
                </a:solidFill>
              </a:rPr>
              <a:t> </a:t>
            </a:r>
            <a:r>
              <a:rPr lang="de" sz="1800" b="0" i="0" u="none" baseline="0">
                <a:solidFill>
                  <a:schemeClr val="tx1">
                    <a:lumMod val="50000"/>
                    <a:lumOff val="50000"/>
                  </a:schemeClr>
                </a:solidFill>
              </a:rPr>
              <a:t>Erziehungsstile und Motivation </a:t>
            </a:r>
          </a:p>
          <a:p>
            <a:pPr algn="just" rtl="0">
              <a:defRPr/>
            </a:pPr>
            <a:r>
              <a:rPr lang="de" sz="1800" b="1" i="0" u="none" baseline="0">
                <a:solidFill>
                  <a:schemeClr val="tx1"/>
                </a:solidFill>
              </a:rPr>
              <a:t>Abschnitt 1.2.</a:t>
            </a:r>
            <a:r>
              <a:rPr lang="de" sz="1800" b="0" i="0" u="none" baseline="0">
                <a:solidFill>
                  <a:schemeClr val="tx1">
                    <a:lumMod val="50000"/>
                    <a:lumOff val="50000"/>
                  </a:schemeClr>
                </a:solidFill>
              </a:rPr>
              <a:t> Trainer als Emotionsarbeit</a:t>
            </a:r>
          </a:p>
          <a:p>
            <a:pPr algn="just" rtl="0">
              <a:defRPr/>
            </a:pPr>
            <a:r>
              <a:rPr lang="de" sz="1800" b="1" i="0" u="none" baseline="0">
                <a:solidFill>
                  <a:schemeClr val="tx1"/>
                </a:solidFill>
              </a:rPr>
              <a:t>Abschnitt 1.3.</a:t>
            </a:r>
            <a:r>
              <a:rPr lang="de" sz="1800" b="0" i="0" u="none" baseline="0">
                <a:solidFill>
                  <a:schemeClr val="tx1"/>
                </a:solidFill>
              </a:rPr>
              <a:t> </a:t>
            </a:r>
            <a:r>
              <a:rPr lang="de" sz="1800" b="0" i="0" u="none" baseline="0">
                <a:solidFill>
                  <a:schemeClr val="tx1">
                    <a:lumMod val="50000"/>
                    <a:lumOff val="50000"/>
                  </a:schemeClr>
                </a:solidFill>
              </a:rPr>
              <a:t>Trainer-Eltern-Begegnung</a:t>
            </a:r>
            <a:endParaRPr lang="de" sz="1800" dirty="0">
              <a:solidFill>
                <a:schemeClr val="tx1">
                  <a:lumMod val="50000"/>
                  <a:lumOff val="50000"/>
                </a:schemeClr>
              </a:solidFill>
            </a:endParaRPr>
          </a:p>
        </p:txBody>
      </p:sp>
      <p:sp>
        <p:nvSpPr>
          <p:cNvPr id="8" name="Subtitle 3">
            <a:extLst>
              <a:ext uri="{FF2B5EF4-FFF2-40B4-BE49-F238E27FC236}">
                <a16:creationId xmlns:a16="http://schemas.microsoft.com/office/drawing/2014/main" xmlns="" id="{9BD99B9E-4936-48CF-872A-CDA5B95FACCC}"/>
              </a:ext>
            </a:extLst>
          </p:cNvPr>
          <p:cNvSpPr txBox="1">
            <a:spLocks/>
          </p:cNvSpPr>
          <p:nvPr/>
        </p:nvSpPr>
        <p:spPr bwMode="auto">
          <a:xfrm>
            <a:off x="1052513" y="1193800"/>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rtl="0">
              <a:defRPr/>
            </a:pPr>
            <a:r>
              <a:rPr lang="de" b="1" i="0" u="none" baseline="0">
                <a:solidFill>
                  <a:schemeClr val="tx1">
                    <a:lumMod val="50000"/>
                    <a:lumOff val="50000"/>
                  </a:schemeClr>
                </a:solidFill>
              </a:rPr>
              <a:t>Inhalt</a:t>
            </a:r>
            <a:endParaRPr lang="de" b="1" dirty="0">
              <a:solidFill>
                <a:schemeClr val="tx1">
                  <a:lumMod val="50000"/>
                  <a:lumOff val="50000"/>
                </a:schemeClr>
              </a:solidFill>
            </a:endParaRPr>
          </a:p>
        </p:txBody>
      </p:sp>
    </p:spTree>
    <p:extLst>
      <p:ext uri="{BB962C8B-B14F-4D97-AF65-F5344CB8AC3E}">
        <p14:creationId xmlns:p14="http://schemas.microsoft.com/office/powerpoint/2010/main" val="8332372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grpSp>
        <p:nvGrpSpPr>
          <p:cNvPr id="3" name="Gruppo 2"/>
          <p:cNvGrpSpPr/>
          <p:nvPr/>
        </p:nvGrpSpPr>
        <p:grpSpPr>
          <a:xfrm>
            <a:off x="395536" y="3223318"/>
            <a:ext cx="8289810" cy="503270"/>
            <a:chOff x="-5652934" y="7068537"/>
            <a:chExt cx="16749559" cy="1016857"/>
          </a:xfrm>
        </p:grpSpPr>
        <p:pic>
          <p:nvPicPr>
            <p:cNvPr id="2050" name="Picture 2" descr="K:\Progetti CESIE - da 26-11-2013\SAVE\Partners\defoin.jpe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05164" y="7089885"/>
              <a:ext cx="882923" cy="8829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K:\Progetti CESIE - da 26-11-2013\SAVE\Partners\LithuanianUnionOfSportsFederations.jpg"/>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19872" y="7232912"/>
              <a:ext cx="1502704" cy="68614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Progetti CESIE - da 26-11-2013\SAVE\Partners\LSU.jpg"/>
            <p:cNvPicPr>
              <a:picLocks noChangeAspect="1" noChangeArrowheads="1"/>
            </p:cNvPicPr>
            <p:nvPr/>
          </p:nvPicPr>
          <p:blipFill>
            <a:blip r:embed="rId5"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52934" y="7280408"/>
              <a:ext cx="1582921" cy="67403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K:\Progetti CESIE - da 26-11-2013\SAVE\Partners\NOVISAD.jpg"/>
            <p:cNvPicPr>
              <a:picLocks noChangeAspect="1" noChangeArrowheads="1"/>
            </p:cNvPicPr>
            <p:nvPr/>
          </p:nvPicPr>
          <p:blipFill>
            <a:blip r:embed="rId6"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40692" y="7068537"/>
              <a:ext cx="953101" cy="9484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K:\Progetti CESIE - da 26-11-2013\SAVE\Partners\sarajevo.jpg"/>
            <p:cNvPicPr>
              <a:picLocks noChangeAspect="1" noChangeArrowheads="1"/>
            </p:cNvPicPr>
            <p:nvPr/>
          </p:nvPicPr>
          <p:blipFill>
            <a:blip r:embed="rId7"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12410" y="7114656"/>
              <a:ext cx="939133" cy="939133"/>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K:\Progetti CESIE - da 26-11-2013\SAVE\Partners\SPLIT.jpg"/>
            <p:cNvPicPr>
              <a:picLocks noChangeAspect="1" noChangeArrowheads="1"/>
            </p:cNvPicPr>
            <p:nvPr/>
          </p:nvPicPr>
          <p:blipFill>
            <a:blip r:embed="rId8"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80928" y="7315787"/>
              <a:ext cx="2221702" cy="6032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K:\Progetti CESIE - da 26-11-2013\SAVE\Partners\UNIPA.jpg"/>
            <p:cNvPicPr>
              <a:picLocks noChangeAspect="1" noChangeArrowheads="1"/>
            </p:cNvPicPr>
            <p:nvPr/>
          </p:nvPicPr>
          <p:blipFill>
            <a:blip r:embed="rId9"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92704" y="7136927"/>
              <a:ext cx="2003904" cy="948467"/>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K:\Progetti CESIE - da 26-11-2013\SAVE\Partners\WUS AUSTRIA.jpg"/>
            <p:cNvPicPr>
              <a:picLocks noChangeAspect="1" noChangeArrowheads="1"/>
            </p:cNvPicPr>
            <p:nvPr/>
          </p:nvPicPr>
          <p:blipFill>
            <a:blip r:embed="rId10"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8064" y="7337904"/>
              <a:ext cx="2519146" cy="49263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K:\Materiale CESIE\Logo\CESIE-logo-web.png"/>
            <p:cNvPicPr>
              <a:picLocks noChangeAspect="1" noChangeArrowheads="1"/>
            </p:cNvPicPr>
            <p:nvPr/>
          </p:nvPicPr>
          <p:blipFill>
            <a:blip r:embed="rId11">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44000" y="7305617"/>
              <a:ext cx="1952625" cy="4762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4741181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38" y="4241800"/>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xmlns="" id="{8F39A143-F38E-4B9F-B2B1-9A3BC684DA92}"/>
              </a:ext>
            </a:extLst>
          </p:cNvPr>
          <p:cNvSpPr txBox="1"/>
          <p:nvPr/>
        </p:nvSpPr>
        <p:spPr>
          <a:xfrm>
            <a:off x="2484438" y="4194175"/>
            <a:ext cx="6335712" cy="609600"/>
          </a:xfrm>
          <a:prstGeom prst="rect">
            <a:avLst/>
          </a:prstGeom>
          <a:noFill/>
        </p:spPr>
        <p:txBody>
          <a:bodyPr>
            <a:spAutoFit/>
          </a:bodyPr>
          <a:lstStyle/>
          <a:p>
            <a:pPr algn="l" rtl="0" eaLnBrk="1" fontAlgn="auto" hangingPunct="1">
              <a:spcBef>
                <a:spcPts val="0"/>
              </a:spcBef>
              <a:spcAft>
                <a:spcPts val="0"/>
              </a:spcAft>
              <a:defRPr/>
            </a:pPr>
            <a:r>
              <a:rPr lang="de" sz="1000" b="0" i="0" u="none" baseline="0">
                <a:solidFill>
                  <a:schemeClr val="bg1">
                    <a:lumMod val="50000"/>
                  </a:schemeClr>
                </a:solidFill>
                <a:latin typeface="Arial Narrow" pitchFamily="34" charset="0"/>
                <a:cs typeface="+mn-cs"/>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cs typeface="+mn-cs"/>
            </a:endParaRPr>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
        <p:nvSpPr>
          <p:cNvPr id="10"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Warum sind Eltern wichtig?</a:t>
            </a:r>
            <a:endParaRPr lang="de" sz="1800" dirty="0"/>
          </a:p>
        </p:txBody>
      </p:sp>
      <p:sp>
        <p:nvSpPr>
          <p:cNvPr id="11" name="Content Placeholder 2">
            <a:extLst>
              <a:ext uri="{FF2B5EF4-FFF2-40B4-BE49-F238E27FC236}">
                <a16:creationId xmlns:a16="http://schemas.microsoft.com/office/drawing/2014/main" xmlns="" id="{0D70E978-D735-45EA-8130-43A382A390C2}"/>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rtl="0">
              <a:buFont typeface="Arial" panose="020B0604020202020204" pitchFamily="34" charset="0"/>
              <a:buChar char="•"/>
            </a:pPr>
            <a:r>
              <a:rPr lang="de" sz="1800" b="0" i="0" u="none" baseline="0" dirty="0"/>
              <a:t>Zunächst einmal, weil sie die Eltern des Kindes sind</a:t>
            </a:r>
          </a:p>
          <a:p>
            <a:pPr marL="285750" indent="-285750" algn="l" rtl="0">
              <a:buFont typeface="Arial" panose="020B0604020202020204" pitchFamily="34" charset="0"/>
              <a:buChar char="•"/>
            </a:pPr>
            <a:r>
              <a:rPr lang="de" sz="1800" b="0" i="0" u="none" baseline="0" dirty="0"/>
              <a:t>Kindern lernen vom Vorbild der Eltern:</a:t>
            </a:r>
          </a:p>
          <a:p>
            <a:pPr lvl="1" algn="l" rtl="0"/>
            <a:r>
              <a:rPr lang="de" dirty="0"/>
              <a:t>d</a:t>
            </a:r>
            <a:r>
              <a:rPr lang="de" b="0" i="0" u="none" baseline="0" dirty="0"/>
              <a:t>ie wichtigsten Werte im Leben </a:t>
            </a:r>
          </a:p>
          <a:p>
            <a:pPr lvl="1" algn="l" rtl="0"/>
            <a:r>
              <a:rPr lang="de" dirty="0"/>
              <a:t>d</a:t>
            </a:r>
            <a:r>
              <a:rPr lang="de" b="0" i="0" u="none" baseline="0" dirty="0"/>
              <a:t>as Verhalten gegenüber Trainern und Gleichaltrigen</a:t>
            </a:r>
          </a:p>
          <a:p>
            <a:pPr lvl="1" algn="l" rtl="0"/>
            <a:r>
              <a:rPr lang="de" dirty="0"/>
              <a:t>d</a:t>
            </a:r>
            <a:r>
              <a:rPr lang="de" b="0" i="0" u="none" baseline="0" dirty="0"/>
              <a:t>as Kommunikationsmodell</a:t>
            </a:r>
          </a:p>
          <a:p>
            <a:pPr lvl="1" algn="l" rtl="0"/>
            <a:r>
              <a:rPr lang="de" dirty="0"/>
              <a:t>d</a:t>
            </a:r>
            <a:r>
              <a:rPr lang="de" b="0" i="0" u="none" baseline="0" dirty="0"/>
              <a:t>en Umgang mit Enttäuschung und Gewinn</a:t>
            </a:r>
          </a:p>
          <a:p>
            <a:pPr lvl="1" algn="l" rtl="0"/>
            <a:r>
              <a:rPr lang="de" dirty="0"/>
              <a:t>d</a:t>
            </a:r>
            <a:r>
              <a:rPr lang="de" b="0" i="0" u="none" baseline="0" dirty="0"/>
              <a:t>ie Selbstregulierung des Verhaltens</a:t>
            </a:r>
          </a:p>
          <a:p>
            <a:pPr lvl="1" algn="l" rtl="0"/>
            <a:r>
              <a:rPr lang="de" b="0" i="0" u="none" baseline="0" dirty="0"/>
              <a:t>Entscheidungen zu treffen </a:t>
            </a:r>
          </a:p>
          <a:p>
            <a:endParaRPr lang="de" dirty="0"/>
          </a:p>
          <a:p>
            <a:pPr lvl="1" rtl="0"/>
            <a:endParaRPr lang="de" dirty="0"/>
          </a:p>
        </p:txBody>
      </p:sp>
      <p:graphicFrame>
        <p:nvGraphicFramePr>
          <p:cNvPr id="12" name="Diagram 11">
            <a:extLst>
              <a:ext uri="{FF2B5EF4-FFF2-40B4-BE49-F238E27FC236}">
                <a16:creationId xmlns:a16="http://schemas.microsoft.com/office/drawing/2014/main" xmlns="" id="{A85FB174-60D0-4570-9F04-0FB52DD39EEA}"/>
              </a:ext>
            </a:extLst>
          </p:cNvPr>
          <p:cNvGraphicFramePr/>
          <p:nvPr>
            <p:extLst>
              <p:ext uri="{D42A27DB-BD31-4B8C-83A1-F6EECF244321}">
                <p14:modId xmlns:p14="http://schemas.microsoft.com/office/powerpoint/2010/main" val="2550539215"/>
              </p:ext>
            </p:extLst>
          </p:nvPr>
        </p:nvGraphicFramePr>
        <p:xfrm>
          <a:off x="5603232" y="1018385"/>
          <a:ext cx="3048000" cy="3256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744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xmlns=""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rtl="0">
              <a:buFont typeface="Arial" panose="020B0604020202020204" pitchFamily="34" charset="0"/>
              <a:buChar char="•"/>
            </a:pPr>
            <a:r>
              <a:rPr lang="de" sz="1800" b="0" i="0" u="none" baseline="0" dirty="0"/>
              <a:t>Sportdreieck: Trainer – Eltern – Sportler</a:t>
            </a:r>
          </a:p>
          <a:p>
            <a:pPr marL="342900" indent="-342900" algn="l" rtl="0">
              <a:buFont typeface="Arial" panose="020B0604020202020204" pitchFamily="34" charset="0"/>
              <a:buChar char="•"/>
            </a:pPr>
            <a:r>
              <a:rPr lang="de" sz="1800" b="0" i="0" u="none" baseline="0" dirty="0"/>
              <a:t>Erziehungsstile im Sport: desinteressiert, überkritisch, von der Bank schreiend, nebenberufliche Trainer, übervorsichtige Eltern </a:t>
            </a:r>
          </a:p>
          <a:p>
            <a:pPr marL="342900" indent="-342900" algn="l" rtl="0">
              <a:buFont typeface="Arial" panose="020B0604020202020204" pitchFamily="34" charset="0"/>
              <a:buChar char="•"/>
            </a:pPr>
            <a:r>
              <a:rPr lang="de" sz="1800" b="0" i="0" u="none" baseline="0" dirty="0"/>
              <a:t>Elternmotivation: betrachten sie den Sport als Freizeitaktivität oder als berufliche Karrieremöglichkeit für ihr Kind? </a:t>
            </a:r>
          </a:p>
          <a:p>
            <a:pPr marL="342900" indent="-342900" rtl="0">
              <a:buFontTx/>
              <a:buChar char="-"/>
            </a:pPr>
            <a:endParaRPr lang="de" dirty="0"/>
          </a:p>
        </p:txBody>
      </p:sp>
      <p:sp>
        <p:nvSpPr>
          <p:cNvPr id="9"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l" rtl="0">
              <a:buNone/>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Tree>
    <p:extLst>
      <p:ext uri="{BB962C8B-B14F-4D97-AF65-F5344CB8AC3E}">
        <p14:creationId xmlns:p14="http://schemas.microsoft.com/office/powerpoint/2010/main" val="392516189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xmlns=""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xmlns="" id="{FF1373B8-A80E-4994-A568-C732DA905533}"/>
              </a:ext>
            </a:extLst>
          </p:cNvPr>
          <p:cNvSpPr txBox="1"/>
          <p:nvPr/>
        </p:nvSpPr>
        <p:spPr>
          <a:xfrm>
            <a:off x="2483768" y="4194599"/>
            <a:ext cx="6336704" cy="609399"/>
          </a:xfrm>
          <a:prstGeom prst="rect">
            <a:avLst/>
          </a:prstGeom>
          <a:noFill/>
        </p:spPr>
        <p:txBody>
          <a:bodyPr wrap="square" rtlCol="0">
            <a:spAutoFit/>
          </a:bodyPr>
          <a:lstStyle/>
          <a:p>
            <a:pPr algn="l" rtl="0"/>
            <a:r>
              <a:rPr lang="de" sz="1000" b="0" i="0" u="none" baseline="0">
                <a:solidFill>
                  <a:schemeClr val="bg1">
                    <a:lumMod val="50000"/>
                  </a:schemeClr>
                </a:solidFill>
                <a:latin typeface="Arial Narrow" pitchFamily="34" charset="0"/>
              </a:rPr>
              <a:t>Die Unterstützung für die Erstellung dieser Publikation durch die Europäische Kommission impliziert nicht ihre Billigung der Inhalte, welche lediglich die Ansichten ihrer Autoren widerspiegeln. Die Kommission kann für die Verwendung der darin enthaltenen Informationen keine Haftung übernehmen.</a:t>
            </a:r>
            <a:endParaRPr lang="de" sz="1000" dirty="0">
              <a:solidFill>
                <a:schemeClr val="bg1">
                  <a:lumMod val="50000"/>
                </a:schemeClr>
              </a:solidFill>
              <a:latin typeface="Arial Narrow" pitchFamily="34" charset="0"/>
            </a:endParaRPr>
          </a:p>
        </p:txBody>
      </p:sp>
      <p:sp>
        <p:nvSpPr>
          <p:cNvPr id="10" name="Subtitle 3">
            <a:extLst>
              <a:ext uri="{FF2B5EF4-FFF2-40B4-BE49-F238E27FC236}">
                <a16:creationId xmlns:a16="http://schemas.microsoft.com/office/drawing/2014/main" xmlns=""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l" rtl="0">
              <a:defRPr/>
            </a:pPr>
            <a:r>
              <a:rPr lang="de" sz="1400" b="1" i="0" u="none" baseline="0">
                <a:solidFill>
                  <a:schemeClr val="tx1"/>
                </a:solidFill>
              </a:rPr>
              <a:t>Abschnitt 1.1.</a:t>
            </a:r>
            <a:r>
              <a:rPr lang="de" sz="1400" b="0" i="0" u="none" baseline="0">
                <a:solidFill>
                  <a:schemeClr val="tx1"/>
                </a:solidFill>
              </a:rPr>
              <a:t> </a:t>
            </a:r>
            <a:r>
              <a:rPr lang="de" sz="1400" b="0" i="0" u="none" baseline="0"/>
              <a:t>Erziehungsstile und Motivation  </a:t>
            </a:r>
            <a:endParaRPr lang="de" sz="1400" dirty="0"/>
          </a:p>
        </p:txBody>
      </p:sp>
      <p:sp>
        <p:nvSpPr>
          <p:cNvPr id="11" name="Title 1">
            <a:extLst>
              <a:ext uri="{FF2B5EF4-FFF2-40B4-BE49-F238E27FC236}">
                <a16:creationId xmlns:a16="http://schemas.microsoft.com/office/drawing/2014/main" xmlns=""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rtl="0"/>
            <a:r>
              <a:rPr lang="de" sz="1800" b="1" i="0" u="none" baseline="0"/>
              <a:t>Desinteressierte Eltern</a:t>
            </a:r>
          </a:p>
        </p:txBody>
      </p:sp>
      <p:graphicFrame>
        <p:nvGraphicFramePr>
          <p:cNvPr id="5" name="Content Placeholder 4">
            <a:extLst>
              <a:ext uri="{FF2B5EF4-FFF2-40B4-BE49-F238E27FC236}">
                <a16:creationId xmlns:a16="http://schemas.microsoft.com/office/drawing/2014/main" xmlns="" id="{FDE2F09B-5594-450B-80F8-43D49E97F5EC}"/>
              </a:ext>
            </a:extLst>
          </p:cNvPr>
          <p:cNvGraphicFramePr>
            <a:graphicFrameLocks noGrp="1"/>
          </p:cNvGraphicFramePr>
          <p:nvPr>
            <p:ph idx="4294967295"/>
            <p:extLst>
              <p:ext uri="{D42A27DB-BD31-4B8C-83A1-F6EECF244321}">
                <p14:modId xmlns:p14="http://schemas.microsoft.com/office/powerpoint/2010/main" val="2006357927"/>
              </p:ext>
            </p:extLst>
          </p:nvPr>
        </p:nvGraphicFramePr>
        <p:xfrm>
          <a:off x="647670" y="1563638"/>
          <a:ext cx="7788276" cy="214376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xmlns="" val="1266931802"/>
                    </a:ext>
                  </a:extLst>
                </a:gridCol>
                <a:gridCol w="3894138">
                  <a:extLst>
                    <a:ext uri="{9D8B030D-6E8A-4147-A177-3AD203B41FA5}">
                      <a16:colId xmlns:a16="http://schemas.microsoft.com/office/drawing/2014/main" xmlns="" val="764857572"/>
                    </a:ext>
                  </a:extLst>
                </a:gridCol>
              </a:tblGrid>
              <a:tr h="370840">
                <a:tc>
                  <a:txBody>
                    <a:bodyPr/>
                    <a:lstStyle/>
                    <a:p>
                      <a:pPr algn="l" rtl="0"/>
                      <a:r>
                        <a:rPr lang="de" sz="1600" b="1" i="0" u="none" baseline="0" dirty="0">
                          <a:latin typeface="Open Sans"/>
                        </a:rPr>
                        <a:t>Wie erkennt man sie?</a:t>
                      </a:r>
                      <a:endParaRPr lang="de" sz="1600" dirty="0"/>
                    </a:p>
                  </a:txBody>
                  <a:tcPr/>
                </a:tc>
                <a:tc>
                  <a:txBody>
                    <a:bodyPr/>
                    <a:lstStyle/>
                    <a:p>
                      <a:pPr algn="l" rtl="0"/>
                      <a:r>
                        <a:rPr lang="de" sz="1600" b="1" i="0" u="none" baseline="0">
                          <a:latin typeface="Open Sans"/>
                        </a:rPr>
                        <a:t>Was kann man tun?</a:t>
                      </a:r>
                      <a:endParaRPr lang="de" sz="1600" dirty="0"/>
                    </a:p>
                  </a:txBody>
                  <a:tcPr/>
                </a:tc>
                <a:extLst>
                  <a:ext uri="{0D108BD9-81ED-4DB2-BD59-A6C34878D82A}">
                    <a16:rowId xmlns:a16="http://schemas.microsoft.com/office/drawing/2014/main" xmlns="" val="3166509344"/>
                  </a:ext>
                </a:extLst>
              </a:tr>
              <a:tr h="370840">
                <a:tc>
                  <a:txBody>
                    <a:bodyPr/>
                    <a:lstStyle/>
                    <a:p>
                      <a:pPr algn="l" rtl="0"/>
                      <a:r>
                        <a:rPr lang="de" sz="1600" b="0" i="0" u="none" baseline="0">
                          <a:latin typeface="Open Sans"/>
                        </a:rPr>
                        <a:t>Kommen nicht zu den Veranstaltungen und Elternbesprechungen</a:t>
                      </a:r>
                      <a:endParaRPr lang="de" sz="1600" dirty="0"/>
                    </a:p>
                  </a:txBody>
                  <a:tcPr/>
                </a:tc>
                <a:tc>
                  <a:txBody>
                    <a:bodyPr/>
                    <a:lstStyle/>
                    <a:p>
                      <a:pPr algn="l" rtl="0"/>
                      <a:r>
                        <a:rPr lang="de" sz="1600" b="0" i="0" u="none" baseline="0" dirty="0">
                          <a:latin typeface="Open Sans"/>
                        </a:rPr>
                        <a:t>Sprechen Sie mit den Eltern und finden Sie die Gründe heraus, stellen Sie keine Vermutungen an</a:t>
                      </a:r>
                      <a:endParaRPr lang="de" sz="1600" dirty="0">
                        <a:latin typeface="Open Sans"/>
                      </a:endParaRPr>
                    </a:p>
                  </a:txBody>
                  <a:tcPr/>
                </a:tc>
                <a:extLst>
                  <a:ext uri="{0D108BD9-81ED-4DB2-BD59-A6C34878D82A}">
                    <a16:rowId xmlns:a16="http://schemas.microsoft.com/office/drawing/2014/main" xmlns="" val="2987937753"/>
                  </a:ext>
                </a:extLst>
              </a:tr>
              <a:tr h="370840">
                <a:tc>
                  <a:txBody>
                    <a:bodyPr/>
                    <a:lstStyle/>
                    <a:p>
                      <a:pPr algn="l" rtl="0"/>
                      <a:r>
                        <a:rPr lang="de" sz="1600" b="0" i="0" u="none" baseline="0">
                          <a:latin typeface="Open Sans"/>
                        </a:rPr>
                        <a:t>Vergesslich</a:t>
                      </a:r>
                      <a:endParaRPr lang="de" sz="1600" dirty="0"/>
                    </a:p>
                  </a:txBody>
                  <a:tcPr/>
                </a:tc>
                <a:tc>
                  <a:txBody>
                    <a:bodyPr/>
                    <a:lstStyle/>
                    <a:p>
                      <a:pPr algn="l" rtl="0"/>
                      <a:r>
                        <a:rPr lang="de" sz="1600" b="0" i="0" u="none" baseline="0" dirty="0">
                          <a:latin typeface="Open Sans"/>
                        </a:rPr>
                        <a:t>Erklären Sie den Wert des Sports </a:t>
                      </a:r>
                      <a:endParaRPr lang="de" sz="1600" dirty="0"/>
                    </a:p>
                  </a:txBody>
                  <a:tcPr/>
                </a:tc>
                <a:extLst>
                  <a:ext uri="{0D108BD9-81ED-4DB2-BD59-A6C34878D82A}">
                    <a16:rowId xmlns:a16="http://schemas.microsoft.com/office/drawing/2014/main" xmlns="" val="3517940549"/>
                  </a:ext>
                </a:extLst>
              </a:tr>
              <a:tr h="370840">
                <a:tc>
                  <a:txBody>
                    <a:bodyPr/>
                    <a:lstStyle/>
                    <a:p>
                      <a:pPr algn="l" rtl="0"/>
                      <a:r>
                        <a:rPr lang="de" sz="1600" b="0" i="0" u="none" baseline="0">
                          <a:latin typeface="Open Sans"/>
                        </a:rPr>
                        <a:t>Nicht unterstützend </a:t>
                      </a:r>
                      <a:endParaRPr lang="de" sz="1600" dirty="0"/>
                    </a:p>
                  </a:txBody>
                  <a:tcPr/>
                </a:tc>
                <a:tc>
                  <a:txBody>
                    <a:bodyPr/>
                    <a:lstStyle/>
                    <a:p>
                      <a:pPr algn="l" rtl="0"/>
                      <a:r>
                        <a:rPr lang="de" sz="1600" b="0" i="0" u="none" baseline="0" dirty="0">
                          <a:latin typeface="Open Sans"/>
                        </a:rPr>
                        <a:t>Zeigen Sie echtes Interesse und Unterstützung für ihr Kind</a:t>
                      </a:r>
                      <a:endParaRPr lang="de" sz="1600" dirty="0"/>
                    </a:p>
                  </a:txBody>
                  <a:tcPr/>
                </a:tc>
                <a:extLst>
                  <a:ext uri="{0D108BD9-81ED-4DB2-BD59-A6C34878D82A}">
                    <a16:rowId xmlns:a16="http://schemas.microsoft.com/office/drawing/2014/main" xmlns="" val="2363241368"/>
                  </a:ext>
                </a:extLst>
              </a:tr>
            </a:tbl>
          </a:graphicData>
        </a:graphic>
      </p:graphicFrame>
    </p:spTree>
    <p:extLst>
      <p:ext uri="{BB962C8B-B14F-4D97-AF65-F5344CB8AC3E}">
        <p14:creationId xmlns:p14="http://schemas.microsoft.com/office/powerpoint/2010/main" val="239312663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E - Dissemination repor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SAVE - Dissemination report</Template>
  <TotalTime>0</TotalTime>
  <Words>5874</Words>
  <Application>Microsoft Office PowerPoint</Application>
  <PresentationFormat>On-screen Show (16:9)</PresentationFormat>
  <Paragraphs>508</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Arial Narrow</vt:lpstr>
      <vt:lpstr>Calibri</vt:lpstr>
      <vt:lpstr>Courier New</vt:lpstr>
      <vt:lpstr>Open Sans</vt:lpstr>
      <vt:lpstr>Palatino Linotype</vt:lpstr>
      <vt:lpstr>SAVE - Dissemination report</vt:lpstr>
      <vt:lpstr>III. ENTWICKLUNG DER FAMILIE-LEHRER-BEZIEHUNG AUF DER GRUNDLAGE VON VERTRAUEN UND REZIPROZITÄT</vt:lpstr>
      <vt:lpstr>Kontaktinformationen:</vt:lpstr>
      <vt:lpstr>PowerPoint Presentation</vt:lpstr>
      <vt:lpstr>Abschnitt 1 Eltern und Trainer sind die Säulen im Leben eines jungen Sportlers </vt:lpstr>
      <vt:lpstr>PowerPoint Presentation</vt:lpstr>
      <vt:lpstr>PowerPoint Presentation</vt:lpstr>
      <vt:lpstr>PowerPoint Presentation</vt:lpstr>
      <vt:lpstr>PowerPoint Presentation</vt:lpstr>
      <vt:lpstr>PowerPoint Presentation</vt:lpstr>
      <vt:lpstr>PowerPoint Presentation</vt:lpstr>
      <vt:lpstr>Von der Bank schreiende Eltern</vt:lpstr>
      <vt:lpstr>Nebenberufliche Trainer</vt:lpstr>
      <vt:lpstr>Übervorsichtige Eltern</vt:lpstr>
      <vt:lpstr>Denken Sie über folgendes nach</vt:lpstr>
      <vt:lpstr>5 wichtige Fragen für Eltern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Abschnitt 2 Kommunikation – aktives Zuhören und Feedback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Abschnitt 3 Konfliktbeilegung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DISSEMINATION REPORT</dc:title>
  <dc:creator>Emiliano M</dc:creator>
  <cp:lastModifiedBy>RASA</cp:lastModifiedBy>
  <cp:revision>90</cp:revision>
  <dcterms:created xsi:type="dcterms:W3CDTF">2018-09-28T07:52:55Z</dcterms:created>
  <dcterms:modified xsi:type="dcterms:W3CDTF">2020-04-25T09:20:54Z</dcterms:modified>
</cp:coreProperties>
</file>