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handoutMasterIdLst>
    <p:handoutMasterId r:id="rId127"/>
  </p:handoutMasterIdLst>
  <p:sldIdLst>
    <p:sldId id="256" r:id="rId2"/>
    <p:sldId id="261" r:id="rId3"/>
    <p:sldId id="411" r:id="rId4"/>
    <p:sldId id="412" r:id="rId5"/>
    <p:sldId id="277" r:id="rId6"/>
    <p:sldId id="279" r:id="rId7"/>
    <p:sldId id="290" r:id="rId8"/>
    <p:sldId id="287" r:id="rId9"/>
    <p:sldId id="291" r:id="rId10"/>
    <p:sldId id="289" r:id="rId11"/>
    <p:sldId id="299" r:id="rId12"/>
    <p:sldId id="292" r:id="rId13"/>
    <p:sldId id="288" r:id="rId14"/>
    <p:sldId id="294" r:id="rId15"/>
    <p:sldId id="300" r:id="rId16"/>
    <p:sldId id="295" r:id="rId17"/>
    <p:sldId id="296" r:id="rId18"/>
    <p:sldId id="297" r:id="rId19"/>
    <p:sldId id="413" r:id="rId20"/>
    <p:sldId id="414" r:id="rId21"/>
    <p:sldId id="415" r:id="rId22"/>
    <p:sldId id="416" r:id="rId23"/>
    <p:sldId id="311" r:id="rId24"/>
    <p:sldId id="313" r:id="rId25"/>
    <p:sldId id="312" r:id="rId26"/>
    <p:sldId id="314" r:id="rId27"/>
    <p:sldId id="315" r:id="rId28"/>
    <p:sldId id="310" r:id="rId29"/>
    <p:sldId id="304" r:id="rId30"/>
    <p:sldId id="307" r:id="rId31"/>
    <p:sldId id="305" r:id="rId32"/>
    <p:sldId id="306" r:id="rId33"/>
    <p:sldId id="308" r:id="rId34"/>
    <p:sldId id="309" r:id="rId35"/>
    <p:sldId id="420" r:id="rId36"/>
    <p:sldId id="417" r:id="rId37"/>
    <p:sldId id="418" r:id="rId38"/>
    <p:sldId id="393" r:id="rId39"/>
    <p:sldId id="317" r:id="rId40"/>
    <p:sldId id="318" r:id="rId41"/>
    <p:sldId id="409" r:id="rId42"/>
    <p:sldId id="410" r:id="rId43"/>
    <p:sldId id="320" r:id="rId44"/>
    <p:sldId id="321" r:id="rId45"/>
    <p:sldId id="323" r:id="rId46"/>
    <p:sldId id="324" r:id="rId47"/>
    <p:sldId id="325" r:id="rId48"/>
    <p:sldId id="326" r:id="rId49"/>
    <p:sldId id="327"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419" r:id="rId78"/>
    <p:sldId id="422" r:id="rId79"/>
    <p:sldId id="423" r:id="rId80"/>
    <p:sldId id="362" r:id="rId81"/>
    <p:sldId id="363" r:id="rId82"/>
    <p:sldId id="364" r:id="rId83"/>
    <p:sldId id="365" r:id="rId84"/>
    <p:sldId id="366" r:id="rId85"/>
    <p:sldId id="367" r:id="rId86"/>
    <p:sldId id="368" r:id="rId87"/>
    <p:sldId id="369" r:id="rId88"/>
    <p:sldId id="371" r:id="rId89"/>
    <p:sldId id="372" r:id="rId90"/>
    <p:sldId id="373" r:id="rId91"/>
    <p:sldId id="375" r:id="rId92"/>
    <p:sldId id="376" r:id="rId93"/>
    <p:sldId id="377" r:id="rId94"/>
    <p:sldId id="378" r:id="rId95"/>
    <p:sldId id="379" r:id="rId96"/>
    <p:sldId id="380" r:id="rId97"/>
    <p:sldId id="382" r:id="rId98"/>
    <p:sldId id="383" r:id="rId99"/>
    <p:sldId id="384" r:id="rId100"/>
    <p:sldId id="385" r:id="rId101"/>
    <p:sldId id="386" r:id="rId102"/>
    <p:sldId id="387" r:id="rId103"/>
    <p:sldId id="388" r:id="rId104"/>
    <p:sldId id="424" r:id="rId105"/>
    <p:sldId id="425" r:id="rId106"/>
    <p:sldId id="426" r:id="rId107"/>
    <p:sldId id="427"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28" r:id="rId123"/>
    <p:sldId id="275" r:id="rId124"/>
    <p:sldId id="429" r:id="rId125"/>
    <p:sldId id="259" r:id="rId126"/>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3" autoAdjust="0"/>
    <p:restoredTop sz="94622" autoAdjust="0"/>
  </p:normalViewPr>
  <p:slideViewPr>
    <p:cSldViewPr>
      <p:cViewPr varScale="1">
        <p:scale>
          <a:sx n="111" d="100"/>
          <a:sy n="111" d="100"/>
        </p:scale>
        <p:origin x="98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25/04/2020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63838"/>
            <a:ext cx="7772400" cy="864095"/>
          </a:xfrm>
        </p:spPr>
        <p:txBody>
          <a:bodyPr/>
          <a:lstStyle/>
          <a:p>
            <a:pPr rtl="0"/>
            <a:r>
              <a:rPr lang="de" sz="1800" b="1" i="0" u="none" baseline="0"/>
              <a:t>I. ERKENNEN VON GEWALT- UND EXKLUSIONSVERHALTEN UND IHRE PSYCHOLOGISCHEN MERKMALE IM SPORT </a:t>
            </a:r>
            <a:r>
              <a:rPr lang="de" sz="1800"/>
              <a:t/>
            </a:r>
            <a:br>
              <a:rPr lang="de" sz="1800"/>
            </a:br>
            <a:r>
              <a:rPr lang="de" sz="1600" b="1" i="0" u="none" baseline="0"/>
              <a:t>TRAINER</a:t>
            </a:r>
            <a:endParaRPr lang="de" sz="1600"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0" y="918541"/>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pPr algn="l" rtl="0"/>
            <a:r>
              <a:rPr lang="de" sz="1400" b="0" i="0" u="none" baseline="0"/>
              <a:t>Dr. phil. Boris Milavic</a:t>
            </a:r>
          </a:p>
          <a:p>
            <a:pPr algn="l" rtl="0"/>
            <a:r>
              <a:rPr lang="de" sz="1400" b="0" i="0" u="none" baseline="0"/>
              <a:t>Dr. phil. Zoran Grgantov</a:t>
            </a:r>
          </a:p>
          <a:p>
            <a:pPr algn="l" rtl="0"/>
            <a:r>
              <a:rPr lang="de" sz="1400" b="0" i="0" u="none" baseline="0"/>
              <a:t>Dr. phil. Goran Kuvacic</a:t>
            </a:r>
          </a:p>
          <a:p>
            <a:pPr algn="l" rtl="0"/>
            <a:r>
              <a:rPr lang="de" sz="1400" b="0" i="0" u="none" baseline="0"/>
              <a:t>Dr. phil. Doris Matosic</a:t>
            </a:r>
          </a:p>
          <a:p>
            <a:pPr algn="l" rtl="0"/>
            <a:r>
              <a:rPr lang="de" sz="1400" b="0" i="0" u="none" baseline="0"/>
              <a:t>Dr. phil. Kandidat Tea Gutovic</a:t>
            </a:r>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76864" cy="609399"/>
          </a:xfrm>
        </p:spPr>
        <p:txBody>
          <a:bodyPr>
            <a:normAutofit/>
          </a:bodyPr>
          <a:lstStyle/>
          <a:p>
            <a:pPr algn="l" rtl="0"/>
            <a:r>
              <a:rPr lang="de" sz="1500" b="1" i="0" u="none" baseline="0">
                <a:solidFill>
                  <a:schemeClr val="tx1"/>
                </a:solidFill>
              </a:rPr>
              <a:t>Abschnitt 1.1.</a:t>
            </a:r>
            <a:r>
              <a:rPr lang="de" sz="1500" b="0" i="0" u="none" baseline="0">
                <a:solidFill>
                  <a:schemeClr val="tx1"/>
                </a:solidFill>
              </a:rPr>
              <a:t> </a:t>
            </a:r>
            <a:r>
              <a:rPr lang="de" sz="1500" b="0" i="0" u="none" baseline="0"/>
              <a:t>Definition </a:t>
            </a:r>
            <a:r>
              <a:rPr lang="de" sz="1500" b="0" i="0" u="none" baseline="0">
                <a:latin typeface="Open Sans"/>
              </a:rPr>
              <a:t>von gefährlichen Situationen und Umfeldern, die zu sozial unangemessenem Verhalten führen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9814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771550"/>
            <a:ext cx="4300469" cy="34230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r>
              <a:rPr lang="de" sz="1600" b="1" i="0" u="none" baseline="0" dirty="0"/>
              <a:t>Was sind moderierende Variablen?</a:t>
            </a:r>
            <a:endParaRPr lang="de" sz="1500" dirty="0"/>
          </a:p>
          <a:p>
            <a:pPr marL="342900" indent="-342900" algn="l" rtl="0">
              <a:buFont typeface="Arial" panose="020B0604020202020204" pitchFamily="34" charset="0"/>
              <a:buChar char="•"/>
            </a:pPr>
            <a:r>
              <a:rPr lang="de" sz="1250" b="0" i="0" u="none" baseline="0" dirty="0"/>
              <a:t>ein Moderator wird als “</a:t>
            </a:r>
            <a:r>
              <a:rPr lang="de" sz="1250" b="0" i="1" u="none" baseline="0" dirty="0"/>
              <a:t>qualitative (z. B. Geschlecht, Rasse, Klasse) oder quantitative (z. B. Belohnungsniveau) Variable bezeichnet, welcher die Richtung und/oder Stärke der Beziehung zwischen einer unabhängigen oder Prädiktorvariable und einer unabhängigen und Kriteriumsvariable</a:t>
            </a:r>
            <a:r>
              <a:rPr lang="de" sz="1250" b="0" i="0" u="none" baseline="0" dirty="0"/>
              <a:t>” beeinflusst (Rivara, Le Menestrel, 2016, p.70)</a:t>
            </a:r>
            <a:endParaRPr lang="de" sz="1250" b="1" i="1" dirty="0"/>
          </a:p>
          <a:p>
            <a:pPr marL="342900" indent="-342900" algn="l" rtl="0">
              <a:buFont typeface="Arial" panose="020B0604020202020204" pitchFamily="34" charset="0"/>
              <a:buChar char="•"/>
            </a:pPr>
            <a:r>
              <a:rPr lang="de" sz="1250" b="0" i="0" u="none" baseline="0" dirty="0"/>
              <a:t>dies sind im Besonderen äußere Faktoren, die das Potential für die Entwicklung eines Gewalt-/Exklusionsverhaltens vergrößern oder mindern können</a:t>
            </a:r>
          </a:p>
          <a:p>
            <a:pPr marL="342900" indent="-342900" algn="l" rtl="0">
              <a:buFont typeface="Arial" panose="020B0604020202020204" pitchFamily="34" charset="0"/>
              <a:buChar char="•"/>
            </a:pPr>
            <a:r>
              <a:rPr lang="de" sz="1250" b="0" i="0" u="none" baseline="0" dirty="0"/>
              <a:t>z. B. Geschlecht als Moderator: </a:t>
            </a:r>
          </a:p>
          <a:p>
            <a:pPr rtl="0"/>
            <a:r>
              <a:rPr lang="de" sz="1250" b="0" i="0" u="none" baseline="0" dirty="0"/>
              <a:t>„heranwachsende Mädchen entwickeln depressive     Symptome nach interpersonellen Stressfaktoren; wobei das bei heranwachsenden Jungen nicht der Fall ist”</a:t>
            </a:r>
            <a:endParaRPr lang="de" sz="1250" dirty="0"/>
          </a:p>
        </p:txBody>
      </p:sp>
      <p:pic>
        <p:nvPicPr>
          <p:cNvPr id="3074" name="Picture 2" descr="C:\TEA\P R O J E K T I\SAVE projekt_KIFST\kurikulumi\predavanja\bm\slike\iStock_93301035_MEDIUM-579beb823df78c32768dc9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872" y="1325702"/>
            <a:ext cx="3657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45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1507064459"/>
              </p:ext>
            </p:extLst>
          </p:nvPr>
        </p:nvGraphicFramePr>
        <p:xfrm>
          <a:off x="571472" y="928676"/>
          <a:ext cx="7643866" cy="3094741"/>
        </p:xfrm>
        <a:graphic>
          <a:graphicData uri="http://schemas.openxmlformats.org/drawingml/2006/table">
            <a:tbl>
              <a:tblPr firstRow="1" bandRow="1">
                <a:tableStyleId>{5940675A-B579-460E-94D1-54222C63F5DA}</a:tableStyleId>
              </a:tblPr>
              <a:tblGrid>
                <a:gridCol w="3515346">
                  <a:extLst>
                    <a:ext uri="{9D8B030D-6E8A-4147-A177-3AD203B41FA5}">
                      <a16:colId xmlns:a16="http://schemas.microsoft.com/office/drawing/2014/main" xmlns="" val="20000"/>
                    </a:ext>
                  </a:extLst>
                </a:gridCol>
                <a:gridCol w="1997357">
                  <a:extLst>
                    <a:ext uri="{9D8B030D-6E8A-4147-A177-3AD203B41FA5}">
                      <a16:colId xmlns:a16="http://schemas.microsoft.com/office/drawing/2014/main" xmlns="" val="20001"/>
                    </a:ext>
                  </a:extLst>
                </a:gridCol>
                <a:gridCol w="2131163">
                  <a:extLst>
                    <a:ext uri="{9D8B030D-6E8A-4147-A177-3AD203B41FA5}">
                      <a16:colId xmlns:a16="http://schemas.microsoft.com/office/drawing/2014/main" xmlns="" val="20002"/>
                    </a:ext>
                  </a:extLst>
                </a:gridCol>
              </a:tblGrid>
              <a:tr h="488701">
                <a:tc>
                  <a:txBody>
                    <a:bodyPr/>
                    <a:lstStyle/>
                    <a:p>
                      <a:pPr algn="ctr" rtl="0"/>
                      <a:r>
                        <a:rPr lang="de" sz="1500" b="1" i="0" u="none" baseline="0" dirty="0"/>
                        <a:t>Strategie</a:t>
                      </a:r>
                      <a:endParaRPr lang="de" sz="1500" b="1" dirty="0"/>
                    </a:p>
                  </a:txBody>
                  <a:tcPr/>
                </a:tc>
                <a:tc>
                  <a:txBody>
                    <a:bodyPr/>
                    <a:lstStyle/>
                    <a:p>
                      <a:pPr algn="ctr" rtl="0"/>
                      <a:r>
                        <a:rPr lang="de" sz="1500" b="1" i="0" u="none" baseline="0"/>
                        <a:t>Theoretiker</a:t>
                      </a:r>
                      <a:endParaRPr lang="de" sz="1500" b="1" dirty="0"/>
                    </a:p>
                  </a:txBody>
                  <a:tcPr/>
                </a:tc>
                <a:tc>
                  <a:txBody>
                    <a:bodyPr/>
                    <a:lstStyle/>
                    <a:p>
                      <a:pPr algn="ctr" rtl="0"/>
                      <a:r>
                        <a:rPr lang="de" sz="1500" b="1" i="0" u="none" baseline="0"/>
                        <a:t>Trainingsbeispiel </a:t>
                      </a:r>
                      <a:endParaRPr lang="de" sz="1500" b="1" dirty="0"/>
                    </a:p>
                  </a:txBody>
                  <a:tcPr/>
                </a:tc>
                <a:extLst>
                  <a:ext uri="{0D108BD9-81ED-4DB2-BD59-A6C34878D82A}">
                    <a16:rowId xmlns:a16="http://schemas.microsoft.com/office/drawing/2014/main" xmlns="" val="10000"/>
                  </a:ext>
                </a:extLst>
              </a:tr>
              <a:tr h="2583133">
                <a:tc>
                  <a:txBody>
                    <a:bodyPr/>
                    <a:lstStyle/>
                    <a:p>
                      <a:pPr algn="l" rtl="0"/>
                      <a:r>
                        <a:rPr lang="de" sz="1500" b="0" i="0" u="none" baseline="0" dirty="0"/>
                        <a:t>Setzen Sie wirksame Körpersprache ein:   Wirksame nonverbale Kommunikation unterbindet schlechtes Benehmen und reduziert verbale Konfrontationen  Gesten oder Zeichen, Pausen, Körperhaltung – eindeutige Stellung, körperliche Nähe, Augenkontakt, Gesichtsausdruck </a:t>
                      </a:r>
                    </a:p>
                    <a:p>
                      <a:pPr algn="l" rtl="0"/>
                      <a:r>
                        <a:rPr lang="de" sz="1500" b="0" i="0" u="none" baseline="0" dirty="0"/>
                        <a:t> </a:t>
                      </a:r>
                    </a:p>
                    <a:p>
                      <a:pPr algn="l" rtl="0"/>
                      <a:r>
                        <a:rPr lang="de" sz="1500" b="0" i="0" u="none" baseline="0" dirty="0"/>
                        <a:t> </a:t>
                      </a:r>
                    </a:p>
                    <a:p>
                      <a:pPr algn="l" rtl="0"/>
                      <a:r>
                        <a:rPr lang="de" sz="1500" b="0" i="0" u="none" baseline="0" dirty="0"/>
                        <a:t> </a:t>
                      </a:r>
                      <a:endParaRPr lang="de" sz="1500" dirty="0"/>
                    </a:p>
                  </a:txBody>
                  <a:tcPr/>
                </a:tc>
                <a:tc>
                  <a:txBody>
                    <a:bodyPr/>
                    <a:lstStyle/>
                    <a:p>
                      <a:pPr algn="l" rtl="0"/>
                      <a:r>
                        <a:rPr lang="de" sz="1500" b="0" i="0" u="none" baseline="0" dirty="0"/>
                        <a:t>Jones (2000) </a:t>
                      </a:r>
                      <a:endParaRPr lang="d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dirty="0"/>
                        <a:t>Der Trainer schaut auf den Sportler und runzelt die Stirn, wenn er/sie sich unangemessen benimmt.  </a:t>
                      </a:r>
                    </a:p>
                    <a:p>
                      <a:endParaRPr lang="de" sz="1500" dirty="0"/>
                    </a:p>
                  </a:txBody>
                  <a:tcPr/>
                </a:tc>
                <a:extLst>
                  <a:ext uri="{0D108BD9-81ED-4DB2-BD59-A6C34878D82A}">
                    <a16:rowId xmlns:a16="http://schemas.microsoft.com/office/drawing/2014/main" xmlns="" val="10001"/>
                  </a:ext>
                </a:extLst>
              </a:tr>
            </a:tbl>
          </a:graphicData>
        </a:graphic>
      </p:graphicFrame>
      <p:sp>
        <p:nvSpPr>
          <p:cNvPr id="5" name="Pravokutnik 4"/>
          <p:cNvSpPr/>
          <p:nvPr/>
        </p:nvSpPr>
        <p:spPr>
          <a:xfrm>
            <a:off x="755576" y="195486"/>
            <a:ext cx="7358114"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Tree>
    <p:extLst>
      <p:ext uri="{BB962C8B-B14F-4D97-AF65-F5344CB8AC3E}">
        <p14:creationId xmlns:p14="http://schemas.microsoft.com/office/powerpoint/2010/main" val="37769701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3640276151"/>
              </p:ext>
            </p:extLst>
          </p:nvPr>
        </p:nvGraphicFramePr>
        <p:xfrm>
          <a:off x="928662" y="785800"/>
          <a:ext cx="7100292" cy="3357586"/>
        </p:xfrm>
        <a:graphic>
          <a:graphicData uri="http://schemas.openxmlformats.org/drawingml/2006/table">
            <a:tbl>
              <a:tblPr firstRow="1" bandRow="1">
                <a:tableStyleId>{5940675A-B579-460E-94D1-54222C63F5DA}</a:tableStyleId>
              </a:tblPr>
              <a:tblGrid>
                <a:gridCol w="2556107">
                  <a:extLst>
                    <a:ext uri="{9D8B030D-6E8A-4147-A177-3AD203B41FA5}">
                      <a16:colId xmlns:a16="http://schemas.microsoft.com/office/drawing/2014/main" xmlns="" val="20000"/>
                    </a:ext>
                  </a:extLst>
                </a:gridCol>
                <a:gridCol w="1278051">
                  <a:extLst>
                    <a:ext uri="{9D8B030D-6E8A-4147-A177-3AD203B41FA5}">
                      <a16:colId xmlns:a16="http://schemas.microsoft.com/office/drawing/2014/main" xmlns="" val="20001"/>
                    </a:ext>
                  </a:extLst>
                </a:gridCol>
                <a:gridCol w="3266134">
                  <a:extLst>
                    <a:ext uri="{9D8B030D-6E8A-4147-A177-3AD203B41FA5}">
                      <a16:colId xmlns:a16="http://schemas.microsoft.com/office/drawing/2014/main" xmlns="" val="20002"/>
                    </a:ext>
                  </a:extLst>
                </a:gridCol>
              </a:tblGrid>
              <a:tr h="579017">
                <a:tc>
                  <a:txBody>
                    <a:bodyPr/>
                    <a:lstStyle/>
                    <a:p>
                      <a:pPr algn="ctr" rtl="0"/>
                      <a:r>
                        <a:rPr lang="de" sz="1500" b="1" i="0" u="none" baseline="0" dirty="0"/>
                        <a:t>Strategie</a:t>
                      </a:r>
                      <a:endParaRPr lang="de" sz="1500" b="1" dirty="0"/>
                    </a:p>
                  </a:txBody>
                  <a:tcPr/>
                </a:tc>
                <a:tc>
                  <a:txBody>
                    <a:bodyPr/>
                    <a:lstStyle/>
                    <a:p>
                      <a:pPr algn="ctr" rtl="0"/>
                      <a:r>
                        <a:rPr lang="de" sz="1500" b="1" i="0" u="none" baseline="0"/>
                        <a:t>Theoretiker</a:t>
                      </a:r>
                      <a:endParaRPr lang="de" sz="1500" b="1" dirty="0"/>
                    </a:p>
                  </a:txBody>
                  <a:tcPr/>
                </a:tc>
                <a:tc>
                  <a:txBody>
                    <a:bodyPr/>
                    <a:lstStyle/>
                    <a:p>
                      <a:pPr algn="ctr" rtl="0"/>
                      <a:r>
                        <a:rPr lang="de" sz="1500" b="1" i="0" u="none" baseline="0"/>
                        <a:t>Trainingsbeispiel </a:t>
                      </a:r>
                      <a:endParaRPr lang="de" sz="1500" b="1" dirty="0"/>
                    </a:p>
                  </a:txBody>
                  <a:tcPr/>
                </a:tc>
                <a:extLst>
                  <a:ext uri="{0D108BD9-81ED-4DB2-BD59-A6C34878D82A}">
                    <a16:rowId xmlns:a16="http://schemas.microsoft.com/office/drawing/2014/main" xmlns="" val="10000"/>
                  </a:ext>
                </a:extLst>
              </a:tr>
              <a:tr h="1514685">
                <a:tc>
                  <a:txBody>
                    <a:bodyPr/>
                    <a:lstStyle/>
                    <a:p>
                      <a:pPr algn="l" rtl="0"/>
                      <a:r>
                        <a:rPr lang="de" sz="1500" b="0" i="0" u="none" baseline="0" dirty="0"/>
                        <a:t>Benutzen Sie eindeutige Aussagen, um das Sportlerverhalten zu kontrollieren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dirty="0"/>
                        <a:t>Rogers (1995) </a:t>
                      </a:r>
                    </a:p>
                    <a:p>
                      <a:endParaRPr lang="de" sz="1500" dirty="0"/>
                    </a:p>
                  </a:txBody>
                  <a:tcPr/>
                </a:tc>
                <a:tc>
                  <a:txBody>
                    <a:bodyPr/>
                    <a:lstStyle/>
                    <a:p>
                      <a:pPr algn="l" rtl="0"/>
                      <a:r>
                        <a:rPr lang="de" sz="1500" b="0" i="0" u="none" baseline="0" dirty="0"/>
                        <a:t>„Julius, ich bin enttäuscht von Dir, weil Du diese Ausdrücke verwendest. Wenn Du so weitermachst, wirst Du aus dem Spiel ausgeschlossen.” </a:t>
                      </a:r>
                      <a:endParaRPr lang="de" sz="1500" dirty="0"/>
                    </a:p>
                    <a:p>
                      <a:endParaRPr lang="de" sz="1500" dirty="0"/>
                    </a:p>
                  </a:txBody>
                  <a:tcPr/>
                </a:tc>
                <a:extLst>
                  <a:ext uri="{0D108BD9-81ED-4DB2-BD59-A6C34878D82A}">
                    <a16:rowId xmlns:a16="http://schemas.microsoft.com/office/drawing/2014/main" xmlns="" val="10001"/>
                  </a:ext>
                </a:extLst>
              </a:tr>
              <a:tr h="1263884">
                <a:tc>
                  <a:txBody>
                    <a:bodyPr/>
                    <a:lstStyle/>
                    <a:p>
                      <a:pPr algn="l" rtl="0"/>
                      <a:r>
                        <a:rPr lang="de" sz="1500" b="0" i="0" u="none" baseline="0"/>
                        <a:t>Verwenden Sie positive verbale Kommunikation für angemessene Verhalten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a:t>Jones (2000) </a:t>
                      </a:r>
                      <a:endParaRPr lang="d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dirty="0"/>
                        <a:t>Jones (2000) “Danke für das Einsammeln der Geräte, Lukas, ich schätze Deine Hilfe sehr.” </a:t>
                      </a:r>
                      <a:endParaRPr lang="de" sz="1500" dirty="0"/>
                    </a:p>
                    <a:p>
                      <a:endParaRPr lang="de" sz="1500" dirty="0"/>
                    </a:p>
                  </a:txBody>
                  <a:tcPr/>
                </a:tc>
                <a:extLst>
                  <a:ext uri="{0D108BD9-81ED-4DB2-BD59-A6C34878D82A}">
                    <a16:rowId xmlns:a16="http://schemas.microsoft.com/office/drawing/2014/main" xmlns="" val="10002"/>
                  </a:ext>
                </a:extLst>
              </a:tr>
            </a:tbl>
          </a:graphicData>
        </a:graphic>
      </p:graphicFrame>
      <p:sp>
        <p:nvSpPr>
          <p:cNvPr id="5" name="Pravokutnik 4"/>
          <p:cNvSpPr/>
          <p:nvPr/>
        </p:nvSpPr>
        <p:spPr>
          <a:xfrm>
            <a:off x="755576" y="195486"/>
            <a:ext cx="7429552"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Tree>
    <p:extLst>
      <p:ext uri="{BB962C8B-B14F-4D97-AF65-F5344CB8AC3E}">
        <p14:creationId xmlns:p14="http://schemas.microsoft.com/office/powerpoint/2010/main" val="4973884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endParaRPr lang="de" dirty="0"/>
          </a:p>
        </p:txBody>
      </p:sp>
      <p:graphicFrame>
        <p:nvGraphicFramePr>
          <p:cNvPr id="9" name="Tablica 8"/>
          <p:cNvGraphicFramePr>
            <a:graphicFrameLocks noGrp="1"/>
          </p:cNvGraphicFramePr>
          <p:nvPr>
            <p:extLst>
              <p:ext uri="{D42A27DB-BD31-4B8C-83A1-F6EECF244321}">
                <p14:modId xmlns:p14="http://schemas.microsoft.com/office/powerpoint/2010/main" val="1132671659"/>
              </p:ext>
            </p:extLst>
          </p:nvPr>
        </p:nvGraphicFramePr>
        <p:xfrm>
          <a:off x="928662" y="857238"/>
          <a:ext cx="7315745" cy="3286149"/>
        </p:xfrm>
        <a:graphic>
          <a:graphicData uri="http://schemas.openxmlformats.org/drawingml/2006/table">
            <a:tbl>
              <a:tblPr firstRow="1" bandRow="1">
                <a:tableStyleId>{5940675A-B579-460E-94D1-54222C63F5DA}</a:tableStyleId>
              </a:tblPr>
              <a:tblGrid>
                <a:gridCol w="2633669">
                  <a:extLst>
                    <a:ext uri="{9D8B030D-6E8A-4147-A177-3AD203B41FA5}">
                      <a16:colId xmlns:a16="http://schemas.microsoft.com/office/drawing/2014/main" xmlns="" val="20000"/>
                    </a:ext>
                  </a:extLst>
                </a:gridCol>
                <a:gridCol w="1463149">
                  <a:extLst>
                    <a:ext uri="{9D8B030D-6E8A-4147-A177-3AD203B41FA5}">
                      <a16:colId xmlns:a16="http://schemas.microsoft.com/office/drawing/2014/main" xmlns="" val="20001"/>
                    </a:ext>
                  </a:extLst>
                </a:gridCol>
                <a:gridCol w="3218927">
                  <a:extLst>
                    <a:ext uri="{9D8B030D-6E8A-4147-A177-3AD203B41FA5}">
                      <a16:colId xmlns:a16="http://schemas.microsoft.com/office/drawing/2014/main" xmlns="" val="20002"/>
                    </a:ext>
                  </a:extLst>
                </a:gridCol>
              </a:tblGrid>
              <a:tr h="612445">
                <a:tc>
                  <a:txBody>
                    <a:bodyPr/>
                    <a:lstStyle/>
                    <a:p>
                      <a:pPr algn="ctr" rtl="0"/>
                      <a:r>
                        <a:rPr lang="de" sz="1500" b="1" i="0" u="none" baseline="0" dirty="0"/>
                        <a:t>Strategie</a:t>
                      </a:r>
                      <a:endParaRPr lang="de" sz="1500" b="1" dirty="0"/>
                    </a:p>
                  </a:txBody>
                  <a:tcPr/>
                </a:tc>
                <a:tc>
                  <a:txBody>
                    <a:bodyPr/>
                    <a:lstStyle/>
                    <a:p>
                      <a:pPr algn="ctr" rtl="0"/>
                      <a:r>
                        <a:rPr lang="de" sz="1500" b="1" i="0" u="none" baseline="0"/>
                        <a:t>Theoretiker</a:t>
                      </a:r>
                      <a:endParaRPr lang="de" sz="1500" b="1" dirty="0"/>
                    </a:p>
                  </a:txBody>
                  <a:tcPr/>
                </a:tc>
                <a:tc>
                  <a:txBody>
                    <a:bodyPr/>
                    <a:lstStyle/>
                    <a:p>
                      <a:pPr algn="ctr" rtl="0"/>
                      <a:r>
                        <a:rPr lang="de" sz="1500" b="1" i="0" u="none" baseline="0"/>
                        <a:t>Trainingsbeispiel </a:t>
                      </a:r>
                      <a:endParaRPr lang="de" sz="1500" b="1" dirty="0"/>
                    </a:p>
                  </a:txBody>
                  <a:tcPr/>
                </a:tc>
                <a:extLst>
                  <a:ext uri="{0D108BD9-81ED-4DB2-BD59-A6C34878D82A}">
                    <a16:rowId xmlns:a16="http://schemas.microsoft.com/office/drawing/2014/main" xmlns="" val="10000"/>
                  </a:ext>
                </a:extLst>
              </a:tr>
              <a:tr h="1336852">
                <a:tc>
                  <a:txBody>
                    <a:bodyPr/>
                    <a:lstStyle/>
                    <a:p>
                      <a:pPr algn="l" rtl="0"/>
                      <a:r>
                        <a:rPr lang="de" sz="1500" b="0" i="0" u="none" baseline="0" dirty="0"/>
                        <a:t>Negatives Reinforcement: das Benehmen wird durch das Meiden eines negativen Ausgangs gestärkt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dirty="0"/>
                        <a:t>Skinner (2002) </a:t>
                      </a:r>
                    </a:p>
                    <a:p>
                      <a:endParaRPr lang="de" sz="1500" dirty="0"/>
                    </a:p>
                  </a:txBody>
                  <a:tcPr/>
                </a:tc>
                <a:tc>
                  <a:txBody>
                    <a:bodyPr/>
                    <a:lstStyle/>
                    <a:p>
                      <a:pPr algn="l" rtl="0"/>
                      <a:r>
                        <a:rPr lang="de" sz="1500" b="0" i="0" u="none" baseline="0" dirty="0"/>
                        <a:t>Durch das geduldige Warten in der Reihe, kann der Sportler sicher sein, seinen Einsatz nicht zu verlieren. </a:t>
                      </a:r>
                    </a:p>
                    <a:p>
                      <a:pPr algn="l" rtl="0"/>
                      <a:r>
                        <a:rPr lang="de" sz="1500" b="0" i="0" u="none" baseline="0" dirty="0"/>
                        <a:t> </a:t>
                      </a:r>
                      <a:endParaRPr lang="de" sz="1500" dirty="0"/>
                    </a:p>
                    <a:p>
                      <a:endParaRPr lang="de" sz="1500" dirty="0"/>
                    </a:p>
                  </a:txBody>
                  <a:tcPr/>
                </a:tc>
                <a:extLst>
                  <a:ext uri="{0D108BD9-81ED-4DB2-BD59-A6C34878D82A}">
                    <a16:rowId xmlns:a16="http://schemas.microsoft.com/office/drawing/2014/main" xmlns="" val="10001"/>
                  </a:ext>
                </a:extLst>
              </a:tr>
              <a:tr h="1336852">
                <a:tc>
                  <a:txBody>
                    <a:bodyPr/>
                    <a:lstStyle/>
                    <a:p>
                      <a:pPr algn="l" rtl="0"/>
                      <a:r>
                        <a:rPr lang="de" sz="1500" b="0" i="0" u="none" baseline="0"/>
                        <a:t>Wahlmöglichkeiten bieten</a:t>
                      </a:r>
                      <a:endParaRPr lang="d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a:t>Rogers (1995) </a:t>
                      </a:r>
                    </a:p>
                    <a:p>
                      <a:endParaRPr lang="de" sz="1500" dirty="0"/>
                    </a:p>
                  </a:txBody>
                  <a:tcPr/>
                </a:tc>
                <a:tc>
                  <a:txBody>
                    <a:bodyPr/>
                    <a:lstStyle/>
                    <a:p>
                      <a:pPr algn="l" rtl="0"/>
                      <a:r>
                        <a:rPr lang="de" sz="1500" b="0" i="0" u="none" baseline="0" dirty="0"/>
                        <a:t>„Peter, wenn Du nicht die Regeln beachten möchtest, dann kannst Du gerne gehen. Du kannst es Dir aussuchen.” </a:t>
                      </a:r>
                      <a:endParaRPr lang="de" sz="1500" dirty="0"/>
                    </a:p>
                    <a:p>
                      <a:endParaRPr lang="de" sz="1500" dirty="0"/>
                    </a:p>
                  </a:txBody>
                  <a:tcPr/>
                </a:tc>
                <a:extLst>
                  <a:ext uri="{0D108BD9-81ED-4DB2-BD59-A6C34878D82A}">
                    <a16:rowId xmlns:a16="http://schemas.microsoft.com/office/drawing/2014/main" xmlns="" val="10002"/>
                  </a:ext>
                </a:extLst>
              </a:tr>
            </a:tbl>
          </a:graphicData>
        </a:graphic>
      </p:graphicFrame>
      <p:sp>
        <p:nvSpPr>
          <p:cNvPr id="10" name="Pravokutnik 9"/>
          <p:cNvSpPr/>
          <p:nvPr/>
        </p:nvSpPr>
        <p:spPr>
          <a:xfrm>
            <a:off x="827584" y="195486"/>
            <a:ext cx="7500990"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Tree>
    <p:extLst>
      <p:ext uri="{BB962C8B-B14F-4D97-AF65-F5344CB8AC3E}">
        <p14:creationId xmlns:p14="http://schemas.microsoft.com/office/powerpoint/2010/main" val="10251633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endParaRPr lang="de" dirty="0"/>
          </a:p>
        </p:txBody>
      </p:sp>
      <p:graphicFrame>
        <p:nvGraphicFramePr>
          <p:cNvPr id="9" name="Tablica 8"/>
          <p:cNvGraphicFramePr>
            <a:graphicFrameLocks noGrp="1"/>
          </p:cNvGraphicFramePr>
          <p:nvPr>
            <p:extLst>
              <p:ext uri="{D42A27DB-BD31-4B8C-83A1-F6EECF244321}">
                <p14:modId xmlns:p14="http://schemas.microsoft.com/office/powerpoint/2010/main" val="3772210149"/>
              </p:ext>
            </p:extLst>
          </p:nvPr>
        </p:nvGraphicFramePr>
        <p:xfrm>
          <a:off x="642910" y="857238"/>
          <a:ext cx="8143932" cy="3306202"/>
        </p:xfrm>
        <a:graphic>
          <a:graphicData uri="http://schemas.openxmlformats.org/drawingml/2006/table">
            <a:tbl>
              <a:tblPr firstRow="1" bandRow="1">
                <a:tableStyleId>{5940675A-B579-460E-94D1-54222C63F5DA}</a:tableStyleId>
              </a:tblPr>
              <a:tblGrid>
                <a:gridCol w="3676720">
                  <a:extLst>
                    <a:ext uri="{9D8B030D-6E8A-4147-A177-3AD203B41FA5}">
                      <a16:colId xmlns:a16="http://schemas.microsoft.com/office/drawing/2014/main" xmlns="" val="20000"/>
                    </a:ext>
                  </a:extLst>
                </a:gridCol>
                <a:gridCol w="1572993">
                  <a:extLst>
                    <a:ext uri="{9D8B030D-6E8A-4147-A177-3AD203B41FA5}">
                      <a16:colId xmlns:a16="http://schemas.microsoft.com/office/drawing/2014/main" xmlns="" val="20001"/>
                    </a:ext>
                  </a:extLst>
                </a:gridCol>
                <a:gridCol w="2894219">
                  <a:extLst>
                    <a:ext uri="{9D8B030D-6E8A-4147-A177-3AD203B41FA5}">
                      <a16:colId xmlns:a16="http://schemas.microsoft.com/office/drawing/2014/main" xmlns="" val="20002"/>
                    </a:ext>
                  </a:extLst>
                </a:gridCol>
              </a:tblGrid>
              <a:tr h="317575">
                <a:tc>
                  <a:txBody>
                    <a:bodyPr/>
                    <a:lstStyle/>
                    <a:p>
                      <a:pPr algn="ctr" rtl="0"/>
                      <a:r>
                        <a:rPr lang="de" sz="1400" b="1" i="0" u="none" baseline="0" dirty="0"/>
                        <a:t>Strategie</a:t>
                      </a:r>
                      <a:endParaRPr lang="de" sz="1400" b="1" dirty="0"/>
                    </a:p>
                  </a:txBody>
                  <a:tcPr/>
                </a:tc>
                <a:tc>
                  <a:txBody>
                    <a:bodyPr/>
                    <a:lstStyle/>
                    <a:p>
                      <a:pPr algn="ctr" rtl="0"/>
                      <a:r>
                        <a:rPr lang="de" sz="1400" b="1" i="0" u="none" baseline="0"/>
                        <a:t>Theoretiker</a:t>
                      </a:r>
                      <a:endParaRPr lang="de" sz="1400" b="1" dirty="0"/>
                    </a:p>
                  </a:txBody>
                  <a:tcPr/>
                </a:tc>
                <a:tc>
                  <a:txBody>
                    <a:bodyPr/>
                    <a:lstStyle/>
                    <a:p>
                      <a:pPr algn="ctr" rtl="0"/>
                      <a:r>
                        <a:rPr lang="de" sz="1400" b="1" i="0" u="none" baseline="0"/>
                        <a:t>Trainingsbeispiel </a:t>
                      </a:r>
                      <a:endParaRPr lang="de" sz="1400" b="1" dirty="0"/>
                    </a:p>
                  </a:txBody>
                  <a:tcPr/>
                </a:tc>
                <a:extLst>
                  <a:ext uri="{0D108BD9-81ED-4DB2-BD59-A6C34878D82A}">
                    <a16:rowId xmlns:a16="http://schemas.microsoft.com/office/drawing/2014/main" xmlns="" val="10000"/>
                  </a:ext>
                </a:extLst>
              </a:tr>
              <a:tr h="1236355">
                <a:tc>
                  <a:txBody>
                    <a:bodyPr/>
                    <a:lstStyle/>
                    <a:p>
                      <a:pPr algn="l" rtl="0"/>
                      <a:r>
                        <a:rPr lang="de" sz="1400" b="0" i="0" u="none" baseline="0" dirty="0"/>
                        <a:t>Nutzen Sie Belohnung für gutes Benehmen: konkrete, reale Dinge für wünschenswertes Benehmen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400" b="0" i="0" u="none" baseline="0" dirty="0"/>
                        <a:t>Skinner (2002) </a:t>
                      </a:r>
                    </a:p>
                    <a:p>
                      <a:endParaRPr lang="de" sz="1400" dirty="0"/>
                    </a:p>
                  </a:txBody>
                  <a:tcPr/>
                </a:tc>
                <a:tc>
                  <a:txBody>
                    <a:bodyPr/>
                    <a:lstStyle/>
                    <a:p>
                      <a:pPr algn="l" rtl="0"/>
                      <a:r>
                        <a:rPr lang="de" sz="1400" b="0" i="0" u="none" baseline="0"/>
                        <a:t>Trainer können junge Sportler mit einer Urkunde für gute Umgangsformen oder für durchweg gutes Benehmen belohnen</a:t>
                      </a:r>
                      <a:endParaRPr lang="de" sz="1400" dirty="0"/>
                    </a:p>
                    <a:p>
                      <a:endParaRPr lang="de" sz="1400" dirty="0"/>
                    </a:p>
                  </a:txBody>
                  <a:tcPr/>
                </a:tc>
                <a:extLst>
                  <a:ext uri="{0D108BD9-81ED-4DB2-BD59-A6C34878D82A}">
                    <a16:rowId xmlns:a16="http://schemas.microsoft.com/office/drawing/2014/main" xmlns="" val="10001"/>
                  </a:ext>
                </a:extLst>
              </a:tr>
              <a:tr h="1617027">
                <a:tc>
                  <a:txBody>
                    <a:bodyPr/>
                    <a:lstStyle/>
                    <a:p>
                      <a:pPr algn="l" rtl="0"/>
                      <a:r>
                        <a:rPr lang="de" sz="1400" b="0" i="0" u="none" baseline="0"/>
                        <a:t>Ein freundliches und respektvolles Umfeld erfüllt erzieherische Bedürfnisse. Wenn das Erzieherische deutlich wird, zeigen Sportler fürsorgliches Verhalten gegenüber anderen. </a:t>
                      </a:r>
                    </a:p>
                  </a:txBody>
                  <a:tcPr/>
                </a:tc>
                <a:tc>
                  <a:txBody>
                    <a:bodyPr/>
                    <a:lstStyle/>
                    <a:p>
                      <a:pPr algn="l" rtl="0"/>
                      <a:r>
                        <a:rPr lang="de" sz="1400" b="0" i="0" u="none" baseline="0" dirty="0"/>
                        <a:t>Maslow (1970)</a:t>
                      </a:r>
                      <a:endParaRPr lang="de" sz="1400" dirty="0"/>
                    </a:p>
                  </a:txBody>
                  <a:tcPr/>
                </a:tc>
                <a:tc>
                  <a:txBody>
                    <a:bodyPr/>
                    <a:lstStyle/>
                    <a:p>
                      <a:pPr algn="l" rtl="0"/>
                      <a:r>
                        <a:rPr lang="de" sz="1400" b="0" i="0" u="none" baseline="0" dirty="0"/>
                        <a:t>Trainer sollten ein Vorbild sein, gute Umgangsformen haben und gegenüber den Sportlern Respekt zeigen, wenn man von den Sportlern im Gegenzug auch ein solches Verhalten erwartet. </a:t>
                      </a:r>
                      <a:endParaRPr lang="de" sz="1400" dirty="0"/>
                    </a:p>
                    <a:p>
                      <a:endParaRPr lang="de" sz="1400" dirty="0"/>
                    </a:p>
                  </a:txBody>
                  <a:tcPr/>
                </a:tc>
                <a:extLst>
                  <a:ext uri="{0D108BD9-81ED-4DB2-BD59-A6C34878D82A}">
                    <a16:rowId xmlns:a16="http://schemas.microsoft.com/office/drawing/2014/main" xmlns="" val="10002"/>
                  </a:ext>
                </a:extLst>
              </a:tr>
            </a:tbl>
          </a:graphicData>
        </a:graphic>
      </p:graphicFrame>
      <p:sp>
        <p:nvSpPr>
          <p:cNvPr id="10" name="Pravokutnik 9"/>
          <p:cNvSpPr/>
          <p:nvPr/>
        </p:nvSpPr>
        <p:spPr>
          <a:xfrm>
            <a:off x="755576" y="195486"/>
            <a:ext cx="8215370"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Tree>
    <p:extLst>
      <p:ext uri="{BB962C8B-B14F-4D97-AF65-F5344CB8AC3E}">
        <p14:creationId xmlns:p14="http://schemas.microsoft.com/office/powerpoint/2010/main" val="34352204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971601" y="195486"/>
            <a:ext cx="7776864" cy="360363"/>
          </a:xfrm>
        </p:spPr>
        <p:txBody>
          <a:bodyPr rtlCol="0">
            <a:noAutofit/>
          </a:bodyPr>
          <a:lstStyle/>
          <a:p>
            <a:pPr algn="l" rtl="0"/>
            <a:r>
              <a:rPr lang="de" sz="1500" b="1" i="0" u="none" baseline="0">
                <a:solidFill>
                  <a:schemeClr val="tx1"/>
                </a:solidFill>
              </a:rPr>
              <a:t>Abschnitt 4.</a:t>
            </a:r>
            <a:r>
              <a:rPr lang="de" sz="1500" b="0" i="0" u="none" baseline="0">
                <a:solidFill>
                  <a:schemeClr val="tx1"/>
                </a:solidFill>
              </a:rPr>
              <a:t> </a:t>
            </a:r>
            <a:r>
              <a:rPr lang="de" sz="1500" b="0" i="0" u="none" baseline="0"/>
              <a:t>Strategien gemäß Situationsfaktoren</a:t>
            </a:r>
            <a:r>
              <a:rPr lang="de" sz="1500"/>
              <a:t/>
            </a:r>
            <a:br>
              <a:rPr lang="de" sz="1500"/>
            </a:br>
            <a:endParaRPr lang="de" sz="1500" dirty="0"/>
          </a:p>
          <a:p>
            <a:pPr algn="l" rtl="0"/>
            <a:endParaRPr lang="de" sz="1500" b="1" dirty="0"/>
          </a:p>
          <a:p>
            <a:pPr rtl="0" eaLnBrk="1" hangingPunct="1">
              <a:defRPr/>
            </a:pPr>
            <a:endParaRPr lang="de" altLang="en-US" sz="1400" dirty="0">
              <a:solidFill>
                <a:schemeClr val="tx1">
                  <a:lumMod val="50000"/>
                  <a:lumOff val="50000"/>
                </a:schemeClr>
              </a:solidFill>
              <a:latin typeface="Open Sans"/>
              <a:ea typeface="Open Sans"/>
              <a:cs typeface="Open Sans"/>
            </a:endParaRPr>
          </a:p>
          <a:p>
            <a:pPr rtl="0" eaLnBrk="1" fontAlgn="auto" hangingPunct="1">
              <a:spcAft>
                <a:spcPts val="0"/>
              </a:spcAft>
              <a:defRPr/>
            </a:pPr>
            <a:endParaRPr lang="de" sz="1400" dirty="0"/>
          </a:p>
          <a:p>
            <a:pPr rtl="0" eaLnBrk="1" fontAlgn="auto" hangingPunct="1">
              <a:spcAft>
                <a:spcPts val="0"/>
              </a:spcAft>
              <a:defRPr/>
            </a:pPr>
            <a:endParaRPr lang="de"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algn="l" rtl="0" eaLnBrk="1" fontAlgn="auto" hangingPunct="1">
              <a:spcBef>
                <a:spcPts val="0"/>
              </a:spcBef>
              <a:spcAft>
                <a:spcPts val="0"/>
              </a:spcAft>
              <a:defRPr/>
            </a:pPr>
            <a:r>
              <a:rPr lang="de" sz="1000" b="0" i="0" u="none" baseline="0">
                <a:solidFill>
                  <a:schemeClr val="bg1">
                    <a:lumMod val="50000"/>
                  </a:schemeClr>
                </a:solidFill>
                <a:latin typeface="Arial Narrow" pitchFamily="34" charset="0"/>
                <a:cs typeface="+mn-cs"/>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609600"/>
          </a:xfrm>
          <a:prstGeom prst="rect">
            <a:avLst/>
          </a:prstGeom>
          <a:noFill/>
          <a:ln w="9525">
            <a:noFill/>
            <a:miter lim="800000"/>
            <a:headEnd/>
            <a:tailEnd/>
          </a:ln>
        </p:spPr>
        <p:txBody>
          <a:bodyPr/>
          <a:lstStyle/>
          <a:p>
            <a:pPr algn="ctr" rtl="0" eaLnBrk="1" hangingPunct="1">
              <a:spcBef>
                <a:spcPct val="20000"/>
              </a:spcBef>
              <a:buFont typeface="Arial" pitchFamily="34" charset="0"/>
              <a:buNone/>
            </a:pPr>
            <a:r>
              <a:rPr lang="de" sz="2400" b="1" i="0" u="none" baseline="0">
                <a:solidFill>
                  <a:srgbClr val="898989"/>
                </a:solidFill>
                <a:latin typeface="Open Sans"/>
                <a:ea typeface="Open Sans"/>
                <a:cs typeface="Open Sans"/>
              </a:rPr>
              <a:t>Wissensabschnitt / Studienaufgaben</a:t>
            </a:r>
            <a:endParaRPr lang="de" altLang="en-US" sz="2400"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r>
              <a:rPr lang="de" sz="1700" b="0" i="0" u="none" baseline="0" dirty="0">
                <a:solidFill>
                  <a:srgbClr val="7F7F7F"/>
                </a:solidFill>
              </a:rPr>
              <a:t>Benutzung der Leitlinien auf den Seiten 96-99 im Artikel </a:t>
            </a:r>
            <a:r>
              <a:rPr lang="de" sz="1700" b="1" i="0" u="none" baseline="0" dirty="0">
                <a:solidFill>
                  <a:srgbClr val="7F7F7F"/>
                </a:solidFill>
              </a:rPr>
              <a:t>Harris-Reeves, B. E., Skinner, J., Milburn, P., &amp; Reddan, G. (2013). Anwendung der Verhaltenssteuerungsstrategien im Sporttrainingskontext. </a:t>
            </a:r>
            <a:r>
              <a:rPr lang="de" sz="1700" b="1" i="1" u="none" baseline="0" dirty="0">
                <a:solidFill>
                  <a:srgbClr val="7F7F7F"/>
                </a:solidFill>
              </a:rPr>
              <a:t>Journal of Coaching Education</a:t>
            </a:r>
            <a:r>
              <a:rPr lang="de" sz="1700" b="1" i="0" u="none" baseline="0" dirty="0">
                <a:solidFill>
                  <a:srgbClr val="7F7F7F"/>
                </a:solidFill>
              </a:rPr>
              <a:t>, </a:t>
            </a:r>
            <a:r>
              <a:rPr lang="de" sz="1700" b="1" i="1" u="none" baseline="0" dirty="0">
                <a:solidFill>
                  <a:srgbClr val="7F7F7F"/>
                </a:solidFill>
              </a:rPr>
              <a:t>6</a:t>
            </a:r>
            <a:r>
              <a:rPr lang="de" sz="1700" b="1" i="0" u="none" baseline="0" dirty="0">
                <a:solidFill>
                  <a:srgbClr val="7F7F7F"/>
                </a:solidFill>
              </a:rPr>
              <a:t>(2), 87-102. </a:t>
            </a:r>
            <a:r>
              <a:rPr lang="de" sz="1700" b="0" i="0" u="none" baseline="0" dirty="0">
                <a:solidFill>
                  <a:srgbClr val="7F7F7F"/>
                </a:solidFill>
              </a:rPr>
              <a:t> Jeder Trainer/Student sollte einen Plan für den Einsatz der Strategien im Trainingsprozess erstellen (in einer oder mehreren Trainingseinheiten).</a:t>
            </a:r>
          </a:p>
          <a:p>
            <a:pPr marL="457200" indent="-457200" algn="l" rtl="0">
              <a:buFont typeface="Arial" pitchFamily="34" charset="0"/>
              <a:buChar char="•"/>
            </a:pPr>
            <a:r>
              <a:rPr lang="de" sz="1700" b="0" i="0" u="none" baseline="0" dirty="0">
                <a:solidFill>
                  <a:srgbClr val="7F7F7F"/>
                </a:solidFill>
              </a:rPr>
              <a:t>Schreiben Sie einen Essay anhand Ihres Planes, der nicht länger als 2 Seiten sein sollte, in dem Sie ein spezifisches Beispiel für jede der Strategien angeben.</a:t>
            </a:r>
            <a:endParaRPr lang="de" sz="1700" dirty="0">
              <a:solidFill>
                <a:srgbClr val="7F7F7F"/>
              </a:solidFill>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rtl="0">
              <a:defRPr/>
            </a:pPr>
            <a:r>
              <a:rPr lang="de"/>
              <a:t/>
            </a:r>
            <a:br>
              <a:rPr lang="de"/>
            </a:br>
            <a:r>
              <a:rPr lang="de"/>
              <a:t/>
            </a:r>
            <a:br>
              <a:rPr lang="de"/>
            </a:br>
            <a:r>
              <a:rPr lang="de"/>
              <a:t/>
            </a:r>
            <a:br>
              <a:rPr lang="de"/>
            </a:br>
            <a:r>
              <a:rPr lang="de"/>
              <a:t/>
            </a:r>
            <a:br>
              <a:rPr lang="de"/>
            </a:br>
            <a:r>
              <a:rPr lang="de" sz="1800" b="1" i="0" u="none" baseline="0"/>
              <a:t>ENDE VON ABSCHNITT 4</a:t>
            </a:r>
            <a:r>
              <a:rPr lang="de"/>
              <a:t/>
            </a:r>
            <a:br>
              <a:rPr lang="de"/>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11560" y="5092030"/>
            <a:ext cx="7772400" cy="355600"/>
          </a:xfrm>
        </p:spPr>
        <p:txBody>
          <a:bodyPr/>
          <a:lstStyle/>
          <a:p>
            <a:pPr rtl="0">
              <a:defRPr/>
            </a:pPr>
            <a:r>
              <a:rPr lang="de"/>
              <a:t/>
            </a:r>
            <a:br>
              <a:rPr lang="de"/>
            </a:br>
            <a:r>
              <a:rPr lang="de"/>
              <a:t/>
            </a:r>
            <a:br>
              <a:rPr lang="de"/>
            </a:br>
            <a:r>
              <a:rPr lang="de"/>
              <a:t/>
            </a:r>
            <a:br>
              <a:rPr lang="de"/>
            </a:br>
            <a:r>
              <a:rPr lang="de"/>
              <a:t/>
            </a:r>
            <a:br>
              <a:rPr lang="de"/>
            </a:br>
            <a:r>
              <a:rPr lang="de"/>
              <a:t/>
            </a:r>
            <a:br>
              <a:rPr lang="de"/>
            </a:br>
            <a:r>
              <a:rPr lang="de"/>
              <a:t/>
            </a:r>
            <a:br>
              <a:rPr lang="de"/>
            </a:br>
            <a:r>
              <a:rPr lang="de"/>
              <a:t/>
            </a:r>
            <a:br>
              <a:rPr lang="de"/>
            </a:br>
            <a:r>
              <a:rPr lang="de" sz="1800" b="1" i="0" u="none" baseline="0">
                <a:solidFill>
                  <a:schemeClr val="tx1"/>
                </a:solidFill>
              </a:rPr>
              <a:t>Abschnitt 5.</a:t>
            </a:r>
            <a:r>
              <a:rPr lang="de" sz="1800" b="0" i="0" u="none" baseline="0">
                <a:solidFill>
                  <a:schemeClr val="tx1"/>
                </a:solidFill>
              </a:rPr>
              <a:t> </a:t>
            </a:r>
            <a:r>
              <a:rPr lang="de" sz="1800" b="1" i="0" u="none" baseline="0"/>
              <a:t>Kommunikation mit Opfer und Täter und Steuerung negativer Emotionen</a:t>
            </a:r>
            <a:r>
              <a:rPr lang="de" sz="1800"/>
              <a:t/>
            </a:r>
            <a:br>
              <a:rPr lang="de" sz="1800"/>
            </a:br>
            <a:r>
              <a:rPr lang="de" sz="1800"/>
              <a:t/>
            </a:r>
            <a:br>
              <a:rPr lang="de" sz="1800"/>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156340543"/>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560840" cy="432048"/>
          </a:xfrm>
        </p:spPr>
        <p:txBody>
          <a:bodyPr>
            <a:noAutofit/>
          </a:bodyPr>
          <a:lstStyle/>
          <a:p>
            <a:pPr algn="l" rtl="0"/>
            <a:r>
              <a:rPr lang="de" sz="1500" b="1" i="0" u="none" baseline="0">
                <a:solidFill>
                  <a:schemeClr val="tx1"/>
                </a:solidFill>
              </a:rPr>
              <a:t>Abschnitt 5.</a:t>
            </a:r>
            <a:r>
              <a:rPr lang="de" sz="1500" b="0" i="0" u="none" baseline="0">
                <a:solidFill>
                  <a:schemeClr val="tx1"/>
                </a:solidFill>
              </a:rPr>
              <a:t> </a:t>
            </a:r>
            <a:r>
              <a:rPr lang="de" sz="1500" b="0" i="0" u="none" baseline="0"/>
              <a:t>Kommunikation mit Opfer und Täter und Steuerung negativer Emotionen</a:t>
            </a:r>
            <a:endParaRPr lang="de" sz="1500" dirty="0"/>
          </a:p>
          <a:p>
            <a:pPr algn="l" rtl="0"/>
            <a:endParaRPr lang="de" sz="1500" b="1" dirty="0"/>
          </a:p>
          <a:p>
            <a:pPr algn="l" rtl="0"/>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endParaRPr lang="de" sz="1800" b="1" dirty="0">
              <a:solidFill>
                <a:schemeClr val="tx1"/>
              </a:solidFill>
            </a:endParaRPr>
          </a:p>
          <a:p>
            <a:pPr algn="l" rtl="0"/>
            <a:r>
              <a:rPr lang="de" sz="1800" b="1" i="0" u="none" baseline="0">
                <a:solidFill>
                  <a:schemeClr val="tx1"/>
                </a:solidFill>
              </a:rPr>
              <a:t>Abschnitt 5.1.</a:t>
            </a:r>
            <a:r>
              <a:rPr lang="de" sz="1800" b="0" i="0" u="none" baseline="0">
                <a:solidFill>
                  <a:schemeClr val="tx1"/>
                </a:solidFill>
              </a:rPr>
              <a:t> </a:t>
            </a:r>
            <a:r>
              <a:rPr lang="de" sz="1800" b="0" i="0" u="none" baseline="0"/>
              <a:t>Strategien für den Umgang mit Bullying</a:t>
            </a:r>
            <a:endParaRPr lang="de" sz="1800" dirty="0"/>
          </a:p>
          <a:p>
            <a:pPr algn="l" rtl="0"/>
            <a:endParaRPr lang="de" sz="1800" dirty="0"/>
          </a:p>
          <a:p>
            <a:pPr algn="l" rtl="0"/>
            <a:r>
              <a:rPr lang="de" sz="1800" b="1" i="0" u="none" baseline="0">
                <a:solidFill>
                  <a:schemeClr val="tx1"/>
                </a:solidFill>
              </a:rPr>
              <a:t>Abschnitt 5.2.</a:t>
            </a:r>
            <a:r>
              <a:rPr lang="de" sz="1800" b="0" i="0" u="none" baseline="0">
                <a:solidFill>
                  <a:schemeClr val="tx1"/>
                </a:solidFill>
              </a:rPr>
              <a:t> </a:t>
            </a:r>
            <a:r>
              <a:rPr lang="de" sz="1800" b="0" i="0" u="none" baseline="0"/>
              <a:t>Emotionale Entwicklung von Kindern und Steuerung von Emotionen</a:t>
            </a:r>
          </a:p>
          <a:p>
            <a:pPr algn="l" rtl="0"/>
            <a:endParaRPr lang="de" sz="1800" dirty="0"/>
          </a:p>
          <a:p>
            <a:pPr algn="l" rtl="0"/>
            <a:endParaRPr lang="de" sz="1800" dirty="0"/>
          </a:p>
          <a:p>
            <a:pPr algn="l" rtl="0"/>
            <a:endParaRPr lang="de" sz="1800" dirty="0"/>
          </a:p>
        </p:txBody>
      </p:sp>
      <p:sp>
        <p:nvSpPr>
          <p:cNvPr id="9" name="Pravokutnik 8"/>
          <p:cNvSpPr/>
          <p:nvPr/>
        </p:nvSpPr>
        <p:spPr>
          <a:xfrm>
            <a:off x="1547664" y="843558"/>
            <a:ext cx="6336704" cy="369332"/>
          </a:xfrm>
          <a:prstGeom prst="rect">
            <a:avLst/>
          </a:prstGeom>
        </p:spPr>
        <p:txBody>
          <a:bodyPr wrap="square">
            <a:spAutoFit/>
          </a:bodyPr>
          <a:lstStyle/>
          <a:p>
            <a:pPr lvl="0" algn="ctr" rtl="0">
              <a:spcBef>
                <a:spcPct val="20000"/>
              </a:spcBef>
            </a:pPr>
            <a:r>
              <a:rPr lang="de" b="1" i="0" u="none" baseline="0">
                <a:solidFill>
                  <a:prstClr val="black">
                    <a:tint val="75000"/>
                  </a:prstClr>
                </a:solidFill>
                <a:latin typeface="Open Sans" pitchFamily="34" charset="0"/>
              </a:rPr>
              <a:t>Inhalt</a:t>
            </a:r>
            <a:endParaRPr lang="de" b="1" dirty="0">
              <a:solidFill>
                <a:prstClr val="black">
                  <a:tint val="75000"/>
                </a:prstClr>
              </a:solidFill>
            </a:endParaRPr>
          </a:p>
        </p:txBody>
      </p:sp>
    </p:spTree>
    <p:extLst>
      <p:ext uri="{BB962C8B-B14F-4D97-AF65-F5344CB8AC3E}">
        <p14:creationId xmlns:p14="http://schemas.microsoft.com/office/powerpoint/2010/main" val="25638446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rtl="0"/>
            <a:r>
              <a:rPr lang="de" sz="1500" b="1" i="0" u="none" baseline="0">
                <a:solidFill>
                  <a:schemeClr val="tx1"/>
                </a:solidFill>
              </a:rPr>
              <a:t>Abschnitt 5.1.</a:t>
            </a:r>
            <a:r>
              <a:rPr lang="de" sz="1500" b="0" i="0" u="none" baseline="0">
                <a:solidFill>
                  <a:schemeClr val="tx1"/>
                </a:solidFill>
              </a:rPr>
              <a:t> </a:t>
            </a:r>
            <a:r>
              <a:rPr lang="de" sz="1500" b="0" i="0" u="none" baseline="0"/>
              <a:t>Strategien für den Umgang mit Bullying</a:t>
            </a:r>
            <a:endParaRPr lang="de" sz="1500"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dirty="0"/>
              <a:t>Strategien für den Umgang mit Bullying</a:t>
            </a:r>
            <a:endParaRPr lang="de" sz="1800" dirty="0"/>
          </a:p>
          <a:p>
            <a:pPr algn="just" rtl="0"/>
            <a:endParaRPr lang="de" sz="1800" dirty="0"/>
          </a:p>
          <a:p>
            <a:pPr algn="just" rtl="0"/>
            <a:r>
              <a:rPr lang="de" sz="1800" b="0" i="0" u="none" baseline="0" dirty="0"/>
              <a:t>Einige dieser Strategien umfassen:</a:t>
            </a:r>
            <a:endParaRPr lang="de" sz="1800" dirty="0"/>
          </a:p>
          <a:p>
            <a:pPr algn="just" rtl="0"/>
            <a:endParaRPr lang="de" sz="1800" dirty="0"/>
          </a:p>
          <a:p>
            <a:pPr algn="just" rtl="0">
              <a:buFont typeface="Arial" pitchFamily="34" charset="0"/>
              <a:buChar char="•"/>
            </a:pPr>
            <a:r>
              <a:rPr lang="de" sz="1800" b="0" i="0" u="none" baseline="0" dirty="0"/>
              <a:t>Einem Kind zusichern, dass Sie 100 % auf seiner Seite stehen. </a:t>
            </a:r>
          </a:p>
          <a:p>
            <a:pPr algn="just" rtl="0">
              <a:buFont typeface="Arial" pitchFamily="34" charset="0"/>
              <a:buChar char="•"/>
            </a:pPr>
            <a:r>
              <a:rPr lang="de" sz="1800" b="0" i="0" u="none" baseline="0" dirty="0"/>
              <a:t>Nie die Sorgen des Kindes verwerfen und sicherstellen, dass </a:t>
            </a:r>
            <a:r>
              <a:rPr lang="de" sz="1800" b="0" i="1" u="none" baseline="0" dirty="0"/>
              <a:t>jegliche Formen des Bullying </a:t>
            </a:r>
            <a:r>
              <a:rPr lang="de" sz="1800" b="0" i="0" u="none" baseline="0" dirty="0"/>
              <a:t>ernst genommen werden. </a:t>
            </a:r>
          </a:p>
          <a:p>
            <a:pPr algn="just" rtl="0">
              <a:buFont typeface="Arial" pitchFamily="34" charset="0"/>
              <a:buChar char="•"/>
            </a:pPr>
            <a:r>
              <a:rPr lang="de" sz="1800" b="0" i="0" u="none" baseline="0" dirty="0"/>
              <a:t>Beschimpfunen können für ein Kind genauso vernichtend sein wie körperlicher Angriff; beides kann extrem traumatisch sein.</a:t>
            </a:r>
            <a:endParaRPr lang="de" sz="1800" dirty="0"/>
          </a:p>
        </p:txBody>
      </p:sp>
    </p:spTree>
    <p:extLst>
      <p:ext uri="{BB962C8B-B14F-4D97-AF65-F5344CB8AC3E}">
        <p14:creationId xmlns:p14="http://schemas.microsoft.com/office/powerpoint/2010/main" val="22340068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t>Strategien für den Umgang mit Bullying</a:t>
            </a:r>
            <a:endParaRPr lang="de" sz="1800" dirty="0"/>
          </a:p>
          <a:p>
            <a:pPr algn="just" rtl="0"/>
            <a:endParaRPr lang="de" sz="1800" dirty="0"/>
          </a:p>
          <a:p>
            <a:pPr marL="457200" indent="-457200" algn="just" rtl="0">
              <a:buFont typeface="Arial" pitchFamily="34" charset="0"/>
              <a:buChar char="•"/>
            </a:pPr>
            <a:r>
              <a:rPr lang="de" sz="1800" b="0" i="0" u="none" baseline="0"/>
              <a:t>Finden Sie heraus, ob es Auslöser gibt, die das Bullying einzuleiten scheinen. Manchmal kann ein Kind unbeabsichtigt seine Angreifer anstacheln oder ärgern, mithin ist es notwendig festzustellen, ob das Kind unwissentlich sich selbst zur Zielscheibe von Bullying macht.</a:t>
            </a:r>
            <a:endParaRPr lang="de" sz="1800" dirty="0"/>
          </a:p>
          <a:p>
            <a:pPr marL="457200" indent="-457200" algn="just" rtl="0">
              <a:buFont typeface="Arial" pitchFamily="34" charset="0"/>
              <a:buChar char="•"/>
            </a:pPr>
            <a:r>
              <a:rPr lang="de" sz="1800" b="0" i="0" u="none" baseline="0"/>
              <a:t>Es kann sein, dass das Kind ruhig und schüchtern ist und es daher schwierig findet, Freundschaften zu schließen. Sollte das der Fall sein, dann helfen Sie ihm sein Selbstvertrauen aufzubauen und zeigen Sie ihm Strategien auf, wie Freundschaften geschlossen werden. Ermuntern Sie es, einen Verein außerhalb der Schulstunden zu besuchen.</a:t>
            </a:r>
            <a:endParaRPr lang="de" sz="1800" dirty="0"/>
          </a:p>
        </p:txBody>
      </p:sp>
      <p:sp>
        <p:nvSpPr>
          <p:cNvPr id="8"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6400800" cy="609600"/>
          </a:xfrm>
        </p:spPr>
        <p:txBody>
          <a:bodyPr>
            <a:normAutofit/>
          </a:bodyPr>
          <a:lstStyle/>
          <a:p>
            <a:pPr algn="l" rtl="0"/>
            <a:r>
              <a:rPr lang="de" sz="1500" b="1" i="0" u="none" baseline="0">
                <a:solidFill>
                  <a:schemeClr val="tx1"/>
                </a:solidFill>
              </a:rPr>
              <a:t>Abschnitt 5.1.</a:t>
            </a:r>
            <a:r>
              <a:rPr lang="de" sz="1500" b="0" i="0" u="none" baseline="0">
                <a:solidFill>
                  <a:schemeClr val="tx1"/>
                </a:solidFill>
              </a:rPr>
              <a:t> </a:t>
            </a:r>
            <a:r>
              <a:rPr lang="de" sz="1500" b="0" i="0" u="none" baseline="0"/>
              <a:t>Strategien für den Umgang mit Bullying</a:t>
            </a:r>
            <a:endParaRPr lang="de" sz="1500" dirty="0"/>
          </a:p>
          <a:p>
            <a:endParaRPr lang="de" dirty="0"/>
          </a:p>
        </p:txBody>
      </p:sp>
    </p:spTree>
    <p:extLst>
      <p:ext uri="{BB962C8B-B14F-4D97-AF65-F5344CB8AC3E}">
        <p14:creationId xmlns:p14="http://schemas.microsoft.com/office/powerpoint/2010/main" val="27396952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704856" cy="609399"/>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699792" y="1203598"/>
            <a:ext cx="3878426" cy="288031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dirty="0"/>
              <a:t>Definition von Vorurteil</a:t>
            </a:r>
            <a:endParaRPr lang="de" sz="1600" dirty="0"/>
          </a:p>
          <a:p>
            <a:endParaRPr lang="de" sz="1600" dirty="0"/>
          </a:p>
          <a:p>
            <a:pPr algn="l" rtl="0"/>
            <a:r>
              <a:rPr lang="de" sz="1600" b="0" i="0" u="none" baseline="0" dirty="0"/>
              <a:t>Vorurteil </a:t>
            </a:r>
            <a:r>
              <a:rPr lang="de" sz="1600" b="0" i="1" u="none" baseline="0" dirty="0"/>
              <a:t>ist eine unberechtigte oder unkorrekte Haltung (i. d. R. negativ) gegenüber einer Person, die allein auf bestimmten Eigenschaften der Person beruht.  </a:t>
            </a:r>
          </a:p>
          <a:p>
            <a:pPr marL="342900" indent="-342900" algn="l" rtl="0">
              <a:buFont typeface="Arial" panose="020B0604020202020204" pitchFamily="34" charset="0"/>
              <a:buChar char="•"/>
            </a:pPr>
            <a:r>
              <a:rPr lang="de" sz="1600" b="0" i="0" u="none" baseline="0" dirty="0"/>
              <a:t>Vorurteile und Stereotypen liegen i. d. R. Gewalt-/Exklusionsverhalten zugrunde</a:t>
            </a:r>
          </a:p>
          <a:p>
            <a:pPr marL="342900" indent="-342900" algn="l" rtl="0">
              <a:buFont typeface="Arial" panose="020B0604020202020204" pitchFamily="34" charset="0"/>
              <a:buChar char="•"/>
            </a:pPr>
            <a:r>
              <a:rPr lang="de" sz="1600" b="0" i="0" u="none" baseline="0" dirty="0"/>
              <a:t>die Entwicklung von Toleranz und gegenseitigem Respekt sollte ein erfolgreiches Gegenmittel sein </a:t>
            </a:r>
          </a:p>
        </p:txBody>
      </p:sp>
      <p:pic>
        <p:nvPicPr>
          <p:cNvPr id="5122" name="Picture 2" descr="C:\TEA\P R O J E K T I\SAVE projekt_KIFST\kurikulumi\predavanja\bm\slike\mental-health-stigma-prejudice-discrimi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839862"/>
            <a:ext cx="2057810" cy="1307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TEA\P R O J E K T I\SAVE projekt_KIFST\kurikulumi\predavanja\bm\slike\neimenovan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707655"/>
            <a:ext cx="2232248" cy="1672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743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t>Strategien für den Umgang mit Bullying</a:t>
            </a:r>
            <a:endParaRPr lang="de" sz="1800" dirty="0"/>
          </a:p>
          <a:p>
            <a:pPr marL="285750" indent="-285750" algn="just" rtl="0">
              <a:buFont typeface="Arial"/>
              <a:buChar char="•"/>
            </a:pPr>
            <a:endParaRPr lang="de" sz="1800" dirty="0"/>
          </a:p>
          <a:p>
            <a:pPr marL="285750" indent="-285750" algn="just" rtl="0">
              <a:buFont typeface="Arial"/>
              <a:buChar char="•"/>
            </a:pPr>
            <a:r>
              <a:rPr lang="de" sz="1800" b="0" i="0" u="none" baseline="0"/>
              <a:t>Ermuntern Sie das Kind, bestimmter aufzutreten Dies sollte nicht mit aggressiv verwechselt werden. Kinder brauchen nicht zu kämpfen, um bestimmend zu sein, sie müssen ganz einfach erkennen, dass sie sich mit Schikanen nicht abfinden müssen und sie sollten erkennen, dass sie das Recht haben, mit Respekt behandelt zu werden.</a:t>
            </a:r>
            <a:endParaRPr lang="de" sz="1800" dirty="0"/>
          </a:p>
          <a:p>
            <a:pPr marL="285750" indent="-285750" algn="just" rtl="0">
              <a:buFont typeface="Arial"/>
              <a:buChar char="•"/>
            </a:pPr>
            <a:r>
              <a:rPr lang="de" sz="1800" b="0" i="0" u="none" baseline="0"/>
              <a:t>Versichern Sie dem Kind, dass es für das Bullying, das ihm widerfährt, nicht schuld ist. Recht häufig erleben sowohl Peiniger als auch das Opfer ganz ähnliche Emotionen des Selbstzweifels und der Wertlosigkeit.</a:t>
            </a:r>
            <a:endParaRPr lang="de" sz="1800" dirty="0"/>
          </a:p>
        </p:txBody>
      </p:sp>
      <p:sp>
        <p:nvSpPr>
          <p:cNvPr id="8"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6689725" cy="752475"/>
          </a:xfrm>
        </p:spPr>
        <p:txBody>
          <a:bodyPr>
            <a:normAutofit/>
          </a:bodyPr>
          <a:lstStyle/>
          <a:p>
            <a:pPr algn="l" rtl="0"/>
            <a:r>
              <a:rPr lang="de" sz="1500" b="1" i="0" u="none" baseline="0">
                <a:solidFill>
                  <a:schemeClr val="tx1"/>
                </a:solidFill>
              </a:rPr>
              <a:t>Abschnitt 5.1.</a:t>
            </a:r>
            <a:r>
              <a:rPr lang="de" sz="1500" b="0" i="0" u="none" baseline="0">
                <a:solidFill>
                  <a:schemeClr val="tx1"/>
                </a:solidFill>
              </a:rPr>
              <a:t> </a:t>
            </a:r>
            <a:r>
              <a:rPr lang="de" sz="1500" b="0" i="0" u="none" baseline="0"/>
              <a:t>Strategien für den Umgang mit Bullying</a:t>
            </a:r>
            <a:endParaRPr lang="de" sz="1500" dirty="0"/>
          </a:p>
          <a:p>
            <a:endParaRPr lang="de" dirty="0"/>
          </a:p>
        </p:txBody>
      </p:sp>
    </p:spTree>
    <p:extLst>
      <p:ext uri="{BB962C8B-B14F-4D97-AF65-F5344CB8AC3E}">
        <p14:creationId xmlns:p14="http://schemas.microsoft.com/office/powerpoint/2010/main" val="20015487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6400800" cy="609399"/>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t>Emotionale Kindesentwicklung</a:t>
            </a:r>
            <a:endParaRPr lang="de" sz="1800" dirty="0"/>
          </a:p>
          <a:p>
            <a:pPr algn="just" rtl="0"/>
            <a:endParaRPr lang="de" sz="1800" dirty="0"/>
          </a:p>
          <a:p>
            <a:pPr marL="285750" indent="-285750" algn="just" rtl="0">
              <a:buFont typeface="Arial"/>
              <a:buChar char="•"/>
            </a:pPr>
            <a:r>
              <a:rPr lang="de" sz="1800" b="0" i="0" u="none" baseline="0"/>
              <a:t>Zuzuhören und die Gefühle des Kindes anzunehmen bedeutet nicht, dass Sie nachgeben und ihnen die totale Freiheit lassen müssen. Es sagt beispielsweise ein Kind, es sei nicht müde und wolle nicht ins Bett gehen; indem Sie annehmen, was es sagt, brauchen Sie nicht zuzulassen, dass es länger aufbleibt als üblich; wobei dies natürlich auch schädlich wäre, wenn es am nächsten Morgen zur Schule gehen muss.</a:t>
            </a:r>
            <a:endParaRPr lang="de" sz="1800" dirty="0"/>
          </a:p>
          <a:p>
            <a:pPr marL="285750" indent="-285750" algn="just" rtl="0">
              <a:buFont typeface="Arial"/>
              <a:buChar char="•"/>
            </a:pPr>
            <a:r>
              <a:rPr lang="de" sz="1800" b="0" i="0" u="none" baseline="0"/>
              <a:t>Kinder verdienen, so wie Erwachsene auch, Erklärungen und ihre Gefühle sollten berücksichtigt und respektiert werden.</a:t>
            </a:r>
            <a:endParaRPr lang="de" sz="1800" dirty="0"/>
          </a:p>
          <a:p>
            <a:pPr algn="just" rtl="0"/>
            <a:endParaRPr lang="de" dirty="0"/>
          </a:p>
        </p:txBody>
      </p:sp>
    </p:spTree>
    <p:extLst>
      <p:ext uri="{BB962C8B-B14F-4D97-AF65-F5344CB8AC3E}">
        <p14:creationId xmlns:p14="http://schemas.microsoft.com/office/powerpoint/2010/main" val="322151490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609399"/>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7920880" cy="316835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endParaRPr lang="de" sz="1800" b="1" dirty="0"/>
          </a:p>
          <a:p>
            <a:pPr algn="just" rtl="0"/>
            <a:r>
              <a:rPr lang="de" sz="1800" b="1" i="0" u="none" baseline="0"/>
              <a:t>Die Annahme der Gefühle des Kindes</a:t>
            </a:r>
          </a:p>
          <a:p>
            <a:pPr algn="just" rtl="0"/>
            <a:endParaRPr lang="de" sz="1800" b="1" dirty="0"/>
          </a:p>
          <a:p>
            <a:pPr marL="285750" indent="-285750" algn="just" rtl="0">
              <a:buFont typeface="Arial"/>
              <a:buChar char="•"/>
            </a:pPr>
            <a:r>
              <a:rPr lang="de" sz="1800" b="0" i="0" u="none" baseline="0"/>
              <a:t>Wenn Ihnen ein Kind sagt, wie es sich fühlt, müssen Sie ihm stets Ihre volle Aufmerksamkeit schenken. </a:t>
            </a:r>
            <a:endParaRPr lang="de" sz="1800" dirty="0"/>
          </a:p>
          <a:p>
            <a:pPr marL="285750" indent="-285750" algn="just" rtl="0">
              <a:buFont typeface="Arial"/>
              <a:buChar char="•"/>
            </a:pPr>
            <a:r>
              <a:rPr lang="de" sz="1800" b="0" i="0" u="none" baseline="0"/>
              <a:t>Halbherziges Zuhören wird dazu führen, dass es sich Ihnen in der Zukunft nicht mehr öffnet. </a:t>
            </a:r>
            <a:endParaRPr lang="de" sz="1800" dirty="0"/>
          </a:p>
          <a:p>
            <a:pPr marL="285750" indent="-285750" algn="just" rtl="0">
              <a:buFont typeface="Arial"/>
              <a:buChar char="•"/>
            </a:pPr>
            <a:r>
              <a:rPr lang="de" sz="1800" b="0" i="0" u="none" baseline="0"/>
              <a:t>Stellen Sie seine Gefühle nicht in Frage und bieten Sie nicht sofort Ratschläge an – versuchen Sie zunächst zu verstehen, was es zu sagen hat. </a:t>
            </a:r>
            <a:endParaRPr lang="de" sz="1800" dirty="0"/>
          </a:p>
          <a:p>
            <a:pPr marL="285750" indent="-285750" algn="just" rtl="0">
              <a:buFont typeface="Arial"/>
              <a:buChar char="•"/>
            </a:pPr>
            <a:r>
              <a:rPr lang="de" sz="1800" b="0" i="0" u="none" baseline="0"/>
              <a:t>Sprechen Sie mit dem Kind über seine Gefühle und suchen Sie gemeinsam nach möglichen Erklärungen oder Gründen für seine Gefühlslage, anstatt ihm seine Emotionen abzusprechen.</a:t>
            </a:r>
            <a:endParaRPr lang="de" sz="1800" dirty="0"/>
          </a:p>
        </p:txBody>
      </p:sp>
    </p:spTree>
    <p:extLst>
      <p:ext uri="{BB962C8B-B14F-4D97-AF65-F5344CB8AC3E}">
        <p14:creationId xmlns:p14="http://schemas.microsoft.com/office/powerpoint/2010/main" val="38875795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88832" cy="609399"/>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8352928" cy="33123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600" b="1" i="0" u="none" baseline="0" dirty="0"/>
              <a:t>Gefühle und Emotionen zeigen</a:t>
            </a:r>
            <a:endParaRPr lang="de" sz="1600" b="1" dirty="0"/>
          </a:p>
          <a:p>
            <a:pPr marL="285750" indent="-285750" algn="just" rtl="0">
              <a:buFont typeface="Arial"/>
              <a:buChar char="•"/>
            </a:pPr>
            <a:r>
              <a:rPr lang="de" sz="1600" b="0" i="0" u="none" baseline="0" dirty="0"/>
              <a:t>Damit ein Kind ein positives Gefühl für Identität entwickeln kann, braucht es Hilfe und Ermutigung von den Eltern und den anderen Erwachsenen, um zu verstehen:</a:t>
            </a:r>
            <a:endParaRPr lang="de" sz="1600" dirty="0"/>
          </a:p>
          <a:p>
            <a:pPr marL="285750" indent="-285750" algn="l" rtl="0">
              <a:buFont typeface="Arial"/>
              <a:buChar char="•"/>
            </a:pPr>
            <a:r>
              <a:rPr lang="de" sz="1600" b="0" i="0" u="none" baseline="0" dirty="0"/>
              <a:t>Wie es sich selbst annehmen kann</a:t>
            </a:r>
          </a:p>
          <a:p>
            <a:pPr marL="285750" indent="-285750" algn="l" rtl="0">
              <a:buFont typeface="Arial"/>
              <a:buChar char="•"/>
            </a:pPr>
            <a:r>
              <a:rPr lang="de" sz="1600" b="0" i="0" u="none" baseline="0" dirty="0"/>
              <a:t>Wie es sich selbst mögen kann</a:t>
            </a:r>
          </a:p>
          <a:p>
            <a:pPr marL="285750" indent="-285750" algn="l" rtl="0">
              <a:buFont typeface="Arial"/>
              <a:buChar char="•"/>
            </a:pPr>
            <a:r>
              <a:rPr lang="de" sz="1600" b="0" i="0" u="none" baseline="0" dirty="0"/>
              <a:t>Wie es sich selbst respektieren kann</a:t>
            </a:r>
          </a:p>
          <a:p>
            <a:pPr marL="285750" indent="-285750" algn="l" rtl="0">
              <a:buFont typeface="Arial"/>
              <a:buChar char="•"/>
            </a:pPr>
            <a:r>
              <a:rPr lang="de" sz="1600" b="0" i="0" u="none" baseline="0" dirty="0"/>
              <a:t>Wie es ein positives Selbstbild entwickeln kann</a:t>
            </a:r>
          </a:p>
          <a:p>
            <a:pPr marL="285750" indent="-285750" algn="l" rtl="0">
              <a:buFont typeface="Arial"/>
              <a:buChar char="•"/>
            </a:pPr>
            <a:r>
              <a:rPr lang="de" sz="1600" b="0" i="0" u="none" baseline="0" dirty="0"/>
              <a:t>Wie und warum es existiert</a:t>
            </a:r>
          </a:p>
          <a:p>
            <a:pPr marL="285750" indent="-285750" algn="l" rtl="0">
              <a:buFont typeface="Arial"/>
              <a:buChar char="•"/>
            </a:pPr>
            <a:r>
              <a:rPr lang="de" sz="1600" b="0" i="0" u="none" baseline="0" dirty="0"/>
              <a:t>Wie es ein Selbstwertgefühl entwickeln kann</a:t>
            </a:r>
          </a:p>
          <a:p>
            <a:pPr marL="285750" indent="-285750" algn="l" rtl="0">
              <a:buFont typeface="Arial"/>
              <a:buChar char="•"/>
            </a:pPr>
            <a:r>
              <a:rPr lang="de" sz="1600" b="0" i="0" u="none" baseline="0" dirty="0"/>
              <a:t>Wie es Kompetenzen entwickeln kann, mittels derer es sich um sich selbst kümmern kann</a:t>
            </a:r>
            <a:endParaRPr lang="de" sz="1600" dirty="0"/>
          </a:p>
          <a:p>
            <a:pPr algn="just" rtl="0"/>
            <a:endParaRPr lang="de" sz="1800" b="1" dirty="0"/>
          </a:p>
          <a:p>
            <a:pPr algn="just" rtl="0"/>
            <a:endParaRPr lang="de" sz="1800" dirty="0"/>
          </a:p>
        </p:txBody>
      </p:sp>
    </p:spTree>
    <p:extLst>
      <p:ext uri="{BB962C8B-B14F-4D97-AF65-F5344CB8AC3E}">
        <p14:creationId xmlns:p14="http://schemas.microsoft.com/office/powerpoint/2010/main" val="23201782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843558"/>
            <a:ext cx="7848872" cy="316835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2300" b="1" i="0" u="none" baseline="0"/>
              <a:t>Aufmunterung zu einem positiven Gefühl für Identität</a:t>
            </a:r>
          </a:p>
          <a:p>
            <a:pPr marL="342900" indent="-342900" algn="l" rtl="0">
              <a:buFont typeface="Arial"/>
              <a:buChar char="•"/>
            </a:pPr>
            <a:r>
              <a:rPr lang="de" sz="2300" b="0" i="0" u="none" baseline="0"/>
              <a:t>Es gibt eine Reihe von Wegen, die Ihnen helfen können, ein Kind dazu zu ermuntern,</a:t>
            </a:r>
            <a:endParaRPr lang="de" sz="2300" dirty="0"/>
          </a:p>
          <a:p>
            <a:pPr algn="l" rtl="0"/>
            <a:r>
              <a:rPr lang="de" sz="2300" b="0" i="0" u="none" baseline="0"/>
              <a:t>ein positives Gefühl für Identität zu entwickeln:</a:t>
            </a:r>
            <a:endParaRPr lang="de" sz="2300" dirty="0"/>
          </a:p>
          <a:p>
            <a:endParaRPr lang="de" sz="2300" dirty="0"/>
          </a:p>
          <a:p>
            <a:pPr marL="342900" indent="-342900" algn="l" rtl="0">
              <a:buFont typeface="Arial"/>
              <a:buChar char="•"/>
            </a:pPr>
            <a:r>
              <a:rPr lang="de" sz="2300" b="0" i="0" u="none" baseline="0"/>
              <a:t>Zeigen Sie Liebe und Zuneigung gegenüber dem Kind, damit es sich sozial entwickeln kann.</a:t>
            </a:r>
          </a:p>
          <a:p>
            <a:pPr marL="342900" indent="-342900" algn="l" rtl="0">
              <a:buFont typeface="Arial"/>
              <a:buChar char="•"/>
            </a:pPr>
            <a:r>
              <a:rPr lang="de" sz="2300" b="0" i="0" u="none" baseline="0"/>
              <a:t>Nehmen Sie das Kind so wie es ist und akzepterien Sie wozu es in der Lage ist, ohne unrealistische Ziele zu setzen oder es zu hetzen, bevor es fertig ist.</a:t>
            </a:r>
          </a:p>
          <a:p>
            <a:pPr marL="342900" indent="-342900" algn="l" rtl="0">
              <a:buFont typeface="Arial"/>
              <a:buChar char="•"/>
            </a:pPr>
            <a:r>
              <a:rPr lang="de" sz="2300" b="0" i="0" u="none" baseline="0"/>
              <a:t>Respektieren und wertschätzen Sie das Kind, so dass es im Gegenzug lernt, sich selbst zu respektieren und wertzuschätzen.</a:t>
            </a:r>
          </a:p>
          <a:p>
            <a:pPr marL="342900" indent="-342900" algn="l" rtl="0">
              <a:buFont typeface="Arial"/>
              <a:buChar char="•"/>
            </a:pPr>
            <a:r>
              <a:rPr lang="de" sz="2300" b="0" i="0" u="none" baseline="0"/>
              <a:t>Geben Sie Sicherheit, wenn es sich nicht angemessen verhalten hat.</a:t>
            </a:r>
            <a:endParaRPr lang="de" sz="2300" b="1" dirty="0"/>
          </a:p>
          <a:p>
            <a:pPr algn="just" rtl="0"/>
            <a:endParaRPr lang="de" dirty="0"/>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899592" y="123478"/>
            <a:ext cx="756084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p:txBody>
      </p:sp>
    </p:spTree>
    <p:extLst>
      <p:ext uri="{BB962C8B-B14F-4D97-AF65-F5344CB8AC3E}">
        <p14:creationId xmlns:p14="http://schemas.microsoft.com/office/powerpoint/2010/main" val="3300819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79208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t>Unterstützung der Kinder</a:t>
            </a:r>
            <a:endParaRPr lang="de" sz="1800" b="1" dirty="0"/>
          </a:p>
          <a:p>
            <a:pPr algn="just" rtl="0"/>
            <a:endParaRPr lang="de" sz="1800" b="1" dirty="0"/>
          </a:p>
          <a:p>
            <a:pPr marL="285750" indent="-285750" algn="just" rtl="0">
              <a:buFont typeface="Arial"/>
              <a:buChar char="•"/>
            </a:pPr>
            <a:r>
              <a:rPr lang="de" sz="1800" b="0" i="0" u="none" baseline="0"/>
              <a:t>Kinder brauchen Zeit, Raum und viel Unterstützung von Erwachsenen, damit sie lernen ihre Emotionen anzunehmen, auszudrücken und mit ihnen umzugehen. Es ist wichtig, dass Sie einem Kind Geduld entgegenbringen, wenn es um seine Gefühle geht; so lernt es mit anderen zu diskutieren und positive Freundschaften zu schließen.</a:t>
            </a:r>
            <a:endParaRPr lang="de" sz="1800" dirty="0"/>
          </a:p>
        </p:txBody>
      </p:sp>
      <p:sp>
        <p:nvSpPr>
          <p:cNvPr id="8"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272808" cy="609600"/>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p:txBody>
      </p:sp>
    </p:spTree>
    <p:extLst>
      <p:ext uri="{BB962C8B-B14F-4D97-AF65-F5344CB8AC3E}">
        <p14:creationId xmlns:p14="http://schemas.microsoft.com/office/powerpoint/2010/main" val="23361813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344816" cy="609399"/>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8352928" cy="3168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t>Das Selbstwertgefühl des Kindes erhöhen</a:t>
            </a:r>
            <a:endParaRPr lang="de" sz="1800" b="1" dirty="0"/>
          </a:p>
          <a:p>
            <a:pPr algn="just" rtl="0"/>
            <a:endParaRPr lang="de" sz="1800" b="1" dirty="0"/>
          </a:p>
          <a:p>
            <a:pPr algn="just" rtl="0">
              <a:buFont typeface="Arial" pitchFamily="34" charset="0"/>
              <a:buChar char="•"/>
            </a:pPr>
            <a:r>
              <a:rPr lang="de" sz="1800" b="0" i="0" u="none" baseline="0"/>
              <a:t>Ermutigen Sie das Kind</a:t>
            </a:r>
            <a:endParaRPr lang="de" sz="1800" dirty="0"/>
          </a:p>
          <a:p>
            <a:pPr algn="just" rtl="0">
              <a:buFont typeface="Arial" pitchFamily="34" charset="0"/>
              <a:buChar char="•"/>
            </a:pPr>
            <a:r>
              <a:rPr lang="de" sz="1800" b="0" i="0" u="none" baseline="0"/>
              <a:t>Bieten Sie stets Ihre Fürsorge</a:t>
            </a:r>
          </a:p>
          <a:p>
            <a:pPr algn="just" rtl="0">
              <a:buFont typeface="Arial" pitchFamily="34" charset="0"/>
              <a:buChar char="•"/>
            </a:pPr>
            <a:r>
              <a:rPr lang="de" sz="1800" b="0" i="0" u="none" baseline="0"/>
              <a:t>Bieten Sie positive Vorbilder</a:t>
            </a:r>
            <a:endParaRPr lang="de" sz="1800" dirty="0"/>
          </a:p>
          <a:p>
            <a:pPr algn="just" rtl="0">
              <a:buFont typeface="Arial" pitchFamily="34" charset="0"/>
              <a:buChar char="•"/>
            </a:pPr>
            <a:r>
              <a:rPr lang="de" sz="1800" b="0" i="0" u="none" baseline="0"/>
              <a:t>Geben Sie den Kindern klare und konsequenten Grenzen vor</a:t>
            </a:r>
            <a:endParaRPr lang="de" sz="1800" dirty="0"/>
          </a:p>
          <a:p>
            <a:pPr algn="just" rtl="0">
              <a:buFont typeface="Arial" pitchFamily="34" charset="0"/>
              <a:buChar char="•"/>
            </a:pPr>
            <a:r>
              <a:rPr lang="de" sz="1800" b="0" i="0" u="none" baseline="0"/>
              <a:t>Helfen Sie dem Kind beim Erfolg</a:t>
            </a:r>
            <a:endParaRPr lang="de" sz="1800" dirty="0"/>
          </a:p>
          <a:p>
            <a:pPr algn="just" rtl="0">
              <a:buFont typeface="Arial" pitchFamily="34" charset="0"/>
              <a:buChar char="•"/>
            </a:pPr>
            <a:r>
              <a:rPr lang="de" sz="1800" b="0" i="0" u="none" baseline="0"/>
              <a:t>Wertschätzen Sie die Bemühungen des Kindes</a:t>
            </a:r>
            <a:endParaRPr lang="de" sz="1800" dirty="0"/>
          </a:p>
          <a:p>
            <a:pPr algn="just" rtl="0">
              <a:buFont typeface="Arial" pitchFamily="34" charset="0"/>
              <a:buChar char="•"/>
            </a:pPr>
            <a:r>
              <a:rPr lang="de" sz="1800" b="0" i="0" u="none" baseline="0"/>
              <a:t>Geben Sie dem Kind die Freiheit, für sich zu entscheiden</a:t>
            </a:r>
            <a:endParaRPr lang="de" sz="1800" dirty="0"/>
          </a:p>
          <a:p>
            <a:pPr algn="just" rtl="0">
              <a:buFont typeface="Arial" pitchFamily="34" charset="0"/>
              <a:buChar char="•"/>
            </a:pPr>
            <a:r>
              <a:rPr lang="de" sz="1800" b="0" i="0" u="none" baseline="0"/>
              <a:t>Helfen Sie dem Kind herauszufinden, worin es gut ist</a:t>
            </a:r>
            <a:endParaRPr lang="de" sz="1800" dirty="0"/>
          </a:p>
        </p:txBody>
      </p:sp>
    </p:spTree>
    <p:extLst>
      <p:ext uri="{BB962C8B-B14F-4D97-AF65-F5344CB8AC3E}">
        <p14:creationId xmlns:p14="http://schemas.microsoft.com/office/powerpoint/2010/main" val="21445848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560840" cy="609399"/>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7848872"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t>Kindern beim Umgang mit negativen Erfahrungen helfen</a:t>
            </a:r>
            <a:endParaRPr lang="de" sz="1800" b="1" dirty="0"/>
          </a:p>
          <a:p>
            <a:endParaRPr lang="de" sz="1800" b="1" dirty="0"/>
          </a:p>
          <a:p>
            <a:pPr marL="285750" indent="-285750" algn="just" rtl="0">
              <a:buFont typeface="Arial"/>
              <a:buChar char="•"/>
            </a:pPr>
            <a:r>
              <a:rPr lang="de" sz="1800" b="0" i="0" u="none" baseline="0" dirty="0"/>
              <a:t>Mitarbeiter in Sportvereinen haben täglich sehr viele Aufgaben zu bewältigen - die gesteckten Ziele erreichen, die Verhaltenssteuerung, der Umgang mit den Erwartungen der Eltern.</a:t>
            </a:r>
          </a:p>
          <a:p>
            <a:pPr marL="285750" indent="-285750" algn="just" rtl="0">
              <a:buFont typeface="Arial"/>
              <a:buChar char="•"/>
            </a:pPr>
            <a:r>
              <a:rPr lang="de" sz="1800" b="0" i="0" u="none" baseline="0" dirty="0"/>
              <a:t>Manchmal scheint es neben der ganzen Reihe von Anforderungen unmöglich, sich mit den negativen Emotionen oder der mentalen Gesundheit der Kinder auseinanderzusetzen.</a:t>
            </a:r>
          </a:p>
          <a:p>
            <a:pPr algn="just" rtl="0"/>
            <a:endParaRPr lang="de" b="1" dirty="0"/>
          </a:p>
        </p:txBody>
      </p:sp>
    </p:spTree>
    <p:extLst>
      <p:ext uri="{BB962C8B-B14F-4D97-AF65-F5344CB8AC3E}">
        <p14:creationId xmlns:p14="http://schemas.microsoft.com/office/powerpoint/2010/main" val="23895824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lnSpcReduction="10000"/>
          </a:bodyPr>
          <a:lstStyle/>
          <a:p>
            <a:pPr algn="l" rtl="0"/>
            <a:r>
              <a:rPr lang="de" sz="1800" b="1" i="0" u="none" baseline="0">
                <a:solidFill>
                  <a:schemeClr val="tx1"/>
                </a:solidFill>
              </a:rPr>
              <a:t>Abschnitt 5.2.</a:t>
            </a:r>
            <a:r>
              <a:rPr lang="de" sz="1800" b="0" i="0" u="none" baseline="0">
                <a:solidFill>
                  <a:schemeClr val="tx1"/>
                </a:solidFill>
              </a:rPr>
              <a:t> </a:t>
            </a:r>
            <a:r>
              <a:rPr lang="de" sz="1800" b="0" i="0" u="none" baseline="0"/>
              <a:t>Emotionale Entwicklung von Kindern und Steuerung von Emotionen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064896" cy="316835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2300" b="1" i="0" u="none" baseline="0" dirty="0"/>
              <a:t>Über Emotionen sprechen</a:t>
            </a:r>
            <a:endParaRPr lang="de" sz="2300" b="1" dirty="0"/>
          </a:p>
          <a:p>
            <a:pPr algn="l" rtl="0"/>
            <a:endParaRPr lang="de" sz="2300" dirty="0"/>
          </a:p>
          <a:p>
            <a:pPr algn="l" rtl="0"/>
            <a:r>
              <a:rPr lang="de" sz="2100" b="0" i="0" u="none" baseline="0" dirty="0"/>
              <a:t>Kinder mit hoher emotionaler Intelligenz sind besser in der Schule und gehen mit starken Emotionen leichter um.  Hohe emotionale Intelligenz bedeutet folgendes:</a:t>
            </a:r>
          </a:p>
          <a:p>
            <a:pPr marL="342900" indent="-342900" algn="l" rtl="0">
              <a:buFont typeface="Arial"/>
              <a:buChar char="•"/>
            </a:pPr>
            <a:r>
              <a:rPr lang="de" sz="2100" b="0" i="0" u="none" baseline="0" dirty="0"/>
              <a:t>Verstehen, dass es verschiedene Emotionen gibt (Wut, Traurigkeit, Sorge, Scham, Aufregung, Freude, Schuld etc.).</a:t>
            </a:r>
          </a:p>
          <a:p>
            <a:pPr marL="342900" indent="-342900" algn="l" rtl="0">
              <a:buFont typeface="Arial"/>
              <a:buChar char="•"/>
            </a:pPr>
            <a:r>
              <a:rPr lang="de" sz="2100" b="0" i="0" u="none" baseline="0" dirty="0"/>
              <a:t>Verstehen, dass Emotionen in der Intensität von schwach bis stark variieren.</a:t>
            </a:r>
          </a:p>
          <a:p>
            <a:pPr marL="342900" indent="-342900" algn="l" rtl="0">
              <a:buFont typeface="Arial"/>
              <a:buChar char="•"/>
            </a:pPr>
            <a:r>
              <a:rPr lang="de" sz="2100" b="0" i="0" u="none" baseline="0" dirty="0"/>
              <a:t>Verstehen, dass Emotionen durch Gedanken und Situationen ausgelöst werden.</a:t>
            </a:r>
          </a:p>
          <a:p>
            <a:pPr marL="342900" indent="-342900" algn="l" rtl="0">
              <a:buFont typeface="Arial"/>
              <a:buChar char="•"/>
            </a:pPr>
            <a:r>
              <a:rPr lang="de" sz="2100" b="0" i="0" u="none" baseline="0" dirty="0"/>
              <a:t>In der Lage sein, Emotionen bei sich und den anderen zu erkennen.</a:t>
            </a:r>
          </a:p>
          <a:p>
            <a:pPr marL="342900" indent="-342900" algn="l" rtl="0">
              <a:buFont typeface="Arial"/>
              <a:buChar char="•"/>
            </a:pPr>
            <a:r>
              <a:rPr lang="de" sz="2100" b="0" i="0" u="none" baseline="0" dirty="0"/>
              <a:t>In der Lage sein, Emotionen auszudrücken und Schritte unternehmen, um mit negativen Emotionen umzugehen.</a:t>
            </a:r>
          </a:p>
          <a:p>
            <a:pPr algn="just" rtl="0"/>
            <a:endParaRPr lang="de" dirty="0"/>
          </a:p>
          <a:p>
            <a:pPr algn="just" rtl="0"/>
            <a:endParaRPr lang="de" b="1" dirty="0"/>
          </a:p>
        </p:txBody>
      </p:sp>
    </p:spTree>
    <p:extLst>
      <p:ext uri="{BB962C8B-B14F-4D97-AF65-F5344CB8AC3E}">
        <p14:creationId xmlns:p14="http://schemas.microsoft.com/office/powerpoint/2010/main" val="19079152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lnSpcReduction="10000"/>
          </a:bodyPr>
          <a:lstStyle/>
          <a:p>
            <a:pPr algn="l" rtl="0"/>
            <a:r>
              <a:rPr lang="de" sz="1800" b="1" i="0" u="none" baseline="0">
                <a:solidFill>
                  <a:schemeClr val="tx1"/>
                </a:solidFill>
              </a:rPr>
              <a:t>Abschnitt 5.2.</a:t>
            </a:r>
            <a:r>
              <a:rPr lang="de" sz="1800" b="0" i="0" u="none" baseline="0">
                <a:solidFill>
                  <a:schemeClr val="tx1"/>
                </a:solidFill>
              </a:rPr>
              <a:t> </a:t>
            </a:r>
            <a:r>
              <a:rPr lang="de" sz="1800" b="0" i="0" u="none" baseline="0"/>
              <a:t>Emotionale Entwicklung von Kindern und Steuerung von Emotionen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843558"/>
            <a:ext cx="7992888" cy="3240360"/>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3400" b="1" i="0" u="none" baseline="0"/>
              <a:t>Bestätigung und Emphatie an erster Stelle</a:t>
            </a:r>
            <a:endParaRPr lang="de" sz="3400" b="1" dirty="0"/>
          </a:p>
          <a:p>
            <a:pPr algn="just" rtl="0"/>
            <a:endParaRPr lang="de" sz="3400" dirty="0"/>
          </a:p>
          <a:p>
            <a:pPr algn="just" rtl="0"/>
            <a:r>
              <a:rPr lang="de" sz="3400" b="0" i="0" u="none" baseline="0"/>
              <a:t>Bestätigung und Emphatie zeigen heißt einen kurzen Satz sagen, in dem die mögliche Emotion benannt wird; überprüfen, ob das stimmt und sagen, dass wir uns um seine inneren Sorgen kümmern. Zum Beispiel:</a:t>
            </a:r>
            <a:endParaRPr lang="de" sz="3400" dirty="0"/>
          </a:p>
          <a:p>
            <a:pPr algn="just" rtl="0"/>
            <a:endParaRPr lang="de" sz="3400" dirty="0"/>
          </a:p>
          <a:p>
            <a:pPr marL="457200" indent="-457200" algn="l" rtl="0">
              <a:buFont typeface="Arial"/>
              <a:buChar char="•"/>
            </a:pPr>
            <a:r>
              <a:rPr lang="de" sz="3400" b="0" i="0" u="none" baseline="0"/>
              <a:t>Ich sehe, Du bist im Moment frustriert.  Es tut mir leid, dass Du Dich so schlecht fühlst.</a:t>
            </a:r>
            <a:endParaRPr lang="de" sz="3400" dirty="0"/>
          </a:p>
          <a:p>
            <a:pPr marL="457200" indent="-457200" algn="l" rtl="0">
              <a:buFont typeface="Arial" pitchFamily="34" charset="0"/>
              <a:buChar char="•"/>
            </a:pPr>
            <a:r>
              <a:rPr lang="de" sz="3400" b="0" i="0" u="none" baseline="0"/>
              <a:t>Vielleicht liege ich falsch, aber Du wirkst besorgt.  Das fühlt sich bestimmt schlimm an.</a:t>
            </a:r>
            <a:endParaRPr lang="de" sz="3400" dirty="0"/>
          </a:p>
          <a:p>
            <a:pPr marL="457200" indent="-457200" algn="l" rtl="0">
              <a:buFont typeface="Arial" pitchFamily="34" charset="0"/>
              <a:buChar char="•"/>
            </a:pPr>
            <a:r>
              <a:rPr lang="de" sz="3400" b="0" i="0" u="none" baseline="0"/>
              <a:t>Es tut mir leid, dass Du deswegen genervt bist.</a:t>
            </a:r>
            <a:endParaRPr lang="de" sz="3400" dirty="0"/>
          </a:p>
          <a:p>
            <a:pPr marL="457200" indent="-457200" algn="l" rtl="0">
              <a:buFont typeface="Arial" pitchFamily="34" charset="0"/>
              <a:buChar char="•"/>
            </a:pPr>
            <a:r>
              <a:rPr lang="de" sz="3400" b="0" i="0" u="none" baseline="0"/>
              <a:t>Ich glaube, ich wäre an Deiner Stelle auch traurig.</a:t>
            </a:r>
            <a:endParaRPr lang="de" sz="3400" dirty="0"/>
          </a:p>
          <a:p>
            <a:pPr marL="457200" indent="-457200" algn="l" rtl="0">
              <a:buFont typeface="Arial" pitchFamily="34" charset="0"/>
              <a:buChar char="•"/>
            </a:pPr>
            <a:r>
              <a:rPr lang="de" sz="3400" b="0" i="0" u="none" baseline="0"/>
              <a:t>Ich weiß, dass Du sehr verärgert bist.  Es ist nicht gerade angenehm, sich so überrannt zu fühlen.</a:t>
            </a:r>
            <a:endParaRPr lang="de" sz="3400" dirty="0"/>
          </a:p>
          <a:p>
            <a:pPr marL="457200" indent="-457200" algn="l" rtl="0">
              <a:buFont typeface="Arial" pitchFamily="34" charset="0"/>
              <a:buChar char="•"/>
            </a:pPr>
            <a:r>
              <a:rPr lang="de" sz="3400" b="0" i="0" u="none" baseline="0"/>
              <a:t>Es tut mir leid, dass Du so traurig bist.</a:t>
            </a:r>
            <a:endParaRPr lang="de" sz="3400" dirty="0"/>
          </a:p>
          <a:p>
            <a:pPr algn="just" rtl="0"/>
            <a:endParaRPr lang="de" b="1" dirty="0"/>
          </a:p>
        </p:txBody>
      </p:sp>
    </p:spTree>
    <p:extLst>
      <p:ext uri="{BB962C8B-B14F-4D97-AF65-F5344CB8AC3E}">
        <p14:creationId xmlns:p14="http://schemas.microsoft.com/office/powerpoint/2010/main" val="38499420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503373" y="1131591"/>
            <a:ext cx="4300469" cy="306300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2300" b="1" i="0" u="none" baseline="0" dirty="0"/>
              <a:t>Theorien zu Prävention von Bullying (Gewalt-/Exklusionsverhalten)</a:t>
            </a:r>
          </a:p>
          <a:p>
            <a:endParaRPr lang="de" sz="2300" dirty="0"/>
          </a:p>
          <a:p>
            <a:pPr marL="342900" indent="-342900" algn="l" rtl="0">
              <a:buFont typeface="Arial" panose="020B0604020202020204" pitchFamily="34" charset="0"/>
              <a:buChar char="•"/>
            </a:pPr>
            <a:r>
              <a:rPr lang="de" sz="2300" b="0" i="0" u="none" baseline="0" dirty="0"/>
              <a:t>den jüngsten Theorien liegt der gleiche Ausgangspunkt zugrunde: </a:t>
            </a:r>
          </a:p>
          <a:p>
            <a:pPr algn="l" rtl="0"/>
            <a:r>
              <a:rPr lang="de" sz="2300" b="0" i="1" u="none" baseline="0" dirty="0"/>
              <a:t>Menschen befinden sich in Kontexten, in denen sich die Wirkungen der individuellen</a:t>
            </a:r>
            <a:r>
              <a:rPr lang="de" sz="2300" i="1" dirty="0"/>
              <a:t/>
            </a:r>
            <a:br>
              <a:rPr lang="de" sz="2300" i="1" dirty="0"/>
            </a:br>
            <a:r>
              <a:rPr lang="de" sz="2300" b="0" i="1" u="none" baseline="0" dirty="0"/>
              <a:t>Charakterzüge an die Entwicklungs-, Sozial-,</a:t>
            </a:r>
            <a:r>
              <a:rPr lang="de" sz="2300" i="1" dirty="0"/>
              <a:t/>
            </a:r>
            <a:br>
              <a:rPr lang="de" sz="2300" i="1" dirty="0"/>
            </a:br>
            <a:r>
              <a:rPr lang="de" sz="2300" b="0" i="1" u="none" baseline="0" dirty="0"/>
              <a:t>und Gesundheitsergebnisse anpassen</a:t>
            </a:r>
          </a:p>
          <a:p>
            <a:pPr algn="l" rtl="0"/>
            <a:r>
              <a:rPr lang="de" sz="2300" b="0" i="1" u="none" baseline="0" dirty="0"/>
              <a:t> </a:t>
            </a:r>
            <a:r>
              <a:rPr lang="de" sz="2300" b="0" i="0" u="none" baseline="0" dirty="0"/>
              <a:t>(Rivara, Le Menestrel, 2016)</a:t>
            </a:r>
            <a:endParaRPr lang="de" sz="2300" i="1" dirty="0"/>
          </a:p>
          <a:p>
            <a:endParaRPr lang="de" sz="2300" dirty="0"/>
          </a:p>
          <a:p>
            <a:pPr marL="342900" indent="-342900" algn="l" rtl="0">
              <a:buFont typeface="Arial" panose="020B0604020202020204" pitchFamily="34" charset="0"/>
              <a:buChar char="•"/>
            </a:pPr>
            <a:r>
              <a:rPr lang="de" sz="2300" b="0" i="0" u="none" baseline="0" dirty="0"/>
              <a:t>diese Kontexte sind, speziell in unserem Projekt, Kontexte von </a:t>
            </a:r>
            <a:r>
              <a:rPr lang="de" sz="2300" b="1" i="0" u="none" baseline="0" dirty="0"/>
              <a:t>Sportmannschaften</a:t>
            </a: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dirty="0"/>
          </a:p>
        </p:txBody>
      </p:sp>
      <p:pic>
        <p:nvPicPr>
          <p:cNvPr id="4098" name="Picture 2" descr="C:\TEA\P R O J E K T I\SAVE projekt_KIFST\kurikulumi\predavanja\bm\slike\i490739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52" y="1347614"/>
            <a:ext cx="3879631" cy="2183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45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399"/>
          </a:xfrm>
        </p:spPr>
        <p:txBody>
          <a:bodyPr>
            <a:normAutofit/>
          </a:bodyPr>
          <a:lstStyle/>
          <a:p>
            <a:pPr algn="l" rtl="0"/>
            <a:r>
              <a:rPr lang="de" sz="1500" b="1" i="0" u="none" baseline="0">
                <a:solidFill>
                  <a:schemeClr val="tx1"/>
                </a:solidFill>
              </a:rPr>
              <a:t>Abschnitt 5.2.</a:t>
            </a:r>
            <a:r>
              <a:rPr lang="de" sz="1500" b="0" i="0" u="none" baseline="0">
                <a:solidFill>
                  <a:schemeClr val="tx1"/>
                </a:solidFill>
              </a:rPr>
              <a:t> </a:t>
            </a:r>
            <a:r>
              <a:rPr lang="de" sz="1500" b="0" i="0" u="none" baseline="0"/>
              <a:t>Emotionale Entwicklung von Kindern und Steuerung von Emotionen</a:t>
            </a: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8352928" cy="3456384"/>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2900" b="1" i="0" u="none" baseline="0" dirty="0"/>
              <a:t>Einen Plan für negative Emotionen bereitlegen</a:t>
            </a:r>
            <a:endParaRPr lang="de" sz="2900" b="1" dirty="0"/>
          </a:p>
          <a:p>
            <a:pPr algn="just" rtl="0"/>
            <a:r>
              <a:rPr lang="de" sz="2900" b="0" i="0" u="none" baseline="0" dirty="0"/>
              <a:t>Da Kinder regelmäßig starke Gefühle erfahren (häufig täglich), brauchen sie einen Taschenratgeber, in dem steht, was tun, wenn es passiert:</a:t>
            </a:r>
          </a:p>
          <a:p>
            <a:pPr algn="l" rtl="0"/>
            <a:endParaRPr lang="de" sz="2900" dirty="0"/>
          </a:p>
          <a:p>
            <a:pPr marL="457200" indent="-457200" algn="l" rtl="0">
              <a:buFont typeface="Arial"/>
              <a:buChar char="•"/>
            </a:pPr>
            <a:r>
              <a:rPr lang="de" sz="2900" b="0" i="0" u="none" baseline="0" dirty="0"/>
              <a:t>Langsam einatmen und gleichmäßig und langsam ausatmen.</a:t>
            </a:r>
          </a:p>
          <a:p>
            <a:pPr marL="457200" indent="-457200" algn="l" rtl="0">
              <a:buFont typeface="Arial"/>
              <a:buChar char="•"/>
            </a:pPr>
            <a:r>
              <a:rPr lang="de" sz="2900" b="0" i="0" u="none" baseline="0" dirty="0"/>
              <a:t>Ich sage meine „beruhigenden Gedanken“ (Kinder können diese vorab vorbereiten und in ihrem Federmäppchen oder Schublade bereit halten - es können Sätze sein, die sie beruhigen wie: „Es geht mir gut", „Ich kann damit umgehen", „Es ist nicht das Ende der Welt" etc.).</a:t>
            </a:r>
          </a:p>
          <a:p>
            <a:pPr marL="457200" indent="-457200" algn="l" rtl="0">
              <a:buFont typeface="Arial"/>
              <a:buChar char="•"/>
            </a:pPr>
            <a:r>
              <a:rPr lang="de" sz="2900" b="0" i="0" u="none" baseline="0" dirty="0"/>
              <a:t>Ich konzentriere mich 2 Minuten lang intensiv auf meine Aufgabe, damit mein Gehirn „neu gestartet“ wird. </a:t>
            </a:r>
          </a:p>
          <a:p>
            <a:pPr marL="457200" indent="-457200" algn="l" rtl="0">
              <a:buFont typeface="Arial"/>
              <a:buChar char="•"/>
            </a:pPr>
            <a:r>
              <a:rPr lang="de" sz="2900" b="0" i="0" u="none" baseline="0" dirty="0"/>
              <a:t>Ich spiele das Spiel "was wäre, wenn" (was wäre, wenn ich 1.000 EUR gewinnen würde; was wäre, wenn ich fliegen könnte; was wäre, wenn ich Fußball für die </a:t>
            </a:r>
            <a:r>
              <a:rPr lang="de-DE" sz="2900" b="0" i="0" u="none" baseline="0"/>
              <a:t>Bayern</a:t>
            </a:r>
            <a:r>
              <a:rPr lang="de" sz="2900" b="0" i="0" u="none" baseline="0"/>
              <a:t> </a:t>
            </a:r>
            <a:r>
              <a:rPr lang="de" sz="2900" b="0" i="0" u="none" baseline="0" dirty="0"/>
              <a:t>spielen würde“.</a:t>
            </a:r>
          </a:p>
          <a:p>
            <a:pPr marL="457200" indent="-457200" algn="l" rtl="0">
              <a:buFont typeface="Arial"/>
              <a:buChar char="•"/>
            </a:pPr>
            <a:r>
              <a:rPr lang="de" sz="2900" b="0" i="0" u="none" baseline="0" dirty="0"/>
              <a:t>Ich halte einen beruhigenden Gegenstand.</a:t>
            </a:r>
          </a:p>
          <a:p>
            <a:pPr marL="457200" indent="-457200" algn="l" rtl="0">
              <a:buFont typeface="Arial"/>
              <a:buChar char="•"/>
            </a:pPr>
            <a:r>
              <a:rPr lang="de" sz="2900" b="0" i="0" u="none" baseline="0" dirty="0"/>
              <a:t>Ich schreibe eine Notiz, male ein Bild, um dem Trainer mitzuteilen, dass es mir schlecht geht.</a:t>
            </a:r>
          </a:p>
          <a:p>
            <a:pPr marL="457200" indent="-457200" algn="l" rtl="0">
              <a:buFont typeface="Arial"/>
              <a:buChar char="•"/>
            </a:pPr>
            <a:r>
              <a:rPr lang="de" sz="2900" b="0" i="0" u="none" baseline="0" dirty="0"/>
              <a:t>Ich strecke meinen Körper.</a:t>
            </a:r>
          </a:p>
          <a:p>
            <a:pPr algn="just" rtl="0"/>
            <a:endParaRPr lang="de" dirty="0"/>
          </a:p>
          <a:p>
            <a:pPr algn="just" rtl="0"/>
            <a:endParaRPr lang="de" dirty="0"/>
          </a:p>
          <a:p>
            <a:pPr algn="just" rtl="0"/>
            <a:endParaRPr lang="de" dirty="0"/>
          </a:p>
          <a:p>
            <a:pPr algn="just" rtl="0"/>
            <a:endParaRPr lang="de" b="1" dirty="0"/>
          </a:p>
        </p:txBody>
      </p:sp>
    </p:spTree>
    <p:extLst>
      <p:ext uri="{BB962C8B-B14F-4D97-AF65-F5344CB8AC3E}">
        <p14:creationId xmlns:p14="http://schemas.microsoft.com/office/powerpoint/2010/main" val="393894865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399"/>
          </a:xfrm>
        </p:spPr>
        <p:txBody>
          <a:bodyPr>
            <a:normAutofit/>
          </a:bodyPr>
          <a:lstStyle/>
          <a:p>
            <a:pPr algn="l" rtl="0"/>
            <a:r>
              <a:rPr lang="de" sz="1600" b="1" i="0" u="none" baseline="0">
                <a:solidFill>
                  <a:schemeClr val="tx1"/>
                </a:solidFill>
              </a:rPr>
              <a:t>Abschnitt 5.2.</a:t>
            </a:r>
            <a:r>
              <a:rPr lang="de" sz="1600" b="0" i="0" u="none" baseline="0">
                <a:solidFill>
                  <a:schemeClr val="tx1"/>
                </a:solidFill>
              </a:rPr>
              <a:t> </a:t>
            </a:r>
            <a:r>
              <a:rPr lang="de" sz="1600" b="0" i="0" u="none" baseline="0"/>
              <a:t>Emotionale Entwicklung von Kindern und Steuerung von Emotionen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699542"/>
            <a:ext cx="7848872" cy="352839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2100" b="1" i="0" u="none" baseline="0"/>
              <a:t>Lob, Anerkennung und Belohnung für mutiges und ruhiges Verhalten</a:t>
            </a:r>
          </a:p>
          <a:p>
            <a:pPr algn="just" rtl="0"/>
            <a:endParaRPr lang="de" sz="2100" b="1" dirty="0"/>
          </a:p>
          <a:p>
            <a:pPr algn="just" rtl="0"/>
            <a:r>
              <a:rPr lang="de" sz="2100" b="0" i="0" u="none" baseline="0"/>
              <a:t>Positives Reinforcement ist ein außerordentlich wichtiges Tool, welches die Möglichkeit bedeutend erhöhen kann, dass eine Reaktion zurückkommt. So wie Trainer Kindern, die sich bemühen eine Aufgabe zu bewältigen, positives Reinforcement geben können, so müssen sie ebenso positives Reinforcement an Kinder geben, die ruhig und mutig vorgehen:</a:t>
            </a:r>
          </a:p>
          <a:p>
            <a:pPr algn="just" rtl="0"/>
            <a:endParaRPr lang="de" sz="2100" dirty="0"/>
          </a:p>
          <a:p>
            <a:pPr marL="342900" indent="-342900" algn="l" rtl="0">
              <a:buFont typeface="Arial"/>
              <a:buChar char="•"/>
            </a:pPr>
            <a:r>
              <a:rPr lang="de" sz="2100" b="0" i="0" u="none" baseline="0"/>
              <a:t>Ich habe gemerkt, Du hast tief eingeatmet, anstatt wegzurennen. Sehr schön.</a:t>
            </a:r>
          </a:p>
          <a:p>
            <a:pPr marL="342900" indent="-342900" algn="l" rtl="0">
              <a:buFont typeface="Arial"/>
              <a:buChar char="•"/>
            </a:pPr>
            <a:r>
              <a:rPr lang="de" sz="2100" b="0" i="0" u="none" baseline="0"/>
              <a:t>Du hast wirklich versucht, nicht zu schreien. Ich bin sehr stolz auf Dich.</a:t>
            </a:r>
          </a:p>
          <a:p>
            <a:pPr marL="342900" indent="-342900" algn="l" rtl="0">
              <a:buFont typeface="Arial"/>
              <a:buChar char="•"/>
            </a:pPr>
            <a:r>
              <a:rPr lang="de" sz="2100" b="0" i="0" u="none" baseline="0"/>
              <a:t>Danke, dass Du uns diese Präsentation gezeigt hast, ich weiß, das erfordert viel Mut.</a:t>
            </a:r>
          </a:p>
          <a:p>
            <a:pPr marL="342900" indent="-342900" algn="l" rtl="0">
              <a:buFont typeface="Arial"/>
              <a:buChar char="•"/>
            </a:pPr>
            <a:r>
              <a:rPr lang="de" sz="2100" b="0" i="0" u="none" baseline="0"/>
              <a:t>Du hast mir diesen Text vorgelesen, obwohl Du aufgeregt warst. Vielen Dank, dass Du so mutig bist.</a:t>
            </a:r>
          </a:p>
          <a:p>
            <a:pPr marL="342900" indent="-342900" algn="l" rtl="0">
              <a:buFont typeface="Arial"/>
              <a:buChar char="•"/>
            </a:pPr>
            <a:r>
              <a:rPr lang="de" sz="2100" b="0" i="0" u="none" baseline="0"/>
              <a:t>Ich habe gemerkt, Du hast Dir Mühe mit Deiner Arbeit gegeben, auch als Du von Johannes enttäuscht warst. Du wirst langsam ein ruhiger Schüler, ich bin beeindruckt.</a:t>
            </a:r>
          </a:p>
          <a:p>
            <a:pPr algn="just" rtl="0"/>
            <a:endParaRPr lang="de" sz="1800" dirty="0"/>
          </a:p>
          <a:p>
            <a:pPr algn="just" rtl="0"/>
            <a:endParaRPr lang="de" dirty="0"/>
          </a:p>
          <a:p>
            <a:pPr algn="just" rtl="0"/>
            <a:endParaRPr lang="de" dirty="0"/>
          </a:p>
          <a:p>
            <a:pPr algn="just" rtl="0"/>
            <a:endParaRPr lang="de" b="1" dirty="0"/>
          </a:p>
        </p:txBody>
      </p:sp>
    </p:spTree>
    <p:extLst>
      <p:ext uri="{BB962C8B-B14F-4D97-AF65-F5344CB8AC3E}">
        <p14:creationId xmlns:p14="http://schemas.microsoft.com/office/powerpoint/2010/main" val="413753120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mj-lt"/>
              <a:buAutoNum type="arabicPeriod"/>
            </a:pPr>
            <a:endParaRPr lang="de" sz="2000" dirty="0"/>
          </a:p>
        </p:txBody>
      </p:sp>
      <p:sp>
        <p:nvSpPr>
          <p:cNvPr id="9" name="Subtitle 3">
            <a:extLst>
              <a:ext uri="{FF2B5EF4-FFF2-40B4-BE49-F238E27FC236}">
                <a16:creationId xmlns:a16="http://schemas.microsoft.com/office/drawing/2014/main" xmlns=""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5.</a:t>
            </a:r>
            <a:r>
              <a:rPr lang="de" sz="1500" b="0" i="0" u="none" baseline="0">
                <a:solidFill>
                  <a:schemeClr val="tx1"/>
                </a:solidFill>
              </a:rPr>
              <a:t> </a:t>
            </a:r>
            <a:r>
              <a:rPr lang="de" sz="1500" b="0" i="0" u="none" baseline="0"/>
              <a:t>Emotionale Reaktionen der Gruppe, Gruppenkommunikation nach Gewalt</a:t>
            </a:r>
            <a:endParaRPr lang="de" sz="1500" b="1" dirty="0"/>
          </a:p>
          <a:p>
            <a:pPr rtl="0">
              <a:defRPr/>
            </a:pPr>
            <a:endParaRPr lang="de" sz="1400" dirty="0"/>
          </a:p>
          <a:p>
            <a:pPr rtl="0">
              <a:defRPr/>
            </a:pPr>
            <a:endParaRPr lang="de" sz="1400" dirty="0"/>
          </a:p>
        </p:txBody>
      </p:sp>
      <p:sp>
        <p:nvSpPr>
          <p:cNvPr id="10" name="Subtitle 3"/>
          <p:cNvSpPr txBox="1">
            <a:spLocks/>
          </p:cNvSpPr>
          <p:nvPr/>
        </p:nvSpPr>
        <p:spPr bwMode="auto">
          <a:xfrm>
            <a:off x="683568" y="627534"/>
            <a:ext cx="7200800" cy="3240360"/>
          </a:xfrm>
          <a:prstGeom prst="rect">
            <a:avLst/>
          </a:prstGeom>
          <a:noFill/>
          <a:ln w="9525">
            <a:noFill/>
            <a:miter lim="800000"/>
            <a:headEnd/>
            <a:tailEnd/>
          </a:ln>
        </p:spPr>
        <p:txBody>
          <a:bodyPr/>
          <a:lstStyle/>
          <a:p>
            <a:pPr algn="ctr" rtl="0" eaLnBrk="1" hangingPunct="1">
              <a:spcBef>
                <a:spcPct val="20000"/>
              </a:spcBef>
              <a:buFont typeface="Arial" pitchFamily="34" charset="0"/>
              <a:buNone/>
            </a:pPr>
            <a:r>
              <a:rPr lang="de" sz="2400" b="1" i="0" u="none" baseline="0">
                <a:solidFill>
                  <a:srgbClr val="898989"/>
                </a:solidFill>
                <a:latin typeface="Open Sans"/>
                <a:ea typeface="Open Sans"/>
                <a:cs typeface="Open Sans"/>
              </a:rPr>
              <a:t>Wissensabschnitt / Studienaufgaben</a:t>
            </a:r>
          </a:p>
          <a:p>
            <a:pPr algn="ctr" rtl="0" eaLnBrk="1" hangingPunct="1">
              <a:spcBef>
                <a:spcPct val="20000"/>
              </a:spcBef>
              <a:buFont typeface="Arial" pitchFamily="34" charset="0"/>
              <a:buNone/>
            </a:pPr>
            <a:endParaRPr lang="de" altLang="en-US" dirty="0">
              <a:solidFill>
                <a:srgbClr val="898989"/>
              </a:solidFill>
              <a:latin typeface="Open Sans"/>
              <a:ea typeface="Open Sans"/>
              <a:cs typeface="Open Sans"/>
            </a:endParaRPr>
          </a:p>
          <a:p>
            <a:pPr algn="l" rtl="0" eaLnBrk="1" hangingPunct="1">
              <a:spcBef>
                <a:spcPct val="20000"/>
              </a:spcBef>
              <a:buFont typeface="Arial" pitchFamily="34" charset="0"/>
              <a:buNone/>
            </a:pPr>
            <a:r>
              <a:rPr lang="de" b="0" i="0" u="none" baseline="0">
                <a:solidFill>
                  <a:srgbClr val="898989"/>
                </a:solidFill>
                <a:latin typeface="Open Sans"/>
                <a:ea typeface="Open Sans"/>
                <a:cs typeface="Open Sans"/>
              </a:rPr>
              <a:t>1. Erstellen Sie eine Power Point Präsentation zum Thema emotionale Reaktionen der Gruppe und Gruppenkommunikation mit nicht mehr als 10 Folien. Die Präsentation sollte Ihr eigenes persönliches Beispiel enthalten oder ein Beispiel von jemandem, den Sie kennen oder ein erdachtes Beispiel darüber, wie Sie als Trainer mit den emotionalen Reaktionen der Gruppe/der Gruppenkommunikation in einer Bullyingsituation umgegangen sind.</a:t>
            </a:r>
            <a:endParaRPr lang="de" altLang="en-US" dirty="0">
              <a:solidFill>
                <a:srgbClr val="898989"/>
              </a:solidFill>
              <a:latin typeface="Open Sans"/>
              <a:ea typeface="Open Sans"/>
              <a:cs typeface="Open Sans"/>
            </a:endParaRPr>
          </a:p>
        </p:txBody>
      </p:sp>
    </p:spTree>
    <p:extLst>
      <p:ext uri="{BB962C8B-B14F-4D97-AF65-F5344CB8AC3E}">
        <p14:creationId xmlns:p14="http://schemas.microsoft.com/office/powerpoint/2010/main" val="1274822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3654592" y="442223"/>
            <a:ext cx="1906823" cy="545351"/>
          </a:xfrm>
        </p:spPr>
        <p:txBody>
          <a:bodyPr>
            <a:normAutofit fontScale="70000" lnSpcReduction="20000"/>
          </a:bodyPr>
          <a:lstStyle/>
          <a:p>
            <a:pPr rtl="0"/>
            <a:r>
              <a:rPr lang="de" b="1" i="0" u="none" baseline="0" dirty="0"/>
              <a:t>Literatur-verzeichnis</a:t>
            </a:r>
            <a:endParaRPr lang="de"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07504" y="843558"/>
            <a:ext cx="8934896" cy="34563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lvl="0" indent="-457200" algn="l" rtl="0">
              <a:buFont typeface="+mj-lt"/>
              <a:buAutoNum type="arabicPeriod"/>
            </a:pPr>
            <a:r>
              <a:rPr lang="de" sz="800" b="0" i="0" u="none" baseline="0"/>
              <a:t>Brännström, L., Kaunitz, C., Andershed, A., South, S:, Smedslund, G. (2016). Aggression replacement training (ART) for reducing antisocial behavior in adolescents and adults: A systematic review. </a:t>
            </a:r>
            <a:r>
              <a:rPr lang="de" sz="800" b="0" i="1" u="none" baseline="0"/>
              <a:t>Aggression and Violent Behavior. </a:t>
            </a:r>
            <a:r>
              <a:rPr lang="de" sz="800" b="0" i="0" u="none" baseline="0"/>
              <a:t>27: 30-41.</a:t>
            </a:r>
            <a:endParaRPr lang="de" sz="800" dirty="0"/>
          </a:p>
          <a:p>
            <a:pPr marL="457200" lvl="0" indent="-457200" algn="l" rtl="0">
              <a:buFont typeface="+mj-lt"/>
              <a:buAutoNum type="arabicPeriod"/>
            </a:pPr>
            <a:r>
              <a:rPr lang="de" sz="800" b="0" i="0" u="none" baseline="0"/>
              <a:t>Brittian, A.S., Humphries, M.L. (2015). Prosocial Behavior during Adolescence, 2015-227. In Smelser, N. J., Baltes, P.B. </a:t>
            </a:r>
            <a:r>
              <a:rPr lang="de" sz="800" b="0" i="1" u="none" baseline="0"/>
              <a:t>International Encyclopedia of the Social &amp; Behavioral Sciences</a:t>
            </a:r>
            <a:r>
              <a:rPr lang="de" sz="800" b="0" i="0" u="none" baseline="0"/>
              <a:t>. 2nd Edition (vol.19). Oxford: Elsevier Science Ltd.</a:t>
            </a:r>
            <a:endParaRPr lang="de" sz="800" dirty="0"/>
          </a:p>
          <a:p>
            <a:pPr marL="457200" lvl="0" indent="-457200" algn="l" rtl="0">
              <a:buFont typeface="+mj-lt"/>
              <a:buAutoNum type="arabicPeriod"/>
            </a:pPr>
            <a:r>
              <a:rPr lang="de" sz="800" b="0" i="0" u="none" baseline="0"/>
              <a:t>Calm Kid Central (2017). </a:t>
            </a:r>
            <a:r>
              <a:rPr lang="de" sz="800" b="0" i="1" u="none" baseline="0"/>
              <a:t>Helping Kids deal with Negative Emotions in the Classroom. </a:t>
            </a:r>
            <a:r>
              <a:rPr lang="de" sz="800" b="0" i="0" u="none" baseline="0"/>
              <a:t>Verfügbar unter: https://developingminds.net.au/articles-for-professionals/2017/5/21/helping-kids-deal-with-negative-emotions-in-the-classroom; 24.2.2019.</a:t>
            </a:r>
          </a:p>
          <a:p>
            <a:pPr marL="457200" lvl="0" indent="-457200" algn="l" rtl="0">
              <a:buFont typeface="+mj-lt"/>
              <a:buAutoNum type="arabicPeriod"/>
            </a:pPr>
            <a:r>
              <a:rPr lang="de" sz="800" b="0" i="0" u="none" baseline="0"/>
              <a:t>Estévez, E., Inglés, C.J., Emler, N.P., Martínez-Monteagudo, M.C., Torregrosa, M.S. (2012). Analysis of the Relationship Between Victimization and School Violence: The Role of Antisocial Reputation. </a:t>
            </a:r>
            <a:r>
              <a:rPr lang="de" sz="800" b="0" i="1" u="none" baseline="0"/>
              <a:t>Psychosocial Intervention</a:t>
            </a:r>
            <a:r>
              <a:rPr lang="de" sz="800" b="0" i="0" u="none" baseline="0"/>
              <a:t>. 21 (1): 53-65.</a:t>
            </a:r>
          </a:p>
          <a:p>
            <a:pPr marL="457200" lvl="0" indent="-457200" algn="l" rtl="0">
              <a:buFont typeface="+mj-lt"/>
              <a:buAutoNum type="arabicPeriod"/>
            </a:pPr>
            <a:r>
              <a:rPr lang="de" sz="800" b="0" i="0" u="none" baseline="0"/>
              <a:t>Harris-Reeves, B. E., Skinner, J., Milburn, P., &amp; Reddan, G. (2013).Applying behavioural management strategies in a sport-coaching context. </a:t>
            </a:r>
            <a:r>
              <a:rPr lang="de" sz="800" b="0" i="1" u="none" baseline="0"/>
              <a:t>Journal of Coaching Educaiton, </a:t>
            </a:r>
            <a:r>
              <a:rPr lang="de" sz="800" b="0" i="0" u="none" baseline="0"/>
              <a:t>6(2),87-102.</a:t>
            </a:r>
          </a:p>
          <a:p>
            <a:pPr marL="457200" indent="-457200" algn="l" rtl="0">
              <a:buFont typeface="+mj-lt"/>
              <a:buAutoNum type="arabicPeriod"/>
            </a:pPr>
            <a:endParaRPr lang="de" sz="100" dirty="0"/>
          </a:p>
          <a:p>
            <a:pPr marL="457200" lvl="0" indent="-457200" algn="l" rtl="0">
              <a:buFont typeface="+mj-lt"/>
              <a:buAutoNum type="arabicPeriod"/>
            </a:pPr>
            <a:r>
              <a:rPr lang="de" sz="800" b="0" i="0" u="none" baseline="0"/>
              <a:t>Hawkins, R., Nabors, L. (eds.) (2018). </a:t>
            </a:r>
            <a:r>
              <a:rPr lang="de" sz="800" b="0" i="1" u="none" baseline="0"/>
              <a:t>Förderung von prosozialem Verhalten bei Kindern durch Spiele. Making Social Emotional Learning Fun. </a:t>
            </a:r>
            <a:r>
              <a:rPr lang="de" sz="800" b="0" i="0" u="none" baseline="0"/>
              <a:t>New York: Nova Science Publisher.</a:t>
            </a:r>
          </a:p>
          <a:p>
            <a:pPr marL="457200" lvl="0" indent="-457200" algn="l" rtl="0">
              <a:buFont typeface="+mj-lt"/>
              <a:buAutoNum type="arabicPeriod"/>
            </a:pPr>
            <a:r>
              <a:rPr lang="de" sz="800" b="0" i="0" u="none" baseline="0"/>
              <a:t>General, U.S. (2001). Youth violence: A report of the Surgeon General. </a:t>
            </a:r>
            <a:r>
              <a:rPr lang="de" sz="800" b="0" i="1" u="none" baseline="0"/>
              <a:t>Washington SDC: US Department of Health and Human Services.</a:t>
            </a:r>
          </a:p>
          <a:p>
            <a:pPr marL="457200" indent="-457200" algn="l" rtl="0">
              <a:buFont typeface="+mj-lt"/>
              <a:buAutoNum type="arabicPeriod"/>
            </a:pPr>
            <a:endParaRPr lang="de" sz="100" dirty="0"/>
          </a:p>
          <a:p>
            <a:pPr marL="457200" lvl="0" indent="-457200" algn="l" rtl="0">
              <a:buFont typeface="+mj-lt"/>
              <a:buAutoNum type="arabicPeriod"/>
            </a:pPr>
            <a:r>
              <a:rPr lang="de" sz="800" b="0" i="0" u="none" baseline="0"/>
              <a:t>Lee, A. (2010). </a:t>
            </a:r>
            <a:r>
              <a:rPr lang="de" sz="800" b="0" i="1" u="none" baseline="0"/>
              <a:t>How to Grow Great Kids</a:t>
            </a:r>
            <a:r>
              <a:rPr lang="de" sz="800" b="0" i="0" u="none" baseline="0"/>
              <a:t>. Spring Hill: How to Content.</a:t>
            </a:r>
          </a:p>
          <a:p>
            <a:pPr marL="457200" lvl="0" indent="-457200" algn="l" rtl="0">
              <a:buFont typeface="+mj-lt"/>
              <a:buAutoNum type="arabicPeriod"/>
            </a:pPr>
            <a:r>
              <a:rPr lang="de" sz="800" b="0" i="0" u="none" baseline="0"/>
              <a:t>Leff, S.S., Crick, N.R. (2010). Interventions for Relational Aggression: Innovative Programming and Next Steps in Research and Practice. </a:t>
            </a:r>
            <a:r>
              <a:rPr lang="de" sz="800" b="0" i="1" u="none" baseline="0"/>
              <a:t>School Psychology Review. </a:t>
            </a:r>
            <a:r>
              <a:rPr lang="de" sz="800" b="0" i="0" u="none" baseline="0"/>
              <a:t>39 (4): 504-507.</a:t>
            </a:r>
            <a:endParaRPr lang="de" sz="800" dirty="0"/>
          </a:p>
          <a:p>
            <a:pPr marL="457200" lvl="0" indent="-457200" algn="l" rtl="0">
              <a:buFont typeface="+mj-lt"/>
              <a:buAutoNum type="arabicPeriod"/>
            </a:pPr>
            <a:r>
              <a:rPr lang="de" sz="800" b="0" i="0" u="none" baseline="0"/>
              <a:t>Leff, S.S., Waasdorp, T.E., Crick, N.R:. (2010). A Review of Existing Relational Aggression Programs: Strengths, Limitations, and Future Directions. </a:t>
            </a:r>
            <a:r>
              <a:rPr lang="de" sz="800" b="0" i="1" u="none" baseline="0"/>
              <a:t>School Psychology Review</a:t>
            </a:r>
            <a:r>
              <a:rPr lang="de" sz="800" b="0" i="0" u="none" baseline="0"/>
              <a:t>. 39(4): 508-535. </a:t>
            </a:r>
          </a:p>
          <a:p>
            <a:pPr marL="457200" lvl="0" indent="-457200" algn="l" rtl="0">
              <a:buFont typeface="+mj-lt"/>
              <a:buAutoNum type="arabicPeriod"/>
            </a:pPr>
            <a:r>
              <a:rPr lang="de" sz="800" b="0" i="0" u="none" baseline="0"/>
              <a:t>Leff, S.S., Waasdorp, T.E., Paskewich, B., Gullan, R.L., Jawad, A.F., MacEvoy, J.P., Feinberg, B.E., Power, T.J. (2010). The Preventing Relational Aggression in Schools Everyday Program: A Preliminary Evaluation of Acceptability and Impact. </a:t>
            </a:r>
            <a:r>
              <a:rPr lang="de" sz="800" b="0" i="1" u="none" baseline="0"/>
              <a:t>School Psychology Review</a:t>
            </a:r>
            <a:r>
              <a:rPr lang="de" sz="800" b="0" i="0" u="none" baseline="0"/>
              <a:t>. 39(4): 569-587. </a:t>
            </a:r>
          </a:p>
          <a:p>
            <a:pPr marL="457200" lvl="0" indent="-457200" algn="l" rtl="0">
              <a:buFont typeface="+mj-lt"/>
              <a:buAutoNum type="arabicPeriod"/>
            </a:pPr>
            <a:r>
              <a:rPr lang="de" sz="800" b="0" i="0" u="none" baseline="0"/>
              <a:t>Llorca-Mestre, A., Malonda-Vidal, E., Samper-García, P. (2017). Prosocial reasoning and emotions in young offenders and non-offenders. </a:t>
            </a:r>
            <a:r>
              <a:rPr lang="de" sz="800" b="0" i="1" u="none" baseline="0"/>
              <a:t>The European Journal of Psychology, Applied to Legal Context. </a:t>
            </a:r>
            <a:r>
              <a:rPr lang="de" sz="800" b="0" i="0" u="none" baseline="0"/>
              <a:t>9 (2): 65-73.</a:t>
            </a:r>
          </a:p>
          <a:p>
            <a:pPr marL="457200" lvl="0" indent="-457200" algn="l" rtl="0">
              <a:buFont typeface="+mj-lt"/>
              <a:buAutoNum type="arabicPeriod"/>
            </a:pPr>
            <a:r>
              <a:rPr lang="de" sz="800" b="0" i="0" u="none" baseline="0"/>
              <a:t>Rivara, F., Le Menestrel, S. (eds.) (2016). Preventing Bullying through Science, Policy and Practice. Washington, DC: The National Academies Press.</a:t>
            </a:r>
          </a:p>
          <a:p>
            <a:pPr marL="457200" lvl="0" indent="-457200" algn="l" rtl="0">
              <a:buFont typeface="+mj-lt"/>
              <a:buAutoNum type="arabicPeriod"/>
            </a:pPr>
            <a:r>
              <a:rPr lang="de" sz="800" b="0" i="0" u="none" baseline="0"/>
              <a:t>Smout, K. (2015). </a:t>
            </a:r>
            <a:r>
              <a:rPr lang="de" sz="800" b="0" i="1" u="none" baseline="0"/>
              <a:t>When Life Sucks for Kids. Ideas and tips for when you feel mad, worried or sad – or when life goes horribly wrong!  </a:t>
            </a:r>
            <a:r>
              <a:rPr lang="de" sz="800" b="0" i="0" u="none" baseline="0"/>
              <a:t>Verfügbar unter: https://static1.squarespace.com/static/551dfbb6e4b06a5b2a85e190/t/55a9c23ce4b03f43f2a1152c/1437188668580/WhenLifeSucksforKidsFirstTwoChapters.pdf; 24.2.2019.</a:t>
            </a:r>
            <a:endParaRPr lang="de" sz="800" i="1" dirty="0"/>
          </a:p>
          <a:p>
            <a:pPr marL="457200" lvl="0" indent="-457200" algn="l" rtl="0">
              <a:buFont typeface="+mj-lt"/>
              <a:buAutoNum type="arabicPeriod"/>
            </a:pPr>
            <a:r>
              <a:rPr lang="de" sz="800" b="0" i="0" u="none" baseline="0"/>
              <a:t>Twenge, J.M., Ciarocco, N.J.,  Baumeister, R. F., DeWall, C.N., Bartels, J.M. (2007).Social Exclusion Decreases Prosocial Behavior. </a:t>
            </a:r>
            <a:r>
              <a:rPr lang="de" sz="800" b="0" i="1" u="none" baseline="0"/>
              <a:t>Journal of Personality and Social Psychology</a:t>
            </a:r>
            <a:r>
              <a:rPr lang="de" sz="800" b="0" i="0" u="none" baseline="0"/>
              <a:t>. 92 (1): 56-66.</a:t>
            </a:r>
            <a:endParaRPr lang="de" sz="800" dirty="0"/>
          </a:p>
          <a:p>
            <a:pPr marL="457200" lvl="0" indent="-457200" algn="l" rtl="0">
              <a:buFont typeface="+mj-lt"/>
              <a:buAutoNum type="arabicPeriod"/>
            </a:pPr>
            <a:r>
              <a:rPr lang="de" sz="800" b="0" i="0" u="none" baseline="0"/>
              <a:t>Young, E.L., Boye, A.E., Nelson, D.A. (2006).</a:t>
            </a:r>
            <a:r>
              <a:rPr lang="de" sz="800" b="0" i="1" u="none" baseline="0"/>
              <a:t> </a:t>
            </a:r>
            <a:r>
              <a:rPr lang="de" sz="800" b="0" i="0" u="none" baseline="0"/>
              <a:t>Relational Aggression: Understanding, Identifying and Responding in Schools. </a:t>
            </a:r>
            <a:r>
              <a:rPr lang="de" sz="800" b="0" i="1" u="none" baseline="0"/>
              <a:t>Psychology in the Schools. </a:t>
            </a:r>
            <a:r>
              <a:rPr lang="de" sz="800" b="0" i="0" u="none" baseline="0"/>
              <a:t>43(3): 297-312.</a:t>
            </a:r>
            <a:endParaRPr lang="de" sz="800"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915566"/>
            <a:ext cx="6400800" cy="2777480"/>
          </a:xfrm>
        </p:spPr>
        <p:txBody>
          <a:bodyPr>
            <a:normAutofit fontScale="92500" lnSpcReduction="10000"/>
          </a:bodyPr>
          <a:lstStyle/>
          <a:p>
            <a:pPr rtl="0"/>
            <a:r>
              <a:rPr lang="de" b="0" i="0" u="none" baseline="0"/>
              <a:t>Erstellt von:</a:t>
            </a:r>
          </a:p>
          <a:p>
            <a:endParaRPr lang="de" dirty="0"/>
          </a:p>
          <a:p>
            <a:pPr rtl="0"/>
            <a:r>
              <a:rPr lang="de" b="0" i="0" u="none" baseline="0"/>
              <a:t>Dr. phil. Boris Milavic</a:t>
            </a:r>
          </a:p>
          <a:p>
            <a:pPr rtl="0"/>
            <a:r>
              <a:rPr lang="de" b="0" i="0" u="none" baseline="0"/>
              <a:t>Dr. phil. Zoran Grgantov</a:t>
            </a:r>
          </a:p>
          <a:p>
            <a:pPr rtl="0"/>
            <a:r>
              <a:rPr lang="de" b="0" i="0" u="none" baseline="0"/>
              <a:t>Dr. phil. Goran Kuvacic</a:t>
            </a:r>
          </a:p>
          <a:p>
            <a:pPr rtl="0"/>
            <a:r>
              <a:rPr lang="de" b="0" i="0" u="none" baseline="0"/>
              <a:t>Dr. phil. Doris Matosic</a:t>
            </a:r>
          </a:p>
          <a:p>
            <a:pPr rtl="0"/>
            <a:r>
              <a:rPr lang="de" b="0" i="0" u="none" baseline="0"/>
              <a:t>Dr. phil. Kandidat Tea Gutovic</a:t>
            </a:r>
          </a:p>
          <a:p>
            <a:endParaRPr lang="de" dirty="0"/>
          </a:p>
        </p:txBody>
      </p:sp>
      <p:pic>
        <p:nvPicPr>
          <p:cNvPr id="4" name="Picture 7" descr="K:\Progetti CESIE - da 26-11-2013\SAVE\Partners\SPLIT.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888" y="3795886"/>
            <a:ext cx="2304256"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772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rtl="0"/>
            <a:r>
              <a:rPr lang="de" sz="1600" b="1" i="0" u="none" baseline="0"/>
              <a:t>Folgen von gefährlichen Situationen und Gewalt-/Exklusionsverhalten (Rivara, Le Menestrel, 2016)</a:t>
            </a:r>
            <a:endParaRPr lang="de" sz="1600" dirty="0"/>
          </a:p>
          <a:p>
            <a:pPr marL="342900" indent="-342900" algn="l" rtl="0">
              <a:buFont typeface="Arial" panose="020B0604020202020204" pitchFamily="34" charset="0"/>
              <a:buChar char="•"/>
            </a:pPr>
            <a:endParaRPr lang="de" sz="1600" dirty="0"/>
          </a:p>
          <a:p>
            <a:pPr marL="342900" indent="-342900" algn="l" rtl="0">
              <a:buFont typeface="Arial" panose="020B0604020202020204" pitchFamily="34" charset="0"/>
              <a:buChar char="•"/>
            </a:pPr>
            <a:r>
              <a:rPr lang="de" sz="1600" b="0" i="0" u="none" baseline="0"/>
              <a:t>Folgen sind erkennbar bei:</a:t>
            </a:r>
          </a:p>
          <a:p>
            <a:pPr marL="800100" lvl="1" indent="-342900" algn="l" rtl="0">
              <a:buFont typeface="Arial" panose="020B0604020202020204" pitchFamily="34" charset="0"/>
              <a:buChar char="•"/>
            </a:pPr>
            <a:r>
              <a:rPr lang="de" b="0" i="0" u="none" baseline="0"/>
              <a:t>der Person, auf die Bullying ausgeübt wird </a:t>
            </a:r>
            <a:endParaRPr lang="de" dirty="0"/>
          </a:p>
          <a:p>
            <a:pPr marL="800100" lvl="1" indent="-342900" algn="l" rtl="0">
              <a:buFont typeface="Arial" panose="020B0604020202020204" pitchFamily="34" charset="0"/>
              <a:buChar char="•"/>
            </a:pPr>
            <a:r>
              <a:rPr lang="de" b="0" i="0" u="none" baseline="0"/>
              <a:t>der Person, die Bullying ausübt </a:t>
            </a:r>
            <a:endParaRPr lang="de" dirty="0"/>
          </a:p>
          <a:p>
            <a:pPr marL="800100" lvl="1" indent="-342900" algn="l" rtl="0">
              <a:buFont typeface="Arial" panose="020B0604020202020204" pitchFamily="34" charset="0"/>
              <a:buChar char="•"/>
            </a:pPr>
            <a:r>
              <a:rPr lang="de" b="0" i="0" u="none" baseline="0"/>
              <a:t>der Person, auf die Bullying ausgeübt wird und die Bullying bei anderen ausübt</a:t>
            </a:r>
            <a:endParaRPr lang="de" dirty="0"/>
          </a:p>
          <a:p>
            <a:pPr marL="800100" lvl="1" indent="-342900" algn="l" rtl="0">
              <a:buFont typeface="Arial" panose="020B0604020202020204" pitchFamily="34" charset="0"/>
              <a:buChar char="•"/>
            </a:pPr>
            <a:r>
              <a:rPr lang="de" b="0" i="0" u="none" baseline="0"/>
              <a:t>anwesenden Zuschauer während des Bullyings</a:t>
            </a:r>
          </a:p>
        </p:txBody>
      </p:sp>
      <p:pic>
        <p:nvPicPr>
          <p:cNvPr id="2050" name="Picture 2" descr="C:\TEA\P R O J E K T I\SAVE projekt_KIFST\kurikulumi\predavanja\bm\slike\D90B5208-FBB3-262E-AC48EB15120676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91532"/>
            <a:ext cx="3571876" cy="2143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853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9"/>
            <a:ext cx="7560840" cy="648072"/>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4300469"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dirty="0"/>
              <a:t>Folgen von gefährlichen Situationen und Gewalt-/Exklusionsverhalten </a:t>
            </a:r>
          </a:p>
          <a:p>
            <a:pPr rtl="0"/>
            <a:r>
              <a:rPr lang="de" sz="1600" b="1" i="0" u="none" baseline="0" dirty="0">
                <a:solidFill>
                  <a:schemeClr val="bg1">
                    <a:lumMod val="50000"/>
                  </a:schemeClr>
                </a:solidFill>
              </a:rPr>
              <a:t>- </a:t>
            </a:r>
            <a:r>
              <a:rPr lang="de" sz="1600" b="1" i="1" u="none" baseline="0" dirty="0">
                <a:solidFill>
                  <a:schemeClr val="bg1">
                    <a:lumMod val="50000"/>
                  </a:schemeClr>
                </a:solidFill>
              </a:rPr>
              <a:t>die Person, auf die Bullying ausgeübt wird </a:t>
            </a:r>
            <a:endParaRPr lang="de" sz="1500" dirty="0">
              <a:solidFill>
                <a:schemeClr val="bg1">
                  <a:lumMod val="50000"/>
                </a:schemeClr>
              </a:solidFill>
            </a:endParaRPr>
          </a:p>
          <a:p>
            <a:pPr marL="342900" indent="-342900" algn="l" rtl="0">
              <a:buFont typeface="Arial" panose="020B0604020202020204" pitchFamily="34" charset="0"/>
              <a:buChar char="•"/>
            </a:pPr>
            <a:r>
              <a:rPr lang="de" sz="1250" b="0" i="0" u="none" baseline="0" dirty="0"/>
              <a:t>physische, psychosoziale Folgen und Folgen auf schulische Erfolge</a:t>
            </a:r>
          </a:p>
          <a:p>
            <a:pPr marL="342900" indent="-342900" algn="l" rtl="0">
              <a:buFont typeface="Arial" panose="020B0604020202020204" pitchFamily="34" charset="0"/>
              <a:buChar char="•"/>
            </a:pPr>
            <a:r>
              <a:rPr lang="de" sz="1250" b="0" i="0" u="none" baseline="0" dirty="0"/>
              <a:t>physische Folgen können direkter (Verletzung) oder langfristiger (Kopfschmerzen, Schlafstörungen etc.) Natur sein</a:t>
            </a:r>
          </a:p>
          <a:p>
            <a:pPr marL="342900" indent="-342900" algn="l" rtl="0">
              <a:buFont typeface="Arial" panose="020B0604020202020204" pitchFamily="34" charset="0"/>
              <a:buChar char="•"/>
            </a:pPr>
            <a:r>
              <a:rPr lang="de" sz="1250" b="0" i="0" u="none" baseline="0" dirty="0"/>
              <a:t>machen sich durch somatische Symptome bemerkbar (Schlafstörungen, Magen-Darm-Beschwerden, Kopfschmerzen, Herzrasen und chronische Schmerzen)</a:t>
            </a:r>
          </a:p>
          <a:p>
            <a:pPr marL="342900" indent="-342900" algn="l" rtl="0">
              <a:buFont typeface="Arial" panose="020B0604020202020204" pitchFamily="34" charset="0"/>
              <a:buChar char="•"/>
            </a:pPr>
            <a:r>
              <a:rPr lang="de" sz="1250" b="0" i="0" u="none" baseline="0" dirty="0"/>
              <a:t>wird man Gewalt oder Exklusion ausgesetzt, so wird das Stresssystem aktiviert und die Hirnfunktion ist betroffen</a:t>
            </a:r>
          </a:p>
        </p:txBody>
      </p:sp>
      <p:pic>
        <p:nvPicPr>
          <p:cNvPr id="5122" name="Picture 2" descr="C:\TEA\P R O J E K T I\SAVE projekt_KIFST\kurikulumi\predavanja\bm\slike\iStock_school%20bully_0000243292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17613"/>
            <a:ext cx="3610026" cy="2400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52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9"/>
            <a:ext cx="7704856" cy="576064"/>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443958"/>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a:t>Folgen von gefährlichen Situationen und Gewalt-/Exklusionsverhalten </a:t>
            </a:r>
          </a:p>
          <a:p>
            <a:pPr rtl="0">
              <a:buFontTx/>
              <a:buChar char="-"/>
            </a:pPr>
            <a:r>
              <a:rPr lang="de" sz="1600" b="1" i="1" u="none" baseline="0">
                <a:solidFill>
                  <a:schemeClr val="bg1">
                    <a:lumMod val="50000"/>
                  </a:schemeClr>
                </a:solidFill>
              </a:rPr>
              <a:t>die Person, auf die Bullying ausgeübt wird</a:t>
            </a:r>
            <a:endParaRPr lang="de" sz="1600" b="1" i="1" dirty="0">
              <a:solidFill>
                <a:schemeClr val="bg1">
                  <a:lumMod val="50000"/>
                </a:schemeClr>
              </a:solidFill>
            </a:endParaRPr>
          </a:p>
          <a:p>
            <a:endParaRPr lang="de" sz="1500" dirty="0"/>
          </a:p>
          <a:p>
            <a:pPr marL="342900" indent="-342900" algn="l" rtl="0">
              <a:buFont typeface="Arial" panose="020B0604020202020204" pitchFamily="34" charset="0"/>
              <a:buChar char="•"/>
            </a:pPr>
            <a:r>
              <a:rPr lang="de" sz="1500" b="0" i="0" u="none" baseline="0"/>
              <a:t>auf psychosozialer Ebene wird sozialer Schmerz ausgelöst - “</a:t>
            </a:r>
            <a:r>
              <a:rPr lang="de" sz="1500" b="0" i="1" u="none" baseline="0"/>
              <a:t>Gefühl von Schmerz, als Folge von Zurückweisung durch Gleichaltrige, Ausgrenzung und Verlust</a:t>
            </a:r>
            <a:r>
              <a:rPr lang="de" sz="1500" b="0" i="0" u="none" baseline="0"/>
              <a:t>”</a:t>
            </a:r>
            <a:endParaRPr lang="de" sz="1500" dirty="0"/>
          </a:p>
          <a:p>
            <a:pPr marL="342900" indent="-342900" algn="l" rtl="0">
              <a:buFont typeface="Arial" panose="020B0604020202020204" pitchFamily="34" charset="0"/>
              <a:buChar char="•"/>
            </a:pPr>
            <a:r>
              <a:rPr lang="de" sz="1500" b="0" i="0" u="none" baseline="0"/>
              <a:t>die Person kann Probleme internalisieren oder über-externalisieren</a:t>
            </a:r>
          </a:p>
          <a:p>
            <a:pPr marL="342900" indent="-342900" algn="l" rtl="0">
              <a:buFont typeface="Arial" panose="020B0604020202020204" pitchFamily="34" charset="0"/>
              <a:buChar char="•"/>
            </a:pPr>
            <a:r>
              <a:rPr lang="de" sz="1500" b="0" i="0" u="none" baseline="0"/>
              <a:t>schwerwiegende und langandauernde Opfer entwickeln psychotische Symptome </a:t>
            </a:r>
          </a:p>
        </p:txBody>
      </p:sp>
      <p:pic>
        <p:nvPicPr>
          <p:cNvPr id="10" name="Picture 9" descr="C:\TEA\P R O J E K T I\SAVE projekt_KIFST\kurikulumi\predavanja\bm\slike\Fotball_None_ipadFul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86211"/>
            <a:ext cx="2952750"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142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9"/>
            <a:ext cx="7704856" cy="648071"/>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555776"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4139952" y="915566"/>
            <a:ext cx="4650906"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dirty="0"/>
              <a:t>Folgen von gefährlichen Situationen und Gewalt-/Exklusionsverhalten </a:t>
            </a:r>
          </a:p>
          <a:p>
            <a:pPr rtl="0"/>
            <a:r>
              <a:rPr lang="de" sz="1600" b="1" i="1" u="none" baseline="0" dirty="0">
                <a:solidFill>
                  <a:schemeClr val="bg1">
                    <a:lumMod val="50000"/>
                  </a:schemeClr>
                </a:solidFill>
              </a:rPr>
              <a:t>- die Person, die Bullying ausübt</a:t>
            </a:r>
          </a:p>
          <a:p>
            <a:pPr marL="342900" indent="-342900" algn="l" rtl="0">
              <a:buFont typeface="Arial" panose="020B0604020202020204" pitchFamily="34" charset="0"/>
              <a:buChar char="•"/>
            </a:pPr>
            <a:endParaRPr lang="de" sz="1500" dirty="0"/>
          </a:p>
          <a:p>
            <a:pPr marL="342900" indent="-342900" algn="l" rtl="0">
              <a:buFont typeface="Arial" panose="020B0604020202020204" pitchFamily="34" charset="0"/>
              <a:buChar char="•"/>
            </a:pPr>
            <a:r>
              <a:rPr lang="de" sz="1300" b="0" i="0" u="none" baseline="0" dirty="0"/>
              <a:t>Kinder und Heranwachsende, die auf andere Bullying ausüben, weil sie eine Form von Verhaltensstörung haben oder ihre Motivation aus der Begründung ihres Statuses in einem sozialen Netzwerk resultiert.</a:t>
            </a:r>
            <a:endParaRPr lang="de" sz="1300" dirty="0"/>
          </a:p>
          <a:p>
            <a:pPr marL="342900" indent="-342900" algn="l" rtl="0">
              <a:buFont typeface="Arial" panose="020B0604020202020204" pitchFamily="34" charset="0"/>
              <a:buChar char="•"/>
            </a:pPr>
            <a:r>
              <a:rPr lang="de" sz="1300" b="0" i="0" u="none" baseline="0" dirty="0"/>
              <a:t>Stereotype stigmatisieren Kinder und Jugendliche, die gegen andere Bullying ausüben, als wenig sozial kompetent, wenig vermögend und wenig qualifiziert, wobei diese Bewertungen von Gleichaltrigen ausgehen.</a:t>
            </a:r>
            <a:endParaRPr lang="de" sz="1300" dirty="0"/>
          </a:p>
          <a:p>
            <a:pPr marL="342900" indent="-342900" algn="l" rtl="0">
              <a:buFont typeface="Arial" panose="020B0604020202020204" pitchFamily="34" charset="0"/>
              <a:buChar char="•"/>
            </a:pPr>
            <a:r>
              <a:rPr lang="de" sz="1300" b="0" i="0" u="none" baseline="0" dirty="0"/>
              <a:t>Kinder und Heranwachsende, die Bullying ausüben, entwickeln psychosomatische und psychotische Beschwerden.</a:t>
            </a:r>
            <a:endParaRPr lang="de" sz="1300" dirty="0"/>
          </a:p>
        </p:txBody>
      </p:sp>
      <p:pic>
        <p:nvPicPr>
          <p:cNvPr id="7170" name="Picture 2" descr="C:\TEA\P R O J E K T I\SAVE projekt_KIFST\kurikulumi\predavanja\bm\slike\bulliedstudent2_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99" y="2005979"/>
            <a:ext cx="3385319" cy="1894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9"/>
            <a:ext cx="7704856" cy="648072"/>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251520" y="915566"/>
            <a:ext cx="8424936" cy="33843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a:t>Folgen von gefährlichen Situationen und Gewalt-/Exklusionsverhalten </a:t>
            </a:r>
          </a:p>
          <a:p>
            <a:pPr rtl="0"/>
            <a:r>
              <a:rPr lang="de" sz="1600" b="1" i="0" u="none" baseline="0">
                <a:solidFill>
                  <a:schemeClr val="bg1">
                    <a:lumMod val="50000"/>
                  </a:schemeClr>
                </a:solidFill>
              </a:rPr>
              <a:t>- </a:t>
            </a:r>
            <a:r>
              <a:rPr lang="de" sz="1600" b="1" i="1" u="none" baseline="0">
                <a:solidFill>
                  <a:schemeClr val="bg1">
                    <a:lumMod val="50000"/>
                  </a:schemeClr>
                </a:solidFill>
              </a:rPr>
              <a:t>die Person, auf die Bullying ausgeübt wird und die Bullying bei anderen ausübt</a:t>
            </a:r>
          </a:p>
          <a:p>
            <a:pPr marL="342900" indent="-342900" algn="l" rtl="0">
              <a:buFont typeface="Arial" panose="020B0604020202020204" pitchFamily="34" charset="0"/>
              <a:buChar char="•"/>
            </a:pPr>
            <a:endParaRPr lang="de" sz="1600" dirty="0"/>
          </a:p>
          <a:p>
            <a:pPr marL="342900" indent="-342900" algn="l" rtl="0">
              <a:buFont typeface="Arial" panose="020B0604020202020204" pitchFamily="34" charset="0"/>
              <a:buChar char="•"/>
            </a:pPr>
            <a:r>
              <a:rPr lang="de" sz="1600" b="0" i="0" u="none" baseline="0"/>
              <a:t>erfahren eine besondere Kombination von Beschwerden, die sowohl von den Kindern, die nur Verursacher sind als auch von Kindern, die nur Zielscheibe sind, erfahren werden</a:t>
            </a:r>
          </a:p>
          <a:p>
            <a:pPr marL="342900" indent="-342900" algn="l" rtl="0">
              <a:buFont typeface="Arial" panose="020B0604020202020204" pitchFamily="34" charset="0"/>
              <a:buChar char="•"/>
            </a:pPr>
            <a:r>
              <a:rPr lang="de" sz="1600" b="0" i="0" u="none" baseline="0"/>
              <a:t>Komorbidität bei externalisierenden und internalisierenden Problemen, negative Wahrnehmung der eigenen Person und der anderen, wenige soziale Kompetenzen und Ablehnung durch die Gruppe der Gleichaltrigen</a:t>
            </a:r>
            <a:endParaRPr lang="de" sz="1600" dirty="0"/>
          </a:p>
          <a:p>
            <a:pPr marL="342900" indent="-342900" algn="l" rtl="0">
              <a:buFont typeface="Arial" panose="020B0604020202020204" pitchFamily="34" charset="0"/>
              <a:buChar char="•"/>
            </a:pPr>
            <a:r>
              <a:rPr lang="de" sz="1600" b="0" i="0" u="none" baseline="0"/>
              <a:t>physische: am häufigsten Schlafprobleme</a:t>
            </a:r>
          </a:p>
          <a:p>
            <a:pPr marL="342900" indent="-342900" algn="l" rtl="0">
              <a:buFont typeface="Arial" panose="020B0604020202020204" pitchFamily="34" charset="0"/>
              <a:buChar char="•"/>
            </a:pPr>
            <a:r>
              <a:rPr lang="de" sz="1600" b="0" i="0" u="none" baseline="0"/>
              <a:t>psychosozial: internalisierende und externalisierende Probleme, Probleme mit der mentalen Gesundheit im Erwachsenenalter</a:t>
            </a:r>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897431"/>
          </a:xfrm>
        </p:spPr>
        <p:txBody>
          <a:bodyPr>
            <a:normAutofit/>
          </a:bodyPr>
          <a:lstStyle/>
          <a:p>
            <a:pPr algn="l" rtl="0"/>
            <a:r>
              <a:rPr lang="de" sz="1500" b="1" i="0" u="none" baseline="0">
                <a:solidFill>
                  <a:schemeClr val="tx1"/>
                </a:solidFill>
              </a:rPr>
              <a:t>Abschnitt 1.2.</a:t>
            </a:r>
            <a:r>
              <a:rPr lang="de" sz="1500" b="0" i="0" u="none" baseline="0">
                <a:solidFill>
                  <a:schemeClr val="tx1"/>
                </a:solidFill>
              </a:rPr>
              <a:t> </a:t>
            </a:r>
            <a:r>
              <a:rPr lang="de" sz="1500" b="0" i="0" u="none" baseline="0"/>
              <a:t>Definition von Vorurteil als häufigster Ausgangspunkt für die Entwicklung von Gewalt- und Exklusionsverhalten</a:t>
            </a:r>
          </a:p>
          <a:p>
            <a:endParaRPr lang="de" b="1" i="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443958"/>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endParaRPr lang="de" sz="1800" dirty="0"/>
          </a:p>
        </p:txBody>
      </p:sp>
      <p:sp>
        <p:nvSpPr>
          <p:cNvPr id="10" name="Subtitle 3">
            <a:extLst>
              <a:ext uri="{FF2B5EF4-FFF2-40B4-BE49-F238E27FC236}">
                <a16:creationId xmlns:a16="http://schemas.microsoft.com/office/drawing/2014/main" xmlns="" id="{2AB5D1A3-B1E7-4421-B55E-5DBB46C18533}"/>
              </a:ext>
            </a:extLst>
          </p:cNvPr>
          <p:cNvSpPr txBox="1">
            <a:spLocks/>
          </p:cNvSpPr>
          <p:nvPr/>
        </p:nvSpPr>
        <p:spPr>
          <a:xfrm>
            <a:off x="395536" y="1164926"/>
            <a:ext cx="8323314"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a:t>Folgen von gefährlichen Situationen und Gewalt-/Exklusionsverhalten </a:t>
            </a:r>
          </a:p>
          <a:p>
            <a:pPr rtl="0"/>
            <a:r>
              <a:rPr lang="de" sz="1600" b="1" i="0" u="none" baseline="0">
                <a:solidFill>
                  <a:schemeClr val="bg1">
                    <a:lumMod val="50000"/>
                  </a:schemeClr>
                </a:solidFill>
              </a:rPr>
              <a:t>- </a:t>
            </a:r>
            <a:r>
              <a:rPr lang="de" sz="1600" b="1" i="1" u="none" baseline="0">
                <a:solidFill>
                  <a:schemeClr val="bg1">
                    <a:lumMod val="50000"/>
                  </a:schemeClr>
                </a:solidFill>
              </a:rPr>
              <a:t>anwesende Zuschauer während des Bullyings</a:t>
            </a:r>
            <a:endParaRPr lang="de" sz="1500" dirty="0"/>
          </a:p>
          <a:p>
            <a:pPr marL="342900" indent="-342900" algn="l" rtl="0">
              <a:buFont typeface="Arial" panose="020B0604020202020204" pitchFamily="34" charset="0"/>
              <a:buChar char="•"/>
            </a:pPr>
            <a:r>
              <a:rPr lang="de" sz="1500" b="0" i="0" u="none" baseline="0"/>
              <a:t>Gefühle von Angst und Unsicherheit</a:t>
            </a:r>
            <a:endParaRPr lang="de" sz="1500" dirty="0"/>
          </a:p>
          <a:p>
            <a:pPr marL="342900" indent="-342900" algn="l" rtl="0">
              <a:buFont typeface="Arial" panose="020B0604020202020204" pitchFamily="34" charset="0"/>
              <a:buChar char="•"/>
            </a:pPr>
            <a:r>
              <a:rPr lang="de" sz="1500" b="0" i="0" u="none" baseline="0"/>
              <a:t>Angst vor Vergeltung, die Zuschauer häufig davon abhält, Hilfe zu suchen</a:t>
            </a:r>
            <a:endParaRPr lang="de" sz="1500" dirty="0"/>
          </a:p>
          <a:p>
            <a:pPr marL="342900" indent="-342900" algn="l" rtl="0">
              <a:buFont typeface="Arial" panose="020B0604020202020204" pitchFamily="34" charset="0"/>
              <a:buChar char="•"/>
            </a:pPr>
            <a:r>
              <a:rPr lang="de" sz="1500" b="0" i="0" u="none" baseline="0"/>
              <a:t>sehr wenige Forschungsergebnisse verfügbar über die Folgen von Bullyingerfahrung durch diejenigen Kinder und Jugendlichen, die Zuschauer sind</a:t>
            </a:r>
            <a:endParaRPr lang="de" sz="1500" dirty="0"/>
          </a:p>
          <a:p>
            <a:pPr marL="342900" indent="-342900" algn="l" rtl="0">
              <a:buFont typeface="Arial" panose="020B0604020202020204" pitchFamily="34" charset="0"/>
              <a:buChar char="•"/>
            </a:pPr>
            <a:r>
              <a:rPr lang="de" sz="1500" b="0" i="0" u="none" baseline="0"/>
              <a:t>Folgen sind zwar vorhanden, sind aber schwer einzordnen; es wird gefolgert, dass die Hauptgründe für verschiedene Symptome in der Tatsache liegen, dass man Zeuge von Gewalt-/Exklusionsverhalten war</a:t>
            </a:r>
            <a:endParaRPr lang="de" sz="1500" dirty="0"/>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684213" y="203200"/>
            <a:ext cx="8351837" cy="360363"/>
          </a:xfrm>
        </p:spPr>
        <p:txBody>
          <a:bodyPr rtlCol="0">
            <a:noAutofit/>
          </a:bodyPr>
          <a:lstStyle/>
          <a:p>
            <a:pPr algn="l" rtl="0">
              <a:defRPr/>
            </a:pPr>
            <a:r>
              <a:rPr lang="de" sz="1500" b="1" i="0" u="none" baseline="0">
                <a:solidFill>
                  <a:schemeClr val="tx1"/>
                </a:solidFill>
              </a:rPr>
              <a:t>Abschnitt 1.</a:t>
            </a:r>
            <a:r>
              <a:rPr lang="de" sz="1500" b="0" i="0" u="none" baseline="0">
                <a:solidFill>
                  <a:schemeClr val="tx1"/>
                </a:solidFill>
              </a:rPr>
              <a:t> </a:t>
            </a:r>
            <a:r>
              <a:rPr lang="de" sz="1500" b="1" i="0" u="none" baseline="0"/>
              <a:t>Gefährliche Situationen und die Minderung von Vorurteilen</a:t>
            </a:r>
            <a:endParaRPr lang="de" sz="1500" b="1" dirty="0"/>
          </a:p>
          <a:p>
            <a:pPr rtl="0" eaLnBrk="1" hangingPunct="1">
              <a:defRPr/>
            </a:pPr>
            <a:endParaRPr lang="de" altLang="en-US" sz="1400" b="1" dirty="0">
              <a:solidFill>
                <a:schemeClr val="tx1">
                  <a:lumMod val="50000"/>
                  <a:lumOff val="50000"/>
                </a:schemeClr>
              </a:solidFill>
              <a:latin typeface="Open Sans"/>
              <a:ea typeface="Open Sans"/>
              <a:cs typeface="Open Sans"/>
            </a:endParaRPr>
          </a:p>
          <a:p>
            <a:pPr rtl="0" eaLnBrk="1" fontAlgn="auto" hangingPunct="1">
              <a:spcAft>
                <a:spcPts val="0"/>
              </a:spcAft>
              <a:defRPr/>
            </a:pPr>
            <a:endParaRPr lang="de" sz="1400" b="1" dirty="0"/>
          </a:p>
          <a:p>
            <a:pPr rtl="0" eaLnBrk="1" fontAlgn="auto" hangingPunct="1">
              <a:spcAft>
                <a:spcPts val="0"/>
              </a:spcAft>
              <a:defRPr/>
            </a:pPr>
            <a:endParaRPr lang="de" sz="1400" b="1"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algn="l" rtl="0" eaLnBrk="1" fontAlgn="auto" hangingPunct="1">
              <a:spcBef>
                <a:spcPts val="0"/>
              </a:spcBef>
              <a:spcAft>
                <a:spcPts val="0"/>
              </a:spcAft>
              <a:defRPr/>
            </a:pPr>
            <a:r>
              <a:rPr lang="de" sz="1000" b="0" i="0" u="none" baseline="0">
                <a:solidFill>
                  <a:schemeClr val="bg1">
                    <a:lumMod val="50000"/>
                  </a:schemeClr>
                </a:solidFill>
                <a:latin typeface="Arial Narrow" pitchFamily="34" charset="0"/>
                <a:cs typeface="+mn-cs"/>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609600"/>
          </a:xfrm>
          <a:prstGeom prst="rect">
            <a:avLst/>
          </a:prstGeom>
          <a:noFill/>
          <a:ln w="9525">
            <a:noFill/>
            <a:miter lim="800000"/>
            <a:headEnd/>
            <a:tailEnd/>
          </a:ln>
        </p:spPr>
        <p:txBody>
          <a:bodyPr/>
          <a:lstStyle/>
          <a:p>
            <a:pPr algn="ctr" rtl="0" eaLnBrk="1" hangingPunct="1">
              <a:spcBef>
                <a:spcPct val="20000"/>
              </a:spcBef>
              <a:buFont typeface="Arial" pitchFamily="34" charset="0"/>
              <a:buNone/>
            </a:pPr>
            <a:r>
              <a:rPr lang="de" sz="2400" b="1" i="0" u="none" baseline="0">
                <a:solidFill>
                  <a:srgbClr val="898989"/>
                </a:solidFill>
                <a:latin typeface="Open Sans"/>
                <a:ea typeface="Open Sans"/>
                <a:cs typeface="Open Sans"/>
              </a:rPr>
              <a:t>Wissensabschnitt / Studienaufgaben</a:t>
            </a:r>
            <a:endParaRPr lang="de" altLang="en-US" sz="2400"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AutoNum type="arabicPeriod"/>
            </a:pPr>
            <a:r>
              <a:rPr lang="de" sz="1500" b="0" i="0" u="none" baseline="0" dirty="0"/>
              <a:t>Benennen Sie gefährliche Situationen, die unter den Kindern Ihrer Mannschaft/Kindern im Allgemeinen vorkommen.</a:t>
            </a:r>
          </a:p>
          <a:p>
            <a:pPr marL="342900" indent="-342900" algn="l" rtl="0">
              <a:buAutoNum type="arabicPeriod"/>
            </a:pPr>
            <a:r>
              <a:rPr lang="de" sz="1500" b="0" i="0" u="none" baseline="0" dirty="0"/>
              <a:t>Wer ist von den Konsequenzen von Gewalt-/Exklusionsverhalten betroffen?</a:t>
            </a:r>
          </a:p>
          <a:p>
            <a:pPr marL="342900" indent="-342900" algn="l" rtl="0">
              <a:buAutoNum type="arabicPeriod"/>
            </a:pPr>
            <a:r>
              <a:rPr lang="de" sz="1500" b="0" i="0" u="none" baseline="0" dirty="0"/>
              <a:t>Teilen Sie sich in Fünfergruppen auf. Einer übernimmt die Rolle der Person, die Bullying ausübt, einer soll die Rolle der Person übernehmen, auf die Bullying ausgeübt wird; einer ist beides und einer ist Zuschauer während eines solchen Vorfalles. Spielen Sie eine besonders gefährliche Situation nach (nach Möglichkeit in Ihrer Sportart). Das fünfte Gruppenmitglied ist der Trainer, der präsentieren soll, wie er/sie mit solchen Situationen umgeht.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pPr rtl="0"/>
            <a:r>
              <a:rPr lang="de" sz="1800" b="1" i="0" u="none" baseline="0"/>
              <a:t>Kontaktinformationen</a:t>
            </a:r>
            <a:endParaRPr lang="de" sz="1800" dirty="0"/>
          </a:p>
        </p:txBody>
      </p:sp>
      <p:sp>
        <p:nvSpPr>
          <p:cNvPr id="3" name="Sottotitolo 2"/>
          <p:cNvSpPr>
            <a:spLocks noGrp="1"/>
          </p:cNvSpPr>
          <p:nvPr>
            <p:ph type="subTitle" idx="1"/>
          </p:nvPr>
        </p:nvSpPr>
        <p:spPr>
          <a:xfrm>
            <a:off x="1384603" y="1059582"/>
            <a:ext cx="6400800" cy="2808312"/>
          </a:xfrm>
        </p:spPr>
        <p:txBody>
          <a:bodyPr>
            <a:noAutofit/>
          </a:bodyPr>
          <a:lstStyle/>
          <a:p>
            <a:pPr rtl="0"/>
            <a:r>
              <a:rPr lang="de" sz="1800" b="1" i="0" u="none" baseline="0"/>
              <a:t>PROJEKTKOORDINATOR</a:t>
            </a:r>
          </a:p>
          <a:p>
            <a:pPr rtl="0"/>
            <a:r>
              <a:rPr lang="de" sz="1800" b="0" i="0" u="none" baseline="0"/>
              <a:t>LITAUISCHE SPORTUNIVERSITÄT</a:t>
            </a:r>
          </a:p>
          <a:p>
            <a:pPr rtl="0"/>
            <a:r>
              <a:rPr lang="de" sz="1800" b="0" i="0" u="none" baseline="0"/>
              <a:t>Assoc. Prof. Dr. Rasa Kreivyte</a:t>
            </a:r>
          </a:p>
          <a:p>
            <a:pPr rtl="0"/>
            <a:r>
              <a:rPr lang="de" sz="1800" b="0" i="0" u="none" baseline="0">
                <a:hlinkClick r:id="rId2"/>
              </a:rPr>
              <a:t>rasa.kreivyte@lsu.lt</a:t>
            </a:r>
            <a:endParaRPr lang="de" sz="1800" dirty="0"/>
          </a:p>
          <a:p>
            <a:endParaRPr lang="de" sz="2000" dirty="0"/>
          </a:p>
        </p:txBody>
      </p:sp>
      <p:sp>
        <p:nvSpPr>
          <p:cNvPr id="5" name="Rectangle 4">
            <a:extLst>
              <a:ext uri="{FF2B5EF4-FFF2-40B4-BE49-F238E27FC236}">
                <a16:creationId xmlns:a16="http://schemas.microsoft.com/office/drawing/2014/main" xmlns="" id="{CE90D4A3-4C51-4185-80C6-60B73B7637A1}"/>
              </a:ext>
            </a:extLst>
          </p:cNvPr>
          <p:cNvSpPr/>
          <p:nvPr/>
        </p:nvSpPr>
        <p:spPr>
          <a:xfrm>
            <a:off x="2819949" y="2859782"/>
            <a:ext cx="4042004" cy="923330"/>
          </a:xfrm>
          <a:prstGeom prst="rect">
            <a:avLst/>
          </a:prstGeom>
        </p:spPr>
        <p:txBody>
          <a:bodyPr wrap="none">
            <a:spAutoFit/>
          </a:bodyPr>
          <a:lstStyle/>
          <a:p>
            <a:pPr algn="l" rtl="0"/>
            <a:r>
              <a:rPr lang="de" b="0" i="0" u="none" baseline="0">
                <a:solidFill>
                  <a:schemeClr val="bg1">
                    <a:lumMod val="50000"/>
                  </a:schemeClr>
                </a:solidFill>
                <a:latin typeface="Open Sans"/>
              </a:rPr>
              <a:t>Besuchen Sie uns auf:</a:t>
            </a:r>
          </a:p>
          <a:p>
            <a:pPr algn="l" rtl="0"/>
            <a:r>
              <a:rPr lang="de" b="0" i="0" u="none" baseline="0">
                <a:solidFill>
                  <a:schemeClr val="bg1">
                    <a:lumMod val="50000"/>
                  </a:schemeClr>
                </a:solidFill>
                <a:latin typeface="Open Sans"/>
              </a:rPr>
              <a:t>Webseite – </a:t>
            </a:r>
            <a:r>
              <a:rPr lang="de" b="0" i="0" u="none" baseline="0">
                <a:solidFill>
                  <a:schemeClr val="bg1">
                    <a:lumMod val="50000"/>
                  </a:schemeClr>
                </a:solidFill>
                <a:latin typeface="Open Sans"/>
                <a:hlinkClick r:id="rId3"/>
              </a:rPr>
              <a:t>www.sportsave.eu</a:t>
            </a:r>
            <a:endParaRPr lang="de" dirty="0">
              <a:solidFill>
                <a:schemeClr val="bg1">
                  <a:lumMod val="50000"/>
                </a:schemeClr>
              </a:solidFill>
              <a:latin typeface="Open Sans"/>
            </a:endParaRPr>
          </a:p>
          <a:p>
            <a:pPr algn="l" rtl="0"/>
            <a:r>
              <a:rPr lang="de" b="0" i="0" u="none" baseline="0">
                <a:solidFill>
                  <a:schemeClr val="bg1">
                    <a:lumMod val="50000"/>
                  </a:schemeClr>
                </a:solidFill>
                <a:latin typeface="Open Sans"/>
              </a:rPr>
              <a:t>Moodle - </a:t>
            </a:r>
            <a:r>
              <a:rPr lang="de" b="0" i="0" u="none" baseline="0">
                <a:solidFill>
                  <a:schemeClr val="bg1">
                    <a:lumMod val="50000"/>
                  </a:schemeClr>
                </a:solidFill>
                <a:latin typeface="Open Sans"/>
                <a:hlinkClick r:id="rId4"/>
              </a:rPr>
              <a:t>http://moodle.sportsave.eu/</a:t>
            </a:r>
            <a:endParaRPr lang="de"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806E92CC-3A6B-4D08-B53D-EDACCD69DB51}"/>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rtl="0">
              <a:defRPr/>
            </a:pPr>
            <a:r>
              <a:rPr lang="de"/>
              <a:t/>
            </a:r>
            <a:br>
              <a:rPr lang="de"/>
            </a:br>
            <a:r>
              <a:rPr lang="de"/>
              <a:t/>
            </a:r>
            <a:br>
              <a:rPr lang="de"/>
            </a:br>
            <a:r>
              <a:rPr lang="de"/>
              <a:t/>
            </a:r>
            <a:br>
              <a:rPr lang="de"/>
            </a:br>
            <a:r>
              <a:rPr lang="de"/>
              <a:t/>
            </a:r>
            <a:br>
              <a:rPr lang="de"/>
            </a:br>
            <a:r>
              <a:rPr lang="de" sz="1800" b="1" i="0" u="none" baseline="0"/>
              <a:t>ENDE VON ABSCHNITT 1</a:t>
            </a:r>
            <a:r>
              <a:rPr lang="de"/>
              <a:t/>
            </a:r>
            <a:br>
              <a:rPr lang="de"/>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787900"/>
            <a:ext cx="7772400" cy="355600"/>
          </a:xfrm>
        </p:spPr>
        <p:txBody>
          <a:bodyPr/>
          <a:lstStyle/>
          <a:p>
            <a:pPr rtl="0">
              <a:defRPr/>
            </a:pPr>
            <a:r>
              <a:rPr lang="de"/>
              <a:t/>
            </a:r>
            <a:br>
              <a:rPr lang="de"/>
            </a:br>
            <a:r>
              <a:rPr lang="de"/>
              <a:t/>
            </a:r>
            <a:br>
              <a:rPr lang="de"/>
            </a:br>
            <a:r>
              <a:rPr lang="de"/>
              <a:t/>
            </a:r>
            <a:br>
              <a:rPr lang="de"/>
            </a:br>
            <a:r>
              <a:rPr lang="de"/>
              <a:t/>
            </a:r>
            <a:br>
              <a:rPr lang="de"/>
            </a:br>
            <a:r>
              <a:rPr lang="de"/>
              <a:t/>
            </a:r>
            <a:br>
              <a:rPr lang="de"/>
            </a:br>
            <a:r>
              <a:rPr lang="de"/>
              <a:t/>
            </a:r>
            <a:br>
              <a:rPr lang="de"/>
            </a:br>
            <a:r>
              <a:rPr lang="de"/>
              <a:t/>
            </a:r>
            <a:br>
              <a:rPr lang="de"/>
            </a:br>
            <a:r>
              <a:rPr lang="de" sz="1800" b="1" i="0" u="none" baseline="0">
                <a:solidFill>
                  <a:schemeClr val="tx1"/>
                </a:solidFill>
              </a:rPr>
              <a:t>Abschnitt 2.</a:t>
            </a:r>
            <a:r>
              <a:rPr lang="de" sz="1800" b="0" i="0" u="none" baseline="0">
                <a:solidFill>
                  <a:schemeClr val="tx1"/>
                </a:solidFill>
              </a:rPr>
              <a:t> </a:t>
            </a:r>
            <a:r>
              <a:rPr lang="de" sz="1800" b="1" i="0" u="none" baseline="0"/>
              <a:t>Die Begriffe Respekt und Vorurteil bei Gewaltanwendung und Ausgrenzung</a:t>
            </a:r>
            <a:r>
              <a:rPr lang="de" sz="1800"/>
              <a:t/>
            </a:r>
            <a:br>
              <a:rPr lang="de" sz="1800"/>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226249" cy="432048"/>
          </a:xfrm>
        </p:spPr>
        <p:txBody>
          <a:bodyPr>
            <a:normAutofit fontScale="77500" lnSpcReduction="20000"/>
          </a:bodyPr>
          <a:lstStyle/>
          <a:p>
            <a:pPr rtl="0"/>
            <a:r>
              <a:rPr lang="de" sz="1800" b="1" i="0" u="none" baseline="0">
                <a:solidFill>
                  <a:schemeClr val="tx1"/>
                </a:solidFill>
              </a:rPr>
              <a:t>Abschnitt 2.</a:t>
            </a:r>
            <a:r>
              <a:rPr lang="de" sz="1800" b="0" i="0" u="none" baseline="0">
                <a:solidFill>
                  <a:schemeClr val="tx1"/>
                </a:solidFill>
              </a:rPr>
              <a:t> </a:t>
            </a:r>
            <a:r>
              <a:rPr lang="de" sz="1800" b="0" i="0" u="none" baseline="0"/>
              <a:t>Die Begriffe Respekt und Vorurteil bei Gewaltanwendung und Ausgrenzung</a:t>
            </a:r>
            <a:endParaRPr lang="de" sz="1800" b="1" dirty="0"/>
          </a:p>
          <a:p>
            <a:endParaRPr lang="de" sz="18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1" i="0" u="none" baseline="0">
                <a:solidFill>
                  <a:schemeClr val="tx1"/>
                </a:solidFill>
              </a:rPr>
              <a:t>Abschnitt 2.1.</a:t>
            </a:r>
            <a:r>
              <a:rPr lang="de" sz="1800" b="0" i="0" u="none" baseline="0">
                <a:solidFill>
                  <a:schemeClr val="tx1"/>
                </a:solidFill>
              </a:rPr>
              <a:t> </a:t>
            </a:r>
            <a:r>
              <a:rPr lang="de" sz="1800" b="0" i="0" u="none" baseline="0"/>
              <a:t>Gewaltanwendung und Ausgrenzung in einem spezifischen Umfeld verstehen, erkennen und darauf reagieren</a:t>
            </a:r>
            <a:endParaRPr lang="de" sz="1800" dirty="0"/>
          </a:p>
          <a:p>
            <a:pPr algn="l" rtl="0"/>
            <a:endParaRPr lang="de" sz="1800" dirty="0"/>
          </a:p>
          <a:p>
            <a:pPr algn="l" rtl="0"/>
            <a:r>
              <a:rPr lang="de" sz="1800" b="1" i="0" u="none" baseline="0">
                <a:solidFill>
                  <a:schemeClr val="tx1"/>
                </a:solidFill>
              </a:rPr>
              <a:t>Abschnitt 2.2.</a:t>
            </a:r>
            <a:r>
              <a:rPr lang="de" sz="1800" b="0" i="0" u="none" baseline="0">
                <a:solidFill>
                  <a:schemeClr val="tx1"/>
                </a:solidFill>
              </a:rPr>
              <a:t> </a:t>
            </a:r>
            <a:r>
              <a:rPr lang="de" sz="1800" b="0" i="0" u="none" baseline="0"/>
              <a:t>Entwicklung positiver Verhaltensweisen unter Gleichaltrigen </a:t>
            </a:r>
            <a:r>
              <a:rPr lang="de" sz="1800"/>
              <a:t/>
            </a:r>
            <a:br>
              <a:rPr lang="de" sz="1800"/>
            </a:br>
            <a:r>
              <a:rPr lang="de" sz="1800" b="0" i="0" u="none" baseline="0"/>
              <a:t>(in Schule und Sport) </a:t>
            </a:r>
          </a:p>
          <a:p>
            <a:pPr algn="l" rtl="0"/>
            <a:endParaRPr lang="de" sz="1800" dirty="0"/>
          </a:p>
          <a:p>
            <a:pPr algn="l" rtl="0"/>
            <a:endParaRPr lang="de" sz="1800" dirty="0"/>
          </a:p>
          <a:p>
            <a:pPr algn="l" rtl="0"/>
            <a:endParaRPr lang="de" sz="1800" dirty="0"/>
          </a:p>
        </p:txBody>
      </p:sp>
      <p:sp>
        <p:nvSpPr>
          <p:cNvPr id="9" name="Pravokutnik 8"/>
          <p:cNvSpPr/>
          <p:nvPr/>
        </p:nvSpPr>
        <p:spPr>
          <a:xfrm>
            <a:off x="1547664" y="843558"/>
            <a:ext cx="6336704" cy="369332"/>
          </a:xfrm>
          <a:prstGeom prst="rect">
            <a:avLst/>
          </a:prstGeom>
        </p:spPr>
        <p:txBody>
          <a:bodyPr wrap="square">
            <a:spAutoFit/>
          </a:bodyPr>
          <a:lstStyle/>
          <a:p>
            <a:pPr lvl="0" algn="ctr" rtl="0">
              <a:spcBef>
                <a:spcPct val="20000"/>
              </a:spcBef>
            </a:pPr>
            <a:r>
              <a:rPr lang="de" b="1" i="0" u="none" baseline="0">
                <a:solidFill>
                  <a:prstClr val="black">
                    <a:tint val="75000"/>
                  </a:prstClr>
                </a:solidFill>
                <a:latin typeface="Open Sans" pitchFamily="34" charset="0"/>
              </a:rPr>
              <a:t>Inhalt</a:t>
            </a:r>
            <a:endParaRPr lang="de" b="1" dirty="0">
              <a:solidFill>
                <a:prstClr val="black">
                  <a:tint val="75000"/>
                </a:prstClr>
              </a:solidFill>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rtl="0">
              <a:buFont typeface="Arial"/>
              <a:buChar char="•"/>
            </a:pPr>
            <a:r>
              <a:rPr lang="de" sz="1800" b="0" i="0" u="none" baseline="0"/>
              <a:t>Aggression wird im Allgemeinen als ein Verhalten definiert, das auf die Verletzung einer anderen Person ausgerichtet ist</a:t>
            </a:r>
            <a:endParaRPr lang="de" sz="1800" dirty="0"/>
          </a:p>
          <a:p>
            <a:pPr marL="342900" indent="-342900" algn="l" rtl="0">
              <a:buFont typeface="Arial" panose="020B0604020202020204" pitchFamily="34" charset="0"/>
              <a:buChar char="•"/>
            </a:pPr>
            <a:r>
              <a:rPr lang="de" sz="1800" b="0" i="0" u="none" baseline="0"/>
              <a:t>Die Verletzung kann viele Formen annehmen und verschiedene Funktionen haben</a:t>
            </a:r>
          </a:p>
          <a:p>
            <a:pPr marL="342900" indent="-342900" algn="l" rtl="0">
              <a:buFont typeface="Arial" panose="020B0604020202020204" pitchFamily="34" charset="0"/>
              <a:buChar char="•"/>
            </a:pPr>
            <a:r>
              <a:rPr lang="de" sz="1800" b="1" i="0" u="none" baseline="0"/>
              <a:t>Körperliche Aggression </a:t>
            </a:r>
            <a:r>
              <a:rPr lang="de" sz="1800" b="0" i="0" u="none" baseline="0"/>
              <a:t>meint das Zufügen körperlicher Verletzungen oder das Drohen mit solchen Verletzungen unter Gleichaltrigen (z. B. stoßen, beißen, treten etc., Leff et al., 2010)</a:t>
            </a:r>
          </a:p>
        </p:txBody>
      </p:sp>
      <p:pic>
        <p:nvPicPr>
          <p:cNvPr id="9218" name="Picture 2" descr="C:\TEA\P R O J E K T I\SAVE projekt_KIFST\kurikulumi\predavanja\bm\slike\aggression-in-children-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97" y="1275606"/>
            <a:ext cx="3121025" cy="246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2.1.</a:t>
            </a:r>
            <a:r>
              <a:rPr lang="de" sz="1500" b="0" i="0" u="none" baseline="0">
                <a:solidFill>
                  <a:schemeClr val="tx1"/>
                </a:solidFill>
              </a:rPr>
              <a:t> </a:t>
            </a:r>
            <a:r>
              <a:rPr lang="de" sz="1500" b="0" i="0" u="none" baseline="0"/>
              <a:t>Gewaltanwendung und Ausgrenzung in einem spezifischen Umfeld verstehen, erkennen und darauf reagieren</a:t>
            </a:r>
            <a:endParaRPr lang="de" sz="1500" dirty="0"/>
          </a:p>
        </p:txBody>
      </p:sp>
    </p:spTree>
    <p:extLst>
      <p:ext uri="{BB962C8B-B14F-4D97-AF65-F5344CB8AC3E}">
        <p14:creationId xmlns:p14="http://schemas.microsoft.com/office/powerpoint/2010/main" val="1497281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rtl="0">
              <a:buFont typeface="Arial"/>
              <a:buChar char="•"/>
            </a:pPr>
            <a:r>
              <a:rPr lang="de" sz="1800" b="1" i="0" u="none" baseline="0"/>
              <a:t>Relationale Aggression </a:t>
            </a:r>
            <a:r>
              <a:rPr lang="de" sz="1800" b="0" i="0" u="none" baseline="0"/>
              <a:t>verursacht Leid durch Verletzung oder Manipulation in einer Beziehung (z. B. durch die Drohung, mit dem anderen nicht mehr sprechen zu wollen, durch Ausgrenzung oder Lästern etc., Leff, Crick, 2010)</a:t>
            </a:r>
          </a:p>
          <a:p>
            <a:pPr marL="342900" indent="-342900" algn="l" rtl="0">
              <a:buFont typeface="Arial" panose="020B0604020202020204" pitchFamily="34" charset="0"/>
              <a:buChar char="•"/>
            </a:pPr>
            <a:r>
              <a:rPr lang="de" sz="1800" b="0" i="0" u="none" baseline="0"/>
              <a:t>Geläufige Begriffe sind ebenso </a:t>
            </a:r>
            <a:r>
              <a:rPr lang="de" sz="1800" b="0" i="1" u="none" baseline="0"/>
              <a:t>indirekte Aggression </a:t>
            </a:r>
            <a:r>
              <a:rPr lang="de" sz="1800" b="0" i="0" u="none" baseline="0"/>
              <a:t>und </a:t>
            </a:r>
            <a:r>
              <a:rPr lang="de" sz="1800" b="0" i="1" u="none" baseline="0"/>
              <a:t>soziale Aggression</a:t>
            </a:r>
            <a:r>
              <a:rPr lang="de" sz="1800" b="0" i="0" u="none" baseline="0"/>
              <a:t> </a:t>
            </a: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2.1.</a:t>
            </a:r>
            <a:r>
              <a:rPr lang="de" sz="1500" b="0" i="0" u="none" baseline="0">
                <a:solidFill>
                  <a:schemeClr val="tx1"/>
                </a:solidFill>
              </a:rPr>
              <a:t> </a:t>
            </a:r>
            <a:r>
              <a:rPr lang="de" sz="1500" b="0" i="0" u="none" baseline="0"/>
              <a:t>Gewaltanwendung und Ausgrenzung in einem spezifischen Umfeld verstehen, erkennen und darauf reagieren</a:t>
            </a:r>
            <a:endParaRPr lang="de" sz="1500" dirty="0"/>
          </a:p>
        </p:txBody>
      </p:sp>
      <p:pic>
        <p:nvPicPr>
          <p:cNvPr id="8194" name="Picture 2" descr="C:\TEA\P R O J E K T I\SAVE projekt_KIFST\kurikulumi\predavanja\bm\slike\7874875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543" y="1115742"/>
            <a:ext cx="2362449" cy="236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893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r>
              <a:rPr lang="de" sz="1800" b="0" i="0" u="none" baseline="0"/>
              <a:t>Bei der bildlichen Darstellung körperlicher Aggression werden Jungen als Aggressoren und als Zielscheibe von Aggression gezeigt</a:t>
            </a:r>
            <a:endParaRPr lang="de" sz="1800" dirty="0"/>
          </a:p>
          <a:p>
            <a:pPr marL="342900" indent="-342900" algn="l" rtl="0">
              <a:buFont typeface="Arial" panose="020B0604020202020204" pitchFamily="34" charset="0"/>
              <a:buChar char="•"/>
            </a:pPr>
            <a:r>
              <a:rPr lang="de" sz="1800" b="0" i="0" u="none" baseline="0"/>
              <a:t>Relationale Aggression - Schäden, die durch Verletzung oder Manipulation in einer Beziehung auftreten</a:t>
            </a:r>
            <a:endParaRPr lang="de" sz="1800" dirty="0"/>
          </a:p>
          <a:p>
            <a:pPr marL="342900" indent="-342900" algn="l" rtl="0">
              <a:buFont typeface="Arial" panose="020B0604020202020204" pitchFamily="34" charset="0"/>
              <a:buChar char="•"/>
            </a:pPr>
            <a:r>
              <a:rPr lang="de" sz="1800" b="0" i="0" u="none" baseline="0"/>
              <a:t>Jüngste Untersuchungen zeigen, dass Mädchen mehr von der relationalen Aggression Gebrauch machen als Jungen</a:t>
            </a: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2.1.</a:t>
            </a:r>
            <a:r>
              <a:rPr lang="de" sz="1500" b="0" i="0" u="none" baseline="0">
                <a:solidFill>
                  <a:schemeClr val="tx1"/>
                </a:solidFill>
              </a:rPr>
              <a:t> </a:t>
            </a:r>
            <a:r>
              <a:rPr lang="de" sz="1500" b="0" i="0" u="none" baseline="0"/>
              <a:t>Gewaltanwendung und Ausgrenzung in einem spezifischen Umfeld verstehen, erkennen und darauf reagieren</a:t>
            </a:r>
            <a:endParaRPr lang="de" sz="1500" dirty="0"/>
          </a:p>
        </p:txBody>
      </p:sp>
      <p:pic>
        <p:nvPicPr>
          <p:cNvPr id="10" name="Picture 2" descr="C:\TEA\P R O J E K T I\SAVE projekt_KIFST\kurikulumi\predavanja\bm\slike\Do-Sports-Help-Boys-Become-Men-e13916266484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53" y="1275606"/>
            <a:ext cx="3483592" cy="2484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913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r>
              <a:rPr lang="de" sz="1800" b="0" i="0" u="none" baseline="0"/>
              <a:t>Relationale Aggression im schulischen Umfeld wird nicht immer erkannt. Sie wird von Erwachsenen möglicherweise gar nicht gesehen bzw. die Erwachsenen und Schüler erkennen sie nicht als Aggression (ähnliches gilt für Sportmannschaften). </a:t>
            </a:r>
          </a:p>
          <a:p>
            <a:pPr marL="342900" indent="-342900" algn="l" rtl="0">
              <a:buFont typeface="Arial" panose="020B0604020202020204" pitchFamily="34" charset="0"/>
              <a:buChar char="•"/>
            </a:pPr>
            <a:r>
              <a:rPr lang="de" sz="1800" b="0" i="0" u="none" baseline="0"/>
              <a:t>Die Sichtweisen von Gleichaltrigen und Erwachsenen liefern teilweise zusammenfallende Wahrnehmungen der Verhaltensweisen</a:t>
            </a: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2.1.</a:t>
            </a:r>
            <a:r>
              <a:rPr lang="de" sz="1500" b="0" i="0" u="none" baseline="0">
                <a:solidFill>
                  <a:schemeClr val="tx1"/>
                </a:solidFill>
              </a:rPr>
              <a:t> </a:t>
            </a:r>
            <a:r>
              <a:rPr lang="de" sz="1500" b="0" i="0" u="none" baseline="0"/>
              <a:t>Gewaltanwendung und Ausgrenzung in einem spezifischen Umfeld verstehen, erkennen und darauf reagieren</a:t>
            </a:r>
            <a:endParaRPr lang="de" sz="1500" dirty="0"/>
          </a:p>
        </p:txBody>
      </p:sp>
      <p:pic>
        <p:nvPicPr>
          <p:cNvPr id="11266" name="Picture 2" descr="C:\TEA\P R O J E K T I\SAVE projekt_KIFST\kurikulumi\predavanja\bm\slike\shutterstock_200319638-705x4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39963"/>
            <a:ext cx="3669395" cy="2446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387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buFont typeface="Arial" panose="020B0604020202020204" pitchFamily="34" charset="0"/>
              <a:buChar char="•"/>
            </a:pPr>
            <a:r>
              <a:rPr lang="de" sz="1800" b="0" i="0" u="none" baseline="0"/>
              <a:t>Durch das Konzentrieren auf Kompetenzen, wodurch bei Kindern die Entwicklung und Aufrechterhaltung von sozialem Verhalten gefördert wird, können die Auswirkungen von Bosheiten der verschiedenen Aggressionsformen minimiert werden</a:t>
            </a:r>
            <a:endParaRPr lang="de" sz="1800" dirty="0"/>
          </a:p>
          <a:p>
            <a:pPr marL="342900" indent="-342900" algn="l" rtl="0">
              <a:buFont typeface="Arial" panose="020B0604020202020204" pitchFamily="34" charset="0"/>
              <a:buChar char="•"/>
            </a:pPr>
            <a:r>
              <a:rPr lang="de" sz="1800" b="0" i="0" u="none" baseline="0"/>
              <a:t>Entwicklung supportiver Beziehungen unter Gleichaltrigen</a:t>
            </a:r>
          </a:p>
          <a:p>
            <a:pPr marL="342900" indent="-342900" algn="l" rtl="0">
              <a:buFont typeface="Arial" panose="020B0604020202020204" pitchFamily="34" charset="0"/>
              <a:buChar char="•"/>
            </a:pPr>
            <a:r>
              <a:rPr lang="de" sz="1800" b="0" i="0" u="none" baseline="0"/>
              <a:t>Anpassung an die spezifische Gruppendynamik</a:t>
            </a: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2.1.</a:t>
            </a:r>
            <a:r>
              <a:rPr lang="de" sz="1500" b="0" i="0" u="none" baseline="0">
                <a:solidFill>
                  <a:schemeClr val="tx1"/>
                </a:solidFill>
              </a:rPr>
              <a:t> </a:t>
            </a:r>
            <a:r>
              <a:rPr lang="de" sz="1500" b="0" i="0" u="none" baseline="0"/>
              <a:t>Gewaltanwendung und Ausgrenzung in einem spezifischen Umfeld verstehen, erkennen und darauf reagieren</a:t>
            </a:r>
            <a:endParaRPr lang="de" sz="1500" dirty="0"/>
          </a:p>
        </p:txBody>
      </p:sp>
      <p:pic>
        <p:nvPicPr>
          <p:cNvPr id="12290" name="Picture 2" descr="C:\TEA\P R O J E K T I\SAVE projekt_KIFST\kurikulumi\predavanja\bm\slike\shutterstock_997979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131591"/>
            <a:ext cx="3167693" cy="2108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767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1059582"/>
            <a:ext cx="4300469" cy="306300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Entwicklung von positivem Verhalten</a:t>
            </a:r>
          </a:p>
          <a:p>
            <a:pPr marL="342900" indent="-342900" algn="l" rtl="0">
              <a:buFont typeface="Arial" panose="020B0604020202020204" pitchFamily="34" charset="0"/>
              <a:buChar char="•"/>
            </a:pPr>
            <a:endParaRPr lang="de" sz="1800" dirty="0"/>
          </a:p>
          <a:p>
            <a:pPr marL="342900" indent="-342900" algn="l" rtl="0">
              <a:buFont typeface="Arial" panose="020B0604020202020204" pitchFamily="34" charset="0"/>
              <a:buChar char="•"/>
            </a:pPr>
            <a:r>
              <a:rPr lang="de" sz="1800" b="0" i="0" u="none" baseline="0"/>
              <a:t>ist es einmal zu Gewaltanwendung/Ausgrenzung in einer Gruppe (Mannschaft oder Klasse) gekommen, dann gibt es kein Zurück mehr</a:t>
            </a:r>
          </a:p>
          <a:p>
            <a:pPr marL="342900" indent="-342900" algn="l" rtl="0">
              <a:buFont typeface="Arial" panose="020B0604020202020204" pitchFamily="34" charset="0"/>
              <a:buChar char="•"/>
            </a:pPr>
            <a:r>
              <a:rPr lang="de" sz="1800" b="0" i="0" u="none" baseline="0"/>
              <a:t>das Verneinen des Geschehenen kann die Dinge nur verschlimmern</a:t>
            </a:r>
          </a:p>
          <a:p>
            <a:pPr marL="342900" indent="-342900" algn="l" rtl="0">
              <a:buFont typeface="Arial" panose="020B0604020202020204" pitchFamily="34" charset="0"/>
              <a:buChar char="•"/>
            </a:pPr>
            <a:r>
              <a:rPr lang="de" sz="1800" b="0" i="0" u="none" baseline="0"/>
              <a:t>versuchen Sie die Gründe zusammenzufassen und arbeiten Sie mit der Gruppe, damit es nicht wieder vorkommt</a:t>
            </a:r>
          </a:p>
        </p:txBody>
      </p:sp>
      <p:pic>
        <p:nvPicPr>
          <p:cNvPr id="6146" name="Picture 2" descr="C:\TEA\P R O J E K T I\SAVE projekt_KIFST\kurikulumi\predavanja\bm\slike\Bullying-Lawsu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10968"/>
            <a:ext cx="3623465" cy="2040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spTree>
    <p:extLst>
      <p:ext uri="{BB962C8B-B14F-4D97-AF65-F5344CB8AC3E}">
        <p14:creationId xmlns:p14="http://schemas.microsoft.com/office/powerpoint/2010/main" val="8787732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33" y="45661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6" y="1092918"/>
            <a:ext cx="8156854"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a:t>Entwicklung von positivem Verhalten</a:t>
            </a:r>
          </a:p>
          <a:p>
            <a:pPr marL="342900" indent="-342900" algn="l" rtl="0">
              <a:buFont typeface="Arial" panose="020B0604020202020204" pitchFamily="34" charset="0"/>
              <a:buChar char="•"/>
            </a:pPr>
            <a:r>
              <a:rPr lang="de" sz="1600" b="0" i="0" u="none" baseline="0"/>
              <a:t>positives Verhalten wie Respekt, Toleranz, Verständnis und allgemeiner Gruppenzusammenhalt werden in der Prävention von Gewalt/Ausgrenzung als hilfreich angesehen (Hawkins, Nabors, 2018) </a:t>
            </a:r>
            <a:endParaRPr lang="de" sz="1600" dirty="0"/>
          </a:p>
          <a:p>
            <a:pPr marL="342900" indent="-342900" algn="l" rtl="0">
              <a:buFont typeface="Arial" panose="020B0604020202020204" pitchFamily="34" charset="0"/>
              <a:buChar char="•"/>
            </a:pPr>
            <a:r>
              <a:rPr lang="de" sz="1600" b="0" i="0" u="none" baseline="0"/>
              <a:t>je nach dem, ob Kinder von Gleichaltrigen akzeptiert oder abgelehnt werden, gelten sie im Klassenverband (oder in Sportmannschaften) als beliebt oder unbeliebt</a:t>
            </a:r>
            <a:endParaRPr lang="de" sz="1600" dirty="0"/>
          </a:p>
          <a:p>
            <a:pPr marL="342900" indent="-342900" algn="l" rtl="0">
              <a:buFont typeface="Arial" panose="020B0604020202020204" pitchFamily="34" charset="0"/>
              <a:buChar char="•"/>
            </a:pPr>
            <a:r>
              <a:rPr lang="de" sz="1600" b="0" i="0" u="none" baseline="0"/>
              <a:t>unter den Gleichaltrigen beliebte Kinder sind sozial kompetenter und kooperativer als abgelehnte Kinder</a:t>
            </a:r>
            <a:endParaRPr lang="de" sz="16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spTree>
    <p:extLst>
      <p:ext uri="{BB962C8B-B14F-4D97-AF65-F5344CB8AC3E}">
        <p14:creationId xmlns:p14="http://schemas.microsoft.com/office/powerpoint/2010/main" val="22534034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339502"/>
            <a:ext cx="7772400" cy="432048"/>
          </a:xfrm>
        </p:spPr>
        <p:txBody>
          <a:bodyPr/>
          <a:lstStyle/>
          <a:p>
            <a:pPr rtl="0"/>
            <a:r>
              <a:rPr lang="de" sz="1800" b="1" i="0" u="none" baseline="0"/>
              <a:t>EINFÜHRUNG</a:t>
            </a:r>
            <a:endParaRPr lang="de" sz="1800" dirty="0"/>
          </a:p>
        </p:txBody>
      </p:sp>
      <p:sp>
        <p:nvSpPr>
          <p:cNvPr id="3" name="Podnaslov 2"/>
          <p:cNvSpPr>
            <a:spLocks noGrp="1"/>
          </p:cNvSpPr>
          <p:nvPr>
            <p:ph type="subTitle" idx="1"/>
          </p:nvPr>
        </p:nvSpPr>
        <p:spPr>
          <a:xfrm>
            <a:off x="1371600" y="915566"/>
            <a:ext cx="6400800" cy="3713584"/>
          </a:xfrm>
        </p:spPr>
        <p:txBody>
          <a:bodyPr>
            <a:normAutofit/>
          </a:bodyPr>
          <a:lstStyle/>
          <a:p>
            <a:pPr algn="l" rtl="0"/>
            <a:r>
              <a:rPr lang="de" sz="1800" b="0" i="0" u="none" baseline="0"/>
              <a:t>Dieses Modul ist eine Einführung zu Gewalt- und Exklusionsverhalten im Sport </a:t>
            </a:r>
            <a:endParaRPr lang="de" sz="1800" dirty="0"/>
          </a:p>
          <a:p>
            <a:pPr algn="l" rtl="0"/>
            <a:r>
              <a:rPr lang="de" sz="1800" b="0" i="0" u="none" baseline="0"/>
              <a:t>Das Modul behandelt das Lernen und Verstehen von Gewalt- und Exklusionsverhalten und ihre psychologischen Merkmale. </a:t>
            </a:r>
            <a:endParaRPr lang="de" sz="1800" dirty="0"/>
          </a:p>
          <a:p>
            <a:pPr algn="l" rtl="0"/>
            <a:r>
              <a:rPr lang="de" sz="1800" b="0" i="0" u="none" baseline="0"/>
              <a:t>Wichtigstes Ziel dieses Moduls ist es, die Trainer im Breitensport darin zu unterweisen, Gewalt- und Exklusionsverhalten bei ihren Sportlern zu erkennen und verschiedene Strategien (z. B. Verbesserung der emotionalen Reaktionen, Kommunikation) einzusetzen, die prosoziales Verhalten fördern und Gewalt- und Exklusionsverhalten in ihrem Sportbereich vermindern.</a:t>
            </a:r>
            <a:endParaRPr lang="de" sz="1800"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Entwicklung von positivem Verhalten</a:t>
            </a:r>
          </a:p>
          <a:p>
            <a:pPr marL="342900" indent="-342900" algn="l" rtl="0">
              <a:buFont typeface="Arial" panose="020B0604020202020204" pitchFamily="34" charset="0"/>
              <a:buChar char="•"/>
            </a:pPr>
            <a:endParaRPr lang="de" sz="1800" dirty="0"/>
          </a:p>
          <a:p>
            <a:pPr marL="342900" indent="-342900" algn="l" rtl="0">
              <a:buFont typeface="Arial" panose="020B0604020202020204" pitchFamily="34" charset="0"/>
              <a:buChar char="•"/>
            </a:pPr>
            <a:r>
              <a:rPr lang="de" sz="1800" b="0" i="0" u="none" baseline="0"/>
              <a:t>wirksame Anti-Bullying Programme betonen das Hemmen körperlicher Aggression und das Wachstum prosozialer Fähigkeiten</a:t>
            </a:r>
            <a:endParaRPr lang="de" sz="1800" dirty="0"/>
          </a:p>
          <a:p>
            <a:pPr marL="342900" indent="-342900" algn="l" rtl="0">
              <a:buFont typeface="Arial" panose="020B0604020202020204" pitchFamily="34" charset="0"/>
              <a:buChar char="•"/>
            </a:pPr>
            <a:r>
              <a:rPr lang="de" sz="1800" b="0" i="0" u="none" baseline="0"/>
              <a:t>Gleichaltrige beeinflussen Gruppennormen, Haltungen und Benehmen – die Entwicklung positiver Verhaltensweisen in der Gruppe insgesamt</a:t>
            </a:r>
          </a:p>
          <a:p>
            <a:pPr marL="342900" indent="-342900" algn="l" rtl="0">
              <a:buFont typeface="Arial" panose="020B0604020202020204" pitchFamily="34" charset="0"/>
              <a:buChar char="•"/>
            </a:pPr>
            <a:endParaRPr lang="de" sz="1800" dirty="0"/>
          </a:p>
          <a:p>
            <a:pPr marL="342900" indent="-342900" algn="l" rtl="0">
              <a:buFont typeface="Arial" panose="020B0604020202020204" pitchFamily="34" charset="0"/>
              <a:buChar char="•"/>
            </a:pP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pic>
        <p:nvPicPr>
          <p:cNvPr id="10" name="Picture 2" descr="C:\TEA\P R O J E K T I\SAVE projekt_KIFST\kurikulumi\predavanja\bm\slike\neimenovan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428" y="1375508"/>
            <a:ext cx="3131161" cy="2348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27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915566"/>
            <a:ext cx="4300469"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600" b="1" i="0" u="none" baseline="0" dirty="0"/>
              <a:t>Beziehungen unter Gleichaltrigen</a:t>
            </a:r>
            <a:endParaRPr lang="de" sz="1600" dirty="0"/>
          </a:p>
          <a:p>
            <a:pPr algn="l" rtl="0"/>
            <a:endParaRPr lang="de" sz="1600" dirty="0"/>
          </a:p>
          <a:p>
            <a:pPr marL="342900" indent="-342900" algn="l" rtl="0">
              <a:buFont typeface="Arial" panose="020B0604020202020204" pitchFamily="34" charset="0"/>
              <a:buChar char="•"/>
            </a:pPr>
            <a:r>
              <a:rPr lang="de" sz="1400" b="0" i="0" u="none" baseline="0" dirty="0"/>
              <a:t>durch den Sozialisierungsprozess sind Kinder verschiedenen Faktoren ausgesetzt – zunächst ihren Eltern, später den Gleichaltrigen </a:t>
            </a:r>
          </a:p>
          <a:p>
            <a:pPr marL="342900" indent="-342900" algn="l" rtl="0">
              <a:buFont typeface="Arial" panose="020B0604020202020204" pitchFamily="34" charset="0"/>
              <a:buChar char="•"/>
            </a:pPr>
            <a:r>
              <a:rPr lang="de" sz="1400" b="0" i="0" u="none" baseline="0" dirty="0"/>
              <a:t>Akzeptanz durch die Gleichaltigrigen wird mit Gruppendruck in Verbindung gebracht</a:t>
            </a:r>
            <a:endParaRPr lang="de" sz="1400" dirty="0"/>
          </a:p>
          <a:p>
            <a:pPr algn="l" rtl="0"/>
            <a:r>
              <a:rPr lang="de" sz="1400" b="0" i="0" u="none" baseline="0" dirty="0"/>
              <a:t>“</a:t>
            </a:r>
            <a:r>
              <a:rPr lang="de" sz="1400" b="0" i="1" u="none" baseline="0" dirty="0"/>
              <a:t>somit wird Gruppendruck sowohl als Teil des normalen Prozesses der psychologischen Entwicklung definiert als auch als maßgeblicher Beteiligter zur Entwicklung von riskanten Verhaltensformen</a:t>
            </a:r>
            <a:r>
              <a:rPr lang="de" sz="1400" b="0" i="0" u="none" baseline="0" dirty="0"/>
              <a:t>” </a:t>
            </a:r>
            <a:endParaRPr lang="de" sz="1400" dirty="0"/>
          </a:p>
          <a:p>
            <a:pPr algn="l" rtl="0"/>
            <a:r>
              <a:rPr lang="de" sz="1400" b="0" i="0" u="none" baseline="0" dirty="0"/>
              <a:t>(Lewis &amp; Lewis, 1984)</a:t>
            </a:r>
          </a:p>
        </p:txBody>
      </p:sp>
      <p:pic>
        <p:nvPicPr>
          <p:cNvPr id="7170" name="Picture 2" descr="C:\TEA\P R O J E K T I\SAVE projekt_KIFST\kurikulumi\predavanja\bm\slike\bullying_in_youth_sports-resized-600_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7614"/>
            <a:ext cx="3714780" cy="2464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7955303"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spTree>
    <p:extLst>
      <p:ext uri="{BB962C8B-B14F-4D97-AF65-F5344CB8AC3E}">
        <p14:creationId xmlns:p14="http://schemas.microsoft.com/office/powerpoint/2010/main" val="14761441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447995" y="876894"/>
            <a:ext cx="4300469" cy="32070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t>Beziehungen unter Gleichaltrigen</a:t>
            </a:r>
            <a:endParaRPr lang="de" sz="1800" dirty="0"/>
          </a:p>
          <a:p>
            <a:pPr marL="342900" indent="-342900" algn="l" rtl="0">
              <a:buFont typeface="Arial" panose="020B0604020202020204" pitchFamily="34" charset="0"/>
              <a:buChar char="•"/>
            </a:pPr>
            <a:r>
              <a:rPr lang="de" sz="1600" b="0" i="0" u="none" baseline="0" dirty="0"/>
              <a:t>Kinder neigen dazu, mehr über negative Ereignisse als über positives Verhalten zu sprechen - Lästern</a:t>
            </a:r>
          </a:p>
          <a:p>
            <a:pPr marL="342900" indent="-342900" algn="l" rtl="0">
              <a:buFont typeface="Arial" panose="020B0604020202020204" pitchFamily="34" charset="0"/>
              <a:buChar char="•"/>
            </a:pPr>
            <a:r>
              <a:rPr lang="de" sz="1600" b="0" i="0" u="none" baseline="0" dirty="0"/>
              <a:t>Schüler zu positiven verhaltensspezifischen Aussagen über das Benehmen ihrer Gleichaltrigen zu erziehen und zu ermuntern, bewegt den Fokus sowohl der Mitarbeiter als auch der Kinder weg von strafendem unangemessenem Verhalten hin zu anerkennendem prosozialem Verhalten</a:t>
            </a:r>
            <a:endParaRPr lang="de" sz="16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27311"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pic>
        <p:nvPicPr>
          <p:cNvPr id="13314" name="Picture 2" descr="C:\TEA\P R O J E K T I\SAVE projekt_KIFST\kurikulumi\predavanja\bm\slike\Bully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66" y="1253449"/>
            <a:ext cx="3464422" cy="2309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889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6" y="453132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467274"/>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pic>
        <p:nvPicPr>
          <p:cNvPr id="8194" name="Picture 2" descr="C:\TEA\P R O J E K T I\SAVE projekt_KIFST\kurikulumi\predavanja\bm\slike\peer relation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148" y="715813"/>
            <a:ext cx="5053704" cy="3656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1" y="1131591"/>
            <a:ext cx="2045148" cy="108011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r" rtl="0"/>
            <a:r>
              <a:rPr lang="de" b="0" i="0" u="none" baseline="0"/>
              <a:t>Der Bullying Kreis: Formen, wie Schüler reagieren oder welche Rolle sie in akuten Bullying-Situationen einnehmen</a:t>
            </a:r>
          </a:p>
        </p:txBody>
      </p:sp>
      <p:sp>
        <p:nvSpPr>
          <p:cNvPr id="11" name="Subtitle 3">
            <a:extLst>
              <a:ext uri="{FF2B5EF4-FFF2-40B4-BE49-F238E27FC236}">
                <a16:creationId xmlns:a16="http://schemas.microsoft.com/office/drawing/2014/main" xmlns="" id="{2AB5D1A3-B1E7-4421-B55E-5DBB46C18533}"/>
              </a:ext>
            </a:extLst>
          </p:cNvPr>
          <p:cNvSpPr txBox="1">
            <a:spLocks/>
          </p:cNvSpPr>
          <p:nvPr/>
        </p:nvSpPr>
        <p:spPr>
          <a:xfrm>
            <a:off x="7098852" y="3114480"/>
            <a:ext cx="2045148" cy="108011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b="1" i="1" u="none" baseline="0" dirty="0"/>
              <a:t>QUELLE: </a:t>
            </a:r>
            <a:endParaRPr lang="de" b="1" i="1" dirty="0"/>
          </a:p>
          <a:p>
            <a:pPr algn="l" rtl="0"/>
            <a:r>
              <a:rPr lang="de" b="0" i="0" u="none" baseline="0" dirty="0"/>
              <a:t>adaptiert aus Olweus, 2001, zitiert nach Rivara, Le Menestrel, 2016, 78 </a:t>
            </a:r>
          </a:p>
        </p:txBody>
      </p:sp>
      <p:sp>
        <p:nvSpPr>
          <p:cNvPr id="10"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27311"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spTree>
    <p:extLst>
      <p:ext uri="{BB962C8B-B14F-4D97-AF65-F5344CB8AC3E}">
        <p14:creationId xmlns:p14="http://schemas.microsoft.com/office/powerpoint/2010/main" val="41974408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40397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371950"/>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987574"/>
            <a:ext cx="8372877"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Beziehungen unter Gleichaltrigen</a:t>
            </a:r>
            <a:endParaRPr lang="de" sz="1800" dirty="0"/>
          </a:p>
          <a:p>
            <a:pPr algn="l" rtl="0"/>
            <a:endParaRPr lang="de" sz="1800" dirty="0"/>
          </a:p>
          <a:p>
            <a:pPr marL="342900" indent="-342900" algn="l" rtl="0">
              <a:buFont typeface="Arial" panose="020B0604020202020204" pitchFamily="34" charset="0"/>
              <a:buChar char="•"/>
            </a:pPr>
            <a:r>
              <a:rPr lang="de" sz="1800" b="0" i="0" u="none" baseline="0"/>
              <a:t>Freunde als protektive Faktoren</a:t>
            </a:r>
          </a:p>
          <a:p>
            <a:pPr marL="342900" indent="-342900" algn="l" rtl="0">
              <a:buFont typeface="Arial" panose="020B0604020202020204" pitchFamily="34" charset="0"/>
              <a:buChar char="•"/>
            </a:pPr>
            <a:r>
              <a:rPr lang="de" sz="1800" b="0" i="0" u="none" baseline="0"/>
              <a:t>Freundschaften sind sehr wichtig für die Entwicklung der Kinder - sie ermöglichen ihnen die Aneignung grundlegender sozialer Kompetenzen (Hawkins, Nabors, 2018) </a:t>
            </a:r>
          </a:p>
          <a:p>
            <a:pPr marL="342900" indent="-342900" algn="l" rtl="0">
              <a:buFont typeface="Arial" panose="020B0604020202020204" pitchFamily="34" charset="0"/>
              <a:buChar char="•"/>
            </a:pPr>
            <a:r>
              <a:rPr lang="de" sz="1800" b="0" i="0" u="none" baseline="0"/>
              <a:t>einen sehr guten besten Freund oder eine sehr gute beste Freundin zu haben, kann in unterschiedlichen Konstellationen Kinder davor bewahren, Zielscheibe von Bullying zu werden</a:t>
            </a:r>
            <a:endParaRPr lang="de"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99319"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2.2.</a:t>
            </a:r>
            <a:r>
              <a:rPr lang="de" sz="1500" b="0" i="0" u="none" baseline="0">
                <a:solidFill>
                  <a:schemeClr val="tx1"/>
                </a:solidFill>
              </a:rPr>
              <a:t> </a:t>
            </a:r>
            <a:r>
              <a:rPr lang="de" sz="1500" b="0" i="0" u="none" baseline="0"/>
              <a:t>Entwicklung positiver Verhaltensweisen unter Gleichaltrigen (in Schule und Sport) </a:t>
            </a:r>
            <a:endParaRPr lang="de" sz="1500" dirty="0"/>
          </a:p>
        </p:txBody>
      </p:sp>
    </p:spTree>
    <p:extLst>
      <p:ext uri="{BB962C8B-B14F-4D97-AF65-F5344CB8AC3E}">
        <p14:creationId xmlns:p14="http://schemas.microsoft.com/office/powerpoint/2010/main" val="10811731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684213" y="203200"/>
            <a:ext cx="8351837" cy="360363"/>
          </a:xfrm>
        </p:spPr>
        <p:txBody>
          <a:bodyPr rtlCol="0">
            <a:noAutofit/>
          </a:bodyPr>
          <a:lstStyle/>
          <a:p>
            <a:pPr algn="l" rtl="0">
              <a:defRPr/>
            </a:pPr>
            <a:r>
              <a:rPr lang="de" sz="1500" b="1" i="0" u="none" baseline="0">
                <a:solidFill>
                  <a:schemeClr val="tx1"/>
                </a:solidFill>
              </a:rPr>
              <a:t>Abschnitt 2.</a:t>
            </a:r>
            <a:r>
              <a:rPr lang="de" sz="1500" b="0" i="0" u="none" baseline="0">
                <a:solidFill>
                  <a:schemeClr val="tx1"/>
                </a:solidFill>
              </a:rPr>
              <a:t> </a:t>
            </a:r>
            <a:r>
              <a:rPr lang="de" sz="1600" b="1" i="0" u="none" baseline="0"/>
              <a:t>Die Begriffe Respekt und Vorurteil bei Gewaltanwendung und Ausgrenzung</a:t>
            </a:r>
          </a:p>
          <a:p>
            <a:pPr algn="l" rtl="0">
              <a:defRPr/>
            </a:pPr>
            <a:endParaRPr lang="de" sz="1500" b="1" dirty="0"/>
          </a:p>
          <a:p>
            <a:pPr rtl="0" eaLnBrk="1" hangingPunct="1">
              <a:defRPr/>
            </a:pPr>
            <a:endParaRPr lang="de" altLang="en-US" sz="1400" dirty="0">
              <a:solidFill>
                <a:schemeClr val="tx1">
                  <a:lumMod val="50000"/>
                  <a:lumOff val="50000"/>
                </a:schemeClr>
              </a:solidFill>
              <a:latin typeface="Open Sans"/>
              <a:ea typeface="Open Sans"/>
              <a:cs typeface="Open Sans"/>
            </a:endParaRPr>
          </a:p>
          <a:p>
            <a:pPr rtl="0" eaLnBrk="1" fontAlgn="auto" hangingPunct="1">
              <a:spcAft>
                <a:spcPts val="0"/>
              </a:spcAft>
              <a:defRPr/>
            </a:pPr>
            <a:endParaRPr lang="de" sz="1400" dirty="0"/>
          </a:p>
          <a:p>
            <a:pPr rtl="0" eaLnBrk="1" fontAlgn="auto" hangingPunct="1">
              <a:spcAft>
                <a:spcPts val="0"/>
              </a:spcAft>
              <a:defRPr/>
            </a:pPr>
            <a:endParaRPr lang="de"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algn="l" rtl="0" eaLnBrk="1" fontAlgn="auto" hangingPunct="1">
              <a:spcBef>
                <a:spcPts val="0"/>
              </a:spcBef>
              <a:spcAft>
                <a:spcPts val="0"/>
              </a:spcAft>
              <a:defRPr/>
            </a:pPr>
            <a:r>
              <a:rPr lang="de" sz="1000" b="0" i="0" u="none" baseline="0">
                <a:solidFill>
                  <a:schemeClr val="bg1">
                    <a:lumMod val="50000"/>
                  </a:schemeClr>
                </a:solidFill>
                <a:latin typeface="Arial Narrow" pitchFamily="34" charset="0"/>
                <a:cs typeface="+mn-cs"/>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1035050"/>
            <a:ext cx="6400800" cy="609600"/>
          </a:xfrm>
          <a:prstGeom prst="rect">
            <a:avLst/>
          </a:prstGeom>
          <a:noFill/>
          <a:ln w="9525">
            <a:noFill/>
            <a:miter lim="800000"/>
            <a:headEnd/>
            <a:tailEnd/>
          </a:ln>
        </p:spPr>
        <p:txBody>
          <a:bodyPr/>
          <a:lstStyle/>
          <a:p>
            <a:pPr algn="ctr" rtl="0" eaLnBrk="1" hangingPunct="1">
              <a:spcBef>
                <a:spcPct val="20000"/>
              </a:spcBef>
              <a:buFont typeface="Arial" pitchFamily="34" charset="0"/>
              <a:buNone/>
            </a:pPr>
            <a:r>
              <a:rPr lang="de" sz="2400" b="1" i="0" u="none" baseline="0">
                <a:solidFill>
                  <a:srgbClr val="898989"/>
                </a:solidFill>
                <a:latin typeface="Open Sans"/>
                <a:ea typeface="Open Sans"/>
                <a:cs typeface="Open Sans"/>
              </a:rPr>
              <a:t>Wissensabschnitt / Studienaufgaben</a:t>
            </a:r>
            <a:endParaRPr lang="de" altLang="en-US" sz="240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55576" y="1563638"/>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0" i="0" u="none" baseline="0" dirty="0"/>
              <a:t>Teilen Sie sich in Fünfergruppen auf und beantworten Sie die folgenden Fragen:</a:t>
            </a:r>
          </a:p>
          <a:p>
            <a:pPr marL="342900" indent="-342900" algn="l" rtl="0">
              <a:buAutoNum type="arabicPeriod"/>
            </a:pPr>
            <a:endParaRPr lang="de" sz="1800" dirty="0"/>
          </a:p>
          <a:p>
            <a:pPr marL="342900" indent="-342900" algn="l" rtl="0">
              <a:buAutoNum type="arabicPeriod"/>
            </a:pPr>
            <a:r>
              <a:rPr lang="de" sz="1600" b="0" i="0" u="none" baseline="0" dirty="0"/>
              <a:t>Was sind die wichtigsten Aggressionstypen?</a:t>
            </a:r>
          </a:p>
          <a:p>
            <a:pPr marL="342900" indent="-342900" algn="l" rtl="0">
              <a:buAutoNum type="arabicPeriod"/>
            </a:pPr>
            <a:r>
              <a:rPr lang="de" sz="1600" b="0" i="0" u="none" baseline="0" dirty="0"/>
              <a:t>Was ist der beste Weg, um positives Verhalten zu entwickeln?</a:t>
            </a:r>
          </a:p>
          <a:p>
            <a:pPr marL="342900" indent="-342900" algn="l" rtl="0">
              <a:buAutoNum type="arabicPeriod"/>
            </a:pPr>
            <a:r>
              <a:rPr lang="de" sz="1600" b="0" i="0" u="none" baseline="0" dirty="0"/>
              <a:t>Warum sind Beziehungen unter Gleichaltrigen so wichtig?</a:t>
            </a:r>
          </a:p>
          <a:p>
            <a:pPr marL="342900" indent="-342900" algn="l" rtl="0">
              <a:buAutoNum type="arabicPeriod"/>
            </a:pPr>
            <a:r>
              <a:rPr lang="de" sz="1600" b="0" i="0" u="none" baseline="0" dirty="0"/>
              <a:t>Geben Sie ein Beispiel für aggressives Verhalten in Ihrer Sportmannschaft und diskutieren Sie innerhalb der Gruppe über die Möglichkeiten des Umgangs mit diesen Situationen.</a:t>
            </a:r>
          </a:p>
          <a:p>
            <a:pPr marL="342900" indent="-342900" algn="l" rtl="0">
              <a:buAutoNum type="arabicPeriod"/>
            </a:pPr>
            <a:endParaRPr lang="de" sz="1800" dirty="0"/>
          </a:p>
        </p:txBody>
      </p:sp>
    </p:spTree>
    <p:extLst>
      <p:ext uri="{BB962C8B-B14F-4D97-AF65-F5344CB8AC3E}">
        <p14:creationId xmlns:p14="http://schemas.microsoft.com/office/powerpoint/2010/main" val="153005262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rtl="0">
              <a:defRPr/>
            </a:pPr>
            <a:r>
              <a:rPr lang="de"/>
              <a:t/>
            </a:r>
            <a:br>
              <a:rPr lang="de"/>
            </a:br>
            <a:r>
              <a:rPr lang="de"/>
              <a:t/>
            </a:r>
            <a:br>
              <a:rPr lang="de"/>
            </a:br>
            <a:r>
              <a:rPr lang="de"/>
              <a:t/>
            </a:r>
            <a:br>
              <a:rPr lang="de"/>
            </a:br>
            <a:r>
              <a:rPr lang="de"/>
              <a:t/>
            </a:r>
            <a:br>
              <a:rPr lang="de"/>
            </a:br>
            <a:r>
              <a:rPr lang="de" sz="1800" b="1" i="0" u="none" baseline="0"/>
              <a:t>ENDE VON ABSCHNITT 2</a:t>
            </a:r>
            <a:r>
              <a:rPr lang="de"/>
              <a:t/>
            </a:r>
            <a:br>
              <a:rPr lang="de"/>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965700"/>
            <a:ext cx="7772400" cy="355600"/>
          </a:xfrm>
        </p:spPr>
        <p:txBody>
          <a:bodyPr/>
          <a:lstStyle/>
          <a:p>
            <a:pPr rtl="0">
              <a:defRPr/>
            </a:pPr>
            <a:r>
              <a:rPr lang="de"/>
              <a:t/>
            </a:r>
            <a:br>
              <a:rPr lang="de"/>
            </a:br>
            <a:r>
              <a:rPr lang="de"/>
              <a:t/>
            </a:r>
            <a:br>
              <a:rPr lang="de"/>
            </a:br>
            <a:r>
              <a:rPr lang="de"/>
              <a:t/>
            </a:r>
            <a:br>
              <a:rPr lang="de"/>
            </a:br>
            <a:r>
              <a:rPr lang="de"/>
              <a:t/>
            </a:r>
            <a:br>
              <a:rPr lang="de"/>
            </a:br>
            <a:r>
              <a:rPr lang="de"/>
              <a:t/>
            </a:r>
            <a:br>
              <a:rPr lang="de"/>
            </a:br>
            <a:r>
              <a:rPr lang="de"/>
              <a:t/>
            </a:r>
            <a:br>
              <a:rPr lang="de"/>
            </a:br>
            <a:r>
              <a:rPr lang="de"/>
              <a:t/>
            </a:r>
            <a:br>
              <a:rPr lang="de"/>
            </a:br>
            <a:r>
              <a:rPr lang="de" sz="1800" b="1" i="0" u="none" baseline="0">
                <a:solidFill>
                  <a:schemeClr val="tx1"/>
                </a:solidFill>
              </a:rPr>
              <a:t>Abschnitt 3.</a:t>
            </a:r>
            <a:r>
              <a:rPr lang="de" sz="1800" b="0" i="0" u="none" baseline="0">
                <a:solidFill>
                  <a:schemeClr val="tx1"/>
                </a:solidFill>
              </a:rPr>
              <a:t> </a:t>
            </a:r>
            <a:r>
              <a:rPr lang="de" sz="1800" b="1" i="0" u="none" baseline="0"/>
              <a:t>Emotionale Reaktionen der Gruppe, Gruppenkommunikation nach Gewalt</a:t>
            </a:r>
            <a:r>
              <a:rPr lang="de" sz="1800"/>
              <a:t/>
            </a:r>
            <a:br>
              <a:rPr lang="de" sz="1800"/>
            </a:br>
            <a:r>
              <a:rPr lang="de" sz="1800"/>
              <a:t/>
            </a:r>
            <a:br>
              <a:rPr lang="de" sz="1800"/>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226249" cy="360040"/>
          </a:xfrm>
        </p:spPr>
        <p:txBody>
          <a:bodyPr>
            <a:normAutofit fontScale="92500"/>
          </a:bodyPr>
          <a:lstStyle/>
          <a:p>
            <a:pPr algn="l" rtl="0"/>
            <a:r>
              <a:rPr lang="de" sz="1500" b="1" i="0" u="none" baseline="0">
                <a:solidFill>
                  <a:schemeClr val="tx1"/>
                </a:solidFill>
              </a:rPr>
              <a:t>Abschnitt 3.</a:t>
            </a:r>
            <a:r>
              <a:rPr lang="de" sz="1500" b="0" i="0" u="none" baseline="0">
                <a:solidFill>
                  <a:schemeClr val="tx1"/>
                </a:solidFill>
              </a:rPr>
              <a:t> </a:t>
            </a:r>
            <a:r>
              <a:rPr lang="de" sz="1500" b="0" i="0" u="none" baseline="0"/>
              <a:t>Emotionale Reaktionen der Gruppe, Gruppenkommunikation nach Gewalt</a:t>
            </a:r>
            <a:endParaRPr lang="de" sz="1500" b="1" dirty="0"/>
          </a:p>
          <a:p>
            <a:pPr algn="l" rtl="0"/>
            <a:endParaRPr lang="de" dirty="0"/>
          </a:p>
          <a:p>
            <a:pPr algn="l" rtl="0"/>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905184" y="915566"/>
            <a:ext cx="7128792" cy="332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rtl="0"/>
            <a:r>
              <a:rPr lang="de" sz="1800" b="1" i="0" u="none" baseline="0" dirty="0">
                <a:solidFill>
                  <a:schemeClr val="bg1">
                    <a:lumMod val="50000"/>
                  </a:schemeClr>
                </a:solidFill>
              </a:rPr>
              <a:t>Inhalt</a:t>
            </a:r>
            <a:endParaRPr lang="de" sz="1800" b="1" dirty="0">
              <a:solidFill>
                <a:schemeClr val="bg1">
                  <a:lumMod val="50000"/>
                </a:schemeClr>
              </a:solidFill>
            </a:endParaRPr>
          </a:p>
          <a:p>
            <a:pPr marL="457200" indent="-457200" algn="l" rtl="0"/>
            <a:endParaRPr lang="de" sz="1800" b="1" dirty="0">
              <a:solidFill>
                <a:schemeClr val="bg1">
                  <a:lumMod val="50000"/>
                </a:schemeClr>
              </a:solidFill>
            </a:endParaRPr>
          </a:p>
          <a:p>
            <a:pPr marL="457200" indent="-457200" algn="l" rtl="0"/>
            <a:r>
              <a:rPr lang="de" sz="1800" b="1" i="0" u="none" baseline="0" dirty="0">
                <a:solidFill>
                  <a:schemeClr val="tx1"/>
                </a:solidFill>
              </a:rPr>
              <a:t>Abschnitt 3.1.</a:t>
            </a:r>
            <a:r>
              <a:rPr lang="de" sz="1800" b="0" i="0" u="none" baseline="0" dirty="0">
                <a:solidFill>
                  <a:schemeClr val="tx1"/>
                </a:solidFill>
              </a:rPr>
              <a:t> </a:t>
            </a:r>
            <a:r>
              <a:rPr lang="de" sz="1800" b="0" i="0" u="none" baseline="0" dirty="0"/>
              <a:t>Definition von Emotionen und die Bedeutung der Gruppen-kommunikation nach Gewaltanwendung/Ausgrenzung</a:t>
            </a:r>
          </a:p>
          <a:p>
            <a:pPr marL="457200" indent="-457200" algn="l" rtl="0"/>
            <a:endParaRPr lang="de" sz="1800" dirty="0">
              <a:solidFill>
                <a:schemeClr val="accent6"/>
              </a:solidFill>
            </a:endParaRPr>
          </a:p>
          <a:p>
            <a:pPr marL="457200" indent="-457200" algn="l" rtl="0"/>
            <a:r>
              <a:rPr lang="de" sz="1800" b="1" i="0" u="none" baseline="0" dirty="0">
                <a:solidFill>
                  <a:schemeClr val="tx1"/>
                </a:solidFill>
              </a:rPr>
              <a:t>Abschnitt 3.2.</a:t>
            </a:r>
            <a:r>
              <a:rPr lang="de" sz="1800" b="0" i="0" u="none" baseline="0" dirty="0">
                <a:solidFill>
                  <a:schemeClr val="tx1"/>
                </a:solidFill>
              </a:rPr>
              <a:t> </a:t>
            </a:r>
            <a:r>
              <a:rPr lang="de" sz="1800" b="0" i="0" u="none" baseline="0" dirty="0">
                <a:solidFill>
                  <a:schemeClr val="tx1">
                    <a:lumMod val="50000"/>
                    <a:lumOff val="50000"/>
                  </a:schemeClr>
                </a:solidFill>
              </a:rPr>
              <a:t>Good Behavior Game und Positive Peer Reporting als Spiel und</a:t>
            </a:r>
            <a:r>
              <a:rPr lang="de" sz="1800" b="0" i="0" u="none" dirty="0">
                <a:solidFill>
                  <a:schemeClr val="tx1">
                    <a:lumMod val="50000"/>
                    <a:lumOff val="50000"/>
                  </a:schemeClr>
                </a:solidFill>
              </a:rPr>
              <a:t> </a:t>
            </a:r>
            <a:r>
              <a:rPr lang="de" sz="1800" b="0" i="0" u="none" baseline="0" dirty="0">
                <a:solidFill>
                  <a:schemeClr val="tx1">
                    <a:lumMod val="50000"/>
                    <a:lumOff val="50000"/>
                  </a:schemeClr>
                </a:solidFill>
              </a:rPr>
              <a:t>auf Spielen basierende Methoden zur Förderung der sozialen und emotionalen</a:t>
            </a:r>
            <a:r>
              <a:rPr lang="de" sz="1800" b="0" i="0" u="none" dirty="0">
                <a:solidFill>
                  <a:schemeClr val="tx1">
                    <a:lumMod val="50000"/>
                    <a:lumOff val="50000"/>
                  </a:schemeClr>
                </a:solidFill>
              </a:rPr>
              <a:t> </a:t>
            </a:r>
            <a:r>
              <a:rPr lang="de" sz="1800" b="0" i="0" u="none" baseline="0" dirty="0">
                <a:solidFill>
                  <a:schemeClr val="tx1">
                    <a:lumMod val="50000"/>
                    <a:lumOff val="50000"/>
                  </a:schemeClr>
                </a:solidFill>
              </a:rPr>
              <a:t>Entwicklung von Kindern</a:t>
            </a:r>
            <a:endParaRPr lang="de" sz="1800" dirty="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609399"/>
          </a:xfrm>
        </p:spPr>
        <p:txBody>
          <a:bodyPr>
            <a:normAutofit/>
          </a:bodyPr>
          <a:lstStyle/>
          <a:p>
            <a:pPr algn="l" rtl="0"/>
            <a:r>
              <a:rPr lang="de" sz="1500" b="1" i="0" u="none" baseline="0">
                <a:solidFill>
                  <a:schemeClr val="tx1"/>
                </a:solidFill>
              </a:rPr>
              <a:t>Abschnitt 3.1.</a:t>
            </a:r>
            <a:r>
              <a:rPr lang="de" sz="1500" b="0" i="0" u="none" baseline="0">
                <a:solidFill>
                  <a:schemeClr val="tx1"/>
                </a:solidFill>
              </a:rPr>
              <a:t> </a:t>
            </a:r>
            <a:r>
              <a:rPr lang="de" sz="1500" b="0" i="0" u="none" baseline="0"/>
              <a:t>Definition von Emotionen und die Bedeutung der Gruppenkommunikation nach Gewaltanwendung/Ausgrenzung</a:t>
            </a:r>
            <a:endParaRPr lang="de" sz="1500" dirty="0">
              <a:solidFill>
                <a:schemeClr val="accent6"/>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1131590"/>
            <a:ext cx="7962108" cy="293978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rtl="0"/>
            <a:r>
              <a:rPr lang="de" b="1" i="0" u="none" baseline="0" dirty="0"/>
              <a:t>Emotionen  </a:t>
            </a:r>
            <a:endParaRPr lang="de" dirty="0"/>
          </a:p>
          <a:p>
            <a:pPr marL="457200" indent="-457200" algn="l" rtl="0">
              <a:buFont typeface="Arial" pitchFamily="34" charset="0"/>
              <a:buChar char="•"/>
            </a:pPr>
            <a:endParaRPr lang="de" dirty="0"/>
          </a:p>
          <a:p>
            <a:pPr marL="457200" indent="-457200" algn="l" rtl="0">
              <a:buFont typeface="Arial" pitchFamily="34" charset="0"/>
              <a:buChar char="•"/>
            </a:pPr>
            <a:r>
              <a:rPr lang="de" sz="2300" b="0" i="0" u="none" baseline="0" dirty="0"/>
              <a:t>Emotionen dienen in erster Linie dazu, das Verhalten auf individueller und Gruppenebene zu motivieren.</a:t>
            </a:r>
            <a:endParaRPr lang="de" sz="2300" dirty="0"/>
          </a:p>
          <a:p>
            <a:pPr marL="457200" indent="-457200" algn="l" rtl="0">
              <a:buFont typeface="Arial" pitchFamily="34" charset="0"/>
              <a:buChar char="•"/>
            </a:pPr>
            <a:r>
              <a:rPr lang="de" sz="2300" b="0" i="0" u="none" baseline="0" dirty="0"/>
              <a:t>Wissenschaftliche Studien zu Emotionen setzen üblicherweise den Schwerpunkt auf den Einzelnen.</a:t>
            </a:r>
            <a:endParaRPr lang="de" sz="2300" dirty="0"/>
          </a:p>
          <a:p>
            <a:pPr marL="457200" indent="-457200" algn="l" rtl="0">
              <a:buFont typeface="Arial" pitchFamily="34" charset="0"/>
              <a:buChar char="•"/>
            </a:pPr>
            <a:r>
              <a:rPr lang="de" sz="2300" b="0" i="0" u="none" baseline="0" dirty="0"/>
              <a:t>In den vergangenen Jahren werden immer stärker die Gruppenemotionen erforscht.</a:t>
            </a:r>
            <a:endParaRPr lang="de" sz="2300" dirty="0"/>
          </a:p>
          <a:p>
            <a:pPr marL="457200" indent="-457200" algn="l" rtl="0">
              <a:buFont typeface="Arial" pitchFamily="34" charset="0"/>
              <a:buChar char="•"/>
            </a:pPr>
            <a:r>
              <a:rPr lang="de" sz="2300" b="0" i="0" u="none" baseline="0" dirty="0"/>
              <a:t>Gruppenemotionen sind ein Instrument bei der Schaffung und Aufrechterhaltung von Standpunkten und Beziehungen innerhalb der Gruppe. </a:t>
            </a:r>
            <a:endParaRPr lang="de" sz="2300" dirty="0"/>
          </a:p>
          <a:p>
            <a:pPr marL="457200" indent="-457200" algn="l" rtl="0">
              <a:buFont typeface="Arial" pitchFamily="34" charset="0"/>
              <a:buChar char="•"/>
            </a:pPr>
            <a:r>
              <a:rPr lang="de" sz="2300" b="0" i="0" u="none" baseline="0" dirty="0"/>
              <a:t>Veränderungen dieser Emotionen können über die Zeit mit verschiedenen Intergruppen-Verhaltensweisen in Zusammenhang gebracht werden.</a:t>
            </a:r>
            <a:endParaRPr lang="de" sz="2300" dirty="0"/>
          </a:p>
        </p:txBody>
      </p:sp>
    </p:spTree>
    <p:extLst>
      <p:ext uri="{BB962C8B-B14F-4D97-AF65-F5344CB8AC3E}">
        <p14:creationId xmlns:p14="http://schemas.microsoft.com/office/powerpoint/2010/main" val="31903475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rtl="0">
              <a:defRPr/>
            </a:pPr>
            <a:r>
              <a:rPr lang="de"/>
              <a:t/>
            </a:r>
            <a:br>
              <a:rPr lang="de"/>
            </a:br>
            <a:r>
              <a:rPr lang="de"/>
              <a:t/>
            </a:r>
            <a:br>
              <a:rPr lang="de"/>
            </a:br>
            <a:r>
              <a:rPr lang="de"/>
              <a:t/>
            </a:r>
            <a:br>
              <a:rPr lang="de"/>
            </a:br>
            <a:r>
              <a:rPr lang="de"/>
              <a:t/>
            </a:r>
            <a:br>
              <a:rPr lang="de"/>
            </a:br>
            <a:r>
              <a:rPr lang="de"/>
              <a:t/>
            </a:r>
            <a:br>
              <a:rPr lang="de"/>
            </a:br>
            <a:r>
              <a:rPr lang="de" sz="1800" b="1" i="0" u="none" baseline="0">
                <a:solidFill>
                  <a:schemeClr val="tx1"/>
                </a:solidFill>
              </a:rPr>
              <a:t>Abschnitt 1.</a:t>
            </a:r>
            <a:r>
              <a:rPr lang="de" sz="1800" b="0" i="0" u="none" baseline="0">
                <a:solidFill>
                  <a:schemeClr val="tx1"/>
                </a:solidFill>
              </a:rPr>
              <a:t> </a:t>
            </a:r>
            <a:r>
              <a:rPr lang="de" sz="1800" b="1" i="0" u="none" baseline="0"/>
              <a:t>Gefährliche Situationen und die Minderung von Vorurteilen</a:t>
            </a: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632848" cy="857256"/>
          </a:xfrm>
        </p:spPr>
        <p:txBody>
          <a:bodyPr>
            <a:normAutofit/>
          </a:bodyPr>
          <a:lstStyle/>
          <a:p>
            <a:pPr algn="l" rtl="0"/>
            <a:r>
              <a:rPr lang="de" sz="1500" b="1" i="0" u="none" baseline="0">
                <a:solidFill>
                  <a:schemeClr val="tx1"/>
                </a:solidFill>
              </a:rPr>
              <a:t>Abschnitt 3.1.</a:t>
            </a:r>
            <a:r>
              <a:rPr lang="de" sz="1500" b="0" i="0" u="none" baseline="0">
                <a:solidFill>
                  <a:schemeClr val="tx1"/>
                </a:solidFill>
              </a:rPr>
              <a:t> </a:t>
            </a:r>
            <a:r>
              <a:rPr lang="de" sz="1500" b="0" i="0" u="none" baseline="0"/>
              <a:t>Definition von Emotionen und die Bedeutung der Gruppenkommunikation nach Gewaltanwendung/Ausgrenzung</a:t>
            </a:r>
            <a:endParaRPr lang="de"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1131590"/>
            <a:ext cx="8215370" cy="280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Vier Kriterien, die Emotionen auf der Ebene der Gruppe definieren</a:t>
            </a:r>
          </a:p>
          <a:p>
            <a:pPr marL="457200" indent="-457200" algn="l" rtl="0"/>
            <a:endParaRPr lang="de" sz="1800" dirty="0"/>
          </a:p>
          <a:p>
            <a:pPr marL="457200" indent="-457200" algn="l" rtl="0">
              <a:buFont typeface="Arial" pitchFamily="34" charset="0"/>
              <a:buChar char="•"/>
            </a:pPr>
            <a:r>
              <a:rPr lang="de" sz="1800" b="0" i="0" u="none" baseline="0" dirty="0"/>
              <a:t>Sie unterscheiden sich von den Emotionen derselben Personen auf der Ebene des Einzelnen.</a:t>
            </a:r>
            <a:endParaRPr lang="de" sz="1800" dirty="0"/>
          </a:p>
          <a:p>
            <a:pPr marL="457200" indent="-457200" algn="l" rtl="0">
              <a:buFont typeface="Arial" pitchFamily="34" charset="0"/>
              <a:buChar char="•"/>
            </a:pPr>
            <a:r>
              <a:rPr lang="de" sz="1800" b="0" i="0" u="none" baseline="0" dirty="0"/>
              <a:t>Sie hängen vom Grad der Gruppenidentifikation der Person(en) ab.</a:t>
            </a:r>
            <a:endParaRPr lang="de" sz="1800" dirty="0"/>
          </a:p>
          <a:p>
            <a:pPr marL="457200" indent="-457200" algn="l" rtl="0">
              <a:buFont typeface="Arial" pitchFamily="34" charset="0"/>
              <a:buChar char="•"/>
            </a:pPr>
            <a:r>
              <a:rPr lang="de" sz="1800" b="0" i="0" u="none" baseline="0" dirty="0"/>
              <a:t>Sie werden solidarisch innerhalb der Gruppe geteilt.</a:t>
            </a:r>
            <a:endParaRPr lang="de" sz="1800" dirty="0"/>
          </a:p>
          <a:p>
            <a:pPr marL="457200" indent="-457200" algn="l" rtl="0">
              <a:buFont typeface="Arial" pitchFamily="34" charset="0"/>
              <a:buChar char="•"/>
            </a:pPr>
            <a:r>
              <a:rPr lang="de" sz="1800" b="0" i="0" u="none" baseline="0" dirty="0"/>
              <a:t>Sie tragen zur Lenkung von Intragruppen- und Intergruppen-Standpunkten und -Verhaltensweisen bei.</a:t>
            </a:r>
            <a:endParaRPr lang="de" sz="1800" dirty="0"/>
          </a:p>
        </p:txBody>
      </p:sp>
    </p:spTree>
    <p:extLst>
      <p:ext uri="{BB962C8B-B14F-4D97-AF65-F5344CB8AC3E}">
        <p14:creationId xmlns:p14="http://schemas.microsoft.com/office/powerpoint/2010/main" val="5954435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632848" cy="609399"/>
          </a:xfrm>
        </p:spPr>
        <p:txBody>
          <a:bodyPr>
            <a:normAutofit/>
          </a:bodyPr>
          <a:lstStyle/>
          <a:p>
            <a:pPr algn="l" rtl="0"/>
            <a:r>
              <a:rPr lang="de" sz="1500" b="1" i="0" u="none" baseline="0">
                <a:solidFill>
                  <a:schemeClr val="tx1"/>
                </a:solidFill>
              </a:rPr>
              <a:t>Abschnitt 3.1.</a:t>
            </a:r>
            <a:r>
              <a:rPr lang="de" sz="1500" b="0" i="0" u="none" baseline="0">
                <a:solidFill>
                  <a:schemeClr val="tx1"/>
                </a:solidFill>
              </a:rPr>
              <a:t> </a:t>
            </a:r>
            <a:r>
              <a:rPr lang="de" sz="1500" b="0" i="0" u="none" baseline="0"/>
              <a:t>Definition von Emotionen und die Bedeutung der Gruppenkommunikation nach Gewaltanwendung/Ausgrenzung</a:t>
            </a:r>
            <a:endParaRPr lang="de"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endParaRPr lang="de"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34068" y="1275606"/>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Kommunikation </a:t>
            </a:r>
            <a:endParaRPr lang="de" sz="1800" dirty="0"/>
          </a:p>
          <a:p>
            <a:pPr marL="457200" indent="-457200" algn="l" rtl="0"/>
            <a:endParaRPr lang="de" sz="1800" dirty="0"/>
          </a:p>
          <a:p>
            <a:pPr marL="457200" indent="-457200" algn="l" rtl="0">
              <a:buFont typeface="Arial" pitchFamily="34" charset="0"/>
              <a:buChar char="•"/>
            </a:pPr>
            <a:r>
              <a:rPr lang="de" sz="1800" b="0" i="0" u="none" baseline="0" dirty="0"/>
              <a:t>Kommunikation (verbale und nonverbale) ist der Schlüssel zu einer erfolgreichen Problemlösung und zur Anpassung an neue Situationen.</a:t>
            </a:r>
            <a:endParaRPr lang="de" sz="1800" dirty="0"/>
          </a:p>
          <a:p>
            <a:pPr marL="457200" indent="-457200" algn="l" rtl="0">
              <a:buFont typeface="Arial" pitchFamily="34" charset="0"/>
              <a:buChar char="•"/>
            </a:pPr>
            <a:r>
              <a:rPr lang="de" sz="1800" b="0" i="0" u="none" baseline="0" dirty="0"/>
              <a:t>Kinder, die Kommunikationsschwierigkeiten haben, sind weniger in der Lage sich zu sozialisieren und Freundschaften zu schließen, was wiederum bei ihnen ein Gefühl </a:t>
            </a:r>
            <a:r>
              <a:rPr lang="de" sz="1800" b="0" i="0" u="none" baseline="0"/>
              <a:t>von Minderwertigkeit oder </a:t>
            </a:r>
            <a:r>
              <a:rPr lang="de" sz="1800" b="0" i="0" u="none" baseline="0" dirty="0"/>
              <a:t>Unsicherheit hervorruft.</a:t>
            </a:r>
            <a:endParaRPr lang="de" sz="1800" dirty="0"/>
          </a:p>
        </p:txBody>
      </p:sp>
    </p:spTree>
    <p:extLst>
      <p:ext uri="{BB962C8B-B14F-4D97-AF65-F5344CB8AC3E}">
        <p14:creationId xmlns:p14="http://schemas.microsoft.com/office/powerpoint/2010/main" val="10583960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560840" cy="609399"/>
          </a:xfrm>
        </p:spPr>
        <p:txBody>
          <a:bodyPr>
            <a:normAutofit/>
          </a:bodyPr>
          <a:lstStyle/>
          <a:p>
            <a:pPr algn="l" rtl="0"/>
            <a:r>
              <a:rPr lang="de" sz="1500" b="1" i="0" u="none" baseline="0">
                <a:solidFill>
                  <a:schemeClr val="tx1"/>
                </a:solidFill>
              </a:rPr>
              <a:t>Abschnitt 3.1.</a:t>
            </a:r>
            <a:r>
              <a:rPr lang="de" sz="1500" b="0" i="0" u="none" baseline="0">
                <a:solidFill>
                  <a:schemeClr val="tx1"/>
                </a:solidFill>
              </a:rPr>
              <a:t> </a:t>
            </a:r>
            <a:r>
              <a:rPr lang="de" sz="1500" b="0" i="0" u="none" baseline="0"/>
              <a:t>Definition von Emotionen und die Bedeutung der Gruppenkommunikation nach Gewaltanwendung/Ausgrenzung</a:t>
            </a:r>
            <a:endParaRPr lang="de"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endParaRPr lang="de"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55576" y="1059582"/>
            <a:ext cx="8215370" cy="264320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300" b="1" i="0" u="none" baseline="0" dirty="0"/>
              <a:t>Kommunikation </a:t>
            </a:r>
            <a:endParaRPr lang="de" sz="2300" dirty="0"/>
          </a:p>
          <a:p>
            <a:pPr marL="457200" indent="-457200" algn="l" rtl="0"/>
            <a:endParaRPr lang="de" sz="2300" dirty="0"/>
          </a:p>
          <a:p>
            <a:pPr marL="457200" indent="-457200" algn="l" rtl="0">
              <a:buFont typeface="Arial" pitchFamily="34" charset="0"/>
              <a:buChar char="•"/>
            </a:pPr>
            <a:r>
              <a:rPr lang="de" sz="2300" b="0" i="0" u="none" baseline="0" dirty="0"/>
              <a:t>Kommunikation kann sowohl positiv als auch negativ – nachteilig sein.</a:t>
            </a:r>
          </a:p>
          <a:p>
            <a:pPr marL="457200" indent="-457200" algn="l" rtl="0">
              <a:buFont typeface="Arial" pitchFamily="34" charset="0"/>
              <a:buChar char="•"/>
            </a:pPr>
            <a:r>
              <a:rPr lang="de" sz="2300" b="0" i="0" u="none" baseline="0" dirty="0"/>
              <a:t>Kommunikation kann eine Form von aggressivem Verhalten darstellen.</a:t>
            </a:r>
          </a:p>
          <a:p>
            <a:pPr marL="457200" indent="-457200" algn="l" rtl="0">
              <a:buFont typeface="Arial" pitchFamily="34" charset="0"/>
              <a:buChar char="•"/>
            </a:pPr>
            <a:r>
              <a:rPr lang="de" sz="2300" b="0" i="0" u="none" baseline="0" dirty="0"/>
              <a:t>Offene und ehrliche Kommunikation ist ein notwendiges Werkzeug bei Strategien zur Problemlösung.</a:t>
            </a:r>
          </a:p>
          <a:p>
            <a:pPr marL="457200" indent="-457200" algn="l" rtl="0">
              <a:buFont typeface="Arial" pitchFamily="34" charset="0"/>
              <a:buChar char="•"/>
            </a:pPr>
            <a:r>
              <a:rPr lang="de" sz="2300" b="0" i="0" u="none" baseline="0" dirty="0"/>
              <a:t>Kommunikation ist die Verbindung zwischen und unter den folgenden drei Feldern:</a:t>
            </a:r>
          </a:p>
          <a:p>
            <a:pPr marL="914400" lvl="1" indent="-457200" algn="l" rtl="0">
              <a:buFont typeface="Arial" pitchFamily="34" charset="0"/>
              <a:buChar char="•"/>
            </a:pPr>
            <a:r>
              <a:rPr lang="de" sz="1900" b="0" i="0" u="none" baseline="0" dirty="0"/>
              <a:t>Steigerung der sozialen, kognitiven und problemlösenden Fähigkeiten bei Kindern; </a:t>
            </a:r>
            <a:endParaRPr lang="de" sz="1900" dirty="0"/>
          </a:p>
          <a:p>
            <a:pPr marL="914400" lvl="1" indent="-457200" algn="l" rtl="0">
              <a:buFont typeface="Arial" pitchFamily="34" charset="0"/>
              <a:buChar char="•"/>
            </a:pPr>
            <a:r>
              <a:rPr lang="de" sz="1900" b="0" i="0" u="none" baseline="0" dirty="0"/>
              <a:t>Verbesserung der Beziehungen unter Gleichaltrigen; </a:t>
            </a:r>
            <a:endParaRPr lang="de" sz="1900" dirty="0"/>
          </a:p>
          <a:p>
            <a:pPr marL="914400" lvl="1" indent="-457200" algn="l" rtl="0">
              <a:buFont typeface="Arial" pitchFamily="34" charset="0"/>
              <a:buChar char="•"/>
            </a:pPr>
            <a:r>
              <a:rPr lang="de" sz="1900" b="0" i="0" u="none" baseline="0" dirty="0"/>
              <a:t>Verminderung von störendem Verhalten zu Hause und in der Schule (oder der Sportmannschaft)</a:t>
            </a:r>
            <a:endParaRPr lang="de" sz="1900" dirty="0"/>
          </a:p>
        </p:txBody>
      </p:sp>
    </p:spTree>
    <p:extLst>
      <p:ext uri="{BB962C8B-B14F-4D97-AF65-F5344CB8AC3E}">
        <p14:creationId xmlns:p14="http://schemas.microsoft.com/office/powerpoint/2010/main" val="142379999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848872" cy="609399"/>
          </a:xfrm>
        </p:spPr>
        <p:txBody>
          <a:bodyPr>
            <a:normAutofit/>
          </a:bodyPr>
          <a:lstStyle/>
          <a:p>
            <a:pPr algn="l" rtl="0"/>
            <a:r>
              <a:rPr lang="de" sz="1500" b="1" i="0" u="none" baseline="0">
                <a:solidFill>
                  <a:schemeClr val="tx1"/>
                </a:solidFill>
              </a:rPr>
              <a:t>Abschnitt 3.1.</a:t>
            </a:r>
            <a:r>
              <a:rPr lang="de" sz="1500" b="0" i="0" u="none" baseline="0">
                <a:solidFill>
                  <a:schemeClr val="tx1"/>
                </a:solidFill>
              </a:rPr>
              <a:t> </a:t>
            </a:r>
            <a:r>
              <a:rPr lang="de" sz="1500" b="0" i="0" u="none" baseline="0"/>
              <a:t>Definition von Emotionen und die Bedeutung der Gruppenkommunikation nach Gewaltanwendung/Ausgrenzung</a:t>
            </a:r>
            <a:endParaRPr lang="de" sz="1500" dirty="0">
              <a:solidFill>
                <a:schemeClr val="accent6"/>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857620" y="1203598"/>
            <a:ext cx="5143536" cy="293978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600" b="1" i="0" u="none" baseline="0" dirty="0"/>
              <a:t>Kindesentwicklung</a:t>
            </a:r>
          </a:p>
          <a:p>
            <a:pPr marL="457200" indent="-457200" algn="l" rtl="0"/>
            <a:endParaRPr lang="de" sz="2600" dirty="0"/>
          </a:p>
          <a:p>
            <a:pPr marL="457200" indent="-457200" algn="l" rtl="0">
              <a:buFont typeface="Arial" pitchFamily="34" charset="0"/>
              <a:buChar char="•"/>
            </a:pPr>
            <a:r>
              <a:rPr lang="de" sz="2600" b="0" i="0" u="none" baseline="0" dirty="0"/>
              <a:t>Sportler, die sich störend während des Trainings verhalten, beeinträchtigen ihr eigenes Lernen sowie das Lernen der anderen Sportler, sie verkürzen die Trainings-/Unterrichtszeit und beschränken die sportlichen Leistungen.</a:t>
            </a:r>
          </a:p>
          <a:p>
            <a:pPr algn="l" rtl="0"/>
            <a:endParaRPr lang="de" sz="2600" dirty="0"/>
          </a:p>
          <a:p>
            <a:pPr marL="457200" indent="-457200" algn="l" rtl="0">
              <a:buFont typeface="Arial" pitchFamily="34" charset="0"/>
              <a:buChar char="•"/>
            </a:pPr>
            <a:r>
              <a:rPr lang="de" sz="2600" b="0" i="0" u="none" baseline="0" dirty="0"/>
              <a:t>Um zu vermeiden, dass ein so fordendes Verhalten eintritt, brauchenTrainer effektive Verhaltensmanagementstrategien, um ein positives Benehmen während des Trainings zu fördern.</a:t>
            </a:r>
            <a:endParaRPr lang="de" sz="2600" dirty="0"/>
          </a:p>
          <a:p>
            <a:pPr algn="l" rtl="0"/>
            <a:endParaRPr lang="de" dirty="0"/>
          </a:p>
        </p:txBody>
      </p:sp>
      <p:pic>
        <p:nvPicPr>
          <p:cNvPr id="1026" name="Picture 2" descr="D:\Users\Zoran\Pictures\SAVE 1.jpg"/>
          <p:cNvPicPr>
            <a:picLocks noChangeAspect="1" noChangeArrowheads="1"/>
          </p:cNvPicPr>
          <p:nvPr/>
        </p:nvPicPr>
        <p:blipFill>
          <a:blip r:embed="rId3" cstate="print"/>
          <a:srcRect/>
          <a:stretch>
            <a:fillRect/>
          </a:stretch>
        </p:blipFill>
        <p:spPr bwMode="auto">
          <a:xfrm>
            <a:off x="683568" y="1923678"/>
            <a:ext cx="3048000" cy="1495425"/>
          </a:xfrm>
          <a:prstGeom prst="rect">
            <a:avLst/>
          </a:prstGeom>
          <a:noFill/>
        </p:spPr>
      </p:pic>
    </p:spTree>
    <p:extLst>
      <p:ext uri="{BB962C8B-B14F-4D97-AF65-F5344CB8AC3E}">
        <p14:creationId xmlns:p14="http://schemas.microsoft.com/office/powerpoint/2010/main" val="34197693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776864" cy="609399"/>
          </a:xfrm>
        </p:spPr>
        <p:txBody>
          <a:bodyPr>
            <a:normAutofit/>
          </a:bodyPr>
          <a:lstStyle/>
          <a:p>
            <a:pPr algn="l" rtl="0"/>
            <a:r>
              <a:rPr lang="de" sz="1500" b="1" i="0" u="none" baseline="0">
                <a:solidFill>
                  <a:schemeClr val="tx1"/>
                </a:solidFill>
              </a:rPr>
              <a:t>Abschnitt 3.1.</a:t>
            </a:r>
            <a:r>
              <a:rPr lang="de" sz="1500" b="0" i="0" u="none" baseline="0">
                <a:solidFill>
                  <a:schemeClr val="tx1"/>
                </a:solidFill>
              </a:rPr>
              <a:t> </a:t>
            </a:r>
            <a:r>
              <a:rPr lang="de" sz="1500" b="0" i="0" u="none" baseline="0"/>
              <a:t>Definition von Emotionen und die Bedeutung der Gruppenkommunikation nach Gewaltanwendung/Ausgrenzung</a:t>
            </a:r>
            <a:endParaRPr lang="de"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139952" y="1131590"/>
            <a:ext cx="4500594" cy="300039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100" b="1" i="0" u="none" baseline="0"/>
              <a:t>Kindesentwicklung</a:t>
            </a:r>
            <a:endParaRPr lang="de" sz="2100" dirty="0"/>
          </a:p>
          <a:p>
            <a:pPr marL="457200" indent="-457200" algn="l" rtl="0"/>
            <a:endParaRPr lang="de" sz="2100" dirty="0"/>
          </a:p>
          <a:p>
            <a:pPr marL="457200" indent="-457200" algn="l" rtl="0">
              <a:buFont typeface="Arial" pitchFamily="34" charset="0"/>
              <a:buChar char="•"/>
            </a:pPr>
            <a:r>
              <a:rPr lang="de" sz="2100" b="0" i="0" u="none" baseline="0"/>
              <a:t>Erfreulicherweise haben Wissenschaftler effektive Strategien erarbeitet, um die soziale und emotionale Entwicklung von Kindern zu unterstützen.</a:t>
            </a:r>
          </a:p>
          <a:p>
            <a:pPr algn="l" rtl="0"/>
            <a:endParaRPr lang="de" sz="2100" dirty="0"/>
          </a:p>
          <a:p>
            <a:pPr marL="457200" indent="-457200" algn="l" rtl="0">
              <a:buFont typeface="Arial" pitchFamily="34" charset="0"/>
              <a:buChar char="•"/>
            </a:pPr>
            <a:r>
              <a:rPr lang="de" sz="2100" b="0" i="0" u="none" baseline="0"/>
              <a:t>Da Kinder durch das Spielen lernen und die Einbindung in das Spielen und in spielerische Aktivitäten ein zentrales Merkmal der Kindheit ist, verwundert es nicht, dass verschiedene spielbasierte Methoden als effektiv für die Förderung der sozialen und emotionalen Entwicklung von Kindern herausgearbeitet wurden.</a:t>
            </a:r>
            <a:endParaRPr lang="de" sz="2100" dirty="0"/>
          </a:p>
          <a:p>
            <a:pPr algn="l" rtl="0"/>
            <a:endParaRPr lang="de" sz="2000" dirty="0"/>
          </a:p>
        </p:txBody>
      </p:sp>
      <p:pic>
        <p:nvPicPr>
          <p:cNvPr id="2050" name="Picture 2" descr="D:\Users\Zoran\Pictures\SAVE 8.jpg"/>
          <p:cNvPicPr>
            <a:picLocks noChangeAspect="1" noChangeArrowheads="1"/>
          </p:cNvPicPr>
          <p:nvPr/>
        </p:nvPicPr>
        <p:blipFill>
          <a:blip r:embed="rId3" cstate="print"/>
          <a:srcRect/>
          <a:stretch>
            <a:fillRect/>
          </a:stretch>
        </p:blipFill>
        <p:spPr bwMode="auto">
          <a:xfrm>
            <a:off x="1043608" y="1491630"/>
            <a:ext cx="2619375" cy="1743075"/>
          </a:xfrm>
          <a:prstGeom prst="rect">
            <a:avLst/>
          </a:prstGeom>
          <a:noFill/>
        </p:spPr>
      </p:pic>
    </p:spTree>
    <p:extLst>
      <p:ext uri="{BB962C8B-B14F-4D97-AF65-F5344CB8AC3E}">
        <p14:creationId xmlns:p14="http://schemas.microsoft.com/office/powerpoint/2010/main" val="26650296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609399"/>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51520" y="1059582"/>
            <a:ext cx="4500594" cy="300039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900" b="1" i="0" u="none" baseline="0" dirty="0"/>
              <a:t>Über das Good Behavior Game (GBG)</a:t>
            </a:r>
          </a:p>
          <a:p>
            <a:pPr marL="457200" indent="-457200" algn="l" rtl="0"/>
            <a:r>
              <a:rPr lang="de" sz="2900" b="1" i="0" u="none" baseline="0" dirty="0"/>
              <a:t> (Hawkins, R., Nabors, L. (Hg.) 2018</a:t>
            </a:r>
            <a:r>
              <a:rPr lang="de" sz="2900" b="0" i="0" u="none" baseline="0" dirty="0"/>
              <a:t>). </a:t>
            </a:r>
            <a:endParaRPr lang="de" sz="2900" b="1" dirty="0"/>
          </a:p>
          <a:p>
            <a:pPr marL="457200" indent="-457200" algn="l" rtl="0"/>
            <a:endParaRPr lang="de" sz="2900" dirty="0"/>
          </a:p>
          <a:p>
            <a:pPr marL="457200" indent="-457200" algn="l" rtl="0">
              <a:buFont typeface="Arial" pitchFamily="34" charset="0"/>
              <a:buChar char="•"/>
            </a:pPr>
            <a:r>
              <a:rPr lang="de" sz="2900" b="0" i="0" u="none" baseline="0" dirty="0"/>
              <a:t>Form von interdependenter Gruppenkontingenz, die besonders auf den Klassenverband anwendbar ist.</a:t>
            </a:r>
            <a:endParaRPr lang="de" sz="2900" dirty="0"/>
          </a:p>
          <a:p>
            <a:pPr marL="457200" indent="-457200" algn="l" rtl="0">
              <a:buFont typeface="Arial" pitchFamily="34" charset="0"/>
              <a:buChar char="•"/>
            </a:pPr>
            <a:r>
              <a:rPr lang="de" sz="2900" b="0" i="0" u="none" baseline="0" dirty="0"/>
              <a:t>GBG steigerte angemessenes soziales Verhalten und reduzierte unangemessenes soziales Verhalten im Sportunterricht.</a:t>
            </a:r>
          </a:p>
          <a:p>
            <a:pPr algn="l" rtl="0"/>
            <a:endParaRPr lang="de" dirty="0"/>
          </a:p>
        </p:txBody>
      </p:sp>
      <p:pic>
        <p:nvPicPr>
          <p:cNvPr id="3074" name="Picture 2" descr="D:\Users\Zoran\Pictures\SAVE 12.jpg"/>
          <p:cNvPicPr>
            <a:picLocks noChangeAspect="1" noChangeArrowheads="1"/>
          </p:cNvPicPr>
          <p:nvPr/>
        </p:nvPicPr>
        <p:blipFill>
          <a:blip r:embed="rId3" cstate="print"/>
          <a:srcRect/>
          <a:stretch>
            <a:fillRect/>
          </a:stretch>
        </p:blipFill>
        <p:spPr bwMode="auto">
          <a:xfrm>
            <a:off x="5580112" y="1275606"/>
            <a:ext cx="1809750" cy="2533650"/>
          </a:xfrm>
          <a:prstGeom prst="rect">
            <a:avLst/>
          </a:prstGeom>
          <a:noFill/>
        </p:spPr>
      </p:pic>
    </p:spTree>
    <p:extLst>
      <p:ext uri="{BB962C8B-B14F-4D97-AF65-F5344CB8AC3E}">
        <p14:creationId xmlns:p14="http://schemas.microsoft.com/office/powerpoint/2010/main" val="12527897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491880" y="1131590"/>
            <a:ext cx="4929222" cy="292895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000" b="1" i="0" u="none" baseline="0"/>
              <a:t>Kontingenzmanagement</a:t>
            </a:r>
          </a:p>
          <a:p>
            <a:pPr marL="457200" indent="-457200" algn="l" rtl="0"/>
            <a:endParaRPr lang="de" sz="2200" dirty="0"/>
          </a:p>
          <a:p>
            <a:pPr marL="457200" indent="-457200" algn="l" rtl="0">
              <a:buFont typeface="Arial" pitchFamily="34" charset="0"/>
              <a:buChar char="•"/>
            </a:pPr>
            <a:r>
              <a:rPr lang="de" sz="2200" b="0" i="0" u="none" baseline="0"/>
              <a:t>bezeichnet eine Form einer Verhaltenstherapie, bei der Einzelne oder eine Gruppe ‘bestärkt’ oder belohnt werden, wenn sie positive Verhaltensänderungen vorweisen</a:t>
            </a:r>
            <a:endParaRPr lang="de" sz="2200" dirty="0"/>
          </a:p>
          <a:p>
            <a:pPr marL="457200" indent="-457200" algn="l" rtl="0">
              <a:buFont typeface="Arial" pitchFamily="34" charset="0"/>
              <a:buChar char="•"/>
            </a:pPr>
            <a:r>
              <a:rPr lang="de" sz="2200" b="0" i="0" u="none" baseline="0"/>
              <a:t>soll angemessenes Verhalten erhöhen und unangemessenes Verhalten vermindern</a:t>
            </a:r>
            <a:endParaRPr lang="de" sz="2200" dirty="0"/>
          </a:p>
          <a:p>
            <a:pPr algn="l" rtl="0"/>
            <a:endParaRPr lang="de" dirty="0"/>
          </a:p>
        </p:txBody>
      </p:sp>
      <p:pic>
        <p:nvPicPr>
          <p:cNvPr id="4098" name="Picture 2" descr="D:\Users\Zoran\Pictures\SAVE 13.jpg"/>
          <p:cNvPicPr>
            <a:picLocks noChangeAspect="1" noChangeArrowheads="1"/>
          </p:cNvPicPr>
          <p:nvPr/>
        </p:nvPicPr>
        <p:blipFill>
          <a:blip r:embed="rId3" cstate="print"/>
          <a:srcRect/>
          <a:stretch>
            <a:fillRect/>
          </a:stretch>
        </p:blipFill>
        <p:spPr bwMode="auto">
          <a:xfrm>
            <a:off x="1043608" y="1491630"/>
            <a:ext cx="1895475" cy="2409825"/>
          </a:xfrm>
          <a:prstGeom prst="rect">
            <a:avLst/>
          </a:prstGeom>
          <a:noFill/>
        </p:spPr>
      </p:pic>
    </p:spTree>
    <p:extLst>
      <p:ext uri="{BB962C8B-B14F-4D97-AF65-F5344CB8AC3E}">
        <p14:creationId xmlns:p14="http://schemas.microsoft.com/office/powerpoint/2010/main" val="10198350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609399"/>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67544" y="1131590"/>
            <a:ext cx="4608512" cy="292895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300" b="1" i="0" u="none" baseline="0"/>
              <a:t>Gruppenkontingenzen</a:t>
            </a:r>
            <a:endParaRPr lang="de" sz="2300" b="1" dirty="0"/>
          </a:p>
          <a:p>
            <a:pPr marL="457200" indent="-457200" algn="l" rtl="0"/>
            <a:endParaRPr lang="de" sz="2300" dirty="0"/>
          </a:p>
          <a:p>
            <a:pPr marL="457200" indent="-457200" algn="l" rtl="0">
              <a:buFont typeface="Arial" pitchFamily="34" charset="0"/>
              <a:buChar char="•"/>
            </a:pPr>
            <a:r>
              <a:rPr lang="de" sz="2300" b="0" i="0" u="none" baseline="0"/>
              <a:t>sollen positives Verhalten aller Schüler im Klassenverband fördern</a:t>
            </a:r>
            <a:endParaRPr lang="de" sz="2300" dirty="0"/>
          </a:p>
          <a:p>
            <a:pPr marL="457200" indent="-457200" algn="l" rtl="0">
              <a:buFont typeface="Arial" pitchFamily="34" charset="0"/>
              <a:buChar char="•"/>
            </a:pPr>
            <a:r>
              <a:rPr lang="de" sz="2300" b="0" i="0" u="none" baseline="0"/>
              <a:t>können während des Sportunterrichts oder während des Sporttrainings eingesetzt werden</a:t>
            </a:r>
          </a:p>
          <a:p>
            <a:pPr marL="457200" indent="-457200" algn="l" rtl="0">
              <a:buFont typeface="Arial" pitchFamily="34" charset="0"/>
              <a:buChar char="•"/>
            </a:pPr>
            <a:r>
              <a:rPr lang="de" sz="2300" b="0" i="0" u="none" baseline="0"/>
              <a:t>wird von der Forschung unterstützt und kann als evidenzbasierte Strategie betrachtet weden</a:t>
            </a:r>
            <a:endParaRPr lang="de" sz="2300" dirty="0"/>
          </a:p>
          <a:p>
            <a:pPr algn="l" rtl="0"/>
            <a:endParaRPr lang="de" dirty="0"/>
          </a:p>
        </p:txBody>
      </p:sp>
      <p:pic>
        <p:nvPicPr>
          <p:cNvPr id="5122" name="Picture 2" descr="D:\Users\Zoran\Pictures\SAVE 14.jpg"/>
          <p:cNvPicPr>
            <a:picLocks noChangeAspect="1" noChangeArrowheads="1"/>
          </p:cNvPicPr>
          <p:nvPr/>
        </p:nvPicPr>
        <p:blipFill>
          <a:blip r:embed="rId3" cstate="print"/>
          <a:srcRect/>
          <a:stretch>
            <a:fillRect/>
          </a:stretch>
        </p:blipFill>
        <p:spPr bwMode="auto">
          <a:xfrm>
            <a:off x="5364088" y="1419622"/>
            <a:ext cx="3024336" cy="2376264"/>
          </a:xfrm>
          <a:prstGeom prst="rect">
            <a:avLst/>
          </a:prstGeom>
          <a:noFill/>
        </p:spPr>
      </p:pic>
    </p:spTree>
    <p:extLst>
      <p:ext uri="{BB962C8B-B14F-4D97-AF65-F5344CB8AC3E}">
        <p14:creationId xmlns:p14="http://schemas.microsoft.com/office/powerpoint/2010/main" val="21946954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609399"/>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1142991"/>
            <a:ext cx="763284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Gruppenkontingenzen</a:t>
            </a:r>
            <a:endParaRPr lang="de" sz="1800" b="1" dirty="0"/>
          </a:p>
          <a:p>
            <a:pPr marL="457200" indent="-457200" algn="l" rtl="0"/>
            <a:endParaRPr lang="de" sz="1800" dirty="0"/>
          </a:p>
          <a:p>
            <a:pPr marL="457200" indent="-457200" algn="l" rtl="0">
              <a:buFont typeface="Arial" pitchFamily="34" charset="0"/>
              <a:buChar char="•"/>
            </a:pPr>
            <a:r>
              <a:rPr lang="de" sz="1800" b="0" i="0" u="none" baseline="0"/>
              <a:t>wenden die gleichen Zielverhaltensweisen, Kriterien und Reinforcement auf alle Sportler an</a:t>
            </a:r>
            <a:endParaRPr lang="de" sz="1800" dirty="0"/>
          </a:p>
          <a:p>
            <a:pPr marL="457200" indent="-457200" algn="l" rtl="0">
              <a:buFont typeface="Arial" pitchFamily="34" charset="0"/>
              <a:buChar char="•"/>
            </a:pPr>
            <a:r>
              <a:rPr lang="de" sz="1800" b="0" i="0" u="none" baseline="0"/>
              <a:t>können das Erfordernis nach mehrfachen, individualisierten Interventionsplänen für Sportler, die in höherem Maße herausforderndes Verhalten zeigen, vermindern oder gar eliminieren</a:t>
            </a:r>
            <a:endParaRPr lang="de" sz="1800" dirty="0"/>
          </a:p>
        </p:txBody>
      </p:sp>
    </p:spTree>
    <p:extLst>
      <p:ext uri="{BB962C8B-B14F-4D97-AF65-F5344CB8AC3E}">
        <p14:creationId xmlns:p14="http://schemas.microsoft.com/office/powerpoint/2010/main" val="331724088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2844" y="1357304"/>
            <a:ext cx="356506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1" i="0" u="none" baseline="0"/>
              <a:t>Arten von Gruppenkontingenzen:</a:t>
            </a:r>
            <a:endParaRPr lang="de" sz="1800" b="1" dirty="0"/>
          </a:p>
          <a:p>
            <a:pPr algn="l" rtl="0"/>
            <a:endParaRPr lang="de" sz="1800" dirty="0"/>
          </a:p>
          <a:p>
            <a:pPr marL="457200" indent="-457200" algn="l" rtl="0">
              <a:buFont typeface="Arial" pitchFamily="34" charset="0"/>
              <a:buChar char="•"/>
            </a:pPr>
            <a:r>
              <a:rPr lang="de" sz="1800" b="0" i="0" u="none" baseline="0"/>
              <a:t>Unabhängige</a:t>
            </a:r>
            <a:endParaRPr lang="de" sz="1800" dirty="0"/>
          </a:p>
          <a:p>
            <a:pPr marL="457200" indent="-457200" algn="l" rtl="0">
              <a:buFont typeface="Arial" pitchFamily="34" charset="0"/>
              <a:buChar char="•"/>
            </a:pPr>
            <a:r>
              <a:rPr lang="de" sz="1800" b="0" i="0" u="none" baseline="0"/>
              <a:t>Abhängige</a:t>
            </a:r>
            <a:endParaRPr lang="de" sz="1800" dirty="0"/>
          </a:p>
          <a:p>
            <a:pPr marL="457200" indent="-457200" algn="l" rtl="0">
              <a:buFont typeface="Arial" pitchFamily="34" charset="0"/>
              <a:buChar char="•"/>
            </a:pPr>
            <a:r>
              <a:rPr lang="de" sz="1800" b="0" i="0" u="none" baseline="0"/>
              <a:t>Interdependente </a:t>
            </a:r>
            <a:endParaRPr lang="de" sz="1800" dirty="0"/>
          </a:p>
        </p:txBody>
      </p:sp>
      <p:pic>
        <p:nvPicPr>
          <p:cNvPr id="9" name="Picture 2" descr="D:\Users\Zoran\Pictures\SAVE 15.jpg"/>
          <p:cNvPicPr>
            <a:picLocks noChangeAspect="1" noChangeArrowheads="1"/>
          </p:cNvPicPr>
          <p:nvPr/>
        </p:nvPicPr>
        <p:blipFill>
          <a:blip r:embed="rId3" cstate="print"/>
          <a:srcRect/>
          <a:stretch>
            <a:fillRect/>
          </a:stretch>
        </p:blipFill>
        <p:spPr bwMode="auto">
          <a:xfrm>
            <a:off x="4644008" y="1347614"/>
            <a:ext cx="3312368" cy="2520280"/>
          </a:xfrm>
          <a:prstGeom prst="rect">
            <a:avLst/>
          </a:prstGeom>
          <a:noFill/>
        </p:spPr>
      </p:pic>
    </p:spTree>
    <p:extLst>
      <p:ext uri="{BB962C8B-B14F-4D97-AF65-F5344CB8AC3E}">
        <p14:creationId xmlns:p14="http://schemas.microsoft.com/office/powerpoint/2010/main" val="30409674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226249" cy="432048"/>
          </a:xfrm>
        </p:spPr>
        <p:txBody>
          <a:bodyPr>
            <a:normAutofit fontScale="85000" lnSpcReduction="10000"/>
          </a:bodyPr>
          <a:lstStyle/>
          <a:p>
            <a:pPr rtl="0"/>
            <a:r>
              <a:rPr lang="de" sz="1800" b="1" i="0" u="none" baseline="0">
                <a:solidFill>
                  <a:schemeClr val="tx1"/>
                </a:solidFill>
              </a:rPr>
              <a:t>Abschnitt 1.</a:t>
            </a:r>
            <a:r>
              <a:rPr lang="de" sz="1800" b="0" i="0" u="none" baseline="0">
                <a:solidFill>
                  <a:schemeClr val="tx1"/>
                </a:solidFill>
              </a:rPr>
              <a:t> </a:t>
            </a:r>
            <a:r>
              <a:rPr lang="de" sz="1800" b="1" i="0" u="none" baseline="0"/>
              <a:t>Gefährliche Situationen und die Minderung von Vorurteilen</a:t>
            </a:r>
            <a:endParaRPr lang="de" sz="18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1" i="0" u="none" baseline="0">
                <a:solidFill>
                  <a:schemeClr val="tx1"/>
                </a:solidFill>
              </a:rPr>
              <a:t>Abschnitt 1.1.</a:t>
            </a:r>
            <a:r>
              <a:rPr lang="de" sz="1800" b="0" i="0" u="none" baseline="0">
                <a:solidFill>
                  <a:schemeClr val="tx1"/>
                </a:solidFill>
              </a:rPr>
              <a:t> </a:t>
            </a:r>
            <a:r>
              <a:rPr lang="de" sz="1800" b="0" i="0" u="none" baseline="0"/>
              <a:t>Definition von gefährlichen Situationen und Umfeldern, die zu sozial unangemessenem Verhalten führen</a:t>
            </a:r>
          </a:p>
          <a:p>
            <a:pPr algn="l" rtl="0"/>
            <a:r>
              <a:rPr lang="de" sz="1800" b="1" i="0" u="none" baseline="0">
                <a:solidFill>
                  <a:schemeClr val="tx1"/>
                </a:solidFill>
              </a:rPr>
              <a:t>Abschnitt 1.2.</a:t>
            </a:r>
            <a:r>
              <a:rPr lang="de" sz="1800" b="0" i="0" u="none" baseline="0">
                <a:solidFill>
                  <a:schemeClr val="tx1"/>
                </a:solidFill>
              </a:rPr>
              <a:t> </a:t>
            </a:r>
            <a:r>
              <a:rPr lang="de" sz="1800" b="0" i="0" u="none" baseline="0"/>
              <a:t>Definition von Vorurteil als häufigster Ausgangspunkt für die Entwicklung von Gewalt- und Exklusionsverhalten</a:t>
            </a:r>
            <a:endParaRPr lang="de" sz="1800" dirty="0"/>
          </a:p>
        </p:txBody>
      </p:sp>
      <p:sp>
        <p:nvSpPr>
          <p:cNvPr id="9" name="Pravokutnik 8"/>
          <p:cNvSpPr/>
          <p:nvPr/>
        </p:nvSpPr>
        <p:spPr>
          <a:xfrm>
            <a:off x="1547664" y="843558"/>
            <a:ext cx="6336704" cy="369332"/>
          </a:xfrm>
          <a:prstGeom prst="rect">
            <a:avLst/>
          </a:prstGeom>
        </p:spPr>
        <p:txBody>
          <a:bodyPr wrap="square">
            <a:spAutoFit/>
          </a:bodyPr>
          <a:lstStyle/>
          <a:p>
            <a:pPr lvl="0" algn="ctr" rtl="0">
              <a:spcBef>
                <a:spcPct val="20000"/>
              </a:spcBef>
            </a:pPr>
            <a:r>
              <a:rPr lang="de" b="1" i="0" u="none" baseline="0">
                <a:solidFill>
                  <a:prstClr val="black">
                    <a:tint val="75000"/>
                  </a:prstClr>
                </a:solidFill>
                <a:latin typeface="Open Sans" pitchFamily="34" charset="0"/>
              </a:rPr>
              <a:t>Inhalt</a:t>
            </a:r>
            <a:endParaRPr lang="de" b="1" dirty="0">
              <a:solidFill>
                <a:prstClr val="black">
                  <a:tint val="75000"/>
                </a:prstClr>
              </a:solidFill>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55576" y="123478"/>
            <a:ext cx="7344816" cy="969439"/>
          </a:xfrm>
        </p:spPr>
        <p:txBody>
          <a:bodyPr>
            <a:normAutofit fontScale="55000" lnSpcReduction="20000"/>
          </a:bodyPr>
          <a:lstStyle/>
          <a:p>
            <a:pPr algn="l" rtl="0"/>
            <a:r>
              <a:rPr lang="de" b="1" i="0" u="none" baseline="0">
                <a:solidFill>
                  <a:schemeClr val="tx1"/>
                </a:solidFill>
              </a:rPr>
              <a:t>Abschnitt 3.2.</a:t>
            </a:r>
            <a:r>
              <a:rPr lang="de" b="0" i="0" u="none" baseline="0">
                <a:solidFill>
                  <a:schemeClr val="tx1"/>
                </a:solidFill>
              </a:rPr>
              <a:t> </a:t>
            </a:r>
            <a:r>
              <a:rPr lang="de"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dirty="0">
              <a:solidFill>
                <a:schemeClr val="tx1">
                  <a:lumMod val="50000"/>
                  <a:lumOff val="50000"/>
                </a:schemeClr>
              </a:solidFill>
            </a:endParaRPr>
          </a:p>
          <a:p>
            <a:pPr algn="l" rtl="0"/>
            <a:endParaRPr lang="de" b="1" dirty="0"/>
          </a:p>
          <a:p>
            <a:pPr algn="l" rtl="0"/>
            <a:r>
              <a:rPr lang="de" b="1" i="0" u="none" baseline="0"/>
              <a:t>Merkmale von Gruppenkontingenzen:</a:t>
            </a:r>
            <a:endParaRPr lang="de" dirty="0"/>
          </a:p>
          <a:p>
            <a:endParaRPr lang="de" dirty="0">
              <a:solidFill>
                <a:schemeClr val="tx1">
                  <a:lumMod val="50000"/>
                  <a:lumOff val="50000"/>
                </a:schemeClr>
              </a:solidFill>
            </a:endParaRPr>
          </a:p>
          <a:p>
            <a:endParaRPr lang="de"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142990"/>
            <a:ext cx="8286808" cy="28575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a:p>
            <a:endParaRPr lang="de" dirty="0"/>
          </a:p>
          <a:p>
            <a:endParaRPr lang="de" dirty="0"/>
          </a:p>
          <a:p>
            <a:endParaRPr lang="de" dirty="0"/>
          </a:p>
        </p:txBody>
      </p:sp>
      <p:graphicFrame>
        <p:nvGraphicFramePr>
          <p:cNvPr id="12" name="Tablica 11"/>
          <p:cNvGraphicFramePr>
            <a:graphicFrameLocks noGrp="1"/>
          </p:cNvGraphicFramePr>
          <p:nvPr>
            <p:extLst>
              <p:ext uri="{D42A27DB-BD31-4B8C-83A1-F6EECF244321}">
                <p14:modId xmlns:p14="http://schemas.microsoft.com/office/powerpoint/2010/main" val="1706093346"/>
              </p:ext>
            </p:extLst>
          </p:nvPr>
        </p:nvGraphicFramePr>
        <p:xfrm>
          <a:off x="714348" y="1214428"/>
          <a:ext cx="7215238" cy="2560320"/>
        </p:xfrm>
        <a:graphic>
          <a:graphicData uri="http://schemas.openxmlformats.org/drawingml/2006/table">
            <a:tbl>
              <a:tblPr firstRow="1" bandRow="1">
                <a:tableStyleId>{5940675A-B579-460E-94D1-54222C63F5DA}</a:tableStyleId>
              </a:tblPr>
              <a:tblGrid>
                <a:gridCol w="1954127">
                  <a:extLst>
                    <a:ext uri="{9D8B030D-6E8A-4147-A177-3AD203B41FA5}">
                      <a16:colId xmlns:a16="http://schemas.microsoft.com/office/drawing/2014/main" xmlns="" val="20000"/>
                    </a:ext>
                  </a:extLst>
                </a:gridCol>
                <a:gridCol w="1878968">
                  <a:extLst>
                    <a:ext uri="{9D8B030D-6E8A-4147-A177-3AD203B41FA5}">
                      <a16:colId xmlns:a16="http://schemas.microsoft.com/office/drawing/2014/main" xmlns="" val="20001"/>
                    </a:ext>
                  </a:extLst>
                </a:gridCol>
                <a:gridCol w="1728651">
                  <a:extLst>
                    <a:ext uri="{9D8B030D-6E8A-4147-A177-3AD203B41FA5}">
                      <a16:colId xmlns:a16="http://schemas.microsoft.com/office/drawing/2014/main" xmlns="" val="20002"/>
                    </a:ext>
                  </a:extLst>
                </a:gridCol>
                <a:gridCol w="1653492">
                  <a:extLst>
                    <a:ext uri="{9D8B030D-6E8A-4147-A177-3AD203B41FA5}">
                      <a16:colId xmlns:a16="http://schemas.microsoft.com/office/drawing/2014/main" xmlns="" val="20003"/>
                    </a:ext>
                  </a:extLst>
                </a:gridCol>
              </a:tblGrid>
              <a:tr h="370840">
                <a:tc>
                  <a:txBody>
                    <a:bodyPr/>
                    <a:lstStyle/>
                    <a:p>
                      <a:pPr algn="l" rtl="0"/>
                      <a:r>
                        <a:rPr lang="de" sz="1600" b="0" i="0" u="none" baseline="0" dirty="0"/>
                        <a:t>Kontingenz</a:t>
                      </a:r>
                      <a:endParaRPr lang="de" sz="1600" dirty="0"/>
                    </a:p>
                  </a:txBody>
                  <a:tcPr/>
                </a:tc>
                <a:tc>
                  <a:txBody>
                    <a:bodyPr/>
                    <a:lstStyle/>
                    <a:p>
                      <a:pPr algn="l" rtl="0"/>
                      <a:r>
                        <a:rPr lang="de" sz="1600" b="0" i="0" u="none" baseline="0"/>
                        <a:t>Verantwortung fällt auf </a:t>
                      </a:r>
                      <a:endParaRPr lang="de" sz="1600" dirty="0"/>
                    </a:p>
                  </a:txBody>
                  <a:tcPr/>
                </a:tc>
                <a:tc>
                  <a:txBody>
                    <a:bodyPr/>
                    <a:lstStyle/>
                    <a:p>
                      <a:pPr algn="l" rtl="0"/>
                      <a:r>
                        <a:rPr lang="de" sz="1600" b="0" i="0" u="none" baseline="0"/>
                        <a:t>Verhalten nach Kriterium untersucht </a:t>
                      </a:r>
                      <a:endParaRPr lang="de" sz="1600" dirty="0"/>
                    </a:p>
                  </a:txBody>
                  <a:tcPr/>
                </a:tc>
                <a:tc>
                  <a:txBody>
                    <a:bodyPr/>
                    <a:lstStyle/>
                    <a:p>
                      <a:pPr algn="l" rtl="0"/>
                      <a:r>
                        <a:rPr lang="de" sz="1600" b="0" i="0" u="none" baseline="0"/>
                        <a:t>Wer bekommt die Belohnung </a:t>
                      </a:r>
                      <a:endParaRPr lang="de" sz="1600" dirty="0"/>
                    </a:p>
                  </a:txBody>
                  <a:tcPr/>
                </a:tc>
                <a:extLst>
                  <a:ext uri="{0D108BD9-81ED-4DB2-BD59-A6C34878D82A}">
                    <a16:rowId xmlns:a16="http://schemas.microsoft.com/office/drawing/2014/main" xmlns="" val="10000"/>
                  </a:ext>
                </a:extLst>
              </a:tr>
              <a:tr h="370840">
                <a:tc>
                  <a:txBody>
                    <a:bodyPr/>
                    <a:lstStyle/>
                    <a:p>
                      <a:pPr algn="l" rtl="0"/>
                      <a:r>
                        <a:rPr lang="de" sz="1600" b="0" i="0" u="none" baseline="0" dirty="0"/>
                        <a:t>Interdependente</a:t>
                      </a:r>
                      <a:endParaRPr lang="de" sz="1600" dirty="0"/>
                    </a:p>
                  </a:txBody>
                  <a:tcPr/>
                </a:tc>
                <a:tc>
                  <a:txBody>
                    <a:bodyPr/>
                    <a:lstStyle/>
                    <a:p>
                      <a:pPr algn="l" rtl="0"/>
                      <a:r>
                        <a:rPr lang="de" sz="1600" b="0" i="0" u="none" baseline="0"/>
                        <a:t>Ganze Gruppe</a:t>
                      </a:r>
                      <a:endParaRPr lang="de" sz="1600" dirty="0"/>
                    </a:p>
                  </a:txBody>
                  <a:tcPr/>
                </a:tc>
                <a:tc>
                  <a:txBody>
                    <a:bodyPr/>
                    <a:lstStyle/>
                    <a:p>
                      <a:pPr algn="l" rtl="0"/>
                      <a:r>
                        <a:rPr lang="de" sz="1600" b="0" i="0" u="none" baseline="0"/>
                        <a:t>Ganze Gruppe</a:t>
                      </a:r>
                      <a:endParaRPr lang="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600" b="0" i="0" u="none" baseline="0"/>
                        <a:t>Ganze Gruppe</a:t>
                      </a:r>
                    </a:p>
                    <a:p>
                      <a:endParaRPr lang="de" sz="1600" dirty="0"/>
                    </a:p>
                  </a:txBody>
                  <a:tcPr/>
                </a:tc>
                <a:extLst>
                  <a:ext uri="{0D108BD9-81ED-4DB2-BD59-A6C34878D82A}">
                    <a16:rowId xmlns:a16="http://schemas.microsoft.com/office/drawing/2014/main" xmlns="" val="10001"/>
                  </a:ext>
                </a:extLst>
              </a:tr>
              <a:tr h="370840">
                <a:tc>
                  <a:txBody>
                    <a:bodyPr/>
                    <a:lstStyle/>
                    <a:p>
                      <a:pPr algn="l" rtl="0"/>
                      <a:r>
                        <a:rPr lang="de" sz="1600" b="0" i="0" u="none" baseline="0" dirty="0"/>
                        <a:t>Unabhängige</a:t>
                      </a:r>
                      <a:endParaRPr lang="de" sz="1600" dirty="0"/>
                    </a:p>
                  </a:txBody>
                  <a:tcPr/>
                </a:tc>
                <a:tc>
                  <a:txBody>
                    <a:bodyPr/>
                    <a:lstStyle/>
                    <a:p>
                      <a:pPr algn="l" rtl="0"/>
                      <a:r>
                        <a:rPr lang="de" sz="1600" b="0" i="0" u="none" baseline="0" dirty="0"/>
                        <a:t>Ganze Gruppe</a:t>
                      </a:r>
                      <a:endParaRPr lang="de" sz="1600" dirty="0"/>
                    </a:p>
                  </a:txBody>
                  <a:tcPr/>
                </a:tc>
                <a:tc>
                  <a:txBody>
                    <a:bodyPr/>
                    <a:lstStyle/>
                    <a:p>
                      <a:pPr algn="l" rtl="0"/>
                      <a:r>
                        <a:rPr lang="de" sz="1600" b="0" i="0" u="none" baseline="0"/>
                        <a:t>Einzelner</a:t>
                      </a:r>
                      <a:endParaRPr lang="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600" b="0" i="0" u="none" baseline="0"/>
                        <a:t>Einzelner</a:t>
                      </a:r>
                      <a:endParaRPr lang="de" sz="1600" dirty="0"/>
                    </a:p>
                    <a:p>
                      <a:endParaRPr lang="de" sz="1600" dirty="0"/>
                    </a:p>
                  </a:txBody>
                  <a:tcPr/>
                </a:tc>
                <a:extLst>
                  <a:ext uri="{0D108BD9-81ED-4DB2-BD59-A6C34878D82A}">
                    <a16:rowId xmlns:a16="http://schemas.microsoft.com/office/drawing/2014/main" xmlns="" val="10002"/>
                  </a:ext>
                </a:extLst>
              </a:tr>
              <a:tr h="370840">
                <a:tc>
                  <a:txBody>
                    <a:bodyPr/>
                    <a:lstStyle/>
                    <a:p>
                      <a:pPr algn="l" rtl="0"/>
                      <a:r>
                        <a:rPr lang="de" sz="1600" b="0" i="0" u="none" baseline="0"/>
                        <a:t>Abhängige</a:t>
                      </a:r>
                      <a:endParaRPr lang="de" sz="1600" dirty="0"/>
                    </a:p>
                  </a:txBody>
                  <a:tcPr/>
                </a:tc>
                <a:tc>
                  <a:txBody>
                    <a:bodyPr/>
                    <a:lstStyle/>
                    <a:p>
                      <a:pPr algn="l" rtl="0"/>
                      <a:r>
                        <a:rPr lang="de" sz="1600" b="0" i="0" u="none" baseline="0" dirty="0"/>
                        <a:t>Einzelner oder kleine Gruppe</a:t>
                      </a:r>
                      <a:endParaRPr lang="de" sz="1600" dirty="0"/>
                    </a:p>
                  </a:txBody>
                  <a:tcPr/>
                </a:tc>
                <a:tc>
                  <a:txBody>
                    <a:bodyPr/>
                    <a:lstStyle/>
                    <a:p>
                      <a:pPr algn="l" rtl="0"/>
                      <a:r>
                        <a:rPr lang="de" sz="1600" b="0" i="0" u="none" baseline="0" dirty="0"/>
                        <a:t>Einzelner oder kleine Gruppe</a:t>
                      </a:r>
                      <a:endParaRPr lang="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600" b="0" i="0" u="none" baseline="0" dirty="0"/>
                        <a:t>Ganze Gruppe</a:t>
                      </a:r>
                    </a:p>
                    <a:p>
                      <a:endParaRPr lang="de" sz="16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89135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67544" y="987574"/>
            <a:ext cx="7672936" cy="3012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Vorteile von interdependenten Gruppenkontingenzen </a:t>
            </a:r>
            <a:endParaRPr lang="de" sz="1800" dirty="0"/>
          </a:p>
          <a:p>
            <a:pPr marL="457200" indent="-457200" algn="l" rtl="0"/>
            <a:endParaRPr lang="de" sz="1800" dirty="0"/>
          </a:p>
          <a:p>
            <a:pPr marL="457200" indent="-457200" algn="l" rtl="0">
              <a:buFont typeface="Arial" pitchFamily="34" charset="0"/>
              <a:buChar char="•"/>
            </a:pPr>
            <a:r>
              <a:rPr lang="de" sz="1800" b="0" i="0" u="none" baseline="0" dirty="0"/>
              <a:t>Von den drei Arten von Gruppenkontingenzen (d.h. abhängig, unabhängig, interdependent) ermuntert die interdependente Gruppenkontingenz die Schüler am wahrscheinlichsten, im Klassenverband gemeinsam, angemessenes Verhalten zu zeigen, um für die Gruppe die Belohnung zu bekommen.</a:t>
            </a:r>
            <a:endParaRPr lang="de" sz="1800" dirty="0"/>
          </a:p>
          <a:p>
            <a:pPr marL="457200" indent="-457200" algn="l" rtl="0">
              <a:buFont typeface="Arial" pitchFamily="34" charset="0"/>
              <a:buChar char="•"/>
            </a:pPr>
            <a:r>
              <a:rPr lang="de" sz="1800" b="0" i="0" u="none" baseline="0" dirty="0"/>
              <a:t>Belohnungen für Aktivitäten können auf gruppenweiter Basis leichter vergeben werden.</a:t>
            </a:r>
            <a:endParaRPr lang="de" sz="1800" dirty="0"/>
          </a:p>
        </p:txBody>
      </p:sp>
    </p:spTree>
    <p:extLst>
      <p:ext uri="{BB962C8B-B14F-4D97-AF65-F5344CB8AC3E}">
        <p14:creationId xmlns:p14="http://schemas.microsoft.com/office/powerpoint/2010/main" val="25641490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Nachteile von interdependenten Gruppenkontingenzen </a:t>
            </a:r>
            <a:endParaRPr lang="de" sz="1800" dirty="0"/>
          </a:p>
          <a:p>
            <a:pPr marL="457200" indent="-457200" algn="l" rtl="0">
              <a:buFont typeface="Arial" pitchFamily="34" charset="0"/>
              <a:buChar char="•"/>
            </a:pPr>
            <a:r>
              <a:rPr lang="de" sz="1600" dirty="0"/>
              <a:t>N</a:t>
            </a:r>
            <a:r>
              <a:rPr lang="de" sz="1600" b="0" i="0" u="none" baseline="0" dirty="0"/>
              <a:t>egative Interaktionen unter Gleichaltrigen können auftreten, wenn die Gruppe (oder die Mannschaft) das Gefühl hat, aufgrund des Verhaltens von Einzelnen kein Reinforcement erfahren zu haben.</a:t>
            </a:r>
            <a:endParaRPr lang="de" sz="1600" dirty="0"/>
          </a:p>
          <a:p>
            <a:pPr marL="457200" indent="-457200" algn="l" rtl="0">
              <a:buFont typeface="Arial" pitchFamily="34" charset="0"/>
              <a:buChar char="•"/>
            </a:pPr>
            <a:r>
              <a:rPr lang="de" sz="1600" b="0" i="0" u="none" baseline="0" dirty="0"/>
              <a:t>Gruppenmitglieder, die angemessenes Verhalten zeigen, kann es frustrieren, dass sie nicht die Belohnung bekommen und haben daher weniger Motivation, die Regeln des Klassenverbandes zu befolgen.</a:t>
            </a:r>
            <a:endParaRPr lang="de" sz="1600" dirty="0"/>
          </a:p>
          <a:p>
            <a:pPr marL="457200" indent="-457200" algn="l" rtl="0">
              <a:buFont typeface="Arial" pitchFamily="34" charset="0"/>
              <a:buChar char="•"/>
            </a:pPr>
            <a:r>
              <a:rPr lang="de" sz="1600" b="0" i="0" u="none" baseline="0" dirty="0"/>
              <a:t>Lehrer sind möglicherweise unwillig, Schüler zu belohnen, die sie nicht als diejenigen wahrnehmen, die ihr Bestes geben oder zum Gruppenziel beitragen.</a:t>
            </a:r>
            <a:endParaRPr lang="de" sz="1600" dirty="0"/>
          </a:p>
        </p:txBody>
      </p:sp>
    </p:spTree>
    <p:extLst>
      <p:ext uri="{BB962C8B-B14F-4D97-AF65-F5344CB8AC3E}">
        <p14:creationId xmlns:p14="http://schemas.microsoft.com/office/powerpoint/2010/main" val="6994090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848872" cy="714380"/>
          </a:xfrm>
        </p:spPr>
        <p:txBody>
          <a:bodyPr>
            <a:normAutofit/>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1059582"/>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Schritte zur Entwicklung und Umsetzung von GBG </a:t>
            </a:r>
          </a:p>
          <a:p>
            <a:pPr marL="457200" indent="-457200" algn="l" rtl="0"/>
            <a:endParaRPr lang="de" sz="1800" dirty="0"/>
          </a:p>
          <a:p>
            <a:pPr marL="457200" indent="-457200" algn="l" rtl="0">
              <a:buFont typeface="Arial" pitchFamily="34" charset="0"/>
              <a:buChar char="•"/>
            </a:pPr>
            <a:r>
              <a:rPr lang="de" sz="1800" b="0" i="0" u="none" baseline="0"/>
              <a:t>Entwicklung von Gruppenregeln und Unterweisung in angemessenem Verhalten</a:t>
            </a:r>
            <a:endParaRPr lang="de" sz="1800" dirty="0"/>
          </a:p>
          <a:p>
            <a:pPr marL="457200" indent="-457200" algn="l" rtl="0">
              <a:buFont typeface="Arial" pitchFamily="34" charset="0"/>
              <a:buChar char="•"/>
            </a:pPr>
            <a:r>
              <a:rPr lang="de" sz="1800" b="0" i="0" u="none" baseline="0"/>
              <a:t>Entwicklung der GBG-Vorgehensweise </a:t>
            </a:r>
            <a:endParaRPr lang="de" sz="1800" dirty="0"/>
          </a:p>
          <a:p>
            <a:pPr marL="457200" indent="-457200" algn="l" rtl="0">
              <a:buFont typeface="Arial" pitchFamily="34" charset="0"/>
              <a:buChar char="•"/>
            </a:pPr>
            <a:r>
              <a:rPr lang="de" sz="1800" b="0" i="0" u="none" baseline="0"/>
              <a:t>Einführung des Spiels bei den Kindern</a:t>
            </a:r>
            <a:endParaRPr lang="de" sz="1800" dirty="0"/>
          </a:p>
          <a:p>
            <a:pPr marL="457200" indent="-457200" algn="l" rtl="0">
              <a:buFont typeface="Arial" pitchFamily="34" charset="0"/>
              <a:buChar char="•"/>
            </a:pPr>
            <a:r>
              <a:rPr lang="de" sz="1800" b="0" i="0" u="none" baseline="0"/>
              <a:t>Fortschrittsüberwachung und Problemlösung</a:t>
            </a:r>
            <a:endParaRPr lang="de" sz="1800" dirty="0"/>
          </a:p>
        </p:txBody>
      </p:sp>
    </p:spTree>
    <p:extLst>
      <p:ext uri="{BB962C8B-B14F-4D97-AF65-F5344CB8AC3E}">
        <p14:creationId xmlns:p14="http://schemas.microsoft.com/office/powerpoint/2010/main" val="6062138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857256"/>
          </a:xfrm>
        </p:spPr>
        <p:txBody>
          <a:bodyPr>
            <a:normAutofit/>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Entwicklung von Gruppenregeln und Unterweisung in angemessenem Verhalten</a:t>
            </a:r>
          </a:p>
          <a:p>
            <a:pPr marL="457200" indent="-457200" algn="l" rtl="0"/>
            <a:endParaRPr lang="de" sz="1800" dirty="0"/>
          </a:p>
          <a:p>
            <a:pPr marL="457200" indent="-457200" algn="l" rtl="0">
              <a:buFont typeface="Arial" pitchFamily="34" charset="0"/>
              <a:buChar char="•"/>
            </a:pPr>
            <a:r>
              <a:rPr lang="de" sz="1800" b="0" i="0" u="none" baseline="0" dirty="0"/>
              <a:t>Verhaltenserwartungen für die Schüler festlegen (3-5 Gruppenregeln) Falls möglich, sollten die Trainer die Kinder in die Entwicklung von Gruppenregeln miteinbeziehen, um einen Sinn für die gemeinschaftliche Sache zu schaffen.</a:t>
            </a:r>
            <a:endParaRPr lang="de" sz="1800" dirty="0"/>
          </a:p>
          <a:p>
            <a:pPr marL="457200" indent="-457200" algn="l" rtl="0">
              <a:buFont typeface="Arial" pitchFamily="34" charset="0"/>
              <a:buChar char="•"/>
            </a:pPr>
            <a:r>
              <a:rPr lang="de" sz="1800" b="0" i="0" u="none" baseline="0" dirty="0"/>
              <a:t>Nach Festlegung der Regeln sollten die Schüler ausdrückliche Einweisung zu angemessenem Verhalten in Verbindung mit den Regeln erhalten.</a:t>
            </a:r>
            <a:endParaRPr lang="de" sz="1800" dirty="0"/>
          </a:p>
        </p:txBody>
      </p:sp>
    </p:spTree>
    <p:extLst>
      <p:ext uri="{BB962C8B-B14F-4D97-AF65-F5344CB8AC3E}">
        <p14:creationId xmlns:p14="http://schemas.microsoft.com/office/powerpoint/2010/main" val="17566916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Entwicklung von Gruppenregeln und Unterweisung in angemessenem Verhalten</a:t>
            </a:r>
            <a:endParaRPr lang="de" sz="1800" b="1" dirty="0"/>
          </a:p>
          <a:p>
            <a:pPr marL="457200" indent="-457200" algn="l" rtl="0"/>
            <a:endParaRPr lang="de" sz="1800" dirty="0"/>
          </a:p>
          <a:p>
            <a:pPr marL="457200" indent="-457200" algn="l" rtl="0">
              <a:buFont typeface="Arial" pitchFamily="34" charset="0"/>
              <a:buChar char="•"/>
            </a:pPr>
            <a:r>
              <a:rPr lang="de" sz="1800" b="0" i="0" u="none" baseline="0" dirty="0"/>
              <a:t>Trainer können Beispiele und Gegenbeispiele von angemessenem Verhalten, das für ihren Sportkontext von Relevanz ist, überprüfen.</a:t>
            </a:r>
            <a:endParaRPr lang="de" sz="1800" dirty="0"/>
          </a:p>
          <a:p>
            <a:pPr marL="457200" indent="-457200" algn="l" rtl="0">
              <a:buFont typeface="Arial" pitchFamily="34" charset="0"/>
              <a:buChar char="•"/>
            </a:pPr>
            <a:r>
              <a:rPr lang="de" sz="1800" b="0" i="0" u="none" baseline="0" dirty="0"/>
              <a:t>Kinder sollten in Diskussionen zu verschiedenen Szenarien und Rollenspiele eingebunden werden, um ihr Verständnis der Erwartungen für das Sportverhalten zu erhöhen.</a:t>
            </a:r>
          </a:p>
        </p:txBody>
      </p:sp>
    </p:spTree>
    <p:extLst>
      <p:ext uri="{BB962C8B-B14F-4D97-AF65-F5344CB8AC3E}">
        <p14:creationId xmlns:p14="http://schemas.microsoft.com/office/powerpoint/2010/main" val="375663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1203598"/>
            <a:ext cx="4392488" cy="250033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2100" b="1" i="0" u="none" baseline="0" dirty="0"/>
              <a:t>Entwicklung von Gruppenregeln und</a:t>
            </a:r>
          </a:p>
          <a:p>
            <a:pPr marL="457200" indent="-457200" algn="l" rtl="0"/>
            <a:r>
              <a:rPr lang="de" sz="2100" b="1" i="0" u="none" baseline="0" dirty="0"/>
              <a:t>Unterweisung in angemessenem Verhalten</a:t>
            </a:r>
            <a:endParaRPr lang="de" sz="2100" b="1" dirty="0"/>
          </a:p>
          <a:p>
            <a:pPr marL="457200" indent="-457200" algn="l" rtl="0"/>
            <a:endParaRPr lang="de" sz="2300" dirty="0"/>
          </a:p>
          <a:p>
            <a:pPr marL="457200" indent="-457200" algn="l" rtl="0">
              <a:buFont typeface="Arial" pitchFamily="34" charset="0"/>
              <a:buChar char="•"/>
            </a:pPr>
            <a:r>
              <a:rPr lang="de" sz="1900" b="0" i="0" u="none" baseline="0" dirty="0"/>
              <a:t>Über die verschiedenen Trainingseinheiten hindurch sollten Lehrer das Verhalten der Kinder, so wie es auftritt, als Beispiel für angemessenes Verhalten nutzen, um den Lerneffekt zu verstärken.</a:t>
            </a:r>
          </a:p>
          <a:p>
            <a:pPr marL="457200" indent="-457200" algn="l" rtl="0">
              <a:buFont typeface="Arial" pitchFamily="34" charset="0"/>
              <a:buChar char="•"/>
            </a:pPr>
            <a:endParaRPr lang="de" dirty="0"/>
          </a:p>
        </p:txBody>
      </p:sp>
      <p:pic>
        <p:nvPicPr>
          <p:cNvPr id="2" name="Picture 1"/>
          <p:cNvPicPr>
            <a:picLocks noChangeAspect="1"/>
          </p:cNvPicPr>
          <p:nvPr/>
        </p:nvPicPr>
        <p:blipFill>
          <a:blip r:embed="rId3"/>
          <a:stretch>
            <a:fillRect/>
          </a:stretch>
        </p:blipFill>
        <p:spPr>
          <a:xfrm>
            <a:off x="5292080" y="1419622"/>
            <a:ext cx="3112563" cy="2491358"/>
          </a:xfrm>
          <a:prstGeom prst="rect">
            <a:avLst/>
          </a:prstGeom>
        </p:spPr>
      </p:pic>
    </p:spTree>
    <p:extLst>
      <p:ext uri="{BB962C8B-B14F-4D97-AF65-F5344CB8AC3E}">
        <p14:creationId xmlns:p14="http://schemas.microsoft.com/office/powerpoint/2010/main" val="8269758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Entwicklung der GBG-Vorgehensweise </a:t>
            </a:r>
            <a:endParaRPr lang="de" sz="1800" b="1" dirty="0"/>
          </a:p>
          <a:p>
            <a:pPr marL="457200" indent="-457200" algn="l" rtl="0"/>
            <a:endParaRPr lang="de" sz="1800" dirty="0"/>
          </a:p>
          <a:p>
            <a:pPr marL="457200" indent="-457200" algn="l" rtl="0">
              <a:buFont typeface="Arial" pitchFamily="34" charset="0"/>
              <a:buChar char="•"/>
            </a:pPr>
            <a:r>
              <a:rPr lang="de" sz="1800" b="0" i="0" u="none" baseline="0" dirty="0"/>
              <a:t>Klasse in Teams einteilen </a:t>
            </a:r>
            <a:endParaRPr lang="de" sz="1800" dirty="0"/>
          </a:p>
          <a:p>
            <a:pPr marL="457200" indent="-457200" algn="l" rtl="0">
              <a:buFont typeface="Arial" pitchFamily="34" charset="0"/>
              <a:buChar char="•"/>
            </a:pPr>
            <a:r>
              <a:rPr lang="de" sz="1800" b="0" i="0" u="none" baseline="0" dirty="0"/>
              <a:t>Zielverhaltensweisen auswählen </a:t>
            </a:r>
          </a:p>
          <a:p>
            <a:pPr marL="457200" indent="-457200" algn="l" rtl="0">
              <a:buFont typeface="Arial" pitchFamily="34" charset="0"/>
              <a:buChar char="•"/>
            </a:pPr>
            <a:r>
              <a:rPr lang="de" sz="1800" b="0" i="0" u="none" baseline="0" dirty="0"/>
              <a:t>Kriterium für die Belohnung festlegen </a:t>
            </a:r>
            <a:endParaRPr lang="de" sz="1800" dirty="0"/>
          </a:p>
          <a:p>
            <a:pPr marL="457200" indent="-457200" algn="l" rtl="0">
              <a:buFont typeface="Arial" pitchFamily="34" charset="0"/>
              <a:buChar char="•"/>
            </a:pPr>
            <a:r>
              <a:rPr lang="de" sz="1800" b="0" i="0" u="none" baseline="0" dirty="0"/>
              <a:t>Belohnungen und einen Belohnungsplan auswählen </a:t>
            </a:r>
            <a:endParaRPr lang="de" sz="1800" dirty="0"/>
          </a:p>
        </p:txBody>
      </p:sp>
    </p:spTree>
    <p:extLst>
      <p:ext uri="{BB962C8B-B14F-4D97-AF65-F5344CB8AC3E}">
        <p14:creationId xmlns:p14="http://schemas.microsoft.com/office/powerpoint/2010/main" val="27821094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Einführung von GBG bei den Kindern</a:t>
            </a:r>
            <a:endParaRPr lang="de" sz="1800" b="1" dirty="0"/>
          </a:p>
          <a:p>
            <a:pPr marL="457200" indent="-457200" algn="l" rtl="0"/>
            <a:endParaRPr lang="de" sz="1800" dirty="0"/>
          </a:p>
          <a:p>
            <a:pPr marL="457200" indent="-457200" algn="l" rtl="0">
              <a:buFont typeface="Arial" pitchFamily="34" charset="0"/>
              <a:buChar char="•"/>
            </a:pPr>
            <a:r>
              <a:rPr lang="de" sz="1800" b="0" i="0" u="none" baseline="0" dirty="0"/>
              <a:t>Die Regeln des Spiels sollten zusammen mit den verfügbaren Belohnungen erklärt werden und es sollte dargelegt werden, wie Kinder den Zugang zu den Belohnungen bekommen können.</a:t>
            </a:r>
            <a:endParaRPr lang="de" sz="1800" dirty="0"/>
          </a:p>
          <a:p>
            <a:pPr marL="457200" indent="-457200" algn="l" rtl="0">
              <a:buFont typeface="Arial" pitchFamily="34" charset="0"/>
              <a:buChar char="•"/>
            </a:pPr>
            <a:r>
              <a:rPr lang="de" sz="1800" b="0" i="0" u="none" baseline="0" dirty="0"/>
              <a:t>Als Hilfe für das Anleiten der Kinder und um das Befolgen der Verfahrensweise zu unterstützen, können Trainer während der Umsetzung ein Skript entwerfen und danach vorgehen.</a:t>
            </a:r>
            <a:endParaRPr lang="de" sz="1800" dirty="0"/>
          </a:p>
        </p:txBody>
      </p:sp>
    </p:spTree>
    <p:extLst>
      <p:ext uri="{BB962C8B-B14F-4D97-AF65-F5344CB8AC3E}">
        <p14:creationId xmlns:p14="http://schemas.microsoft.com/office/powerpoint/2010/main" val="240714372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Fortschrittsüberwachung</a:t>
            </a:r>
          </a:p>
          <a:p>
            <a:pPr marL="457200" indent="-457200" algn="l" rtl="0"/>
            <a:endParaRPr lang="de" sz="1800" dirty="0"/>
          </a:p>
          <a:p>
            <a:pPr marL="457200" indent="-457200" algn="l" rtl="0">
              <a:buFont typeface="Arial" pitchFamily="34" charset="0"/>
              <a:buChar char="•"/>
            </a:pPr>
            <a:r>
              <a:rPr lang="de" sz="1400" b="0" i="0" u="none" baseline="0" dirty="0"/>
              <a:t>Nach Umsetzung des Spiels sollte es einen Plan für die Evaluierung des Fortschritts der Schüler geben, und es sollte entschieden werden, ob das Spiel in der Form fortgesetzt wird, das Skript abgeändert wird oder die Vorgehensweise aufgegeben wird.</a:t>
            </a:r>
            <a:endParaRPr lang="de" sz="1400" dirty="0"/>
          </a:p>
          <a:p>
            <a:pPr marL="457200" indent="-457200" algn="l" rtl="0">
              <a:buFont typeface="Arial" pitchFamily="34" charset="0"/>
              <a:buChar char="•"/>
            </a:pPr>
            <a:r>
              <a:rPr lang="de" sz="1400" b="0" i="0" u="none" baseline="0" dirty="0"/>
              <a:t>Die Trainer sollten bestimmen, ob das GBG den gewünschten Effekt auf das Verhalten der Schüler mit sich bringt.</a:t>
            </a:r>
            <a:endParaRPr lang="de" sz="1400" dirty="0"/>
          </a:p>
          <a:p>
            <a:pPr marL="457200" indent="-457200" algn="l" rtl="0">
              <a:buFont typeface="Arial" pitchFamily="34" charset="0"/>
              <a:buChar char="•"/>
            </a:pPr>
            <a:r>
              <a:rPr lang="de" sz="1400" b="0" i="0" u="none" baseline="0" dirty="0"/>
              <a:t>Obgleich GBG eine umfassend untersuchte Strategie ist, ist doch jeder Klassenverbandkontext anders und es kann erforderlich werden, den anfänglichen Plan abzuändern, damit ein Erfolg verzeichnet werden kann. </a:t>
            </a:r>
            <a:endParaRPr lang="de" sz="1400" dirty="0"/>
          </a:p>
        </p:txBody>
      </p:sp>
    </p:spTree>
    <p:extLst>
      <p:ext uri="{BB962C8B-B14F-4D97-AF65-F5344CB8AC3E}">
        <p14:creationId xmlns:p14="http://schemas.microsoft.com/office/powerpoint/2010/main" val="372576512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704856" cy="609399"/>
          </a:xfrm>
        </p:spPr>
        <p:txBody>
          <a:bodyPr>
            <a:normAutofit/>
          </a:bodyPr>
          <a:lstStyle/>
          <a:p>
            <a:pPr algn="l" rtl="0"/>
            <a:r>
              <a:rPr lang="de" sz="1500" b="1" i="0" u="none" baseline="0">
                <a:solidFill>
                  <a:schemeClr val="tx1"/>
                </a:solidFill>
              </a:rPr>
              <a:t>Abschnitt 1.1.</a:t>
            </a:r>
            <a:r>
              <a:rPr lang="de" sz="1500" b="0" i="0" u="none" baseline="0">
                <a:solidFill>
                  <a:schemeClr val="tx1"/>
                </a:solidFill>
              </a:rPr>
              <a:t> </a:t>
            </a:r>
            <a:r>
              <a:rPr lang="de" sz="1500" b="0" i="0" u="none" baseline="0"/>
              <a:t>Definition </a:t>
            </a:r>
            <a:r>
              <a:rPr lang="de" sz="1500" b="0" i="0" u="none" baseline="0">
                <a:latin typeface="Open Sans"/>
              </a:rPr>
              <a:t>von gefährlichen Situationen und Umfeldern, die zu sozial unangemessenem Verhalten führen</a:t>
            </a:r>
          </a:p>
          <a:p>
            <a:pPr algn="l" rtl="0"/>
            <a:endParaRPr lang="de" sz="18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67" y="449929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371950"/>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771550"/>
            <a:ext cx="4484445" cy="31350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rtl="0"/>
            <a:r>
              <a:rPr lang="de" sz="1500" b="1" i="0" u="none" baseline="0" dirty="0"/>
              <a:t>Wie erkenne ich eine gefährliche Situation?</a:t>
            </a:r>
            <a:endParaRPr lang="de" sz="1500" dirty="0"/>
          </a:p>
          <a:p>
            <a:pPr marL="342900" indent="-342900" algn="l" rtl="0">
              <a:buFont typeface="Arial" panose="020B0604020202020204" pitchFamily="34" charset="0"/>
              <a:buChar char="•"/>
            </a:pPr>
            <a:endParaRPr lang="de" sz="1500" dirty="0"/>
          </a:p>
          <a:p>
            <a:pPr marL="342900" indent="-342900" algn="l" rtl="0">
              <a:buFont typeface="Arial" panose="020B0604020202020204" pitchFamily="34" charset="0"/>
              <a:buChar char="•"/>
            </a:pPr>
            <a:r>
              <a:rPr lang="de" sz="1200" b="0" i="0" u="none" baseline="0" dirty="0"/>
              <a:t>Bullying-Verhalten (Gewalt und soziale Exklusion) kann in verschiedenen sozialen Kontexten und verschiedenen Situationen aufkommen.</a:t>
            </a:r>
          </a:p>
          <a:p>
            <a:pPr marL="342900" indent="-342900" algn="l" rtl="0">
              <a:buFont typeface="Arial" panose="020B0604020202020204" pitchFamily="34" charset="0"/>
              <a:buChar char="•"/>
            </a:pPr>
            <a:r>
              <a:rPr lang="de" sz="1200" dirty="0"/>
              <a:t>B</a:t>
            </a:r>
            <a:r>
              <a:rPr lang="de" sz="1200" b="0" i="0" u="none" baseline="0" dirty="0"/>
              <a:t>isher war die Forschung zu diesen Verhaltensweisen zumeist deskriptiv – mit Schwerpunkt auf die Einzelnen ohne Berücksichtigung des sozialen Kontextes (Rivara, Le Menestrel, 2016).</a:t>
            </a:r>
            <a:endParaRPr lang="de" sz="1200" dirty="0"/>
          </a:p>
          <a:p>
            <a:pPr marL="342900" indent="-342900" algn="l" rtl="0">
              <a:buFont typeface="Arial" panose="020B0604020202020204" pitchFamily="34" charset="0"/>
              <a:buChar char="•"/>
            </a:pPr>
            <a:r>
              <a:rPr lang="de" sz="1200" b="0" i="0" u="none" baseline="0" dirty="0"/>
              <a:t>Einzelne sind in bestimmten Situationen eingebettet und diese wiederum innerhalb eines breiteren sozialen Kontextes.</a:t>
            </a:r>
          </a:p>
          <a:p>
            <a:pPr marL="342900" indent="-342900" algn="l" rtl="0">
              <a:buFont typeface="Arial" panose="020B0604020202020204" pitchFamily="34" charset="0"/>
              <a:buChar char="•"/>
            </a:pPr>
            <a:r>
              <a:rPr lang="de" sz="1200" dirty="0"/>
              <a:t>D</a:t>
            </a:r>
            <a:r>
              <a:rPr lang="de" sz="1200" b="0" i="0" u="none" baseline="0" dirty="0"/>
              <a:t>iese Verhaltensweisen stellen unter Kindern im Schulalter und Heranwachsenden ein ernsthaftes Problem dar.</a:t>
            </a:r>
            <a:endParaRPr lang="de" sz="1200" dirty="0"/>
          </a:p>
        </p:txBody>
      </p:sp>
      <p:pic>
        <p:nvPicPr>
          <p:cNvPr id="1026" name="Picture 2" descr="C:\TEA\P R O J E K T I\SAVE projekt_KIFST\kurikulumi\predavanja\bm\slike\bullying7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35646"/>
            <a:ext cx="3641105" cy="1891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509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16824"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1131590"/>
            <a:ext cx="7929618" cy="250033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Problemlösung</a:t>
            </a:r>
          </a:p>
          <a:p>
            <a:pPr marL="457200" indent="-457200" algn="l" rtl="0"/>
            <a:endParaRPr lang="de" sz="1800" dirty="0"/>
          </a:p>
          <a:p>
            <a:pPr marL="457200" indent="-457200" algn="l" rtl="0">
              <a:buFont typeface="Arial" pitchFamily="34" charset="0"/>
              <a:buChar char="•"/>
            </a:pPr>
            <a:r>
              <a:rPr lang="de" sz="1800" b="0" i="0" u="none" baseline="0" dirty="0"/>
              <a:t>Bringt der Plan nicht den gewünschten Effekt, obwohl er wie vorgesehen und im Einklang mit den vorherigen Untersuchungen zu GBG umgesetzt wird, dann muss die Vorgehensweise eventuell neu untersucht werden.</a:t>
            </a:r>
            <a:endParaRPr lang="de" sz="1800" dirty="0"/>
          </a:p>
          <a:p>
            <a:pPr marL="457200" indent="-457200" algn="l" rtl="0">
              <a:buFont typeface="Arial" pitchFamily="34" charset="0"/>
              <a:buChar char="•"/>
            </a:pPr>
            <a:r>
              <a:rPr lang="de" sz="1800" b="0" i="0" u="none" baseline="0" dirty="0"/>
              <a:t>Die Zusammensetzung der Mannschaften, die beobachteten und belohnten Zielverhalten, die Kriterien für das Reinforcement, die eingesetzten Belohnungen und der Plan für das Reinforcement können alle mit der Zeit neu überprüft und abgeändert werden.</a:t>
            </a:r>
            <a:endParaRPr lang="de" sz="1800" dirty="0"/>
          </a:p>
        </p:txBody>
      </p:sp>
    </p:spTree>
    <p:extLst>
      <p:ext uri="{BB962C8B-B14F-4D97-AF65-F5344CB8AC3E}">
        <p14:creationId xmlns:p14="http://schemas.microsoft.com/office/powerpoint/2010/main" val="419664207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16824"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Problemlösung</a:t>
            </a:r>
            <a:endParaRPr lang="de" sz="1600" dirty="0"/>
          </a:p>
          <a:p>
            <a:pPr marL="457200" indent="-457200" algn="l" rtl="0">
              <a:buFont typeface="Arial" pitchFamily="34" charset="0"/>
              <a:buChar char="•"/>
            </a:pPr>
            <a:r>
              <a:rPr lang="de" sz="1600" b="0" i="0" u="none" baseline="0" dirty="0"/>
              <a:t>Fragen wie “Stellen Belohnungen immer noch eine Motivation dar?,” “Ist das Belohnungskriterium hoch genug?,” “Wenn die Schüler Belohnungen verdient haben, liefere ich sie wie versprochen?,” “Verstehen die Schüler, warum sie Punkte während des Spiels bekommen oder nicht bekommen?” können helfen, potentielle Fragestellungen aufzudecken, die behandelt werden können.</a:t>
            </a:r>
            <a:endParaRPr lang="de" sz="1600" dirty="0"/>
          </a:p>
          <a:p>
            <a:pPr marL="457200" indent="-457200" algn="l" rtl="0">
              <a:buFont typeface="Arial" pitchFamily="34" charset="0"/>
              <a:buChar char="•"/>
            </a:pPr>
            <a:r>
              <a:rPr lang="de" sz="1600" b="0" i="0" u="none" baseline="0" dirty="0"/>
              <a:t>Hat GBG nicht den gewünschten Effekt auf das Verhalten der Schüler erzielt, dann können sich die Lehrer die Frage stellen, ob sie die Vorgehensweise fortsetzen oder einstellen sollen.</a:t>
            </a:r>
            <a:endParaRPr lang="de" sz="1600" dirty="0"/>
          </a:p>
        </p:txBody>
      </p:sp>
    </p:spTree>
    <p:extLst>
      <p:ext uri="{BB962C8B-B14F-4D97-AF65-F5344CB8AC3E}">
        <p14:creationId xmlns:p14="http://schemas.microsoft.com/office/powerpoint/2010/main" val="222968806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1131590"/>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GBG - Schlussfolgerungen</a:t>
            </a:r>
            <a:endParaRPr lang="de" sz="1800" dirty="0"/>
          </a:p>
          <a:p>
            <a:pPr marL="457200" indent="-457200" algn="l" rtl="0">
              <a:buFont typeface="Arial" pitchFamily="34" charset="0"/>
              <a:buChar char="•"/>
            </a:pPr>
            <a:r>
              <a:rPr lang="de" sz="1600" b="0" i="0" u="none" baseline="0" dirty="0"/>
              <a:t>GBG ist eine Gruppenverhaltensmanagement-Strategie mit signifikanter Forschung, die ihre positiven Effekte auf das Verhalten von Kindern dokumentiert.</a:t>
            </a:r>
            <a:endParaRPr lang="de" sz="1600" dirty="0"/>
          </a:p>
          <a:p>
            <a:pPr marL="457200" indent="-457200" algn="l" rtl="0">
              <a:buFont typeface="Arial" pitchFamily="34" charset="0"/>
              <a:buChar char="•"/>
            </a:pPr>
            <a:r>
              <a:rPr lang="de" sz="1600" b="0" i="0" u="none" baseline="0" dirty="0"/>
              <a:t>Das Überprüfen der Umsetzung von GBG über verschiedene Kontexte hinweg mit verschiedenen Personen und modifizierten Vorgehensweisen oder in Kombination mit anderen Vorgehensweisen (z. B. Eigenkontrolle, unabhängige Gruppenkontingenzen) kann helfen, das beste Verfahren für die Förderung von positivem Verhalten herauszufinden.</a:t>
            </a:r>
            <a:endParaRPr lang="de" sz="1600" dirty="0"/>
          </a:p>
        </p:txBody>
      </p:sp>
    </p:spTree>
    <p:extLst>
      <p:ext uri="{BB962C8B-B14F-4D97-AF65-F5344CB8AC3E}">
        <p14:creationId xmlns:p14="http://schemas.microsoft.com/office/powerpoint/2010/main" val="37894060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87574"/>
            <a:ext cx="7929618"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Das Grundprinzip der Peer Reporting Interventionen</a:t>
            </a:r>
          </a:p>
          <a:p>
            <a:pPr marL="457200" indent="-457200" algn="l" rtl="0"/>
            <a:r>
              <a:rPr lang="de" sz="1800" b="0" i="0" u="none" baseline="0" dirty="0"/>
              <a:t> (Hawkins, R., Nabors, L. (Hg.) 2018).</a:t>
            </a:r>
            <a:endParaRPr lang="de" sz="1800" dirty="0"/>
          </a:p>
          <a:p>
            <a:pPr marL="457200" indent="-457200" algn="l" rtl="0"/>
            <a:endParaRPr lang="de" sz="1800" dirty="0"/>
          </a:p>
          <a:p>
            <a:pPr marL="457200" indent="-457200" algn="l" rtl="0">
              <a:buFont typeface="Arial" pitchFamily="34" charset="0"/>
              <a:buChar char="•"/>
            </a:pPr>
            <a:r>
              <a:rPr lang="de" sz="1600" b="0" i="0" u="none" baseline="0" dirty="0"/>
              <a:t>Der traditionellere Zugang zur Steuerung des Verhaltens von Schülern ist es unsoziales Verhalten nach dem Nulltoleranz-Prinzip zu bestrafen.</a:t>
            </a:r>
            <a:endParaRPr lang="de" sz="1600" dirty="0"/>
          </a:p>
          <a:p>
            <a:pPr marL="457200" indent="-457200" algn="l" rtl="0">
              <a:buFont typeface="Arial" pitchFamily="34" charset="0"/>
              <a:buChar char="•"/>
            </a:pPr>
            <a:r>
              <a:rPr lang="de" sz="1600" b="0" i="0" u="none" baseline="0" dirty="0"/>
              <a:t>Im Rahmen dieses Models umgehen Schüler Sanktionen häufig, indem sie verdeckt problematische Verhaltensweisen einsetzen, die von den Lehrern nicht gesehen werden können, was zum Lästern führen kann (d.h. das Weitererzählen von unangemessenem Verhalten von Gleichaltrigen an Erwachsene).</a:t>
            </a:r>
            <a:endParaRPr lang="de" sz="1600" dirty="0"/>
          </a:p>
        </p:txBody>
      </p:sp>
    </p:spTree>
    <p:extLst>
      <p:ext uri="{BB962C8B-B14F-4D97-AF65-F5344CB8AC3E}">
        <p14:creationId xmlns:p14="http://schemas.microsoft.com/office/powerpoint/2010/main" val="18844281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16824"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700" b="1" i="0" u="none" baseline="0"/>
              <a:t>Das Grundprinzip der Peer Reporting Interventionen</a:t>
            </a:r>
            <a:endParaRPr lang="de" sz="1700" dirty="0"/>
          </a:p>
          <a:p>
            <a:pPr marL="457200" indent="-457200" algn="l" rtl="0">
              <a:buFont typeface="Arial" pitchFamily="34" charset="0"/>
              <a:buChar char="•"/>
            </a:pPr>
            <a:r>
              <a:rPr lang="de" sz="1700" b="0" i="0" u="none" baseline="0"/>
              <a:t>Lästern ist aufgrund vieler Gründe problematisch. </a:t>
            </a:r>
            <a:endParaRPr lang="de" sz="1700" dirty="0"/>
          </a:p>
          <a:p>
            <a:pPr marL="457200" indent="-457200" algn="l" rtl="0">
              <a:buFont typeface="Arial" pitchFamily="34" charset="0"/>
              <a:buChar char="•"/>
            </a:pPr>
            <a:r>
              <a:rPr lang="de" sz="1700" b="0" i="0" u="none" baseline="0"/>
              <a:t>Lästern kann zu Bullying und Schikanierung von Gleichaltrigen führen, da Kinder, die das unangemessene Verhalten der Gleichaltrigen anzeigen, deshalb zur Zielscheibe werden können.</a:t>
            </a:r>
            <a:endParaRPr lang="de" sz="1700" dirty="0"/>
          </a:p>
          <a:p>
            <a:pPr marL="457200" indent="-457200" algn="l" rtl="0">
              <a:buFont typeface="Arial" pitchFamily="34" charset="0"/>
              <a:buChar char="•"/>
            </a:pPr>
            <a:r>
              <a:rPr lang="de" sz="1700" b="0" i="0" u="none" baseline="0"/>
              <a:t>Trainer sollten wertvolle Unterrichtszeit verwenden, um der Meldung von problematischem Verhalten nachzugehen, anstatt sie über angemessenes sportliches oder prosoziales Verhalten zu belehren.</a:t>
            </a:r>
            <a:endParaRPr lang="de" sz="1700" dirty="0"/>
          </a:p>
          <a:p>
            <a:pPr marL="457200" indent="-457200" algn="l" rtl="0">
              <a:buFont typeface="Arial" pitchFamily="34" charset="0"/>
              <a:buChar char="•"/>
            </a:pPr>
            <a:r>
              <a:rPr lang="de" sz="1700" b="0" i="0" u="none" baseline="0"/>
              <a:t>Lästern kann besonders für Kinder mit emotionalen und Verhaltensstörungen problematisch sein, die eher unangemessene Verhaltensweisen aufweisen.</a:t>
            </a:r>
            <a:endParaRPr lang="de" sz="1700" dirty="0"/>
          </a:p>
        </p:txBody>
      </p:sp>
    </p:spTree>
    <p:extLst>
      <p:ext uri="{BB962C8B-B14F-4D97-AF65-F5344CB8AC3E}">
        <p14:creationId xmlns:p14="http://schemas.microsoft.com/office/powerpoint/2010/main" val="149363805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Das Grundprinzip der Peer Reporting Interventionen</a:t>
            </a:r>
          </a:p>
          <a:p>
            <a:pPr marL="457200" indent="-457200" algn="l" rtl="0"/>
            <a:endParaRPr lang="de" sz="1800" dirty="0"/>
          </a:p>
          <a:p>
            <a:pPr marL="457200" indent="-457200" algn="l" rtl="0">
              <a:buFont typeface="Arial" pitchFamily="34" charset="0"/>
              <a:buChar char="•"/>
            </a:pPr>
            <a:r>
              <a:rPr lang="de" sz="1800" b="0" i="0" u="none" baseline="0"/>
              <a:t>Anstatt der Fokussierung allein auf die Sanktionierung von unsozialem Verhalten sollten Sportvereine sich bemühen, prosoziales Verhalten zu erkennen und zu verstärken.</a:t>
            </a:r>
            <a:endParaRPr lang="de" sz="1800" dirty="0"/>
          </a:p>
          <a:p>
            <a:pPr marL="457200" indent="-457200" algn="l" rtl="0">
              <a:buFont typeface="Arial" pitchFamily="34" charset="0"/>
              <a:buChar char="•"/>
            </a:pPr>
            <a:r>
              <a:rPr lang="de" sz="1800" b="0" i="0" u="none" baseline="0"/>
              <a:t>Trainer erkennen und loben möglicherweise angemessenes Verhalten nicht, weil sie viel Zeit und Mühe in die Unterweisung einer Sportart investieren.</a:t>
            </a:r>
          </a:p>
          <a:p>
            <a:pPr marL="457200" indent="-457200" algn="l" rtl="0">
              <a:buFont typeface="Arial" pitchFamily="34" charset="0"/>
              <a:buChar char="•"/>
            </a:pPr>
            <a:r>
              <a:rPr lang="de" sz="1800" b="0" i="0" u="none" baseline="0"/>
              <a:t>Sportvereine sollten daher Gleichaltrige für das Reinforcement des angemessenen Verhaltens einsetzen.</a:t>
            </a:r>
            <a:endParaRPr lang="de" sz="1800" dirty="0"/>
          </a:p>
        </p:txBody>
      </p:sp>
    </p:spTree>
    <p:extLst>
      <p:ext uri="{BB962C8B-B14F-4D97-AF65-F5344CB8AC3E}">
        <p14:creationId xmlns:p14="http://schemas.microsoft.com/office/powerpoint/2010/main" val="6172528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Das Grundprinzip der Peer Reporting Interventionen</a:t>
            </a:r>
          </a:p>
          <a:p>
            <a:pPr marL="457200" indent="-457200" algn="l" rtl="0"/>
            <a:endParaRPr lang="de" sz="1800" dirty="0"/>
          </a:p>
          <a:p>
            <a:pPr marL="457200" indent="-457200" algn="l" rtl="0">
              <a:buFont typeface="Arial" pitchFamily="34" charset="0"/>
              <a:buChar char="•"/>
            </a:pPr>
            <a:r>
              <a:rPr lang="de" sz="1800" b="0" i="0" u="none" baseline="0"/>
              <a:t>Gleichaltrige darin zu unterweisen, angemessenes Verhalten der anderen aufzunehmen und es weiterzuerzählen, führt zu einer höheren Wahrscheinlichkeit, dass angemessenes Verhalten anerkannt und gelobt wird; dies kann dazu führen, dass prosoziales Verhalten ganz beiläufig erlernt wird.</a:t>
            </a:r>
            <a:endParaRPr lang="de" sz="1800" dirty="0"/>
          </a:p>
          <a:p>
            <a:pPr marL="457200" indent="-457200" algn="l" rtl="0">
              <a:buFont typeface="Arial" pitchFamily="34" charset="0"/>
              <a:buChar char="•"/>
            </a:pPr>
            <a:r>
              <a:rPr lang="de" sz="1800" b="0" i="0" u="none" baseline="0"/>
              <a:t>Das Peer Reporting von angemessenem Verhalten ermuntert alle Kinder, sich für positives, prosoziales Verhalten einzusetzen, im Gegensatz zu den typischen Effekten von Lästern.</a:t>
            </a:r>
            <a:endParaRPr lang="de" sz="1800" dirty="0"/>
          </a:p>
        </p:txBody>
      </p:sp>
    </p:spTree>
    <p:extLst>
      <p:ext uri="{BB962C8B-B14F-4D97-AF65-F5344CB8AC3E}">
        <p14:creationId xmlns:p14="http://schemas.microsoft.com/office/powerpoint/2010/main" val="24862107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344816"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Das Grundprinzip der Peer Reporting Interventionen</a:t>
            </a:r>
          </a:p>
          <a:p>
            <a:pPr marL="457200" indent="-457200" algn="l" rtl="0"/>
            <a:endParaRPr lang="de" sz="1800" dirty="0"/>
          </a:p>
          <a:p>
            <a:pPr marL="457200" indent="-457200" algn="l" rtl="0">
              <a:buFont typeface="Arial" pitchFamily="34" charset="0"/>
              <a:buChar char="•"/>
            </a:pPr>
            <a:r>
              <a:rPr lang="de" sz="1800" b="0" i="0" u="none" baseline="0"/>
              <a:t>Peer Reporting Inverventionen sollen Kinder ermuntern, sich für angemessenes Verhalten in ihrer natürlichen Umgebung einzusetzen, was zur allgemeinen Verbreitung sozialer Kompetenzen, sei es zufällig oder durch direkte Unterweisung, beitragen kann.</a:t>
            </a:r>
            <a:endParaRPr lang="de" sz="1800" dirty="0"/>
          </a:p>
          <a:p>
            <a:pPr marL="457200" indent="-457200" algn="l" rtl="0">
              <a:buFont typeface="Arial" pitchFamily="34" charset="0"/>
              <a:buChar char="•"/>
            </a:pPr>
            <a:r>
              <a:rPr lang="de" sz="1800" b="0" i="0" u="none" baseline="0"/>
              <a:t>Sie bieten ebenso die Möglichkeit für Kinder mit niedrigerem sozialen Status (also diejenigen, die vielleicht von ihren Gleichaltrigen ausgeschlossen oder abgewiesen werden), prosoziales Verhalten zu praktizieren und soziales Reinforcement zu erfahren.</a:t>
            </a:r>
            <a:endParaRPr lang="de" sz="1800" dirty="0"/>
          </a:p>
        </p:txBody>
      </p:sp>
    </p:spTree>
    <p:extLst>
      <p:ext uri="{BB962C8B-B14F-4D97-AF65-F5344CB8AC3E}">
        <p14:creationId xmlns:p14="http://schemas.microsoft.com/office/powerpoint/2010/main" val="22170620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12879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1071552"/>
            <a:ext cx="4608512" cy="13561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Formen der Peer Reporting Interventionen </a:t>
            </a:r>
            <a:endParaRPr lang="de" sz="1800" dirty="0"/>
          </a:p>
          <a:p>
            <a:pPr marL="457200" indent="-457200" algn="l" rtl="0">
              <a:buFont typeface="Arial" pitchFamily="34" charset="0"/>
              <a:buChar char="•"/>
            </a:pPr>
            <a:r>
              <a:rPr lang="de" sz="1400" b="0" i="0" u="none" baseline="0" dirty="0"/>
              <a:t>Positives Peer Reporting (PPR) und Tootling sind zwei Formen der Peer Reporting Interventionen</a:t>
            </a:r>
            <a:endParaRPr lang="de" sz="1400" dirty="0"/>
          </a:p>
        </p:txBody>
      </p:sp>
      <p:pic>
        <p:nvPicPr>
          <p:cNvPr id="1026" name="Picture 2" descr="C:\Users\Zoran\Pictures\Positive peer reporting.jpg"/>
          <p:cNvPicPr>
            <a:picLocks noChangeAspect="1" noChangeArrowheads="1"/>
          </p:cNvPicPr>
          <p:nvPr/>
        </p:nvPicPr>
        <p:blipFill>
          <a:blip r:embed="rId3" cstate="print"/>
          <a:srcRect/>
          <a:stretch>
            <a:fillRect/>
          </a:stretch>
        </p:blipFill>
        <p:spPr bwMode="auto">
          <a:xfrm>
            <a:off x="2699792" y="2427734"/>
            <a:ext cx="2232248" cy="1617410"/>
          </a:xfrm>
          <a:prstGeom prst="rect">
            <a:avLst/>
          </a:prstGeom>
          <a:noFill/>
        </p:spPr>
      </p:pic>
      <p:pic>
        <p:nvPicPr>
          <p:cNvPr id="1027" name="Picture 3" descr="C:\Users\Zoran\Pictures\Tootling.jpg"/>
          <p:cNvPicPr>
            <a:picLocks noChangeAspect="1" noChangeArrowheads="1"/>
          </p:cNvPicPr>
          <p:nvPr/>
        </p:nvPicPr>
        <p:blipFill>
          <a:blip r:embed="rId4" cstate="print"/>
          <a:srcRect/>
          <a:stretch>
            <a:fillRect/>
          </a:stretch>
        </p:blipFill>
        <p:spPr bwMode="auto">
          <a:xfrm>
            <a:off x="5652120" y="1131590"/>
            <a:ext cx="2143125" cy="2143125"/>
          </a:xfrm>
          <a:prstGeom prst="rect">
            <a:avLst/>
          </a:prstGeom>
          <a:noFill/>
        </p:spPr>
      </p:pic>
    </p:spTree>
    <p:extLst>
      <p:ext uri="{BB962C8B-B14F-4D97-AF65-F5344CB8AC3E}">
        <p14:creationId xmlns:p14="http://schemas.microsoft.com/office/powerpoint/2010/main" val="33977767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632848"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9994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299942"/>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15566"/>
            <a:ext cx="8031836" cy="27974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700" b="1" i="0" u="none" baseline="0" dirty="0"/>
              <a:t>Ähnlichkeiten zwischen PPR und Tootling </a:t>
            </a:r>
            <a:r>
              <a:rPr lang="de" sz="1700" b="0" i="0" u="none" baseline="0" dirty="0"/>
              <a:t>(Gutes über jemand anderen berichten)</a:t>
            </a:r>
            <a:endParaRPr lang="de" sz="1700" dirty="0"/>
          </a:p>
          <a:p>
            <a:pPr marL="457200" indent="-457200" algn="l" rtl="0">
              <a:buFont typeface="Arial" pitchFamily="34" charset="0"/>
              <a:buChar char="•"/>
            </a:pPr>
            <a:r>
              <a:rPr lang="de" sz="1400" b="0" i="0" u="none" baseline="0" dirty="0"/>
              <a:t>Ermutigung der Kinder, sich für positives, angemessenes, prosoziales Verhalten einzusetzen</a:t>
            </a:r>
            <a:endParaRPr lang="de" sz="1400" dirty="0"/>
          </a:p>
          <a:p>
            <a:pPr marL="457200" indent="-457200" algn="l" rtl="0">
              <a:buFont typeface="Arial" pitchFamily="34" charset="0"/>
              <a:buChar char="•"/>
            </a:pPr>
            <a:r>
              <a:rPr lang="de" sz="1400" b="0" i="0" u="none" baseline="0" dirty="0"/>
              <a:t>Möglichkeiten für Kinder mit niedrigerem sozialen Status (also diejenigen, die vielleicht von ihren Gleichaltrigen ausgeschlossen oder abgewiesen werden), prosoziales Verhalten zu praktizieren und soziales Reinforcement zu erfahren.</a:t>
            </a:r>
            <a:endParaRPr lang="de" sz="1400" dirty="0"/>
          </a:p>
          <a:p>
            <a:pPr marL="457200" indent="-457200" algn="l" rtl="0">
              <a:buFont typeface="Arial" pitchFamily="34" charset="0"/>
              <a:buChar char="•"/>
            </a:pPr>
            <a:r>
              <a:rPr lang="de" sz="1400" b="0" i="0" u="none" baseline="0" dirty="0"/>
              <a:t>Wirksam in einer Vielzahl von Situationen und bei verschiedenen Zielverhalten und Personengruppen</a:t>
            </a:r>
            <a:endParaRPr lang="de" sz="1400" dirty="0"/>
          </a:p>
          <a:p>
            <a:pPr marL="457200" indent="-457200" algn="l" rtl="0">
              <a:buFont typeface="Arial" pitchFamily="34" charset="0"/>
              <a:buChar char="•"/>
            </a:pPr>
            <a:r>
              <a:rPr lang="de" sz="1400" b="0" i="0" u="none" baseline="0" dirty="0"/>
              <a:t>Einsetzbar mit interdependenter Gruppenkontingenz</a:t>
            </a:r>
            <a:endParaRPr lang="de" sz="1400" dirty="0"/>
          </a:p>
          <a:p>
            <a:pPr marL="457200" indent="-457200" algn="l" rtl="0">
              <a:buFont typeface="Arial" pitchFamily="34" charset="0"/>
              <a:buChar char="•"/>
            </a:pPr>
            <a:r>
              <a:rPr lang="de" sz="1400" b="0" i="0" u="none" baseline="0" dirty="0"/>
              <a:t>Trainierende Kinder berichten über das prosoziale Verhalten von Gleichaltrigen</a:t>
            </a:r>
            <a:endParaRPr lang="de" sz="1400" dirty="0"/>
          </a:p>
          <a:p>
            <a:pPr marL="457200" indent="-457200" algn="l" rtl="0">
              <a:buFont typeface="Arial" pitchFamily="34" charset="0"/>
              <a:buChar char="•"/>
            </a:pPr>
            <a:r>
              <a:rPr lang="de" sz="1400" b="0" i="0" u="none" baseline="0" dirty="0"/>
              <a:t>Der Gruppenerfolg bei der Zielerreichung wird öffentlich bekannt gemacht</a:t>
            </a:r>
            <a:endParaRPr lang="de" sz="1400" dirty="0"/>
          </a:p>
        </p:txBody>
      </p:sp>
    </p:spTree>
    <p:extLst>
      <p:ext uri="{BB962C8B-B14F-4D97-AF65-F5344CB8AC3E}">
        <p14:creationId xmlns:p14="http://schemas.microsoft.com/office/powerpoint/2010/main" val="452686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51382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95936" y="699542"/>
            <a:ext cx="4392488"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r>
              <a:rPr lang="de" sz="1400" b="1" i="0" u="none" baseline="0" dirty="0"/>
              <a:t>      Wie erkenne ich gefährliche Situationen?</a:t>
            </a:r>
            <a:endParaRPr lang="de" sz="1400" dirty="0"/>
          </a:p>
          <a:p>
            <a:pPr marL="342900" indent="-342900" algn="l" rtl="0">
              <a:buFont typeface="Arial" panose="020B0604020202020204" pitchFamily="34" charset="0"/>
              <a:buChar char="•"/>
            </a:pPr>
            <a:r>
              <a:rPr lang="de" sz="1200" b="0" i="0" u="none" baseline="0" dirty="0"/>
              <a:t>Eine Situation ist “</a:t>
            </a:r>
            <a:r>
              <a:rPr lang="de" sz="1200" b="1" i="1" u="none" baseline="0" dirty="0"/>
              <a:t>eine ganz konkrete physische und soziale Konstellation, in der sich eine Person zu einem bestimmten Zeitpunkt befindet” </a:t>
            </a:r>
            <a:r>
              <a:rPr lang="de" sz="1200" b="0" i="0" u="none" baseline="0" dirty="0"/>
              <a:t>(Rivara, Le Menestrel, 2016, p.69).</a:t>
            </a:r>
            <a:endParaRPr lang="de" sz="1200" b="1" i="1" dirty="0"/>
          </a:p>
          <a:p>
            <a:pPr marL="342900" indent="-342900" algn="l" rtl="0">
              <a:buFont typeface="Arial" panose="020B0604020202020204" pitchFamily="34" charset="0"/>
              <a:buChar char="•"/>
            </a:pPr>
            <a:r>
              <a:rPr lang="de" sz="1200" b="0" i="0" u="none" baseline="0" dirty="0"/>
              <a:t>Ein Kontext ist </a:t>
            </a:r>
            <a:r>
              <a:rPr lang="de" sz="1200" b="1" i="1" u="none" baseline="0" dirty="0"/>
              <a:t>“das Umfeld der Situation (sowie Einzelne in Situationen). Ein Kontext ist eine allgemeine und fortlaufende, mehrschichtige und untereinander verflochtene Reihe von tatsächlichen Wirklichkeiten, sozialen Strukturen und geteilten Glaubenssystemen, die das Umfeld zu einer gegebenen Situation bilden” </a:t>
            </a:r>
            <a:r>
              <a:rPr lang="de" sz="1200" b="0" i="0" u="none" baseline="0" dirty="0"/>
              <a:t>(Rivara, Le Menestrel, 2016, p.69).</a:t>
            </a:r>
            <a:endParaRPr lang="de" sz="1200" b="1" dirty="0"/>
          </a:p>
          <a:p>
            <a:pPr marL="342900" indent="-342900" algn="l" rtl="0">
              <a:buFont typeface="Arial" panose="020B0604020202020204" pitchFamily="34" charset="0"/>
              <a:buChar char="•"/>
            </a:pPr>
            <a:r>
              <a:rPr lang="de" sz="1200" b="1" i="0" u="none" baseline="0" dirty="0"/>
              <a:t>“</a:t>
            </a:r>
            <a:r>
              <a:rPr lang="de" sz="1200" b="1" i="0" u="none" baseline="0" dirty="0">
                <a:solidFill>
                  <a:schemeClr val="tx1">
                    <a:lumMod val="50000"/>
                    <a:lumOff val="50000"/>
                  </a:schemeClr>
                </a:solidFill>
              </a:rPr>
              <a:t>Person durch Situation durch Kontext</a:t>
            </a:r>
            <a:r>
              <a:rPr lang="de" sz="1200" b="1" i="0" u="none" baseline="0" dirty="0"/>
              <a:t>” </a:t>
            </a:r>
            <a:r>
              <a:rPr lang="de" sz="1200" b="0" i="0" u="none" baseline="0" dirty="0"/>
              <a:t>die Interaktion wurde auf die Persönlichkeit und die sozialen Eigenschaften angewandt, sie bezieht sich aber auch auf das Bullying.</a:t>
            </a:r>
            <a:endParaRPr lang="de" sz="1200" dirty="0"/>
          </a:p>
        </p:txBody>
      </p:sp>
      <p:sp>
        <p:nvSpPr>
          <p:cNvPr id="10"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600"/>
          </a:xfrm>
        </p:spPr>
        <p:txBody>
          <a:bodyPr>
            <a:normAutofit/>
          </a:bodyPr>
          <a:lstStyle/>
          <a:p>
            <a:pPr algn="l" rtl="0"/>
            <a:r>
              <a:rPr lang="de" sz="1500" b="1" i="0" u="none" baseline="0">
                <a:solidFill>
                  <a:schemeClr val="tx1"/>
                </a:solidFill>
              </a:rPr>
              <a:t>Abschnitt 1.1.</a:t>
            </a:r>
            <a:r>
              <a:rPr lang="de" sz="1500" b="0" i="0" u="none" baseline="0">
                <a:solidFill>
                  <a:schemeClr val="tx1"/>
                </a:solidFill>
              </a:rPr>
              <a:t> </a:t>
            </a:r>
            <a:r>
              <a:rPr lang="de" sz="1500" b="0" i="0" u="none" baseline="0"/>
              <a:t>Definition </a:t>
            </a:r>
            <a:r>
              <a:rPr lang="de" sz="1500" b="0" i="0" u="none" baseline="0">
                <a:latin typeface="Open Sans"/>
              </a:rPr>
              <a:t>von gefährlichen Situationen und Umfeldern, die zu sozial unangemessenem Verhalten führen</a:t>
            </a:r>
          </a:p>
          <a:p>
            <a:pPr algn="l" rtl="0"/>
            <a:endParaRPr lang="de" sz="1800" dirty="0"/>
          </a:p>
        </p:txBody>
      </p:sp>
      <p:pic>
        <p:nvPicPr>
          <p:cNvPr id="2" name="Picture 2" descr="C:\TEA\P R O J E K T I\SAVE projekt_KIFST\kurikulumi\predavanja\bm\slike\12535050-no-bulling-sign-with-different-words-on-a-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69031"/>
            <a:ext cx="2589413" cy="2589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22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55576" y="123478"/>
            <a:ext cx="7488832" cy="1224136"/>
          </a:xfrm>
        </p:spPr>
        <p:txBody>
          <a:bodyPr>
            <a:normAutofit fontScale="925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pPr algn="l" rtl="0"/>
            <a:endParaRPr lang="de" sz="1800" dirty="0"/>
          </a:p>
          <a:p>
            <a:pPr algn="l" rtl="0"/>
            <a:r>
              <a:rPr lang="de" sz="1800" b="1" i="0" u="none" baseline="0"/>
              <a:t>Unterschiede zwischen PPR und Tootling</a:t>
            </a:r>
            <a:endParaRPr lang="de" sz="18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endParaRPr lang="de" sz="2000" dirty="0"/>
          </a:p>
        </p:txBody>
      </p:sp>
      <p:graphicFrame>
        <p:nvGraphicFramePr>
          <p:cNvPr id="9" name="Tablica 8"/>
          <p:cNvGraphicFramePr>
            <a:graphicFrameLocks noGrp="1"/>
          </p:cNvGraphicFramePr>
          <p:nvPr>
            <p:extLst>
              <p:ext uri="{D42A27DB-BD31-4B8C-83A1-F6EECF244321}">
                <p14:modId xmlns:p14="http://schemas.microsoft.com/office/powerpoint/2010/main" val="2049343907"/>
              </p:ext>
            </p:extLst>
          </p:nvPr>
        </p:nvGraphicFramePr>
        <p:xfrm>
          <a:off x="755576" y="1491630"/>
          <a:ext cx="7416824" cy="2645942"/>
        </p:xfrm>
        <a:graphic>
          <a:graphicData uri="http://schemas.openxmlformats.org/drawingml/2006/table">
            <a:tbl>
              <a:tblPr firstRow="1" bandRow="1">
                <a:tableStyleId>{5940675A-B579-460E-94D1-54222C63F5DA}</a:tableStyleId>
              </a:tblPr>
              <a:tblGrid>
                <a:gridCol w="3620802">
                  <a:extLst>
                    <a:ext uri="{9D8B030D-6E8A-4147-A177-3AD203B41FA5}">
                      <a16:colId xmlns:a16="http://schemas.microsoft.com/office/drawing/2014/main" xmlns="" val="20000"/>
                    </a:ext>
                  </a:extLst>
                </a:gridCol>
                <a:gridCol w="3796022">
                  <a:extLst>
                    <a:ext uri="{9D8B030D-6E8A-4147-A177-3AD203B41FA5}">
                      <a16:colId xmlns:a16="http://schemas.microsoft.com/office/drawing/2014/main" xmlns="" val="20001"/>
                    </a:ext>
                  </a:extLst>
                </a:gridCol>
              </a:tblGrid>
              <a:tr h="558062">
                <a:tc>
                  <a:txBody>
                    <a:bodyPr/>
                    <a:lstStyle/>
                    <a:p>
                      <a:pPr algn="ctr" rtl="0"/>
                      <a:r>
                        <a:rPr lang="de" sz="1700" b="1" i="0" u="none" baseline="0" dirty="0">
                          <a:solidFill>
                            <a:schemeClr val="tx1"/>
                          </a:solidFill>
                          <a:latin typeface="+mn-lt"/>
                        </a:rPr>
                        <a:t>PPR</a:t>
                      </a:r>
                      <a:endParaRPr lang="de" sz="1700" b="1" dirty="0">
                        <a:solidFill>
                          <a:schemeClr val="tx1"/>
                        </a:solidFill>
                        <a:latin typeface="+mn-lt"/>
                      </a:endParaRPr>
                    </a:p>
                  </a:txBody>
                  <a:tcPr/>
                </a:tc>
                <a:tc>
                  <a:txBody>
                    <a:bodyPr/>
                    <a:lstStyle/>
                    <a:p>
                      <a:pPr algn="ctr" rtl="0"/>
                      <a:r>
                        <a:rPr lang="de" sz="1700" b="1" i="0" u="none" baseline="0">
                          <a:solidFill>
                            <a:srgbClr val="000000"/>
                          </a:solidFill>
                          <a:latin typeface="+mn-lt"/>
                        </a:rPr>
                        <a:t>TOOTLING</a:t>
                      </a:r>
                      <a:endParaRPr lang="de" sz="1700" b="1" dirty="0">
                        <a:solidFill>
                          <a:srgbClr val="000000"/>
                        </a:solidFill>
                        <a:latin typeface="+mn-lt"/>
                      </a:endParaRPr>
                    </a:p>
                  </a:txBody>
                  <a:tcPr/>
                </a:tc>
                <a:extLst>
                  <a:ext uri="{0D108BD9-81ED-4DB2-BD59-A6C34878D82A}">
                    <a16:rowId xmlns:a16="http://schemas.microsoft.com/office/drawing/2014/main" xmlns="" val="10000"/>
                  </a:ext>
                </a:extLst>
              </a:tr>
              <a:tr h="558062">
                <a:tc>
                  <a:txBody>
                    <a:bodyPr/>
                    <a:lstStyle/>
                    <a:p>
                      <a:pPr algn="l" rtl="0"/>
                      <a:r>
                        <a:rPr lang="de" sz="1700" b="0" i="0" u="none" kern="1200" baseline="0" dirty="0">
                          <a:solidFill>
                            <a:schemeClr val="tx1"/>
                          </a:solidFill>
                          <a:latin typeface="+mn-lt"/>
                          <a:ea typeface="+mn-ea"/>
                          <a:cs typeface="+mn-cs"/>
                        </a:rPr>
                        <a:t>verwendet öffentliches Berichten</a:t>
                      </a:r>
                      <a:endParaRPr lang="de" sz="1700" dirty="0">
                        <a:latin typeface="+mn-lt"/>
                      </a:endParaRPr>
                    </a:p>
                  </a:txBody>
                  <a:tcPr/>
                </a:tc>
                <a:tc>
                  <a:txBody>
                    <a:bodyPr/>
                    <a:lstStyle/>
                    <a:p>
                      <a:pPr algn="l" rtl="0"/>
                      <a:r>
                        <a:rPr lang="de" sz="1700" b="0" i="0" u="none" kern="1200" baseline="0" dirty="0">
                          <a:solidFill>
                            <a:schemeClr val="tx1"/>
                          </a:solidFill>
                          <a:latin typeface="+mn-lt"/>
                          <a:ea typeface="+mn-ea"/>
                          <a:cs typeface="+mn-cs"/>
                        </a:rPr>
                        <a:t>verwendet privates Berichten (obgleich ausgewählte Tootles laut vorgelesen werden können)</a:t>
                      </a:r>
                      <a:endParaRPr lang="de" sz="1700" dirty="0">
                        <a:latin typeface="+mn-lt"/>
                      </a:endParaRPr>
                    </a:p>
                  </a:txBody>
                  <a:tcPr/>
                </a:tc>
                <a:extLst>
                  <a:ext uri="{0D108BD9-81ED-4DB2-BD59-A6C34878D82A}">
                    <a16:rowId xmlns:a16="http://schemas.microsoft.com/office/drawing/2014/main" xmlns="" val="10001"/>
                  </a:ext>
                </a:extLst>
              </a:tr>
              <a:tr h="558062">
                <a:tc>
                  <a:txBody>
                    <a:bodyPr/>
                    <a:lstStyle/>
                    <a:p>
                      <a:pPr algn="l" rtl="0"/>
                      <a:r>
                        <a:rPr lang="de" sz="1700" b="0" i="0" u="none" kern="1200" baseline="0" dirty="0">
                          <a:solidFill>
                            <a:schemeClr val="tx1"/>
                          </a:solidFill>
                          <a:latin typeface="+mn-lt"/>
                          <a:ea typeface="+mn-ea"/>
                          <a:cs typeface="+mn-cs"/>
                        </a:rPr>
                        <a:t>erfordert mündliche Berichterstattungskenntnisse</a:t>
                      </a:r>
                      <a:endParaRPr lang="de" sz="1700" dirty="0">
                        <a:latin typeface="+mn-lt"/>
                      </a:endParaRPr>
                    </a:p>
                  </a:txBody>
                  <a:tcPr/>
                </a:tc>
                <a:tc>
                  <a:txBody>
                    <a:bodyPr/>
                    <a:lstStyle/>
                    <a:p>
                      <a:pPr algn="l" rtl="0"/>
                      <a:r>
                        <a:rPr lang="de" sz="1700" b="0" i="0" u="none" kern="1200" baseline="0" dirty="0">
                          <a:solidFill>
                            <a:schemeClr val="tx1"/>
                          </a:solidFill>
                          <a:latin typeface="+mn-lt"/>
                          <a:ea typeface="+mn-ea"/>
                          <a:cs typeface="+mn-cs"/>
                        </a:rPr>
                        <a:t>erfordert schriftliche Berichterstattungskenntnisse</a:t>
                      </a:r>
                      <a:endParaRPr lang="de" sz="1700" dirty="0">
                        <a:latin typeface="+mn-lt"/>
                      </a:endParaRPr>
                    </a:p>
                  </a:txBody>
                  <a:tcPr/>
                </a:tc>
                <a:extLst>
                  <a:ext uri="{0D108BD9-81ED-4DB2-BD59-A6C34878D82A}">
                    <a16:rowId xmlns:a16="http://schemas.microsoft.com/office/drawing/2014/main" xmlns="" val="10002"/>
                  </a:ext>
                </a:extLst>
              </a:tr>
              <a:tr h="558062">
                <a:tc>
                  <a:txBody>
                    <a:bodyPr/>
                    <a:lstStyle/>
                    <a:p>
                      <a:pPr algn="l" rtl="0"/>
                      <a:r>
                        <a:rPr lang="de" sz="1700" b="0" i="0" u="none" kern="1200" baseline="0">
                          <a:solidFill>
                            <a:schemeClr val="tx1"/>
                          </a:solidFill>
                          <a:latin typeface="+mn-lt"/>
                          <a:ea typeface="+mn-ea"/>
                          <a:cs typeface="+mn-cs"/>
                        </a:rPr>
                        <a:t>häufig Berichte über Star Kind/MVP</a:t>
                      </a:r>
                      <a:endParaRPr lang="de" sz="1700" dirty="0">
                        <a:latin typeface="+mn-lt"/>
                      </a:endParaRPr>
                    </a:p>
                  </a:txBody>
                  <a:tcPr/>
                </a:tc>
                <a:tc>
                  <a:txBody>
                    <a:bodyPr/>
                    <a:lstStyle/>
                    <a:p>
                      <a:pPr algn="l" rtl="0"/>
                      <a:r>
                        <a:rPr lang="de" sz="1700" b="0" i="0" u="none" kern="1200" baseline="0" dirty="0">
                          <a:solidFill>
                            <a:schemeClr val="tx1"/>
                          </a:solidFill>
                          <a:latin typeface="+mn-lt"/>
                          <a:ea typeface="+mn-ea"/>
                          <a:cs typeface="+mn-cs"/>
                        </a:rPr>
                        <a:t>Berichterstattung über Verhalten jedes Gruppenmitglieds</a:t>
                      </a:r>
                      <a:endParaRPr lang="de" sz="1700" dirty="0">
                        <a:latin typeface="+mn-lt"/>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904106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67544" y="915566"/>
            <a:ext cx="7215238" cy="250033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PPR Interventionen</a:t>
            </a:r>
            <a:endParaRPr lang="de" sz="1800" b="1" dirty="0"/>
          </a:p>
          <a:p>
            <a:pPr marL="457200" indent="-457200" algn="l" rtl="0"/>
            <a:endParaRPr lang="de" sz="1800" dirty="0"/>
          </a:p>
          <a:p>
            <a:pPr marL="457200" indent="-457200" algn="l" rtl="0">
              <a:buFont typeface="Arial" pitchFamily="34" charset="0"/>
              <a:buChar char="•"/>
            </a:pPr>
            <a:r>
              <a:rPr lang="de" sz="1800" b="0" i="0" u="none" baseline="0" dirty="0"/>
              <a:t>Trainer nehmen sich 10-15 Min. nach dem Training für eine allgemeine Besprechung, in der die Gleichaltrigen aufgefordert wird, über das anvisierte prosoziale Verhalten der Kinder zu berichten.</a:t>
            </a:r>
          </a:p>
          <a:p>
            <a:pPr marL="457200" indent="-457200" algn="l" rtl="0">
              <a:buFont typeface="Arial" pitchFamily="34" charset="0"/>
              <a:buChar char="•"/>
            </a:pPr>
            <a:r>
              <a:rPr lang="de" sz="1800" b="0" i="0" u="none" baseline="0" dirty="0"/>
              <a:t>Die Gleichaltrigen werden darin unterwiesen, entsprechend über ihr gegenseitiges Verhalten zu berichten; für die Berichte gibt es Punkte, die zwecks Gruppenbelohnung gesammelt werden.</a:t>
            </a:r>
            <a:endParaRPr lang="de" sz="1800" dirty="0"/>
          </a:p>
        </p:txBody>
      </p:sp>
    </p:spTree>
    <p:extLst>
      <p:ext uri="{BB962C8B-B14F-4D97-AF65-F5344CB8AC3E}">
        <p14:creationId xmlns:p14="http://schemas.microsoft.com/office/powerpoint/2010/main" val="7909292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215238" cy="250033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Tootling Interventionen</a:t>
            </a:r>
            <a:endParaRPr lang="de" sz="1800" b="1" dirty="0"/>
          </a:p>
          <a:p>
            <a:pPr marL="457200" indent="-457200" algn="l" rtl="0"/>
            <a:endParaRPr lang="de" sz="1800" dirty="0"/>
          </a:p>
          <a:p>
            <a:pPr marL="457200" indent="-457200" algn="l" rtl="0">
              <a:buFont typeface="Arial" pitchFamily="34" charset="0"/>
              <a:buChar char="•"/>
            </a:pPr>
            <a:r>
              <a:rPr lang="de" sz="1800" b="0" i="0" u="none" baseline="0" dirty="0"/>
              <a:t>Aus den englischen Begriffen </a:t>
            </a:r>
            <a:r>
              <a:rPr lang="de" sz="1800" b="0" i="1" u="none" baseline="0" dirty="0"/>
              <a:t>tattling</a:t>
            </a:r>
            <a:r>
              <a:rPr lang="de" sz="1800" b="0" i="0" u="none" baseline="0" dirty="0"/>
              <a:t> und </a:t>
            </a:r>
            <a:r>
              <a:rPr lang="de" sz="1800" b="0" i="1" u="none" baseline="0" dirty="0"/>
              <a:t>tooting</a:t>
            </a:r>
            <a:r>
              <a:rPr lang="de" sz="1800" b="0" i="0" u="none" baseline="0" dirty="0"/>
              <a:t> haben Skinner und Kollegen (2000) den Begriff </a:t>
            </a:r>
            <a:r>
              <a:rPr lang="de" sz="1800" b="0" i="1" u="none" baseline="0" dirty="0"/>
              <a:t>tootling </a:t>
            </a:r>
            <a:r>
              <a:rPr lang="de" sz="1800" b="0" i="0" u="none" baseline="0" dirty="0"/>
              <a:t>geprägt.</a:t>
            </a:r>
            <a:endParaRPr lang="de" sz="1800" dirty="0"/>
          </a:p>
          <a:p>
            <a:pPr marL="457200" indent="-457200" algn="l" rtl="0">
              <a:buFont typeface="Arial" pitchFamily="34" charset="0"/>
              <a:buChar char="•"/>
            </a:pPr>
            <a:r>
              <a:rPr lang="de" sz="1800" b="0" i="0" u="none" baseline="0" dirty="0"/>
              <a:t>In den Tootling Interventionen werden Kinder darin unterwiesen, Berichte über angemessenes Verhalten ihrer Altergenossen niederzuschreiben (d.h. anzugeben, wer sich prosozial verhält, was der Gleichaltrige getan hat und wer von dem Verhalten profitiert hat).</a:t>
            </a:r>
            <a:endParaRPr lang="de" sz="1800" dirty="0"/>
          </a:p>
        </p:txBody>
      </p:sp>
    </p:spTree>
    <p:extLst>
      <p:ext uri="{BB962C8B-B14F-4D97-AF65-F5344CB8AC3E}">
        <p14:creationId xmlns:p14="http://schemas.microsoft.com/office/powerpoint/2010/main" val="25829427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51470"/>
            <a:ext cx="7704856"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843558"/>
            <a:ext cx="721523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Die Wirksamkeit der Peer Reporting Interventionen</a:t>
            </a:r>
            <a:endParaRPr lang="de" sz="1800" dirty="0"/>
          </a:p>
          <a:p>
            <a:pPr marL="457200" indent="-457200" algn="l" rtl="0">
              <a:buFont typeface="Arial" pitchFamily="34" charset="0"/>
              <a:buChar char="•"/>
            </a:pPr>
            <a:r>
              <a:rPr lang="de" sz="1700" b="0" i="0" u="none" baseline="0" dirty="0"/>
              <a:t>Ob als privates schriftliches Tootle oder öffentliches mündliches Berichten, Peer Reporting Interventionen werden in der Literatur umfassend als effektives Mittel für verschiedenste Situationen und Personengruppen beschrieben.</a:t>
            </a:r>
            <a:endParaRPr lang="de" sz="1700" dirty="0"/>
          </a:p>
          <a:p>
            <a:pPr marL="457200" indent="-457200" algn="l" rtl="0">
              <a:buFont typeface="Arial" pitchFamily="34" charset="0"/>
              <a:buChar char="•"/>
            </a:pPr>
            <a:r>
              <a:rPr lang="de" sz="1700" b="0" i="0" u="none" baseline="0" dirty="0"/>
              <a:t>Kinderzielgruppen bestätigen Wirksamkeit der Interventionen bei der Verbesserung von Gleichaltrigenberichten über prosoziales Verhalten, der positiven sozialen Interaktion unter Gleichaltrigen sowie der sozialen Kompetenzen.</a:t>
            </a:r>
          </a:p>
        </p:txBody>
      </p:sp>
    </p:spTree>
    <p:extLst>
      <p:ext uri="{BB962C8B-B14F-4D97-AF65-F5344CB8AC3E}">
        <p14:creationId xmlns:p14="http://schemas.microsoft.com/office/powerpoint/2010/main" val="42942938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15566"/>
            <a:ext cx="7215238" cy="250033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900" b="1" i="0" u="none" baseline="0" dirty="0"/>
              <a:t>Die Wirksamkeit der Peer Reporting Interventionen</a:t>
            </a:r>
            <a:endParaRPr lang="de" sz="1900" dirty="0"/>
          </a:p>
          <a:p>
            <a:pPr marL="457200" indent="-457200" algn="l" rtl="0"/>
            <a:endParaRPr lang="de" sz="1900" dirty="0"/>
          </a:p>
          <a:p>
            <a:pPr marL="457200" indent="-457200" algn="l" rtl="0">
              <a:buFont typeface="Arial" pitchFamily="34" charset="0"/>
              <a:buChar char="•"/>
            </a:pPr>
            <a:r>
              <a:rPr lang="de" sz="1900" b="0" i="0" u="none" baseline="0" dirty="0"/>
              <a:t>Lehrer und Kinder geben durchweg den starken sozialen Wert der Peer Reporting Interventionen an, da sie eine zeit- und ressourceneffiziente Form sind, angemessenes Verhalten bei Kindern zu fördern.</a:t>
            </a:r>
            <a:endParaRPr lang="de" sz="1900" dirty="0"/>
          </a:p>
          <a:p>
            <a:pPr marL="457200" indent="-457200" algn="l" rtl="0">
              <a:buFont typeface="Arial" pitchFamily="34" charset="0"/>
              <a:buChar char="•"/>
            </a:pPr>
            <a:r>
              <a:rPr lang="de" sz="1900" b="0" i="0" u="none" baseline="0" dirty="0"/>
              <a:t>Studien belegen, dass Lehrer auch nach Abschluss der Forschungsreihe die Peer Reporting Interventionen weiter einsetzen.</a:t>
            </a:r>
            <a:endParaRPr lang="de" sz="1900" dirty="0"/>
          </a:p>
          <a:p>
            <a:pPr marL="457200" indent="-457200" algn="l" rtl="0">
              <a:buFont typeface="Arial" pitchFamily="34" charset="0"/>
              <a:buChar char="•"/>
            </a:pPr>
            <a:endParaRPr lang="de" sz="2000" dirty="0"/>
          </a:p>
        </p:txBody>
      </p:sp>
    </p:spTree>
    <p:extLst>
      <p:ext uri="{BB962C8B-B14F-4D97-AF65-F5344CB8AC3E}">
        <p14:creationId xmlns:p14="http://schemas.microsoft.com/office/powerpoint/2010/main" val="28802275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lnSpcReduction="10000"/>
          </a:bodyPr>
          <a:lstStyle/>
          <a:p>
            <a:pPr algn="l" rtl="0"/>
            <a:r>
              <a:rPr lang="de" sz="1500" b="1" i="0" u="none" baseline="0">
                <a:solidFill>
                  <a:schemeClr val="tx1"/>
                </a:solidFill>
              </a:rPr>
              <a:t>Abschnitt 3.2.</a:t>
            </a:r>
            <a:r>
              <a:rPr lang="de" sz="1500" b="0" i="0" u="none" baseline="0">
                <a:solidFill>
                  <a:schemeClr val="tx1"/>
                </a:solidFill>
              </a:rPr>
              <a:t> </a:t>
            </a:r>
            <a:r>
              <a:rPr lang="de" sz="1500" b="0" i="0" u="none" baseline="0">
                <a:solidFill>
                  <a:schemeClr val="tx1">
                    <a:lumMod val="50000"/>
                    <a:lumOff val="50000"/>
                  </a:schemeClr>
                </a:solidFill>
              </a:rPr>
              <a:t>Good Behavior Game (GBG) und Positive Peer Reporting als spielbasierte Methoden zur Förderung der sozialen und emotionalen Entwicklung von Kindern</a:t>
            </a:r>
            <a:endParaRPr lang="de" sz="15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915566"/>
            <a:ext cx="7215238" cy="30135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1" i="0" u="none" baseline="0" dirty="0"/>
              <a:t>Umsetzungsleitlinien für Peer Reporting Interventionen</a:t>
            </a:r>
            <a:endParaRPr lang="de" sz="1800" dirty="0"/>
          </a:p>
          <a:p>
            <a:pPr marL="457200" indent="-457200" algn="l" rtl="0"/>
            <a:endParaRPr lang="de" sz="1800" dirty="0"/>
          </a:p>
          <a:p>
            <a:pPr marL="457200" indent="-457200" algn="l" rtl="0">
              <a:buFont typeface="Arial" pitchFamily="34" charset="0"/>
              <a:buChar char="•"/>
            </a:pPr>
            <a:r>
              <a:rPr lang="de" sz="1800" b="0" i="0" u="none" baseline="0" dirty="0"/>
              <a:t>Bestimmte Umsetzungsleitlinien sollten bei der Umsetzung der Peer Reporting Interventionen berücksichtigt werden. Die Erwägungen sind die folgenden: (1) Öffentliches gegenüber privatem Berichten; (2) individuelles gegenüber klassenweitem Berichten; (3) Schülertraining; (4) Einsatz von angemessener Gruppenkontingenz mit öffentlichem Posting; (5) Sicherstellung gegenüber negativen Interaktionen und (6) Schaffung eines Planes zur Fortschrittsüberwachung.</a:t>
            </a:r>
            <a:endParaRPr lang="de" sz="1800" dirty="0"/>
          </a:p>
        </p:txBody>
      </p:sp>
    </p:spTree>
    <p:extLst>
      <p:ext uri="{BB962C8B-B14F-4D97-AF65-F5344CB8AC3E}">
        <p14:creationId xmlns:p14="http://schemas.microsoft.com/office/powerpoint/2010/main" val="28906917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mj-lt"/>
              <a:buAutoNum type="arabicPeriod"/>
            </a:pPr>
            <a:r>
              <a:rPr lang="de" sz="1900" b="0" i="0" u="none" baseline="0" dirty="0">
                <a:solidFill>
                  <a:schemeClr val="bg1">
                    <a:lumMod val="50000"/>
                  </a:schemeClr>
                </a:solidFill>
              </a:rPr>
              <a:t>Einsatz der GBG Leitlinien (Kapitel 1. im Buch Hawkins, R., Nabors, L. (Hg.) (2018). </a:t>
            </a:r>
            <a:r>
              <a:rPr lang="de" sz="1900" b="0" i="1" u="none" baseline="0" dirty="0">
                <a:solidFill>
                  <a:schemeClr val="bg1">
                    <a:lumMod val="50000"/>
                  </a:schemeClr>
                </a:solidFill>
              </a:rPr>
              <a:t>Förderung von prosozialem Verhalten bei Kindern durch Spiel. Sozial emotionales Lernen lustig gestalten</a:t>
            </a:r>
            <a:r>
              <a:rPr lang="de" sz="1900" b="0" i="0" u="none" baseline="0" dirty="0">
                <a:solidFill>
                  <a:schemeClr val="bg1">
                    <a:lumMod val="50000"/>
                  </a:schemeClr>
                </a:solidFill>
              </a:rPr>
              <a:t>). Jeder Trainer/Schüler sollte seine/ihre eigene Version für die Umsetzung der GBG Vorgehensweise in seinem/ihrem Verein schaffen.</a:t>
            </a:r>
          </a:p>
          <a:p>
            <a:pPr marL="457200" indent="-457200" algn="l" rtl="0">
              <a:buFont typeface="+mj-lt"/>
              <a:buAutoNum type="arabicPeriod"/>
            </a:pPr>
            <a:r>
              <a:rPr lang="de" sz="1900" b="0" i="0" u="none" baseline="0" dirty="0">
                <a:solidFill>
                  <a:schemeClr val="bg1">
                    <a:lumMod val="50000"/>
                  </a:schemeClr>
                </a:solidFill>
              </a:rPr>
              <a:t>Einsatz der GBG Umsetzungsleitlinien für das Peer Reporting (Kapitel 3. im Buch Hawkins, R., Nabors, L. (Hg.) (2018). </a:t>
            </a:r>
            <a:r>
              <a:rPr lang="de" sz="1900" b="0" i="1" u="none" baseline="0" dirty="0">
                <a:solidFill>
                  <a:schemeClr val="bg1">
                    <a:lumMod val="50000"/>
                  </a:schemeClr>
                </a:solidFill>
              </a:rPr>
              <a:t>Förderung von prosozialem Verhalten bei Kindern durch Spiele. Sozial emotionales Lernen lustig gestalten)</a:t>
            </a:r>
            <a:r>
              <a:rPr lang="de" sz="1900" b="0" i="0" u="none" baseline="0" dirty="0">
                <a:solidFill>
                  <a:schemeClr val="bg1">
                    <a:lumMod val="50000"/>
                  </a:schemeClr>
                </a:solidFill>
              </a:rPr>
              <a:t>. Jeder Trainer/Schüler sollte seine/ihre eigene Version für die Umsetzung des PPR in seinem/ihrem Verein schaffen.</a:t>
            </a:r>
          </a:p>
          <a:p>
            <a:pPr marL="457200" indent="-457200" algn="l" rtl="0">
              <a:buFont typeface="+mj-lt"/>
              <a:buAutoNum type="arabicPeriod"/>
            </a:pPr>
            <a:endParaRPr lang="de" sz="2000" dirty="0"/>
          </a:p>
        </p:txBody>
      </p:sp>
      <p:sp>
        <p:nvSpPr>
          <p:cNvPr id="9" name="Subtitle 3">
            <a:extLst>
              <a:ext uri="{FF2B5EF4-FFF2-40B4-BE49-F238E27FC236}">
                <a16:creationId xmlns:a16="http://schemas.microsoft.com/office/drawing/2014/main" xmlns=""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500" b="1" i="0" u="none" baseline="0">
                <a:solidFill>
                  <a:schemeClr val="tx1"/>
                </a:solidFill>
              </a:rPr>
              <a:t>Abschnitt 3.</a:t>
            </a:r>
            <a:r>
              <a:rPr lang="de" sz="1500" b="0" i="0" u="none" baseline="0">
                <a:solidFill>
                  <a:schemeClr val="tx1"/>
                </a:solidFill>
              </a:rPr>
              <a:t> </a:t>
            </a:r>
            <a:r>
              <a:rPr lang="de" sz="1500" b="0" i="0" u="none" baseline="0"/>
              <a:t>Emotionale Reaktionen der Gruppe, Gruppenkommunikation nach Gewalt</a:t>
            </a:r>
            <a:endParaRPr lang="de" sz="1500" b="1" dirty="0"/>
          </a:p>
          <a:p>
            <a:pPr rtl="0">
              <a:defRPr/>
            </a:pPr>
            <a:endParaRPr lang="de" sz="1400" dirty="0"/>
          </a:p>
          <a:p>
            <a:pPr rtl="0">
              <a:defRPr/>
            </a:pPr>
            <a:endParaRPr lang="de" sz="1400" dirty="0"/>
          </a:p>
        </p:txBody>
      </p:sp>
      <p:sp>
        <p:nvSpPr>
          <p:cNvPr id="10" name="Subtitle 3"/>
          <p:cNvSpPr txBox="1">
            <a:spLocks/>
          </p:cNvSpPr>
          <p:nvPr/>
        </p:nvSpPr>
        <p:spPr bwMode="auto">
          <a:xfrm>
            <a:off x="1259632" y="627534"/>
            <a:ext cx="6400800" cy="609600"/>
          </a:xfrm>
          <a:prstGeom prst="rect">
            <a:avLst/>
          </a:prstGeom>
          <a:noFill/>
          <a:ln w="9525">
            <a:noFill/>
            <a:miter lim="800000"/>
            <a:headEnd/>
            <a:tailEnd/>
          </a:ln>
        </p:spPr>
        <p:txBody>
          <a:bodyPr/>
          <a:lstStyle/>
          <a:p>
            <a:pPr algn="ctr" rtl="0" eaLnBrk="1" hangingPunct="1">
              <a:spcBef>
                <a:spcPct val="20000"/>
              </a:spcBef>
              <a:buFont typeface="Arial" pitchFamily="34" charset="0"/>
              <a:buNone/>
            </a:pPr>
            <a:r>
              <a:rPr lang="de" sz="2400" b="1" i="0" u="none" baseline="0">
                <a:solidFill>
                  <a:srgbClr val="898989"/>
                </a:solidFill>
                <a:latin typeface="Open Sans"/>
                <a:ea typeface="Open Sans"/>
                <a:cs typeface="Open Sans"/>
              </a:rPr>
              <a:t>Wissensabschnitt / Studienaufgaben</a:t>
            </a:r>
            <a:endParaRPr lang="de" altLang="en-US" sz="2400" dirty="0">
              <a:solidFill>
                <a:srgbClr val="898989"/>
              </a:solidFill>
              <a:latin typeface="Open Sans"/>
              <a:ea typeface="Open Sans"/>
              <a:cs typeface="Open Sans"/>
            </a:endParaRPr>
          </a:p>
        </p:txBody>
      </p:sp>
    </p:spTree>
    <p:extLst>
      <p:ext uri="{BB962C8B-B14F-4D97-AF65-F5344CB8AC3E}">
        <p14:creationId xmlns:p14="http://schemas.microsoft.com/office/powerpoint/2010/main" val="144095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rtl="0">
              <a:defRPr/>
            </a:pPr>
            <a:r>
              <a:rPr lang="de"/>
              <a:t/>
            </a:r>
            <a:br>
              <a:rPr lang="de"/>
            </a:br>
            <a:r>
              <a:rPr lang="de"/>
              <a:t/>
            </a:r>
            <a:br>
              <a:rPr lang="de"/>
            </a:br>
            <a:r>
              <a:rPr lang="de"/>
              <a:t/>
            </a:r>
            <a:br>
              <a:rPr lang="de"/>
            </a:br>
            <a:r>
              <a:rPr lang="de"/>
              <a:t/>
            </a:r>
            <a:br>
              <a:rPr lang="de"/>
            </a:br>
            <a:r>
              <a:rPr lang="de" sz="1800" b="1" i="0" u="none" baseline="0"/>
              <a:t>ENDE VON ABSCHNITT 3</a:t>
            </a:r>
            <a:r>
              <a:rPr lang="de"/>
              <a:t/>
            </a:r>
            <a:br>
              <a:rPr lang="de"/>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965700"/>
            <a:ext cx="7772400" cy="355600"/>
          </a:xfrm>
        </p:spPr>
        <p:txBody>
          <a:bodyPr/>
          <a:lstStyle/>
          <a:p>
            <a:pPr rtl="0">
              <a:defRPr/>
            </a:pPr>
            <a:r>
              <a:rPr lang="de"/>
              <a:t/>
            </a:r>
            <a:br>
              <a:rPr lang="de"/>
            </a:br>
            <a:r>
              <a:rPr lang="de"/>
              <a:t/>
            </a:r>
            <a:br>
              <a:rPr lang="de"/>
            </a:br>
            <a:r>
              <a:rPr lang="de"/>
              <a:t/>
            </a:r>
            <a:br>
              <a:rPr lang="de"/>
            </a:br>
            <a:r>
              <a:rPr lang="de"/>
              <a:t/>
            </a:r>
            <a:br>
              <a:rPr lang="de"/>
            </a:br>
            <a:r>
              <a:rPr lang="de"/>
              <a:t/>
            </a:r>
            <a:br>
              <a:rPr lang="de"/>
            </a:br>
            <a:r>
              <a:rPr lang="de"/>
              <a:t/>
            </a:r>
            <a:br>
              <a:rPr lang="de"/>
            </a:br>
            <a:r>
              <a:rPr lang="de"/>
              <a:t/>
            </a:r>
            <a:br>
              <a:rPr lang="de"/>
            </a:br>
            <a:r>
              <a:rPr lang="de" sz="1800" b="1" i="0" u="none" baseline="0">
                <a:solidFill>
                  <a:schemeClr val="tx1"/>
                </a:solidFill>
              </a:rPr>
              <a:t>Abschnitt 4.</a:t>
            </a:r>
            <a:r>
              <a:rPr lang="de" sz="1800" b="0" i="0" u="none" baseline="0">
                <a:solidFill>
                  <a:schemeClr val="tx1"/>
                </a:solidFill>
              </a:rPr>
              <a:t> </a:t>
            </a:r>
            <a:r>
              <a:rPr lang="de" sz="1800" b="1" i="0" u="none" baseline="0"/>
              <a:t>Strategien gemäß Situationsfaktoren</a:t>
            </a:r>
            <a:r>
              <a:rPr lang="de" sz="1800"/>
              <a:t/>
            </a:r>
            <a:br>
              <a:rPr lang="de" sz="1800"/>
            </a:br>
            <a:r>
              <a:rPr lang="de" sz="1800"/>
              <a:t/>
            </a:r>
            <a:br>
              <a:rPr lang="de" sz="1800"/>
            </a:br>
            <a:r>
              <a:rPr lang="de" sz="1800"/>
              <a:t/>
            </a:r>
            <a:br>
              <a:rPr lang="de" sz="1800"/>
            </a:br>
            <a:r>
              <a:rPr lang="de" sz="1800"/>
              <a:t/>
            </a:r>
            <a:br>
              <a:rPr lang="de" sz="1800"/>
            </a:br>
            <a:r>
              <a:rPr lang="de"/>
              <a:t/>
            </a:r>
            <a:br>
              <a:rPr lang="de"/>
            </a:br>
            <a:endParaRPr lang="de"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rtl="0">
              <a:defRPr/>
            </a:pPr>
            <a:endParaRPr lang="de"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226249" cy="360040"/>
          </a:xfrm>
        </p:spPr>
        <p:txBody>
          <a:bodyPr>
            <a:normAutofit fontScale="25000" lnSpcReduction="20000"/>
          </a:bodyPr>
          <a:lstStyle/>
          <a:p>
            <a:pPr algn="l" rtl="0"/>
            <a:r>
              <a:rPr lang="de" sz="6000" b="1" i="0" u="none" baseline="0">
                <a:solidFill>
                  <a:schemeClr val="tx1"/>
                </a:solidFill>
              </a:rPr>
              <a:t>Abschnitt 4.</a:t>
            </a:r>
            <a:r>
              <a:rPr lang="de" sz="6000" b="0" i="0" u="none" baseline="0">
                <a:solidFill>
                  <a:schemeClr val="tx1"/>
                </a:solidFill>
              </a:rPr>
              <a:t> </a:t>
            </a:r>
            <a:r>
              <a:rPr lang="de" sz="6000" b="0" i="0" u="none" baseline="0"/>
              <a:t>Strategien gemäß Situationsfaktoren</a:t>
            </a:r>
            <a:r>
              <a:rPr lang="de" sz="6000"/>
              <a:t/>
            </a:r>
            <a:br>
              <a:rPr lang="de" sz="6000"/>
            </a:br>
            <a:endParaRPr lang="de" sz="6000" dirty="0"/>
          </a:p>
          <a:p>
            <a:pPr algn="l" rtl="0"/>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827584" y="843558"/>
            <a:ext cx="7128792" cy="332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rtl="0"/>
            <a:r>
              <a:rPr lang="de" sz="1800" b="1" i="0" u="none" baseline="0" dirty="0">
                <a:solidFill>
                  <a:schemeClr val="bg1">
                    <a:lumMod val="50000"/>
                  </a:schemeClr>
                </a:solidFill>
              </a:rPr>
              <a:t>Inhalt</a:t>
            </a:r>
            <a:endParaRPr lang="de" sz="1800" b="1" dirty="0">
              <a:solidFill>
                <a:schemeClr val="bg1">
                  <a:lumMod val="50000"/>
                </a:schemeClr>
              </a:solidFill>
            </a:endParaRPr>
          </a:p>
          <a:p>
            <a:pPr marL="457200" indent="-457200" algn="l" rtl="0"/>
            <a:endParaRPr lang="de" sz="1800" b="1" dirty="0">
              <a:solidFill>
                <a:schemeClr val="bg1">
                  <a:lumMod val="50000"/>
                </a:schemeClr>
              </a:solidFill>
            </a:endParaRPr>
          </a:p>
          <a:p>
            <a:pPr marL="457200" indent="-457200" algn="l" rtl="0"/>
            <a:r>
              <a:rPr lang="de" sz="1800" b="1" i="0" u="none" baseline="0" dirty="0">
                <a:solidFill>
                  <a:schemeClr val="tx1"/>
                </a:solidFill>
              </a:rPr>
              <a:t>Abschnitt 4.1.</a:t>
            </a:r>
            <a:r>
              <a:rPr lang="de" sz="1800" b="0" i="0" u="none" baseline="0" dirty="0">
                <a:solidFill>
                  <a:schemeClr val="tx1"/>
                </a:solidFill>
              </a:rPr>
              <a:t> </a:t>
            </a:r>
            <a:r>
              <a:rPr lang="de" sz="1800" b="0" i="0" u="none" baseline="0" dirty="0">
                <a:solidFill>
                  <a:schemeClr val="tx1">
                    <a:lumMod val="50000"/>
                    <a:lumOff val="50000"/>
                  </a:schemeClr>
                </a:solidFill>
              </a:rPr>
              <a:t>Situationsbezogenes Risiko und protektive Faktoren für Gewalt und</a:t>
            </a:r>
            <a:r>
              <a:rPr lang="de" sz="1800" b="0" i="0" u="none" dirty="0">
                <a:solidFill>
                  <a:schemeClr val="tx1">
                    <a:lumMod val="50000"/>
                    <a:lumOff val="50000"/>
                  </a:schemeClr>
                </a:solidFill>
              </a:rPr>
              <a:t> </a:t>
            </a:r>
            <a:r>
              <a:rPr lang="de" sz="1800" b="0" i="0" u="none" baseline="0" dirty="0">
                <a:solidFill>
                  <a:schemeClr val="tx1">
                    <a:lumMod val="50000"/>
                    <a:lumOff val="50000"/>
                  </a:schemeClr>
                </a:solidFill>
              </a:rPr>
              <a:t>soziale Ausgrenzung</a:t>
            </a:r>
          </a:p>
          <a:p>
            <a:pPr marL="457200" indent="-457200" algn="l" rtl="0"/>
            <a:endParaRPr lang="de" sz="1800" dirty="0">
              <a:solidFill>
                <a:schemeClr val="accent6"/>
              </a:solidFill>
            </a:endParaRPr>
          </a:p>
          <a:p>
            <a:pPr marL="457200" indent="-457200" algn="l" rtl="0"/>
            <a:r>
              <a:rPr lang="de" sz="1800" b="1" i="0" u="none" baseline="0" dirty="0">
                <a:solidFill>
                  <a:schemeClr val="tx1"/>
                </a:solidFill>
              </a:rPr>
              <a:t>Abschnitt 4.2.</a:t>
            </a:r>
            <a:r>
              <a:rPr lang="de" sz="1800" b="0" i="0" u="none" baseline="0" dirty="0">
                <a:solidFill>
                  <a:schemeClr val="tx1"/>
                </a:solidFill>
              </a:rPr>
              <a:t> </a:t>
            </a:r>
            <a:r>
              <a:rPr lang="de" sz="1800" b="0" i="0" u="none" baseline="0" dirty="0">
                <a:solidFill>
                  <a:schemeClr val="tx1">
                    <a:lumMod val="50000"/>
                    <a:lumOff val="50000"/>
                  </a:schemeClr>
                </a:solidFill>
              </a:rPr>
              <a:t>Programme zur Bekämpfung von Gewalt und Ausgrenzung</a:t>
            </a:r>
          </a:p>
          <a:p>
            <a:pPr marL="457200" indent="-457200" algn="l" rtl="0"/>
            <a:endParaRPr lang="de" sz="1800" dirty="0">
              <a:solidFill>
                <a:schemeClr val="tx1">
                  <a:lumMod val="50000"/>
                  <a:lumOff val="50000"/>
                </a:schemeClr>
              </a:solidFill>
            </a:endParaRPr>
          </a:p>
          <a:p>
            <a:pPr marL="457200" indent="-457200" algn="l" rtl="0"/>
            <a:r>
              <a:rPr lang="de" sz="1800" b="1" i="0" u="none" baseline="0" dirty="0">
                <a:solidFill>
                  <a:schemeClr val="tx1"/>
                </a:solidFill>
              </a:rPr>
              <a:t>Abschnitt 4.3.</a:t>
            </a:r>
            <a:r>
              <a:rPr lang="de" sz="1800" b="0" i="0" u="none" baseline="0" dirty="0">
                <a:solidFill>
                  <a:schemeClr val="tx1"/>
                </a:solidFill>
              </a:rPr>
              <a:t> </a:t>
            </a:r>
            <a:r>
              <a:rPr lang="de" sz="1800" b="0" i="0" u="none" baseline="0" dirty="0">
                <a:solidFill>
                  <a:schemeClr val="tx1">
                    <a:lumMod val="50000"/>
                    <a:lumOff val="50000"/>
                  </a:schemeClr>
                </a:solidFill>
              </a:rPr>
              <a:t>Beispiele für potentielle Trainingsstrategien für das Steuern des</a:t>
            </a:r>
            <a:r>
              <a:rPr lang="de" sz="1800" b="0" i="0" u="none" dirty="0">
                <a:solidFill>
                  <a:schemeClr val="tx1">
                    <a:lumMod val="50000"/>
                    <a:lumOff val="50000"/>
                  </a:schemeClr>
                </a:solidFill>
              </a:rPr>
              <a:t> </a:t>
            </a:r>
            <a:r>
              <a:rPr lang="de" sz="1800" b="0" i="0" u="none" baseline="0" dirty="0">
                <a:solidFill>
                  <a:schemeClr val="tx1">
                    <a:lumMod val="50000"/>
                    <a:lumOff val="50000"/>
                  </a:schemeClr>
                </a:solidFill>
              </a:rPr>
              <a:t>Sportlerverhaltens</a:t>
            </a:r>
          </a:p>
          <a:p>
            <a:pPr marL="457200" indent="-457200" algn="l" rtl="0"/>
            <a:endParaRPr lang="de" sz="1800" dirty="0">
              <a:solidFill>
                <a:schemeClr val="tx1">
                  <a:lumMod val="50000"/>
                  <a:lumOff val="50000"/>
                </a:schemeClr>
              </a:solidFill>
            </a:endParaRPr>
          </a:p>
          <a:p>
            <a:pPr marL="457200" indent="-457200" algn="l" rtl="0"/>
            <a:endParaRPr lang="de" sz="1800" dirty="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88832" cy="609399"/>
          </a:xfrm>
        </p:spPr>
        <p:txBody>
          <a:bodyPr>
            <a:normAutofit/>
          </a:bodyPr>
          <a:lstStyle/>
          <a:p>
            <a:pPr algn="l" rtl="0"/>
            <a:r>
              <a:rPr lang="de" sz="1500" b="1" i="0" u="none" baseline="0">
                <a:solidFill>
                  <a:schemeClr val="tx1"/>
                </a:solidFill>
              </a:rPr>
              <a:t>Abschnitt 1.1.</a:t>
            </a:r>
            <a:r>
              <a:rPr lang="de" sz="1500" b="0" i="0" u="none" baseline="0">
                <a:solidFill>
                  <a:schemeClr val="tx1"/>
                </a:solidFill>
              </a:rPr>
              <a:t> </a:t>
            </a:r>
            <a:r>
              <a:rPr lang="de" sz="1500" b="0" i="0" u="none" baseline="0"/>
              <a:t>Definition </a:t>
            </a:r>
            <a:r>
              <a:rPr lang="de" sz="1500" b="0" i="0" u="none" baseline="0">
                <a:latin typeface="Open Sans"/>
              </a:rPr>
              <a:t>von gefährlichen Situationen und Umfeldern, die zu sozial unangemessenem Verhalten führen</a:t>
            </a: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987574"/>
            <a:ext cx="8156853"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rtl="0"/>
            <a:r>
              <a:rPr lang="de" sz="1600" b="1" i="0" u="none" baseline="0" dirty="0"/>
              <a:t>     Wie erkenne ich gefährliche Situationen?</a:t>
            </a:r>
            <a:endParaRPr lang="de" sz="1600" dirty="0"/>
          </a:p>
          <a:p>
            <a:pPr marL="342900" indent="-342900" algn="l" rtl="0">
              <a:buFont typeface="Arial" panose="020B0604020202020204" pitchFamily="34" charset="0"/>
              <a:buChar char="•"/>
            </a:pPr>
            <a:endParaRPr lang="de" sz="1600" dirty="0"/>
          </a:p>
          <a:p>
            <a:pPr marL="342900" indent="-342900" algn="l" rtl="0">
              <a:buFont typeface="Arial" panose="020B0604020202020204" pitchFamily="34" charset="0"/>
              <a:buChar char="•"/>
            </a:pPr>
            <a:r>
              <a:rPr lang="de" sz="1600" dirty="0"/>
              <a:t>G</a:t>
            </a:r>
            <a:r>
              <a:rPr lang="de" sz="1600" b="0" i="0" u="none" baseline="0" dirty="0"/>
              <a:t>efährliche Situationen schaffen spezifische Kontexte, Faktoren oder Interaktionen, die in Gewalt- u. Exklusionsverhalten münden können (Rivara, Le Menestrel, 2016).</a:t>
            </a:r>
            <a:endParaRPr lang="de" sz="1600" dirty="0"/>
          </a:p>
          <a:p>
            <a:pPr marL="342900" indent="-342900" algn="l" rtl="0">
              <a:buFont typeface="Arial" panose="020B0604020202020204" pitchFamily="34" charset="0"/>
              <a:buChar char="•"/>
            </a:pPr>
            <a:r>
              <a:rPr lang="de" sz="1600" b="0" i="0" u="none" baseline="0" dirty="0"/>
              <a:t>Trainer und Lehrer sollten sich der potentiellen Bedrohungen bewußt werden und versuchen sie zu mindern, noch bevor sie eskalieren. </a:t>
            </a:r>
          </a:p>
          <a:p>
            <a:pPr marL="342900" indent="-342900" algn="l" rtl="0">
              <a:buFont typeface="Arial" panose="020B0604020202020204" pitchFamily="34" charset="0"/>
              <a:buChar char="•"/>
            </a:pPr>
            <a:r>
              <a:rPr lang="de" sz="1600" b="0" i="0" u="none" baseline="0" dirty="0"/>
              <a:t>Dies ist durch angemessene Kommunikation mit den Kindern möglich, indem sie auf potentielle, sie betreffende Änderungen vorbereitet werden und indem sie zu Respekt, Toleranz und Gruppenzusammenhalt erzogen werden.</a:t>
            </a:r>
          </a:p>
          <a:p>
            <a:pPr marL="342900" indent="-342900" algn="l" rtl="0">
              <a:buFont typeface="Arial" panose="020B0604020202020204" pitchFamily="34" charset="0"/>
              <a:buChar char="•"/>
            </a:pPr>
            <a:endParaRPr lang="de" sz="1100" dirty="0"/>
          </a:p>
        </p:txBody>
      </p:sp>
    </p:spTree>
    <p:extLst>
      <p:ext uri="{BB962C8B-B14F-4D97-AF65-F5344CB8AC3E}">
        <p14:creationId xmlns:p14="http://schemas.microsoft.com/office/powerpoint/2010/main" val="29017096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344816"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843558"/>
            <a:ext cx="7162108" cy="27146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Der Zugang der öffentlichen Gesundheit zur Jugendgewalt </a:t>
            </a:r>
            <a:endParaRPr lang="de" sz="1800" b="1" dirty="0"/>
          </a:p>
          <a:p>
            <a:pPr marL="457200" indent="-457200" algn="l" rtl="0"/>
            <a:endParaRPr lang="de" sz="1800" dirty="0"/>
          </a:p>
          <a:p>
            <a:pPr marL="457200" indent="-457200" algn="l" rtl="0">
              <a:buFont typeface="Arial" pitchFamily="34" charset="0"/>
              <a:buChar char="•"/>
            </a:pPr>
            <a:r>
              <a:rPr lang="de" sz="1800" b="0" i="0" u="none" baseline="0" dirty="0"/>
              <a:t>Erkennen der Risiken und protektiven Faktoren,</a:t>
            </a:r>
          </a:p>
          <a:p>
            <a:pPr marL="457200" indent="-457200" algn="l" rtl="0">
              <a:buFont typeface="Arial" pitchFamily="34" charset="0"/>
              <a:buChar char="•"/>
            </a:pPr>
            <a:r>
              <a:rPr lang="de" sz="1800" b="0" i="0" u="none" baseline="0" dirty="0"/>
              <a:t>Feststellen, wann sie im Verlauf des Lebens üblicherweise auftreten, </a:t>
            </a:r>
          </a:p>
          <a:p>
            <a:pPr marL="457200" indent="-457200" algn="l" rtl="0">
              <a:buFont typeface="Arial" pitchFamily="34" charset="0"/>
              <a:buChar char="•"/>
            </a:pPr>
            <a:r>
              <a:rPr lang="de" sz="1800" b="0" i="0" u="none" baseline="0" dirty="0"/>
              <a:t>Entwerfen von Präventionsprogrammen, die zur bestmöglichen Wirksamkeit zum richtigen Zeitpunkt eingesetzt werden können,</a:t>
            </a:r>
          </a:p>
          <a:p>
            <a:pPr marL="457200" indent="-457200" algn="l" rtl="0">
              <a:buFont typeface="Arial" pitchFamily="34" charset="0"/>
              <a:buChar char="•"/>
            </a:pPr>
            <a:r>
              <a:rPr lang="de" sz="1800" b="0" i="0" u="none" baseline="0" dirty="0"/>
              <a:t>Infomierung der Öffentlichkeit über diese Erkenntnisse.</a:t>
            </a:r>
            <a:endParaRPr lang="de" sz="1800" dirty="0"/>
          </a:p>
        </p:txBody>
      </p:sp>
    </p:spTree>
    <p:extLst>
      <p:ext uri="{BB962C8B-B14F-4D97-AF65-F5344CB8AC3E}">
        <p14:creationId xmlns:p14="http://schemas.microsoft.com/office/powerpoint/2010/main" val="35422726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11560" y="987574"/>
            <a:ext cx="7233546" cy="264320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Risiken und protektive Faktoren</a:t>
            </a:r>
            <a:endParaRPr lang="de" sz="1800" dirty="0"/>
          </a:p>
          <a:p>
            <a:pPr marL="457200" indent="-457200" algn="l" rtl="0"/>
            <a:endParaRPr lang="de" sz="1800" dirty="0"/>
          </a:p>
          <a:p>
            <a:pPr marL="457200" indent="-457200" algn="l" rtl="0">
              <a:buFont typeface="Arial" pitchFamily="34" charset="0"/>
              <a:buChar char="•"/>
            </a:pPr>
            <a:r>
              <a:rPr lang="de" sz="1800" b="0" i="0" u="none" baseline="0"/>
              <a:t>Wissenschaftler haben eine Reihe von persönlichen Charaktereigenschaften und Umwelteinflüssen herausgefunden, die Kinder und Heranwachsende dem Risiko von Gewaltverhalten aussetzen sowie einige, die sie vor diesen Risiken zu schützen scheinen.</a:t>
            </a:r>
          </a:p>
          <a:p>
            <a:pPr marL="457200" indent="-457200" algn="l" rtl="0">
              <a:buFont typeface="Arial" pitchFamily="34" charset="0"/>
              <a:buChar char="•"/>
            </a:pPr>
            <a:r>
              <a:rPr lang="de" sz="1800" b="0" i="0" u="none" baseline="0"/>
              <a:t>Diese Risiken und protektive Faktoren können in jedem Lebensbereich ausgemacht werden, sie bringen verschiedene Wirkungen in verschiedenen Entwicklungsstufen hervor.</a:t>
            </a:r>
            <a:endParaRPr lang="de" sz="1800" dirty="0"/>
          </a:p>
        </p:txBody>
      </p:sp>
    </p:spTree>
    <p:extLst>
      <p:ext uri="{BB962C8B-B14F-4D97-AF65-F5344CB8AC3E}">
        <p14:creationId xmlns:p14="http://schemas.microsoft.com/office/powerpoint/2010/main" val="7388371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848872"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7858180"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dirty="0"/>
              <a:t>Grundprinzipien aus Forschungsstudien</a:t>
            </a:r>
            <a:endParaRPr lang="de" sz="1800" dirty="0"/>
          </a:p>
          <a:p>
            <a:pPr marL="457200" indent="-457200" algn="l" rtl="0">
              <a:buFont typeface="Arial" pitchFamily="34" charset="0"/>
              <a:buChar char="•"/>
            </a:pPr>
            <a:r>
              <a:rPr lang="de" sz="1800" b="0" i="0" u="none" baseline="0" dirty="0"/>
              <a:t>Risiken und protektive Faktoren betreffen jeden Lebensbereich -- Einzelne, die Familie, Schule, Gleichaltrige und die Gemeinschaft. Individuelle Charaktereigenschaften interagieren in komplexer Art und Weise mit dem Umfeld des Kindes oder Heranwachsenden und produzieren Gewaltverhalten.</a:t>
            </a:r>
          </a:p>
          <a:p>
            <a:pPr marL="457200" indent="-457200" algn="l" rtl="0">
              <a:buFont typeface="Arial" pitchFamily="34" charset="0"/>
              <a:buChar char="•"/>
            </a:pPr>
            <a:r>
              <a:rPr lang="de" sz="1800" b="0" i="0" u="none" baseline="0" dirty="0"/>
              <a:t>Risiken und protektive Faktoren verändern sich voraussehbar, je nach dem, wann sie im Verlauf der menschlichen Entwicklung auftreten. Mit dem Übergang von der Kindheit zum frühen Erwachsenenalter werden bestimmte Risikofaktoren wichtiger als andere.</a:t>
            </a:r>
            <a:endParaRPr lang="de" sz="1800" dirty="0"/>
          </a:p>
        </p:txBody>
      </p:sp>
    </p:spTree>
    <p:extLst>
      <p:ext uri="{BB962C8B-B14F-4D97-AF65-F5344CB8AC3E}">
        <p14:creationId xmlns:p14="http://schemas.microsoft.com/office/powerpoint/2010/main" val="18258087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344816" cy="609399"/>
          </a:xfrm>
        </p:spPr>
        <p:txBody>
          <a:bodyPr>
            <a:no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Grundprinzipien aus Forschungsstudien</a:t>
            </a:r>
            <a:endParaRPr lang="de" sz="1800" b="1" dirty="0"/>
          </a:p>
          <a:p>
            <a:pPr marL="457200" indent="-457200" algn="l" rtl="0"/>
            <a:endParaRPr lang="de" sz="1800" dirty="0"/>
          </a:p>
          <a:p>
            <a:pPr marL="457200" indent="-457200" algn="l" rtl="0">
              <a:buFont typeface="Arial" pitchFamily="34" charset="0"/>
              <a:buChar char="•"/>
            </a:pPr>
            <a:r>
              <a:rPr lang="de" sz="1800" b="0" i="0" u="none" baseline="0"/>
              <a:t>Risikofaktoren handeln nicht isoliert -- je mehr Risikofaktoren ein Kind oder eine junge Person ausgesetzt ist, desto höher ist die Wahrscheinlichkeit, dass er oder sie gewalttätig werden wird. Risikofaktoren können jedoch durch protektive Faktoren abgefedert werden, ein Heranwachsender mit unduldsamer Haltung zu Gewalt wird sich mit geringerer Wahrscheinlichkeit in Gewalt einbringen, selbst wenn er oder sie mit delinquenten Gleichaltrigen in Kontakt kommt, was ein hoher Risikofaktor für Gewalt in diesem Alter ist.</a:t>
            </a:r>
            <a:endParaRPr lang="de" sz="1800" dirty="0"/>
          </a:p>
        </p:txBody>
      </p:sp>
    </p:spTree>
    <p:extLst>
      <p:ext uri="{BB962C8B-B14F-4D97-AF65-F5344CB8AC3E}">
        <p14:creationId xmlns:p14="http://schemas.microsoft.com/office/powerpoint/2010/main" val="14802076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11560" y="987574"/>
            <a:ext cx="7858180" cy="278608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Grundprinzipien aus Forschungsstudien</a:t>
            </a:r>
            <a:endParaRPr lang="de" sz="1800" b="1" dirty="0"/>
          </a:p>
          <a:p>
            <a:pPr marL="457200" indent="-457200" algn="l" rtl="0"/>
            <a:endParaRPr lang="de" sz="1800" dirty="0"/>
          </a:p>
          <a:p>
            <a:pPr marL="457200" indent="-457200" algn="l" rtl="0">
              <a:buFont typeface="Arial" pitchFamily="34" charset="0"/>
              <a:buChar char="•"/>
            </a:pPr>
            <a:r>
              <a:rPr lang="de" sz="1800" b="0" i="0" u="none" baseline="0"/>
              <a:t>Risikofaktoren erhöhen die Wahrscheinlichkeit, dass junge Menschen gewalttätig werden, müssen aber nicht unbedingt Auslöser für Gewalt bei ihnen sein. Wissenschaftler betrachten sie als verlässliche Anzeichen oder sogar als wahrscheinliche Auslöser von Gewalt bei Jugendlichen. Sie eignen sich zur Aufdeckung von verwundbaren Personengruppen, die offen für Interventionsbemühungen offen sein könnten.</a:t>
            </a:r>
            <a:endParaRPr lang="de" sz="1800" dirty="0"/>
          </a:p>
          <a:p>
            <a:pPr marL="457200" indent="-457200" algn="l" rtl="0">
              <a:buFont typeface="Arial" pitchFamily="34" charset="0"/>
              <a:buChar char="•"/>
            </a:pPr>
            <a:r>
              <a:rPr lang="de" sz="1800" b="0" i="0" u="none" baseline="0"/>
              <a:t>Risikokennzeichen, wie Rasse oder Volkszugehörigkeit werden häufig mit Risikofaktoren verwechselt; Risikokennzeichen stehen in keiner kausalen Relation zu Gewalt.</a:t>
            </a:r>
            <a:endParaRPr lang="de" sz="1800" dirty="0"/>
          </a:p>
        </p:txBody>
      </p:sp>
    </p:spTree>
    <p:extLst>
      <p:ext uri="{BB962C8B-B14F-4D97-AF65-F5344CB8AC3E}">
        <p14:creationId xmlns:p14="http://schemas.microsoft.com/office/powerpoint/2010/main" val="11234118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Grundprinzipien aus Forschungsstudien</a:t>
            </a:r>
            <a:endParaRPr lang="de" sz="1800" b="1" dirty="0"/>
          </a:p>
          <a:p>
            <a:pPr marL="457200" indent="-457200" algn="l" rtl="0"/>
            <a:endParaRPr lang="de" sz="1800" dirty="0"/>
          </a:p>
          <a:p>
            <a:pPr marL="457200" indent="-457200" algn="l" rtl="0">
              <a:buFont typeface="Arial" pitchFamily="34" charset="0"/>
              <a:buChar char="•"/>
            </a:pPr>
            <a:r>
              <a:rPr lang="de" sz="1800" b="0" i="0" u="none" baseline="0"/>
              <a:t>Kein einziger Risikofaktor und keine Kombination von Faktoren kann Gewalt mit treffsicherer Exaktheit voraussagen. Wenige junge Menschen, die einem einzelnen Risikofaktor ausgesetzt sind, werden sich gewalttätiges Verhalten aneigenen; genauso werden aber die meisten jungen Menschen, die vielen Risiken ausgesetzt sind, nicht gewalttätig werden. Ebensowenig können protektive Faktoren garantieren, dass ein Risiken ausgesetztes Kind nicht gewalttätig wird.</a:t>
            </a:r>
            <a:endParaRPr lang="de" sz="1800" dirty="0"/>
          </a:p>
        </p:txBody>
      </p:sp>
    </p:spTree>
    <p:extLst>
      <p:ext uri="{BB962C8B-B14F-4D97-AF65-F5344CB8AC3E}">
        <p14:creationId xmlns:p14="http://schemas.microsoft.com/office/powerpoint/2010/main" val="41416881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Grundprinzipien aus Forschungsstudien</a:t>
            </a:r>
            <a:endParaRPr lang="de" sz="1800" b="1" dirty="0"/>
          </a:p>
          <a:p>
            <a:pPr marL="457200" indent="-457200" algn="l" rtl="0"/>
            <a:endParaRPr lang="de" sz="1800" dirty="0"/>
          </a:p>
          <a:p>
            <a:pPr marL="457200" indent="-457200" algn="l" rtl="0">
              <a:buFont typeface="Arial" pitchFamily="34" charset="0"/>
              <a:buChar char="•"/>
            </a:pPr>
            <a:r>
              <a:rPr lang="de" sz="1800" b="0" i="0" u="none" baseline="0"/>
              <a:t>Wissenschaftler haben mindestens zwei beginnende Lebensabschnitte für Jugendgewalt ausgemacht: die Phase der Kindheit vor der Pubertät und der Adoleszenz nach der Pubertät. Gewalt erreicht die Höchstphase im zweiten Lebensjahrzehnt. Die kleine Gruppe der Täter, die ihr gewaltsames Verhalten in der Kindheit begonnen hat, begeht mehr gewalttätige Taten und die größerer Gruppe der adoleszenten Täter beginnt mit der Verstrickung in Gewalt.</a:t>
            </a:r>
            <a:endParaRPr lang="de" sz="1800" dirty="0"/>
          </a:p>
        </p:txBody>
      </p:sp>
    </p:spTree>
    <p:extLst>
      <p:ext uri="{BB962C8B-B14F-4D97-AF65-F5344CB8AC3E}">
        <p14:creationId xmlns:p14="http://schemas.microsoft.com/office/powerpoint/2010/main" val="15737202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399"/>
          </a:xfrm>
        </p:spPr>
        <p:txBody>
          <a:bodyPr>
            <a:normAutofit/>
          </a:bodyPr>
          <a:lstStyle/>
          <a:p>
            <a:pPr algn="l" rtl="0"/>
            <a:r>
              <a:rPr lang="de" sz="1500" b="1" i="0" u="none" baseline="0">
                <a:solidFill>
                  <a:schemeClr val="tx1"/>
                </a:solidFill>
              </a:rPr>
              <a:t>Abschnitt 4.1.</a:t>
            </a:r>
            <a:r>
              <a:rPr lang="de" sz="1500" b="0" i="0" u="none" baseline="0">
                <a:solidFill>
                  <a:schemeClr val="tx1"/>
                </a:solidFill>
              </a:rPr>
              <a:t> </a:t>
            </a:r>
            <a:r>
              <a:rPr lang="de" sz="1500" b="0" i="0" u="none" baseline="0">
                <a:solidFill>
                  <a:schemeClr val="tx1">
                    <a:lumMod val="50000"/>
                    <a:lumOff val="50000"/>
                  </a:schemeClr>
                </a:solidFill>
              </a:rPr>
              <a:t>Situationsbezogenes Risiko und protektive Faktoren für Gewalt und soziale Ausgrenzung</a:t>
            </a:r>
            <a:endParaRPr lang="de"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87574"/>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Grundprinzipien aus Forschungsstudien</a:t>
            </a:r>
            <a:endParaRPr lang="de" sz="1800" b="1" dirty="0"/>
          </a:p>
          <a:p>
            <a:pPr marL="457200" indent="-457200" algn="l" rtl="0"/>
            <a:endParaRPr lang="de" sz="1800" dirty="0"/>
          </a:p>
          <a:p>
            <a:pPr marL="457200" indent="-457200" algn="l" rtl="0">
              <a:buFont typeface="Arial" pitchFamily="34" charset="0"/>
              <a:buChar char="•"/>
            </a:pPr>
            <a:r>
              <a:rPr lang="de" sz="1800" b="0" i="0" u="none" baseline="0"/>
              <a:t>Das Aufdecken und Verstehen, wie protektive Faktoren agieren, ist u. U. genauso wichtig für die Prävention und das Unterbinden von Gewalt wie das Aufdecken und Verstehen der Risikofaktoren. Verschiedene protektive Faktoren wurden vorgeschlagen, aber bis dato wurden nur zwei als Risikodämpfer von Gewalt ausgemacht -- eine unduldsame Haltung gegenüber Devianz und das Engagement in der Schule. Protektive Faktoren verdienen mehr Aufmerksamkeit in der Forschung.</a:t>
            </a:r>
            <a:endParaRPr lang="de" sz="1800" dirty="0"/>
          </a:p>
        </p:txBody>
      </p:sp>
    </p:spTree>
    <p:extLst>
      <p:ext uri="{BB962C8B-B14F-4D97-AF65-F5344CB8AC3E}">
        <p14:creationId xmlns:p14="http://schemas.microsoft.com/office/powerpoint/2010/main" val="37870866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128792" cy="801778"/>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a:p>
            <a:pPr rtl="0"/>
            <a:r>
              <a:rPr lang="de" b="0" i="0" u="none" baseline="0"/>
              <a:t> </a:t>
            </a:r>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Wissenschaftliche Methoden zur Ermittlung bewährter Verfahren</a:t>
            </a:r>
          </a:p>
          <a:p>
            <a:pPr marL="457200" indent="-457200" algn="l" rtl="0"/>
            <a:endParaRPr lang="de" sz="1800" dirty="0"/>
          </a:p>
          <a:p>
            <a:pPr marL="457200" indent="-457200" algn="l" rtl="0">
              <a:buFont typeface="Arial" pitchFamily="34" charset="0"/>
              <a:buChar char="•"/>
            </a:pPr>
            <a:r>
              <a:rPr lang="de" sz="1800" b="0" i="0" u="none" baseline="0"/>
              <a:t>Metaanalyse - präzise statistische Methode, in der die Ergebnisse verschiedener Studien kombiniert werden zwecks Erlangung verlässlicherer Bewertungen der Wirkungen von allgemeinen Behandlungsformen oder Interventionen.</a:t>
            </a:r>
            <a:endParaRPr lang="de" sz="1800" dirty="0"/>
          </a:p>
          <a:p>
            <a:pPr marL="457200" indent="-457200" algn="l" rtl="0">
              <a:buFont typeface="Arial" pitchFamily="34" charset="0"/>
              <a:buChar char="•"/>
            </a:pPr>
            <a:r>
              <a:rPr lang="de" sz="1800" b="0" i="0" u="none" baseline="0"/>
              <a:t>Überprüfung der Evaluationsforschung und Ermittlung allgemeiner Strategien, die effektive Programme kennzeichnen.</a:t>
            </a:r>
            <a:endParaRPr lang="de" sz="1800" dirty="0"/>
          </a:p>
        </p:txBody>
      </p:sp>
    </p:spTree>
    <p:extLst>
      <p:ext uri="{BB962C8B-B14F-4D97-AF65-F5344CB8AC3E}">
        <p14:creationId xmlns:p14="http://schemas.microsoft.com/office/powerpoint/2010/main" val="31702476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344816" cy="857256"/>
          </a:xfrm>
        </p:spPr>
        <p:txBody>
          <a:bodyPr>
            <a:normAutofit/>
          </a:bodyPr>
          <a:lstStyle/>
          <a:p>
            <a:pPr algn="l" rtl="0"/>
            <a:r>
              <a:rPr lang="de" sz="1600" b="1" i="0" u="none" baseline="0">
                <a:solidFill>
                  <a:schemeClr val="tx1"/>
                </a:solidFill>
              </a:rPr>
              <a:t>Abschnitt 4.2.</a:t>
            </a:r>
            <a:r>
              <a:rPr lang="de" sz="1600" b="0" i="0" u="none" baseline="0">
                <a:solidFill>
                  <a:schemeClr val="tx1"/>
                </a:solidFill>
              </a:rPr>
              <a:t> </a:t>
            </a:r>
            <a:r>
              <a:rPr lang="de" sz="1600" b="0" i="0" u="none" baseline="0">
                <a:solidFill>
                  <a:schemeClr val="tx1">
                    <a:lumMod val="50000"/>
                    <a:lumOff val="50000"/>
                  </a:schemeClr>
                </a:solidFill>
              </a:rPr>
              <a:t>Programme zur Bekämpfung von Gewalt und Ausgrenzung</a:t>
            </a:r>
            <a:endParaRPr lang="de" sz="1600" dirty="0">
              <a:solidFill>
                <a:schemeClr val="tx1">
                  <a:lumMod val="50000"/>
                  <a:lumOff val="50000"/>
                </a:schemeClr>
              </a:solidFill>
            </a:endParaRPr>
          </a:p>
          <a:p>
            <a:pPr rtl="0"/>
            <a:r>
              <a:rPr lang="de" b="0" i="0" u="none" baseline="0"/>
              <a:t> </a:t>
            </a:r>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Strategien und Programme Wirksamkeitsklassifizierung </a:t>
            </a:r>
          </a:p>
          <a:p>
            <a:pPr marL="457200" indent="-457200" algn="l" rtl="0"/>
            <a:r>
              <a:rPr lang="de" sz="1800" b="1" i="0" u="none" baseline="0"/>
              <a:t>(General, U. S. 2001</a:t>
            </a:r>
            <a:r>
              <a:rPr lang="de" sz="1800" b="0" i="0" u="none" baseline="0"/>
              <a:t>). </a:t>
            </a:r>
          </a:p>
          <a:p>
            <a:pPr marL="457200" indent="-457200" algn="l" rtl="0">
              <a:buFont typeface="Arial" pitchFamily="34" charset="0"/>
              <a:buChar char="•"/>
            </a:pPr>
            <a:r>
              <a:rPr lang="de" sz="1800" b="0" i="0" u="none" baseline="0"/>
              <a:t>Wirksam oder unwirksam</a:t>
            </a:r>
          </a:p>
          <a:p>
            <a:pPr algn="l" rtl="0"/>
            <a:endParaRPr lang="de" sz="1800" dirty="0"/>
          </a:p>
          <a:p>
            <a:pPr marL="457200" indent="-457200" algn="l" rtl="0"/>
            <a:r>
              <a:rPr lang="de" sz="1800" b="1" i="0" u="none" baseline="0"/>
              <a:t>Klassifizierung der Wirksamkeitsprogramme</a:t>
            </a:r>
            <a:endParaRPr lang="de" sz="1800" b="1" dirty="0"/>
          </a:p>
          <a:p>
            <a:pPr marL="457200" indent="-457200" algn="l" rtl="0">
              <a:buFont typeface="Arial" pitchFamily="34" charset="0"/>
              <a:buChar char="•"/>
            </a:pPr>
            <a:r>
              <a:rPr lang="de" sz="1800" b="0" i="0" u="none" baseline="0"/>
              <a:t>Modellprogramme (erfüllen sehr hohe Standards der aufgezeigten Wirksamkeit) </a:t>
            </a:r>
            <a:endParaRPr lang="de" sz="1800" dirty="0"/>
          </a:p>
          <a:p>
            <a:pPr marL="457200" indent="-457200" algn="l" rtl="0">
              <a:buFont typeface="Arial" pitchFamily="34" charset="0"/>
              <a:buChar char="•"/>
            </a:pPr>
            <a:r>
              <a:rPr lang="de" sz="1800" b="0" i="0" u="none" baseline="0"/>
              <a:t>Vielversprechende Programme (erfüllen Mindeststandards der aufgezeigten Wirksamkeit) </a:t>
            </a:r>
            <a:endParaRPr lang="de" sz="1800" dirty="0"/>
          </a:p>
        </p:txBody>
      </p:sp>
    </p:spTree>
    <p:extLst>
      <p:ext uri="{BB962C8B-B14F-4D97-AF65-F5344CB8AC3E}">
        <p14:creationId xmlns:p14="http://schemas.microsoft.com/office/powerpoint/2010/main" val="2744423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704856" cy="609399"/>
          </a:xfrm>
        </p:spPr>
        <p:txBody>
          <a:bodyPr>
            <a:normAutofit/>
          </a:bodyPr>
          <a:lstStyle/>
          <a:p>
            <a:pPr algn="l" rtl="0"/>
            <a:r>
              <a:rPr lang="de" sz="1500" b="1" i="0" u="none" baseline="0">
                <a:solidFill>
                  <a:schemeClr val="tx1"/>
                </a:solidFill>
              </a:rPr>
              <a:t>Abschnitt 1.1.</a:t>
            </a:r>
            <a:r>
              <a:rPr lang="de" sz="1500" b="0" i="0" u="none" baseline="0">
                <a:solidFill>
                  <a:schemeClr val="tx1"/>
                </a:solidFill>
              </a:rPr>
              <a:t> </a:t>
            </a:r>
            <a:r>
              <a:rPr lang="de" sz="1500" b="0" i="0" u="none" baseline="0"/>
              <a:t>Definition </a:t>
            </a:r>
            <a:r>
              <a:rPr lang="de" sz="1500" b="0" i="0" u="none" baseline="0">
                <a:latin typeface="Open Sans"/>
              </a:rPr>
              <a:t>von gefährlichen Situationen und Umfeldern, die zu sozial unangemessenem Verhalten führen</a:t>
            </a: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15566"/>
            <a:ext cx="4464496"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rtl="0"/>
            <a:r>
              <a:rPr lang="de" sz="1600" b="1" i="0" u="none" baseline="0" dirty="0"/>
              <a:t>Wie erkenne ich gefährliche Situationen?</a:t>
            </a:r>
            <a:endParaRPr lang="de" sz="1500" dirty="0"/>
          </a:p>
          <a:p>
            <a:pPr marL="342900" indent="-342900" algn="l" rtl="0">
              <a:buFont typeface="Arial" panose="020B0604020202020204" pitchFamily="34" charset="0"/>
              <a:buChar char="•"/>
            </a:pPr>
            <a:r>
              <a:rPr lang="de" sz="1400" b="0" i="0" u="none" baseline="0" dirty="0"/>
              <a:t>Beispiele für potentiell gefährliche Situationen:</a:t>
            </a:r>
          </a:p>
          <a:p>
            <a:pPr marL="800100" lvl="1" indent="-342900" algn="l" rtl="0">
              <a:buFont typeface="Arial" panose="020B0604020202020204" pitchFamily="34" charset="0"/>
              <a:buChar char="•"/>
            </a:pPr>
            <a:r>
              <a:rPr lang="de" sz="1400" b="0" i="0" u="none" baseline="0" dirty="0"/>
              <a:t>neues Kind in der Gruppe (Klasse oder Sportmannschaft)</a:t>
            </a:r>
          </a:p>
          <a:p>
            <a:pPr marL="800100" lvl="1" indent="-342900" algn="l" rtl="0">
              <a:buFont typeface="Arial" panose="020B0604020202020204" pitchFamily="34" charset="0"/>
              <a:buChar char="•"/>
            </a:pPr>
            <a:r>
              <a:rPr lang="de" sz="1400" b="0" i="0" u="none" baseline="0" dirty="0"/>
              <a:t>wichtiger anstehender Sportwettbewerb - die Wirkung des Erfolgsdrucks</a:t>
            </a:r>
          </a:p>
          <a:p>
            <a:pPr marL="800100" lvl="1" indent="-342900" algn="l" rtl="0">
              <a:buFont typeface="Arial" panose="020B0604020202020204" pitchFamily="34" charset="0"/>
              <a:buChar char="•"/>
            </a:pPr>
            <a:r>
              <a:rPr lang="de" sz="1400" b="0" i="0" u="none" baseline="0" dirty="0"/>
              <a:t>ein Kind, das in besonderer Weise hervorsticht (Religion, Volkszugehörigkeit, finanzieller Standard)</a:t>
            </a:r>
          </a:p>
          <a:p>
            <a:pPr marL="800100" lvl="1" indent="-342900" algn="l" rtl="0">
              <a:buFont typeface="Arial" panose="020B0604020202020204" pitchFamily="34" charset="0"/>
              <a:buChar char="•"/>
            </a:pPr>
            <a:r>
              <a:rPr lang="de" sz="1400" b="0" i="0" u="none" baseline="0" dirty="0"/>
              <a:t>Probleme zu Hause (Kinder ändern oft ihr Verhalten, wenn sie eine Veränderung erleben, die sie nicht beeinflussen können)</a:t>
            </a:r>
          </a:p>
        </p:txBody>
      </p:sp>
      <p:pic>
        <p:nvPicPr>
          <p:cNvPr id="3074" name="Picture 2" descr="C:\TEA\P R O J E K T I\SAVE projekt_KIFST\kurikulumi\predavanja\bm\slike\addressing-Bullying-in-Schools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63638"/>
            <a:ext cx="3279665" cy="1715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37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11560" y="915566"/>
            <a:ext cx="7858180"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r>
              <a:rPr lang="de" sz="1800" b="1" i="0" u="none" baseline="0"/>
              <a:t>Strategien und Programmklassifizierung</a:t>
            </a:r>
            <a:endParaRPr lang="de" sz="1800" b="1" dirty="0"/>
          </a:p>
          <a:p>
            <a:pPr marL="457200" indent="-457200" algn="l" rtl="0"/>
            <a:endParaRPr lang="de" sz="1800" b="1" dirty="0"/>
          </a:p>
          <a:p>
            <a:pPr marL="457200" indent="-457200" algn="l" rtl="0">
              <a:buFont typeface="Arial" pitchFamily="34" charset="0"/>
              <a:buChar char="•"/>
            </a:pPr>
            <a:r>
              <a:rPr lang="de" sz="1800" b="0" i="0" u="none" baseline="0"/>
              <a:t>Präventionsprogramme und Strategien (primäre Prävention) – Gewaltprävention unter der allgemeinen jungen Bevölkerungsgruppe</a:t>
            </a:r>
            <a:endParaRPr lang="de" sz="1800" dirty="0"/>
          </a:p>
          <a:p>
            <a:pPr marL="457200" indent="-457200" algn="l" rtl="0">
              <a:buFont typeface="Arial" pitchFamily="34" charset="0"/>
              <a:buChar char="•"/>
            </a:pPr>
            <a:r>
              <a:rPr lang="de" sz="1800" b="0" i="0" u="none" baseline="0"/>
              <a:t>Interventionsprograme und Strategien (sekundäre und tertiäre Prävention) – Verminderung des Gewaltrisikos unter Jugendlichen, die einen oder mehrere Risikofaktoren für Gewalt aufweisen (Jugendliche mit hohem Risiko) oder Prävention von zukünftiger Gewalt oder Gewalteskalation unter Jugendlichen, die bereits ein Gewaltverhalten an den Tag legen.</a:t>
            </a:r>
            <a:endParaRPr lang="de" sz="1800" dirty="0"/>
          </a:p>
        </p:txBody>
      </p:sp>
    </p:spTree>
    <p:extLst>
      <p:ext uri="{BB962C8B-B14F-4D97-AF65-F5344CB8AC3E}">
        <p14:creationId xmlns:p14="http://schemas.microsoft.com/office/powerpoint/2010/main" val="8636466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730340"/>
          </a:xfrm>
        </p:spPr>
        <p:txBody>
          <a:bodyPr>
            <a:normAutofit/>
          </a:bodyPr>
          <a:lstStyle/>
          <a:p>
            <a:pPr marL="457200" indent="-457200"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15566"/>
            <a:ext cx="7858180" cy="309634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2600" b="1" i="0" u="none" baseline="0"/>
              <a:t>Primäre Präventionsprogramme und Strategien</a:t>
            </a:r>
            <a:endParaRPr lang="de" sz="2600" b="1" dirty="0"/>
          </a:p>
          <a:p>
            <a:pPr rtl="0"/>
            <a:r>
              <a:rPr lang="de" sz="2600" b="1" i="0" u="none" baseline="0"/>
              <a:t>M = Modellprogramme; P = vielversprechende Programme</a:t>
            </a:r>
            <a:endParaRPr lang="de" sz="2600" b="1" dirty="0"/>
          </a:p>
          <a:p>
            <a:pPr marL="457200" indent="-457200" algn="l" rtl="0"/>
            <a:endParaRPr lang="de" sz="2600" dirty="0"/>
          </a:p>
          <a:p>
            <a:pPr marL="457200" indent="-457200" algn="l" rtl="0"/>
            <a:r>
              <a:rPr lang="de" sz="2600" b="1" i="0" u="none" baseline="0"/>
              <a:t>Wissen und Kompetenzen aufbauende Programme </a:t>
            </a:r>
          </a:p>
          <a:p>
            <a:pPr marL="457200" indent="-457200" algn="l" rtl="0"/>
            <a:endParaRPr lang="de" sz="2600" dirty="0"/>
          </a:p>
          <a:p>
            <a:pPr marL="457200" indent="-457200" algn="l" rtl="0">
              <a:buFont typeface="Arial" pitchFamily="34" charset="0"/>
              <a:buChar char="•"/>
            </a:pPr>
            <a:r>
              <a:rPr lang="de" sz="2600" b="0" i="0" u="none" baseline="0"/>
              <a:t>Lebenskompetenztraining (M)</a:t>
            </a:r>
          </a:p>
          <a:p>
            <a:pPr marL="457200" indent="-457200" algn="l" rtl="0">
              <a:buFont typeface="Arial" pitchFamily="34" charset="0"/>
              <a:buChar char="•"/>
            </a:pPr>
            <a:r>
              <a:rPr lang="de" sz="2600" b="0" i="0" u="none" baseline="0"/>
              <a:t>Midwestern Präventionsprojekt (M)</a:t>
            </a:r>
          </a:p>
          <a:p>
            <a:pPr marL="457200" indent="-457200" algn="l" rtl="0">
              <a:buFont typeface="Arial" pitchFamily="34" charset="0"/>
              <a:buChar char="•"/>
            </a:pPr>
            <a:r>
              <a:rPr lang="de" sz="2600" b="0" i="0" u="none" baseline="0"/>
              <a:t>Förderung alternativer Denkstrategien (P)</a:t>
            </a:r>
          </a:p>
          <a:p>
            <a:pPr marL="457200" indent="-457200" algn="l" rtl="0">
              <a:buFont typeface="Arial" pitchFamily="34" charset="0"/>
              <a:buChar char="•"/>
            </a:pPr>
            <a:r>
              <a:rPr lang="de" sz="2600" b="0" i="0" u="none" baseline="0"/>
              <a:t>Ich kann das Problem lösen (P)</a:t>
            </a:r>
          </a:p>
          <a:p>
            <a:pPr marL="457200" indent="-457200" algn="l" rtl="0"/>
            <a:r>
              <a:rPr lang="de" b="0" i="0" u="none" baseline="0"/>
              <a:t> 		 </a:t>
            </a:r>
            <a:endParaRPr lang="de" dirty="0"/>
          </a:p>
        </p:txBody>
      </p:sp>
    </p:spTree>
    <p:extLst>
      <p:ext uri="{BB962C8B-B14F-4D97-AF65-F5344CB8AC3E}">
        <p14:creationId xmlns:p14="http://schemas.microsoft.com/office/powerpoint/2010/main" val="2403657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200800" cy="609399"/>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Primäre Präventionsprogramme und Strategien</a:t>
            </a:r>
            <a:endParaRPr lang="de" sz="1800" b="1" dirty="0"/>
          </a:p>
          <a:p>
            <a:pPr rtl="0"/>
            <a:r>
              <a:rPr lang="de" sz="1800" b="1" i="0" u="none" baseline="0"/>
              <a:t>M = Modellprogramme; P = vielversprechende Programme</a:t>
            </a:r>
          </a:p>
          <a:p>
            <a:endParaRPr lang="de" sz="1800" b="1" dirty="0"/>
          </a:p>
          <a:p>
            <a:pPr marL="457200" indent="-457200" algn="l" rtl="0"/>
            <a:r>
              <a:rPr lang="de" sz="1800" b="1" i="0" u="none" baseline="0"/>
              <a:t>Trainingsprogramme für Eltern</a:t>
            </a:r>
            <a:endParaRPr lang="de" sz="1800" dirty="0"/>
          </a:p>
          <a:p>
            <a:pPr marL="457200" indent="-457200" algn="l" rtl="0">
              <a:buFont typeface="Arial" pitchFamily="34" charset="0"/>
              <a:buChar char="•"/>
            </a:pPr>
            <a:r>
              <a:rPr lang="de" sz="1800" b="0" i="0" u="none" baseline="0"/>
              <a:t>Iowa Programm zur Familienstärkung (P)</a:t>
            </a:r>
          </a:p>
          <a:p>
            <a:pPr marL="457200" indent="-457200" algn="l" rtl="0">
              <a:buFont typeface="Arial" pitchFamily="34" charset="0"/>
              <a:buChar char="•"/>
            </a:pPr>
            <a:r>
              <a:rPr lang="de" sz="1800" b="0" i="0" u="none" baseline="0"/>
              <a:t>Vorbereitung für die Drogenfreien Jahre (P)</a:t>
            </a:r>
          </a:p>
          <a:p>
            <a:pPr marL="457200" indent="-457200" algn="l" rtl="0">
              <a:buFont typeface="Arial" pitchFamily="34" charset="0"/>
              <a:buChar char="•"/>
            </a:pPr>
            <a:r>
              <a:rPr lang="de" sz="1800" b="0" i="0" u="none" baseline="0"/>
              <a:t>Verknüpfung der Interessen von Familien und Lehrern (P) </a:t>
            </a:r>
            <a:endParaRPr lang="de" sz="1800" dirty="0"/>
          </a:p>
        </p:txBody>
      </p:sp>
    </p:spTree>
    <p:extLst>
      <p:ext uri="{BB962C8B-B14F-4D97-AF65-F5344CB8AC3E}">
        <p14:creationId xmlns:p14="http://schemas.microsoft.com/office/powerpoint/2010/main" val="8867328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857256"/>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Primäre Präventionsprogramme und Strategien</a:t>
            </a:r>
            <a:endParaRPr lang="de" sz="1800" b="1" dirty="0"/>
          </a:p>
          <a:p>
            <a:pPr rtl="0"/>
            <a:r>
              <a:rPr lang="de" sz="1800" b="1" i="0" u="none" baseline="0"/>
              <a:t>M = Modellprogramme; P = vielversprechende Programme</a:t>
            </a:r>
            <a:endParaRPr lang="de" sz="1800" b="1" dirty="0"/>
          </a:p>
          <a:p>
            <a:pPr marL="457200" indent="-457200" algn="l" rtl="0"/>
            <a:endParaRPr lang="de" sz="1800" b="1" dirty="0"/>
          </a:p>
          <a:p>
            <a:pPr marL="457200" indent="-457200" algn="l" rtl="0"/>
            <a:r>
              <a:rPr lang="de" sz="1800" b="1" i="0" u="none" baseline="0"/>
              <a:t>Verhaltenssteuerungsprogramme und Strategien</a:t>
            </a:r>
            <a:endParaRPr lang="de" sz="1800" dirty="0"/>
          </a:p>
          <a:p>
            <a:pPr marL="457200" indent="-457200" algn="l" rtl="0">
              <a:buFont typeface="Arial" pitchFamily="34" charset="0"/>
              <a:buChar char="•"/>
            </a:pPr>
            <a:r>
              <a:rPr lang="de" sz="1800" b="0" i="0" u="none" baseline="0"/>
              <a:t>Verhaltensmonitoring und Reinforcementstrategie (M)</a:t>
            </a:r>
          </a:p>
          <a:p>
            <a:pPr marL="457200" indent="-457200" algn="l" rtl="0">
              <a:buFont typeface="Arial" pitchFamily="34" charset="0"/>
              <a:buChar char="•"/>
            </a:pPr>
            <a:r>
              <a:rPr lang="de" sz="1800" b="0" i="0" u="none" baseline="0"/>
              <a:t>Verhaltenstechniken für die Klassenverbandsteuerung (M)</a:t>
            </a:r>
          </a:p>
          <a:p>
            <a:pPr marL="457200" indent="-457200" algn="l" rtl="0">
              <a:buFont typeface="Arial" pitchFamily="34" charset="0"/>
              <a:buChar char="•"/>
            </a:pPr>
            <a:r>
              <a:rPr lang="de" sz="1800" b="0" i="0" u="none" baseline="0"/>
              <a:t>Seattle Soziales Entwicklungsprojekt (M)</a:t>
            </a:r>
          </a:p>
          <a:p>
            <a:pPr marL="457200" indent="-457200" algn="l" rtl="0">
              <a:buFont typeface="Arial" pitchFamily="34" charset="0"/>
              <a:buChar char="•"/>
            </a:pPr>
            <a:r>
              <a:rPr lang="de" sz="1800" b="0" i="0" u="none" baseline="0"/>
              <a:t>Bullying-Präventionsprogramm (P)</a:t>
            </a:r>
          </a:p>
          <a:p>
            <a:pPr marL="457200" indent="-457200" algn="l" rtl="0">
              <a:buFont typeface="Arial" pitchFamily="34" charset="0"/>
              <a:buChar char="•"/>
            </a:pPr>
            <a:r>
              <a:rPr lang="de" sz="1800" b="0" i="0" u="none" baseline="0"/>
              <a:t>Gutes-Verhalten-Spiel (P)</a:t>
            </a:r>
          </a:p>
          <a:p>
            <a:pPr marL="457200" indent="-457200" algn="l" rtl="0">
              <a:buFont typeface="Arial" pitchFamily="34" charset="0"/>
              <a:buChar char="•"/>
            </a:pPr>
            <a:r>
              <a:rPr lang="de" sz="1800" b="0" i="0" u="none" baseline="0"/>
              <a:t>Programm zum Übergangsfeld Schule (P)</a:t>
            </a:r>
            <a:endParaRPr lang="de" sz="1800" dirty="0"/>
          </a:p>
        </p:txBody>
      </p:sp>
    </p:spTree>
    <p:extLst>
      <p:ext uri="{BB962C8B-B14F-4D97-AF65-F5344CB8AC3E}">
        <p14:creationId xmlns:p14="http://schemas.microsoft.com/office/powerpoint/2010/main" val="25597757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771550"/>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Primäre Präventionsprogramme und Strategien</a:t>
            </a:r>
            <a:endParaRPr lang="de" sz="1800" b="1" dirty="0"/>
          </a:p>
          <a:p>
            <a:pPr rtl="0"/>
            <a:r>
              <a:rPr lang="de" sz="1800" b="1" i="0" u="none" baseline="0"/>
              <a:t>M = Modellprogramme; P = vielversprechende Programme</a:t>
            </a:r>
            <a:endParaRPr lang="de" sz="1800" b="1" dirty="0"/>
          </a:p>
          <a:p>
            <a:pPr algn="l" rtl="0"/>
            <a:endParaRPr lang="de" sz="1800" b="1" dirty="0"/>
          </a:p>
          <a:p>
            <a:pPr algn="l" rtl="0"/>
            <a:r>
              <a:rPr lang="de" sz="1800" b="1" i="0" u="none" baseline="0"/>
              <a:t>Programme zu Kapazitätenbildung</a:t>
            </a:r>
            <a:endParaRPr lang="de" sz="1800" dirty="0"/>
          </a:p>
          <a:p>
            <a:pPr marL="457200" indent="-457200" algn="l" rtl="0">
              <a:buFont typeface="Arial" pitchFamily="34" charset="0"/>
              <a:buChar char="•"/>
            </a:pPr>
            <a:r>
              <a:rPr lang="de" sz="1800" b="0" i="0" u="none" baseline="0"/>
              <a:t>Programm zur Bildungsentwicklung (M)</a:t>
            </a:r>
            <a:endParaRPr lang="de" sz="1800" dirty="0"/>
          </a:p>
        </p:txBody>
      </p:sp>
    </p:spTree>
    <p:extLst>
      <p:ext uri="{BB962C8B-B14F-4D97-AF65-F5344CB8AC3E}">
        <p14:creationId xmlns:p14="http://schemas.microsoft.com/office/powerpoint/2010/main" val="38088963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Primäre Präventionsprogramme und Strategien</a:t>
            </a:r>
            <a:endParaRPr lang="de" sz="1800" b="1" dirty="0"/>
          </a:p>
          <a:p>
            <a:pPr rtl="0"/>
            <a:r>
              <a:rPr lang="de" sz="1800" b="1" i="0" u="none" baseline="0"/>
              <a:t>M = Modellprogramme; P = vielversprechende Programme</a:t>
            </a:r>
            <a:endParaRPr lang="de" sz="1800" b="1" dirty="0"/>
          </a:p>
          <a:p>
            <a:pPr marL="457200" indent="-457200" algn="l" rtl="0"/>
            <a:endParaRPr lang="de" sz="1800" b="1" dirty="0"/>
          </a:p>
          <a:p>
            <a:pPr marL="457200" indent="-457200" algn="l" rtl="0"/>
            <a:r>
              <a:rPr lang="de" sz="1800" b="1" i="0" u="none" baseline="0"/>
              <a:t>Lehrstrategien</a:t>
            </a:r>
            <a:endParaRPr lang="de" sz="1800" dirty="0"/>
          </a:p>
          <a:p>
            <a:pPr marL="457200" indent="-457200" algn="l" rtl="0">
              <a:buFont typeface="Arial" pitchFamily="34" charset="0"/>
              <a:buChar char="•"/>
            </a:pPr>
            <a:r>
              <a:rPr lang="de" sz="1800" b="0" i="0" u="none" baseline="0"/>
              <a:t>Kontinuierliche Fortschrittsprogramme (M)</a:t>
            </a:r>
          </a:p>
          <a:p>
            <a:pPr marL="457200" indent="-457200" algn="l" rtl="0">
              <a:buFont typeface="Arial" pitchFamily="34" charset="0"/>
              <a:buChar char="•"/>
            </a:pPr>
            <a:r>
              <a:rPr lang="de" sz="1800" b="0" i="0" u="none" baseline="0"/>
              <a:t>Kooperatives Lernen (M)</a:t>
            </a:r>
            <a:endParaRPr lang="de" sz="1800" dirty="0"/>
          </a:p>
        </p:txBody>
      </p:sp>
    </p:spTree>
    <p:extLst>
      <p:ext uri="{BB962C8B-B14F-4D97-AF65-F5344CB8AC3E}">
        <p14:creationId xmlns:p14="http://schemas.microsoft.com/office/powerpoint/2010/main" val="196745456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488832" cy="609399"/>
          </a:xfrm>
        </p:spPr>
        <p:txBody>
          <a:bodyPr>
            <a:normAutofit/>
          </a:bodyPr>
          <a:lstStyle/>
          <a:p>
            <a:pPr algn="l" rtl="0"/>
            <a:r>
              <a:rPr lang="de" sz="1500" b="1" i="0" u="none" baseline="0">
                <a:solidFill>
                  <a:schemeClr val="tx1"/>
                </a:solidFill>
              </a:rPr>
              <a:t>Abschnitt 4.2.</a:t>
            </a:r>
            <a:r>
              <a:rPr lang="de" sz="1500" b="0" i="0" u="none" baseline="0">
                <a:solidFill>
                  <a:schemeClr val="tx1"/>
                </a:solidFill>
              </a:rPr>
              <a:t> </a:t>
            </a:r>
            <a:r>
              <a:rPr lang="de" sz="1500" b="0" i="0" u="none" baseline="0">
                <a:solidFill>
                  <a:schemeClr val="tx1">
                    <a:lumMod val="50000"/>
                    <a:lumOff val="50000"/>
                  </a:schemeClr>
                </a:solidFill>
              </a:rPr>
              <a:t>Programme zur Bekämpfung von Gewalt und Ausgrenzung</a:t>
            </a:r>
            <a:endParaRPr lang="de" sz="1500" dirty="0">
              <a:solidFill>
                <a:schemeClr val="tx1">
                  <a:lumMod val="50000"/>
                  <a:lumOff val="50000"/>
                </a:schemeClr>
              </a:solidFill>
            </a:endParaRPr>
          </a:p>
          <a:p>
            <a:endParaRPr lang="de"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t>Primäre Präventionsprogramme und Strategien</a:t>
            </a:r>
            <a:endParaRPr lang="de" sz="1800" b="1" dirty="0"/>
          </a:p>
          <a:p>
            <a:pPr rtl="0"/>
            <a:r>
              <a:rPr lang="de" sz="1800" b="1" i="0" u="none" baseline="0"/>
              <a:t>M = Modellprogramme; P = vielversprechende Programme</a:t>
            </a:r>
            <a:endParaRPr lang="de" sz="1800" b="1" dirty="0"/>
          </a:p>
          <a:p>
            <a:pPr marL="457200" indent="-457200" algn="l" rtl="0"/>
            <a:endParaRPr lang="de" sz="1800" b="1" dirty="0"/>
          </a:p>
          <a:p>
            <a:pPr marL="457200" indent="-457200" algn="l" rtl="0"/>
            <a:r>
              <a:rPr lang="de" sz="1800" b="1" i="0" u="none" baseline="0"/>
              <a:t>Gemeinschaftsbasierte Programme</a:t>
            </a:r>
            <a:endParaRPr lang="de" sz="1800" dirty="0"/>
          </a:p>
          <a:p>
            <a:pPr marL="457200" indent="-457200" algn="l" rtl="0">
              <a:buFont typeface="Arial" pitchFamily="34" charset="0"/>
              <a:buChar char="•"/>
            </a:pPr>
            <a:r>
              <a:rPr lang="de" sz="1800" b="0" i="0" u="none" baseline="0"/>
              <a:t>Positive Jugendentwicklungsprogramme (P)</a:t>
            </a:r>
            <a:endParaRPr lang="de" sz="1800" dirty="0"/>
          </a:p>
        </p:txBody>
      </p:sp>
    </p:spTree>
    <p:extLst>
      <p:ext uri="{BB962C8B-B14F-4D97-AF65-F5344CB8AC3E}">
        <p14:creationId xmlns:p14="http://schemas.microsoft.com/office/powerpoint/2010/main" val="404552638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371950"/>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3870464675"/>
              </p:ext>
            </p:extLst>
          </p:nvPr>
        </p:nvGraphicFramePr>
        <p:xfrm>
          <a:off x="785786" y="714362"/>
          <a:ext cx="7072362" cy="3261266"/>
        </p:xfrm>
        <a:graphic>
          <a:graphicData uri="http://schemas.openxmlformats.org/drawingml/2006/table">
            <a:tbl>
              <a:tblPr firstRow="1" bandRow="1">
                <a:tableStyleId>{5940675A-B579-460E-94D1-54222C63F5DA}</a:tableStyleId>
              </a:tblPr>
              <a:tblGrid>
                <a:gridCol w="2970393">
                  <a:extLst>
                    <a:ext uri="{9D8B030D-6E8A-4147-A177-3AD203B41FA5}">
                      <a16:colId xmlns:a16="http://schemas.microsoft.com/office/drawing/2014/main" xmlns="" val="20000"/>
                    </a:ext>
                  </a:extLst>
                </a:gridCol>
                <a:gridCol w="1414472">
                  <a:extLst>
                    <a:ext uri="{9D8B030D-6E8A-4147-A177-3AD203B41FA5}">
                      <a16:colId xmlns:a16="http://schemas.microsoft.com/office/drawing/2014/main" xmlns="" val="20001"/>
                    </a:ext>
                  </a:extLst>
                </a:gridCol>
                <a:gridCol w="2687497">
                  <a:extLst>
                    <a:ext uri="{9D8B030D-6E8A-4147-A177-3AD203B41FA5}">
                      <a16:colId xmlns:a16="http://schemas.microsoft.com/office/drawing/2014/main" xmlns="" val="20002"/>
                    </a:ext>
                  </a:extLst>
                </a:gridCol>
              </a:tblGrid>
              <a:tr h="360973">
                <a:tc>
                  <a:txBody>
                    <a:bodyPr/>
                    <a:lstStyle/>
                    <a:p>
                      <a:pPr algn="ctr" rtl="0"/>
                      <a:r>
                        <a:rPr lang="de" sz="1400" b="1" i="0" u="none" baseline="0" dirty="0"/>
                        <a:t>Strategie</a:t>
                      </a:r>
                      <a:endParaRPr lang="de" sz="1400" b="1" dirty="0"/>
                    </a:p>
                  </a:txBody>
                  <a:tcPr/>
                </a:tc>
                <a:tc>
                  <a:txBody>
                    <a:bodyPr/>
                    <a:lstStyle/>
                    <a:p>
                      <a:pPr algn="ctr" rtl="0"/>
                      <a:r>
                        <a:rPr lang="de" sz="1400" b="1" i="0" u="none" baseline="0"/>
                        <a:t>Theoretiker</a:t>
                      </a:r>
                      <a:endParaRPr lang="de" sz="1400" b="1" dirty="0"/>
                    </a:p>
                  </a:txBody>
                  <a:tcPr/>
                </a:tc>
                <a:tc>
                  <a:txBody>
                    <a:bodyPr/>
                    <a:lstStyle/>
                    <a:p>
                      <a:pPr algn="ctr" rtl="0"/>
                      <a:r>
                        <a:rPr lang="de" sz="1400" b="1" i="0" u="none" baseline="0"/>
                        <a:t>Trainingsbeispiel </a:t>
                      </a:r>
                      <a:endParaRPr lang="de" sz="1400" b="1" dirty="0"/>
                    </a:p>
                  </a:txBody>
                  <a:tcPr/>
                </a:tc>
                <a:extLst>
                  <a:ext uri="{0D108BD9-81ED-4DB2-BD59-A6C34878D82A}">
                    <a16:rowId xmlns:a16="http://schemas.microsoft.com/office/drawing/2014/main" xmlns="" val="10000"/>
                  </a:ext>
                </a:extLst>
              </a:tr>
              <a:tr h="1777379">
                <a:tc>
                  <a:txBody>
                    <a:bodyPr/>
                    <a:lstStyle/>
                    <a:p>
                      <a:pPr algn="l" rtl="0"/>
                      <a:r>
                        <a:rPr lang="de" sz="1400" b="0" i="0" u="none" baseline="0" dirty="0">
                          <a:latin typeface="Open Sans"/>
                        </a:rPr>
                        <a:t>Erklären Sie klar das erwartete Verhalten Erklären Sie klar, welches Verhalten nicht geduldet wird  Erklären Sie klar die Konsequenzen </a:t>
                      </a:r>
                    </a:p>
                    <a:p>
                      <a:pPr algn="l" rtl="0"/>
                      <a:r>
                        <a:rPr lang="de" sz="1400" b="0" i="0" u="none" baseline="0" dirty="0">
                          <a:latin typeface="Open Sans"/>
                        </a:rPr>
                        <a:t> </a:t>
                      </a:r>
                    </a:p>
                    <a:p>
                      <a:pPr algn="l" rtl="0"/>
                      <a:r>
                        <a:rPr lang="de" sz="1400" b="0" i="0" u="none" baseline="0" dirty="0">
                          <a:latin typeface="Open Sans"/>
                        </a:rPr>
                        <a:t> </a:t>
                      </a:r>
                      <a:endParaRPr lang="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400" b="0" i="0" u="none" baseline="0" dirty="0">
                          <a:latin typeface="Open Sans"/>
                        </a:rPr>
                        <a:t>Canter and Canter (2010) </a:t>
                      </a:r>
                    </a:p>
                    <a:p>
                      <a:endParaRPr lang="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400" b="0" i="0" u="none" baseline="0" dirty="0">
                          <a:latin typeface="Open Sans"/>
                        </a:rPr>
                        <a:t>“Während des Wartens in der Reihe wird nicht gedrängelt. Wenn ich jemanden drängeln sehe, nehme ich ihn/sie aus der Reihe und stelle ihn/sie ans Ende der Reihe.“ </a:t>
                      </a:r>
                    </a:p>
                    <a:p>
                      <a:endParaRPr lang="de" sz="1400" dirty="0"/>
                    </a:p>
                  </a:txBody>
                  <a:tcPr/>
                </a:tc>
                <a:extLst>
                  <a:ext uri="{0D108BD9-81ED-4DB2-BD59-A6C34878D82A}">
                    <a16:rowId xmlns:a16="http://schemas.microsoft.com/office/drawing/2014/main" xmlns="" val="10001"/>
                  </a:ext>
                </a:extLst>
              </a:tr>
              <a:tr h="1122914">
                <a:tc>
                  <a:txBody>
                    <a:bodyPr/>
                    <a:lstStyle/>
                    <a:p>
                      <a:pPr algn="l" rtl="0"/>
                      <a:r>
                        <a:rPr lang="de" sz="1400" b="0" i="0" u="none" baseline="0">
                          <a:latin typeface="Open Sans"/>
                        </a:rPr>
                        <a:t>Legen Sie Regeln zu Beginn der Trainingseinheit fest </a:t>
                      </a:r>
                    </a:p>
                    <a:p>
                      <a:pPr algn="l" rtl="0"/>
                      <a:r>
                        <a:rPr lang="de" sz="1400" b="0" i="0" u="none" baseline="0">
                          <a:latin typeface="Open San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400" b="0" i="0" u="none" baseline="0">
                          <a:latin typeface="Open Sans"/>
                        </a:rPr>
                        <a:t>Jones (2000) </a:t>
                      </a:r>
                    </a:p>
                    <a:p>
                      <a:endParaRPr lang="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400" b="0" i="0" u="none" baseline="0" dirty="0">
                          <a:latin typeface="Open Sans"/>
                        </a:rPr>
                        <a:t>Zu Beginn jeder Einheit erläutern Sie kurz die Erwartungen</a:t>
                      </a:r>
                      <a:endParaRPr lang="de" sz="1400" dirty="0"/>
                    </a:p>
                    <a:p>
                      <a:endParaRPr lang="de" sz="1400" dirty="0"/>
                    </a:p>
                  </a:txBody>
                  <a:tcPr/>
                </a:tc>
                <a:extLst>
                  <a:ext uri="{0D108BD9-81ED-4DB2-BD59-A6C34878D82A}">
                    <a16:rowId xmlns:a16="http://schemas.microsoft.com/office/drawing/2014/main" xmlns="" val="10002"/>
                  </a:ext>
                </a:extLst>
              </a:tr>
            </a:tbl>
          </a:graphicData>
        </a:graphic>
      </p:graphicFrame>
      <p:sp>
        <p:nvSpPr>
          <p:cNvPr id="5" name="Pravokutnik 4"/>
          <p:cNvSpPr/>
          <p:nvPr/>
        </p:nvSpPr>
        <p:spPr>
          <a:xfrm>
            <a:off x="785786" y="0"/>
            <a:ext cx="7215238"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
        <p:nvSpPr>
          <p:cNvPr id="2" name="TextBox 1"/>
          <p:cNvSpPr txBox="1"/>
          <p:nvPr/>
        </p:nvSpPr>
        <p:spPr>
          <a:xfrm>
            <a:off x="6012160" y="4011910"/>
            <a:ext cx="2846114" cy="646331"/>
          </a:xfrm>
          <a:prstGeom prst="rect">
            <a:avLst/>
          </a:prstGeom>
          <a:noFill/>
        </p:spPr>
        <p:txBody>
          <a:bodyPr wrap="none" rtlCol="0">
            <a:spAutoFit/>
          </a:bodyPr>
          <a:lstStyle/>
          <a:p>
            <a:pPr algn="l" rtl="0"/>
            <a:r>
              <a:rPr lang="de" b="0" i="0" u="none" baseline="0">
                <a:solidFill>
                  <a:srgbClr val="7F7F7F"/>
                </a:solidFill>
              </a:rPr>
              <a:t>(Harris-Reeves at al. 2013)</a:t>
            </a:r>
            <a:endParaRPr lang="de" dirty="0">
              <a:solidFill>
                <a:srgbClr val="7F7F7F"/>
              </a:solidFill>
            </a:endParaRPr>
          </a:p>
          <a:p>
            <a:endParaRPr lang="de" dirty="0">
              <a:solidFill>
                <a:srgbClr val="7F7F7F"/>
              </a:solidFill>
            </a:endParaRPr>
          </a:p>
        </p:txBody>
      </p:sp>
    </p:spTree>
    <p:extLst>
      <p:ext uri="{BB962C8B-B14F-4D97-AF65-F5344CB8AC3E}">
        <p14:creationId xmlns:p14="http://schemas.microsoft.com/office/powerpoint/2010/main" val="21056070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endParaRPr lang="de" dirty="0"/>
          </a:p>
        </p:txBody>
      </p:sp>
      <p:graphicFrame>
        <p:nvGraphicFramePr>
          <p:cNvPr id="9" name="Tablica 8"/>
          <p:cNvGraphicFramePr>
            <a:graphicFrameLocks noGrp="1"/>
          </p:cNvGraphicFramePr>
          <p:nvPr>
            <p:extLst>
              <p:ext uri="{D42A27DB-BD31-4B8C-83A1-F6EECF244321}">
                <p14:modId xmlns:p14="http://schemas.microsoft.com/office/powerpoint/2010/main" val="3604944395"/>
              </p:ext>
            </p:extLst>
          </p:nvPr>
        </p:nvGraphicFramePr>
        <p:xfrm>
          <a:off x="785786" y="714362"/>
          <a:ext cx="7572428" cy="3358330"/>
        </p:xfrm>
        <a:graphic>
          <a:graphicData uri="http://schemas.openxmlformats.org/drawingml/2006/table">
            <a:tbl>
              <a:tblPr firstRow="1" bandRow="1">
                <a:tableStyleId>{5940675A-B579-460E-94D1-54222C63F5DA}</a:tableStyleId>
              </a:tblPr>
              <a:tblGrid>
                <a:gridCol w="2071704">
                  <a:extLst>
                    <a:ext uri="{9D8B030D-6E8A-4147-A177-3AD203B41FA5}">
                      <a16:colId xmlns:a16="http://schemas.microsoft.com/office/drawing/2014/main" xmlns="" val="20000"/>
                    </a:ext>
                  </a:extLst>
                </a:gridCol>
                <a:gridCol w="1214446">
                  <a:extLst>
                    <a:ext uri="{9D8B030D-6E8A-4147-A177-3AD203B41FA5}">
                      <a16:colId xmlns:a16="http://schemas.microsoft.com/office/drawing/2014/main" xmlns="" val="20001"/>
                    </a:ext>
                  </a:extLst>
                </a:gridCol>
                <a:gridCol w="4286278">
                  <a:extLst>
                    <a:ext uri="{9D8B030D-6E8A-4147-A177-3AD203B41FA5}">
                      <a16:colId xmlns:a16="http://schemas.microsoft.com/office/drawing/2014/main" xmlns="" val="20002"/>
                    </a:ext>
                  </a:extLst>
                </a:gridCol>
              </a:tblGrid>
              <a:tr h="612445">
                <a:tc>
                  <a:txBody>
                    <a:bodyPr/>
                    <a:lstStyle/>
                    <a:p>
                      <a:pPr algn="ctr" rtl="0"/>
                      <a:r>
                        <a:rPr lang="de" sz="1500" b="1" i="0" u="none" baseline="0" dirty="0"/>
                        <a:t>Strategie</a:t>
                      </a:r>
                      <a:endParaRPr lang="de" sz="1500" b="1" dirty="0"/>
                    </a:p>
                  </a:txBody>
                  <a:tcPr/>
                </a:tc>
                <a:tc>
                  <a:txBody>
                    <a:bodyPr/>
                    <a:lstStyle/>
                    <a:p>
                      <a:pPr algn="ctr" rtl="0"/>
                      <a:r>
                        <a:rPr lang="de" sz="1500" b="1" i="0" u="none" baseline="0"/>
                        <a:t>Theoretiker</a:t>
                      </a:r>
                      <a:endParaRPr lang="de" sz="1500" b="1" dirty="0"/>
                    </a:p>
                  </a:txBody>
                  <a:tcPr/>
                </a:tc>
                <a:tc>
                  <a:txBody>
                    <a:bodyPr/>
                    <a:lstStyle/>
                    <a:p>
                      <a:pPr algn="ctr" rtl="0"/>
                      <a:r>
                        <a:rPr lang="de" sz="1500" b="1" i="0" u="none" baseline="0"/>
                        <a:t>Trainingsbeispiel </a:t>
                      </a:r>
                      <a:endParaRPr lang="de" sz="1500" b="1" dirty="0"/>
                    </a:p>
                  </a:txBody>
                  <a:tcPr/>
                </a:tc>
                <a:extLst>
                  <a:ext uri="{0D108BD9-81ED-4DB2-BD59-A6C34878D82A}">
                    <a16:rowId xmlns:a16="http://schemas.microsoft.com/office/drawing/2014/main" xmlns="" val="10000"/>
                  </a:ext>
                </a:extLst>
              </a:tr>
              <a:tr h="1173504">
                <a:tc>
                  <a:txBody>
                    <a:bodyPr/>
                    <a:lstStyle/>
                    <a:p>
                      <a:pPr algn="l" rtl="0"/>
                      <a:r>
                        <a:rPr lang="de" sz="1500" b="0" i="0" u="none" baseline="0" dirty="0"/>
                        <a:t>Verwenden Sie Regel-Reminder während der Trainingseinheit </a:t>
                      </a:r>
                    </a:p>
                  </a:txBody>
                  <a:tcPr/>
                </a:tc>
                <a:tc>
                  <a:txBody>
                    <a:bodyPr/>
                    <a:lstStyle/>
                    <a:p>
                      <a:pPr algn="l" rtl="0"/>
                      <a:r>
                        <a:rPr lang="de" sz="1500" b="0" i="0" u="none" baseline="0" dirty="0"/>
                        <a:t>Rogers (1995) </a:t>
                      </a:r>
                    </a:p>
                    <a:p>
                      <a:endParaRPr lang="d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a:t>“Johannes, denk daran, Deine Hände und Füße ruhig zu halten, bitte warte geduldig bis Du an der Reihe bist.” </a:t>
                      </a:r>
                      <a:endParaRPr lang="de" sz="1500" dirty="0"/>
                    </a:p>
                    <a:p>
                      <a:endParaRPr lang="de" sz="1500" dirty="0"/>
                    </a:p>
                  </a:txBody>
                  <a:tcPr/>
                </a:tc>
                <a:extLst>
                  <a:ext uri="{0D108BD9-81ED-4DB2-BD59-A6C34878D82A}">
                    <a16:rowId xmlns:a16="http://schemas.microsoft.com/office/drawing/2014/main" xmlns="" val="10001"/>
                  </a:ext>
                </a:extLst>
              </a:tr>
              <a:tr h="1572381">
                <a:tc>
                  <a:txBody>
                    <a:bodyPr/>
                    <a:lstStyle/>
                    <a:p>
                      <a:pPr algn="l" rtl="0"/>
                      <a:r>
                        <a:rPr lang="de" sz="1500" b="0" i="0" u="none" baseline="0"/>
                        <a:t>Ziehen Sie Ihre Erwartungen durch </a:t>
                      </a:r>
                    </a:p>
                  </a:txBody>
                  <a:tcPr/>
                </a:tc>
                <a:tc>
                  <a:txBody>
                    <a:bodyPr/>
                    <a:lstStyle/>
                    <a:p>
                      <a:pPr algn="l" rtl="0"/>
                      <a:r>
                        <a:rPr lang="de" sz="1500" b="0" i="0" u="none" baseline="0" dirty="0"/>
                        <a:t>Jones (2000) </a:t>
                      </a:r>
                      <a:endParaRPr lang="d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500" b="0" i="0" u="none" baseline="0" dirty="0"/>
                        <a:t>“Johannes, ich habe Dich gebeten, in der Reihe nicht zu vorzudrängeln. Ich habe Dich beim Vordrängeln gesehen. Ich nehme Dich jetzt aus der Reihe und stelle Dich ans Ende.“ </a:t>
                      </a:r>
                      <a:endParaRPr lang="de" sz="1500" dirty="0"/>
                    </a:p>
                    <a:p>
                      <a:endParaRPr lang="de" sz="1500" dirty="0"/>
                    </a:p>
                  </a:txBody>
                  <a:tcPr/>
                </a:tc>
                <a:extLst>
                  <a:ext uri="{0D108BD9-81ED-4DB2-BD59-A6C34878D82A}">
                    <a16:rowId xmlns:a16="http://schemas.microsoft.com/office/drawing/2014/main" xmlns="" val="10002"/>
                  </a:ext>
                </a:extLst>
              </a:tr>
            </a:tbl>
          </a:graphicData>
        </a:graphic>
      </p:graphicFrame>
      <p:sp>
        <p:nvSpPr>
          <p:cNvPr id="10" name="Pravokutnik 9"/>
          <p:cNvSpPr/>
          <p:nvPr/>
        </p:nvSpPr>
        <p:spPr>
          <a:xfrm>
            <a:off x="755576" y="123478"/>
            <a:ext cx="7429552"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Tree>
    <p:extLst>
      <p:ext uri="{BB962C8B-B14F-4D97-AF65-F5344CB8AC3E}">
        <p14:creationId xmlns:p14="http://schemas.microsoft.com/office/powerpoint/2010/main" val="18047125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2888679852"/>
              </p:ext>
            </p:extLst>
          </p:nvPr>
        </p:nvGraphicFramePr>
        <p:xfrm>
          <a:off x="571472" y="714362"/>
          <a:ext cx="7715304" cy="3444240"/>
        </p:xfrm>
        <a:graphic>
          <a:graphicData uri="http://schemas.openxmlformats.org/drawingml/2006/table">
            <a:tbl>
              <a:tblPr firstRow="1" bandRow="1">
                <a:tableStyleId>{5940675A-B579-460E-94D1-54222C63F5DA}</a:tableStyleId>
              </a:tblPr>
              <a:tblGrid>
                <a:gridCol w="2854662">
                  <a:extLst>
                    <a:ext uri="{9D8B030D-6E8A-4147-A177-3AD203B41FA5}">
                      <a16:colId xmlns:a16="http://schemas.microsoft.com/office/drawing/2014/main" xmlns="" val="20000"/>
                    </a:ext>
                  </a:extLst>
                </a:gridCol>
                <a:gridCol w="1388757">
                  <a:extLst>
                    <a:ext uri="{9D8B030D-6E8A-4147-A177-3AD203B41FA5}">
                      <a16:colId xmlns:a16="http://schemas.microsoft.com/office/drawing/2014/main" xmlns="" val="20001"/>
                    </a:ext>
                  </a:extLst>
                </a:gridCol>
                <a:gridCol w="3471885">
                  <a:extLst>
                    <a:ext uri="{9D8B030D-6E8A-4147-A177-3AD203B41FA5}">
                      <a16:colId xmlns:a16="http://schemas.microsoft.com/office/drawing/2014/main" xmlns="" val="20002"/>
                    </a:ext>
                  </a:extLst>
                </a:gridCol>
              </a:tblGrid>
              <a:tr h="319582">
                <a:tc>
                  <a:txBody>
                    <a:bodyPr/>
                    <a:lstStyle/>
                    <a:p>
                      <a:pPr algn="ctr" rtl="0"/>
                      <a:r>
                        <a:rPr lang="de" sz="1600" b="1" i="0" u="none" baseline="0"/>
                        <a:t>Strategie</a:t>
                      </a:r>
                      <a:endParaRPr lang="de" sz="1600" b="1" dirty="0"/>
                    </a:p>
                  </a:txBody>
                  <a:tcPr/>
                </a:tc>
                <a:tc>
                  <a:txBody>
                    <a:bodyPr/>
                    <a:lstStyle/>
                    <a:p>
                      <a:pPr algn="ctr" rtl="0"/>
                      <a:r>
                        <a:rPr lang="de" sz="1600" b="1" i="0" u="none" baseline="0"/>
                        <a:t>Theoretiker</a:t>
                      </a:r>
                      <a:endParaRPr lang="de" sz="1600" b="1" dirty="0"/>
                    </a:p>
                  </a:txBody>
                  <a:tcPr/>
                </a:tc>
                <a:tc>
                  <a:txBody>
                    <a:bodyPr/>
                    <a:lstStyle/>
                    <a:p>
                      <a:pPr algn="ctr" rtl="0"/>
                      <a:r>
                        <a:rPr lang="de" sz="1600" b="1" i="0" u="none" baseline="0"/>
                        <a:t>Trainingsbeispiel </a:t>
                      </a:r>
                      <a:endParaRPr lang="de" sz="1600" b="1" dirty="0"/>
                    </a:p>
                  </a:txBody>
                  <a:tcPr/>
                </a:tc>
                <a:extLst>
                  <a:ext uri="{0D108BD9-81ED-4DB2-BD59-A6C34878D82A}">
                    <a16:rowId xmlns:a16="http://schemas.microsoft.com/office/drawing/2014/main" xmlns="" val="10000"/>
                  </a:ext>
                </a:extLst>
              </a:tr>
              <a:tr h="1164918">
                <a:tc>
                  <a:txBody>
                    <a:bodyPr/>
                    <a:lstStyle/>
                    <a:p>
                      <a:pPr algn="l" rtl="0"/>
                      <a:r>
                        <a:rPr lang="de" sz="1600" b="0" i="0" u="none" baseline="0"/>
                        <a:t>Seien Sie vorbereitet; planen Sie, wie Sie unangemessenes Verhalten ansprechen wollen </a:t>
                      </a:r>
                    </a:p>
                    <a:p>
                      <a:pPr algn="l" rtl="0"/>
                      <a:r>
                        <a:rPr lang="de" sz="1600" b="0" i="0" u="none" baseline="0"/>
                        <a:t> </a:t>
                      </a:r>
                    </a:p>
                    <a:p>
                      <a:pPr algn="l" rtl="0"/>
                      <a:r>
                        <a:rPr lang="de" sz="1600" b="0" i="0" u="none" baseline="0"/>
                        <a:t> </a:t>
                      </a:r>
                      <a:endParaRPr lang="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600" b="0" i="0" u="none" baseline="0"/>
                        <a:t>Rogers (1995) </a:t>
                      </a:r>
                    </a:p>
                    <a:p>
                      <a:endParaRPr lang="de" sz="1600" dirty="0"/>
                    </a:p>
                  </a:txBody>
                  <a:tcPr/>
                </a:tc>
                <a:tc>
                  <a:txBody>
                    <a:bodyPr/>
                    <a:lstStyle/>
                    <a:p>
                      <a:pPr algn="l" rtl="0"/>
                      <a:r>
                        <a:rPr lang="de" sz="1600" b="0" i="0" u="none" baseline="0"/>
                        <a:t>Der Trainer sollte einige mögliche unangemessene Verhaltensweisen, die auftreten können, kennen und einen Plan erstellen, wie auf den Sportler reagiert werden kann. </a:t>
                      </a:r>
                      <a:endParaRPr lang="de" sz="1600" dirty="0"/>
                    </a:p>
                  </a:txBody>
                  <a:tcPr/>
                </a:tc>
                <a:extLst>
                  <a:ext uri="{0D108BD9-81ED-4DB2-BD59-A6C34878D82A}">
                    <a16:rowId xmlns:a16="http://schemas.microsoft.com/office/drawing/2014/main" xmlns="" val="10001"/>
                  </a:ext>
                </a:extLst>
              </a:tr>
              <a:tr h="1568790">
                <a:tc>
                  <a:txBody>
                    <a:bodyPr/>
                    <a:lstStyle/>
                    <a:p>
                      <a:pPr algn="l" rtl="0"/>
                      <a:r>
                        <a:rPr lang="de" sz="1600" b="0" i="0" u="none" baseline="0"/>
                        <a:t>Verwenden Sie Verstärker  soziale Wörter   Gesten  Gesichtsausdrücke   Verbal: “okay,” “gut gemacht”   Nonverbal: lächeln, klatschen, Daumen hoch </a:t>
                      </a:r>
                    </a:p>
                    <a:p>
                      <a:pPr algn="l" rtl="0"/>
                      <a:r>
                        <a:rPr lang="de" sz="1600" b="0" i="0" u="none" baseline="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 sz="1600" b="0" i="0" u="none" baseline="0"/>
                        <a:t>Skinner (2002) </a:t>
                      </a:r>
                    </a:p>
                    <a:p>
                      <a:endParaRPr lang="de" sz="1600" dirty="0"/>
                    </a:p>
                  </a:txBody>
                  <a:tcPr/>
                </a:tc>
                <a:tc>
                  <a:txBody>
                    <a:bodyPr/>
                    <a:lstStyle/>
                    <a:p>
                      <a:pPr algn="l" rtl="0"/>
                      <a:r>
                        <a:rPr lang="de" sz="1600" b="0" i="0" u="none" baseline="0"/>
                        <a:t>Trainer verstärken positives Verhalten durch bekräftigende Aussagen wie “gut gemacht”, durch Klatschen nach der Leistung des Sportlers, Lächeln und Augenzwinkern</a:t>
                      </a:r>
                      <a:endParaRPr lang="de" sz="1600" dirty="0"/>
                    </a:p>
                    <a:p>
                      <a:endParaRPr lang="de" sz="1600" dirty="0"/>
                    </a:p>
                  </a:txBody>
                  <a:tcPr/>
                </a:tc>
                <a:extLst>
                  <a:ext uri="{0D108BD9-81ED-4DB2-BD59-A6C34878D82A}">
                    <a16:rowId xmlns:a16="http://schemas.microsoft.com/office/drawing/2014/main" xmlns="" val="10002"/>
                  </a:ext>
                </a:extLst>
              </a:tr>
            </a:tbl>
          </a:graphicData>
        </a:graphic>
      </p:graphicFrame>
      <p:sp>
        <p:nvSpPr>
          <p:cNvPr id="5" name="Pravokutnik 4"/>
          <p:cNvSpPr/>
          <p:nvPr/>
        </p:nvSpPr>
        <p:spPr>
          <a:xfrm>
            <a:off x="683568" y="123478"/>
            <a:ext cx="7500990" cy="323165"/>
          </a:xfrm>
          <a:prstGeom prst="rect">
            <a:avLst/>
          </a:prstGeom>
        </p:spPr>
        <p:txBody>
          <a:bodyPr wrap="square">
            <a:spAutoFit/>
          </a:bodyPr>
          <a:lstStyle/>
          <a:p>
            <a:pPr marL="457200" indent="-457200" algn="l" rtl="0"/>
            <a:r>
              <a:rPr lang="de" sz="1500" b="1" i="0" u="none" baseline="0"/>
              <a:t>Abschnitt 4.3. </a:t>
            </a:r>
            <a:r>
              <a:rPr lang="de" sz="1500" b="0" i="0" u="none" baseline="0">
                <a:solidFill>
                  <a:schemeClr val="tx1">
                    <a:lumMod val="50000"/>
                    <a:lumOff val="50000"/>
                  </a:schemeClr>
                </a:solidFill>
                <a:latin typeface="Open Sans"/>
              </a:rPr>
              <a:t>Beispiele für potentielle Trainingsstrategien für das Steuern des Sportlerverhaltens</a:t>
            </a:r>
          </a:p>
        </p:txBody>
      </p:sp>
    </p:spTree>
    <p:extLst>
      <p:ext uri="{BB962C8B-B14F-4D97-AF65-F5344CB8AC3E}">
        <p14:creationId xmlns:p14="http://schemas.microsoft.com/office/powerpoint/2010/main" val="1360456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0</TotalTime>
  <Words>14192</Words>
  <Application>Microsoft Office PowerPoint</Application>
  <PresentationFormat>On-screen Show (16:9)</PresentationFormat>
  <Paragraphs>898</Paragraphs>
  <Slides>125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Arial</vt:lpstr>
      <vt:lpstr>Arial Narrow</vt:lpstr>
      <vt:lpstr>Calibri</vt:lpstr>
      <vt:lpstr>Courier New</vt:lpstr>
      <vt:lpstr>Open Sans</vt:lpstr>
      <vt:lpstr>Palatino Linotype</vt:lpstr>
      <vt:lpstr>SAVE - Dissemination report</vt:lpstr>
      <vt:lpstr>I. ERKENNEN VON GEWALT- UND EXKLUSIONSVERHALTEN UND IHRE PSYCHOLOGISCHEN MERKMALE IM SPORT  TRAINER</vt:lpstr>
      <vt:lpstr>Kontaktinformationen</vt:lpstr>
      <vt:lpstr>EINFÜHRUNG</vt:lpstr>
      <vt:lpstr>     Abschnitt 1. Gefährliche Situationen und die Minderung von Vorurteilen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ENDE VON ABSCHNITT 1   </vt:lpstr>
      <vt:lpstr>       Abschnitt 2. Die Begriffe Respekt und Vorurteil bei Gewaltanwendung und Ausgrenzung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ENDE VON ABSCHNITT 2   </vt:lpstr>
      <vt:lpstr>       Abschnitt 3. Emotionale Reaktionen der Gruppe, Gruppenkommunikation nach Gewalt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ENDE VON ABSCHNITT 3   </vt:lpstr>
      <vt:lpstr>       Abschnitt 4. Strategien gemäß Situationsfaktoren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ENDE VON ABSCHNITT 4   </vt:lpstr>
      <vt:lpstr>       Abschnitt 5. Kommunikation mit Opfer und Täter und Steuerung negativer Emotionen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RASA</cp:lastModifiedBy>
  <cp:revision>172</cp:revision>
  <dcterms:created xsi:type="dcterms:W3CDTF">2018-09-28T07:52:55Z</dcterms:created>
  <dcterms:modified xsi:type="dcterms:W3CDTF">2020-04-25T09:19:42Z</dcterms:modified>
</cp:coreProperties>
</file>